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3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9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0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4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9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0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6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9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6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3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1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EEB8-2EFB-4A1F-A409-0AEB2961F0DB}" type="datetimeFigureOut">
              <a:rPr lang="en-US" smtClean="0"/>
              <a:t>6/1/2011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CBFE3-69AD-4515-A84D-349910208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3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Case Study on </a:t>
            </a:r>
            <a:r>
              <a:rPr lang="en-US" smtClean="0"/>
              <a:t>Enterprise </a:t>
            </a:r>
            <a:r>
              <a:rPr lang="en-US" smtClean="0"/>
              <a:t>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Syngenta: A global agribusiness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9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Syngenta: Process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 Development</a:t>
            </a:r>
          </a:p>
          <a:p>
            <a:pPr lvl="1"/>
            <a:r>
              <a:rPr lang="en-US" dirty="0" smtClean="0"/>
              <a:t>Architects to review any design proposals for solutions for each project to ensure they conform to the enterprise's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Technology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Evolved from unstructured to structured</a:t>
            </a:r>
          </a:p>
          <a:p>
            <a:r>
              <a:rPr lang="en-US" dirty="0" smtClean="0"/>
              <a:t>Communications &amp; Collaboration</a:t>
            </a:r>
          </a:p>
          <a:p>
            <a:pPr lvl="1"/>
            <a:r>
              <a:rPr lang="en-US" dirty="0" smtClean="0"/>
              <a:t>Initially using simple technologies like email, then transitioned to real-time solutions like webcasts, and ended with more preference towards asynchronous tools like knowledge bases (Microsoft </a:t>
            </a:r>
            <a:r>
              <a:rPr lang="en-US" dirty="0" err="1" smtClean="0"/>
              <a:t>Sharepoint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552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Syngenta: Business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Reduce number of servers by 40%</a:t>
            </a:r>
          </a:p>
          <a:p>
            <a:r>
              <a:rPr lang="en-US" dirty="0" smtClean="0"/>
              <a:t>Have integrated go-to-market platform</a:t>
            </a:r>
          </a:p>
          <a:p>
            <a:pPr lvl="1"/>
            <a:r>
              <a:rPr lang="en-US" dirty="0" smtClean="0"/>
              <a:t>Reuse was better at system level rather than at component level</a:t>
            </a:r>
          </a:p>
          <a:p>
            <a:pPr lvl="1"/>
            <a:r>
              <a:rPr lang="en-US" dirty="0" smtClean="0"/>
              <a:t>Allow flexibility for local implementations and understand that reuse will be limited in these instances</a:t>
            </a:r>
          </a:p>
          <a:p>
            <a:r>
              <a:rPr lang="en-US" dirty="0" smtClean="0"/>
              <a:t>Provide a unified research platform</a:t>
            </a:r>
          </a:p>
          <a:p>
            <a:pPr lvl="1"/>
            <a:r>
              <a:rPr lang="en-US" dirty="0" smtClean="0"/>
              <a:t>Common document storage system</a:t>
            </a:r>
          </a:p>
          <a:p>
            <a:pPr lvl="1"/>
            <a:r>
              <a:rPr lang="en-US" dirty="0" smtClean="0"/>
              <a:t>Common system to record chemical and test data</a:t>
            </a:r>
          </a:p>
          <a:p>
            <a:pPr lvl="1"/>
            <a:r>
              <a:rPr lang="en-US" dirty="0" smtClean="0"/>
              <a:t>Common dictionary and reference data</a:t>
            </a:r>
          </a:p>
          <a:p>
            <a:r>
              <a:rPr lang="en-US" dirty="0" smtClean="0"/>
              <a:t>Enterprise-wide Business Intelligence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698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Execution of their 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Adapted homegrown frameworks to the Zachman framework and used TOGAF to help map old processes to new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89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Syngenta: Reduce number of servers by 40%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Contracted a 3</a:t>
            </a:r>
            <a:r>
              <a:rPr lang="en-US" baseline="30000" dirty="0" smtClean="0"/>
              <a:t>rd</a:t>
            </a:r>
            <a:r>
              <a:rPr lang="en-US" dirty="0" smtClean="0"/>
              <a:t> party to architect and design the server architecture and infrastructure</a:t>
            </a:r>
          </a:p>
          <a:p>
            <a:r>
              <a:rPr lang="en-US" dirty="0" smtClean="0"/>
              <a:t>Syngenta architects would provide direction, challenged and validated the architecture proposals</a:t>
            </a:r>
          </a:p>
          <a:p>
            <a:r>
              <a:rPr lang="en-US" dirty="0" smtClean="0"/>
              <a:t>Together with the 3</a:t>
            </a:r>
            <a:r>
              <a:rPr lang="en-US" baseline="30000" dirty="0" smtClean="0"/>
              <a:t>rd</a:t>
            </a:r>
            <a:r>
              <a:rPr lang="en-US" dirty="0" smtClean="0"/>
              <a:t> party, a baseline architecture framework was built providing the following services:</a:t>
            </a:r>
          </a:p>
          <a:p>
            <a:pPr lvl="1"/>
            <a:r>
              <a:rPr lang="en-US" dirty="0" smtClean="0"/>
              <a:t>Database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Thin clients</a:t>
            </a:r>
          </a:p>
          <a:p>
            <a:pPr lvl="1"/>
            <a:r>
              <a:rPr lang="en-US" dirty="0" smtClean="0"/>
              <a:t>Directory, messaging and applications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098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Syngenta: Reduce number of servers by 40%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Based on the baseline architecture, detailed architectural proposals were created for services being provided </a:t>
            </a:r>
          </a:p>
          <a:p>
            <a:pPr lvl="1"/>
            <a:r>
              <a:rPr lang="en-US" dirty="0" smtClean="0"/>
              <a:t>These were validated by holding review &amp; approval workshops for all major stakeholders</a:t>
            </a:r>
          </a:p>
          <a:p>
            <a:r>
              <a:rPr lang="en-US" dirty="0" smtClean="0"/>
              <a:t>Key challenge was to strike a balance of not blowing the lid on network bandwidth usage when reducing the number of servers</a:t>
            </a:r>
          </a:p>
          <a:p>
            <a:pPr lvl="1"/>
            <a:r>
              <a:rPr lang="en-US" dirty="0" err="1" smtClean="0"/>
              <a:t>Ie</a:t>
            </a:r>
            <a:r>
              <a:rPr lang="en-US" dirty="0" smtClean="0"/>
              <a:t>, less servers meant more network traffic load to and from the servers</a:t>
            </a:r>
          </a:p>
          <a:p>
            <a:r>
              <a:rPr lang="en-US" dirty="0" smtClean="0"/>
              <a:t>The realized that ownership of architecture was with their in-house architects, but others (3</a:t>
            </a:r>
            <a:r>
              <a:rPr lang="en-US" baseline="30000" dirty="0" smtClean="0"/>
              <a:t>rd</a:t>
            </a:r>
            <a:r>
              <a:rPr lang="en-US" dirty="0" smtClean="0"/>
              <a:t> party implementer, </a:t>
            </a:r>
            <a:r>
              <a:rPr lang="en-US" dirty="0" err="1" smtClean="0"/>
              <a:t>eg</a:t>
            </a:r>
            <a:r>
              <a:rPr lang="en-US" dirty="0" smtClean="0"/>
              <a:t>.) can and should contribute</a:t>
            </a:r>
          </a:p>
          <a:p>
            <a:r>
              <a:rPr lang="en-US" dirty="0" smtClean="0"/>
              <a:t>Arrange for smooth transition out of the architecture group to the implementation team and monitor closely the designs that are made from the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074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Syngenta: An integrated go-to-mark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idea was to provide a baseline platform that made it easy to expand into other markets while adapting that baseline to locale-specific business requirements</a:t>
            </a:r>
          </a:p>
          <a:p>
            <a:r>
              <a:rPr lang="en-US" dirty="0" smtClean="0"/>
              <a:t>The platform comprised the following application classes:</a:t>
            </a:r>
          </a:p>
          <a:p>
            <a:pPr lvl="1"/>
            <a:r>
              <a:rPr lang="en-US" dirty="0" smtClean="0"/>
              <a:t>B2B</a:t>
            </a:r>
          </a:p>
          <a:p>
            <a:pPr lvl="1"/>
            <a:r>
              <a:rPr lang="en-US" dirty="0" smtClean="0"/>
              <a:t>CRM</a:t>
            </a:r>
          </a:p>
          <a:p>
            <a:pPr lvl="1"/>
            <a:r>
              <a:rPr lang="en-US" dirty="0" smtClean="0"/>
              <a:t>Sales Team Support</a:t>
            </a:r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Contact Center Support</a:t>
            </a:r>
          </a:p>
        </p:txBody>
      </p:sp>
    </p:spTree>
    <p:extLst>
      <p:ext uri="{BB962C8B-B14F-4D97-AF65-F5344CB8AC3E}">
        <p14:creationId xmlns:p14="http://schemas.microsoft.com/office/powerpoint/2010/main" val="1540049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Syngenta: An integrated go-to-mark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CRM would use a common technology platform with approved templates for locale-specific customizations</a:t>
            </a:r>
          </a:p>
          <a:p>
            <a:pPr lvl="1"/>
            <a:r>
              <a:rPr lang="en-US" dirty="0" smtClean="0"/>
              <a:t>Common business rules could be reused at this level</a:t>
            </a:r>
            <a:endParaRPr lang="en-US" dirty="0"/>
          </a:p>
          <a:p>
            <a:r>
              <a:rPr lang="en-US" dirty="0" smtClean="0"/>
              <a:t>B2B would be centrally hosted using standard middleware software for connecting different systems</a:t>
            </a:r>
          </a:p>
          <a:p>
            <a:r>
              <a:rPr lang="en-US" dirty="0" smtClean="0"/>
              <a:t>The CRM/B2B network was managed by both IT and business people</a:t>
            </a:r>
          </a:p>
        </p:txBody>
      </p:sp>
    </p:spTree>
    <p:extLst>
      <p:ext uri="{BB962C8B-B14F-4D97-AF65-F5344CB8AC3E}">
        <p14:creationId xmlns:p14="http://schemas.microsoft.com/office/powerpoint/2010/main" val="335775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Syngenta: An integrated go-to-mark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Striking a balance between global architecture and local-customizations at the design level</a:t>
            </a:r>
          </a:p>
          <a:p>
            <a:pPr lvl="1"/>
            <a:r>
              <a:rPr lang="en-US" dirty="0" smtClean="0"/>
              <a:t>Consult the data flows and data processes before architecting technology solutions</a:t>
            </a:r>
          </a:p>
          <a:p>
            <a:pPr lvl="1"/>
            <a:r>
              <a:rPr lang="en-US" dirty="0" smtClean="0"/>
              <a:t>The transition from architecture to design is dangerous and should be monitored closely because:</a:t>
            </a:r>
          </a:p>
          <a:p>
            <a:pPr lvl="2"/>
            <a:r>
              <a:rPr lang="en-US" dirty="0" smtClean="0"/>
              <a:t>It’s hard for an architect to do this since they lack the detail-perspective that an implementer has</a:t>
            </a:r>
          </a:p>
          <a:p>
            <a:pPr lvl="2"/>
            <a:r>
              <a:rPr lang="en-US" dirty="0" smtClean="0"/>
              <a:t>The architecture could be too rigid to allow flexible designs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77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Syngenta</a:t>
            </a:r>
            <a:r>
              <a:rPr lang="en-US" dirty="0"/>
              <a:t>: Provide a unified research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were:</a:t>
            </a:r>
          </a:p>
          <a:p>
            <a:pPr lvl="1"/>
            <a:r>
              <a:rPr lang="en-US" dirty="0" smtClean="0"/>
              <a:t>Common doc storage system</a:t>
            </a:r>
          </a:p>
          <a:p>
            <a:pPr lvl="1"/>
            <a:r>
              <a:rPr lang="en-US" dirty="0" smtClean="0"/>
              <a:t>Common system for recording chemical and test information</a:t>
            </a:r>
          </a:p>
          <a:p>
            <a:pPr lvl="1"/>
            <a:r>
              <a:rPr lang="en-US" dirty="0" smtClean="0"/>
              <a:t>Common, single instance dictionary/reference data system for use across all systems</a:t>
            </a:r>
          </a:p>
          <a:p>
            <a:r>
              <a:rPr lang="en-US" dirty="0" smtClean="0"/>
              <a:t>Most systems were implemented using the SOA approach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Formed by a merger between Novartis and AstraZeneca in 2000</a:t>
            </a:r>
          </a:p>
          <a:p>
            <a:r>
              <a:rPr lang="en-US" dirty="0" smtClean="0"/>
              <a:t>20,000 end users in 420 site around the world</a:t>
            </a:r>
          </a:p>
          <a:p>
            <a:r>
              <a:rPr lang="en-US" dirty="0" smtClean="0"/>
              <a:t>Agribusiness focusing on improving crop production by supplying products like insecticides, herbicides, etc.</a:t>
            </a:r>
          </a:p>
          <a:p>
            <a:r>
              <a:rPr lang="en-US" dirty="0" smtClean="0"/>
              <a:t>Because of the merger the company had multiple SAP, Microsoft, and customer-facing applications</a:t>
            </a:r>
          </a:p>
          <a:p>
            <a:r>
              <a:rPr lang="en-US" dirty="0" smtClean="0"/>
              <a:t>Servers and infrastructure software was Microsoft and business applications was SAP</a:t>
            </a:r>
          </a:p>
          <a:p>
            <a:pPr lvl="1"/>
            <a:r>
              <a:rPr lang="en-US" dirty="0" smtClean="0"/>
              <a:t>Even though they had 2 technology providers for their software there were still redundancies they could cull out</a:t>
            </a:r>
          </a:p>
          <a:p>
            <a:r>
              <a:rPr lang="en-US" dirty="0" smtClean="0"/>
              <a:t>For the R&amp;D division, however, there was no preferred vendors for software and systems were more diverse</a:t>
            </a:r>
          </a:p>
          <a:p>
            <a:pPr lvl="1"/>
            <a:r>
              <a:rPr lang="en-US" dirty="0" smtClean="0"/>
              <a:t>This area was identified as having a high-potential for consolidation and ‘clean-up’ to foster reuse and efficiency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7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Syngenta: Provide a unified research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Some problems emerged from the particular technology especially with SOA where problems of authentication, transactions, and performance were encountered</a:t>
            </a:r>
          </a:p>
          <a:p>
            <a:pPr lvl="1"/>
            <a:r>
              <a:rPr lang="en-US" dirty="0" smtClean="0"/>
              <a:t>Design teams were still stuck in thinking of designs based on historical legacy systems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657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Syngenta: Enterprise-wide Business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 many redundant systems meant data was inconsistent and lacked transparency</a:t>
            </a:r>
          </a:p>
          <a:p>
            <a:r>
              <a:rPr lang="en-US" dirty="0" smtClean="0"/>
              <a:t>New requirements required new solutions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45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Syngenta: Enterprise-wide Business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a single source of truth for data about the enterprise and housed it in an EDW – Enterprise Data Warehouse</a:t>
            </a:r>
          </a:p>
          <a:p>
            <a:r>
              <a:rPr lang="en-US" dirty="0" smtClean="0"/>
              <a:t>A layer in the EDW was called the SPOT – Single Point of Truth – where all data extracts to other systems were done at.  This allowed reuse and avoided having to do extracts from individual information silos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09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Their key finding was that architects needed both technical and soft skills expertise – </a:t>
            </a:r>
            <a:r>
              <a:rPr lang="en-US" dirty="0" err="1" smtClean="0"/>
              <a:t>ie</a:t>
            </a:r>
            <a:r>
              <a:rPr lang="en-US" dirty="0" smtClean="0"/>
              <a:t>, EA is as much a social activity as it is a technical one</a:t>
            </a:r>
          </a:p>
          <a:p>
            <a:r>
              <a:rPr lang="en-US" dirty="0" smtClean="0"/>
              <a:t>IT people have to focus on problems from a business perspective and not from a technical one</a:t>
            </a:r>
          </a:p>
        </p:txBody>
      </p:sp>
    </p:spTree>
    <p:extLst>
      <p:ext uri="{BB962C8B-B14F-4D97-AF65-F5344CB8AC3E}">
        <p14:creationId xmlns:p14="http://schemas.microsoft.com/office/powerpoint/2010/main" val="427523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 team formed with people from both merging companies</a:t>
            </a:r>
          </a:p>
          <a:p>
            <a:r>
              <a:rPr lang="en-US" dirty="0" smtClean="0"/>
              <a:t>People from each company had a different POVs in terms of directing the business: strategy-driven and technology-driven POVs</a:t>
            </a:r>
          </a:p>
          <a:p>
            <a:pPr lvl="1"/>
            <a:r>
              <a:rPr lang="en-US" dirty="0" smtClean="0"/>
              <a:t>Epiphany for them was that including these 2 types of people in the architecture team meant that both IT and business problems didn’t fall through the cracks if the team only comprised 1 type of person be it a strategy-driven or technology-driver type person</a:t>
            </a:r>
          </a:p>
          <a:p>
            <a:r>
              <a:rPr lang="en-US" dirty="0" smtClean="0"/>
              <a:t>Although they differed in their view points they had a common goal of aligning business strategy with technology</a:t>
            </a:r>
          </a:p>
        </p:txBody>
      </p:sp>
    </p:spTree>
    <p:extLst>
      <p:ext uri="{BB962C8B-B14F-4D97-AF65-F5344CB8AC3E}">
        <p14:creationId xmlns:p14="http://schemas.microsoft.com/office/powerpoint/2010/main" val="356296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Syngenta: Experiences from 3 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 evolved in the company in 3 perspectives: </a:t>
            </a:r>
            <a:r>
              <a:rPr lang="en-US" b="1" dirty="0" smtClean="0"/>
              <a:t>people</a:t>
            </a:r>
            <a:r>
              <a:rPr lang="en-US" dirty="0" smtClean="0"/>
              <a:t>, </a:t>
            </a:r>
            <a:r>
              <a:rPr lang="en-US" b="1" dirty="0" smtClean="0"/>
              <a:t>process</a:t>
            </a:r>
            <a:r>
              <a:rPr lang="en-US" dirty="0" smtClean="0"/>
              <a:t>, and </a:t>
            </a:r>
            <a:r>
              <a:rPr lang="en-US" b="1" dirty="0" smtClean="0"/>
              <a:t>technology</a:t>
            </a:r>
            <a:r>
              <a:rPr lang="en-US" dirty="0" smtClean="0"/>
              <a:t> in the 6-year evolution phase from getting from their base architecture to their target architecture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People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Skills:</a:t>
            </a:r>
          </a:p>
          <a:p>
            <a:pPr lvl="1"/>
            <a:r>
              <a:rPr lang="en-US" dirty="0" smtClean="0"/>
              <a:t>Architects developed both technical skills &amp; soft skills</a:t>
            </a:r>
          </a:p>
          <a:p>
            <a:pPr lvl="1"/>
            <a:r>
              <a:rPr lang="en-US" dirty="0" smtClean="0"/>
              <a:t>Provide training for them in project management skills and this helped their soft skills improve too because they had to interact more with other teams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53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People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Architect’s Role</a:t>
            </a:r>
          </a:p>
          <a:p>
            <a:pPr lvl="1"/>
            <a:r>
              <a:rPr lang="en-US" dirty="0" smtClean="0"/>
              <a:t>Initially ill defined and then become more generic role and as experience built become more defined</a:t>
            </a:r>
          </a:p>
          <a:p>
            <a:pPr lvl="1"/>
            <a:r>
              <a:rPr lang="en-US" dirty="0" smtClean="0"/>
              <a:t>Important to regularly review this role as it continually evolves</a:t>
            </a:r>
          </a:p>
        </p:txBody>
      </p:sp>
    </p:spTree>
    <p:extLst>
      <p:ext uri="{BB962C8B-B14F-4D97-AF65-F5344CB8AC3E}">
        <p14:creationId xmlns:p14="http://schemas.microsoft.com/office/powerpoint/2010/main" val="286233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People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Committee sizes to decide on architecture and design issues for solutions needed to be small or else decisions and movement in milestones became very hard to achieve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61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Process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Deciding when and how much the architecture group should be involved in projects</a:t>
            </a:r>
          </a:p>
          <a:p>
            <a:pPr lvl="1"/>
            <a:r>
              <a:rPr lang="en-US" dirty="0" smtClean="0"/>
              <a:t>Managing ownership of solutions from architecture to services</a:t>
            </a:r>
          </a:p>
          <a:p>
            <a:pPr lvl="1"/>
            <a:r>
              <a:rPr lang="en-US" dirty="0" smtClean="0"/>
              <a:t>Get buy-in from middle management about importance of EA</a:t>
            </a:r>
          </a:p>
          <a:p>
            <a:pPr lvl="1"/>
            <a:r>
              <a:rPr lang="en-US" dirty="0" smtClean="0"/>
              <a:t>Deciding what to govern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516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Syngenta: Process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Need to know how much detail to provide for each stakeholder</a:t>
            </a:r>
          </a:p>
          <a:p>
            <a:pPr lvl="1"/>
            <a:r>
              <a:rPr lang="en-US" dirty="0" smtClean="0"/>
              <a:t>Need to know in what form and when to provide information for each stakeholder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This was identified as one of the hardest parts of the whole EA effort.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20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1181</Words>
  <Application>Microsoft Office PowerPoint</Application>
  <PresentationFormat>On-screen Show (4:3)</PresentationFormat>
  <Paragraphs>116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 Case Study on Enterprise Architecture</vt:lpstr>
      <vt:lpstr>Syngenta: Background</vt:lpstr>
      <vt:lpstr>Syngenta: Background</vt:lpstr>
      <vt:lpstr>Syngenta: Experiences from 3 perspectives</vt:lpstr>
      <vt:lpstr>Syngenta: People Perspective</vt:lpstr>
      <vt:lpstr>Syngenta: People Perspective</vt:lpstr>
      <vt:lpstr>Syngenta: People Perspective</vt:lpstr>
      <vt:lpstr>Syngenta: Process Perspective</vt:lpstr>
      <vt:lpstr>Syngenta: Process Perspective</vt:lpstr>
      <vt:lpstr>Syngenta: Process Perspective</vt:lpstr>
      <vt:lpstr>Syngenta: Technology Perspective</vt:lpstr>
      <vt:lpstr>Syngenta: Business Objectives</vt:lpstr>
      <vt:lpstr>Syngenta: Execution of their EA</vt:lpstr>
      <vt:lpstr>Syngenta: Reduce number of servers by 40%</vt:lpstr>
      <vt:lpstr>Syngenta: Reduce number of servers by 40%</vt:lpstr>
      <vt:lpstr>Syngenta: An integrated go-to-mark platform</vt:lpstr>
      <vt:lpstr>Syngenta: An integrated go-to-mark platform</vt:lpstr>
      <vt:lpstr>Syngenta: An integrated go-to-mark platform</vt:lpstr>
      <vt:lpstr>Syngenta: Provide a unified research platform</vt:lpstr>
      <vt:lpstr>Syngenta: Provide a unified research platform</vt:lpstr>
      <vt:lpstr>Syngenta: Enterprise-wide Business Intelligence</vt:lpstr>
      <vt:lpstr>Syngenta: Enterprise-wide Business Intelligence</vt:lpstr>
      <vt:lpstr>Syngenta: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pilgrim</dc:creator>
  <cp:lastModifiedBy>pilgrim</cp:lastModifiedBy>
  <cp:revision>42</cp:revision>
  <dcterms:created xsi:type="dcterms:W3CDTF">2011-05-24T14:04:09Z</dcterms:created>
  <dcterms:modified xsi:type="dcterms:W3CDTF">2011-06-01T23:09:16Z</dcterms:modified>
</cp:coreProperties>
</file>