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48.xml" ContentType="application/vnd.openxmlformats-officedocument.presentationml.tags+xml"/>
  <Override PartName="/ppt/notesSlides/notesSlide35.xml" ContentType="application/vnd.openxmlformats-officedocument.presentationml.notesSl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ppt/tags/tag46.xml" ContentType="application/vnd.openxmlformats-officedocument.presentationml.tags+xml"/>
  <Override PartName="/ppt/notesSlides/notesSlide33.xml" ContentType="application/vnd.openxmlformats-officedocument.presentationml.notesSlide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20.xml" ContentType="application/vnd.openxmlformats-officedocument.presentationml.notesSlide+xml"/>
  <Override PartName="/ppt/tags/tag44.xml" ContentType="application/vnd.openxmlformats-officedocument.presentationml.tags+xml"/>
  <Override PartName="/ppt/notesSlides/notesSlide31.xml" ContentType="application/vnd.openxmlformats-officedocument.presentationml.notesSlide+xml"/>
  <Override PartName="/ppt/tags/tag5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tags/tag54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264" r:id="rId3"/>
    <p:sldId id="260" r:id="rId4"/>
    <p:sldId id="262" r:id="rId5"/>
    <p:sldId id="261" r:id="rId6"/>
    <p:sldId id="263" r:id="rId7"/>
    <p:sldId id="266" r:id="rId8"/>
    <p:sldId id="271" r:id="rId9"/>
    <p:sldId id="268" r:id="rId10"/>
    <p:sldId id="273" r:id="rId11"/>
    <p:sldId id="267" r:id="rId12"/>
    <p:sldId id="265" r:id="rId13"/>
    <p:sldId id="274" r:id="rId14"/>
    <p:sldId id="269" r:id="rId15"/>
    <p:sldId id="259" r:id="rId16"/>
    <p:sldId id="275" r:id="rId17"/>
    <p:sldId id="278" r:id="rId18"/>
    <p:sldId id="298" r:id="rId19"/>
    <p:sldId id="300" r:id="rId20"/>
    <p:sldId id="299" r:id="rId21"/>
    <p:sldId id="301" r:id="rId22"/>
    <p:sldId id="303" r:id="rId23"/>
    <p:sldId id="296" r:id="rId24"/>
    <p:sldId id="293" r:id="rId25"/>
    <p:sldId id="304" r:id="rId26"/>
    <p:sldId id="305" r:id="rId27"/>
    <p:sldId id="306" r:id="rId28"/>
    <p:sldId id="308" r:id="rId29"/>
    <p:sldId id="307" r:id="rId30"/>
    <p:sldId id="297" r:id="rId31"/>
    <p:sldId id="302" r:id="rId32"/>
    <p:sldId id="277" r:id="rId33"/>
    <p:sldId id="276" r:id="rId34"/>
    <p:sldId id="292" r:id="rId35"/>
    <p:sldId id="281" r:id="rId36"/>
    <p:sldId id="295" r:id="rId37"/>
    <p:sldId id="28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75327" autoAdjust="0"/>
  </p:normalViewPr>
  <p:slideViewPr>
    <p:cSldViewPr>
      <p:cViewPr varScale="1">
        <p:scale>
          <a:sx n="55" d="100"/>
          <a:sy n="55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252"/>
    </p:cViewPr>
  </p:notesTextViewPr>
  <p:sorterViewPr>
    <p:cViewPr>
      <p:scale>
        <a:sx n="66" d="100"/>
        <a:sy n="66" d="100"/>
      </p:scale>
      <p:origin x="0" y="4086"/>
    </p:cViewPr>
  </p:sorterViewPr>
  <p:notesViewPr>
    <p:cSldViewPr>
      <p:cViewPr>
        <p:scale>
          <a:sx n="75" d="100"/>
          <a:sy n="75" d="100"/>
        </p:scale>
        <p:origin x="-1404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86BA0-CE3F-42AF-958C-7DF064F71A41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36E3A-2C9D-4A2A-941B-2B19D05B9D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16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Several months ago; Months actually before we had our first lecture in this class, I was conned into a small database project. 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I'd like to tell you how the project went; what problems I ran into, particularly at the conceptual level, and to demonstrate how even the smallest, simplest project can spiral horribly, horribly out of control. 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you may never, ever follow me down this path.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First, some terminology.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Chicago . . . is a city of immigrants.  It always has been, since the late 1880s.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Waves and wave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of different immigrant groups over the decades.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Thousands upon thousands of poor but hopeful travelers, in search of a better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www.nytimes.com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/interactive/2009/03/10/us/20090310-immigration-explorer.html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at this, this is fascinating.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Polish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mtClean="0"/>
              <a:t>Chinese (and this only goes through the year 2000); think what it would like like now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Indian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Mexican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every new group that has come here has tended to want to stay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together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same neighborhood.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several of these groups have been predominantly catholic;  and they all wanted their own church. 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they had all this cheap immigrant labor. 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So, particularly in the early decades of the 20</a:t>
            </a:r>
            <a:r>
              <a:rPr lang="en-US" sz="1200" kern="1200" baseline="300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century,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built them, beautiful churches, some of them just blocks apart from each other.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Here's one: St Clements - built in 1905 by German Immigrants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so today there are 382 parishes in the archdiocese.  </a:t>
            </a:r>
          </a:p>
          <a:p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thing is, all these groups, when they were choosing church names, they didn't talk to each other.  </a:t>
            </a:r>
          </a:p>
          <a:p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so there are a lot of duplicates.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at this.  There are: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Seven St. Josephs - Well, that kind of makes sense.  Joseph was the father of Jesus.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there are,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Five St.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Marys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Well, that makes sense.  She was his mother.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And, as you may know, Catholics have always been really big on babies.  They had a lot of babies.  I grew up in an Irish neighborhood, and my friends all came from families of 6, 8, 14 kids.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But, at the same time, Catholics have always been really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uncomfortable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talking 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public at least) . . . talking about sex.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it's really not surprising then that there are five:  -- Immaculate Conceptions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Here's the chain of command.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got Benedict.  He's in Rome.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we got Francis George.  He's our cardinal.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the Office for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Immigrant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Affairs.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so they have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different committees and subcommittees,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volunteers, donors, sponsors, and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legal advisory boards.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every staff member in the agency has her own spreadsheet squirreled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away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on her harddrive.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you we have our first problem.</a:t>
            </a:r>
          </a:p>
          <a:p>
            <a:endParaRPr lang="en-US" smtClean="0"/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spreadsheet is different.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this friend of mine who dragged me into this, she said she'd help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endParaRPr lang="en-US" smtClean="0"/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going to be the Project Manager. Ha!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she was all into, well, first we need to standardize all these fields.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remember this vividly . . . I didn't say it out loud, but I thought it, and without any sense of irony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thought, ”Yeah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mtClean="0"/>
              <a:t>fine, fine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go find out what fields they need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 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I'm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gonna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go start creating tables.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smtClean="0"/>
              <a:t>And so we get to the database.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smtClean="0"/>
              <a:t>I was proud</a:t>
            </a:r>
            <a:r>
              <a:rPr lang="en-US" b="0" baseline="0" smtClean="0"/>
              <a:t> of it.</a:t>
            </a:r>
            <a:endParaRPr lang="en-US" b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smtClean="0"/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had queries, and reports, and event triggers, and vba code.</a:t>
            </a:r>
          </a:p>
          <a:p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normalized the data (sort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of).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split out the database into backend tables and frontend user interfaces.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my masterpiece.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And things were looking good.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smtClean="0"/>
              <a:t>It</a:t>
            </a:r>
            <a:r>
              <a:rPr lang="en-US" b="0" baseline="0" smtClean="0"/>
              <a:t> was love at first sight.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smtClean="0"/>
              <a:t>But, then it began.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 Bono –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it’s a Latin phrase, meaning For the Public Good.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provide one's professional services, without charge, as a public service.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Lawyers use this term a lot, when they need to feel good about themselves.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want to make sure that you are all clear on the distinction between volunteer work, and Pro Bono.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smtClean="0"/>
              <a:t>The actual delivery meeting was a disaster.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smtClean="0"/>
              <a:t>Always specify your operating system and your applications version.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But we got that squared away.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And yet, there’s always something.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A Fax number?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the heck?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That means a Table Mod, and a New Field.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smtClean="0"/>
              <a:t>It begins . . 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smtClean="0"/>
              <a:t>This is the </a:t>
            </a:r>
            <a:r>
              <a:rPr lang="en-US" b="0" dirty="0" smtClean="0"/>
              <a:t>original Contact table.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smtClean="0"/>
              <a:t>Take </a:t>
            </a:r>
            <a:r>
              <a:rPr lang="en-US" b="0" smtClean="0"/>
              <a:t>just a </a:t>
            </a:r>
            <a:r>
              <a:rPr lang="en-US" b="0" smtClean="0"/>
              <a:t>quick </a:t>
            </a:r>
            <a:r>
              <a:rPr lang="en-US" b="0" smtClean="0"/>
              <a:t>glance, </a:t>
            </a:r>
            <a:r>
              <a:rPr lang="en-US" b="0" dirty="0" smtClean="0"/>
              <a:t>and</a:t>
            </a:r>
            <a:r>
              <a:rPr lang="en-US" b="0" baseline="0" dirty="0" smtClean="0"/>
              <a:t> think </a:t>
            </a:r>
            <a:r>
              <a:rPr lang="en-US" b="0" baseline="0" smtClean="0"/>
              <a:t>about </a:t>
            </a:r>
            <a:r>
              <a:rPr lang="en-US" b="0" baseline="0" smtClean="0"/>
              <a:t>we’ve </a:t>
            </a:r>
            <a:r>
              <a:rPr lang="en-US" b="0" baseline="0" dirty="0" smtClean="0"/>
              <a:t>learned in this class.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smtClean="0"/>
              <a:t>The original interface.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smtClean="0"/>
              <a:t>Well</a:t>
            </a:r>
            <a:r>
              <a:rPr lang="en-US" b="0" smtClean="0"/>
              <a:t>,</a:t>
            </a:r>
            <a:r>
              <a:rPr lang="en-US" b="0" baseline="0" smtClean="0"/>
              <a:t> listen.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smtClean="0"/>
              <a:t>We really like to be able to both the parish somebody belongs to AND the organization they work for.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Do I list them in order:  Home / Office / Cell, and have more fields to indicate Priority?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Or do I list them in order of Priority, and have more fields to indicate: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Home / Office / Cell?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Actually, this one wasn’t all that hard for me.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A many-to-many relationship between Contacts and Groups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using an Intermediary table.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How, do you handle the relationship between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a person, an organization, and his role within that organization.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I have no fricking idea.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Volunteer work - is when a lawyer paints your house for free.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way, the guy I was dealing with, Mark, is the calmest, nicest guy you'll ever meet.  But he has eyes like a hawk for details.  And when he catches something, and questions it, there's just the slightest hint of an edge, of sharpness to his voice.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some of the things he 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brought 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made me wonder,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does this hick from the non-profit world know how to ride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version control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bullet-proofing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bells and whistles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ad-hoc reporting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Where's this guy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 Something doesn’t smell right.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I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checked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 LinkedIn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profile.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thing you need to know about these non-profit people is that a lot of them been players in the real world, and at some point they've said, "What am I doing with my life?  I want to get off of this train".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is going to be a little disturbing.  I want you to be prepared for it.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I'd like to spend one minute on the topic of Obsession.</a:t>
            </a:r>
          </a:p>
          <a:p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you ever read Moby Dick? Written by Herman Melville in 1851. 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It's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the obsession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sea captain for the great white whale that took his leg.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But, lest you think that words written in 1851 can have no resonance for us today.  I give you a more contemporary work that uses his text almost word for word.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Alright, here’s a cleaned up version.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We addressed Home / Office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Cell</a:t>
            </a:r>
          </a:p>
          <a:p>
            <a:pPr>
              <a:buFontTx/>
              <a:buChar char="-"/>
            </a:pP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 split out Parish and Org</a:t>
            </a:r>
          </a:p>
          <a:p>
            <a:pPr>
              <a:buFontTx/>
              <a:buChar char="-"/>
            </a:pP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We’re at least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specifying which address is appearing now.</a:t>
            </a:r>
          </a:p>
          <a:p>
            <a:pPr>
              <a:buFontTx/>
              <a:buNone/>
            </a:pP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We have a subform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people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be on 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many committees as 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want.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Thursday March 24th, the database went into production.</a:t>
            </a:r>
          </a:p>
          <a:p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 haven't gotten any urgent phone calls.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it ain't broke, don't fix it.</a:t>
            </a:r>
          </a:p>
          <a:p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there'll be change requests.  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already some in the queue.</a:t>
            </a:r>
          </a:p>
          <a:p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how easy will they be?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I have to change table structures again?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new fields?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smtClean="0"/>
              <a:t>Take a look at our Contact Mechanism UDM.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smtClean="0"/>
              <a:t>And now take a look at our table again.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mtClean="0"/>
              <a:t> </a:t>
            </a:r>
            <a:r>
              <a:rPr lang="en-US" smtClean="0"/>
              <a:t>original on the left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 obvious problems.</a:t>
            </a:r>
          </a:p>
          <a:p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current version 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improved.</a:t>
            </a:r>
          </a:p>
          <a:p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yet . . 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 this conform to our Contact Mechanism UDM?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table in Boyce-Codd Normal Form?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it?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it, Mr. Hadidianbaugher?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that a pledge pin on your uniform?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Ok, so here's what I want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leave you with.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There's no such thing as a little volunteer project.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Pace around, and point at the board.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not just Theory, people.  </a:t>
            </a:r>
            <a:b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the Real World!</a:t>
            </a:r>
            <a:b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stuff happens!</a:t>
            </a:r>
            <a:b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Don't let it happen to you!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Volunteer work - is when a house painter depends you in court for free.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 Bono, on the other hand, is when a lawyer defends you in court,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. . or when a house painter paints your house for free.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 see the distinction?  Good.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I also want you to know what lawyers are really thinking when they talk about Pro Bono.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657600"/>
          </a:xfrm>
        </p:spPr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 September it was.  An old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friend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approached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 and said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Hey Frank, I'm doing work for this non-profit, and they’re really a mess.  They really need a contact database.  Will you build one for them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mtClean="0"/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waived my hands and said, ”Can't do it.  I got ALGORITHMS this quarter."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 lowered my shoulder like a running back, and </a:t>
            </a:r>
            <a:r>
              <a:rPr lang="en-US" dirty="0" smtClean="0"/>
              <a:t>I brushed right past her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mtClean="0"/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 said, "But you're such an expert with Access".  And my ears twitched, and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smiled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turned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 around. 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was true.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was an Access rock star.  My kung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good.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 thought to myself, "Well I'm in Databases this quarter, too.  Maybe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Zarko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let me do this as my class project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mtClean="0"/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I open up my database consulting business, I can point to this project on my portfolio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mtClean="0"/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say that I did it . . . Pro Bono.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non-profit, </a:t>
            </a: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it turned out, was an agency of the Archdiocese of Chicago.  </a:t>
            </a:r>
          </a:p>
          <a:p>
            <a:endParaRPr lang="en-US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dirty="0" smtClean="0"/>
              <a:t>The</a:t>
            </a: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archdiocese is the organization that manages all the Catholic churches in the city.</a:t>
            </a:r>
          </a:p>
          <a:p>
            <a:endParaRPr lang="en-US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Office of Immigrant Affairs.  </a:t>
            </a:r>
            <a:r>
              <a: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</a:t>
            </a:r>
            <a:r>
              <a: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</a:t>
            </a:r>
            <a:r>
              <a: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 </a:t>
            </a:r>
            <a:endParaRPr lang="en-US" sz="16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</a:t>
            </a: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new kids in town.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957E-8EB5-4D0A-B8D3-E0D12DF51852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26BD-DEB0-47C4-B7A1-C52ED0956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957E-8EB5-4D0A-B8D3-E0D12DF51852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26BD-DEB0-47C4-B7A1-C52ED0956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957E-8EB5-4D0A-B8D3-E0D12DF51852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26BD-DEB0-47C4-B7A1-C52ED0956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957E-8EB5-4D0A-B8D3-E0D12DF51852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26BD-DEB0-47C4-B7A1-C52ED0956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957E-8EB5-4D0A-B8D3-E0D12DF51852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26BD-DEB0-47C4-B7A1-C52ED0956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957E-8EB5-4D0A-B8D3-E0D12DF51852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26BD-DEB0-47C4-B7A1-C52ED0956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957E-8EB5-4D0A-B8D3-E0D12DF51852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26BD-DEB0-47C4-B7A1-C52ED0956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957E-8EB5-4D0A-B8D3-E0D12DF51852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26BD-DEB0-47C4-B7A1-C52ED0956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957E-8EB5-4D0A-B8D3-E0D12DF51852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26BD-DEB0-47C4-B7A1-C52ED0956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957E-8EB5-4D0A-B8D3-E0D12DF51852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26BD-DEB0-47C4-B7A1-C52ED0956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957E-8EB5-4D0A-B8D3-E0D12DF51852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F826BD-DEB0-47C4-B7A1-C52ED09569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63957E-8EB5-4D0A-B8D3-E0D12DF51852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F826BD-DEB0-47C4-B7A1-C52ED095690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hyperlink" Target="http://www.nytimes.com/interactive/2009/03/10/us/20090310-immigration-explorer.html" TargetMode="Externa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3.xml"/><Relationship Id="rId5" Type="http://schemas.openxmlformats.org/officeDocument/2006/relationships/hyperlink" Target="http://www.youtube.com/watch?v=VYPsoxpt0BU&amp;feature=related" TargetMode="External"/><Relationship Id="rId4" Type="http://schemas.openxmlformats.org/officeDocument/2006/relationships/hyperlink" Target="http://www.youtube.com/watch?v=gsYT8YHL-R0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4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5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8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429000"/>
            <a:ext cx="8229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- Case Study -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Volunteerism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and a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Contact Management Database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5691426"/>
            <a:ext cx="1981200" cy="86177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smtClean="0">
                <a:latin typeface="+mj-lt"/>
              </a:rPr>
              <a:t>Frank Dziubak</a:t>
            </a:r>
          </a:p>
          <a:p>
            <a:r>
              <a:rPr lang="en-US" sz="1000" smtClean="0">
                <a:latin typeface="+mj-lt"/>
              </a:rPr>
              <a:t>CSPP 51075</a:t>
            </a:r>
          </a:p>
          <a:p>
            <a:r>
              <a:rPr lang="en-US" sz="1000" smtClean="0">
                <a:latin typeface="+mj-lt"/>
              </a:rPr>
              <a:t>Enterprise Data Architecture</a:t>
            </a:r>
          </a:p>
          <a:p>
            <a:r>
              <a:rPr lang="en-US" sz="1000" smtClean="0">
                <a:latin typeface="+mj-lt"/>
              </a:rPr>
              <a:t>University of Chicago</a:t>
            </a:r>
          </a:p>
          <a:p>
            <a:r>
              <a:rPr lang="en-US" sz="1000" smtClean="0">
                <a:latin typeface="+mj-lt"/>
              </a:rPr>
              <a:t>Spring 2011</a:t>
            </a:r>
            <a:endParaRPr lang="en-US" sz="1000">
              <a:latin typeface="+mj-lt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685800" y="2057400"/>
            <a:ext cx="7620000" cy="91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5400" b="1" smtClean="0">
                <a:latin typeface="+mj-lt"/>
              </a:rPr>
              <a:t>You Get What You Pay For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524000"/>
          </a:xfrm>
          <a:noFill/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b="1" smtClean="0"/>
              <a:t>Chicago</a:t>
            </a:r>
            <a:br>
              <a:rPr lang="en-US" b="1" smtClean="0"/>
            </a:br>
            <a:r>
              <a:rPr lang="en-US" sz="3600" b="1" smtClean="0"/>
              <a:t>a City of Immigrants</a:t>
            </a:r>
            <a:endParaRPr lang="en-US" sz="3600" b="1"/>
          </a:p>
        </p:txBody>
      </p:sp>
      <p:sp>
        <p:nvSpPr>
          <p:cNvPr id="3" name="Rounded Rectangle 2">
            <a:hlinkClick r:id="rId5"/>
          </p:cNvPr>
          <p:cNvSpPr/>
          <p:nvPr/>
        </p:nvSpPr>
        <p:spPr>
          <a:xfrm>
            <a:off x="4038600" y="5791200"/>
            <a:ext cx="1143000" cy="609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  <a:latin typeface="+mj-lt"/>
              </a:rPr>
              <a:t>Map</a:t>
            </a:r>
            <a:endParaRPr 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3733800" y="2971800"/>
            <a:ext cx="2667000" cy="2438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j-lt"/>
              </a:rPr>
              <a:t>Polish</a:t>
            </a:r>
          </a:p>
          <a:p>
            <a:r>
              <a:rPr lang="en-US" sz="2400" b="1" dirty="0" smtClean="0">
                <a:latin typeface="+mj-lt"/>
              </a:rPr>
              <a:t>Chinese</a:t>
            </a:r>
          </a:p>
          <a:p>
            <a:r>
              <a:rPr lang="en-US" sz="2400" b="1" smtClean="0">
                <a:latin typeface="+mj-lt"/>
              </a:rPr>
              <a:t>Indian</a:t>
            </a:r>
            <a:endParaRPr lang="en-US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Mexican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2667000" y="2438400"/>
            <a:ext cx="3733800" cy="533400"/>
          </a:xfrm>
          <a:prstGeom prst="rect">
            <a:avLst/>
          </a:prstGeom>
          <a:noFill/>
          <a:ln w="38100">
            <a:noFill/>
          </a:ln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few examples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5254823"/>
            <a:ext cx="419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>
                <a:latin typeface="+mj-lt"/>
              </a:rPr>
              <a:t>(fascinating interactive map from The NY Times)</a:t>
            </a:r>
            <a:endParaRPr lang="en-US" sz="160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ClementChur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838200"/>
            <a:ext cx="7059706" cy="48006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143000" y="5791200"/>
            <a:ext cx="6858000" cy="838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800" b="1" smtClean="0">
                <a:latin typeface="+mj-lt"/>
              </a:rPr>
              <a:t>St Clement Church</a:t>
            </a:r>
            <a:br>
              <a:rPr lang="en-US" sz="2800" b="1" smtClean="0">
                <a:latin typeface="+mj-lt"/>
              </a:rPr>
            </a:br>
            <a:r>
              <a:rPr lang="en-US" sz="2200" b="1" smtClean="0">
                <a:latin typeface="+mj-lt"/>
              </a:rPr>
              <a:t>Built by German immigrants - 1905</a:t>
            </a:r>
            <a:endParaRPr lang="en-US" sz="2200" b="1" dirty="0" smtClean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ge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228600"/>
            <a:ext cx="4572000" cy="6400800"/>
          </a:xfrm>
          <a:prstGeom prst="rect">
            <a:avLst/>
          </a:prstGeom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81000" y="1828800"/>
            <a:ext cx="3124200" cy="3124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smtClean="0"/>
              <a:t>Parishes</a:t>
            </a:r>
            <a:br>
              <a:rPr lang="en-US" sz="3200" b="1" smtClean="0"/>
            </a:br>
            <a:r>
              <a:rPr lang="en-US" sz="3200" b="1" smtClean="0"/>
              <a:t>in the </a:t>
            </a:r>
            <a:br>
              <a:rPr lang="en-US" sz="3200" b="1" smtClean="0"/>
            </a:br>
            <a:r>
              <a:rPr lang="en-US" sz="3200" b="1" smtClean="0"/>
              <a:t>Archdiocese</a:t>
            </a:r>
            <a:br>
              <a:rPr lang="en-US" sz="3200" b="1" smtClean="0"/>
            </a:b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>Current count:</a:t>
            </a:r>
            <a:br>
              <a:rPr lang="en-US" sz="3200" b="1" smtClean="0"/>
            </a:br>
            <a:r>
              <a:rPr lang="en-US" sz="3200" b="1" smtClean="0"/>
              <a:t>382</a:t>
            </a:r>
            <a:br>
              <a:rPr lang="en-US" sz="3200" b="1" smtClean="0"/>
            </a:br>
            <a:endParaRPr lang="en-US" sz="3200" b="1"/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381000" y="4724400"/>
            <a:ext cx="3124200" cy="6858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(Little Blue Dots)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19200" y="1143000"/>
            <a:ext cx="6553200" cy="838200"/>
          </a:xfrm>
          <a:solidFill>
            <a:schemeClr val="tx1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</a:rPr>
              <a:t>qDuplicateParishNames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295400" y="2971800"/>
            <a:ext cx="6858000" cy="2819400"/>
          </a:xfrm>
        </p:spPr>
        <p:txBody>
          <a:bodyPr>
            <a:normAutofit/>
          </a:bodyPr>
          <a:lstStyle/>
          <a:p>
            <a:r>
              <a:rPr lang="en-US" sz="3600" b="1" smtClean="0">
                <a:latin typeface="+mj-lt"/>
              </a:rPr>
              <a:t>St Joseph				7</a:t>
            </a:r>
            <a:endParaRPr lang="en-US" sz="3600" b="1" dirty="0">
              <a:latin typeface="+mj-lt"/>
            </a:endParaRPr>
          </a:p>
          <a:p>
            <a:r>
              <a:rPr lang="en-US" sz="3600" b="1" smtClean="0">
                <a:latin typeface="+mj-lt"/>
              </a:rPr>
              <a:t>St Mary					5</a:t>
            </a:r>
            <a:endParaRPr lang="en-US" sz="3600" b="1" dirty="0" smtClean="0">
              <a:latin typeface="+mj-lt"/>
            </a:endParaRPr>
          </a:p>
          <a:p>
            <a:r>
              <a:rPr lang="en-US" sz="3600" b="1" smtClean="0">
                <a:latin typeface="+mj-lt"/>
              </a:rPr>
              <a:t>Immaculate Conception	5</a:t>
            </a:r>
            <a:endParaRPr lang="en-US" sz="3600" b="1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219200" y="2057400"/>
            <a:ext cx="5029200" cy="685800"/>
          </a:xfrm>
          <a:prstGeom prst="rect">
            <a:avLst/>
          </a:prstGeom>
          <a:solidFill>
            <a:schemeClr val="tx1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vert="horz" lIns="0" rIns="0" bIns="0" anchor="b">
            <a:normAutofit/>
          </a:bodyPr>
          <a:lstStyle/>
          <a:p>
            <a:pPr marL="0"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parishName</a:t>
            </a:r>
            <a:endParaRPr lang="en-US" sz="3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324600" y="2057400"/>
            <a:ext cx="1447800" cy="685800"/>
          </a:xfrm>
          <a:prstGeom prst="rect">
            <a:avLst/>
          </a:prstGeom>
          <a:solidFill>
            <a:schemeClr val="tx1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vert="horz" lIns="0" rIns="0" bIns="0" anchor="b">
            <a:normAutofit/>
          </a:bodyPr>
          <a:lstStyle/>
          <a:p>
            <a:pPr marL="0"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count</a:t>
            </a:r>
            <a:endParaRPr lang="en-US" sz="3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smtClean="0"/>
              <a:t>The Chain of Command</a:t>
            </a:r>
            <a:endParaRPr lang="en-US" b="1"/>
          </a:p>
        </p:txBody>
      </p:sp>
      <p:pic>
        <p:nvPicPr>
          <p:cNvPr id="18435" name="Picture 3" descr="C:\Users\Public\cspp51075_EnterpriseDataArch\cardinal-francis-george-and-pope-benedi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752600"/>
            <a:ext cx="4800600" cy="47691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24200" y="1840468"/>
            <a:ext cx="11430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+mj-lt"/>
              </a:rPr>
              <a:t>The Pope</a:t>
            </a:r>
            <a:endParaRPr lang="en-US" b="1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1777425"/>
            <a:ext cx="12954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+mj-lt"/>
              </a:rPr>
              <a:t>Chicago’s Cardinal</a:t>
            </a:r>
            <a:endParaRPr lang="en-US" sz="1600" b="1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2438400"/>
            <a:ext cx="77724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>
                <a:latin typeface="+mj-lt"/>
              </a:rPr>
              <a:t>volunteers, private donors, corporate sponsors, parish priests, </a:t>
            </a:r>
            <a:br>
              <a:rPr lang="en-US" sz="3600" b="1" dirty="0">
                <a:latin typeface="+mj-lt"/>
              </a:rPr>
            </a:br>
            <a:r>
              <a:rPr lang="en-US" sz="3600" b="1" dirty="0" smtClean="0">
                <a:latin typeface="+mj-lt"/>
              </a:rPr>
              <a:t>legal advisory boards</a:t>
            </a:r>
          </a:p>
          <a:p>
            <a:r>
              <a:rPr lang="en-US" sz="3600" b="1" dirty="0" smtClean="0">
                <a:latin typeface="+mj-lt"/>
              </a:rPr>
              <a:t>31 different address lists</a:t>
            </a:r>
          </a:p>
          <a:p>
            <a:r>
              <a:rPr lang="en-US" sz="3600" b="1" dirty="0" smtClean="0">
                <a:latin typeface="+mj-lt"/>
              </a:rPr>
              <a:t>31 different Excel spreadsheets</a:t>
            </a:r>
          </a:p>
          <a:p>
            <a:r>
              <a:rPr lang="en-US" sz="3600" b="1" dirty="0" smtClean="0">
                <a:latin typeface="+mj-lt"/>
              </a:rPr>
              <a:t>squirreled away on the hard drives of different staff members</a:t>
            </a:r>
            <a:endParaRPr lang="en-US" sz="3600" b="1" dirty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Office For Immigrant Affairs</a:t>
            </a:r>
            <a:br>
              <a:rPr lang="en-US" dirty="0" smtClean="0"/>
            </a:br>
            <a:r>
              <a:rPr lang="en-US" sz="4000" dirty="0" smtClean="0"/>
              <a:t>Some 31 different groups, committees, subcommittees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5105400"/>
            <a:ext cx="8077200" cy="1600200"/>
          </a:xfrm>
        </p:spPr>
        <p:txBody>
          <a:bodyPr>
            <a:normAutofit fontScale="70000" lnSpcReduction="20000"/>
          </a:bodyPr>
          <a:lstStyle/>
          <a:p>
            <a:r>
              <a:rPr lang="en-US" sz="3200" b="1" smtClean="0">
                <a:latin typeface="+mj-lt"/>
              </a:rPr>
              <a:t>and who’s going to weed out all these duplicate records?</a:t>
            </a:r>
          </a:p>
          <a:p>
            <a:r>
              <a:rPr lang="en-US" sz="3600" b="1" smtClean="0">
                <a:latin typeface="+mj-lt"/>
              </a:rPr>
              <a:t>Why . . . why are you laughing?</a:t>
            </a:r>
          </a:p>
          <a:p>
            <a:r>
              <a:rPr lang="en-US" sz="3600" b="1" smtClean="0">
                <a:latin typeface="+mj-lt"/>
              </a:rPr>
              <a:t>Where . . . Where are you going ?!? </a:t>
            </a:r>
          </a:p>
          <a:p>
            <a:r>
              <a:rPr lang="en-US" sz="3600" b="1" smtClean="0">
                <a:latin typeface="+mj-lt"/>
              </a:rPr>
              <a:t>No really . . .Don’t leave me here!</a:t>
            </a:r>
          </a:p>
          <a:p>
            <a:pPr>
              <a:buNone/>
            </a:pPr>
            <a:endParaRPr lang="en-US" sz="3600" b="1" dirty="0">
              <a:latin typeface="+mj-lt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9600" y="76200"/>
            <a:ext cx="8077200" cy="1295400"/>
          </a:xfrm>
        </p:spPr>
        <p:txBody>
          <a:bodyPr>
            <a:normAutofit/>
          </a:bodyPr>
          <a:lstStyle/>
          <a:p>
            <a:r>
              <a:rPr lang="en-US" sz="3200" b="1" smtClean="0">
                <a:latin typeface="+mj-lt"/>
              </a:rPr>
              <a:t>Er, wait, every spreadsheet is different . . .</a:t>
            </a:r>
          </a:p>
          <a:p>
            <a:r>
              <a:rPr lang="en-US" sz="3200" b="1" smtClean="0">
                <a:latin typeface="+mj-lt"/>
              </a:rPr>
              <a:t>Who’s going to standardize all these fields?</a:t>
            </a:r>
          </a:p>
        </p:txBody>
      </p:sp>
      <p:pic>
        <p:nvPicPr>
          <p:cNvPr id="11" name="Picture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295400"/>
            <a:ext cx="868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295400"/>
            <a:ext cx="1676400" cy="3693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+mj-lt"/>
              </a:rPr>
              <a:t>Spreadsheet 1</a:t>
            </a:r>
            <a:endParaRPr 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2667000"/>
            <a:ext cx="1676400" cy="3693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+mj-lt"/>
              </a:rPr>
              <a:t>Spreadsheet 2</a:t>
            </a:r>
            <a:endParaRPr 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4191000"/>
            <a:ext cx="1676400" cy="3693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+mj-lt"/>
              </a:rPr>
              <a:t>Spreadsheet 3</a:t>
            </a:r>
            <a:endParaRPr 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4419600"/>
            <a:ext cx="1676400" cy="3693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+mj-lt"/>
              </a:rPr>
              <a:t>and so on . . .</a:t>
            </a:r>
            <a:endParaRPr lang="en-US" b="1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Frank\Documents\cspp51075_EnterpriseDataArchitecture\Project\Switchbo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14400" y="1524000"/>
            <a:ext cx="7772400" cy="51816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+mj-lt"/>
              </a:rPr>
              <a:t>On Dec 1, 2010 11:41pm, TM &lt;&gt; wrote:</a:t>
            </a:r>
            <a:br>
              <a:rPr lang="en-US" sz="2800" b="1" smtClean="0">
                <a:solidFill>
                  <a:schemeClr val="bg1"/>
                </a:solidFill>
                <a:latin typeface="+mj-lt"/>
              </a:rPr>
            </a:br>
            <a:r>
              <a:rPr lang="en-US" sz="2800" b="1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800" b="1" smtClean="0">
                <a:solidFill>
                  <a:schemeClr val="bg1"/>
                </a:solidFill>
                <a:latin typeface="+mj-lt"/>
              </a:rPr>
            </a:br>
            <a:r>
              <a:rPr lang="en-US" sz="2800" b="1" smtClean="0">
                <a:solidFill>
                  <a:schemeClr val="bg1"/>
                </a:solidFill>
                <a:latin typeface="+mj-lt"/>
              </a:rPr>
              <a:t>hi mark,</a:t>
            </a:r>
          </a:p>
          <a:p>
            <a:pPr>
              <a:buNone/>
            </a:pPr>
            <a:r>
              <a:rPr lang="en-US" sz="2800" b="1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800" b="1" smtClean="0">
                <a:solidFill>
                  <a:schemeClr val="bg1"/>
                </a:solidFill>
                <a:latin typeface="+mj-lt"/>
              </a:rPr>
            </a:br>
            <a:r>
              <a:rPr lang="en-US" sz="2800" b="1" smtClean="0">
                <a:solidFill>
                  <a:schemeClr val="bg1"/>
                </a:solidFill>
                <a:latin typeface="+mj-lt"/>
              </a:rPr>
              <a:t>met </a:t>
            </a:r>
            <a:r>
              <a:rPr lang="en-US" sz="2800" b="1" smtClean="0">
                <a:solidFill>
                  <a:schemeClr val="bg1"/>
                </a:solidFill>
                <a:latin typeface="+mj-lt"/>
              </a:rPr>
              <a:t>with frank this evening . . . </a:t>
            </a:r>
            <a:br>
              <a:rPr lang="en-US" sz="2800" b="1" smtClean="0">
                <a:solidFill>
                  <a:schemeClr val="bg1"/>
                </a:solidFill>
                <a:latin typeface="+mj-lt"/>
              </a:rPr>
            </a:br>
            <a:r>
              <a:rPr lang="en-US" sz="2800" b="1" smtClean="0">
                <a:solidFill>
                  <a:schemeClr val="bg1"/>
                </a:solidFill>
                <a:latin typeface="+mj-lt"/>
              </a:rPr>
              <a:t>Database looks good;  will send it to you so you can </a:t>
            </a:r>
            <a:r>
              <a:rPr lang="en-US" sz="2800" b="1" smtClean="0">
                <a:solidFill>
                  <a:schemeClr val="bg1"/>
                </a:solidFill>
                <a:latin typeface="+mj-lt"/>
              </a:rPr>
              <a:t>take a look as </a:t>
            </a:r>
            <a:r>
              <a:rPr lang="en-US" sz="2800" b="1" smtClean="0">
                <a:solidFill>
                  <a:schemeClr val="bg1"/>
                </a:solidFill>
                <a:latin typeface="+mj-lt"/>
              </a:rPr>
              <a:t>he finishes </a:t>
            </a:r>
            <a:r>
              <a:rPr lang="en-US" sz="2800" b="1" smtClean="0">
                <a:solidFill>
                  <a:schemeClr val="bg1"/>
                </a:solidFill>
                <a:latin typeface="+mj-lt"/>
              </a:rPr>
              <a:t>exams. </a:t>
            </a:r>
          </a:p>
          <a:p>
            <a:pPr>
              <a:buNone/>
            </a:pPr>
            <a:r>
              <a:rPr lang="en-US" sz="2800" b="1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smtClean="0">
                <a:solidFill>
                  <a:schemeClr val="bg1"/>
                </a:solidFill>
                <a:latin typeface="+mj-lt"/>
              </a:rPr>
              <a:t>. . . gives you time to see </a:t>
            </a:r>
            <a:r>
              <a:rPr lang="en-US" sz="2800" b="1" smtClean="0">
                <a:solidFill>
                  <a:schemeClr val="bg1"/>
                </a:solidFill>
                <a:latin typeface="+mj-lt"/>
              </a:rPr>
              <a:t>functionality; </a:t>
            </a:r>
            <a:r>
              <a:rPr lang="en-US" sz="2800" b="1" smtClean="0">
                <a:solidFill>
                  <a:schemeClr val="bg1"/>
                </a:solidFill>
                <a:latin typeface="+mj-lt"/>
              </a:rPr>
              <a:t>see if you would like things </a:t>
            </a:r>
            <a:r>
              <a:rPr lang="en-US" sz="2800" b="1" smtClean="0">
                <a:solidFill>
                  <a:schemeClr val="bg1"/>
                </a:solidFill>
                <a:latin typeface="+mj-lt"/>
              </a:rPr>
              <a:t>changed </a:t>
            </a:r>
            <a:r>
              <a:rPr lang="en-US" sz="2800" b="1" smtClean="0">
                <a:solidFill>
                  <a:schemeClr val="bg1"/>
                </a:solidFill>
                <a:latin typeface="+mj-lt"/>
              </a:rPr>
              <a:t>/ improved.</a:t>
            </a:r>
          </a:p>
          <a:p>
            <a:pPr>
              <a:buNone/>
            </a:pPr>
            <a:r>
              <a:rPr lang="en-US" sz="2800" b="1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800" b="1" smtClean="0">
                <a:solidFill>
                  <a:schemeClr val="bg1"/>
                </a:solidFill>
                <a:latin typeface="+mj-lt"/>
              </a:rPr>
            </a:br>
            <a:r>
              <a:rPr lang="en-US" sz="2800" b="1" smtClean="0">
                <a:solidFill>
                  <a:schemeClr val="bg1"/>
                </a:solidFill>
                <a:latin typeface="+mj-lt"/>
              </a:rPr>
              <a:t>Looking </a:t>
            </a:r>
            <a:r>
              <a:rPr lang="en-US" sz="2800" b="1" smtClean="0">
                <a:solidFill>
                  <a:schemeClr val="bg1"/>
                </a:solidFill>
                <a:latin typeface="+mj-lt"/>
              </a:rPr>
              <a:t>forward to seeing you and the team.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990600"/>
            <a:ext cx="1905000" cy="4572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01-Dec-2010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276600" y="304800"/>
            <a:ext cx="2514600" cy="609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Email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14400" y="1524000"/>
            <a:ext cx="7772400" cy="3429000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On Dec 2, 2010 11:41pm, Mark &lt;&gt; wrote: </a:t>
            </a:r>
            <a:br>
              <a:rPr lang="en-US" sz="24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Hi  TM and Frank,</a:t>
            </a:r>
            <a:br>
              <a:rPr lang="en-US" sz="24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br>
              <a:rPr lang="en-US" sz="24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WOW!  What a product. </a:t>
            </a:r>
            <a:br>
              <a:rPr lang="en-US" sz="24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Great look and feel.</a:t>
            </a:r>
            <a:br>
              <a:rPr lang="en-US" sz="24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Functionality seems powerful. </a:t>
            </a:r>
            <a:br>
              <a:rPr lang="en-US" sz="24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Can tell a ton of work went into it.</a:t>
            </a:r>
            <a:r>
              <a:rPr lang="en-US" sz="2400" b="1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b="1" smtClean="0">
                <a:solidFill>
                  <a:schemeClr val="bg1"/>
                </a:solidFill>
                <a:latin typeface="+mj-lt"/>
              </a:rPr>
            </a:br>
            <a:r>
              <a:rPr lang="en-US" sz="2400" b="1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b="1" smtClean="0">
                <a:solidFill>
                  <a:schemeClr val="bg1"/>
                </a:solidFill>
                <a:latin typeface="+mj-lt"/>
              </a:rPr>
            </a:br>
            <a:r>
              <a:rPr lang="en-US" sz="2400" b="1" smtClean="0">
                <a:solidFill>
                  <a:schemeClr val="bg1"/>
                </a:solidFill>
                <a:latin typeface="+mj-lt"/>
              </a:rPr>
              <a:t>Let’s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discuss staff training.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990600"/>
            <a:ext cx="1905000" cy="4572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02-Dec-2010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276600" y="304800"/>
            <a:ext cx="2514600" cy="609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Email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3500735"/>
            <a:ext cx="2438400" cy="46166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2"/>
                </a:solidFill>
                <a:latin typeface="+mj-lt"/>
              </a:rPr>
              <a:t>A Slam Dunk  !!!</a:t>
            </a:r>
            <a:endParaRPr lang="en-US" sz="2400" b="1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914400" y="4953000"/>
            <a:ext cx="7772400" cy="1524000"/>
          </a:xfrm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P.S. Frank, hope algorithms exam  goes well.</a:t>
            </a:r>
            <a:br>
              <a:rPr lang="en-US" sz="2800" b="1" dirty="0" smtClean="0">
                <a:solidFill>
                  <a:schemeClr val="bg1"/>
                </a:solidFill>
                <a:latin typeface="+mj-lt"/>
              </a:rPr>
            </a:b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3300" b="1" dirty="0" smtClean="0">
                <a:solidFill>
                  <a:schemeClr val="bg1"/>
                </a:solidFill>
                <a:latin typeface="+mj-lt"/>
              </a:rPr>
              <a:t>Also, there has been a </a:t>
            </a:r>
            <a:r>
              <a:rPr lang="en-US" sz="3300" b="1" u="sng" dirty="0" smtClean="0">
                <a:solidFill>
                  <a:srgbClr val="FF0000"/>
                </a:solidFill>
                <a:latin typeface="+mj-lt"/>
              </a:rPr>
              <a:t>field or two added </a:t>
            </a:r>
            <a:r>
              <a:rPr lang="en-US" sz="3300" b="1" dirty="0" smtClean="0">
                <a:solidFill>
                  <a:schemeClr val="bg1"/>
                </a:solidFill>
                <a:latin typeface="+mj-lt"/>
              </a:rPr>
              <a:t>to certain spreadsheets.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6031468"/>
            <a:ext cx="1371600" cy="3693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accent1"/>
                </a:solidFill>
                <a:latin typeface="+mj-lt"/>
              </a:rPr>
              <a:t>Say what? </a:t>
            </a:r>
            <a:endParaRPr lang="en-US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6031468"/>
            <a:ext cx="1371600" cy="3693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1"/>
                </a:solidFill>
                <a:latin typeface="+mj-lt"/>
              </a:rPr>
              <a:t>Uh, oh . . . </a:t>
            </a:r>
            <a:endParaRPr lang="en-US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build="p"/>
      <p:bldP spid="5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14400" y="3886200"/>
            <a:ext cx="7620000" cy="1752600"/>
          </a:xfrm>
        </p:spPr>
        <p:txBody>
          <a:bodyPr>
            <a:normAutofit/>
          </a:bodyPr>
          <a:lstStyle/>
          <a:p>
            <a:r>
              <a:rPr lang="en-US" sz="3600" b="1" smtClean="0">
                <a:latin typeface="+mj-lt"/>
              </a:rPr>
              <a:t>To provide one’s professional services without payment, as a public service</a:t>
            </a:r>
            <a:endParaRPr lang="en-US" sz="3600" b="1" dirty="0" smtClean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6200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smtClean="0"/>
              <a:t>Pro Bono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sz="5400" b="1" smtClean="0"/>
              <a:t> </a:t>
            </a:r>
            <a:r>
              <a:rPr lang="en-US" sz="4000" b="1" smtClean="0"/>
              <a:t>“For the Public Good”</a:t>
            </a:r>
            <a:endParaRPr lang="en-US" sz="40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066800" y="2438400"/>
            <a:ext cx="7620000" cy="3886200"/>
          </a:xfrm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+mj-lt"/>
              </a:rPr>
              <a:t>Had the big meeting  today to deliver database.</a:t>
            </a:r>
          </a:p>
          <a:p>
            <a:endParaRPr lang="en-US" sz="2800" b="1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smtClean="0">
                <a:solidFill>
                  <a:schemeClr val="bg1"/>
                </a:solidFill>
                <a:latin typeface="+mj-lt"/>
              </a:rPr>
              <a:t>Twelve people (6 nuns) and an overhead projector.</a:t>
            </a:r>
          </a:p>
          <a:p>
            <a:endParaRPr lang="en-US" sz="2800" b="1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smtClean="0">
                <a:solidFill>
                  <a:schemeClr val="bg1"/>
                </a:solidFill>
                <a:latin typeface="+mj-lt"/>
              </a:rPr>
              <a:t>Couldn't even demo it. </a:t>
            </a:r>
          </a:p>
          <a:p>
            <a:r>
              <a:rPr lang="en-US" sz="2800" b="1" smtClean="0">
                <a:solidFill>
                  <a:schemeClr val="bg1"/>
                </a:solidFill>
                <a:latin typeface="+mj-lt"/>
              </a:rPr>
              <a:t>Their laptop was running XP and Access 2000.</a:t>
            </a:r>
          </a:p>
          <a:p>
            <a:r>
              <a:rPr lang="en-US" sz="2800" b="1" smtClean="0">
                <a:solidFill>
                  <a:schemeClr val="bg1"/>
                </a:solidFill>
                <a:latin typeface="+mj-lt"/>
              </a:rPr>
              <a:t>Awful!</a:t>
            </a:r>
          </a:p>
          <a:p>
            <a:endParaRPr lang="en-US" sz="2800" b="1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smtClean="0">
                <a:solidFill>
                  <a:schemeClr val="bg1"/>
                </a:solidFill>
                <a:latin typeface="+mj-lt"/>
              </a:rPr>
              <a:t>Moral:</a:t>
            </a:r>
          </a:p>
          <a:p>
            <a:r>
              <a:rPr lang="en-US" sz="2800" b="1" smtClean="0">
                <a:solidFill>
                  <a:schemeClr val="bg1"/>
                </a:solidFill>
                <a:latin typeface="+mj-lt"/>
              </a:rPr>
              <a:t>Always be clear about operating system  and applications version.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1371600"/>
            <a:ext cx="1905000" cy="6096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19-Jan-2011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276600" y="609600"/>
            <a:ext cx="2514600" cy="609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Journal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762000" y="2438400"/>
            <a:ext cx="8077200" cy="2667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Meeting  to demo Version 2 went flawlessly.</a:t>
            </a: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smtClean="0">
                <a:solidFill>
                  <a:schemeClr val="bg1"/>
                </a:solidFill>
                <a:latin typeface="+mj-lt"/>
              </a:rPr>
              <a:t>Well,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there were some additional </a:t>
            </a:r>
            <a:r>
              <a:rPr lang="en-US" sz="2800" b="1" smtClean="0">
                <a:solidFill>
                  <a:schemeClr val="bg1"/>
                </a:solidFill>
                <a:latin typeface="+mj-lt"/>
              </a:rPr>
              <a:t>requests  .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. 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1371600"/>
            <a:ext cx="1905000" cy="6096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08-Feb-2011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276600" y="609600"/>
            <a:ext cx="2514600" cy="609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Journal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600200"/>
            <a:ext cx="8001000" cy="51054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@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gmail.com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&gt; 2/10/2011 12:08 AM &gt;</a:t>
            </a:r>
            <a:br>
              <a:rPr lang="en-US" sz="24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mark and frank:</a:t>
            </a:r>
            <a:br>
              <a:rPr lang="en-US" sz="24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here is the updated data from the spreadsheets </a:t>
            </a:r>
            <a:br>
              <a:rPr lang="en-US" sz="24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from our last meeting. </a:t>
            </a:r>
          </a:p>
          <a:p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I added a column for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FAX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number.</a:t>
            </a:r>
            <a:br>
              <a:rPr lang="en-US" sz="24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TM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90600"/>
            <a:ext cx="1905000" cy="4572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10-Feb-2011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276600" y="304800"/>
            <a:ext cx="2514600" cy="609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Email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267200"/>
            <a:ext cx="2971800" cy="83099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+mj-lt"/>
              </a:rPr>
              <a:t>They want a FAX number?</a:t>
            </a:r>
            <a:endParaRPr lang="en-US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5181600"/>
            <a:ext cx="2971800" cy="46166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2"/>
                </a:solidFill>
                <a:latin typeface="+mj-lt"/>
              </a:rPr>
              <a:t>What were the odds?</a:t>
            </a:r>
            <a:endParaRPr lang="en-US" sz="2400" b="1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5791200"/>
            <a:ext cx="2971800" cy="83099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2"/>
                </a:solidFill>
                <a:latin typeface="+mj-lt"/>
              </a:rPr>
              <a:t>That’ll mean a </a:t>
            </a:r>
            <a:br>
              <a:rPr lang="en-US" sz="2400" b="1" smtClean="0">
                <a:solidFill>
                  <a:schemeClr val="bg2"/>
                </a:solidFill>
                <a:latin typeface="+mj-lt"/>
              </a:rPr>
            </a:br>
            <a:r>
              <a:rPr lang="en-US" sz="2400" b="1" smtClean="0">
                <a:solidFill>
                  <a:schemeClr val="bg2"/>
                </a:solidFill>
                <a:latin typeface="+mj-lt"/>
              </a:rPr>
              <a:t>Table Mod</a:t>
            </a:r>
            <a:r>
              <a:rPr lang="en-US" sz="2400" b="1" dirty="0" smtClean="0">
                <a:solidFill>
                  <a:schemeClr val="bg2"/>
                </a:solidFill>
                <a:latin typeface="+mj-lt"/>
              </a:rPr>
              <a:t>.</a:t>
            </a:r>
            <a:endParaRPr lang="en-US" sz="2400" b="1" dirty="0">
              <a:solidFill>
                <a:schemeClr val="bg2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14400" y="2667000"/>
            <a:ext cx="7543800" cy="25146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Shouldn’t have been screwing around with the database tonight . . . </a:t>
            </a:r>
            <a:br>
              <a:rPr lang="en-US" sz="2800" b="1" dirty="0" smtClean="0">
                <a:solidFill>
                  <a:schemeClr val="bg1"/>
                </a:solidFill>
                <a:latin typeface="+mj-lt"/>
              </a:rPr>
            </a:b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but I needed some comfort after C++ class.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1143000"/>
            <a:ext cx="1828800" cy="10668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Tues </a:t>
            </a:r>
            <a:br>
              <a:rPr lang="en-US" sz="2400" b="1" smtClean="0">
                <a:solidFill>
                  <a:schemeClr val="bg1"/>
                </a:solidFill>
              </a:rPr>
            </a:br>
            <a:r>
              <a:rPr lang="en-US" sz="2400" b="1" smtClean="0">
                <a:solidFill>
                  <a:schemeClr val="bg1"/>
                </a:solidFill>
              </a:rPr>
              <a:t>01-Mar- 2011  </a:t>
            </a:r>
            <a:br>
              <a:rPr lang="en-US" sz="2400" b="1" smtClean="0">
                <a:solidFill>
                  <a:schemeClr val="bg1"/>
                </a:solidFill>
              </a:rPr>
            </a:br>
            <a:r>
              <a:rPr lang="en-US" sz="2400" b="1" smtClean="0">
                <a:solidFill>
                  <a:schemeClr val="bg1"/>
                </a:solidFill>
              </a:rPr>
              <a:t>02:30 am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352800" y="533400"/>
            <a:ext cx="2514600" cy="609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Journal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52400"/>
            <a:ext cx="18288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27-Nov-2010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83970" name="Picture 2" descr="C:\Users\Frank\Documents\cspp51075_EnterpriseDataArchitecture\Presentation\tContacts_20101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81000"/>
            <a:ext cx="4068826" cy="63246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C:\Users\Frank\Documents\cspp51075_EnterpriseDataArchitecture\Presentation\OIA_Prototy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41267"/>
            <a:ext cx="9144000" cy="5407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40268"/>
            <a:ext cx="18288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January . . 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3200400"/>
            <a:ext cx="1676400" cy="6858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3429000"/>
            <a:ext cx="2133600" cy="830997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“But, we need</a:t>
            </a:r>
            <a:b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Parish </a:t>
            </a:r>
            <a:b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i="1" u="sng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Organization!”</a:t>
            </a:r>
            <a:endPara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67200" y="1371600"/>
            <a:ext cx="4114800" cy="28956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3962400"/>
            <a:ext cx="3200400" cy="107721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“Well, then which address should go here?</a:t>
            </a:r>
            <a:b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16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don’t have room for both.”</a:t>
            </a:r>
            <a:endPara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257800"/>
            <a:ext cx="4343400" cy="1323439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“Uh, you’re implying User Interface limitations should drive Table Design?</a:t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Sounds bass-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ackwards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solve the problem.”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800600"/>
            <a:ext cx="4114800" cy="1846659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 the way,</a:t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their mailing address might be their</a:t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Home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address.</a:t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better allow for </a:t>
            </a:r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three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addresses.</a:t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specify which one you’re showing.”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C:\Users\Frank\Documents\cspp51075_EnterpriseDataArchitecture\Presentation\OIA_Prototy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41267"/>
            <a:ext cx="9144000" cy="5407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40268"/>
            <a:ext cx="18288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February . . 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4191000"/>
            <a:ext cx="1676400" cy="16002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1752600"/>
            <a:ext cx="3505200" cy="2062103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“Hey, Hotshot . . .</a:t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really need to show us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which phone is which:</a:t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Home / Office / Cell . . .</a:t>
            </a:r>
          </a:p>
          <a:p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what Priority we try them in.”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3962400"/>
            <a:ext cx="5715000" cy="230832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“Well, heck . . .</a:t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I store them in fields with their </a:t>
            </a:r>
            <a:r>
              <a:rPr lang="en-U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names: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Home / Office / Cell,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then have other fields store their priority rank ?</a:t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 do I store them in fields with their priority ranks, and then have other fields to specify </a:t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whether they’re Home, Office, or Cell ?”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C:\Users\Frank\Documents\cspp51075_EnterpriseDataArchitecture\Presentation\OIA_Prototy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41267"/>
            <a:ext cx="9144000" cy="5407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40268"/>
            <a:ext cx="18288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March . . 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3505200"/>
            <a:ext cx="1676400" cy="1143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3200400"/>
            <a:ext cx="3505200" cy="1323439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“You Bonehead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Some of these people may be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5 or 6 different committees.</a:t>
            </a:r>
          </a:p>
          <a:p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are you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gonna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handle that?”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876800"/>
            <a:ext cx="3505200" cy="33855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“Oh, mommy”</a:t>
            </a:r>
            <a:endPara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81000"/>
            <a:ext cx="7848600" cy="15696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Relationship of Contacts to Groups /Subgroups</a:t>
            </a:r>
            <a:br>
              <a:rPr lang="en-US" sz="2400" b="1" smtClean="0">
                <a:latin typeface="Arial" pitchFamily="34" charset="0"/>
                <a:cs typeface="Arial" pitchFamily="34" charset="0"/>
              </a:rPr>
            </a:br>
            <a:r>
              <a:rPr lang="en-US" sz="2400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b="1" smtClean="0">
                <a:latin typeface="Arial" pitchFamily="34" charset="0"/>
                <a:cs typeface="Arial" pitchFamily="34" charset="0"/>
              </a:rPr>
            </a:br>
            <a:r>
              <a:rPr lang="en-US" sz="2400" b="1" smtClean="0">
                <a:latin typeface="Arial" pitchFamily="34" charset="0"/>
                <a:cs typeface="Arial" pitchFamily="34" charset="0"/>
              </a:rPr>
              <a:t>Many-to-Many</a:t>
            </a:r>
            <a:br>
              <a:rPr lang="en-US" sz="2400" b="1" smtClean="0">
                <a:latin typeface="Arial" pitchFamily="34" charset="0"/>
                <a:cs typeface="Arial" pitchFamily="34" charset="0"/>
              </a:rPr>
            </a:br>
            <a:r>
              <a:rPr lang="en-US" sz="2400" b="1" smtClean="0">
                <a:latin typeface="Arial" pitchFamily="34" charset="0"/>
                <a:cs typeface="Arial" pitchFamily="34" charset="0"/>
              </a:rPr>
              <a:t>with Intermediary Table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C:\Users\Frank\Documents\cspp51075_EnterpriseDataArchitecture\Presentation\ContactGroupSubgrou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057400"/>
            <a:ext cx="784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C:\Users\Frank\Documents\cspp51075_EnterpriseDataArchitecture\Presentation\OIA_Prototy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41267"/>
            <a:ext cx="9144000" cy="5407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40268"/>
            <a:ext cx="18288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March . . 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2895600"/>
            <a:ext cx="1676400" cy="6096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1447800"/>
            <a:ext cx="5715000" cy="181588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“By the way,</a:t>
            </a:r>
            <a:b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16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use a Master Parish List once a year</a:t>
            </a:r>
          </a:p>
          <a:p>
            <a: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update the Pastors who have been reassigned to different parishes.</a:t>
            </a:r>
          </a:p>
          <a:p>
            <a:endParaRPr lang="en-US" sz="16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 we run those updates automatically?”</a:t>
            </a:r>
            <a:endPara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3383340"/>
            <a:ext cx="6019800" cy="156966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“Well, that depends on how I design the table relationships.</a:t>
            </a:r>
          </a:p>
          <a:p>
            <a:endParaRPr lang="en-US" sz="16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a person associated with his role and organization,</a:t>
            </a:r>
          </a:p>
          <a:p>
            <a: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 is a role associated with a person.</a:t>
            </a:r>
          </a:p>
          <a:p>
            <a:endParaRPr lang="en-US" sz="16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Which part is the primary key?</a:t>
            </a:r>
            <a:endPara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105400"/>
            <a:ext cx="6019800" cy="58477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“If a pastor moves to a parish, do his committees move with him, or are they a function of role at the original parish?”</a:t>
            </a:r>
            <a:endPara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5867400"/>
            <a:ext cx="7086600" cy="33855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“Help me, Mr. Wizard!  I don’t want to be a Database guy anymore!”</a:t>
            </a:r>
            <a:endPara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6324600"/>
            <a:ext cx="2819400" cy="33855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“Take me back to C++ !”</a:t>
            </a:r>
            <a:endPara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b="1" smtClean="0"/>
              <a:t>Volunteer</a:t>
            </a:r>
            <a:endParaRPr lang="en-US" b="1"/>
          </a:p>
        </p:txBody>
      </p:sp>
      <p:pic>
        <p:nvPicPr>
          <p:cNvPr id="14338" name="Picture 2" descr="C:\Users\Public\cspp51075_EnterpriseDataArch\lawy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133600"/>
            <a:ext cx="3102952" cy="2667000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524000"/>
            <a:ext cx="3048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4191000" y="3275012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1600" y="5334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+mj-lt"/>
              </a:rPr>
              <a:t>Lawyer</a:t>
            </a:r>
            <a:endParaRPr lang="en-US" sz="2800" b="1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5334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+mj-lt"/>
              </a:rPr>
              <a:t>Paints Your House</a:t>
            </a:r>
            <a:endParaRPr lang="en-US" sz="2800" b="1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066800" y="2438400"/>
            <a:ext cx="7391400" cy="3276600"/>
          </a:xfrm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+mj-lt"/>
              </a:rPr>
              <a:t>Just looked up Mark’s LinkedIn profile.</a:t>
            </a:r>
            <a:br>
              <a:rPr lang="en-US" sz="3600" b="1" smtClean="0">
                <a:solidFill>
                  <a:schemeClr val="bg1"/>
                </a:solidFill>
                <a:latin typeface="+mj-lt"/>
              </a:rPr>
            </a:br>
            <a:endParaRPr lang="en-US" sz="3600" b="1" smtClean="0">
              <a:solidFill>
                <a:schemeClr val="bg1"/>
              </a:solidFill>
              <a:latin typeface="+mj-lt"/>
            </a:endParaRPr>
          </a:p>
          <a:p>
            <a:r>
              <a:rPr lang="en-US" sz="3600" b="1" smtClean="0">
                <a:solidFill>
                  <a:schemeClr val="bg1"/>
                </a:solidFill>
                <a:latin typeface="+mj-lt"/>
              </a:rPr>
              <a:t>4 years at </a:t>
            </a:r>
            <a:r>
              <a:rPr lang="en-US" sz="4100" b="1" smtClean="0">
                <a:solidFill>
                  <a:schemeClr val="bg1"/>
                </a:solidFill>
                <a:latin typeface="+mj-lt"/>
              </a:rPr>
              <a:t>Cap Gemini</a:t>
            </a:r>
            <a:r>
              <a:rPr lang="en-US" sz="3600" b="1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3600" b="1" smtClean="0">
                <a:solidFill>
                  <a:schemeClr val="bg1"/>
                </a:solidFill>
                <a:latin typeface="+mj-lt"/>
              </a:rPr>
            </a:br>
            <a:endParaRPr lang="en-US" sz="3600" b="1" smtClean="0">
              <a:solidFill>
                <a:schemeClr val="bg1"/>
              </a:solidFill>
              <a:latin typeface="+mj-lt"/>
            </a:endParaRPr>
          </a:p>
          <a:p>
            <a:r>
              <a:rPr lang="en-US" sz="4800" b="1" smtClean="0">
                <a:solidFill>
                  <a:schemeClr val="bg1"/>
                </a:solidFill>
                <a:latin typeface="+mj-lt"/>
              </a:rPr>
              <a:t>Crap!  He’s Big – 6</a:t>
            </a:r>
            <a:br>
              <a:rPr lang="en-US" sz="4800" b="1" smtClean="0">
                <a:solidFill>
                  <a:schemeClr val="bg1"/>
                </a:solidFill>
                <a:latin typeface="+mj-lt"/>
              </a:rPr>
            </a:br>
            <a:endParaRPr lang="en-US" sz="4800" b="1" smtClean="0">
              <a:solidFill>
                <a:schemeClr val="bg1"/>
              </a:solidFill>
              <a:latin typeface="+mj-lt"/>
            </a:endParaRPr>
          </a:p>
          <a:p>
            <a:r>
              <a:rPr lang="en-US" sz="4800" b="1" smtClean="0">
                <a:solidFill>
                  <a:schemeClr val="bg1"/>
                </a:solidFill>
                <a:latin typeface="+mj-lt"/>
              </a:rPr>
              <a:t>I’ve been hustled !!!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1371600"/>
            <a:ext cx="1905000" cy="6096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09-Mar-2011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276600" y="609600"/>
            <a:ext cx="2514600" cy="609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Journal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762000" y="1219200"/>
            <a:ext cx="7696200" cy="5410200"/>
          </a:xfrm>
          <a:solidFill>
            <a:schemeClr val="tx1"/>
          </a:solidFill>
        </p:spPr>
        <p:txBody>
          <a:bodyPr>
            <a:normAutofit fontScale="47500" lnSpcReduction="20000"/>
          </a:bodyPr>
          <a:lstStyle/>
          <a:p>
            <a:endParaRPr lang="en-US" sz="3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03-Feb-2011:</a:t>
            </a:r>
            <a:br>
              <a:rPr lang="en-US" sz="3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Wasted  3 hours with the database, midnight to 3am.</a:t>
            </a:r>
            <a:br>
              <a:rPr lang="en-US" sz="3600" b="1" dirty="0" smtClean="0">
                <a:solidFill>
                  <a:schemeClr val="bg1"/>
                </a:solidFill>
                <a:latin typeface="+mj-lt"/>
              </a:rPr>
            </a:br>
            <a:endParaRPr lang="en-US" sz="3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10-Feb-2011</a:t>
            </a:r>
            <a:br>
              <a:rPr lang="en-US" sz="3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 Another 15 hours, but database is looking amazing.</a:t>
            </a:r>
            <a:br>
              <a:rPr lang="en-US" sz="3600" b="1" dirty="0" smtClean="0">
                <a:solidFill>
                  <a:schemeClr val="bg1"/>
                </a:solidFill>
                <a:latin typeface="+mj-lt"/>
              </a:rPr>
            </a:br>
            <a:endParaRPr lang="en-US" sz="3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3600" b="1" smtClean="0">
                <a:solidFill>
                  <a:schemeClr val="bg1"/>
                </a:solidFill>
                <a:latin typeface="+mj-lt"/>
              </a:rPr>
              <a:t>15-Feb-2011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 it's finished. </a:t>
            </a:r>
            <a:br>
              <a:rPr lang="en-US" sz="3600" b="1" dirty="0" smtClean="0">
                <a:solidFill>
                  <a:schemeClr val="bg1"/>
                </a:solidFill>
                <a:latin typeface="+mj-lt"/>
              </a:rPr>
            </a:br>
            <a:endParaRPr lang="en-US" sz="3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3600" b="1" smtClean="0">
                <a:solidFill>
                  <a:schemeClr val="bg1"/>
                </a:solidFill>
                <a:latin typeface="+mj-lt"/>
              </a:rPr>
              <a:t>21</a:t>
            </a:r>
            <a:r>
              <a:rPr lang="en-US" sz="3600" b="1" smtClean="0">
                <a:solidFill>
                  <a:schemeClr val="bg1"/>
                </a:solidFill>
                <a:latin typeface="+mj-lt"/>
              </a:rPr>
              <a:t>-Feb-2011: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Ok, I think Version 2 is perfect.  </a:t>
            </a:r>
            <a:br>
              <a:rPr lang="en-US" sz="3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Focus on school work.</a:t>
            </a:r>
            <a:br>
              <a:rPr lang="en-US" sz="3600" b="1" dirty="0" smtClean="0">
                <a:solidFill>
                  <a:schemeClr val="bg1"/>
                </a:solidFill>
                <a:latin typeface="+mj-lt"/>
              </a:rPr>
            </a:br>
            <a:endParaRPr lang="en-US" sz="3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3600" b="1" smtClean="0">
                <a:solidFill>
                  <a:schemeClr val="bg1"/>
                </a:solidFill>
                <a:latin typeface="+mj-lt"/>
              </a:rPr>
              <a:t>26</a:t>
            </a:r>
            <a:r>
              <a:rPr lang="en-US" sz="3600" b="1" smtClean="0">
                <a:solidFill>
                  <a:schemeClr val="bg1"/>
                </a:solidFill>
                <a:latin typeface="+mj-lt"/>
              </a:rPr>
              <a:t>-Feb-2011: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Maybe perfection . . . </a:t>
            </a:r>
            <a:br>
              <a:rPr lang="en-US" sz="3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But needed to be spending all this time on C++ homework. </a:t>
            </a:r>
            <a:br>
              <a:rPr lang="en-US" sz="3600" b="1" dirty="0" smtClean="0">
                <a:solidFill>
                  <a:schemeClr val="bg1"/>
                </a:solidFill>
                <a:latin typeface="+mj-lt"/>
              </a:rPr>
            </a:br>
            <a:endParaRPr lang="en-US" sz="3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3600" b="1" smtClean="0">
                <a:solidFill>
                  <a:schemeClr val="bg1"/>
                </a:solidFill>
                <a:latin typeface="+mj-lt"/>
              </a:rPr>
              <a:t>03</a:t>
            </a:r>
            <a:r>
              <a:rPr lang="en-US" sz="3600" b="1" smtClean="0">
                <a:solidFill>
                  <a:schemeClr val="bg1"/>
                </a:solidFill>
                <a:latin typeface="+mj-lt"/>
              </a:rPr>
              <a:t>-Mar-2011: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I think Version 3 is in great shape.  I think  I'm finished. </a:t>
            </a:r>
            <a:r>
              <a:rPr lang="en-US" sz="48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+mj-lt"/>
              </a:rPr>
            </a:br>
            <a:endParaRPr lang="en-US" sz="4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3600" b="1" smtClean="0">
                <a:solidFill>
                  <a:schemeClr val="bg1"/>
                </a:solidFill>
                <a:latin typeface="+mj-lt"/>
              </a:rPr>
              <a:t>11-Mar-2011 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Ok, this time I really think I fixed it.</a:t>
            </a: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200400" y="457200"/>
            <a:ext cx="2514600" cy="609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Journal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914400"/>
          </a:xfrm>
          <a:noFill/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400" b="1" smtClean="0"/>
              <a:t>Moby Dick</a:t>
            </a:r>
            <a:endParaRPr lang="en-US" sz="4400" b="1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514600" y="5562600"/>
            <a:ext cx="40386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smtClean="0">
                <a:latin typeface="+mj-lt"/>
              </a:rPr>
              <a:t>Herman Melville</a:t>
            </a:r>
          </a:p>
          <a:p>
            <a:pPr algn="ctr">
              <a:buNone/>
            </a:pPr>
            <a:r>
              <a:rPr lang="en-US" sz="2400" b="1" smtClean="0">
                <a:latin typeface="+mj-lt"/>
              </a:rPr>
              <a:t>1851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2667000" y="2438400"/>
            <a:ext cx="3733800" cy="533400"/>
          </a:xfrm>
          <a:prstGeom prst="rect">
            <a:avLst/>
          </a:prstGeom>
          <a:noFill/>
          <a:ln w="38100">
            <a:noFill/>
          </a:ln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02" name="Picture 2" descr="C:\Users\Public\cspp51075_EnterpriseDataArch\MobyDi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1" y="1752600"/>
            <a:ext cx="3809999" cy="380999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229600" cy="914400"/>
          </a:xfrm>
          <a:noFill/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b="1" smtClean="0"/>
              <a:t>Obession</a:t>
            </a:r>
            <a:endParaRPr lang="en-US" sz="3600" b="1"/>
          </a:p>
        </p:txBody>
      </p:sp>
      <p:sp>
        <p:nvSpPr>
          <p:cNvPr id="3" name="Rounded Rectangle 2">
            <a:hlinkClick r:id="rId4"/>
          </p:cNvPr>
          <p:cNvSpPr/>
          <p:nvPr/>
        </p:nvSpPr>
        <p:spPr>
          <a:xfrm>
            <a:off x="3886200" y="3352800"/>
            <a:ext cx="1143000" cy="609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hlinkClick r:id="rId5"/>
          </p:cNvPr>
          <p:cNvSpPr/>
          <p:nvPr/>
        </p:nvSpPr>
        <p:spPr>
          <a:xfrm>
            <a:off x="3886200" y="4191000"/>
            <a:ext cx="1143000" cy="609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52400"/>
            <a:ext cx="18288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Version 004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Frank\Documents\cspp51075_EnterpriseDataArchitecture\Presentation\ContactEntry_v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9600"/>
            <a:ext cx="8839200" cy="6147011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2514600" y="4800600"/>
            <a:ext cx="1676400" cy="8382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" y="3810000"/>
            <a:ext cx="1676400" cy="8382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2667000"/>
            <a:ext cx="1676400" cy="8382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3810000"/>
            <a:ext cx="4953000" cy="1524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143000"/>
            <a:ext cx="7674133" cy="4309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0" y="5867400"/>
            <a:ext cx="1955409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Calibri" pitchFamily="34" charset="0"/>
                <a:cs typeface="Calibri" pitchFamily="34" charset="0"/>
              </a:rPr>
              <a:t>Courtesy of</a:t>
            </a:r>
            <a:br>
              <a:rPr lang="en-US" sz="1600" smtClean="0">
                <a:latin typeface="Calibri" pitchFamily="34" charset="0"/>
                <a:cs typeface="Calibri" pitchFamily="34" charset="0"/>
              </a:rPr>
            </a:br>
            <a:r>
              <a:rPr lang="en-US" sz="1600" smtClean="0">
                <a:latin typeface="Calibri" pitchFamily="34" charset="0"/>
                <a:cs typeface="Calibri" pitchFamily="34" charset="0"/>
              </a:rPr>
              <a:t>Mark Shacklette</a:t>
            </a:r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96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/>
              <a:t>Contact Mechanism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600" y="838200"/>
            <a:ext cx="6329029" cy="579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30480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Ok, sure, this one has problems . . 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152400"/>
            <a:ext cx="30480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But, this is the best I could come up with???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477000" y="1447800"/>
            <a:ext cx="25146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smtClean="0">
                <a:latin typeface="+mj-lt"/>
              </a:rPr>
              <a:t>Does this conform to our Contact Mechanism UDM?</a:t>
            </a:r>
            <a:br>
              <a:rPr lang="en-US" sz="2400" b="1" smtClean="0">
                <a:latin typeface="+mj-lt"/>
              </a:rPr>
            </a:br>
            <a:endParaRPr lang="en-US" sz="2400" b="1" smtClean="0">
              <a:latin typeface="+mj-lt"/>
            </a:endParaRPr>
          </a:p>
          <a:p>
            <a:r>
              <a:rPr lang="en-US" sz="2400" b="1" smtClean="0">
                <a:latin typeface="+mj-lt"/>
              </a:rPr>
              <a:t>Is this in Boyce-Code Normal Form?</a:t>
            </a:r>
            <a:br>
              <a:rPr lang="en-US" sz="2400" b="1" smtClean="0">
                <a:latin typeface="+mj-lt"/>
              </a:rPr>
            </a:br>
            <a:endParaRPr lang="en-US" sz="2400" b="1" smtClean="0">
              <a:latin typeface="+mj-lt"/>
            </a:endParaRPr>
          </a:p>
          <a:p>
            <a:r>
              <a:rPr lang="en-US" sz="2400" b="1" smtClean="0">
                <a:latin typeface="+mj-lt"/>
              </a:rPr>
              <a:t>Well, Is it?</a:t>
            </a:r>
            <a:br>
              <a:rPr lang="en-US" sz="2400" b="1" smtClean="0">
                <a:latin typeface="+mj-lt"/>
              </a:rPr>
            </a:br>
            <a:endParaRPr lang="en-US" sz="2400" b="1" smtClean="0">
              <a:latin typeface="+mj-lt"/>
            </a:endParaRPr>
          </a:p>
          <a:p>
            <a:r>
              <a:rPr lang="en-US" sz="2400" b="1" smtClean="0">
                <a:latin typeface="+mj-lt"/>
              </a:rPr>
              <a:t>Is it, Mr. Hadidianbaugher?</a:t>
            </a:r>
            <a:br>
              <a:rPr lang="en-US" sz="2400" b="1" smtClean="0">
                <a:latin typeface="+mj-lt"/>
              </a:rPr>
            </a:br>
            <a:endParaRPr lang="en-US" sz="2400" b="1" smtClean="0">
              <a:latin typeface="+mj-lt"/>
            </a:endParaRPr>
          </a:p>
          <a:p>
            <a:r>
              <a:rPr lang="en-US" sz="2400" b="1" smtClean="0">
                <a:latin typeface="+mj-lt"/>
              </a:rPr>
              <a:t>Is that a pledge pin on your uniform?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95403" y="6019800"/>
            <a:ext cx="1955409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Calibri" pitchFamily="34" charset="0"/>
                <a:cs typeface="Calibri" pitchFamily="34" charset="0"/>
              </a:rPr>
              <a:t>Courtesy of</a:t>
            </a:r>
            <a:br>
              <a:rPr lang="en-US" sz="1600" smtClean="0">
                <a:latin typeface="Calibri" pitchFamily="34" charset="0"/>
                <a:cs typeface="Calibri" pitchFamily="34" charset="0"/>
              </a:rPr>
            </a:br>
            <a:r>
              <a:rPr lang="en-US" sz="1600" smtClean="0">
                <a:latin typeface="Calibri" pitchFamily="34" charset="0"/>
                <a:cs typeface="Calibri" pitchFamily="34" charset="0"/>
              </a:rPr>
              <a:t>Mark Shacklette</a:t>
            </a:r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1143000"/>
          </a:xfrm>
        </p:spPr>
        <p:txBody>
          <a:bodyPr/>
          <a:lstStyle/>
          <a:p>
            <a:r>
              <a:rPr lang="en-US" smtClean="0"/>
              <a:t>UDM Contact Mechanism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600200"/>
            <a:ext cx="8338941" cy="4331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b="1" smtClean="0"/>
              <a:t>Volunteer</a:t>
            </a:r>
            <a:endParaRPr lang="en-US" b="1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33800" y="3656012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Users\Public\cspp51075_EnterpriseDataArch\house_pain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209800"/>
            <a:ext cx="2438400" cy="3223846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7171" y="2209800"/>
            <a:ext cx="348342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71600" y="5638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+mj-lt"/>
              </a:rPr>
              <a:t>House Painter</a:t>
            </a:r>
            <a:endParaRPr lang="en-US" sz="2400" b="1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638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+mj-lt"/>
              </a:rPr>
              <a:t>Defends You in Court</a:t>
            </a:r>
            <a:endParaRPr lang="en-US" sz="2400" b="1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990600"/>
          </a:xfrm>
        </p:spPr>
        <p:txBody>
          <a:bodyPr>
            <a:normAutofit/>
          </a:bodyPr>
          <a:lstStyle/>
          <a:p>
            <a:r>
              <a:rPr lang="en-US" b="1" smtClean="0"/>
              <a:t>Pro Bono</a:t>
            </a:r>
            <a:endParaRPr lang="en-US" b="1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098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142744"/>
            <a:ext cx="3505200" cy="273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657600" y="3352800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Pro Bono</a:t>
            </a:r>
            <a:endParaRPr lang="en-US" b="1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52800" y="3198812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 descr="C:\Users\Public\cspp51075_EnterpriseDataArch\house_pain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594370"/>
            <a:ext cx="2133600" cy="3206230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521866"/>
            <a:ext cx="3417464" cy="34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 bono, anti bon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72926"/>
            <a:ext cx="7239000" cy="63144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209800"/>
            <a:ext cx="7924800" cy="1524000"/>
          </a:xfrm>
          <a:noFill/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smtClean="0"/>
              <a:t>Archdiocese of Chicago</a:t>
            </a:r>
            <a:br>
              <a:rPr lang="en-US" sz="4000" b="1" smtClean="0"/>
            </a:br>
            <a:r>
              <a:rPr lang="en-US" sz="4000" b="1" smtClean="0"/>
              <a:t>Office for Immigrant Affairs</a:t>
            </a:r>
            <a:endParaRPr lang="en-US" sz="40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459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1831</TotalTime>
  <Words>1792</Words>
  <Application>Microsoft Office PowerPoint</Application>
  <PresentationFormat>On-screen Show (4:3)</PresentationFormat>
  <Paragraphs>418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- Case Study - Volunteerism  and a  Contact Management Database</vt:lpstr>
      <vt:lpstr>Pro Bono  “For the Public Good”</vt:lpstr>
      <vt:lpstr>Volunteer</vt:lpstr>
      <vt:lpstr>Volunteer</vt:lpstr>
      <vt:lpstr>Pro Bono</vt:lpstr>
      <vt:lpstr>Pro Bono</vt:lpstr>
      <vt:lpstr>Slide 7</vt:lpstr>
      <vt:lpstr>Slide 8</vt:lpstr>
      <vt:lpstr>Archdiocese of Chicago Office for Immigrant Affairs</vt:lpstr>
      <vt:lpstr>Chicago a City of Immigrants</vt:lpstr>
      <vt:lpstr>Slide 11</vt:lpstr>
      <vt:lpstr>Parishes in the  Archdiocese  Current count: 382 </vt:lpstr>
      <vt:lpstr>qDuplicateParishNames</vt:lpstr>
      <vt:lpstr>The Chain of Command</vt:lpstr>
      <vt:lpstr>Office For Immigrant Affairs Some 31 different groups, committees, subcommittees</vt:lpstr>
      <vt:lpstr>Slide 16</vt:lpstr>
      <vt:lpstr>Slide 17</vt:lpstr>
      <vt:lpstr>01-Dec-2010</vt:lpstr>
      <vt:lpstr>02-Dec-2010</vt:lpstr>
      <vt:lpstr>19-Jan-2011</vt:lpstr>
      <vt:lpstr>08-Feb-2011</vt:lpstr>
      <vt:lpstr>10-Feb-2011</vt:lpstr>
      <vt:lpstr>Tues  01-Mar- 2011   02:30 am</vt:lpstr>
      <vt:lpstr>Slide 24</vt:lpstr>
      <vt:lpstr>Slide 25</vt:lpstr>
      <vt:lpstr>Slide 26</vt:lpstr>
      <vt:lpstr>Slide 27</vt:lpstr>
      <vt:lpstr>Slide 28</vt:lpstr>
      <vt:lpstr>Slide 29</vt:lpstr>
      <vt:lpstr>09-Mar-2011</vt:lpstr>
      <vt:lpstr>Slide 31</vt:lpstr>
      <vt:lpstr>Moby Dick</vt:lpstr>
      <vt:lpstr>Obession</vt:lpstr>
      <vt:lpstr>Slide 34</vt:lpstr>
      <vt:lpstr>Contact Mechanism</vt:lpstr>
      <vt:lpstr>Slide 36</vt:lpstr>
      <vt:lpstr>UDM Contact Mechanism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tttt</dc:title>
  <dc:creator>Frank</dc:creator>
  <cp:lastModifiedBy>Frank</cp:lastModifiedBy>
  <cp:revision>570</cp:revision>
  <dcterms:created xsi:type="dcterms:W3CDTF">2011-05-20T19:01:36Z</dcterms:created>
  <dcterms:modified xsi:type="dcterms:W3CDTF">2011-06-08T20:40:22Z</dcterms:modified>
</cp:coreProperties>
</file>