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5"/>
  </p:notesMasterIdLst>
  <p:sldIdLst>
    <p:sldId id="256" r:id="rId2"/>
    <p:sldId id="260" r:id="rId3"/>
    <p:sldId id="262" r:id="rId4"/>
    <p:sldId id="264" r:id="rId5"/>
    <p:sldId id="265" r:id="rId6"/>
    <p:sldId id="266" r:id="rId7"/>
    <p:sldId id="269" r:id="rId8"/>
    <p:sldId id="270" r:id="rId9"/>
    <p:sldId id="271" r:id="rId10"/>
    <p:sldId id="275" r:id="rId11"/>
    <p:sldId id="276" r:id="rId12"/>
    <p:sldId id="272" r:id="rId13"/>
    <p:sldId id="273" r:id="rId14"/>
    <p:sldId id="290" r:id="rId15"/>
    <p:sldId id="291" r:id="rId16"/>
    <p:sldId id="292" r:id="rId17"/>
    <p:sldId id="294" r:id="rId18"/>
    <p:sldId id="295" r:id="rId19"/>
    <p:sldId id="296" r:id="rId20"/>
    <p:sldId id="297" r:id="rId21"/>
    <p:sldId id="298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9" r:id="rId3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0" d="100"/>
          <a:sy n="60" d="100"/>
        </p:scale>
        <p:origin x="-132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59C6863-0E26-4659-BC36-22ADAE9DDDCB}" type="datetimeFigureOut">
              <a:rPr lang="en-US" smtClean="0"/>
              <a:t>4/13/2012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E720BAD-5DFB-477A-881A-B9AB9DB125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53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85372" indent="-30206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208265" indent="-241653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91571" indent="-241653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74878" indent="-241653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58184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141490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624796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108102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7CA7DEE-7A35-4018-86C5-F6BCADA34850}" type="slidenum">
              <a:rPr lang="en-US" sz="1300"/>
              <a:pPr eaLnBrk="1" hangingPunct="1"/>
              <a:t>25</a:t>
            </a:fld>
            <a:endParaRPr lang="en-US" sz="130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In order to generate green.o, 2 files are required.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85372" indent="-30206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208265" indent="-241653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91571" indent="-241653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74878" indent="-241653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58184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141490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624796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108102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8AAE841-DC55-453E-96BF-1950572B386D}" type="slidenum">
              <a:rPr lang="en-US" sz="1300"/>
              <a:pPr eaLnBrk="1" hangingPunct="1"/>
              <a:t>29</a:t>
            </a:fld>
            <a:endParaRPr lang="en-US" sz="130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Trebuchet MS" pitchFamily="34" charset="0"/>
              </a:rPr>
              <a:t>Suppose that you have gone through the process of compiling the program, and while you are testing the program, you realize that one function in </a:t>
            </a:r>
            <a:r>
              <a:rPr lang="en-US" i="1" smtClean="0">
                <a:latin typeface="Trebuchet MS" pitchFamily="34" charset="0"/>
              </a:rPr>
              <a:t>io.c</a:t>
            </a:r>
            <a:r>
              <a:rPr lang="en-US" smtClean="0">
                <a:latin typeface="Trebuchet MS" pitchFamily="34" charset="0"/>
              </a:rPr>
              <a:t> has a bug in it. You edit </a:t>
            </a:r>
            <a:r>
              <a:rPr lang="en-US" i="1" smtClean="0">
                <a:latin typeface="Trebuchet MS" pitchFamily="34" charset="0"/>
              </a:rPr>
              <a:t>io.c</a:t>
            </a:r>
            <a:r>
              <a:rPr lang="en-US" smtClean="0">
                <a:latin typeface="Trebuchet MS" pitchFamily="34" charset="0"/>
              </a:rPr>
              <a:t> to fix the bug.</a:t>
            </a:r>
          </a:p>
          <a:p>
            <a:pPr eaLnBrk="1" hangingPunct="1"/>
            <a:r>
              <a:rPr lang="en-US" smtClean="0">
                <a:latin typeface="Trebuchet MS" pitchFamily="34" charset="0"/>
              </a:rPr>
              <a:t>The figure above shows </a:t>
            </a:r>
            <a:r>
              <a:rPr lang="en-US" i="1" smtClean="0">
                <a:latin typeface="Trebuchet MS" pitchFamily="34" charset="0"/>
              </a:rPr>
              <a:t>io.c</a:t>
            </a:r>
            <a:r>
              <a:rPr lang="en-US" smtClean="0">
                <a:latin typeface="Trebuchet MS" pitchFamily="34" charset="0"/>
              </a:rPr>
              <a:t> outlined in red. By going up the graph, you notice that </a:t>
            </a:r>
            <a:r>
              <a:rPr lang="en-US" i="1" smtClean="0">
                <a:latin typeface="Trebuchet MS" pitchFamily="34" charset="0"/>
              </a:rPr>
              <a:t>io.o</a:t>
            </a:r>
            <a:r>
              <a:rPr lang="en-US" smtClean="0">
                <a:latin typeface="Trebuchet MS" pitchFamily="34" charset="0"/>
              </a:rPr>
              <a:t> needs to be updated because </a:t>
            </a:r>
            <a:r>
              <a:rPr lang="en-US" i="1" smtClean="0">
                <a:latin typeface="Trebuchet MS" pitchFamily="34" charset="0"/>
              </a:rPr>
              <a:t>io.c</a:t>
            </a:r>
            <a:r>
              <a:rPr lang="en-US" smtClean="0">
                <a:latin typeface="Trebuchet MS" pitchFamily="34" charset="0"/>
              </a:rPr>
              <a:t> has changed. Similarly, because </a:t>
            </a:r>
            <a:r>
              <a:rPr lang="en-US" i="1" smtClean="0">
                <a:latin typeface="Trebuchet MS" pitchFamily="34" charset="0"/>
              </a:rPr>
              <a:t>io.o</a:t>
            </a:r>
            <a:r>
              <a:rPr lang="en-US" smtClean="0">
                <a:latin typeface="Trebuchet MS" pitchFamily="34" charset="0"/>
              </a:rPr>
              <a:t> has changed, </a:t>
            </a:r>
            <a:r>
              <a:rPr lang="en-US" i="1" smtClean="0">
                <a:latin typeface="Trebuchet MS" pitchFamily="34" charset="0"/>
              </a:rPr>
              <a:t>project1</a:t>
            </a:r>
            <a:r>
              <a:rPr lang="en-US" smtClean="0">
                <a:latin typeface="Trebuchet MS" pitchFamily="34" charset="0"/>
              </a:rPr>
              <a:t> needs to be updated as well.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85372" indent="-30206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208265" indent="-241653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91571" indent="-241653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74878" indent="-241653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58184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141490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624796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108102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0E21C12-CBC1-4894-8508-286520DD9F7E}" type="slidenum">
              <a:rPr lang="en-US" sz="1300"/>
              <a:pPr eaLnBrk="1" hangingPunct="1"/>
              <a:t>30</a:t>
            </a:fld>
            <a:endParaRPr lang="en-US" sz="130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Trebuchet MS" pitchFamily="34" charset="0"/>
              </a:rPr>
              <a:t>The </a:t>
            </a:r>
            <a:r>
              <a:rPr lang="en-US" b="1" smtClean="0">
                <a:latin typeface="Trebuchet MS" pitchFamily="34" charset="0"/>
              </a:rPr>
              <a:t>make</a:t>
            </a:r>
            <a:r>
              <a:rPr lang="en-US" smtClean="0">
                <a:latin typeface="Trebuchet MS" pitchFamily="34" charset="0"/>
              </a:rPr>
              <a:t> program gets its dependency "graph" from a text file called </a:t>
            </a:r>
            <a:r>
              <a:rPr lang="en-US" i="1" smtClean="0">
                <a:latin typeface="Trebuchet MS" pitchFamily="34" charset="0"/>
              </a:rPr>
              <a:t>makefile</a:t>
            </a:r>
            <a:r>
              <a:rPr lang="en-US" smtClean="0">
                <a:latin typeface="Trebuchet MS" pitchFamily="34" charset="0"/>
              </a:rPr>
              <a:t> or </a:t>
            </a:r>
            <a:r>
              <a:rPr lang="en-US" i="1" smtClean="0">
                <a:latin typeface="Trebuchet MS" pitchFamily="34" charset="0"/>
              </a:rPr>
              <a:t>Makefile</a:t>
            </a:r>
            <a:r>
              <a:rPr lang="en-US" smtClean="0">
                <a:latin typeface="Trebuchet MS" pitchFamily="34" charset="0"/>
              </a:rPr>
              <a:t> which resides in the same directory as the source files. </a:t>
            </a:r>
            <a:r>
              <a:rPr lang="en-US" b="1" smtClean="0">
                <a:latin typeface="Trebuchet MS" pitchFamily="34" charset="0"/>
              </a:rPr>
              <a:t>Make</a:t>
            </a:r>
            <a:r>
              <a:rPr lang="en-US" smtClean="0">
                <a:latin typeface="Trebuchet MS" pitchFamily="34" charset="0"/>
              </a:rPr>
              <a:t> checks the modification times of the files, and whenever a file becomes "newer" than something that depends on it, (in other words, modified) it runs the compiler accordingly. </a:t>
            </a:r>
          </a:p>
          <a:p>
            <a:pPr eaLnBrk="1" hangingPunct="1"/>
            <a:r>
              <a:rPr lang="en-US" smtClean="0">
                <a:latin typeface="Trebuchet MS" pitchFamily="34" charset="0"/>
              </a:rPr>
              <a:t>For example, the previous page explained </a:t>
            </a:r>
            <a:r>
              <a:rPr lang="en-US" i="1" smtClean="0">
                <a:latin typeface="Trebuchet MS" pitchFamily="34" charset="0"/>
              </a:rPr>
              <a:t>io.c</a:t>
            </a:r>
            <a:r>
              <a:rPr lang="en-US" smtClean="0">
                <a:latin typeface="Trebuchet MS" pitchFamily="34" charset="0"/>
              </a:rPr>
              <a:t> was changed. If you edit </a:t>
            </a:r>
            <a:r>
              <a:rPr lang="en-US" i="1" smtClean="0">
                <a:latin typeface="Trebuchet MS" pitchFamily="34" charset="0"/>
              </a:rPr>
              <a:t>io.c</a:t>
            </a:r>
            <a:r>
              <a:rPr lang="en-US" smtClean="0">
                <a:latin typeface="Trebuchet MS" pitchFamily="34" charset="0"/>
              </a:rPr>
              <a:t>, it becomes "newer" than </a:t>
            </a:r>
            <a:r>
              <a:rPr lang="en-US" i="1" smtClean="0">
                <a:latin typeface="Trebuchet MS" pitchFamily="34" charset="0"/>
              </a:rPr>
              <a:t>io.o</a:t>
            </a:r>
            <a:r>
              <a:rPr lang="en-US" smtClean="0">
                <a:latin typeface="Trebuchet MS" pitchFamily="34" charset="0"/>
              </a:rPr>
              <a:t>, meaning that </a:t>
            </a:r>
            <a:r>
              <a:rPr lang="en-US" b="1" smtClean="0">
                <a:latin typeface="Trebuchet MS" pitchFamily="34" charset="0"/>
              </a:rPr>
              <a:t>make</a:t>
            </a:r>
            <a:r>
              <a:rPr lang="en-US" smtClean="0">
                <a:latin typeface="Trebuchet MS" pitchFamily="34" charset="0"/>
              </a:rPr>
              <a:t> must run cc -c io.c to create a new </a:t>
            </a:r>
            <a:r>
              <a:rPr lang="en-US" i="1" smtClean="0">
                <a:latin typeface="Trebuchet MS" pitchFamily="34" charset="0"/>
              </a:rPr>
              <a:t>io.o</a:t>
            </a:r>
            <a:r>
              <a:rPr lang="en-US" smtClean="0">
                <a:latin typeface="Trebuchet MS" pitchFamily="34" charset="0"/>
              </a:rPr>
              <a:t>, then run cc data.o main.o io.o -o project1 for </a:t>
            </a:r>
            <a:r>
              <a:rPr lang="en-US" i="1" smtClean="0">
                <a:latin typeface="Trebuchet MS" pitchFamily="34" charset="0"/>
              </a:rPr>
              <a:t>project1</a:t>
            </a:r>
            <a:r>
              <a:rPr lang="en-US" smtClean="0">
                <a:latin typeface="Trebuchet MS" pitchFamily="34" charset="0"/>
              </a:rPr>
              <a:t>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1pPr>
            <a:lvl2pPr marL="785372" indent="-302066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2pPr>
            <a:lvl3pPr marL="1208265" indent="-241653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3pPr>
            <a:lvl4pPr marL="1691571" indent="-241653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4pPr>
            <a:lvl5pPr marL="2174878" indent="-241653" eaLnBrk="0" hangingPunct="0">
              <a:defRPr sz="2500">
                <a:solidFill>
                  <a:schemeClr val="tx1"/>
                </a:solidFill>
                <a:latin typeface="Times New Roman" pitchFamily="18" charset="0"/>
              </a:defRPr>
            </a:lvl5pPr>
            <a:lvl6pPr marL="2658184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6pPr>
            <a:lvl7pPr marL="3141490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7pPr>
            <a:lvl8pPr marL="3624796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8pPr>
            <a:lvl9pPr marL="4108102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C5DA7E5-772F-4398-B33C-3FDBE10C8D80}" type="slidenum">
              <a:rPr lang="en-US" sz="1300"/>
              <a:pPr eaLnBrk="1" hangingPunct="1"/>
              <a:t>31</a:t>
            </a:fld>
            <a:endParaRPr lang="en-US" sz="130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latin typeface="Trebuchet MS" pitchFamily="34" charset="0"/>
              </a:rPr>
              <a:t>Each dependency shown in the graph is circled with a corresponding color in the </a:t>
            </a:r>
            <a:r>
              <a:rPr lang="en-US" i="1" smtClean="0">
                <a:latin typeface="Trebuchet MS" pitchFamily="34" charset="0"/>
              </a:rPr>
              <a:t>Makefile</a:t>
            </a:r>
            <a:r>
              <a:rPr lang="en-US" smtClean="0">
                <a:latin typeface="Trebuchet MS" pitchFamily="34" charset="0"/>
              </a:rPr>
              <a:t>, and each uses the following format: </a:t>
            </a:r>
          </a:p>
          <a:p>
            <a:pPr eaLnBrk="1" hangingPunct="1"/>
            <a:r>
              <a:rPr lang="en-US" b="1" smtClean="0">
                <a:latin typeface="Trebuchet MS" pitchFamily="34" charset="0"/>
              </a:rPr>
              <a:t>target</a:t>
            </a:r>
            <a:r>
              <a:rPr lang="en-US" smtClean="0">
                <a:latin typeface="Trebuchet MS" pitchFamily="34" charset="0"/>
              </a:rPr>
              <a:t> : </a:t>
            </a:r>
            <a:r>
              <a:rPr lang="en-US" b="1" smtClean="0">
                <a:latin typeface="Trebuchet MS" pitchFamily="34" charset="0"/>
              </a:rPr>
              <a:t>source file(s)</a:t>
            </a:r>
            <a:r>
              <a:rPr lang="en-US" smtClean="0">
                <a:latin typeface="Trebuchet MS" pitchFamily="34" charset="0"/>
              </a:rPr>
              <a:t/>
            </a:r>
            <a:br>
              <a:rPr lang="en-US" smtClean="0">
                <a:latin typeface="Trebuchet MS" pitchFamily="34" charset="0"/>
              </a:rPr>
            </a:br>
            <a:endParaRPr lang="en-US" smtClean="0">
              <a:latin typeface="Trebuchet MS" pitchFamily="34" charset="0"/>
            </a:endParaRPr>
          </a:p>
          <a:p>
            <a:pPr lvl="1" eaLnBrk="1" hangingPunct="1"/>
            <a:r>
              <a:rPr lang="en-US" b="1" smtClean="0">
                <a:latin typeface="Trebuchet MS" pitchFamily="34" charset="0"/>
              </a:rPr>
              <a:t>command</a:t>
            </a:r>
            <a:r>
              <a:rPr lang="en-US" smtClean="0">
                <a:latin typeface="Trebuchet MS" pitchFamily="34" charset="0"/>
              </a:rPr>
              <a:t> </a:t>
            </a:r>
            <a:r>
              <a:rPr lang="en-US" i="1" smtClean="0">
                <a:latin typeface="Trebuchet MS" pitchFamily="34" charset="0"/>
              </a:rPr>
              <a:t>(must be preceded by a tab)</a:t>
            </a:r>
            <a:endParaRPr lang="en-US" smtClean="0">
              <a:latin typeface="Trebuchet MS" pitchFamily="34" charset="0"/>
            </a:endParaRPr>
          </a:p>
          <a:p>
            <a:pPr eaLnBrk="1" hangingPunct="1"/>
            <a:r>
              <a:rPr lang="en-US" smtClean="0">
                <a:latin typeface="Trebuchet MS" pitchFamily="34" charset="0"/>
              </a:rPr>
              <a:t>A target given in the </a:t>
            </a:r>
            <a:r>
              <a:rPr lang="en-US" i="1" smtClean="0">
                <a:latin typeface="Trebuchet MS" pitchFamily="34" charset="0"/>
              </a:rPr>
              <a:t>Makefile</a:t>
            </a:r>
            <a:r>
              <a:rPr lang="en-US" smtClean="0">
                <a:latin typeface="Trebuchet MS" pitchFamily="34" charset="0"/>
              </a:rPr>
              <a:t> is a file which will be created or updated when any of its source files are modified. The command(s) given in the subsequent line(s) (which </a:t>
            </a:r>
            <a:r>
              <a:rPr lang="en-US" b="1" smtClean="0">
                <a:latin typeface="Trebuchet MS" pitchFamily="34" charset="0"/>
              </a:rPr>
              <a:t>must</a:t>
            </a:r>
            <a:r>
              <a:rPr lang="en-US" smtClean="0">
                <a:latin typeface="Trebuchet MS" pitchFamily="34" charset="0"/>
              </a:rPr>
              <a:t> be preceded by a </a:t>
            </a:r>
            <a:r>
              <a:rPr lang="en-US" i="1" smtClean="0">
                <a:latin typeface="Trebuchet MS" pitchFamily="34" charset="0"/>
              </a:rPr>
              <a:t>tab</a:t>
            </a:r>
            <a:r>
              <a:rPr lang="en-US" smtClean="0">
                <a:latin typeface="Trebuchet MS" pitchFamily="34" charset="0"/>
              </a:rPr>
              <a:t> character) are executed in order to create the target file.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/>
          </a:p>
        </p:txBody>
      </p:sp>
      <p:sp>
        <p:nvSpPr>
          <p:cNvPr id="4202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203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AD8605-89B3-46B2-8FD9-2796579DC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53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303357-F064-4FCA-8A9B-25BBB22F85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19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A5C648-2E95-42F4-88AA-BCD22EE4F7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56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D7240-B1A7-40EE-B732-308AC038E2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05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38BCC-75CC-4AD1-AF77-6B4C79D35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072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9A071C-3A4C-43AD-980F-40D45355E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868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5B6FAE-B79C-4B34-BC41-607E8F069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761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F020-0319-4F39-B851-0E24331A0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98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EA1FF-4737-4FD4-9C93-BE2604AD84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91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119D3E-535C-4ABD-980E-2FDA32DD53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736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1B650-154B-4A1C-B365-93C70767F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624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8263"/>
            <a:ext cx="8915400" cy="6713537"/>
            <a:chOff x="0" y="43"/>
            <a:chExt cx="5616" cy="4229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43"/>
              <a:ext cx="408" cy="4229"/>
              <a:chOff x="0" y="43"/>
              <a:chExt cx="5760" cy="4229"/>
            </a:xfrm>
          </p:grpSpPr>
          <p:sp>
            <p:nvSpPr>
              <p:cNvPr id="1038" name="Line 4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Line 5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Line 6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Line 7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Line 8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Line 9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Line 10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Line 11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Line 12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Line 13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Line 14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Line 15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Line 16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Line 17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Line 18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Line 19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Line 20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Line 21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Line 22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Line 23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Line 24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Line 25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Line 26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Line 27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Line 28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Line 29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Line 30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Line 31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Line 32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Line 33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Line 34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Line 35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Line 36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Line 37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Line 38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Line 39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Line 40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Line 41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Line 42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Line 43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Line 44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Line 45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Line 46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Line 47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Line 48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Line 49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Line 50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Line 51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Line 52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Line 53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Line 54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Line 55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Line 56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Line 57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Line 58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Line 59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Line 60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Line 61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Line 62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Line 63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8" name="Line 64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Line 65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Line 66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Line 67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Line 68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Line 69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Line 70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Line 71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Line 72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Line 73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Line 74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Line 75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Line 76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Line 77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Line 78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Line 79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Line 80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Line 81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Line 82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Line 83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Line 84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Line 85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Line 86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Line 87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Line 88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Line 89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Line 90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Line 91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5760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Line 92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Line 93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Line 94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Line 95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Line 96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576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Line 97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5760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Line 98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Line 99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Line 100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5760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Line 101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5760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33" name="Group 102"/>
            <p:cNvGrpSpPr>
              <a:grpSpLocks/>
            </p:cNvGrpSpPr>
            <p:nvPr userDrawn="1"/>
          </p:nvGrpSpPr>
          <p:grpSpPr bwMode="auto">
            <a:xfrm>
              <a:off x="400" y="205"/>
              <a:ext cx="5216" cy="1123"/>
              <a:chOff x="400" y="205"/>
              <a:chExt cx="5216" cy="1123"/>
            </a:xfrm>
          </p:grpSpPr>
          <p:sp>
            <p:nvSpPr>
              <p:cNvPr id="1034" name="Rectangle 103"/>
              <p:cNvSpPr>
                <a:spLocks noChangeArrowheads="1"/>
              </p:cNvSpPr>
              <p:nvPr userDrawn="1"/>
            </p:nvSpPr>
            <p:spPr bwMode="auto">
              <a:xfrm>
                <a:off x="557" y="205"/>
                <a:ext cx="313" cy="914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04"/>
              <p:cNvSpPr>
                <a:spLocks noChangeArrowheads="1"/>
              </p:cNvSpPr>
              <p:nvPr userDrawn="1"/>
            </p:nvSpPr>
            <p:spPr bwMode="auto">
              <a:xfrm>
                <a:off x="400" y="288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105"/>
              <p:cNvSpPr>
                <a:spLocks noChangeArrowheads="1"/>
              </p:cNvSpPr>
              <p:nvPr userDrawn="1"/>
            </p:nvSpPr>
            <p:spPr bwMode="auto">
              <a:xfrm>
                <a:off x="4599" y="1115"/>
                <a:ext cx="929" cy="213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106"/>
              <p:cNvSpPr>
                <a:spLocks noChangeArrowheads="1"/>
              </p:cNvSpPr>
              <p:nvPr userDrawn="1"/>
            </p:nvSpPr>
            <p:spPr bwMode="auto">
              <a:xfrm>
                <a:off x="2049" y="1211"/>
                <a:ext cx="3567" cy="49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80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81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82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CA7FF2D-34A5-43DC-AA3F-20F7D565B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eng.hawaii.edu/Tutor/Make/1-5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 Tutorial</a:t>
            </a:r>
            <a:br>
              <a:rPr lang="en-US" dirty="0" smtClean="0"/>
            </a:br>
            <a:r>
              <a:rPr lang="en-US" sz="3200" dirty="0"/>
              <a:t>Session </a:t>
            </a:r>
            <a:r>
              <a:rPr lang="en-US" sz="3200" dirty="0" smtClean="0"/>
              <a:t>#</a:t>
            </a:r>
            <a:r>
              <a:rPr lang="en-US" sz="3200" dirty="0"/>
              <a:t>2</a:t>
            </a:r>
            <a:endParaRPr lang="en-US" sz="32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2362200"/>
            <a:ext cx="7772399" cy="4343400"/>
          </a:xfrm>
        </p:spPr>
        <p:txBody>
          <a:bodyPr numCol="2"/>
          <a:lstStyle/>
          <a:p>
            <a:pPr marL="571500" indent="-571500" algn="l" eaLnBrk="1" hangingPunct="1">
              <a:lnSpc>
                <a:spcPct val="120000"/>
              </a:lnSpc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3366"/>
                </a:solidFill>
              </a:rPr>
              <a:t>Type conversions</a:t>
            </a:r>
          </a:p>
          <a:p>
            <a:pPr marL="571500" indent="-571500" algn="l" eaLnBrk="1" hangingPunct="1">
              <a:lnSpc>
                <a:spcPct val="120000"/>
              </a:lnSpc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3366"/>
                </a:solidFill>
              </a:rPr>
              <a:t>More on looping</a:t>
            </a:r>
          </a:p>
          <a:p>
            <a:pPr marL="571500" indent="-571500" algn="l" eaLnBrk="1" hangingPunct="1">
              <a:lnSpc>
                <a:spcPct val="120000"/>
              </a:lnSpc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3366"/>
                </a:solidFill>
              </a:rPr>
              <a:t>Common errors</a:t>
            </a:r>
          </a:p>
          <a:p>
            <a:pPr marL="571500" indent="-571500" algn="l" eaLnBrk="1" hangingPunct="1">
              <a:lnSpc>
                <a:spcPct val="120000"/>
              </a:lnSpc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3366"/>
                </a:solidFill>
              </a:rPr>
              <a:t>Control statements</a:t>
            </a:r>
          </a:p>
          <a:p>
            <a:pPr marL="571500" indent="-571500" algn="l" eaLnBrk="1" hangingPunct="1">
              <a:lnSpc>
                <a:spcPct val="120000"/>
              </a:lnSpc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en-US" dirty="0"/>
              <a:t>Pointers and Arrays</a:t>
            </a:r>
          </a:p>
          <a:p>
            <a:pPr marL="571500" indent="-571500" algn="l">
              <a:lnSpc>
                <a:spcPct val="14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C </a:t>
            </a:r>
            <a:r>
              <a:rPr lang="en-US" dirty="0"/>
              <a:t>Pre-processor</a:t>
            </a:r>
          </a:p>
          <a:p>
            <a:pPr marL="571500" indent="-571500" algn="l">
              <a:lnSpc>
                <a:spcPct val="140000"/>
              </a:lnSpc>
              <a:buFont typeface="Arial" pitchFamily="34" charset="0"/>
              <a:buChar char="•"/>
              <a:defRPr/>
            </a:pPr>
            <a:r>
              <a:rPr lang="en-US" dirty="0" err="1"/>
              <a:t>Makefile</a:t>
            </a:r>
            <a:endParaRPr lang="en-US" dirty="0"/>
          </a:p>
          <a:p>
            <a:pPr marL="571500" indent="-571500" algn="l" eaLnBrk="1" hangingPunct="1">
              <a:lnSpc>
                <a:spcPct val="120000"/>
              </a:lnSpc>
              <a:buClr>
                <a:srgbClr val="003366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rgbClr val="003366"/>
                </a:solidFill>
              </a:rPr>
              <a:t>Debugging</a:t>
            </a:r>
          </a:p>
          <a:p>
            <a:pPr marL="457200" indent="-457200" eaLnBrk="1" hangingPunct="1">
              <a:buFont typeface="Arial" pitchFamily="34" charset="0"/>
              <a:buChar char="•"/>
              <a:defRPr/>
            </a:pPr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Another example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err="1" smtClean="0">
                <a:latin typeface="Courier" pitchFamily="49" charset="0"/>
              </a:rPr>
              <a:t>int</a:t>
            </a:r>
            <a:r>
              <a:rPr lang="en-US" sz="2000" i="1" dirty="0" smtClean="0">
                <a:latin typeface="Courier" pitchFamily="49" charset="0"/>
              </a:rPr>
              <a:t> main()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	char </a:t>
            </a:r>
            <a:r>
              <a:rPr lang="en-US" sz="2000" i="1" dirty="0" err="1" smtClean="0">
                <a:latin typeface="Courier" pitchFamily="49" charset="0"/>
              </a:rPr>
              <a:t>ch</a:t>
            </a:r>
            <a:r>
              <a:rPr lang="en-US" sz="2000" i="1" dirty="0" smtClean="0">
                <a:latin typeface="Courier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	</a:t>
            </a:r>
            <a:r>
              <a:rPr lang="en-US" sz="2000" i="1" dirty="0" err="1" smtClean="0">
                <a:latin typeface="Courier" pitchFamily="49" charset="0"/>
              </a:rPr>
              <a:t>ch</a:t>
            </a:r>
            <a:r>
              <a:rPr lang="en-US" sz="2000" i="1" dirty="0" smtClean="0">
                <a:latin typeface="Courier" pitchFamily="49" charset="0"/>
              </a:rPr>
              <a:t> = </a:t>
            </a:r>
            <a:r>
              <a:rPr lang="en-US" sz="2000" i="1" dirty="0" err="1" smtClean="0">
                <a:latin typeface="Courier" pitchFamily="49" charset="0"/>
              </a:rPr>
              <a:t>getchar</a:t>
            </a:r>
            <a:r>
              <a:rPr lang="en-US" sz="2000" i="1" dirty="0" smtClean="0">
                <a:latin typeface="Courier" pitchFamily="49" charset="0"/>
              </a:rPr>
              <a:t>();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	while (</a:t>
            </a:r>
            <a:r>
              <a:rPr lang="en-US" sz="2000" i="1" dirty="0" err="1" smtClean="0">
                <a:latin typeface="Courier" pitchFamily="49" charset="0"/>
              </a:rPr>
              <a:t>ch</a:t>
            </a:r>
            <a:r>
              <a:rPr lang="en-US" sz="2000" i="1" dirty="0" smtClean="0">
                <a:latin typeface="Courier" pitchFamily="49" charset="0"/>
              </a:rPr>
              <a:t> != ‘\n’)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		</a:t>
            </a:r>
            <a:r>
              <a:rPr lang="en-US" sz="2000" i="1" dirty="0" err="1" smtClean="0">
                <a:latin typeface="Courier" pitchFamily="49" charset="0"/>
              </a:rPr>
              <a:t>putchar</a:t>
            </a:r>
            <a:r>
              <a:rPr lang="en-US" sz="2000" i="1" dirty="0" smtClean="0">
                <a:latin typeface="Courier" pitchFamily="49" charset="0"/>
              </a:rPr>
              <a:t>(</a:t>
            </a:r>
            <a:r>
              <a:rPr lang="en-US" sz="2000" i="1" dirty="0" err="1" smtClean="0">
                <a:latin typeface="Courier" pitchFamily="49" charset="0"/>
              </a:rPr>
              <a:t>ch</a:t>
            </a:r>
            <a:r>
              <a:rPr lang="en-US" sz="2000" i="1" dirty="0" smtClean="0">
                <a:latin typeface="Courier" pitchFamily="49" charset="0"/>
              </a:rPr>
              <a:t>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		</a:t>
            </a:r>
            <a:r>
              <a:rPr lang="en-US" sz="2000" i="1" dirty="0" err="1" smtClean="0">
                <a:latin typeface="Courier" pitchFamily="49" charset="0"/>
              </a:rPr>
              <a:t>ch</a:t>
            </a:r>
            <a:r>
              <a:rPr lang="en-US" sz="2000" i="1" dirty="0" smtClean="0">
                <a:latin typeface="Courier" pitchFamily="49" charset="0"/>
              </a:rPr>
              <a:t> = </a:t>
            </a:r>
            <a:r>
              <a:rPr lang="en-US" sz="2000" i="1" dirty="0" err="1" smtClean="0">
                <a:latin typeface="Courier" pitchFamily="49" charset="0"/>
              </a:rPr>
              <a:t>getchar</a:t>
            </a:r>
            <a:r>
              <a:rPr lang="en-US" sz="2000" i="1" dirty="0" smtClean="0">
                <a:latin typeface="Courier" pitchFamily="49" charset="0"/>
              </a:rPr>
              <a:t>();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	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	return 0;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09600"/>
            <a:ext cx="73787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Using continue and break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057401"/>
            <a:ext cx="7958138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 err="1" smtClean="0">
                <a:latin typeface="Courier" pitchFamily="49" charset="0"/>
              </a:rPr>
              <a:t>ch</a:t>
            </a:r>
            <a:r>
              <a:rPr lang="en-US" sz="1800" i="1" dirty="0" smtClean="0">
                <a:latin typeface="Courier" pitchFamily="49" charset="0"/>
              </a:rPr>
              <a:t> = </a:t>
            </a:r>
            <a:r>
              <a:rPr lang="en-US" sz="1800" i="1" dirty="0" err="1" smtClean="0">
                <a:latin typeface="Courier" pitchFamily="49" charset="0"/>
              </a:rPr>
              <a:t>getchar</a:t>
            </a:r>
            <a:r>
              <a:rPr lang="en-US" sz="1800" i="1" dirty="0" smtClean="0">
                <a:latin typeface="Courier" pitchFamily="49" charset="0"/>
              </a:rPr>
              <a:t>();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i="1" dirty="0" smtClean="0">
              <a:latin typeface="Courier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 smtClean="0">
                <a:latin typeface="Courier" pitchFamily="49" charset="0"/>
              </a:rPr>
              <a:t>while (</a:t>
            </a:r>
            <a:r>
              <a:rPr lang="en-US" sz="1800" i="1" dirty="0" err="1" smtClean="0">
                <a:latin typeface="Courier" pitchFamily="49" charset="0"/>
              </a:rPr>
              <a:t>ch</a:t>
            </a:r>
            <a:r>
              <a:rPr lang="en-US" sz="1800" i="1" dirty="0" smtClean="0">
                <a:latin typeface="Courier" pitchFamily="49" charset="0"/>
              </a:rPr>
              <a:t> != ‘\n’)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>
                <a:latin typeface="Courier" pitchFamily="49" charset="0"/>
              </a:rPr>
              <a:t> </a:t>
            </a:r>
            <a:r>
              <a:rPr lang="en-US" sz="1800" i="1" dirty="0" smtClean="0">
                <a:latin typeface="Courier" pitchFamily="49" charset="0"/>
              </a:rPr>
              <a:t>  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 smtClean="0">
                <a:latin typeface="Courier" pitchFamily="49" charset="0"/>
              </a:rPr>
              <a:t>	 if (</a:t>
            </a:r>
            <a:r>
              <a:rPr lang="en-US" sz="1800" i="1" dirty="0" err="1" smtClean="0">
                <a:latin typeface="Courier" pitchFamily="49" charset="0"/>
              </a:rPr>
              <a:t>ch</a:t>
            </a:r>
            <a:r>
              <a:rPr lang="en-US" sz="1800" i="1" dirty="0" smtClean="0">
                <a:latin typeface="Courier" pitchFamily="49" charset="0"/>
              </a:rPr>
              <a:t> == ‘q’)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>
                <a:latin typeface="Courier" pitchFamily="49" charset="0"/>
              </a:rPr>
              <a:t> </a:t>
            </a:r>
            <a:r>
              <a:rPr lang="en-US" sz="1800" i="1" dirty="0" smtClean="0">
                <a:latin typeface="Courier" pitchFamily="49" charset="0"/>
              </a:rPr>
              <a:t>     </a:t>
            </a:r>
            <a:r>
              <a:rPr lang="en-US" sz="1800" i="1" dirty="0" smtClean="0">
                <a:solidFill>
                  <a:schemeClr val="folHlink"/>
                </a:solidFill>
                <a:latin typeface="Courier" pitchFamily="49" charset="0"/>
              </a:rPr>
              <a:t>break</a:t>
            </a:r>
            <a:r>
              <a:rPr lang="en-US" sz="1800" i="1" dirty="0" smtClean="0">
                <a:latin typeface="Courier" pitchFamily="49" charset="0"/>
              </a:rPr>
              <a:t>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 smtClean="0">
                <a:latin typeface="Courier" pitchFamily="49" charset="0"/>
              </a:rPr>
              <a:t>	 if (</a:t>
            </a:r>
            <a:r>
              <a:rPr lang="en-US" sz="1800" i="1" dirty="0" err="1" smtClean="0">
                <a:latin typeface="Courier" pitchFamily="49" charset="0"/>
              </a:rPr>
              <a:t>ch</a:t>
            </a:r>
            <a:r>
              <a:rPr lang="en-US" sz="1800" i="1" dirty="0" smtClean="0">
                <a:latin typeface="Courier" pitchFamily="49" charset="0"/>
              </a:rPr>
              <a:t> == ‘$’)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>
                <a:latin typeface="Courier" pitchFamily="49" charset="0"/>
              </a:rPr>
              <a:t> </a:t>
            </a:r>
            <a:r>
              <a:rPr lang="en-US" sz="1800" i="1" dirty="0" smtClean="0">
                <a:latin typeface="Courier" pitchFamily="49" charset="0"/>
              </a:rPr>
              <a:t>     {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>
                <a:latin typeface="Courier" pitchFamily="49" charset="0"/>
              </a:rPr>
              <a:t> </a:t>
            </a:r>
            <a:r>
              <a:rPr lang="en-US" sz="1800" i="1" dirty="0" smtClean="0">
                <a:latin typeface="Courier" pitchFamily="49" charset="0"/>
              </a:rPr>
              <a:t>     </a:t>
            </a:r>
            <a:r>
              <a:rPr lang="en-US" sz="1800" i="1" dirty="0" err="1" smtClean="0">
                <a:latin typeface="Courier" pitchFamily="49" charset="0"/>
              </a:rPr>
              <a:t>printf</a:t>
            </a:r>
            <a:r>
              <a:rPr lang="en-US" sz="1800" i="1" dirty="0" smtClean="0">
                <a:latin typeface="Courier" pitchFamily="49" charset="0"/>
              </a:rPr>
              <a:t>(“dollar!\n”);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>
                <a:solidFill>
                  <a:schemeClr val="folHlink"/>
                </a:solidFill>
                <a:latin typeface="Courier" pitchFamily="49" charset="0"/>
              </a:rPr>
              <a:t> </a:t>
            </a:r>
            <a:r>
              <a:rPr lang="en-US" sz="1800" i="1" dirty="0" smtClean="0">
                <a:solidFill>
                  <a:schemeClr val="folHlink"/>
                </a:solidFill>
                <a:latin typeface="Courier" pitchFamily="49" charset="0"/>
              </a:rPr>
              <a:t>     continue</a:t>
            </a:r>
            <a:r>
              <a:rPr lang="en-US" sz="1800" i="1" dirty="0" smtClean="0">
                <a:latin typeface="Courier" pitchFamily="49" charset="0"/>
              </a:rPr>
              <a:t>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>
                <a:latin typeface="Courier" pitchFamily="49" charset="0"/>
              </a:rPr>
              <a:t> </a:t>
            </a:r>
            <a:r>
              <a:rPr lang="en-US" sz="1800" i="1" dirty="0" smtClean="0">
                <a:latin typeface="Courier" pitchFamily="49" charset="0"/>
              </a:rPr>
              <a:t>     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 smtClean="0">
                <a:latin typeface="Courier" pitchFamily="49" charset="0"/>
              </a:rPr>
              <a:t> 	</a:t>
            </a:r>
            <a:r>
              <a:rPr lang="en-US" sz="1800" i="1" dirty="0" err="1" smtClean="0">
                <a:latin typeface="Courier" pitchFamily="49" charset="0"/>
              </a:rPr>
              <a:t>putchar</a:t>
            </a:r>
            <a:r>
              <a:rPr lang="en-US" sz="1800" i="1" dirty="0" smtClean="0">
                <a:latin typeface="Courier" pitchFamily="49" charset="0"/>
              </a:rPr>
              <a:t>(</a:t>
            </a:r>
            <a:r>
              <a:rPr lang="en-US" sz="1800" i="1" dirty="0" err="1" smtClean="0">
                <a:latin typeface="Courier" pitchFamily="49" charset="0"/>
              </a:rPr>
              <a:t>ch</a:t>
            </a:r>
            <a:r>
              <a:rPr lang="en-US" sz="1800" i="1" dirty="0" smtClean="0">
                <a:latin typeface="Courier" pitchFamily="49" charset="0"/>
              </a:rPr>
              <a:t>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 smtClean="0">
                <a:latin typeface="Courier" pitchFamily="49" charset="0"/>
              </a:rPr>
              <a:t> 	</a:t>
            </a:r>
            <a:r>
              <a:rPr lang="en-US" sz="1800" i="1" dirty="0" err="1" smtClean="0">
                <a:latin typeface="Courier" pitchFamily="49" charset="0"/>
              </a:rPr>
              <a:t>ch</a:t>
            </a:r>
            <a:r>
              <a:rPr lang="en-US" sz="1800" i="1" dirty="0" smtClean="0">
                <a:latin typeface="Courier" pitchFamily="49" charset="0"/>
              </a:rPr>
              <a:t> = </a:t>
            </a:r>
            <a:r>
              <a:rPr lang="en-US" sz="1800" i="1" dirty="0" err="1" smtClean="0">
                <a:latin typeface="Courier" pitchFamily="49" charset="0"/>
              </a:rPr>
              <a:t>getchar</a:t>
            </a:r>
            <a:r>
              <a:rPr lang="en-US" sz="1800" i="1" dirty="0" smtClean="0">
                <a:latin typeface="Courier" pitchFamily="49" charset="0"/>
              </a:rPr>
              <a:t>();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 smtClean="0">
                <a:latin typeface="Courier" pitchFamily="49" charset="0"/>
              </a:rPr>
              <a:t>  }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 i="1" dirty="0" err="1" smtClean="0">
                <a:latin typeface="Courier" pitchFamily="49" charset="0"/>
              </a:rPr>
              <a:t>printf</a:t>
            </a:r>
            <a:r>
              <a:rPr lang="en-US" sz="1800" i="1" dirty="0" smtClean="0">
                <a:latin typeface="Courier" pitchFamily="49" charset="0"/>
              </a:rPr>
              <a:t>(“finished.\n”);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Continue and break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438400"/>
            <a:ext cx="7958138" cy="36576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i="1" smtClean="0"/>
              <a:t>continue</a:t>
            </a:r>
            <a:r>
              <a:rPr lang="en-US" smtClean="0"/>
              <a:t> skips the rest of current iteration and starts the next iteration.</a:t>
            </a:r>
          </a:p>
          <a:p>
            <a:pPr eaLnBrk="1" hangingPunct="1">
              <a:lnSpc>
                <a:spcPct val="120000"/>
              </a:lnSpc>
            </a:pPr>
            <a:r>
              <a:rPr lang="en-US" i="1" smtClean="0"/>
              <a:t>break</a:t>
            </a:r>
            <a:r>
              <a:rPr lang="en-US" smtClean="0"/>
              <a:t> causes the program to break free of the loop that encloses it and to proceed to the next stage of the program.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choice: switch and break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057401"/>
            <a:ext cx="7958138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switch (</a:t>
            </a:r>
            <a:r>
              <a:rPr lang="en-US" sz="2000" i="1" dirty="0" err="1" smtClean="0">
                <a:latin typeface="Courier" pitchFamily="49" charset="0"/>
              </a:rPr>
              <a:t>ch</a:t>
            </a:r>
            <a:r>
              <a:rPr lang="en-US" sz="2000" i="1" dirty="0" smtClean="0">
                <a:latin typeface="Courier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{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	case ‘\n’: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>
                <a:latin typeface="Courier" pitchFamily="49" charset="0"/>
              </a:rPr>
              <a:t> </a:t>
            </a:r>
            <a:r>
              <a:rPr lang="en-US" sz="2000" i="1" dirty="0" smtClean="0">
                <a:latin typeface="Courier" pitchFamily="49" charset="0"/>
              </a:rPr>
              <a:t>    </a:t>
            </a:r>
            <a:r>
              <a:rPr lang="en-US" sz="2000" i="1" dirty="0" err="1" smtClean="0">
                <a:latin typeface="Courier" pitchFamily="49" charset="0"/>
              </a:rPr>
              <a:t>printf</a:t>
            </a:r>
            <a:r>
              <a:rPr lang="en-US" sz="2000" i="1" dirty="0" smtClean="0">
                <a:latin typeface="Courier" pitchFamily="49" charset="0"/>
              </a:rPr>
              <a:t>(“newline\n”);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>
                <a:latin typeface="Courier" pitchFamily="49" charset="0"/>
              </a:rPr>
              <a:t> </a:t>
            </a:r>
            <a:r>
              <a:rPr lang="en-US" sz="2000" i="1" dirty="0" smtClean="0">
                <a:latin typeface="Courier" pitchFamily="49" charset="0"/>
              </a:rPr>
              <a:t>    break;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	case ‘q’:	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>
                <a:latin typeface="Courier" pitchFamily="49" charset="0"/>
              </a:rPr>
              <a:t> </a:t>
            </a:r>
            <a:r>
              <a:rPr lang="en-US" sz="2000" i="1" dirty="0" smtClean="0">
                <a:latin typeface="Courier" pitchFamily="49" charset="0"/>
              </a:rPr>
              <a:t>    exit(0);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	case ‘$’: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>
                <a:latin typeface="Courier" pitchFamily="49" charset="0"/>
              </a:rPr>
              <a:t> </a:t>
            </a:r>
            <a:r>
              <a:rPr lang="en-US" sz="2000" i="1" dirty="0" smtClean="0">
                <a:latin typeface="Courier" pitchFamily="49" charset="0"/>
              </a:rPr>
              <a:t>    </a:t>
            </a:r>
            <a:r>
              <a:rPr lang="en-US" sz="2000" i="1" dirty="0" err="1" smtClean="0">
                <a:latin typeface="Courier" pitchFamily="49" charset="0"/>
              </a:rPr>
              <a:t>printf</a:t>
            </a:r>
            <a:r>
              <a:rPr lang="en-US" sz="2000" i="1" dirty="0" smtClean="0">
                <a:latin typeface="Courier" pitchFamily="49" charset="0"/>
              </a:rPr>
              <a:t>(“</a:t>
            </a:r>
            <a:r>
              <a:rPr lang="en-US" sz="2000" i="1" dirty="0" err="1" smtClean="0">
                <a:latin typeface="Courier" pitchFamily="49" charset="0"/>
              </a:rPr>
              <a:t>dollor</a:t>
            </a:r>
            <a:r>
              <a:rPr lang="en-US" sz="2000" i="1" dirty="0" smtClean="0">
                <a:latin typeface="Courier" pitchFamily="49" charset="0"/>
              </a:rPr>
              <a:t>!.\n”);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>
                <a:latin typeface="Courier" pitchFamily="49" charset="0"/>
              </a:rPr>
              <a:t> </a:t>
            </a:r>
            <a:r>
              <a:rPr lang="en-US" sz="2000" i="1" dirty="0" smtClean="0">
                <a:latin typeface="Courier" pitchFamily="49" charset="0"/>
              </a:rPr>
              <a:t>    break;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	default: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>
                <a:latin typeface="Courier" pitchFamily="49" charset="0"/>
              </a:rPr>
              <a:t> </a:t>
            </a:r>
            <a:r>
              <a:rPr lang="en-US" sz="2000" i="1" dirty="0" smtClean="0">
                <a:latin typeface="Courier" pitchFamily="49" charset="0"/>
              </a:rPr>
              <a:t>    </a:t>
            </a:r>
            <a:r>
              <a:rPr lang="en-US" sz="2000" i="1" dirty="0" err="1" smtClean="0">
                <a:latin typeface="Courier" pitchFamily="49" charset="0"/>
              </a:rPr>
              <a:t>putchar</a:t>
            </a:r>
            <a:r>
              <a:rPr lang="en-US" sz="2000" i="1" dirty="0" smtClean="0">
                <a:latin typeface="Courier" pitchFamily="49" charset="0"/>
              </a:rPr>
              <a:t>(</a:t>
            </a:r>
            <a:r>
              <a:rPr lang="en-US" sz="2000" i="1" dirty="0" err="1" smtClean="0">
                <a:latin typeface="Courier" pitchFamily="49" charset="0"/>
              </a:rPr>
              <a:t>ch</a:t>
            </a:r>
            <a:r>
              <a:rPr lang="en-US" sz="2000" i="1" dirty="0" smtClean="0">
                <a:latin typeface="Courier" pitchFamily="49" charset="0"/>
              </a:rPr>
              <a:t>);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>
                <a:latin typeface="Courier" pitchFamily="49" charset="0"/>
              </a:rPr>
              <a:t> </a:t>
            </a:r>
            <a:r>
              <a:rPr lang="en-US" sz="2000" i="1" dirty="0" smtClean="0">
                <a:latin typeface="Courier" pitchFamily="49" charset="0"/>
              </a:rPr>
              <a:t>    break;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Arrays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dirty="0" smtClean="0"/>
              <a:t>An array is composed of a series of elements of one data type.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dirty="0" smtClean="0"/>
              <a:t>An array declaration tells the compiler how many elements the array contains and what the type is for these elements.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dirty="0" smtClean="0"/>
              <a:t>Example: </a:t>
            </a:r>
            <a:br>
              <a:rPr lang="en-US" sz="3600" dirty="0" smtClean="0"/>
            </a:br>
            <a:r>
              <a:rPr lang="en-US" sz="3600" dirty="0" smtClean="0"/>
              <a:t>   </a:t>
            </a:r>
            <a:r>
              <a:rPr lang="en-US" sz="2400" dirty="0" smtClean="0">
                <a:latin typeface="Courier" pitchFamily="49" charset="0"/>
              </a:rPr>
              <a:t>float candy[365]; char code[12];</a:t>
            </a:r>
          </a:p>
        </p:txBody>
      </p:sp>
    </p:spTree>
    <p:extLst>
      <p:ext uri="{BB962C8B-B14F-4D97-AF65-F5344CB8AC3E}">
        <p14:creationId xmlns:p14="http://schemas.microsoft.com/office/powerpoint/2010/main" val="74189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Assigning Array Values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600" dirty="0" smtClean="0"/>
              <a:t>Initialization.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i="1" dirty="0" err="1" smtClean="0">
                <a:latin typeface="Courier" pitchFamily="49" charset="0"/>
              </a:rPr>
              <a:t>int</a:t>
            </a:r>
            <a:r>
              <a:rPr lang="en-US" sz="2400" i="1" dirty="0" smtClean="0">
                <a:latin typeface="Courier" pitchFamily="49" charset="0"/>
              </a:rPr>
              <a:t> </a:t>
            </a:r>
            <a:r>
              <a:rPr lang="en-US" sz="2400" i="1" dirty="0" err="1" smtClean="0">
                <a:latin typeface="Courier" pitchFamily="49" charset="0"/>
              </a:rPr>
              <a:t>arr</a:t>
            </a:r>
            <a:r>
              <a:rPr lang="en-US" sz="2400" i="1" dirty="0" smtClean="0">
                <a:latin typeface="Courier" pitchFamily="49" charset="0"/>
              </a:rPr>
              <a:t>[6] = {0, 1, 2, 3, 4, 5};</a:t>
            </a:r>
            <a:endParaRPr lang="en-US" i="1" dirty="0" smtClean="0">
              <a:latin typeface="Courier" pitchFamily="49" charset="0"/>
            </a:endParaRPr>
          </a:p>
          <a:p>
            <a:pPr eaLnBrk="1" hangingPunct="1"/>
            <a:r>
              <a:rPr lang="en-US" sz="3600" dirty="0" smtClean="0"/>
              <a:t>Assigning values.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for (counter = 0; counter &lt; 6; counter++)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	</a:t>
            </a:r>
            <a:r>
              <a:rPr lang="en-US" sz="2000" i="1" dirty="0" err="1" smtClean="0">
                <a:latin typeface="Courier" pitchFamily="49" charset="0"/>
              </a:rPr>
              <a:t>arr</a:t>
            </a:r>
            <a:r>
              <a:rPr lang="en-US" sz="2000" i="1" dirty="0" smtClean="0">
                <a:latin typeface="Courier" pitchFamily="49" charset="0"/>
              </a:rPr>
              <a:t>[counter] = counter;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8081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Multidimensional Arrays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209800"/>
            <a:ext cx="7958138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dirty="0" smtClean="0"/>
              <a:t>An two dimension array is an array of one dimension arrays.</a:t>
            </a:r>
          </a:p>
          <a:p>
            <a:pPr eaLnBrk="1" hangingPunct="1">
              <a:lnSpc>
                <a:spcPct val="90000"/>
              </a:lnSpc>
            </a:pPr>
            <a:r>
              <a:rPr lang="en-US" sz="3600" dirty="0" smtClean="0"/>
              <a:t>Example: </a:t>
            </a:r>
            <a:r>
              <a:rPr lang="en-US" sz="2400" dirty="0" smtClean="0">
                <a:latin typeface="Courier" pitchFamily="49" charset="0"/>
              </a:rPr>
              <a:t>float rain[5][12];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dirty="0" smtClean="0"/>
              <a:t>rain is an array of five elements. Each element is an array of twelve float point numbers.</a:t>
            </a:r>
          </a:p>
        </p:txBody>
      </p:sp>
    </p:spTree>
    <p:extLst>
      <p:ext uri="{BB962C8B-B14F-4D97-AF65-F5344CB8AC3E}">
        <p14:creationId xmlns:p14="http://schemas.microsoft.com/office/powerpoint/2010/main" val="169240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Pointers and Arrays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Pointers provide a symbolic way to use address.</a:t>
            </a:r>
          </a:p>
          <a:p>
            <a:pPr eaLnBrk="1" hangingPunct="1"/>
            <a:r>
              <a:rPr lang="en-US" smtClean="0"/>
              <a:t>Array notation is simply a disguised use of pointers.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mtClean="0"/>
              <a:t>	rain = &amp;rain[0] // true</a:t>
            </a:r>
          </a:p>
        </p:txBody>
      </p:sp>
    </p:spTree>
    <p:extLst>
      <p:ext uri="{BB962C8B-B14F-4D97-AF65-F5344CB8AC3E}">
        <p14:creationId xmlns:p14="http://schemas.microsoft.com/office/powerpoint/2010/main" val="306969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Functions, Arrays and Pointers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Suppose you want to write a function that operates on an array. What would the function call look like?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dirty="0" smtClean="0">
                <a:latin typeface="Courier" pitchFamily="49" charset="0"/>
              </a:rPr>
              <a:t>total = sum(marble);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What would the function declaration be?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i="1" dirty="0" err="1" smtClean="0">
                <a:latin typeface="Courier" pitchFamily="49" charset="0"/>
              </a:rPr>
              <a:t>int</a:t>
            </a:r>
            <a:r>
              <a:rPr lang="en-US" sz="2400" i="1" dirty="0" smtClean="0">
                <a:latin typeface="Courier" pitchFamily="49" charset="0"/>
              </a:rPr>
              <a:t> sum(</a:t>
            </a:r>
            <a:r>
              <a:rPr lang="en-US" sz="2400" i="1" dirty="0" err="1" smtClean="0">
                <a:latin typeface="Courier" pitchFamily="49" charset="0"/>
              </a:rPr>
              <a:t>int</a:t>
            </a:r>
            <a:r>
              <a:rPr lang="en-US" sz="2400" i="1" dirty="0" smtClean="0">
                <a:latin typeface="Courier" pitchFamily="49" charset="0"/>
              </a:rPr>
              <a:t> *</a:t>
            </a:r>
            <a:r>
              <a:rPr lang="en-US" sz="2400" i="1" dirty="0" err="1" smtClean="0">
                <a:latin typeface="Courier" pitchFamily="49" charset="0"/>
              </a:rPr>
              <a:t>ar</a:t>
            </a:r>
            <a:r>
              <a:rPr lang="en-US" sz="2400" i="1" dirty="0" smtClean="0">
                <a:latin typeface="Courier" pitchFamily="49" charset="0"/>
              </a:rPr>
              <a:t>);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NOTE: array name is the address of the first elements.</a:t>
            </a:r>
          </a:p>
        </p:txBody>
      </p:sp>
    </p:spTree>
    <p:extLst>
      <p:ext uri="{BB962C8B-B14F-4D97-AF65-F5344CB8AC3E}">
        <p14:creationId xmlns:p14="http://schemas.microsoft.com/office/powerpoint/2010/main" val="47872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Pointer Operations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Example: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err="1" smtClean="0">
                <a:latin typeface="Courier" pitchFamily="49" charset="0"/>
              </a:rPr>
              <a:t>int</a:t>
            </a:r>
            <a:r>
              <a:rPr lang="en-US" sz="2000" i="1" dirty="0" smtClean="0">
                <a:latin typeface="Courier" pitchFamily="49" charset="0"/>
              </a:rPr>
              <a:t> urn[5] = {1, 2, 3, 4, 5};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err="1" smtClean="0">
                <a:latin typeface="Courier" pitchFamily="49" charset="0"/>
              </a:rPr>
              <a:t>int</a:t>
            </a:r>
            <a:r>
              <a:rPr lang="en-US" sz="2000" i="1" dirty="0" smtClean="0">
                <a:latin typeface="Courier" pitchFamily="49" charset="0"/>
              </a:rPr>
              <a:t> *ptr1, *ptr2, *ptr3;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ptr1 = urn;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smtClean="0">
                <a:latin typeface="Courier" pitchFamily="49" charset="0"/>
              </a:rPr>
              <a:t>ptr2 = &amp;urn[2];</a:t>
            </a:r>
          </a:p>
          <a:p>
            <a:pPr eaLnBrk="1" hangingPunct="1"/>
            <a:r>
              <a:rPr lang="en-US" dirty="0" smtClean="0"/>
              <a:t>Question: </a:t>
            </a:r>
            <a:br>
              <a:rPr lang="en-US" dirty="0" smtClean="0"/>
            </a:br>
            <a:r>
              <a:rPr lang="en-US" dirty="0" smtClean="0"/>
              <a:t>if ptr1[x] == ptr2[1] is true, what is x?</a:t>
            </a:r>
          </a:p>
          <a:p>
            <a:pPr lvl="1" eaLnBrk="1" hangingPunct="1">
              <a:buFont typeface="Wingdings" pitchFamily="2" charset="2"/>
              <a:buNone/>
            </a:pP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3653395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 Conversions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362200"/>
            <a:ext cx="7958138" cy="41910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1600" dirty="0" smtClean="0">
                <a:latin typeface="Courier" pitchFamily="49" charset="0"/>
                <a:cs typeface="Cordia New" pitchFamily="34" charset="-34"/>
              </a:rPr>
              <a:t>main()</a:t>
            </a:r>
          </a:p>
          <a:p>
            <a:pPr marL="0" indent="0" eaLnBrk="1" hangingPunct="1">
              <a:buNone/>
            </a:pPr>
            <a:r>
              <a:rPr lang="en-US" sz="1600" dirty="0" smtClean="0">
                <a:latin typeface="Courier" pitchFamily="49" charset="0"/>
                <a:cs typeface="Cordia New" pitchFamily="34" charset="-34"/>
              </a:rPr>
              <a:t>{ </a:t>
            </a:r>
          </a:p>
          <a:p>
            <a:pPr marL="0" indent="0" eaLnBrk="1" hangingPunct="1">
              <a:buNone/>
            </a:pPr>
            <a:r>
              <a:rPr lang="en-US" sz="1600" dirty="0" err="1" smtClean="0">
                <a:latin typeface="Courier" pitchFamily="49" charset="0"/>
                <a:cs typeface="Cordia New" pitchFamily="34" charset="-34"/>
              </a:rPr>
              <a:t>int</a:t>
            </a:r>
            <a:r>
              <a:rPr lang="en-US" sz="1600" dirty="0" smtClean="0">
                <a:latin typeface="Courier" pitchFamily="49" charset="0"/>
                <a:cs typeface="Cordia New" pitchFamily="34" charset="-34"/>
              </a:rPr>
              <a:t> </a:t>
            </a:r>
            <a:r>
              <a:rPr lang="en-US" sz="1600" dirty="0" err="1">
                <a:latin typeface="Courier" pitchFamily="49" charset="0"/>
                <a:cs typeface="Cordia New" pitchFamily="34" charset="-34"/>
              </a:rPr>
              <a:t>i</a:t>
            </a:r>
            <a:r>
              <a:rPr lang="en-US" sz="1600" dirty="0">
                <a:latin typeface="Courier" pitchFamily="49" charset="0"/>
                <a:cs typeface="Cordia New" pitchFamily="34" charset="-34"/>
              </a:rPr>
              <a:t>; </a:t>
            </a:r>
            <a:endParaRPr lang="en-US" sz="1600" dirty="0" smtClean="0">
              <a:latin typeface="Courier" pitchFamily="49" charset="0"/>
              <a:cs typeface="Cordia New" pitchFamily="34" charset="-34"/>
            </a:endParaRPr>
          </a:p>
          <a:p>
            <a:pPr marL="0" indent="0" eaLnBrk="1" hangingPunct="1">
              <a:buNone/>
            </a:pPr>
            <a:r>
              <a:rPr lang="en-US" sz="1600" dirty="0" smtClean="0">
                <a:latin typeface="Courier" pitchFamily="49" charset="0"/>
                <a:cs typeface="Cordia New" pitchFamily="34" charset="-34"/>
              </a:rPr>
              <a:t>unsigned </a:t>
            </a:r>
            <a:r>
              <a:rPr lang="en-US" sz="1600" dirty="0" err="1">
                <a:latin typeface="Courier" pitchFamily="49" charset="0"/>
                <a:cs typeface="Cordia New" pitchFamily="34" charset="-34"/>
              </a:rPr>
              <a:t>int</a:t>
            </a:r>
            <a:r>
              <a:rPr lang="en-US" sz="1600" dirty="0">
                <a:latin typeface="Courier" pitchFamily="49" charset="0"/>
                <a:cs typeface="Cordia New" pitchFamily="34" charset="-34"/>
              </a:rPr>
              <a:t> </a:t>
            </a:r>
            <a:r>
              <a:rPr lang="en-US" sz="1600" dirty="0" err="1">
                <a:latin typeface="Courier" pitchFamily="49" charset="0"/>
                <a:cs typeface="Cordia New" pitchFamily="34" charset="-34"/>
              </a:rPr>
              <a:t>stop_val</a:t>
            </a:r>
            <a:r>
              <a:rPr lang="en-US" sz="1600" dirty="0">
                <a:latin typeface="Courier" pitchFamily="49" charset="0"/>
                <a:cs typeface="Cordia New" pitchFamily="34" charset="-34"/>
              </a:rPr>
              <a:t>; </a:t>
            </a:r>
            <a:endParaRPr lang="en-US" sz="1600" dirty="0" smtClean="0">
              <a:latin typeface="Courier" pitchFamily="49" charset="0"/>
              <a:cs typeface="Cordia New" pitchFamily="34" charset="-34"/>
            </a:endParaRPr>
          </a:p>
          <a:p>
            <a:pPr marL="0" indent="0" eaLnBrk="1" hangingPunct="1">
              <a:buNone/>
            </a:pPr>
            <a:endParaRPr lang="en-US" sz="1600" dirty="0">
              <a:latin typeface="Courier" pitchFamily="49" charset="0"/>
              <a:cs typeface="Cordia New" pitchFamily="34" charset="-34"/>
            </a:endParaRPr>
          </a:p>
          <a:p>
            <a:pPr marL="0" indent="0" eaLnBrk="1" hangingPunct="1">
              <a:buNone/>
            </a:pPr>
            <a:r>
              <a:rPr lang="en-US" sz="1600" dirty="0" err="1" smtClean="0">
                <a:latin typeface="Courier" pitchFamily="49" charset="0"/>
                <a:cs typeface="Cordia New" pitchFamily="34" charset="-34"/>
              </a:rPr>
              <a:t>stop_val</a:t>
            </a:r>
            <a:r>
              <a:rPr lang="en-US" sz="1600" dirty="0" smtClean="0">
                <a:latin typeface="Courier" pitchFamily="49" charset="0"/>
                <a:cs typeface="Cordia New" pitchFamily="34" charset="-34"/>
              </a:rPr>
              <a:t> </a:t>
            </a:r>
            <a:r>
              <a:rPr lang="en-US" sz="1600" dirty="0">
                <a:latin typeface="Courier" pitchFamily="49" charset="0"/>
                <a:cs typeface="Cordia New" pitchFamily="34" charset="-34"/>
              </a:rPr>
              <a:t>= 0; </a:t>
            </a:r>
            <a:endParaRPr lang="en-US" sz="1600" dirty="0" smtClean="0">
              <a:latin typeface="Courier" pitchFamily="49" charset="0"/>
              <a:cs typeface="Cordia New" pitchFamily="34" charset="-34"/>
            </a:endParaRPr>
          </a:p>
          <a:p>
            <a:pPr marL="0" indent="0" eaLnBrk="1" hangingPunct="1">
              <a:buNone/>
            </a:pPr>
            <a:r>
              <a:rPr lang="en-US" sz="1600" dirty="0" err="1" smtClean="0">
                <a:latin typeface="Courier" pitchFamily="49" charset="0"/>
                <a:cs typeface="Cordia New" pitchFamily="34" charset="-34"/>
              </a:rPr>
              <a:t>i</a:t>
            </a:r>
            <a:r>
              <a:rPr lang="en-US" sz="1600" dirty="0" smtClean="0">
                <a:latin typeface="Courier" pitchFamily="49" charset="0"/>
                <a:cs typeface="Cordia New" pitchFamily="34" charset="-34"/>
              </a:rPr>
              <a:t> </a:t>
            </a:r>
            <a:r>
              <a:rPr lang="en-US" sz="1600" dirty="0">
                <a:latin typeface="Courier" pitchFamily="49" charset="0"/>
                <a:cs typeface="Cordia New" pitchFamily="34" charset="-34"/>
              </a:rPr>
              <a:t>= -10; </a:t>
            </a:r>
            <a:endParaRPr lang="en-US" sz="1600" dirty="0" smtClean="0">
              <a:latin typeface="Courier" pitchFamily="49" charset="0"/>
              <a:cs typeface="Cordia New" pitchFamily="34" charset="-34"/>
            </a:endParaRPr>
          </a:p>
          <a:p>
            <a:pPr marL="0" indent="0" eaLnBrk="1" hangingPunct="1">
              <a:buNone/>
            </a:pPr>
            <a:endParaRPr lang="en-US" sz="1600" dirty="0" smtClean="0">
              <a:latin typeface="Courier" pitchFamily="49" charset="0"/>
              <a:cs typeface="Cordia New" pitchFamily="34" charset="-34"/>
            </a:endParaRPr>
          </a:p>
          <a:p>
            <a:pPr marL="0" indent="0" eaLnBrk="1" hangingPunct="1">
              <a:buNone/>
            </a:pPr>
            <a:r>
              <a:rPr lang="en-US" sz="1600" dirty="0" smtClean="0">
                <a:latin typeface="Courier" pitchFamily="49" charset="0"/>
                <a:cs typeface="Cordia New" pitchFamily="34" charset="-34"/>
              </a:rPr>
              <a:t>while (</a:t>
            </a:r>
            <a:r>
              <a:rPr lang="en-US" sz="1600" dirty="0" err="1" smtClean="0">
                <a:latin typeface="Courier" pitchFamily="49" charset="0"/>
                <a:cs typeface="Cordia New" pitchFamily="34" charset="-34"/>
              </a:rPr>
              <a:t>i</a:t>
            </a:r>
            <a:r>
              <a:rPr lang="en-US" sz="1600" dirty="0" smtClean="0">
                <a:latin typeface="Courier" pitchFamily="49" charset="0"/>
                <a:cs typeface="Cordia New" pitchFamily="34" charset="-34"/>
              </a:rPr>
              <a:t> </a:t>
            </a:r>
            <a:r>
              <a:rPr lang="en-US" sz="1600" dirty="0">
                <a:latin typeface="Courier" pitchFamily="49" charset="0"/>
                <a:cs typeface="Cordia New" pitchFamily="34" charset="-34"/>
              </a:rPr>
              <a:t>&lt;= </a:t>
            </a:r>
            <a:r>
              <a:rPr lang="en-US" sz="1600" dirty="0" err="1">
                <a:latin typeface="Courier" pitchFamily="49" charset="0"/>
                <a:cs typeface="Cordia New" pitchFamily="34" charset="-34"/>
              </a:rPr>
              <a:t>stop_val</a:t>
            </a:r>
            <a:r>
              <a:rPr lang="en-US" sz="1600" dirty="0" smtClean="0">
                <a:latin typeface="Courier" pitchFamily="49" charset="0"/>
                <a:cs typeface="Cordia New" pitchFamily="34" charset="-34"/>
              </a:rPr>
              <a:t>)</a:t>
            </a:r>
          </a:p>
          <a:p>
            <a:pPr marL="0" indent="0" eaLnBrk="1" hangingPunct="1">
              <a:buNone/>
            </a:pPr>
            <a:r>
              <a:rPr lang="en-US" sz="1600" dirty="0" smtClean="0">
                <a:latin typeface="Courier" pitchFamily="49" charset="0"/>
                <a:cs typeface="Cordia New" pitchFamily="34" charset="-34"/>
              </a:rPr>
              <a:t>   { </a:t>
            </a:r>
          </a:p>
          <a:p>
            <a:pPr marL="0" indent="0" eaLnBrk="1" hangingPunct="1">
              <a:buNone/>
            </a:pPr>
            <a:r>
              <a:rPr lang="en-US" sz="1600" dirty="0">
                <a:latin typeface="Courier" pitchFamily="49" charset="0"/>
                <a:cs typeface="Cordia New" pitchFamily="34" charset="-34"/>
              </a:rPr>
              <a:t> </a:t>
            </a:r>
            <a:r>
              <a:rPr lang="en-US" sz="1600" dirty="0" smtClean="0">
                <a:latin typeface="Courier" pitchFamily="49" charset="0"/>
                <a:cs typeface="Cordia New" pitchFamily="34" charset="-34"/>
              </a:rPr>
              <a:t>  </a:t>
            </a:r>
            <a:r>
              <a:rPr lang="en-US" sz="1600" dirty="0" err="1" smtClean="0">
                <a:latin typeface="Courier" pitchFamily="49" charset="0"/>
                <a:cs typeface="Cordia New" pitchFamily="34" charset="-34"/>
              </a:rPr>
              <a:t>printf</a:t>
            </a:r>
            <a:r>
              <a:rPr lang="en-US" sz="1600" dirty="0" smtClean="0">
                <a:latin typeface="Courier" pitchFamily="49" charset="0"/>
                <a:cs typeface="Cordia New" pitchFamily="34" charset="-34"/>
              </a:rPr>
              <a:t> ("%</a:t>
            </a:r>
            <a:r>
              <a:rPr lang="en-US" sz="1600" dirty="0">
                <a:latin typeface="Courier" pitchFamily="49" charset="0"/>
                <a:cs typeface="Cordia New" pitchFamily="34" charset="-34"/>
              </a:rPr>
              <a:t>d\n", </a:t>
            </a:r>
            <a:r>
              <a:rPr lang="en-US" sz="1600" dirty="0" err="1">
                <a:latin typeface="Courier" pitchFamily="49" charset="0"/>
                <a:cs typeface="Cordia New" pitchFamily="34" charset="-34"/>
              </a:rPr>
              <a:t>i</a:t>
            </a:r>
            <a:r>
              <a:rPr lang="en-US" sz="1600" dirty="0">
                <a:latin typeface="Courier" pitchFamily="49" charset="0"/>
                <a:cs typeface="Cordia New" pitchFamily="34" charset="-34"/>
              </a:rPr>
              <a:t>); </a:t>
            </a:r>
            <a:endParaRPr lang="en-US" sz="1600" dirty="0" smtClean="0">
              <a:latin typeface="Courier" pitchFamily="49" charset="0"/>
              <a:cs typeface="Cordia New" pitchFamily="34" charset="-34"/>
            </a:endParaRPr>
          </a:p>
          <a:p>
            <a:pPr marL="0" indent="0" eaLnBrk="1" hangingPunct="1">
              <a:buNone/>
            </a:pPr>
            <a:r>
              <a:rPr lang="en-US" sz="1600" dirty="0">
                <a:latin typeface="Courier" pitchFamily="49" charset="0"/>
                <a:cs typeface="Cordia New" pitchFamily="34" charset="-34"/>
              </a:rPr>
              <a:t> </a:t>
            </a:r>
            <a:r>
              <a:rPr lang="en-US" sz="1600" dirty="0" smtClean="0">
                <a:latin typeface="Courier" pitchFamily="49" charset="0"/>
                <a:cs typeface="Cordia New" pitchFamily="34" charset="-34"/>
              </a:rPr>
              <a:t>  </a:t>
            </a:r>
            <a:r>
              <a:rPr lang="en-US" sz="1600" dirty="0" err="1" smtClean="0">
                <a:latin typeface="Courier" pitchFamily="49" charset="0"/>
                <a:cs typeface="Cordia New" pitchFamily="34" charset="-34"/>
              </a:rPr>
              <a:t>i</a:t>
            </a:r>
            <a:r>
              <a:rPr lang="en-US" sz="1600" dirty="0" smtClean="0">
                <a:latin typeface="Courier" pitchFamily="49" charset="0"/>
                <a:cs typeface="Cordia New" pitchFamily="34" charset="-34"/>
              </a:rPr>
              <a:t> </a:t>
            </a:r>
            <a:r>
              <a:rPr lang="en-US" sz="1600" dirty="0">
                <a:latin typeface="Courier" pitchFamily="49" charset="0"/>
                <a:cs typeface="Cordia New" pitchFamily="34" charset="-34"/>
              </a:rPr>
              <a:t>= </a:t>
            </a:r>
            <a:r>
              <a:rPr lang="en-US" sz="1600" dirty="0" err="1">
                <a:latin typeface="Courier" pitchFamily="49" charset="0"/>
                <a:cs typeface="Cordia New" pitchFamily="34" charset="-34"/>
              </a:rPr>
              <a:t>i</a:t>
            </a:r>
            <a:r>
              <a:rPr lang="en-US" sz="1600" dirty="0">
                <a:latin typeface="Courier" pitchFamily="49" charset="0"/>
                <a:cs typeface="Cordia New" pitchFamily="34" charset="-34"/>
              </a:rPr>
              <a:t> + 1; </a:t>
            </a:r>
            <a:endParaRPr lang="en-US" sz="1600" dirty="0" smtClean="0">
              <a:latin typeface="Courier" pitchFamily="49" charset="0"/>
              <a:cs typeface="Cordia New" pitchFamily="34" charset="-34"/>
            </a:endParaRPr>
          </a:p>
          <a:p>
            <a:pPr marL="0" indent="0" eaLnBrk="1" hangingPunct="1">
              <a:buNone/>
            </a:pPr>
            <a:r>
              <a:rPr lang="en-US" sz="1600" dirty="0">
                <a:latin typeface="Courier" pitchFamily="49" charset="0"/>
                <a:cs typeface="Cordia New" pitchFamily="34" charset="-34"/>
              </a:rPr>
              <a:t> </a:t>
            </a:r>
            <a:r>
              <a:rPr lang="en-US" sz="1600" dirty="0" smtClean="0">
                <a:latin typeface="Courier" pitchFamily="49" charset="0"/>
                <a:cs typeface="Cordia New" pitchFamily="34" charset="-34"/>
              </a:rPr>
              <a:t>  } </a:t>
            </a:r>
          </a:p>
          <a:p>
            <a:pPr marL="0" indent="0" eaLnBrk="1" hangingPunct="1">
              <a:buNone/>
            </a:pPr>
            <a:r>
              <a:rPr lang="en-US" sz="1600" dirty="0" smtClean="0">
                <a:latin typeface="Courier" pitchFamily="49" charset="0"/>
                <a:cs typeface="Cordia New" pitchFamily="34" charset="-34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 Preprocessor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5" y="2214563"/>
            <a:ext cx="7958138" cy="4414837"/>
          </a:xfrm>
        </p:spPr>
        <p:txBody>
          <a:bodyPr/>
          <a:lstStyle/>
          <a:p>
            <a:r>
              <a:rPr lang="en-US" sz="2400" dirty="0" smtClean="0"/>
              <a:t>#include &lt;</a:t>
            </a:r>
            <a:r>
              <a:rPr lang="en-US" sz="2400" dirty="0" err="1" smtClean="0"/>
              <a:t>string.h</a:t>
            </a:r>
            <a:r>
              <a:rPr lang="en-US" sz="2400" dirty="0" smtClean="0"/>
              <a:t>&gt; (or “</a:t>
            </a:r>
            <a:r>
              <a:rPr lang="en-US" sz="2400" dirty="0" err="1" smtClean="0"/>
              <a:t>string.h</a:t>
            </a:r>
            <a:r>
              <a:rPr lang="en-US" sz="2400" dirty="0" smtClean="0"/>
              <a:t>”)</a:t>
            </a:r>
            <a:br>
              <a:rPr lang="en-US" sz="2400" dirty="0" smtClean="0"/>
            </a:br>
            <a:r>
              <a:rPr lang="en-US" sz="2000" dirty="0" smtClean="0"/>
              <a:t>There is a difference between the &lt; &gt; -- look for the file in the include path and “ “ look first in local directory, then in the include path</a:t>
            </a:r>
          </a:p>
          <a:p>
            <a:r>
              <a:rPr lang="en-US" sz="2400" dirty="0" smtClean="0"/>
              <a:t>#define [name]</a:t>
            </a:r>
            <a:br>
              <a:rPr lang="en-US" sz="2400" dirty="0" smtClean="0"/>
            </a:br>
            <a:r>
              <a:rPr lang="en-US" sz="2400" dirty="0" smtClean="0"/>
              <a:t>#define [name] value</a:t>
            </a:r>
            <a:br>
              <a:rPr lang="en-US" sz="2400" dirty="0" smtClean="0"/>
            </a:br>
            <a:r>
              <a:rPr lang="en-US" sz="2000" dirty="0" smtClean="0"/>
              <a:t>When [name] is used it is replaced with its value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err="1" smtClean="0"/>
              <a:t>Eg</a:t>
            </a:r>
            <a:r>
              <a:rPr lang="en-US" sz="2400" dirty="0" smtClean="0"/>
              <a:t>. #define DEBUG</a:t>
            </a:r>
            <a:br>
              <a:rPr lang="en-US" sz="2400" dirty="0" smtClean="0"/>
            </a:br>
            <a:r>
              <a:rPr lang="en-US" sz="2400" dirty="0" smtClean="0"/>
              <a:t>#define DEBUG 1</a:t>
            </a:r>
          </a:p>
          <a:p>
            <a:r>
              <a:rPr lang="en-US" sz="2400" dirty="0" smtClean="0"/>
              <a:t>#</a:t>
            </a:r>
            <a:r>
              <a:rPr lang="en-US" sz="2400" dirty="0" err="1" smtClean="0"/>
              <a:t>ifdef</a:t>
            </a:r>
            <a:r>
              <a:rPr lang="en-US" sz="2400" dirty="0" smtClean="0"/>
              <a:t> [name]</a:t>
            </a:r>
            <a:br>
              <a:rPr lang="en-US" sz="2400" dirty="0" smtClean="0"/>
            </a:br>
            <a:r>
              <a:rPr lang="en-US" sz="2400" dirty="0" smtClean="0"/>
              <a:t>#</a:t>
            </a:r>
            <a:r>
              <a:rPr lang="en-US" sz="2400" dirty="0" err="1" smtClean="0"/>
              <a:t>ifndef</a:t>
            </a:r>
            <a:r>
              <a:rPr lang="en-US" sz="2400" dirty="0" smtClean="0"/>
              <a:t> [name]</a:t>
            </a:r>
          </a:p>
          <a:p>
            <a:r>
              <a:rPr lang="en-US" sz="2400" dirty="0" smtClean="0"/>
              <a:t>#</a:t>
            </a:r>
            <a:r>
              <a:rPr lang="en-US" sz="2400" dirty="0" err="1" smtClean="0"/>
              <a:t>endif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9370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 marL="0" indent="0">
              <a:buNone/>
            </a:pPr>
            <a:r>
              <a:rPr lang="en-US" sz="1800" dirty="0" smtClean="0">
                <a:latin typeface="Courier" pitchFamily="49" charset="0"/>
              </a:rPr>
              <a:t>#</a:t>
            </a:r>
            <a:r>
              <a:rPr lang="en-US" sz="1800" dirty="0" err="1" smtClean="0">
                <a:latin typeface="Courier" pitchFamily="49" charset="0"/>
              </a:rPr>
              <a:t>ifdef</a:t>
            </a:r>
            <a:r>
              <a:rPr lang="en-US" sz="1800" dirty="0" smtClean="0">
                <a:latin typeface="Courier" pitchFamily="49" charset="0"/>
              </a:rPr>
              <a:t> DEBUG</a:t>
            </a:r>
          </a:p>
          <a:p>
            <a:pPr marL="0" indent="0">
              <a:buNone/>
            </a:pPr>
            <a:r>
              <a:rPr lang="en-US" sz="1800" dirty="0" err="1" smtClean="0">
                <a:latin typeface="Courier" pitchFamily="49" charset="0"/>
              </a:rPr>
              <a:t>printf</a:t>
            </a:r>
            <a:r>
              <a:rPr lang="en-US" sz="1800" dirty="0" smtClean="0">
                <a:latin typeface="Courier" pitchFamily="49" charset="0"/>
              </a:rPr>
              <a:t> ("entering main ()\n");</a:t>
            </a:r>
          </a:p>
          <a:p>
            <a:pPr marL="0" indent="0">
              <a:buNone/>
            </a:pPr>
            <a:r>
              <a:rPr lang="en-US" sz="1800" dirty="0" smtClean="0">
                <a:latin typeface="Courier" pitchFamily="49" charset="0"/>
              </a:rPr>
              <a:t>#</a:t>
            </a:r>
            <a:r>
              <a:rPr lang="en-US" sz="1800" dirty="0" err="1" smtClean="0">
                <a:latin typeface="Courier" pitchFamily="49" charset="0"/>
              </a:rPr>
              <a:t>endif</a:t>
            </a:r>
            <a:endParaRPr lang="en-US" sz="1800" dirty="0" smtClean="0">
              <a:latin typeface="Courier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 pitchFamily="49" charset="0"/>
              </a:rPr>
              <a:t>…</a:t>
            </a:r>
          </a:p>
          <a:p>
            <a:pPr marL="0" indent="0">
              <a:buNone/>
            </a:pPr>
            <a:r>
              <a:rPr lang="en-US" sz="1800" dirty="0" smtClean="0">
                <a:latin typeface="Courier" pitchFamily="49" charset="0"/>
              </a:rPr>
              <a:t>#define TRUE 1</a:t>
            </a:r>
          </a:p>
          <a:p>
            <a:pPr marL="0" indent="0">
              <a:buNone/>
            </a:pPr>
            <a:r>
              <a:rPr lang="en-US" sz="1800" dirty="0" smtClean="0">
                <a:latin typeface="Courier" pitchFamily="49" charset="0"/>
              </a:rPr>
              <a:t>#define FALSE 0</a:t>
            </a:r>
          </a:p>
          <a:p>
            <a:pPr marL="0" indent="0">
              <a:buNone/>
            </a:pPr>
            <a:r>
              <a:rPr lang="en-US" sz="1800" dirty="0" smtClean="0">
                <a:latin typeface="Courier" pitchFamily="49" charset="0"/>
              </a:rPr>
              <a:t>#define BYTE unsigned char</a:t>
            </a:r>
          </a:p>
          <a:p>
            <a:pPr marL="0" indent="0">
              <a:buNone/>
            </a:pPr>
            <a:r>
              <a:rPr lang="en-US" sz="1800" dirty="0" smtClean="0">
                <a:latin typeface="Courier" pitchFamily="49" charset="0"/>
              </a:rPr>
              <a:t>BYTE success;</a:t>
            </a:r>
          </a:p>
          <a:p>
            <a:pPr marL="0" indent="0">
              <a:buNone/>
            </a:pPr>
            <a:endParaRPr lang="en-US" sz="1800" dirty="0">
              <a:latin typeface="Courier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 pitchFamily="49" charset="0"/>
              </a:rPr>
              <a:t>success = function ();</a:t>
            </a:r>
            <a:endParaRPr lang="en-US" sz="1800" dirty="0">
              <a:latin typeface="Courier" pitchFamily="49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" pitchFamily="49" charset="0"/>
              </a:rPr>
              <a:t>if (success == FALSE);</a:t>
            </a:r>
          </a:p>
          <a:p>
            <a:pPr marL="0" indent="0">
              <a:buNone/>
            </a:pPr>
            <a:r>
              <a:rPr lang="en-US" sz="1800" dirty="0">
                <a:latin typeface="Courier" pitchFamily="49" charset="0"/>
              </a:rPr>
              <a:t> </a:t>
            </a:r>
            <a:r>
              <a:rPr lang="en-US" sz="1800" dirty="0" smtClean="0">
                <a:latin typeface="Courier" pitchFamily="49" charset="0"/>
              </a:rPr>
              <a:t>  {</a:t>
            </a:r>
          </a:p>
          <a:p>
            <a:pPr marL="0" indent="0">
              <a:buNone/>
            </a:pPr>
            <a:r>
              <a:rPr lang="en-US" sz="1800" dirty="0" smtClean="0">
                <a:latin typeface="Courier" pitchFamily="49" charset="0"/>
              </a:rPr>
              <a:t>#</a:t>
            </a:r>
            <a:r>
              <a:rPr lang="en-US" sz="1800" dirty="0" err="1" smtClean="0">
                <a:latin typeface="Courier" pitchFamily="49" charset="0"/>
              </a:rPr>
              <a:t>ifdef</a:t>
            </a:r>
            <a:r>
              <a:rPr lang="en-US" sz="1800" dirty="0" smtClean="0">
                <a:latin typeface="Courier" pitchFamily="49" charset="0"/>
              </a:rPr>
              <a:t> DEBUG</a:t>
            </a:r>
          </a:p>
          <a:p>
            <a:pPr marL="0" indent="0">
              <a:buNone/>
            </a:pPr>
            <a:r>
              <a:rPr lang="en-US" sz="1800" dirty="0">
                <a:latin typeface="Courier" pitchFamily="49" charset="0"/>
              </a:rPr>
              <a:t> </a:t>
            </a:r>
            <a:r>
              <a:rPr lang="en-US" sz="1800" dirty="0" smtClean="0">
                <a:latin typeface="Courier" pitchFamily="49" charset="0"/>
              </a:rPr>
              <a:t>  </a:t>
            </a:r>
            <a:r>
              <a:rPr lang="en-US" sz="1800" dirty="0" err="1" smtClean="0">
                <a:latin typeface="Courier" pitchFamily="49" charset="0"/>
              </a:rPr>
              <a:t>printf</a:t>
            </a:r>
            <a:r>
              <a:rPr lang="en-US" sz="1800" dirty="0" smtClean="0">
                <a:latin typeface="Courier" pitchFamily="49" charset="0"/>
              </a:rPr>
              <a:t> ("error\n”);</a:t>
            </a:r>
            <a:br>
              <a:rPr lang="en-US" sz="1800" dirty="0" smtClean="0">
                <a:latin typeface="Courier" pitchFamily="49" charset="0"/>
              </a:rPr>
            </a:br>
            <a:r>
              <a:rPr lang="en-US" sz="1800" dirty="0" smtClean="0">
                <a:latin typeface="Courier" pitchFamily="49" charset="0"/>
              </a:rPr>
              <a:t>#</a:t>
            </a:r>
            <a:r>
              <a:rPr lang="en-US" sz="1800" dirty="0" err="1" smtClean="0">
                <a:latin typeface="Courier" pitchFamily="49" charset="0"/>
              </a:rPr>
              <a:t>endif</a:t>
            </a:r>
            <a:r>
              <a:rPr lang="en-US" sz="1800" dirty="0" smtClean="0">
                <a:latin typeface="Courier" pitchFamily="49" charset="0"/>
              </a:rPr>
              <a:t/>
            </a:r>
            <a:br>
              <a:rPr lang="en-US" sz="1800" dirty="0" smtClean="0">
                <a:latin typeface="Courier" pitchFamily="49" charset="0"/>
              </a:rPr>
            </a:br>
            <a:r>
              <a:rPr lang="en-US" sz="1800" dirty="0" smtClean="0">
                <a:latin typeface="Courier" pitchFamily="49" charset="0"/>
              </a:rPr>
              <a:t/>
            </a:r>
            <a:br>
              <a:rPr lang="en-US" sz="1800" dirty="0" smtClean="0">
                <a:latin typeface="Courier" pitchFamily="49" charset="0"/>
              </a:rPr>
            </a:br>
            <a:r>
              <a:rPr lang="en-US" sz="1800" dirty="0" smtClean="0">
                <a:latin typeface="Courier" pitchFamily="49" charset="0"/>
              </a:rPr>
              <a:t>   exit (0);</a:t>
            </a:r>
          </a:p>
          <a:p>
            <a:pPr marL="0" indent="0">
              <a:buNone/>
            </a:pPr>
            <a:r>
              <a:rPr lang="en-US" sz="1800" dirty="0">
                <a:latin typeface="Courier" pitchFamily="49" charset="0"/>
              </a:rPr>
              <a:t> </a:t>
            </a:r>
            <a:r>
              <a:rPr lang="en-US" sz="1800" dirty="0" smtClean="0">
                <a:latin typeface="Courier" pitchFamily="49" charset="0"/>
              </a:rPr>
              <a:t>  }</a:t>
            </a:r>
            <a:br>
              <a:rPr lang="en-US" sz="1800" dirty="0" smtClean="0">
                <a:latin typeface="Courier" pitchFamily="49" charset="0"/>
              </a:rPr>
            </a:br>
            <a:endParaRPr lang="en-US" sz="1800" dirty="0" smtClean="0">
              <a:latin typeface="Courier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264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Makefile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ea typeface="Trebuchet MS" pitchFamily="34" charset="0"/>
                <a:cs typeface="Trebuchet MS" pitchFamily="34" charset="0"/>
              </a:rPr>
              <a:t>The </a:t>
            </a:r>
            <a:r>
              <a:rPr lang="en-US" b="1" smtClean="0">
                <a:ea typeface="Trebuchet MS" pitchFamily="34" charset="0"/>
                <a:cs typeface="Trebuchet MS" pitchFamily="34" charset="0"/>
              </a:rPr>
              <a:t>make</a:t>
            </a:r>
            <a:r>
              <a:rPr lang="en-US" smtClean="0">
                <a:ea typeface="Trebuchet MS" pitchFamily="34" charset="0"/>
                <a:cs typeface="Trebuchet MS" pitchFamily="34" charset="0"/>
              </a:rPr>
              <a:t> command allows you to manage large programs or groups of programs.</a:t>
            </a:r>
          </a:p>
          <a:p>
            <a:pPr eaLnBrk="1" hangingPunct="1"/>
            <a:r>
              <a:rPr lang="en-US" smtClean="0"/>
              <a:t>The </a:t>
            </a:r>
            <a:r>
              <a:rPr lang="en-US" b="1" smtClean="0"/>
              <a:t>make</a:t>
            </a:r>
            <a:r>
              <a:rPr lang="en-US" smtClean="0"/>
              <a:t> program keeps track of which portions of the entire program have been changed, compiles only those parts of the program which have changed since the last compile.</a:t>
            </a:r>
            <a:r>
              <a:rPr lang="en-US" smtClean="0">
                <a:latin typeface="Trebuchet MS" pitchFamily="34" charset="0"/>
              </a:rPr>
              <a:t>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Compilation Steps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b="1" smtClean="0">
                <a:latin typeface="Trebuchet MS" pitchFamily="34" charset="0"/>
              </a:rPr>
              <a:t>Compiler</a:t>
            </a:r>
            <a:r>
              <a:rPr lang="en-US" sz="2800" smtClean="0">
                <a:latin typeface="Trebuchet MS" pitchFamily="34" charset="0"/>
              </a:rPr>
              <a:t> stage: All C language code in the </a:t>
            </a:r>
            <a:r>
              <a:rPr lang="en-US" sz="2800" i="1" smtClean="0">
                <a:latin typeface="Trebuchet MS" pitchFamily="34" charset="0"/>
              </a:rPr>
              <a:t>.c</a:t>
            </a:r>
            <a:r>
              <a:rPr lang="en-US" sz="2800" smtClean="0">
                <a:latin typeface="Trebuchet MS" pitchFamily="34" charset="0"/>
              </a:rPr>
              <a:t> file is converted into a lower-level language called Assembly language.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b="1" smtClean="0">
                <a:latin typeface="Trebuchet MS" pitchFamily="34" charset="0"/>
              </a:rPr>
              <a:t>Assembler</a:t>
            </a:r>
            <a:r>
              <a:rPr lang="en-US" sz="2800" smtClean="0">
                <a:latin typeface="Trebuchet MS" pitchFamily="34" charset="0"/>
              </a:rPr>
              <a:t> stage: The assembly language code is converted into </a:t>
            </a:r>
            <a:r>
              <a:rPr lang="en-US" sz="2800" i="1" smtClean="0">
                <a:latin typeface="Trebuchet MS" pitchFamily="34" charset="0"/>
              </a:rPr>
              <a:t>object code.</a:t>
            </a:r>
            <a:endParaRPr lang="en-US" sz="2800" smtClean="0">
              <a:latin typeface="Trebuchet MS" pitchFamily="34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800" b="1" smtClean="0">
                <a:latin typeface="Trebuchet MS" pitchFamily="34" charset="0"/>
              </a:rPr>
              <a:t>Linker</a:t>
            </a:r>
            <a:r>
              <a:rPr lang="en-US" sz="2800" smtClean="0">
                <a:latin typeface="Trebuchet MS" pitchFamily="34" charset="0"/>
              </a:rPr>
              <a:t> stage: The final stage in compiling a program involves linking the object code to code libraries and produces an executable file. 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Compile Multiple files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latin typeface="Trebuchet MS" pitchFamily="34" charset="0"/>
              </a:rPr>
              <a:t>Programmers usually </a:t>
            </a:r>
            <a:r>
              <a:rPr lang="en-US" sz="2800" smtClean="0">
                <a:latin typeface="Trebuchet MS" pitchFamily="34" charset="0"/>
                <a:hlinkClick r:id="rId2"/>
              </a:rPr>
              <a:t>divide</a:t>
            </a:r>
            <a:r>
              <a:rPr lang="en-US" sz="2800" smtClean="0">
                <a:latin typeface="Trebuchet MS" pitchFamily="34" charset="0"/>
              </a:rPr>
              <a:t> source code into separate easily-manageable </a:t>
            </a:r>
            <a:r>
              <a:rPr lang="en-US" sz="2800" i="1" smtClean="0">
                <a:latin typeface="Trebuchet MS" pitchFamily="34" charset="0"/>
              </a:rPr>
              <a:t>.c</a:t>
            </a:r>
            <a:r>
              <a:rPr lang="en-US" sz="2800" smtClean="0">
                <a:latin typeface="Trebuchet MS" pitchFamily="34" charset="0"/>
              </a:rPr>
              <a:t> files when programs become large.</a:t>
            </a:r>
            <a:endParaRPr lang="en-US" sz="2800" smtClean="0"/>
          </a:p>
        </p:txBody>
      </p:sp>
      <p:pic>
        <p:nvPicPr>
          <p:cNvPr id="6148" name="Picture 4" descr="C:\Documents and Settings\Yijue Hou\Desktop\compilen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733800"/>
            <a:ext cx="4572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Separate Compilation Steps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latin typeface="Trebuchet MS" pitchFamily="34" charset="0"/>
              </a:rPr>
              <a:t>Compile </a:t>
            </a:r>
            <a:r>
              <a:rPr lang="en-US" sz="2400" i="1" smtClean="0">
                <a:latin typeface="Trebuchet MS" pitchFamily="34" charset="0"/>
              </a:rPr>
              <a:t>green.o</a:t>
            </a:r>
            <a:r>
              <a:rPr lang="en-US" sz="2400" smtClean="0">
                <a:latin typeface="Trebuchet MS" pitchFamily="34" charset="0"/>
              </a:rPr>
              <a:t>: cc -c green.c </a:t>
            </a:r>
          </a:p>
          <a:p>
            <a:pPr eaLnBrk="1" hangingPunct="1"/>
            <a:r>
              <a:rPr lang="en-US" sz="2400" smtClean="0">
                <a:latin typeface="Trebuchet MS" pitchFamily="34" charset="0"/>
              </a:rPr>
              <a:t>Compile </a:t>
            </a:r>
            <a:r>
              <a:rPr lang="en-US" sz="2400" i="1" smtClean="0">
                <a:latin typeface="Trebuchet MS" pitchFamily="34" charset="0"/>
              </a:rPr>
              <a:t>blue.o</a:t>
            </a:r>
            <a:r>
              <a:rPr lang="en-US" sz="2400" smtClean="0">
                <a:latin typeface="Trebuchet MS" pitchFamily="34" charset="0"/>
              </a:rPr>
              <a:t>: cc -c blue.c </a:t>
            </a:r>
          </a:p>
          <a:p>
            <a:pPr eaLnBrk="1" hangingPunct="1"/>
            <a:r>
              <a:rPr lang="en-US" sz="2400" smtClean="0">
                <a:latin typeface="Trebuchet MS" pitchFamily="34" charset="0"/>
              </a:rPr>
              <a:t>Link the parts together: cc green.o blue.o</a:t>
            </a:r>
            <a:endParaRPr lang="en-US" sz="2400" smtClean="0"/>
          </a:p>
        </p:txBody>
      </p:sp>
      <p:pic>
        <p:nvPicPr>
          <p:cNvPr id="7172" name="Picture 4" descr="C:\Documents and Settings\Yijue Hou\Desktop\compilenx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657600"/>
            <a:ext cx="4343400" cy="246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multiple source files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rebuchet MS" pitchFamily="34" charset="0"/>
              </a:rPr>
              <a:t>no two files have functions with the same name in it.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rebuchet MS" pitchFamily="34" charset="0"/>
              </a:rPr>
              <a:t>no two files define the same global variables.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rebuchet MS" pitchFamily="34" charset="0"/>
              </a:rPr>
              <a:t>To use functions from another file, make a </a:t>
            </a:r>
            <a:r>
              <a:rPr lang="en-US" sz="2800" i="1" smtClean="0">
                <a:latin typeface="Trebuchet MS" pitchFamily="34" charset="0"/>
              </a:rPr>
              <a:t>.h</a:t>
            </a:r>
            <a:r>
              <a:rPr lang="en-US" sz="2800" smtClean="0">
                <a:latin typeface="Trebuchet MS" pitchFamily="34" charset="0"/>
              </a:rPr>
              <a:t> file with the function prototypes, and use #include to include those </a:t>
            </a:r>
            <a:r>
              <a:rPr lang="en-US" sz="2800" i="1" smtClean="0">
                <a:latin typeface="Trebuchet MS" pitchFamily="34" charset="0"/>
              </a:rPr>
              <a:t>.h</a:t>
            </a:r>
            <a:r>
              <a:rPr lang="en-US" sz="2800" smtClean="0">
                <a:latin typeface="Trebuchet MS" pitchFamily="34" charset="0"/>
              </a:rPr>
              <a:t> files within your </a:t>
            </a:r>
            <a:r>
              <a:rPr lang="en-US" sz="2800" i="1" smtClean="0">
                <a:latin typeface="Trebuchet MS" pitchFamily="34" charset="0"/>
              </a:rPr>
              <a:t>.c</a:t>
            </a:r>
            <a:r>
              <a:rPr lang="en-US" sz="2800" smtClean="0">
                <a:latin typeface="Trebuchet MS" pitchFamily="34" charset="0"/>
              </a:rPr>
              <a:t> files.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>
                <a:latin typeface="Trebuchet MS" pitchFamily="34" charset="0"/>
              </a:rPr>
              <a:t>At least one of the files </a:t>
            </a:r>
            <a:r>
              <a:rPr lang="en-US" sz="2800" b="1" smtClean="0">
                <a:latin typeface="Trebuchet MS" pitchFamily="34" charset="0"/>
              </a:rPr>
              <a:t>must</a:t>
            </a:r>
            <a:r>
              <a:rPr lang="en-US" sz="2800" smtClean="0">
                <a:latin typeface="Trebuchet MS" pitchFamily="34" charset="0"/>
              </a:rPr>
              <a:t> have a main() function. 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Trebuchet MS" pitchFamily="34" charset="0"/>
              </a:rPr>
              <a:t>Dependencies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3276600"/>
            <a:ext cx="7958138" cy="2819400"/>
          </a:xfrm>
        </p:spPr>
        <p:txBody>
          <a:bodyPr/>
          <a:lstStyle/>
          <a:p>
            <a:pPr eaLnBrk="1" hangingPunct="1"/>
            <a:r>
              <a:rPr lang="en-US" b="1" smtClean="0">
                <a:latin typeface="Trebuchet MS" pitchFamily="34" charset="0"/>
              </a:rPr>
              <a:t>Make creates programs according to the file dependencies.</a:t>
            </a:r>
          </a:p>
          <a:p>
            <a:pPr eaLnBrk="1" hangingPunct="1">
              <a:buFont typeface="Wingdings" pitchFamily="2" charset="2"/>
              <a:buNone/>
            </a:pPr>
            <a:endParaRPr lang="en-US" b="1" smtClean="0">
              <a:latin typeface="Trebuchet MS" pitchFamily="34" charset="0"/>
            </a:endParaRP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Trebuchet MS" pitchFamily="34" charset="0"/>
              </a:rPr>
              <a:t>Dependency graphs</a:t>
            </a:r>
          </a:p>
        </p:txBody>
      </p:sp>
      <p:pic>
        <p:nvPicPr>
          <p:cNvPr id="10244" name="Picture 4" descr="C:\Documents and Settings\Yijue Hou\Desktop\depgraph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133600"/>
            <a:ext cx="4953000" cy="397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Trebuchet MS" pitchFamily="34" charset="0"/>
              </a:rPr>
              <a:t>How dependency works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1268" name="Picture 4" descr="C:\Documents and Settings\Yijue Hou\Desktop\dephow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286000"/>
            <a:ext cx="4648200" cy="371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mistake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590800"/>
            <a:ext cx="7624763" cy="3505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Example: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i="1" smtClean="0">
                <a:solidFill>
                  <a:schemeClr val="folHlink"/>
                </a:solidFill>
              </a:rPr>
              <a:t>	int n = 0;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i="1" smtClean="0">
                <a:solidFill>
                  <a:schemeClr val="folHlink"/>
                </a:solidFill>
              </a:rPr>
              <a:t>	while (n &lt; 3)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i="1" smtClean="0">
                <a:solidFill>
                  <a:schemeClr val="folHlink"/>
                </a:solidFill>
              </a:rPr>
              <a:t>		printf(“ n is %d\n”, n);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i="1" smtClean="0">
                <a:solidFill>
                  <a:schemeClr val="folHlink"/>
                </a:solidFill>
              </a:rPr>
              <a:t>		n++;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Trebuchet MS" pitchFamily="34" charset="0"/>
              </a:rPr>
              <a:t>How does make do it?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2292" name="Picture 4" descr="C:\Documents and Settings\Yijue Hou\Desktop\makefil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514600"/>
            <a:ext cx="5486400" cy="346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latin typeface="Trebuchet MS" pitchFamily="34" charset="0"/>
              </a:rPr>
              <a:t>Translating the dependency graph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smtClean="0"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smtClean="0">
                <a:latin typeface="Trebuchet MS" pitchFamily="34" charset="0"/>
              </a:rPr>
              <a:t>target</a:t>
            </a:r>
            <a:r>
              <a:rPr lang="en-US" smtClean="0">
                <a:latin typeface="Trebuchet MS" pitchFamily="34" charset="0"/>
              </a:rPr>
              <a:t> : </a:t>
            </a:r>
            <a:r>
              <a:rPr lang="en-US" b="1" smtClean="0">
                <a:latin typeface="Trebuchet MS" pitchFamily="34" charset="0"/>
              </a:rPr>
              <a:t>source file(s)</a:t>
            </a:r>
            <a:endParaRPr lang="en-US" smtClean="0"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  <a:buSzTx/>
              <a:buFont typeface="Wingdings" pitchFamily="2" charset="2"/>
              <a:buNone/>
            </a:pPr>
            <a:r>
              <a:rPr lang="en-US" b="1" smtClean="0">
                <a:latin typeface="Trebuchet MS" pitchFamily="34" charset="0"/>
              </a:rPr>
              <a:t>	command</a:t>
            </a:r>
            <a:r>
              <a:rPr lang="en-US" smtClean="0">
                <a:latin typeface="Trebuchet MS" pitchFamily="34" charset="0"/>
              </a:rPr>
              <a:t> </a:t>
            </a:r>
            <a:r>
              <a:rPr lang="en-US" i="1" smtClean="0">
                <a:latin typeface="Trebuchet MS" pitchFamily="34" charset="0"/>
              </a:rPr>
              <a:t>(must be preceded by a tab)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  <p:pic>
        <p:nvPicPr>
          <p:cNvPr id="13316" name="Picture 4" descr="C:\Documents and Settings\Yijue Hou\Desktop\makemak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8775" y="2143125"/>
            <a:ext cx="58864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rebuchet MS" pitchFamily="34" charset="0"/>
              </a:rPr>
              <a:t>Using the </a:t>
            </a:r>
            <a:r>
              <a:rPr lang="en-US" b="1" dirty="0" err="1" smtClean="0">
                <a:latin typeface="Trebuchet MS" pitchFamily="34" charset="0"/>
              </a:rPr>
              <a:t>Makefile</a:t>
            </a:r>
            <a:r>
              <a:rPr lang="en-US" b="1" dirty="0" smtClean="0">
                <a:latin typeface="Trebuchet MS" pitchFamily="34" charset="0"/>
              </a:rPr>
              <a:t> with make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971800"/>
            <a:ext cx="7958138" cy="31242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rebuchet MS" pitchFamily="34" charset="0"/>
              </a:rPr>
              <a:t>Once you have created your </a:t>
            </a:r>
            <a:r>
              <a:rPr lang="en-US" i="1" dirty="0" err="1" smtClean="0">
                <a:latin typeface="Trebuchet MS" pitchFamily="34" charset="0"/>
              </a:rPr>
              <a:t>Makefile</a:t>
            </a:r>
            <a:r>
              <a:rPr lang="en-US" dirty="0" smtClean="0">
                <a:latin typeface="Trebuchet MS" pitchFamily="34" charset="0"/>
              </a:rPr>
              <a:t> and your corresponding source files, you are ready to use it by typing </a:t>
            </a:r>
            <a:r>
              <a:rPr lang="en-US" b="1" dirty="0" smtClean="0">
                <a:latin typeface="Trebuchet MS" pitchFamily="34" charset="0"/>
              </a:rPr>
              <a:t>make</a:t>
            </a:r>
            <a:r>
              <a:rPr lang="en-US" dirty="0" smtClean="0">
                <a:latin typeface="Trebuchet MS" pitchFamily="34" charset="0"/>
              </a:rPr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Basic Debugging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625" y="2057400"/>
            <a:ext cx="7958138" cy="4571999"/>
          </a:xfrm>
        </p:spPr>
        <p:txBody>
          <a:bodyPr/>
          <a:lstStyle/>
          <a:p>
            <a:r>
              <a:rPr lang="en-US" sz="2400" dirty="0" smtClean="0"/>
              <a:t>Prepare code for debugger</a:t>
            </a:r>
            <a:br>
              <a:rPr lang="en-US" sz="2400" dirty="0" smtClean="0"/>
            </a:br>
            <a:r>
              <a:rPr lang="en-US" sz="2400" dirty="0" smtClean="0"/>
              <a:t>add –g option to compiler command</a:t>
            </a:r>
            <a:br>
              <a:rPr lang="en-US" sz="2400" dirty="0" smtClean="0"/>
            </a:br>
            <a:r>
              <a:rPr lang="en-US" sz="2400" dirty="0" smtClean="0"/>
              <a:t>	</a:t>
            </a:r>
            <a:r>
              <a:rPr lang="en-US" sz="2400" dirty="0" err="1" smtClean="0"/>
              <a:t>gcc</a:t>
            </a:r>
            <a:r>
              <a:rPr lang="en-US" sz="2400" dirty="0" smtClean="0"/>
              <a:t> –g –o &lt;file&gt; &lt;</a:t>
            </a:r>
            <a:r>
              <a:rPr lang="en-US" sz="2400" dirty="0" err="1" smtClean="0"/>
              <a:t>file.c</a:t>
            </a:r>
            <a:r>
              <a:rPr lang="en-US" sz="2400" dirty="0" smtClean="0"/>
              <a:t>&gt;</a:t>
            </a:r>
          </a:p>
          <a:p>
            <a:r>
              <a:rPr lang="en-US" sz="2400" dirty="0" smtClean="0"/>
              <a:t>Debug the program</a:t>
            </a:r>
            <a:br>
              <a:rPr lang="en-US" sz="2400" dirty="0" smtClean="0"/>
            </a:br>
            <a:r>
              <a:rPr lang="en-US" sz="2400" dirty="0" smtClean="0"/>
              <a:t>	</a:t>
            </a:r>
            <a:r>
              <a:rPr lang="en-US" sz="2400" dirty="0" err="1" smtClean="0"/>
              <a:t>gdb</a:t>
            </a:r>
            <a:r>
              <a:rPr lang="en-US" sz="2400" dirty="0" smtClean="0"/>
              <a:t> &lt;file&gt;</a:t>
            </a:r>
          </a:p>
          <a:p>
            <a:r>
              <a:rPr lang="en-US" sz="2400" dirty="0" smtClean="0"/>
              <a:t>Breakpoints and execution</a:t>
            </a:r>
            <a:br>
              <a:rPr lang="en-US" sz="2400" dirty="0" smtClean="0"/>
            </a:br>
            <a:r>
              <a:rPr lang="en-US" sz="2400" dirty="0" smtClean="0"/>
              <a:t>	b &lt;line#&gt; OR &lt;function&gt;</a:t>
            </a:r>
            <a:br>
              <a:rPr lang="en-US" sz="2400" dirty="0" smtClean="0"/>
            </a:br>
            <a:r>
              <a:rPr lang="en-US" sz="2400" dirty="0" smtClean="0"/>
              <a:t>	s – step</a:t>
            </a:r>
            <a:br>
              <a:rPr lang="en-US" sz="2400" dirty="0" smtClean="0"/>
            </a:br>
            <a:r>
              <a:rPr lang="en-US" sz="2400" dirty="0" smtClean="0"/>
              <a:t>	c – continue</a:t>
            </a:r>
            <a:br>
              <a:rPr lang="en-US" sz="2400" dirty="0" smtClean="0"/>
            </a:br>
            <a:r>
              <a:rPr lang="en-US" sz="2400" dirty="0" smtClean="0"/>
              <a:t>	n – next</a:t>
            </a:r>
          </a:p>
          <a:p>
            <a:r>
              <a:rPr lang="en-US" sz="2400" dirty="0" smtClean="0"/>
              <a:t>Look at variables</a:t>
            </a:r>
            <a:br>
              <a:rPr lang="en-US" sz="2400" dirty="0" smtClean="0"/>
            </a:br>
            <a:r>
              <a:rPr lang="en-US" sz="2400" dirty="0" smtClean="0"/>
              <a:t>	print &lt;</a:t>
            </a:r>
            <a:r>
              <a:rPr lang="en-US" sz="2400" dirty="0" err="1" smtClean="0"/>
              <a:t>expr</a:t>
            </a:r>
            <a:r>
              <a:rPr lang="en-US" sz="2400" dirty="0" smtClean="0"/>
              <a:t>&gt;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1241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Troubles with Truth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667000"/>
            <a:ext cx="7958138" cy="3429000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sz="3600" i="1" smtClean="0">
                <a:solidFill>
                  <a:schemeClr val="folHlink"/>
                </a:solidFill>
              </a:rPr>
              <a:t>status = scanf(“%ld”, &amp;num);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600" i="1" smtClean="0">
                <a:solidFill>
                  <a:schemeClr val="folHlink"/>
                </a:solidFill>
              </a:rPr>
              <a:t>while (status = 1)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600" i="1" smtClean="0">
                <a:solidFill>
                  <a:schemeClr val="folHlink"/>
                </a:solidFill>
              </a:rPr>
              <a:t>	printf(“please enter a number\n”);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600" i="1" smtClean="0">
                <a:solidFill>
                  <a:schemeClr val="folHlink"/>
                </a:solidFill>
              </a:rPr>
              <a:t>	status = scanf(“%ld”, &amp;num);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3600" i="1" smtClean="0">
                <a:solidFill>
                  <a:schemeClr val="folHlink"/>
                </a:solidFill>
              </a:rPr>
              <a:t>}</a:t>
            </a:r>
            <a:r>
              <a:rPr lang="en-US" sz="3200" smtClean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i="1" smtClean="0"/>
              <a:t>for</a:t>
            </a:r>
            <a:r>
              <a:rPr lang="en-US" smtClean="0"/>
              <a:t> loop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Syntax: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i="1" dirty="0" smtClean="0"/>
              <a:t>for (exp1; exp2; exp3)</a:t>
            </a:r>
          </a:p>
          <a:p>
            <a:pPr eaLnBrk="1" hangingPunct="1"/>
            <a:r>
              <a:rPr lang="en-US" dirty="0" smtClean="0"/>
              <a:t>Example: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i="1" dirty="0" smtClean="0">
                <a:solidFill>
                  <a:schemeClr val="folHlink"/>
                </a:solidFill>
                <a:latin typeface="Courier" pitchFamily="49" charset="0"/>
                <a:cs typeface="Cordia New" pitchFamily="34" charset="-34"/>
              </a:rPr>
              <a:t>for (count = 1; count &lt; 10; count++)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i="1" dirty="0">
                <a:solidFill>
                  <a:schemeClr val="folHlink"/>
                </a:solidFill>
                <a:latin typeface="Courier" pitchFamily="49" charset="0"/>
                <a:cs typeface="Cordia New" pitchFamily="34" charset="-34"/>
              </a:rPr>
              <a:t> </a:t>
            </a:r>
            <a:r>
              <a:rPr lang="en-US" sz="2400" i="1" dirty="0" smtClean="0">
                <a:solidFill>
                  <a:schemeClr val="folHlink"/>
                </a:solidFill>
                <a:latin typeface="Courier" pitchFamily="49" charset="0"/>
                <a:cs typeface="Cordia New" pitchFamily="34" charset="-34"/>
              </a:rPr>
              <a:t> 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i="1" dirty="0" smtClean="0">
                <a:solidFill>
                  <a:schemeClr val="folHlink"/>
                </a:solidFill>
                <a:latin typeface="Courier" pitchFamily="49" charset="0"/>
                <a:cs typeface="Cordia New" pitchFamily="34" charset="-34"/>
              </a:rPr>
              <a:t>	  </a:t>
            </a:r>
            <a:r>
              <a:rPr lang="en-US" sz="2400" i="1" dirty="0" err="1" smtClean="0">
                <a:solidFill>
                  <a:schemeClr val="folHlink"/>
                </a:solidFill>
                <a:latin typeface="Courier" pitchFamily="49" charset="0"/>
                <a:cs typeface="Cordia New" pitchFamily="34" charset="-34"/>
              </a:rPr>
              <a:t>printf</a:t>
            </a:r>
            <a:r>
              <a:rPr lang="en-US" sz="2400" i="1" dirty="0" smtClean="0">
                <a:solidFill>
                  <a:schemeClr val="folHlink"/>
                </a:solidFill>
                <a:latin typeface="Courier" pitchFamily="49" charset="0"/>
                <a:cs typeface="Cordia New" pitchFamily="34" charset="-34"/>
              </a:rPr>
              <a:t>(“count is %d\n”, count);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i="1" dirty="0" smtClean="0">
                <a:solidFill>
                  <a:schemeClr val="folHlink"/>
                </a:solidFill>
                <a:latin typeface="Courier" pitchFamily="49" charset="0"/>
                <a:cs typeface="Cordia New" pitchFamily="34" charset="-34"/>
              </a:rPr>
              <a:t>   }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Count by charaters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438400"/>
            <a:ext cx="7958138" cy="3657600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char count;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for (count = ‘a’; count &lt;= ‘z’; count++)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	</a:t>
            </a:r>
            <a:r>
              <a:rPr lang="en-US" sz="2000" i="1" dirty="0" err="1" smtClean="0">
                <a:solidFill>
                  <a:schemeClr val="folHlink"/>
                </a:solidFill>
                <a:latin typeface="Courier" pitchFamily="49" charset="0"/>
              </a:rPr>
              <a:t>printf</a:t>
            </a: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(“count is %c\n”, count);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} </a:t>
            </a:r>
            <a:endParaRPr lang="en-US" sz="2000" dirty="0" smtClean="0">
              <a:latin typeface="Courier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Nested loop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Example: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i="1" dirty="0" smtClean="0">
                <a:solidFill>
                  <a:schemeClr val="folHlink"/>
                </a:solidFill>
              </a:rPr>
              <a:t>	</a:t>
            </a: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for (row = 0; row &lt; 10; row++)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		for (</a:t>
            </a:r>
            <a:r>
              <a:rPr lang="en-US" sz="2000" i="1" dirty="0" err="1" smtClean="0">
                <a:solidFill>
                  <a:schemeClr val="folHlink"/>
                </a:solidFill>
                <a:latin typeface="Courier" pitchFamily="49" charset="0"/>
              </a:rPr>
              <a:t>ch</a:t>
            </a: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 = ‘a’; </a:t>
            </a:r>
            <a:r>
              <a:rPr lang="en-US" sz="2000" i="1" dirty="0" err="1" smtClean="0">
                <a:solidFill>
                  <a:schemeClr val="folHlink"/>
                </a:solidFill>
                <a:latin typeface="Courier" pitchFamily="49" charset="0"/>
              </a:rPr>
              <a:t>ch</a:t>
            </a: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  &lt; ‘f’; </a:t>
            </a:r>
            <a:r>
              <a:rPr lang="en-US" sz="2000" i="1" dirty="0" err="1" smtClean="0">
                <a:solidFill>
                  <a:schemeClr val="folHlink"/>
                </a:solidFill>
                <a:latin typeface="Courier" pitchFamily="49" charset="0"/>
              </a:rPr>
              <a:t>ch</a:t>
            </a: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++)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			</a:t>
            </a:r>
            <a:r>
              <a:rPr lang="en-US" sz="2000" i="1" dirty="0" err="1" smtClean="0">
                <a:solidFill>
                  <a:schemeClr val="folHlink"/>
                </a:solidFill>
                <a:latin typeface="Courier" pitchFamily="49" charset="0"/>
              </a:rPr>
              <a:t>printf</a:t>
            </a: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(“%c “, </a:t>
            </a:r>
            <a:r>
              <a:rPr lang="en-US" sz="2000" i="1" dirty="0" err="1" smtClean="0">
                <a:solidFill>
                  <a:schemeClr val="folHlink"/>
                </a:solidFill>
                <a:latin typeface="Courier" pitchFamily="49" charset="0"/>
              </a:rPr>
              <a:t>ch</a:t>
            </a: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		}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	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 Control Statements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133600"/>
            <a:ext cx="7958138" cy="3881437"/>
          </a:xfrm>
        </p:spPr>
        <p:txBody>
          <a:bodyPr/>
          <a:lstStyle/>
          <a:p>
            <a:pPr eaLnBrk="1" hangingPunct="1"/>
            <a:r>
              <a:rPr lang="en-US" sz="2800" i="1" dirty="0" smtClean="0"/>
              <a:t>if</a:t>
            </a:r>
            <a:r>
              <a:rPr lang="en-US" sz="2800" dirty="0" smtClean="0"/>
              <a:t> statement</a:t>
            </a:r>
          </a:p>
          <a:p>
            <a:pPr eaLnBrk="1" hangingPunct="1"/>
            <a:r>
              <a:rPr lang="en-US" sz="2800" dirty="0" smtClean="0"/>
              <a:t>Syntax: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if (expression)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	statements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}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else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	statements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000" i="1" dirty="0" smtClean="0">
                <a:solidFill>
                  <a:schemeClr val="folHlink"/>
                </a:solidFill>
                <a:latin typeface="Courier" pitchFamily="49" charset="0"/>
              </a:rPr>
              <a:t>}</a:t>
            </a:r>
            <a:r>
              <a:rPr lang="en-US" sz="2000" dirty="0" smtClean="0">
                <a:latin typeface="Courier" pitchFamily="49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Sample code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2590800"/>
            <a:ext cx="7958138" cy="3276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i="1" dirty="0" smtClean="0">
                <a:solidFill>
                  <a:schemeClr val="folHlink"/>
                </a:solidFill>
                <a:latin typeface="Courier" pitchFamily="49" charset="0"/>
              </a:rPr>
              <a:t>if (x &gt; 0) {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400" i="1" dirty="0" err="1">
                <a:solidFill>
                  <a:schemeClr val="folHlink"/>
                </a:solidFill>
                <a:latin typeface="Courier" pitchFamily="49" charset="0"/>
              </a:rPr>
              <a:t>p</a:t>
            </a:r>
            <a:r>
              <a:rPr lang="en-US" sz="2400" i="1" dirty="0" err="1" smtClean="0">
                <a:solidFill>
                  <a:schemeClr val="folHlink"/>
                </a:solidFill>
                <a:latin typeface="Courier" pitchFamily="49" charset="0"/>
              </a:rPr>
              <a:t>rintf</a:t>
            </a:r>
            <a:r>
              <a:rPr lang="en-US" sz="2400" i="1" dirty="0" smtClean="0">
                <a:solidFill>
                  <a:schemeClr val="folHlink"/>
                </a:solidFill>
                <a:latin typeface="Courier" pitchFamily="49" charset="0"/>
              </a:rPr>
              <a:t>(“ x is greater than 0.\n”);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i="1" dirty="0" smtClean="0">
                <a:solidFill>
                  <a:schemeClr val="folHlink"/>
                </a:solidFill>
                <a:latin typeface="Courier" pitchFamily="49" charset="0"/>
              </a:rPr>
              <a:t>} else {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i="1" dirty="0" smtClean="0">
                <a:solidFill>
                  <a:schemeClr val="folHlink"/>
                </a:solidFill>
                <a:latin typeface="Courier" pitchFamily="49" charset="0"/>
              </a:rPr>
              <a:t>	</a:t>
            </a:r>
            <a:r>
              <a:rPr lang="en-US" sz="2400" i="1" dirty="0" err="1" smtClean="0">
                <a:solidFill>
                  <a:schemeClr val="folHlink"/>
                </a:solidFill>
                <a:latin typeface="Courier" pitchFamily="49" charset="0"/>
              </a:rPr>
              <a:t>printf</a:t>
            </a:r>
            <a:r>
              <a:rPr lang="en-US" sz="2400" i="1" dirty="0" smtClean="0">
                <a:solidFill>
                  <a:schemeClr val="folHlink"/>
                </a:solidFill>
                <a:latin typeface="Courier" pitchFamily="49" charset="0"/>
              </a:rPr>
              <a:t>(“ x is less than or equals to 0.\n”);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 i="1" dirty="0" smtClean="0">
                <a:solidFill>
                  <a:schemeClr val="folHlink"/>
                </a:solidFill>
                <a:latin typeface="Courier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aight Edge">
  <a:themeElements>
    <a:clrScheme name="Straight Edge 2">
      <a:dk1>
        <a:srgbClr val="003366"/>
      </a:dk1>
      <a:lt1>
        <a:srgbClr val="FFFFFF"/>
      </a:lt1>
      <a:dk2>
        <a:srgbClr val="003366"/>
      </a:dk2>
      <a:lt2>
        <a:srgbClr val="E3E2C7"/>
      </a:lt2>
      <a:accent1>
        <a:srgbClr val="CCCC99"/>
      </a:accent1>
      <a:accent2>
        <a:srgbClr val="003366"/>
      </a:accent2>
      <a:accent3>
        <a:srgbClr val="FFFFFF"/>
      </a:accent3>
      <a:accent4>
        <a:srgbClr val="002A56"/>
      </a:accent4>
      <a:accent5>
        <a:srgbClr val="E2E2CA"/>
      </a:accent5>
      <a:accent6>
        <a:srgbClr val="002D5C"/>
      </a:accent6>
      <a:hlink>
        <a:srgbClr val="003366"/>
      </a:hlink>
      <a:folHlink>
        <a:srgbClr val="800000"/>
      </a:folHlink>
    </a:clrScheme>
    <a:fontScheme name="Straight Edg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346</TotalTime>
  <Words>1072</Words>
  <Application>Microsoft Office PowerPoint</Application>
  <PresentationFormat>On-screen Show (4:3)</PresentationFormat>
  <Paragraphs>219</Paragraphs>
  <Slides>33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Straight Edge</vt:lpstr>
      <vt:lpstr>C Tutorial Session #2</vt:lpstr>
      <vt:lpstr>Type Conversions</vt:lpstr>
      <vt:lpstr>Common mistake</vt:lpstr>
      <vt:lpstr>Troubles with Truth</vt:lpstr>
      <vt:lpstr>The for loop</vt:lpstr>
      <vt:lpstr>Count by charaters</vt:lpstr>
      <vt:lpstr>Nested loop</vt:lpstr>
      <vt:lpstr>C Control Statements</vt:lpstr>
      <vt:lpstr>Sample code</vt:lpstr>
      <vt:lpstr>Another example</vt:lpstr>
      <vt:lpstr>Using continue and break</vt:lpstr>
      <vt:lpstr>Continue and break</vt:lpstr>
      <vt:lpstr>Multiple choice: switch and break</vt:lpstr>
      <vt:lpstr>Arrays</vt:lpstr>
      <vt:lpstr>Assigning Array Values</vt:lpstr>
      <vt:lpstr>Multidimensional Arrays</vt:lpstr>
      <vt:lpstr>Pointers and Arrays</vt:lpstr>
      <vt:lpstr>Functions, Arrays and Pointers</vt:lpstr>
      <vt:lpstr>Pointer Operations</vt:lpstr>
      <vt:lpstr>C Preprocessor</vt:lpstr>
      <vt:lpstr>Examples</vt:lpstr>
      <vt:lpstr>Makefile</vt:lpstr>
      <vt:lpstr>Compilation Steps</vt:lpstr>
      <vt:lpstr>Compile Multiple files</vt:lpstr>
      <vt:lpstr>Separate Compilation Steps</vt:lpstr>
      <vt:lpstr>Using multiple source files</vt:lpstr>
      <vt:lpstr>Dependencies</vt:lpstr>
      <vt:lpstr>Dependency graphs</vt:lpstr>
      <vt:lpstr>How dependency works</vt:lpstr>
      <vt:lpstr>How does make do it?</vt:lpstr>
      <vt:lpstr>Translating the dependency graph</vt:lpstr>
      <vt:lpstr>Using the Makefile with make</vt:lpstr>
      <vt:lpstr>Basic Debugging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 Tutorial</dc:title>
  <dc:creator>home</dc:creator>
  <cp:lastModifiedBy> </cp:lastModifiedBy>
  <cp:revision>48</cp:revision>
  <cp:lastPrinted>2012-04-13T20:45:50Z</cp:lastPrinted>
  <dcterms:created xsi:type="dcterms:W3CDTF">2005-10-12T19:47:32Z</dcterms:created>
  <dcterms:modified xsi:type="dcterms:W3CDTF">2012-04-13T20:53:43Z</dcterms:modified>
</cp:coreProperties>
</file>