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1" r:id="rId10"/>
    <p:sldId id="272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5" d="100"/>
          <a:sy n="65" d="100"/>
        </p:scale>
        <p:origin x="-114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3BF9312-F126-440F-A774-6123D4539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93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202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203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8CED4B-FDF4-442F-B090-3AEA78A30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3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89BD6-1150-4E0D-BF28-5A1E7958F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11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CA6D8-0516-4D87-9F25-4CA828116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3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87F7D-AFD8-42F4-8472-3576B0529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6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93A59-D42E-46C6-A301-9AD3F9DE0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6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4D584-F9A2-46AC-9EC8-AB994C9E8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0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8DB2D-4005-4DEF-8008-C971FCD59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7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9079F-9BCD-422A-8A31-69197B78E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2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E28F1-200A-444E-909E-717DABE92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1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90CD0-EFB0-4B2E-B78F-16EC6D2C4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9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87572-2F58-4CA2-9458-37CB592B7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2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038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3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034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80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81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82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0469B1D4-10DE-4BA1-B8C2-D8645FC5D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 Tutorial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Session #3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 eaLnBrk="1" hangingPunct="1">
              <a:buFont typeface="Arial" pitchFamily="34" charset="0"/>
              <a:buChar char="•"/>
              <a:defRPr/>
            </a:pPr>
            <a:r>
              <a:rPr lang="en-US" sz="3600" dirty="0" smtClean="0"/>
              <a:t>Pointers </a:t>
            </a:r>
            <a:r>
              <a:rPr lang="en-US" sz="3600" dirty="0" smtClean="0"/>
              <a:t>continued</a:t>
            </a:r>
          </a:p>
          <a:p>
            <a:pPr marL="457200" indent="-457200" algn="l" eaLnBrk="1" hangingPunct="1">
              <a:buFont typeface="Arial" pitchFamily="34" charset="0"/>
              <a:buChar char="•"/>
              <a:defRPr/>
            </a:pPr>
            <a:r>
              <a:rPr lang="en-US" sz="3600" dirty="0" smtClean="0"/>
              <a:t>External Variables and Scope</a:t>
            </a:r>
          </a:p>
          <a:p>
            <a:pPr marL="457200" indent="-457200" algn="l" eaLnBrk="1" hangingPunct="1">
              <a:buFont typeface="Arial" pitchFamily="34" charset="0"/>
              <a:buChar char="•"/>
              <a:defRPr/>
            </a:pPr>
            <a:r>
              <a:rPr lang="en-US" sz="3600" dirty="0" smtClean="0"/>
              <a:t>Debugging with </a:t>
            </a:r>
            <a:r>
              <a:rPr lang="en-US" sz="3600" dirty="0" err="1" smtClean="0"/>
              <a:t>ddd</a:t>
            </a:r>
            <a:endParaRPr lang="en-US" sz="3600" dirty="0" smtClean="0"/>
          </a:p>
          <a:p>
            <a:pPr marL="457200" indent="-457200" algn="l" eaLnBrk="1" hangingPunct="1">
              <a:buFont typeface="Arial" pitchFamily="34" charset="0"/>
              <a:buChar char="•"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and Declarations among shared files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94773" y="2387486"/>
            <a:ext cx="2057400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#define NUMBER '0'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void push (double);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double pop (void);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getop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(char []);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getch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(void);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ungetch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94773" y="2040374"/>
            <a:ext cx="670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calc.h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494773" y="3960674"/>
            <a:ext cx="205740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ctype.h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calc.h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getop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() { …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4773" y="3613562"/>
            <a:ext cx="784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getop.c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494773" y="5124271"/>
            <a:ext cx="2057400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#define BUFSIZE 100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[BUFSIZE];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bufp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0;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getch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(void) 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{ … }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ungetch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4773" y="4777159"/>
            <a:ext cx="784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getch.h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3960674"/>
            <a:ext cx="2057400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calc.h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“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#define MAXOP 100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main () { … }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7773" y="3613562"/>
            <a:ext cx="73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main.c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0" y="3960674"/>
            <a:ext cx="2057400" cy="17543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calc.h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#define  MAXVAL 100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0;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[MAXVAL];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void push (double) 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{ … }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double pop (void)</a:t>
            </a:r>
            <a:br>
              <a:rPr lang="en-US" sz="1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85573" y="3613562"/>
            <a:ext cx="750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stack.c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2993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Global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958138" cy="4572000"/>
          </a:xfrm>
        </p:spPr>
        <p:txBody>
          <a:bodyPr/>
          <a:lstStyle/>
          <a:p>
            <a:r>
              <a:rPr lang="en-US" sz="2800" dirty="0" smtClean="0"/>
              <a:t>Declaring a variable (or functions) as static limits the scope to the rest of the source file being compiled.</a:t>
            </a:r>
          </a:p>
          <a:p>
            <a:pPr marL="346075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static char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[BUFSIZE] /* buffer for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ungetch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*/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bufp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/* next free position in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*/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346075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getch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(void) { … }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ungetch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c) { … 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/>
              <a:t>The </a:t>
            </a:r>
            <a:r>
              <a:rPr lang="en-US" sz="2800" dirty="0" smtClean="0"/>
              <a:t>static declaration means that both functions within this source file can access these variables, but others can’t.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814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In a compiled program there are 2 main areas for variable storage:</a:t>
            </a:r>
          </a:p>
          <a:p>
            <a:r>
              <a:rPr lang="en-US" sz="2800" dirty="0" smtClean="0"/>
              <a:t>Stack – used for called functions and local variables. Goes away when a function returns.</a:t>
            </a:r>
          </a:p>
          <a:p>
            <a:r>
              <a:rPr lang="en-US" sz="2800" dirty="0" smtClean="0"/>
              <a:t>Heap – used for global allocation and external variables.</a:t>
            </a:r>
          </a:p>
          <a:p>
            <a:pPr marL="0" indent="0">
              <a:buNone/>
            </a:pPr>
            <a:r>
              <a:rPr lang="en-US" sz="2800" dirty="0" smtClean="0"/>
              <a:t>Declaring a local variable as static, allocates it on the heap. This is useful for large arrays and allocations.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437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with </a:t>
            </a:r>
            <a:r>
              <a:rPr lang="en-US" dirty="0" err="1" smtClean="0"/>
              <a:t>ddd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3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Review: pointers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 variable presents a memory address.</a:t>
            </a:r>
          </a:p>
          <a:p>
            <a:pPr eaLnBrk="1" hangingPunct="1"/>
            <a:r>
              <a:rPr lang="en-US" smtClean="0"/>
              <a:t>The difference between pointer variables and regular variables.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133600" y="4724400"/>
            <a:ext cx="2133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Stores the value </a:t>
            </a:r>
          </a:p>
          <a:p>
            <a:pPr algn="ctr"/>
            <a:r>
              <a:rPr lang="en-US"/>
              <a:t>of A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334000" y="4724400"/>
            <a:ext cx="2133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Stores a memory </a:t>
            </a:r>
          </a:p>
          <a:p>
            <a:pPr algn="ctr"/>
            <a:r>
              <a:rPr lang="en-US"/>
              <a:t>address </a:t>
            </a:r>
          </a:p>
          <a:p>
            <a:pPr algn="ctr"/>
            <a:r>
              <a:rPr lang="en-US"/>
              <a:t>of an integer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867400" y="4114800"/>
            <a:ext cx="936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int *B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438400" y="4114800"/>
            <a:ext cx="801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int A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62000" y="5029200"/>
            <a:ext cx="1198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memory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i="1" smtClean="0"/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int foo = 100;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int *bar;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ea typeface="宋体" charset="-122"/>
              </a:rPr>
              <a:t>Example 1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5943600" y="2514600"/>
            <a:ext cx="1447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100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5943600" y="35814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uninitialized</a:t>
            </a: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6324600" y="2057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foo</a:t>
            </a: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6324600" y="3124200"/>
            <a:ext cx="57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bar</a:t>
            </a:r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1524000" y="4343400"/>
            <a:ext cx="5807075" cy="234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/>
              <a:t>Question:</a:t>
            </a:r>
          </a:p>
          <a:p>
            <a:pPr eaLnBrk="1" hangingPunct="1"/>
            <a:r>
              <a:rPr lang="en-US"/>
              <a:t>	what is </a:t>
            </a:r>
          </a:p>
          <a:p>
            <a:pPr eaLnBrk="1" hangingPunct="1"/>
            <a:r>
              <a:rPr lang="en-US"/>
              <a:t>	1.  foo;		2.  &amp;foo;</a:t>
            </a:r>
          </a:p>
          <a:p>
            <a:pPr eaLnBrk="1" hangingPunct="1"/>
            <a:r>
              <a:rPr lang="en-US"/>
              <a:t>	3.  bar;		4.  *bar;</a:t>
            </a:r>
          </a:p>
          <a:p>
            <a:pPr eaLnBrk="1" hangingPunct="1"/>
            <a:r>
              <a:rPr lang="en-US"/>
              <a:t>	5.  &amp;bar;</a:t>
            </a:r>
          </a:p>
          <a:p>
            <a:pPr eaLnBrk="1" hangingPunct="1"/>
            <a:r>
              <a:rPr lang="en-US"/>
              <a:t>	</a:t>
            </a:r>
          </a:p>
        </p:txBody>
      </p:sp>
      <p:sp>
        <p:nvSpPr>
          <p:cNvPr id="5129" name="Text Box 12"/>
          <p:cNvSpPr txBox="1">
            <a:spLocks noChangeArrowheads="1"/>
          </p:cNvSpPr>
          <p:nvPr/>
        </p:nvSpPr>
        <p:spPr bwMode="auto">
          <a:xfrm>
            <a:off x="4648200" y="266700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0x1000</a:t>
            </a:r>
          </a:p>
        </p:txBody>
      </p:sp>
      <p:sp>
        <p:nvSpPr>
          <p:cNvPr id="5130" name="Text Box 13"/>
          <p:cNvSpPr txBox="1">
            <a:spLocks noChangeArrowheads="1"/>
          </p:cNvSpPr>
          <p:nvPr/>
        </p:nvSpPr>
        <p:spPr bwMode="auto">
          <a:xfrm>
            <a:off x="4648200" y="373380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0x1020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int</a:t>
            </a:r>
            <a:r>
              <a:rPr lang="en-US" i="1" dirty="0" smtClean="0"/>
              <a:t> foo = 100;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int</a:t>
            </a:r>
            <a:r>
              <a:rPr lang="en-US" i="1" dirty="0" smtClean="0"/>
              <a:t> *bar;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 dirty="0" smtClean="0">
                <a:solidFill>
                  <a:schemeClr val="folHlink"/>
                </a:solidFill>
              </a:rPr>
              <a:t>bar = &amp;foo;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ea typeface="宋体" charset="-122"/>
              </a:rPr>
              <a:t>Example 2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943600" y="2514600"/>
            <a:ext cx="1447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100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943600" y="35814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0x1000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324600" y="2057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foo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324600" y="3124200"/>
            <a:ext cx="57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bar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524000" y="4343400"/>
            <a:ext cx="5807075" cy="234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/>
              <a:t>Question:</a:t>
            </a:r>
          </a:p>
          <a:p>
            <a:pPr eaLnBrk="1" hangingPunct="1"/>
            <a:r>
              <a:rPr lang="en-US"/>
              <a:t>	what is </a:t>
            </a:r>
          </a:p>
          <a:p>
            <a:pPr eaLnBrk="1" hangingPunct="1"/>
            <a:r>
              <a:rPr lang="en-US"/>
              <a:t>	1.  foo;		2.  &amp;foo;</a:t>
            </a:r>
          </a:p>
          <a:p>
            <a:pPr eaLnBrk="1" hangingPunct="1"/>
            <a:r>
              <a:rPr lang="en-US"/>
              <a:t>	3.  bar;		4.  *bar;</a:t>
            </a:r>
          </a:p>
          <a:p>
            <a:pPr eaLnBrk="1" hangingPunct="1"/>
            <a:r>
              <a:rPr lang="en-US"/>
              <a:t>	5.  &amp;bar;</a:t>
            </a:r>
          </a:p>
          <a:p>
            <a:pPr eaLnBrk="1" hangingPunct="1"/>
            <a:r>
              <a:rPr lang="en-US"/>
              <a:t>	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648200" y="266700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0x1000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648200" y="373380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0x1020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i="1" smtClean="0"/>
              <a:t>			int foo = 100;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i="1" smtClean="0"/>
              <a:t>			int *bar;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i="1" smtClean="0"/>
              <a:t>			bar = &amp;foo;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i="1" smtClean="0">
                <a:solidFill>
                  <a:schemeClr val="folHlink"/>
                </a:solidFill>
              </a:rPr>
              <a:t>			*bar = 200;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ea typeface="宋体" charset="-122"/>
              </a:rPr>
              <a:t>Example 3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1524000" y="4343400"/>
            <a:ext cx="5807075" cy="234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/>
              <a:t>Question:</a:t>
            </a:r>
          </a:p>
          <a:p>
            <a:pPr eaLnBrk="1" hangingPunct="1"/>
            <a:r>
              <a:rPr lang="en-US"/>
              <a:t>	what is </a:t>
            </a:r>
          </a:p>
          <a:p>
            <a:pPr eaLnBrk="1" hangingPunct="1"/>
            <a:r>
              <a:rPr lang="en-US"/>
              <a:t>	1.  foo;		2.  &amp;foo;</a:t>
            </a:r>
          </a:p>
          <a:p>
            <a:pPr eaLnBrk="1" hangingPunct="1"/>
            <a:r>
              <a:rPr lang="en-US"/>
              <a:t>	3.  bar;		4.  *bar;</a:t>
            </a:r>
          </a:p>
          <a:p>
            <a:pPr eaLnBrk="1" hangingPunct="1"/>
            <a:r>
              <a:rPr lang="en-US"/>
              <a:t>	5.  &amp;bar;</a:t>
            </a:r>
          </a:p>
          <a:p>
            <a:pPr eaLnBrk="1" hangingPunct="1"/>
            <a:r>
              <a:rPr lang="en-US"/>
              <a:t>	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331075" y="2571148"/>
            <a:ext cx="1447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331075" y="3637948"/>
            <a:ext cx="1447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0x1000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712075" y="2113948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foo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712075" y="3180748"/>
            <a:ext cx="57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bar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035675" y="272354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0x1000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035675" y="379034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0x1020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331075" y="2571148"/>
            <a:ext cx="1447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200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Pass by value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int increase(int a){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a++;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return a;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int main(){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int foo = 0;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int bar = increase(foo);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pointers as arguments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8138" cy="44148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/>
              <a:t>int</a:t>
            </a:r>
            <a:r>
              <a:rPr lang="en-US" dirty="0" smtClean="0"/>
              <a:t> increase (</a:t>
            </a:r>
            <a:r>
              <a:rPr lang="en-US" dirty="0" err="1" smtClean="0"/>
              <a:t>int</a:t>
            </a:r>
            <a:r>
              <a:rPr lang="en-US" dirty="0" smtClean="0"/>
              <a:t> *a){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(*a)++;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 ()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foo = 0;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bar = increase (&amp;foo);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declared within a function</a:t>
            </a:r>
          </a:p>
          <a:p>
            <a:pPr lvl="1"/>
            <a:r>
              <a:rPr lang="en-US" dirty="0" smtClean="0"/>
              <a:t>private, local, automatic</a:t>
            </a:r>
            <a:endParaRPr lang="en-US" dirty="0"/>
          </a:p>
          <a:p>
            <a:pPr lvl="1"/>
            <a:r>
              <a:rPr lang="en-US" dirty="0" smtClean="0"/>
              <a:t>can only be accessed within that function</a:t>
            </a:r>
          </a:p>
          <a:p>
            <a:r>
              <a:rPr lang="en-US" dirty="0" smtClean="0"/>
              <a:t>External (Global) variables</a:t>
            </a:r>
          </a:p>
          <a:p>
            <a:pPr lvl="1"/>
            <a:r>
              <a:rPr lang="en-US" dirty="0" smtClean="0"/>
              <a:t>Declared ONCE at the top of ONE source file</a:t>
            </a:r>
          </a:p>
          <a:p>
            <a:pPr lvl="1"/>
            <a:r>
              <a:rPr lang="en-US" dirty="0" smtClean="0"/>
              <a:t>Other source files may access/declare that same variable using the </a:t>
            </a:r>
            <a:r>
              <a:rPr lang="en-US" b="1" i="1" dirty="0" smtClean="0"/>
              <a:t>extern </a:t>
            </a:r>
            <a:r>
              <a:rPr lang="en-US" dirty="0" smtClean="0"/>
              <a:t>declaration</a:t>
            </a:r>
          </a:p>
        </p:txBody>
      </p:sp>
    </p:spTree>
    <p:extLst>
      <p:ext uri="{BB962C8B-B14F-4D97-AF65-F5344CB8AC3E}">
        <p14:creationId xmlns:p14="http://schemas.microsoft.com/office/powerpoint/2010/main" val="161144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Scope (cont.)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700" y="2133600"/>
            <a:ext cx="3990975" cy="45672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file 1:</a:t>
            </a:r>
          </a:p>
          <a:p>
            <a:pPr marL="0" indent="0">
              <a:buNone/>
            </a:pPr>
            <a:endParaRPr lang="en-US" sz="2000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extern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extern double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[];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void push (double f) {…}</a:t>
            </a:r>
          </a:p>
          <a:p>
            <a:pPr marL="0" indent="0">
              <a:buNone/>
            </a:pPr>
            <a:endParaRPr lang="en-US" sz="2000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double pop (void) {…}</a:t>
            </a:r>
            <a:endParaRPr lang="en-US" sz="2000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848225" y="2133600"/>
            <a:ext cx="3990975" cy="456723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file 2:</a:t>
            </a:r>
          </a:p>
          <a:p>
            <a:pPr marL="0" indent="0">
              <a:buFont typeface="Wingdings" pitchFamily="2" charset="2"/>
              <a:buNone/>
            </a:pP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= 0;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[MAXVAL];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endParaRPr lang="en-US" sz="2000" i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5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504</TotalTime>
  <Words>329</Words>
  <Application>Microsoft Office PowerPoint</Application>
  <PresentationFormat>On-screen Show (4:3)</PresentationFormat>
  <Paragraphs>124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Straight Edge</vt:lpstr>
      <vt:lpstr>C Tutorial Session #3</vt:lpstr>
      <vt:lpstr>Review: pointers</vt:lpstr>
      <vt:lpstr>Example 1</vt:lpstr>
      <vt:lpstr>Example 2</vt:lpstr>
      <vt:lpstr>Example 3</vt:lpstr>
      <vt:lpstr>Pass by value</vt:lpstr>
      <vt:lpstr>Using pointers as arguments</vt:lpstr>
      <vt:lpstr>Variables and Scope</vt:lpstr>
      <vt:lpstr>Scope (cont.)</vt:lpstr>
      <vt:lpstr>Definitions and Declarations among shared files</vt:lpstr>
      <vt:lpstr>Static Global Variables</vt:lpstr>
      <vt:lpstr>Static Local Variables</vt:lpstr>
      <vt:lpstr>Debugging with ddd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Tutorial</dc:title>
  <dc:creator>home</dc:creator>
  <cp:lastModifiedBy>Power, Maria A.</cp:lastModifiedBy>
  <cp:revision>108</cp:revision>
  <dcterms:created xsi:type="dcterms:W3CDTF">2005-10-21T03:26:29Z</dcterms:created>
  <dcterms:modified xsi:type="dcterms:W3CDTF">2012-04-20T17:25:20Z</dcterms:modified>
</cp:coreProperties>
</file>