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20" r:id="rId1"/>
  </p:sldMasterIdLst>
  <p:notesMasterIdLst>
    <p:notesMasterId r:id="rId8"/>
  </p:notesMasterIdLst>
  <p:handoutMasterIdLst>
    <p:handoutMasterId r:id="rId9"/>
  </p:handoutMasterIdLst>
  <p:sldIdLst>
    <p:sldId id="765" r:id="rId2"/>
    <p:sldId id="766" r:id="rId3"/>
    <p:sldId id="767" r:id="rId4"/>
    <p:sldId id="772" r:id="rId5"/>
    <p:sldId id="769" r:id="rId6"/>
    <p:sldId id="771" r:id="rId7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DDFF"/>
    <a:srgbClr val="3C73FF"/>
    <a:srgbClr val="ABEA8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85" autoAdjust="0"/>
    <p:restoredTop sz="76295" autoAdjust="0"/>
  </p:normalViewPr>
  <p:slideViewPr>
    <p:cSldViewPr>
      <p:cViewPr varScale="1">
        <p:scale>
          <a:sx n="89" d="100"/>
          <a:sy n="89" d="100"/>
        </p:scale>
        <p:origin x="18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32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Goudy Old Style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5EC0912-4823-A646-AF98-BB2CEA2CBF5C}" type="datetime1">
              <a:rPr lang="en-US">
                <a:latin typeface="Goudy Old Style"/>
                <a:ea typeface="Goudy Old Style"/>
                <a:cs typeface="Goudy Old Style"/>
              </a:rPr>
              <a:pPr>
                <a:defRPr/>
              </a:pPr>
              <a:t>5/8/2016</a:t>
            </a:fld>
            <a:endParaRPr lang="en-US" dirty="0">
              <a:latin typeface="Goudy Old Style"/>
              <a:ea typeface="Goudy Old Style"/>
              <a:cs typeface="Goudy Old Style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Goudy Old Style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6C7447-B4D2-0840-ACD9-012E2A707DAB}" type="slidenum">
              <a:rPr lang="en-US">
                <a:latin typeface="Goudy Old Style"/>
                <a:ea typeface="Goudy Old Style"/>
                <a:cs typeface="Goudy Old Style"/>
              </a:rPr>
              <a:pPr>
                <a:defRPr/>
              </a:pPr>
              <a:t>‹#›</a:t>
            </a:fld>
            <a:endParaRPr lang="en-US" dirty="0">
              <a:latin typeface="Goudy Old Style"/>
              <a:ea typeface="Goudy Old Style"/>
              <a:cs typeface="Goudy Old Style"/>
            </a:endParaRPr>
          </a:p>
        </p:txBody>
      </p:sp>
    </p:spTree>
    <p:extLst>
      <p:ext uri="{BB962C8B-B14F-4D97-AF65-F5344CB8AC3E}">
        <p14:creationId xmlns:p14="http://schemas.microsoft.com/office/powerpoint/2010/main" val="28909536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Goudy Old Style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Goudy Old Style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latin typeface="Goudy Old Style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201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latin typeface="Goudy Old Style"/>
                <a:ea typeface="Goudy Old Style"/>
                <a:cs typeface="Goudy Old Style"/>
              </a:defRPr>
            </a:lvl1pPr>
          </a:lstStyle>
          <a:p>
            <a:pPr>
              <a:defRPr/>
            </a:pPr>
            <a:fld id="{06A4E7B9-6563-4542-B483-A699CF7446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9562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oudy Old Style"/>
        <a:ea typeface="Goudy Old Style"/>
        <a:cs typeface="Goudy Old Style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oudy Old Style"/>
        <a:ea typeface="Goudy Old Style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oudy Old Style"/>
        <a:ea typeface="Goudy Old Style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oudy Old Style"/>
        <a:ea typeface="Goudy Old Style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oudy Old Style"/>
        <a:ea typeface="Goudy Old Style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Reference: </a:t>
            </a:r>
          </a:p>
          <a:p>
            <a:r>
              <a:rPr lang="en-US" altLang="zh-CN" dirty="0" smtClean="0"/>
              <a:t>Gamma et al. 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https://en.wikipedia.org/wiki/Command_pattern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http://www.tutorialspoint.com/design_pattern/command_pattern.htm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A4E7B9-6563-4542-B483-A699CF74469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08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GUI: </a:t>
            </a:r>
          </a:p>
          <a:p>
            <a:r>
              <a:rPr lang="en-US" altLang="zh-CN" dirty="0" smtClean="0"/>
              <a:t>The actions to the GUI</a:t>
            </a:r>
            <a:r>
              <a:rPr lang="en-US" altLang="zh-CN" baseline="0" dirty="0" smtClean="0"/>
              <a:t> buttons is a command, and the button object may have no knowledge of the task. </a:t>
            </a:r>
          </a:p>
          <a:p>
            <a:endParaRPr lang="en-US" altLang="zh-CN" baseline="0" dirty="0" smtClean="0"/>
          </a:p>
          <a:p>
            <a:r>
              <a:rPr lang="en-US" altLang="zh-CN" baseline="0" dirty="0" smtClean="0"/>
              <a:t>Macro Recording: </a:t>
            </a:r>
          </a:p>
          <a:p>
            <a:r>
              <a:rPr kumimoji="1" lang="en-US" altLang="zh-CN" sz="1200" b="0" i="0" kern="1200" dirty="0" smtClean="0">
                <a:solidFill>
                  <a:schemeClr val="tx1"/>
                </a:solidFill>
                <a:effectLst/>
                <a:latin typeface="Goudy Old Style"/>
                <a:ea typeface="Goudy Old Style"/>
                <a:cs typeface="Goudy Old Style"/>
              </a:rPr>
              <a:t>If all user actions are represented by command objects, a program can record a sequence of actions simply by keeping a list of the command objects as they are executed. </a:t>
            </a:r>
          </a:p>
          <a:p>
            <a:endParaRPr kumimoji="1" lang="en-US" altLang="zh-CN" sz="1200" b="0" i="0" kern="1200" baseline="0" dirty="0" smtClean="0">
              <a:solidFill>
                <a:schemeClr val="tx1"/>
              </a:solidFill>
              <a:effectLst/>
              <a:latin typeface="Goudy Old Style"/>
            </a:endParaRPr>
          </a:p>
          <a:p>
            <a:r>
              <a:rPr lang="en-US" altLang="zh-CN" baseline="0" dirty="0" smtClean="0"/>
              <a:t>Thread pools: </a:t>
            </a:r>
          </a:p>
          <a:p>
            <a:r>
              <a:rPr kumimoji="1" lang="en-US" altLang="zh-CN" sz="1200" b="0" i="0" kern="1200" dirty="0" smtClean="0">
                <a:solidFill>
                  <a:schemeClr val="tx1"/>
                </a:solidFill>
                <a:effectLst/>
                <a:latin typeface="Goudy Old Style"/>
                <a:ea typeface="Goudy Old Style"/>
                <a:cs typeface="Goudy Old Style"/>
              </a:rPr>
              <a:t>It maintains a pool of threads that execute commands from the queue. The items in the queue are command objects. </a:t>
            </a:r>
          </a:p>
          <a:p>
            <a:endParaRPr kumimoji="1" lang="en-US" altLang="zh-CN" sz="1200" b="0" i="0" kern="1200" baseline="0" dirty="0" smtClean="0">
              <a:solidFill>
                <a:schemeClr val="tx1"/>
              </a:solidFill>
              <a:effectLst/>
              <a:latin typeface="Goudy Old Style"/>
            </a:endParaRPr>
          </a:p>
          <a:p>
            <a:r>
              <a:rPr kumimoji="1" lang="en-US" altLang="zh-CN" sz="1200" b="0" i="0" kern="1200" baseline="0" dirty="0" smtClean="0">
                <a:solidFill>
                  <a:schemeClr val="tx1"/>
                </a:solidFill>
                <a:effectLst/>
                <a:latin typeface="Goudy Old Style"/>
              </a:rPr>
              <a:t>Transactional behavior: </a:t>
            </a:r>
          </a:p>
          <a:p>
            <a:r>
              <a:rPr kumimoji="1" lang="en-US" altLang="zh-CN" sz="1200" b="0" i="0" kern="1200" dirty="0" smtClean="0">
                <a:solidFill>
                  <a:schemeClr val="tx1"/>
                </a:solidFill>
                <a:effectLst/>
                <a:latin typeface="Goudy Old Style"/>
                <a:ea typeface="Goudy Old Style"/>
                <a:cs typeface="Goudy Old Style"/>
              </a:rPr>
              <a:t>a database engine or software installer may keep a list of operations that have been or will be performed. Should one of them fail, all others can be reversed or discarded. </a:t>
            </a:r>
            <a:endParaRPr lang="en-US" altLang="zh-CN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A4E7B9-6563-4542-B483-A699CF7446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177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A4E7B9-6563-4542-B483-A699CF7446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7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1C0381-5316-024B-BC30-F853566B78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5CB2BA-F447-D345-BB9F-2F55C6D0FE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C6A351-8484-F042-815E-5E05EDA905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70737A-D053-E647-A38B-9FAEA6B8F6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42A78D-A093-514C-BB88-54D86868F4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64374E-99FA-D143-976A-CCFBA4ED77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Goudy Old Style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4CD0E9-54E7-F143-ACF2-97FB7CA4EA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CE089A-A225-6348-A7BC-75C9029C03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BFB5BF-6F16-DE43-8BE9-4952780498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F5F289-F597-8949-A437-06AD3F7137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(c) 1999 J. Mark Shacklette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32FE4D-5D8F-F241-983A-357CFED957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oudy Old Style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oudy Old Style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Goudy Old Style"/>
                <a:ea typeface="Goudy Old Style"/>
                <a:cs typeface="Goudy Old Style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Goudy Old Style"/>
                <a:ea typeface="Goudy Old Style"/>
                <a:cs typeface="Goudy Old Style"/>
              </a:defRPr>
            </a:lvl1pPr>
          </a:lstStyle>
          <a:p>
            <a:pPr>
              <a:defRPr/>
            </a:pPr>
            <a:r>
              <a:rPr lang="en-US" dirty="0" smtClean="0"/>
              <a:t>Copyright (c) 1999 J. Mark Shacklette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  <a:latin typeface="Goudy Old Style"/>
                <a:ea typeface="Goudy Old Style"/>
                <a:cs typeface="Goudy Old Style"/>
              </a:defRPr>
            </a:lvl1pPr>
          </a:lstStyle>
          <a:p>
            <a:pPr>
              <a:defRPr/>
            </a:pPr>
            <a:fld id="{A468B0AA-5649-C843-BB57-5E12053DA9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Goudy Old Style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Goudy Old Style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Goudy Old Style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Goudy Old Style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Goudy Old Style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Goudy Old Style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00600" y="381000"/>
            <a:ext cx="4343400" cy="1295400"/>
          </a:xfrm>
        </p:spPr>
        <p:txBody>
          <a:bodyPr/>
          <a:lstStyle/>
          <a:p>
            <a:r>
              <a:rPr lang="en-US" sz="4000" dirty="0" smtClean="0">
                <a:latin typeface="Goudy Old Style"/>
                <a:ea typeface="Goudy Old Style"/>
                <a:cs typeface="Goudy Old Style"/>
              </a:rPr>
              <a:t>Design pattern:</a:t>
            </a:r>
            <a:r>
              <a:rPr lang="en-US" sz="4000" dirty="0">
                <a:latin typeface="Goudy Old Style"/>
                <a:ea typeface="Goudy Old Style"/>
                <a:cs typeface="Goudy Old Style"/>
              </a:rPr>
              <a:t/>
            </a:r>
            <a:br>
              <a:rPr lang="en-US" sz="4000" dirty="0">
                <a:latin typeface="Goudy Old Style"/>
                <a:ea typeface="Goudy Old Style"/>
                <a:cs typeface="Goudy Old Style"/>
              </a:rPr>
            </a:br>
            <a:r>
              <a:rPr lang="en-US" sz="4000" dirty="0" smtClean="0">
                <a:latin typeface="Goudy Old Style"/>
                <a:ea typeface="Goudy Old Style"/>
                <a:cs typeface="Goudy Old Style"/>
              </a:rPr>
              <a:t>command</a:t>
            </a:r>
            <a:endParaRPr lang="en-US" sz="4000" dirty="0">
              <a:latin typeface="Goudy Old Style"/>
              <a:ea typeface="Goudy Old Style"/>
              <a:cs typeface="Goudy Old Style"/>
            </a:endParaRPr>
          </a:p>
        </p:txBody>
      </p:sp>
      <p:sp>
        <p:nvSpPr>
          <p:cNvPr id="931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648200"/>
            <a:ext cx="6400800" cy="2133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3200" dirty="0" smtClean="0">
                <a:latin typeface="Goudy Old Style"/>
                <a:ea typeface="Goudy Old Style"/>
                <a:cs typeface="Goudy Old Style"/>
              </a:rPr>
              <a:t>Encapsulate a request as an object, thereby letting you parameterize clients with different requests, queue or log requests, and support undoable operations. </a:t>
            </a:r>
            <a:endParaRPr lang="en-US" sz="3200" dirty="0">
              <a:latin typeface="Goudy Old Style"/>
              <a:ea typeface="Goudy Old Style"/>
              <a:cs typeface="Goudy Old Style"/>
            </a:endParaRPr>
          </a:p>
        </p:txBody>
      </p:sp>
    </p:spTree>
    <p:extLst>
      <p:ext uri="{BB962C8B-B14F-4D97-AF65-F5344CB8AC3E}">
        <p14:creationId xmlns:p14="http://schemas.microsoft.com/office/powerpoint/2010/main" val="231907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/>
              </a:rPr>
              <a:t>Motivation</a:t>
            </a:r>
          </a:p>
        </p:txBody>
      </p:sp>
      <p:sp>
        <p:nvSpPr>
          <p:cNvPr id="9523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35138"/>
            <a:ext cx="7694613" cy="4056062"/>
          </a:xfrm>
        </p:spPr>
        <p:txBody>
          <a:bodyPr/>
          <a:lstStyle/>
          <a:p>
            <a:r>
              <a:rPr lang="en-US" sz="2800" dirty="0">
                <a:latin typeface="Goudy Old Style"/>
              </a:rPr>
              <a:t>Sometimes </a:t>
            </a:r>
            <a:r>
              <a:rPr lang="en-US" sz="2800" dirty="0" smtClean="0">
                <a:latin typeface="Goudy Old Style"/>
              </a:rPr>
              <a:t>it’s necessary to </a:t>
            </a:r>
            <a:r>
              <a:rPr lang="en-US" sz="2800" dirty="0" smtClean="0"/>
              <a:t>issue requests to objects without knowing anything about the operation being requested or the receiver of the request. </a:t>
            </a:r>
            <a:endParaRPr lang="en-US" sz="2800" dirty="0">
              <a:latin typeface="Goudy Old Style"/>
            </a:endParaRPr>
          </a:p>
          <a:p>
            <a:pPr lvl="1"/>
            <a:r>
              <a:rPr lang="en-US" sz="2400" dirty="0" smtClean="0">
                <a:latin typeface="Goudy Old Style"/>
              </a:rPr>
              <a:t>GUI Buttons and menu items</a:t>
            </a:r>
            <a:endParaRPr lang="en-US" sz="2400" dirty="0">
              <a:latin typeface="Goudy Old Style"/>
            </a:endParaRPr>
          </a:p>
          <a:p>
            <a:pPr lvl="1"/>
            <a:r>
              <a:rPr lang="en-US" sz="2400" dirty="0" smtClean="0">
                <a:latin typeface="Goudy Old Style"/>
              </a:rPr>
              <a:t>Macro Recording</a:t>
            </a:r>
            <a:endParaRPr lang="en-US" sz="2400" dirty="0">
              <a:latin typeface="Goudy Old Style"/>
            </a:endParaRPr>
          </a:p>
          <a:p>
            <a:pPr lvl="1"/>
            <a:r>
              <a:rPr lang="en-US" sz="2400" dirty="0">
                <a:latin typeface="Goudy Old Style"/>
              </a:rPr>
              <a:t>Thread </a:t>
            </a:r>
            <a:r>
              <a:rPr lang="en-US" sz="2400" dirty="0" smtClean="0"/>
              <a:t>pools</a:t>
            </a:r>
            <a:endParaRPr lang="en-US" sz="2400" dirty="0">
              <a:latin typeface="Goudy Old Style"/>
            </a:endParaRPr>
          </a:p>
          <a:p>
            <a:pPr lvl="1"/>
            <a:r>
              <a:rPr lang="en-US" sz="2400" dirty="0" smtClean="0"/>
              <a:t>Transactional </a:t>
            </a:r>
            <a:r>
              <a:rPr lang="en-US" sz="2400" dirty="0" err="1" smtClean="0"/>
              <a:t>behaviour</a:t>
            </a:r>
            <a:endParaRPr lang="en-US" sz="2400" dirty="0">
              <a:latin typeface="Goudy Old Style"/>
            </a:endParaRPr>
          </a:p>
        </p:txBody>
      </p:sp>
    </p:spTree>
    <p:extLst>
      <p:ext uri="{BB962C8B-B14F-4D97-AF65-F5344CB8AC3E}">
        <p14:creationId xmlns:p14="http://schemas.microsoft.com/office/powerpoint/2010/main" val="46466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/>
              </a:rPr>
              <a:t>Strategy</a:t>
            </a:r>
          </a:p>
        </p:txBody>
      </p:sp>
      <p:sp>
        <p:nvSpPr>
          <p:cNvPr id="96258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8153400" cy="4800600"/>
          </a:xfrm>
        </p:spPr>
        <p:txBody>
          <a:bodyPr/>
          <a:lstStyle/>
          <a:p>
            <a:r>
              <a:rPr lang="en-US" sz="2800" dirty="0" smtClean="0">
                <a:latin typeface="Goudy Old Style"/>
              </a:rPr>
              <a:t>The Command Pattern consists of four parts</a:t>
            </a:r>
          </a:p>
          <a:p>
            <a:pPr lvl="1"/>
            <a:r>
              <a:rPr lang="en-US" sz="2000" dirty="0" smtClean="0"/>
              <a:t>Command</a:t>
            </a:r>
          </a:p>
          <a:p>
            <a:pPr lvl="2"/>
            <a:r>
              <a:rPr lang="en-US" sz="1800" dirty="0" smtClean="0"/>
              <a:t>An interface, in which concrete command classes implements</a:t>
            </a:r>
          </a:p>
          <a:p>
            <a:pPr lvl="1"/>
            <a:r>
              <a:rPr lang="en-US" dirty="0" smtClean="0">
                <a:latin typeface="Goudy Old Style"/>
              </a:rPr>
              <a:t>Invoker</a:t>
            </a:r>
          </a:p>
          <a:p>
            <a:pPr lvl="2"/>
            <a:r>
              <a:rPr lang="en-US" dirty="0" smtClean="0">
                <a:latin typeface="Goudy Old Style"/>
              </a:rPr>
              <a:t>Executes a command without knowing what is encapsulated</a:t>
            </a:r>
          </a:p>
          <a:p>
            <a:pPr lvl="1"/>
            <a:r>
              <a:rPr lang="en-US" sz="2000" dirty="0" smtClean="0"/>
              <a:t>Receiver</a:t>
            </a:r>
          </a:p>
          <a:p>
            <a:pPr lvl="2"/>
            <a:r>
              <a:rPr lang="en-US" sz="1800" dirty="0" smtClean="0"/>
              <a:t>Known by concrete commands</a:t>
            </a:r>
          </a:p>
          <a:p>
            <a:pPr lvl="2"/>
            <a:r>
              <a:rPr lang="en-US" dirty="0" smtClean="0"/>
              <a:t>Methods invoked by concrete commands to do the work</a:t>
            </a:r>
            <a:endParaRPr lang="en-US" sz="1800" dirty="0" smtClean="0"/>
          </a:p>
          <a:p>
            <a:pPr lvl="1"/>
            <a:r>
              <a:rPr lang="en-US" dirty="0" smtClean="0">
                <a:latin typeface="Goudy Old Style"/>
              </a:rPr>
              <a:t>Client</a:t>
            </a:r>
          </a:p>
          <a:p>
            <a:pPr lvl="2"/>
            <a:r>
              <a:rPr lang="en-US" dirty="0" smtClean="0">
                <a:latin typeface="Goudy Old Style"/>
              </a:rPr>
              <a:t>Driver class</a:t>
            </a:r>
          </a:p>
          <a:p>
            <a:pPr lvl="2"/>
            <a:r>
              <a:rPr lang="en-US" dirty="0" smtClean="0"/>
              <a:t>Passes command object to invoker to execute a command</a:t>
            </a:r>
            <a:endParaRPr lang="en-US" dirty="0" smtClean="0">
              <a:latin typeface="Goudy Old Style"/>
            </a:endParaRP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11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/>
              </a:rPr>
              <a:t>UML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92" y="1524000"/>
            <a:ext cx="7073016" cy="448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/>
              </a:rPr>
              <a:t>Benefits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8153400" cy="4800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latin typeface="Goudy Old Style"/>
              </a:rPr>
              <a:t>Decouples the object that invokes the operation from the one that knows how to perform it. </a:t>
            </a:r>
            <a:endParaRPr lang="en-US" sz="2800" dirty="0">
              <a:latin typeface="Goudy Old Style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latin typeface="Goudy Old Style"/>
              </a:rPr>
              <a:t>Can be manipulated and extended like other object which provides flexibility</a:t>
            </a:r>
            <a:endParaRPr lang="en-US" sz="2800" dirty="0">
              <a:latin typeface="Goudy Old Style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latin typeface="Goudy Old Style"/>
              </a:rPr>
              <a:t>Assemble commands into a composite command (e.g. a </a:t>
            </a:r>
            <a:r>
              <a:rPr lang="en-US" sz="2800" dirty="0"/>
              <a:t>m</a:t>
            </a:r>
            <a:r>
              <a:rPr lang="en-US" sz="2800" dirty="0" smtClean="0">
                <a:latin typeface="Goudy Old Style"/>
              </a:rPr>
              <a:t>acro command)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Easy to add new Commands, because you don’t have to change existing classes</a:t>
            </a:r>
            <a:endParaRPr lang="en-US" sz="2800" dirty="0">
              <a:latin typeface="Goudy Old Style"/>
            </a:endParaRPr>
          </a:p>
        </p:txBody>
      </p:sp>
    </p:spTree>
    <p:extLst>
      <p:ext uri="{BB962C8B-B14F-4D97-AF65-F5344CB8AC3E}">
        <p14:creationId xmlns:p14="http://schemas.microsoft.com/office/powerpoint/2010/main" val="67977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oudy Old Style"/>
              </a:rPr>
              <a:t>Example</a:t>
            </a:r>
            <a:endParaRPr lang="en-US" dirty="0">
              <a:latin typeface="Goudy Old Style"/>
            </a:endParaRPr>
          </a:p>
        </p:txBody>
      </p:sp>
      <p:sp>
        <p:nvSpPr>
          <p:cNvPr id="99330" name="Rectangle 1027"/>
          <p:cNvSpPr>
            <a:spLocks noGrp="1" noChangeArrowheads="1"/>
          </p:cNvSpPr>
          <p:nvPr>
            <p:ph idx="1"/>
          </p:nvPr>
        </p:nvSpPr>
        <p:spPr>
          <a:xfrm>
            <a:off x="533400" y="1735138"/>
            <a:ext cx="7694613" cy="4056062"/>
          </a:xfrm>
        </p:spPr>
        <p:txBody>
          <a:bodyPr/>
          <a:lstStyle/>
          <a:p>
            <a:r>
              <a:rPr lang="en-US" sz="2800" dirty="0" smtClean="0">
                <a:latin typeface="Goudy Old Style"/>
              </a:rPr>
              <a:t>Java</a:t>
            </a:r>
            <a:endParaRPr lang="en-US" sz="2800" dirty="0">
              <a:latin typeface="Goudy Old Style"/>
            </a:endParaRPr>
          </a:p>
        </p:txBody>
      </p:sp>
    </p:spTree>
    <p:extLst>
      <p:ext uri="{BB962C8B-B14F-4D97-AF65-F5344CB8AC3E}">
        <p14:creationId xmlns:p14="http://schemas.microsoft.com/office/powerpoint/2010/main" val="168298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17550</TotalTime>
  <Words>250</Words>
  <Application>Microsoft Office PowerPoint</Application>
  <PresentationFormat>On-screen Show (4:3)</PresentationFormat>
  <Paragraphs>48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Goudy Old Style</vt:lpstr>
      <vt:lpstr>Times New Roman</vt:lpstr>
      <vt:lpstr>Clarity</vt:lpstr>
      <vt:lpstr>Design pattern: command</vt:lpstr>
      <vt:lpstr>Motivation</vt:lpstr>
      <vt:lpstr>Strategy</vt:lpstr>
      <vt:lpstr>UML</vt:lpstr>
      <vt:lpstr>Benefits</vt:lpstr>
      <vt:lpstr>Example</vt:lpstr>
    </vt:vector>
  </TitlesOfParts>
  <Company>University of Chicago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OO Principles</dc:title>
  <dc:creator>Mark Shacklette</dc:creator>
  <cp:lastModifiedBy>Frank Zhu</cp:lastModifiedBy>
  <cp:revision>892</cp:revision>
  <cp:lastPrinted>2014-04-14T17:25:36Z</cp:lastPrinted>
  <dcterms:created xsi:type="dcterms:W3CDTF">2011-01-19T20:29:09Z</dcterms:created>
  <dcterms:modified xsi:type="dcterms:W3CDTF">2016-05-08T18:59:30Z</dcterms:modified>
</cp:coreProperties>
</file>