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Nunito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  <p:embeddedFont>
      <p:font typeface="Maven Pro"/>
      <p:regular r:id="rId24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22" Type="http://schemas.openxmlformats.org/officeDocument/2006/relationships/font" Target="fonts/Lato-italic.fntdata"/><Relationship Id="rId21" Type="http://schemas.openxmlformats.org/officeDocument/2006/relationships/font" Target="fonts/Lato-bold.fntdata"/><Relationship Id="rId24" Type="http://schemas.openxmlformats.org/officeDocument/2006/relationships/font" Target="fonts/MavenPro-regular.fntdata"/><Relationship Id="rId23" Type="http://schemas.openxmlformats.org/officeDocument/2006/relationships/font" Target="fonts/Lato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5" Type="http://schemas.openxmlformats.org/officeDocument/2006/relationships/font" Target="fonts/Maven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bold.fntdata"/><Relationship Id="rId16" Type="http://schemas.openxmlformats.org/officeDocument/2006/relationships/font" Target="fonts/Nunito-regular.fntdata"/><Relationship Id="rId19" Type="http://schemas.openxmlformats.org/officeDocument/2006/relationships/font" Target="fonts/Nunito-boldItalic.fntdata"/><Relationship Id="rId18" Type="http://schemas.openxmlformats.org/officeDocument/2006/relationships/font" Target="fonts/Nunit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Shape 3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Shape 4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Shape 4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Shape 4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Shape 4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Shape 4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hape 41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Shape 4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Shape 4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Shape 4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hape 43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Shape 4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Shape 4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Shape 14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Shape 15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Shape 18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Shape 19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Shape 2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Shape 2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Shape 26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Shape 27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Shape 30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Shape 3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Shape 34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Shape 1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Shape 11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Shape 115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Shape 11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Shape 119"/>
          <p:cNvSpPr txBox="1"/>
          <p:nvPr>
            <p:ph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3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Shape 129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30" name="Shape 130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31" name="Shape 131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2" name="Shape 13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3" name="Shape 133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34" name="Shape 134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Shape 135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" name="Shape 136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7" name="Shape 137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38" name="Shape 138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9" name="Shape 139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0" name="Shape 140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Shape 141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Shape 14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143" name="Shape 143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4" name="Shape 144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Shape 145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Shape 146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Shape 147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48" name="Shape 148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149" name="Shape 149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Shape 150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51" name="Shape 151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152" name="Shape 15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Shape 153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4" name="Shape 154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55" name="Shape 155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56" name="Shape 156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157" name="Shape 157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Shape 158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59" name="Shape 159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Shape 160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Shape 161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Shape 16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Shape 163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Shape 164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5" name="Shape 165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6" name="Shape 166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7" name="Shape 16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Shape 169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170" name="Shape 170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171" name="Shape 171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Shape 172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3" name="Shape 17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174" name="Shape 174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5" name="Shape 175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Shape 176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7" name="Shape 177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178" name="Shape 178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Shape 179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Shape 180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Shape 181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82" name="Shape 182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183" name="Shape 18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184" name="Shape 184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5" name="Shape 185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6" name="Shape 186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187" name="Shape 187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Shape 188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9" name="Shape 189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0" name="Shape 190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191" name="Shape 191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Shape 192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Shape 19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4" name="Shape 194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5" name="Shape 195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196" name="Shape 196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Shape 197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8" name="Shape 198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9" name="Shape 199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01" name="Shape 201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2" name="Shape 20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Shape 20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205" name="Shape 20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Shape 20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7" name="Shape 20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09" name="Shape 20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Shape 211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212" name="Shape 212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Shape 213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4" name="Shape 2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16" name="Shape 216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17" name="Shape 21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Shape 21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220" name="Shape 22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Shape 221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2" name="Shape 222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3" name="Shape 22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Shape 22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226" name="Shape 22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Shape 22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8" name="Shape 228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9" name="Shape 229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30" name="Shape 23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dk1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" name="Shape 232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233" name="Shape 233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234" name="Shape 234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5" name="Shape 235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Shape 236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7" name="Shape 237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238" name="Shape 23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9" name="Shape 239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0" name="Shape 240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1" name="Shape 241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242" name="Shape 242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3" name="Shape 243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44" name="Shape 244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5" name="Shape 24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Shape 24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248" name="Shape 248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Shape 24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0" name="Shape 250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1" name="Shape 251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spcFirstLastPara="1" rIns="91425" wrap="square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52" name="Shape 252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spcFirstLastPara="1" rIns="91425" wrap="square" tIns="91425"/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3" name="Shape 25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Shape 39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Shape 4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Shape 4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Shape 4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Shape 47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Shape 255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256" name="Shape 25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Shape 25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8" name="Shape 258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259" name="Shape 25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Shape 26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262" name="Shape 262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263" name="Shape 263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4" name="Shape 264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Shape 265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Shape 266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7" name="Shape 267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268" name="Shape 268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9" name="Shape 269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0" name="Shape 270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1" name="Shape 27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2" name="Shape 272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73" name="Shape 273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274" name="Shape 274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5" name="Shape 275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6" name="Shape 276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7" name="Shape 277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78" name="Shape 278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279" name="Shape 279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0" name="Shape 280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1" name="Shape 28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82" name="Shape 282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283" name="Shape 283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4" name="Shape 284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5" name="Shape 285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6" name="Shape 286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7" name="Shape 287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88" name="Shape 288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289" name="Shape 289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0" name="Shape 290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1" name="Shape 29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2" name="Shape 292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93" name="Shape 293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294" name="Shape 294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5" name="Shape 295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6" name="Shape 296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97" name="Shape 297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298" name="Shape 298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9" name="Shape 299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0" name="Shape 300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1" name="Shape 30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2" name="Shape 302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03" name="Shape 303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304" name="Shape 304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5" name="Shape 305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6" name="Shape 306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7" name="Shape 307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08" name="Shape 308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309" name="Shape 309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0" name="Shape 310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1" name="Shape 3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2" name="Shape 312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13" name="Shape 313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314" name="Shape 314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5" name="Shape 315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6" name="Shape 316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17" name="Shape 317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318" name="Shape 318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9" name="Shape 319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0" name="Shape 320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1" name="Shape 32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22" name="Shape 322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323" name="Shape 323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4" name="Shape 324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5" name="Shape 325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6" name="Shape 326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27" name="Shape 327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328" name="Shape 328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9" name="Shape 329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0" name="Shape 330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1" name="Shape 33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2" name="Shape 332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33" name="Shape 333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334" name="Shape 334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5" name="Shape 335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6" name="Shape 336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7" name="Shape 337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38" name="Shape 338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339" name="Shape 339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0" name="Shape 340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1" name="Shape 34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42" name="Shape 342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343" name="Shape 343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4" name="Shape 344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5" name="Shape 345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6" name="Shape 346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47" name="Shape 347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348" name="Shape 348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9" name="Shape 349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0" name="Shape 350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1" name="Shape 35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2" name="Shape 352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53" name="Shape 353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354" name="Shape 354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5" name="Shape 355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6" name="Shape 356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7" name="Shape 357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58" name="Shape 358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359" name="Shape 359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0" name="Shape 360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1" name="Shape 36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62" name="Shape 362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363" name="Shape 363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4" name="Shape 364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5" name="Shape 365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6" name="Shape 366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7" name="Shape 367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68" name="Shape 368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369" name="Shape 369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0" name="Shape 370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1" name="Shape 37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2" name="Shape 372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73" name="Shape 373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374" name="Shape 374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5" name="Shape 375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6" name="Shape 376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7" name="Shape 377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78" name="Shape 378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379" name="Shape 379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0" name="Shape 380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1" name="Shape 38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82" name="Shape 382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383" name="Shape 383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4" name="Shape 384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5" name="Shape 385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6" name="Shape 386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387" name="Shape 387"/>
          <p:cNvSpPr txBox="1"/>
          <p:nvPr>
            <p:ph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8" name="Shape 388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rtl="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9" name="Shape 38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Shape 51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Shape 6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Shape 80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Shape 81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Shape 8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Shape 85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Shape 8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Shape 89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Shape 9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Shape 93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Shape 9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Shape 100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Shape 10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omentum">
    <p:bg>
      <p:bgPr>
        <a:solidFill>
          <a:schemeClr val="lt1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127" name="Shape 12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 algn="r">
              <a:spcBef>
                <a:spcPts val="0"/>
              </a:spcBef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 algn="r">
              <a:spcBef>
                <a:spcPts val="0"/>
              </a:spcBef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 algn="r">
              <a:spcBef>
                <a:spcPts val="0"/>
              </a:spcBef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 algn="r">
              <a:spcBef>
                <a:spcPts val="0"/>
              </a:spcBef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 algn="r">
              <a:spcBef>
                <a:spcPts val="0"/>
              </a:spcBef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 algn="r">
              <a:spcBef>
                <a:spcPts val="0"/>
              </a:spcBef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 algn="r">
              <a:spcBef>
                <a:spcPts val="0"/>
              </a:spcBef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 algn="r">
              <a:spcBef>
                <a:spcPts val="0"/>
              </a:spcBef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en.proft.me/2016/09/25/builder-design-pattern-java-and-python/" TargetMode="External"/><Relationship Id="rId4" Type="http://schemas.openxmlformats.org/officeDocument/2006/relationships/hyperlink" Target="https://en.wikipedia.org/wiki/Builder_pattern" TargetMode="External"/><Relationship Id="rId5" Type="http://schemas.openxmlformats.org/officeDocument/2006/relationships/hyperlink" Target="https://sourcemaking.com/design_patterns/builder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>
            <p:ph type="ctrTitle"/>
          </p:nvPr>
        </p:nvSpPr>
        <p:spPr>
          <a:xfrm>
            <a:off x="889250" y="689638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Builder Pattern</a:t>
            </a:r>
            <a:endParaRPr/>
          </a:p>
        </p:txBody>
      </p:sp>
      <p:sp>
        <p:nvSpPr>
          <p:cNvPr id="397" name="Shape 397"/>
          <p:cNvSpPr txBox="1"/>
          <p:nvPr>
            <p:ph idx="1" type="subTitle"/>
          </p:nvPr>
        </p:nvSpPr>
        <p:spPr>
          <a:xfrm>
            <a:off x="1911350" y="229967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Presented by 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Shape 398"/>
          <p:cNvSpPr txBox="1"/>
          <p:nvPr/>
        </p:nvSpPr>
        <p:spPr>
          <a:xfrm>
            <a:off x="1489575" y="2805775"/>
            <a:ext cx="3707700" cy="4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Yue Dou &amp;  Zhenghong Zhang 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/>
          <p:nvPr>
            <p:ph type="title"/>
          </p:nvPr>
        </p:nvSpPr>
        <p:spPr>
          <a:xfrm>
            <a:off x="819150" y="573775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451" name="Shape 451"/>
          <p:cNvSpPr txBox="1"/>
          <p:nvPr>
            <p:ph idx="1" type="body"/>
          </p:nvPr>
        </p:nvSpPr>
        <p:spPr>
          <a:xfrm>
            <a:off x="819150" y="1403575"/>
            <a:ext cx="7505700" cy="30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http://en.proft.me/2016/09/25/builder-design-pattern-java-and-python/</a:t>
            </a:r>
            <a:endParaRPr>
              <a:solidFill>
                <a:srgbClr val="233A44"/>
              </a:solidFill>
            </a:endParaRPr>
          </a:p>
          <a:p>
            <a:pPr indent="0" lvl="0" marL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https://en.wikipedia.org/wiki/Builder_pattern</a:t>
            </a:r>
            <a:endParaRPr>
              <a:solidFill>
                <a:srgbClr val="233A44"/>
              </a:solidFill>
            </a:endParaRPr>
          </a:p>
          <a:p>
            <a:pPr indent="0" lvl="0" marL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https://sourcemaking.com/design_patterns/builder</a:t>
            </a:r>
            <a:endParaRPr>
              <a:solidFill>
                <a:srgbClr val="233A44"/>
              </a:solidFill>
            </a:endParaRPr>
          </a:p>
          <a:p>
            <a:pPr indent="0" lvl="0" marL="0" rtl="0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>
              <a:solidFill>
                <a:srgbClr val="233A44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/>
          <p:nvPr>
            <p:ph type="title"/>
          </p:nvPr>
        </p:nvSpPr>
        <p:spPr>
          <a:xfrm>
            <a:off x="819150" y="573775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Problem?</a:t>
            </a:r>
            <a:endParaRPr/>
          </a:p>
        </p:txBody>
      </p:sp>
      <p:sp>
        <p:nvSpPr>
          <p:cNvPr id="404" name="Shape 404"/>
          <p:cNvSpPr txBox="1"/>
          <p:nvPr>
            <p:ph idx="1" type="body"/>
          </p:nvPr>
        </p:nvSpPr>
        <p:spPr>
          <a:xfrm>
            <a:off x="819150" y="1403575"/>
            <a:ext cx="7505700" cy="30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Suppose</a:t>
            </a:r>
            <a:r>
              <a:rPr b="1" lang="en" sz="2000"/>
              <a:t> you want to create a </a:t>
            </a:r>
            <a:r>
              <a:rPr b="1" i="1" lang="en" sz="2000"/>
              <a:t>very </a:t>
            </a:r>
            <a:r>
              <a:rPr b="1" lang="en" sz="2000"/>
              <a:t>complex object with </a:t>
            </a:r>
            <a:r>
              <a:rPr b="1" i="1" lang="en" sz="2000"/>
              <a:t>many </a:t>
            </a:r>
            <a:r>
              <a:rPr b="1" lang="en" sz="2000"/>
              <a:t>parameters</a:t>
            </a:r>
            <a:r>
              <a:rPr b="1" lang="en" sz="2000"/>
              <a:t>...</a:t>
            </a:r>
            <a:endParaRPr b="1" sz="20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/>
              <a:t>Student (FirstName, LastName, Age, Height, Nationality, Major</a:t>
            </a:r>
            <a:r>
              <a:rPr lang="en" sz="2000"/>
              <a:t>...</a:t>
            </a:r>
            <a:r>
              <a:rPr lang="en" sz="2000"/>
              <a:t>.)</a:t>
            </a:r>
            <a:endParaRPr sz="2000"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What if you want to create a Student object only with given FirstName, LastName and Nationality?</a:t>
            </a:r>
            <a:endParaRPr sz="1800"/>
          </a:p>
          <a:p>
            <a:pPr indent="-342900" lvl="0" marL="457200" rtl="0">
              <a:spcBef>
                <a:spcPts val="1000"/>
              </a:spcBef>
              <a:spcAft>
                <a:spcPts val="1000"/>
              </a:spcAft>
              <a:buSzPts val="1800"/>
              <a:buChar char="●"/>
            </a:pPr>
            <a:r>
              <a:rPr lang="en" sz="1800"/>
              <a:t>What if you want to quickly create Student objects of different types, like MastersStudent or PhDStudent?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 txBox="1"/>
          <p:nvPr>
            <p:ph type="title"/>
          </p:nvPr>
        </p:nvSpPr>
        <p:spPr>
          <a:xfrm>
            <a:off x="819150" y="50855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Intent of Builder Pattern</a:t>
            </a:r>
            <a:endParaRPr/>
          </a:p>
        </p:txBody>
      </p:sp>
      <p:sp>
        <p:nvSpPr>
          <p:cNvPr id="410" name="Shape 410"/>
          <p:cNvSpPr txBox="1"/>
          <p:nvPr>
            <p:ph idx="1" type="body"/>
          </p:nvPr>
        </p:nvSpPr>
        <p:spPr>
          <a:xfrm>
            <a:off x="819150" y="1305750"/>
            <a:ext cx="7505700" cy="30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0000"/>
                </a:solidFill>
              </a:rPr>
              <a:t>To separate the construction of a complex object from its representation so that the same construction process can create different representations</a:t>
            </a:r>
            <a:endParaRPr b="1" sz="2000">
              <a:solidFill>
                <a:srgbClr val="000000"/>
              </a:solidFill>
            </a:endParaRPr>
          </a:p>
          <a:p>
            <a:pPr indent="-304800" lvl="0" marL="457200" rtl="0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" sz="2000">
                <a:solidFill>
                  <a:srgbClr val="000000"/>
                </a:solidFill>
              </a:rPr>
              <a:t>The construction process allows </a:t>
            </a:r>
            <a:r>
              <a:rPr i="1" lang="en" sz="2000">
                <a:solidFill>
                  <a:srgbClr val="000000"/>
                </a:solidFill>
              </a:rPr>
              <a:t>different</a:t>
            </a:r>
            <a:r>
              <a:rPr lang="en" sz="2000">
                <a:solidFill>
                  <a:srgbClr val="000000"/>
                </a:solidFill>
              </a:rPr>
              <a:t> representations for the object that is constructed.</a:t>
            </a:r>
            <a:endParaRPr sz="2000">
              <a:solidFill>
                <a:srgbClr val="000000"/>
              </a:solidFill>
            </a:endParaRPr>
          </a:p>
          <a:p>
            <a:pPr indent="0" lvl="0" marL="0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000000"/>
              </a:solidFill>
            </a:endParaRPr>
          </a:p>
          <a:p>
            <a:pPr indent="-304800" lvl="0" marL="457200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" sz="2000">
                <a:solidFill>
                  <a:srgbClr val="000000"/>
                </a:solidFill>
              </a:rPr>
              <a:t>The object construction process becomes </a:t>
            </a:r>
            <a:r>
              <a:rPr i="1" lang="en" sz="2000">
                <a:solidFill>
                  <a:srgbClr val="000000"/>
                </a:solidFill>
              </a:rPr>
              <a:t>independent</a:t>
            </a:r>
            <a:r>
              <a:rPr lang="en" sz="2000">
                <a:solidFill>
                  <a:srgbClr val="000000"/>
                </a:solidFill>
              </a:rPr>
              <a:t> of the components that make up the object.</a:t>
            </a:r>
            <a:br>
              <a:rPr lang="en" sz="2000">
                <a:solidFill>
                  <a:srgbClr val="000000"/>
                </a:solidFill>
              </a:rPr>
            </a:br>
            <a:br>
              <a:rPr lang="en" sz="2000">
                <a:solidFill>
                  <a:srgbClr val="000000"/>
                </a:solidFill>
              </a:rPr>
            </a:br>
            <a:endParaRPr sz="2000">
              <a:solidFill>
                <a:srgbClr val="000000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hape 415"/>
          <p:cNvSpPr txBox="1"/>
          <p:nvPr>
            <p:ph type="title"/>
          </p:nvPr>
        </p:nvSpPr>
        <p:spPr>
          <a:xfrm>
            <a:off x="612575" y="43245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Does it Work?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Shape 416"/>
          <p:cNvSpPr txBox="1"/>
          <p:nvPr>
            <p:ph idx="1" type="body"/>
          </p:nvPr>
        </p:nvSpPr>
        <p:spPr>
          <a:xfrm>
            <a:off x="612575" y="1060950"/>
            <a:ext cx="7505700" cy="30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</a:rPr>
              <a:t>It </a:t>
            </a:r>
            <a:r>
              <a:rPr lang="en" sz="2000">
                <a:solidFill>
                  <a:srgbClr val="000000"/>
                </a:solidFill>
              </a:rPr>
              <a:t>uses simple objects and a step by step approach.</a:t>
            </a:r>
            <a:endParaRPr sz="2000">
              <a:solidFill>
                <a:srgbClr val="00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417" name="Shape 4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775" y="1854575"/>
            <a:ext cx="7505702" cy="24593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/>
          <p:nvPr>
            <p:ph type="title"/>
          </p:nvPr>
        </p:nvSpPr>
        <p:spPr>
          <a:xfrm>
            <a:off x="742950" y="6932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Advantages of Builder Pattern</a:t>
            </a:r>
            <a:endParaRPr/>
          </a:p>
        </p:txBody>
      </p:sp>
      <p:sp>
        <p:nvSpPr>
          <p:cNvPr id="423" name="Shape 423"/>
          <p:cNvSpPr txBox="1"/>
          <p:nvPr>
            <p:ph idx="1" type="body"/>
          </p:nvPr>
        </p:nvSpPr>
        <p:spPr>
          <a:xfrm>
            <a:off x="650950" y="147297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>
              <a:spcBef>
                <a:spcPts val="140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You can </a:t>
            </a:r>
            <a:r>
              <a:rPr lang="en" sz="1900"/>
              <a:t>vary an object’s representation </a:t>
            </a:r>
            <a:r>
              <a:rPr i="1" lang="en" sz="1900"/>
              <a:t>without</a:t>
            </a:r>
            <a:r>
              <a:rPr lang="en" sz="1900"/>
              <a:t> changing the way the object is constructed.</a:t>
            </a:r>
            <a:endParaRPr sz="1900"/>
          </a:p>
          <a:p>
            <a:pPr indent="-349250" lvl="0" marL="457200" rtl="0">
              <a:spcBef>
                <a:spcPts val="140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It allows you to have control over your construction process in an </a:t>
            </a:r>
            <a:r>
              <a:rPr i="1" lang="en" sz="1900"/>
              <a:t>incremental </a:t>
            </a:r>
            <a:r>
              <a:rPr lang="en" sz="1900"/>
              <a:t>approach.</a:t>
            </a:r>
            <a:endParaRPr sz="1900"/>
          </a:p>
          <a:p>
            <a:pPr indent="-349250" lvl="0" marL="457200">
              <a:spcBef>
                <a:spcPts val="1400"/>
              </a:spcBef>
              <a:spcAft>
                <a:spcPts val="1400"/>
              </a:spcAft>
              <a:buSzPts val="1900"/>
              <a:buChar char="●"/>
            </a:pPr>
            <a:r>
              <a:rPr lang="en" sz="1900"/>
              <a:t>It </a:t>
            </a:r>
            <a:r>
              <a:rPr i="1" lang="en" sz="1900"/>
              <a:t>encapsulates</a:t>
            </a:r>
            <a:r>
              <a:rPr lang="en" sz="1900"/>
              <a:t> the construction process of a complex object and thereby increases the </a:t>
            </a:r>
            <a:r>
              <a:rPr i="1" lang="en" sz="1900"/>
              <a:t>modularity</a:t>
            </a:r>
            <a:r>
              <a:rPr lang="en" sz="1900"/>
              <a:t> of an application</a:t>
            </a:r>
            <a:endParaRPr sz="1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 txBox="1"/>
          <p:nvPr>
            <p:ph type="title"/>
          </p:nvPr>
        </p:nvSpPr>
        <p:spPr>
          <a:xfrm>
            <a:off x="742950" y="6170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to Use Builder Pattern?</a:t>
            </a:r>
            <a:endParaRPr/>
          </a:p>
        </p:txBody>
      </p:sp>
      <p:sp>
        <p:nvSpPr>
          <p:cNvPr id="429" name="Shape 429"/>
          <p:cNvSpPr txBox="1"/>
          <p:nvPr>
            <p:ph idx="1" type="body"/>
          </p:nvPr>
        </p:nvSpPr>
        <p:spPr>
          <a:xfrm>
            <a:off x="708750" y="136657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15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object to be constructed is very </a:t>
            </a:r>
            <a:r>
              <a:rPr i="1" lang="en" sz="2000"/>
              <a:t>complex.</a:t>
            </a:r>
            <a:endParaRPr i="1" sz="2000"/>
          </a:p>
          <a:p>
            <a:pPr indent="-355600" lvl="0" marL="457200" rtl="0">
              <a:spcBef>
                <a:spcPts val="15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process of constructing an object must support </a:t>
            </a:r>
            <a:r>
              <a:rPr i="1" lang="en" sz="2000"/>
              <a:t>different </a:t>
            </a:r>
            <a:r>
              <a:rPr lang="en" sz="2000"/>
              <a:t>representations of the constructed objects.</a:t>
            </a:r>
            <a:endParaRPr sz="2000"/>
          </a:p>
          <a:p>
            <a:pPr indent="-355600" lvl="0" marL="457200" rtl="0">
              <a:spcBef>
                <a:spcPts val="1500"/>
              </a:spcBef>
              <a:spcAft>
                <a:spcPts val="1500"/>
              </a:spcAft>
              <a:buSzPts val="2000"/>
              <a:buChar char="●"/>
            </a:pPr>
            <a:r>
              <a:rPr lang="en" sz="2000"/>
              <a:t>The construction </a:t>
            </a:r>
            <a:r>
              <a:rPr lang="en" sz="2000"/>
              <a:t>construction process of a complex object should be </a:t>
            </a:r>
            <a:r>
              <a:rPr i="1" lang="en" sz="2000"/>
              <a:t>encapsulated</a:t>
            </a:r>
            <a:r>
              <a:rPr lang="en" sz="2000"/>
              <a:t>.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434"/>
          <p:cNvSpPr txBox="1"/>
          <p:nvPr>
            <p:ph type="title"/>
          </p:nvPr>
        </p:nvSpPr>
        <p:spPr>
          <a:xfrm>
            <a:off x="1490850" y="203255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of Builder Pattern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9" name="Shape 439"/>
          <p:cNvPicPr preferRelativeResize="0"/>
          <p:nvPr/>
        </p:nvPicPr>
        <p:blipFill rotWithShape="1">
          <a:blip r:embed="rId3">
            <a:alphaModFix/>
          </a:blip>
          <a:srcRect b="11024" l="0" r="0" t="0"/>
          <a:stretch/>
        </p:blipFill>
        <p:spPr>
          <a:xfrm>
            <a:off x="474400" y="758325"/>
            <a:ext cx="7845600" cy="3859200"/>
          </a:xfrm>
          <a:prstGeom prst="rect">
            <a:avLst/>
          </a:prstGeom>
          <a:noFill/>
          <a:ln>
            <a:noFill/>
          </a:ln>
        </p:spPr>
      </p:pic>
      <p:sp>
        <p:nvSpPr>
          <p:cNvPr id="440" name="Shape 440"/>
          <p:cNvSpPr txBox="1"/>
          <p:nvPr/>
        </p:nvSpPr>
        <p:spPr>
          <a:xfrm>
            <a:off x="503475" y="395650"/>
            <a:ext cx="70296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UML of Actual Implementation</a:t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 txBox="1"/>
          <p:nvPr>
            <p:ph type="title"/>
          </p:nvPr>
        </p:nvSpPr>
        <p:spPr>
          <a:xfrm>
            <a:off x="1368650" y="20311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Example in Python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