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1" r:id="rId3"/>
    <p:sldId id="270" r:id="rId4"/>
    <p:sldId id="258" r:id="rId5"/>
    <p:sldId id="260" r:id="rId6"/>
    <p:sldId id="263" r:id="rId7"/>
    <p:sldId id="259" r:id="rId8"/>
    <p:sldId id="262"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2/17/2018</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2/17/2018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2/17/2018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2/17/2018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2/17/2018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2/17/2018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2/17/2018</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2/17/2018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2/17/2018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2/17/2018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2/17/2018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2/17/2018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2/17/2018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2/17/2018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2/17/2018</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2/17/2018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2/17/2018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2/17/2018</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6CD3E-33E9-40E1-96F7-C4A80FF4226A}"/>
              </a:ext>
            </a:extLst>
          </p:cNvPr>
          <p:cNvSpPr>
            <a:spLocks noGrp="1"/>
          </p:cNvSpPr>
          <p:nvPr>
            <p:ph type="ctrTitle"/>
          </p:nvPr>
        </p:nvSpPr>
        <p:spPr/>
        <p:txBody>
          <a:bodyPr/>
          <a:lstStyle/>
          <a:p>
            <a:r>
              <a:rPr lang="en-US" dirty="0"/>
              <a:t>COMPOSITE DESIGN PATTERN</a:t>
            </a:r>
          </a:p>
        </p:txBody>
      </p:sp>
      <p:sp>
        <p:nvSpPr>
          <p:cNvPr id="3" name="Subtitle 2">
            <a:extLst>
              <a:ext uri="{FF2B5EF4-FFF2-40B4-BE49-F238E27FC236}">
                <a16:creationId xmlns:a16="http://schemas.microsoft.com/office/drawing/2014/main" id="{C396658D-6918-4541-A3C7-DFEF872917B8}"/>
              </a:ext>
            </a:extLst>
          </p:cNvPr>
          <p:cNvSpPr>
            <a:spLocks noGrp="1"/>
          </p:cNvSpPr>
          <p:nvPr>
            <p:ph type="subTitle" idx="1"/>
          </p:nvPr>
        </p:nvSpPr>
        <p:spPr/>
        <p:txBody>
          <a:bodyPr/>
          <a:lstStyle/>
          <a:p>
            <a:r>
              <a:rPr lang="en-US" dirty="0"/>
              <a:t>Kiran Baktha</a:t>
            </a:r>
          </a:p>
        </p:txBody>
      </p:sp>
    </p:spTree>
    <p:extLst>
      <p:ext uri="{BB962C8B-B14F-4D97-AF65-F5344CB8AC3E}">
        <p14:creationId xmlns:p14="http://schemas.microsoft.com/office/powerpoint/2010/main" val="2957661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091D54B-59AB-4A5E-8E9E-0421BD66D4FB}"/>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547CE62E-FFFD-4A1F-BA78-C3B89C36FCA5}"/>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AE51FD27-6B6A-4D21-BF22-245DA9BD0B3E}"/>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4" name="Rectangle 13">
            <a:extLst>
              <a:ext uri="{FF2B5EF4-FFF2-40B4-BE49-F238E27FC236}">
                <a16:creationId xmlns:a16="http://schemas.microsoft.com/office/drawing/2014/main" id="{B8144315-1C5A-4185-A952-25D98D303D4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11CAC6F2-0806-417B-BF5D-5AEF6195FA4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8" name="Rectangle 17">
            <a:extLst>
              <a:ext uri="{FF2B5EF4-FFF2-40B4-BE49-F238E27FC236}">
                <a16:creationId xmlns:a16="http://schemas.microsoft.com/office/drawing/2014/main" id="{D4723B02-0AAB-4F6E-BA41-8ED99D559D9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5" name="Content Placeholder 4">
            <a:extLst>
              <a:ext uri="{FF2B5EF4-FFF2-40B4-BE49-F238E27FC236}">
                <a16:creationId xmlns:a16="http://schemas.microsoft.com/office/drawing/2014/main" id="{D5C8E6A8-7A55-4FAA-AA74-DA9A809BD92D}"/>
              </a:ext>
            </a:extLst>
          </p:cNvPr>
          <p:cNvPicPr>
            <a:picLocks noGrp="1" noChangeAspect="1"/>
          </p:cNvPicPr>
          <p:nvPr>
            <p:ph idx="1"/>
          </p:nvPr>
        </p:nvPicPr>
        <p:blipFill>
          <a:blip r:embed="rId3"/>
          <a:stretch>
            <a:fillRect/>
          </a:stretch>
        </p:blipFill>
        <p:spPr>
          <a:xfrm>
            <a:off x="844933" y="755134"/>
            <a:ext cx="7276607" cy="5359915"/>
          </a:xfrm>
          <a:prstGeom prst="roundRect">
            <a:avLst>
              <a:gd name="adj" fmla="val 1858"/>
            </a:avLst>
          </a:prstGeom>
          <a:effectLst>
            <a:outerShdw blurRad="50800" dist="50800" dir="5400000" algn="tl" rotWithShape="0">
              <a:srgbClr val="000000">
                <a:alpha val="43000"/>
              </a:srgbClr>
            </a:outerShdw>
          </a:effectLst>
        </p:spPr>
      </p:pic>
      <p:sp>
        <p:nvSpPr>
          <p:cNvPr id="2" name="Title 1">
            <a:extLst>
              <a:ext uri="{FF2B5EF4-FFF2-40B4-BE49-F238E27FC236}">
                <a16:creationId xmlns:a16="http://schemas.microsoft.com/office/drawing/2014/main" id="{2C978E65-549D-4AD8-B0EC-D7A576ACFB5E}"/>
              </a:ext>
            </a:extLst>
          </p:cNvPr>
          <p:cNvSpPr>
            <a:spLocks noGrp="1"/>
          </p:cNvSpPr>
          <p:nvPr>
            <p:ph type="title"/>
          </p:nvPr>
        </p:nvSpPr>
        <p:spPr>
          <a:xfrm>
            <a:off x="8160773" y="1113062"/>
            <a:ext cx="3382297" cy="3281957"/>
          </a:xfrm>
        </p:spPr>
        <p:txBody>
          <a:bodyPr vert="horz" lIns="91440" tIns="45720" rIns="91440" bIns="45720" rtlCol="0" anchor="b">
            <a:normAutofit/>
          </a:bodyPr>
          <a:lstStyle/>
          <a:p>
            <a:r>
              <a:rPr lang="en-US" sz="5400" b="0" i="0" kern="1200">
                <a:solidFill>
                  <a:srgbClr val="EBEBEB"/>
                </a:solidFill>
                <a:latin typeface="+mj-lt"/>
                <a:ea typeface="+mj-ea"/>
                <a:cs typeface="+mj-cs"/>
              </a:rPr>
              <a:t>UML</a:t>
            </a:r>
          </a:p>
        </p:txBody>
      </p:sp>
    </p:spTree>
    <p:extLst>
      <p:ext uri="{BB962C8B-B14F-4D97-AF65-F5344CB8AC3E}">
        <p14:creationId xmlns:p14="http://schemas.microsoft.com/office/powerpoint/2010/main" val="89345618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11CAC6F2-0806-417B-BF5D-5AEF6195FA4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2" name="Rectangle 11">
            <a:extLst>
              <a:ext uri="{FF2B5EF4-FFF2-40B4-BE49-F238E27FC236}">
                <a16:creationId xmlns:a16="http://schemas.microsoft.com/office/drawing/2014/main" id="{D4723B02-0AAB-4F6E-BA41-8ED99D559D9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5" name="Picture 4">
            <a:extLst>
              <a:ext uri="{FF2B5EF4-FFF2-40B4-BE49-F238E27FC236}">
                <a16:creationId xmlns:a16="http://schemas.microsoft.com/office/drawing/2014/main" id="{6EBF0B8C-DA07-48A4-88D8-61CD8A32C0CC}"/>
              </a:ext>
            </a:extLst>
          </p:cNvPr>
          <p:cNvPicPr>
            <a:picLocks noChangeAspect="1"/>
          </p:cNvPicPr>
          <p:nvPr/>
        </p:nvPicPr>
        <p:blipFill>
          <a:blip r:embed="rId2"/>
          <a:stretch>
            <a:fillRect/>
          </a:stretch>
        </p:blipFill>
        <p:spPr>
          <a:xfrm>
            <a:off x="690663" y="755134"/>
            <a:ext cx="7395140" cy="5236091"/>
          </a:xfrm>
          <a:prstGeom prst="roundRect">
            <a:avLst>
              <a:gd name="adj" fmla="val 1858"/>
            </a:avLst>
          </a:prstGeom>
          <a:effectLst>
            <a:outerShdw blurRad="50800" dist="50800" dir="5400000" algn="tl" rotWithShape="0">
              <a:srgbClr val="000000">
                <a:alpha val="43000"/>
              </a:srgbClr>
            </a:outerShdw>
          </a:effectLst>
        </p:spPr>
      </p:pic>
      <p:sp>
        <p:nvSpPr>
          <p:cNvPr id="2" name="Title 1">
            <a:extLst>
              <a:ext uri="{FF2B5EF4-FFF2-40B4-BE49-F238E27FC236}">
                <a16:creationId xmlns:a16="http://schemas.microsoft.com/office/drawing/2014/main" id="{8C025FF1-1F83-43BD-837C-2FCDA1AB15FD}"/>
              </a:ext>
            </a:extLst>
          </p:cNvPr>
          <p:cNvSpPr>
            <a:spLocks noGrp="1"/>
          </p:cNvSpPr>
          <p:nvPr>
            <p:ph type="ctrTitle"/>
          </p:nvPr>
        </p:nvSpPr>
        <p:spPr>
          <a:xfrm>
            <a:off x="8160773" y="1113062"/>
            <a:ext cx="3382297" cy="3281957"/>
          </a:xfrm>
        </p:spPr>
        <p:txBody>
          <a:bodyPr>
            <a:normAutofit/>
          </a:bodyPr>
          <a:lstStyle/>
          <a:p>
            <a:r>
              <a:rPr lang="en-US" dirty="0">
                <a:solidFill>
                  <a:srgbClr val="EBEBEB"/>
                </a:solidFill>
              </a:rPr>
              <a:t>UML</a:t>
            </a:r>
          </a:p>
        </p:txBody>
      </p:sp>
      <p:sp>
        <p:nvSpPr>
          <p:cNvPr id="3" name="Subtitle 2">
            <a:extLst>
              <a:ext uri="{FF2B5EF4-FFF2-40B4-BE49-F238E27FC236}">
                <a16:creationId xmlns:a16="http://schemas.microsoft.com/office/drawing/2014/main" id="{409B2EA5-0A52-46F1-9FCD-C47FD78ECEB2}"/>
              </a:ext>
            </a:extLst>
          </p:cNvPr>
          <p:cNvSpPr>
            <a:spLocks noGrp="1"/>
          </p:cNvSpPr>
          <p:nvPr>
            <p:ph type="subTitle" idx="1"/>
          </p:nvPr>
        </p:nvSpPr>
        <p:spPr>
          <a:xfrm>
            <a:off x="8160773" y="4591665"/>
            <a:ext cx="3382298" cy="1150156"/>
          </a:xfrm>
        </p:spPr>
        <p:txBody>
          <a:bodyPr>
            <a:normAutofit/>
          </a:bodyPr>
          <a:lstStyle/>
          <a:p>
            <a:endParaRPr lang="en-US" dirty="0"/>
          </a:p>
        </p:txBody>
      </p:sp>
    </p:spTree>
    <p:extLst>
      <p:ext uri="{BB962C8B-B14F-4D97-AF65-F5344CB8AC3E}">
        <p14:creationId xmlns:p14="http://schemas.microsoft.com/office/powerpoint/2010/main" val="780837079"/>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25FF1-1F83-43BD-837C-2FCDA1AB15FD}"/>
              </a:ext>
            </a:extLst>
          </p:cNvPr>
          <p:cNvSpPr>
            <a:spLocks noGrp="1"/>
          </p:cNvSpPr>
          <p:nvPr>
            <p:ph type="ctrTitle"/>
          </p:nvPr>
        </p:nvSpPr>
        <p:spPr>
          <a:xfrm>
            <a:off x="8160773" y="1113062"/>
            <a:ext cx="3382297" cy="3281957"/>
          </a:xfrm>
        </p:spPr>
        <p:txBody>
          <a:bodyPr>
            <a:normAutofit/>
          </a:bodyPr>
          <a:lstStyle/>
          <a:p>
            <a:r>
              <a:rPr lang="en-US" dirty="0">
                <a:solidFill>
                  <a:srgbClr val="EBEBEB"/>
                </a:solidFill>
              </a:rPr>
              <a:t>UML</a:t>
            </a:r>
          </a:p>
        </p:txBody>
      </p:sp>
      <p:sp>
        <p:nvSpPr>
          <p:cNvPr id="3" name="Subtitle 2">
            <a:extLst>
              <a:ext uri="{FF2B5EF4-FFF2-40B4-BE49-F238E27FC236}">
                <a16:creationId xmlns:a16="http://schemas.microsoft.com/office/drawing/2014/main" id="{409B2EA5-0A52-46F1-9FCD-C47FD78ECEB2}"/>
              </a:ext>
            </a:extLst>
          </p:cNvPr>
          <p:cNvSpPr>
            <a:spLocks noGrp="1"/>
          </p:cNvSpPr>
          <p:nvPr>
            <p:ph type="subTitle" idx="1"/>
          </p:nvPr>
        </p:nvSpPr>
        <p:spPr>
          <a:xfrm>
            <a:off x="8160773" y="4591665"/>
            <a:ext cx="3382298" cy="1150156"/>
          </a:xfrm>
        </p:spPr>
        <p:txBody>
          <a:bodyPr>
            <a:normAutofit/>
          </a:bodyPr>
          <a:lstStyle/>
          <a:p>
            <a:endParaRPr lang="en-US" dirty="0"/>
          </a:p>
        </p:txBody>
      </p:sp>
      <p:pic>
        <p:nvPicPr>
          <p:cNvPr id="6" name="Picture 5">
            <a:extLst>
              <a:ext uri="{FF2B5EF4-FFF2-40B4-BE49-F238E27FC236}">
                <a16:creationId xmlns:a16="http://schemas.microsoft.com/office/drawing/2014/main" id="{654C6ED4-A449-43A8-9A2A-372C727CAC07}"/>
              </a:ext>
            </a:extLst>
          </p:cNvPr>
          <p:cNvPicPr>
            <a:picLocks noChangeAspect="1"/>
          </p:cNvPicPr>
          <p:nvPr/>
        </p:nvPicPr>
        <p:blipFill>
          <a:blip r:embed="rId2"/>
          <a:stretch>
            <a:fillRect/>
          </a:stretch>
        </p:blipFill>
        <p:spPr>
          <a:xfrm>
            <a:off x="684413" y="752476"/>
            <a:ext cx="7183238" cy="5514974"/>
          </a:xfrm>
          <a:prstGeom prst="rect">
            <a:avLst/>
          </a:prstGeom>
        </p:spPr>
      </p:pic>
    </p:spTree>
    <p:extLst>
      <p:ext uri="{BB962C8B-B14F-4D97-AF65-F5344CB8AC3E}">
        <p14:creationId xmlns:p14="http://schemas.microsoft.com/office/powerpoint/2010/main" val="2476757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1C033-DAD3-4FE1-871F-56F14499B57A}"/>
              </a:ext>
            </a:extLst>
          </p:cNvPr>
          <p:cNvSpPr>
            <a:spLocks noGrp="1"/>
          </p:cNvSpPr>
          <p:nvPr>
            <p:ph type="title"/>
          </p:nvPr>
        </p:nvSpPr>
        <p:spPr/>
        <p:txBody>
          <a:bodyPr/>
          <a:lstStyle/>
          <a:p>
            <a:r>
              <a:rPr lang="en-US" dirty="0"/>
              <a:t>ARITHMETIC EXPRESSION EXAMPLE</a:t>
            </a:r>
          </a:p>
        </p:txBody>
      </p:sp>
      <p:sp>
        <p:nvSpPr>
          <p:cNvPr id="3" name="Content Placeholder 2">
            <a:extLst>
              <a:ext uri="{FF2B5EF4-FFF2-40B4-BE49-F238E27FC236}">
                <a16:creationId xmlns:a16="http://schemas.microsoft.com/office/drawing/2014/main" id="{F6883107-12B7-4CF3-AB1C-A2C9A119B945}"/>
              </a:ext>
            </a:extLst>
          </p:cNvPr>
          <p:cNvSpPr>
            <a:spLocks noGrp="1"/>
          </p:cNvSpPr>
          <p:nvPr>
            <p:ph idx="1"/>
          </p:nvPr>
        </p:nvSpPr>
        <p:spPr/>
        <p:txBody>
          <a:bodyPr/>
          <a:lstStyle/>
          <a:p>
            <a:r>
              <a:rPr lang="en-US" dirty="0"/>
              <a:t>+,*,/,-</a:t>
            </a:r>
          </a:p>
          <a:p>
            <a:r>
              <a:rPr lang="en-US" dirty="0"/>
              <a:t>2+3</a:t>
            </a:r>
          </a:p>
          <a:p>
            <a:r>
              <a:rPr lang="en-US" dirty="0"/>
              <a:t>Operand can be a  number or another arithmetic expression</a:t>
            </a:r>
          </a:p>
          <a:p>
            <a:r>
              <a:rPr lang="en-US" dirty="0"/>
              <a:t>(2+3) + (5*6) + 7</a:t>
            </a:r>
          </a:p>
          <a:p>
            <a:r>
              <a:rPr lang="en-US" dirty="0"/>
              <a:t>To be treated the same way</a:t>
            </a:r>
          </a:p>
        </p:txBody>
      </p:sp>
    </p:spTree>
    <p:extLst>
      <p:ext uri="{BB962C8B-B14F-4D97-AF65-F5344CB8AC3E}">
        <p14:creationId xmlns:p14="http://schemas.microsoft.com/office/powerpoint/2010/main" val="132481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302DE-FE4B-4C9A-AE07-C4022B7B9F08}"/>
              </a:ext>
            </a:extLst>
          </p:cNvPr>
          <p:cNvSpPr>
            <a:spLocks noGrp="1"/>
          </p:cNvSpPr>
          <p:nvPr>
            <p:ph type="title"/>
          </p:nvPr>
        </p:nvSpPr>
        <p:spPr/>
        <p:txBody>
          <a:bodyPr/>
          <a:lstStyle/>
          <a:p>
            <a:r>
              <a:rPr lang="en-US" dirty="0"/>
              <a:t>INTERACTIVE CODING</a:t>
            </a:r>
          </a:p>
        </p:txBody>
      </p:sp>
      <p:sp>
        <p:nvSpPr>
          <p:cNvPr id="3" name="Text Placeholder 2">
            <a:extLst>
              <a:ext uri="{FF2B5EF4-FFF2-40B4-BE49-F238E27FC236}">
                <a16:creationId xmlns:a16="http://schemas.microsoft.com/office/drawing/2014/main" id="{177A96D2-4FCB-480C-9296-DC17DB60DC57}"/>
              </a:ext>
            </a:extLst>
          </p:cNvPr>
          <p:cNvSpPr>
            <a:spLocks noGrp="1"/>
          </p:cNvSpPr>
          <p:nvPr>
            <p:ph type="body" idx="1"/>
          </p:nvPr>
        </p:nvSpPr>
        <p:spPr/>
        <p:txBody>
          <a:bodyPr/>
          <a:lstStyle/>
          <a:p>
            <a:r>
              <a:rPr lang="en-US" dirty="0"/>
              <a:t>Let’s built it step by step from scratch. Over to IDE.</a:t>
            </a:r>
          </a:p>
        </p:txBody>
      </p:sp>
    </p:spTree>
    <p:extLst>
      <p:ext uri="{BB962C8B-B14F-4D97-AF65-F5344CB8AC3E}">
        <p14:creationId xmlns:p14="http://schemas.microsoft.com/office/powerpoint/2010/main" val="3834512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1A23674-C9EA-43DC-BC84-292A36F80465}"/>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 name="Rectangle 12">
              <a:extLst>
                <a:ext uri="{FF2B5EF4-FFF2-40B4-BE49-F238E27FC236}">
                  <a16:creationId xmlns:a16="http://schemas.microsoft.com/office/drawing/2014/main" id="{4D742E62-D0CA-4DEC-815B-5ED27845B5C4}"/>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a:extLst>
                <a:ext uri="{FF2B5EF4-FFF2-40B4-BE49-F238E27FC236}">
                  <a16:creationId xmlns:a16="http://schemas.microsoft.com/office/drawing/2014/main" id="{6ADD3D29-FB68-4A1C-B0DE-CAF42F2843F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24822E8D-300D-45E7-9F98-BDEC7436184F}"/>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D06AF491-AF58-4D3E-8AE6-8D851803D2A5}"/>
                </a:ext>
              </a:extLst>
            </p:cNvPr>
            <p:cNvSpPr/>
            <p:nvPr>
              <p:extLst>
                <p:ext uri="{386F3935-93C4-4BCD-93E2-E3B085C9AB24}">
                  <p16:designElem xmlns:p16="http://schemas.microsoft.com/office/powerpoint/2015/main" val="1"/>
                </p:ext>
              </p:extLst>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450D8A4E-61E3-4B28-94FB-7F0C032F3901}"/>
                </a:ext>
              </a:extLst>
            </p:cNvPr>
            <p:cNvSpPr/>
            <p:nvPr>
              <p:extLst>
                <p:ext uri="{386F3935-93C4-4BCD-93E2-E3B085C9AB24}">
                  <p16:designElem xmlns:p16="http://schemas.microsoft.com/office/powerpoint/2015/main" val="1"/>
                </p:ext>
              </p:extLst>
            </p:nvPr>
          </p:nvSpPr>
          <p:spPr bwMode="gray">
            <a:xfrm rot="16200000">
              <a:off x="446565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a:extLst>
                <a:ext uri="{FF2B5EF4-FFF2-40B4-BE49-F238E27FC236}">
                  <a16:creationId xmlns:a16="http://schemas.microsoft.com/office/drawing/2014/main" id="{C187CEFC-9032-481B-B8CA-A323593DD4E7}"/>
                </a:ext>
              </a:extLst>
            </p:cNvPr>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a:extLst>
                <a:ext uri="{FF2B5EF4-FFF2-40B4-BE49-F238E27FC236}">
                  <a16:creationId xmlns:a16="http://schemas.microsoft.com/office/drawing/2014/main" id="{4CB87468-9225-4E6A-A5B7-B47F08B34B33}"/>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pic>
        <p:nvPicPr>
          <p:cNvPr id="7" name="Picture 6">
            <a:extLst>
              <a:ext uri="{FF2B5EF4-FFF2-40B4-BE49-F238E27FC236}">
                <a16:creationId xmlns:a16="http://schemas.microsoft.com/office/drawing/2014/main" id="{18C3B48F-0D37-480E-B528-5A61A336F2D9}"/>
              </a:ext>
            </a:extLst>
          </p:cNvPr>
          <p:cNvPicPr>
            <a:picLocks noChangeAspect="1"/>
          </p:cNvPicPr>
          <p:nvPr/>
        </p:nvPicPr>
        <p:blipFill rotWithShape="1">
          <a:blip r:embed="rId3"/>
          <a:srcRect t="21332" r="-3" b="5664"/>
          <a:stretch/>
        </p:blipFill>
        <p:spPr>
          <a:xfrm>
            <a:off x="7418226" y="3520086"/>
            <a:ext cx="4125317" cy="2710389"/>
          </a:xfrm>
          <a:prstGeom prst="rect">
            <a:avLst/>
          </a:prstGeom>
        </p:spPr>
      </p:pic>
      <p:pic>
        <p:nvPicPr>
          <p:cNvPr id="5" name="Picture 4">
            <a:extLst>
              <a:ext uri="{FF2B5EF4-FFF2-40B4-BE49-F238E27FC236}">
                <a16:creationId xmlns:a16="http://schemas.microsoft.com/office/drawing/2014/main" id="{88C372A3-B762-426E-89AB-7EE7A787661E}"/>
              </a:ext>
            </a:extLst>
          </p:cNvPr>
          <p:cNvPicPr>
            <a:picLocks noChangeAspect="1"/>
          </p:cNvPicPr>
          <p:nvPr/>
        </p:nvPicPr>
        <p:blipFill rotWithShape="1">
          <a:blip r:embed="rId4"/>
          <a:srcRect l="13534" r="10364"/>
          <a:stretch/>
        </p:blipFill>
        <p:spPr>
          <a:xfrm>
            <a:off x="7418226" y="645107"/>
            <a:ext cx="4125317" cy="2710388"/>
          </a:xfrm>
          <a:prstGeom prst="rect">
            <a:avLst/>
          </a:prstGeom>
        </p:spPr>
      </p:pic>
      <p:sp>
        <p:nvSpPr>
          <p:cNvPr id="21" name="Rectangle 20">
            <a:extLst>
              <a:ext uri="{FF2B5EF4-FFF2-40B4-BE49-F238E27FC236}">
                <a16:creationId xmlns:a16="http://schemas.microsoft.com/office/drawing/2014/main" id="{7296B8E7-1A3F-4C7F-A120-29E90E59314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B8196C0-5A1F-413A-A789-042A63B4C5DD}"/>
              </a:ext>
            </a:extLst>
          </p:cNvPr>
          <p:cNvSpPr>
            <a:spLocks noGrp="1"/>
          </p:cNvSpPr>
          <p:nvPr>
            <p:ph type="title"/>
          </p:nvPr>
        </p:nvSpPr>
        <p:spPr>
          <a:xfrm>
            <a:off x="639098" y="629265"/>
            <a:ext cx="6072776" cy="1622322"/>
          </a:xfrm>
        </p:spPr>
        <p:txBody>
          <a:bodyPr>
            <a:normAutofit/>
          </a:bodyPr>
          <a:lstStyle/>
          <a:p>
            <a:r>
              <a:rPr lang="en-US" dirty="0"/>
              <a:t>PURPOSE!</a:t>
            </a:r>
          </a:p>
        </p:txBody>
      </p:sp>
      <p:sp>
        <p:nvSpPr>
          <p:cNvPr id="4" name="Content Placeholder 3">
            <a:extLst>
              <a:ext uri="{FF2B5EF4-FFF2-40B4-BE49-F238E27FC236}">
                <a16:creationId xmlns:a16="http://schemas.microsoft.com/office/drawing/2014/main" id="{587435C9-A179-46CD-8B02-C0F64FE1AD35}"/>
              </a:ext>
            </a:extLst>
          </p:cNvPr>
          <p:cNvSpPr txBox="1">
            <a:spLocks noGrp="1"/>
          </p:cNvSpPr>
          <p:nvPr>
            <p:ph idx="1"/>
          </p:nvPr>
        </p:nvSpPr>
        <p:spPr>
          <a:xfrm>
            <a:off x="639098" y="2418735"/>
            <a:ext cx="6072776" cy="3811740"/>
          </a:xfrm>
          <a:prstGeom prst="rect">
            <a:avLst/>
          </a:prstGeom>
        </p:spPr>
        <p:txBody>
          <a:bodyPr rtlCol="0" anchor="ctr">
            <a:normAutofit/>
          </a:bodyPr>
          <a:lstStyle/>
          <a:p>
            <a:r>
              <a:rPr lang="en-US" dirty="0">
                <a:solidFill>
                  <a:schemeClr val="bg1"/>
                </a:solidFill>
              </a:rPr>
              <a:t>Processing of a primitive object is handled one way, and processing of a composite object is handled differently. </a:t>
            </a:r>
          </a:p>
          <a:p>
            <a:r>
              <a:rPr lang="en-US" dirty="0">
                <a:solidFill>
                  <a:schemeClr val="bg1"/>
                </a:solidFill>
              </a:rPr>
              <a:t>Composite design pattern lets clients treat individual objects and compositions of objects uniformly.</a:t>
            </a:r>
          </a:p>
          <a:p>
            <a:endParaRPr lang="en-US" dirty="0">
              <a:solidFill>
                <a:schemeClr val="bg1"/>
              </a:solidFill>
            </a:endParaRPr>
          </a:p>
        </p:txBody>
      </p:sp>
    </p:spTree>
    <p:extLst>
      <p:ext uri="{BB962C8B-B14F-4D97-AF65-F5344CB8AC3E}">
        <p14:creationId xmlns:p14="http://schemas.microsoft.com/office/powerpoint/2010/main" val="283426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7DEF3-18E8-44C2-B603-E2EF4B93CF67}"/>
              </a:ext>
            </a:extLst>
          </p:cNvPr>
          <p:cNvSpPr>
            <a:spLocks noGrp="1"/>
          </p:cNvSpPr>
          <p:nvPr>
            <p:ph type="ctrTitle"/>
          </p:nvPr>
        </p:nvSpPr>
        <p:spPr/>
        <p:txBody>
          <a:bodyPr/>
          <a:lstStyle/>
          <a:p>
            <a:r>
              <a:rPr lang="en-US" dirty="0"/>
              <a:t>VIDEO…..</a:t>
            </a:r>
          </a:p>
        </p:txBody>
      </p:sp>
      <p:sp>
        <p:nvSpPr>
          <p:cNvPr id="3" name="Subtitle 2">
            <a:extLst>
              <a:ext uri="{FF2B5EF4-FFF2-40B4-BE49-F238E27FC236}">
                <a16:creationId xmlns:a16="http://schemas.microsoft.com/office/drawing/2014/main" id="{4A83C25B-5211-4C2F-AD61-6A70BF391B6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30839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04143-794A-4715-81EC-7AFF31A72CE9}"/>
              </a:ext>
            </a:extLst>
          </p:cNvPr>
          <p:cNvSpPr>
            <a:spLocks noGrp="1"/>
          </p:cNvSpPr>
          <p:nvPr>
            <p:ph type="title"/>
          </p:nvPr>
        </p:nvSpPr>
        <p:spPr/>
        <p:txBody>
          <a:bodyPr/>
          <a:lstStyle/>
          <a:p>
            <a:r>
              <a:rPr lang="en-US" dirty="0"/>
              <a:t>STRUCTURAL PATTERN</a:t>
            </a:r>
          </a:p>
        </p:txBody>
      </p:sp>
      <p:sp>
        <p:nvSpPr>
          <p:cNvPr id="3" name="Content Placeholder 2">
            <a:extLst>
              <a:ext uri="{FF2B5EF4-FFF2-40B4-BE49-F238E27FC236}">
                <a16:creationId xmlns:a16="http://schemas.microsoft.com/office/drawing/2014/main" id="{05C26B06-1469-40D8-B397-3BAC36BE48AB}"/>
              </a:ext>
            </a:extLst>
          </p:cNvPr>
          <p:cNvSpPr>
            <a:spLocks noGrp="1"/>
          </p:cNvSpPr>
          <p:nvPr>
            <p:ph idx="1"/>
          </p:nvPr>
        </p:nvSpPr>
        <p:spPr/>
        <p:txBody>
          <a:bodyPr/>
          <a:lstStyle/>
          <a:p>
            <a:r>
              <a:rPr lang="en-US" dirty="0"/>
              <a:t>Composite Pattern is a Structural Pattern</a:t>
            </a:r>
          </a:p>
          <a:p>
            <a:r>
              <a:rPr lang="en-US" dirty="0"/>
              <a:t>Structural patterns are concerned with how classes and objects are composed to form larger structures.</a:t>
            </a:r>
          </a:p>
          <a:p>
            <a:r>
              <a:rPr lang="en-US" dirty="0"/>
              <a:t>Structural object-patterns define ways to compose objects to obtain new functionality.</a:t>
            </a:r>
          </a:p>
        </p:txBody>
      </p:sp>
      <p:pic>
        <p:nvPicPr>
          <p:cNvPr id="5" name="Picture 4">
            <a:extLst>
              <a:ext uri="{FF2B5EF4-FFF2-40B4-BE49-F238E27FC236}">
                <a16:creationId xmlns:a16="http://schemas.microsoft.com/office/drawing/2014/main" id="{FCDD5986-919E-40C0-9E76-F69BF5F639B5}"/>
              </a:ext>
            </a:extLst>
          </p:cNvPr>
          <p:cNvPicPr>
            <a:picLocks noChangeAspect="1"/>
          </p:cNvPicPr>
          <p:nvPr/>
        </p:nvPicPr>
        <p:blipFill>
          <a:blip r:embed="rId2"/>
          <a:stretch>
            <a:fillRect/>
          </a:stretch>
        </p:blipFill>
        <p:spPr>
          <a:xfrm>
            <a:off x="834213" y="4311650"/>
            <a:ext cx="4084674" cy="2171888"/>
          </a:xfrm>
          <a:prstGeom prst="rect">
            <a:avLst/>
          </a:prstGeom>
        </p:spPr>
      </p:pic>
      <p:pic>
        <p:nvPicPr>
          <p:cNvPr id="7" name="Picture 6">
            <a:extLst>
              <a:ext uri="{FF2B5EF4-FFF2-40B4-BE49-F238E27FC236}">
                <a16:creationId xmlns:a16="http://schemas.microsoft.com/office/drawing/2014/main" id="{97649AB8-C540-4FC8-B0F8-BD74B6460977}"/>
              </a:ext>
            </a:extLst>
          </p:cNvPr>
          <p:cNvPicPr>
            <a:picLocks noChangeAspect="1"/>
          </p:cNvPicPr>
          <p:nvPr/>
        </p:nvPicPr>
        <p:blipFill>
          <a:blip r:embed="rId3"/>
          <a:stretch>
            <a:fillRect/>
          </a:stretch>
        </p:blipFill>
        <p:spPr>
          <a:xfrm>
            <a:off x="6524625" y="4202300"/>
            <a:ext cx="3647508" cy="2281238"/>
          </a:xfrm>
          <a:prstGeom prst="rect">
            <a:avLst/>
          </a:prstGeom>
        </p:spPr>
      </p:pic>
    </p:spTree>
    <p:extLst>
      <p:ext uri="{BB962C8B-B14F-4D97-AF65-F5344CB8AC3E}">
        <p14:creationId xmlns:p14="http://schemas.microsoft.com/office/powerpoint/2010/main" val="316875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6742D-2487-4D03-AAD9-8F8638E7500E}"/>
              </a:ext>
            </a:extLst>
          </p:cNvPr>
          <p:cNvSpPr>
            <a:spLocks noGrp="1"/>
          </p:cNvSpPr>
          <p:nvPr>
            <p:ph type="title"/>
          </p:nvPr>
        </p:nvSpPr>
        <p:spPr/>
        <p:txBody>
          <a:bodyPr/>
          <a:lstStyle/>
          <a:p>
            <a:r>
              <a:rPr lang="en-US" dirty="0"/>
              <a:t>APPLICABILITY</a:t>
            </a:r>
          </a:p>
        </p:txBody>
      </p:sp>
      <p:sp>
        <p:nvSpPr>
          <p:cNvPr id="3" name="Content Placeholder 2">
            <a:extLst>
              <a:ext uri="{FF2B5EF4-FFF2-40B4-BE49-F238E27FC236}">
                <a16:creationId xmlns:a16="http://schemas.microsoft.com/office/drawing/2014/main" id="{7ED9392A-CA34-43C1-A2D2-3F5186AE77C6}"/>
              </a:ext>
            </a:extLst>
          </p:cNvPr>
          <p:cNvSpPr>
            <a:spLocks noGrp="1"/>
          </p:cNvSpPr>
          <p:nvPr>
            <p:ph idx="1"/>
          </p:nvPr>
        </p:nvSpPr>
        <p:spPr>
          <a:xfrm>
            <a:off x="1154955" y="2603500"/>
            <a:ext cx="7474696" cy="3416300"/>
          </a:xfrm>
        </p:spPr>
        <p:txBody>
          <a:bodyPr/>
          <a:lstStyle/>
          <a:p>
            <a:r>
              <a:rPr lang="en-US" dirty="0"/>
              <a:t>You want clients to be able to ignore the difference between compositions of objects and individual objects. Clients will treat all objects in the composite structure uniformly.</a:t>
            </a:r>
          </a:p>
          <a:p>
            <a:r>
              <a:rPr lang="en-US" dirty="0"/>
              <a:t>You want to represent part-whole hierarchies of objects. (any object in a collection is a </a:t>
            </a:r>
            <a:r>
              <a:rPr lang="en-US" b="1" dirty="0"/>
              <a:t>part</a:t>
            </a:r>
            <a:r>
              <a:rPr lang="en-US" dirty="0"/>
              <a:t> of the </a:t>
            </a:r>
            <a:r>
              <a:rPr lang="en-US" b="1" dirty="0"/>
              <a:t>whole</a:t>
            </a:r>
            <a:r>
              <a:rPr lang="en-US" dirty="0"/>
              <a:t> composition and composition as a </a:t>
            </a:r>
            <a:r>
              <a:rPr lang="en-US" b="1" dirty="0"/>
              <a:t>whole</a:t>
            </a:r>
            <a:r>
              <a:rPr lang="en-US" dirty="0"/>
              <a:t> is a collection of </a:t>
            </a:r>
            <a:r>
              <a:rPr lang="en-US" b="1" dirty="0"/>
              <a:t>parts</a:t>
            </a:r>
            <a:r>
              <a:rPr lang="en-US" dirty="0"/>
              <a:t>.)</a:t>
            </a:r>
          </a:p>
        </p:txBody>
      </p:sp>
      <p:pic>
        <p:nvPicPr>
          <p:cNvPr id="5" name="Picture 4">
            <a:extLst>
              <a:ext uri="{FF2B5EF4-FFF2-40B4-BE49-F238E27FC236}">
                <a16:creationId xmlns:a16="http://schemas.microsoft.com/office/drawing/2014/main" id="{24CEAFBA-85CC-46C3-B101-A9B0B18D34C6}"/>
              </a:ext>
            </a:extLst>
          </p:cNvPr>
          <p:cNvPicPr>
            <a:picLocks noChangeAspect="1"/>
          </p:cNvPicPr>
          <p:nvPr/>
        </p:nvPicPr>
        <p:blipFill>
          <a:blip r:embed="rId2"/>
          <a:stretch>
            <a:fillRect/>
          </a:stretch>
        </p:blipFill>
        <p:spPr>
          <a:xfrm>
            <a:off x="8991600" y="2271712"/>
            <a:ext cx="2781300" cy="4238625"/>
          </a:xfrm>
          <a:prstGeom prst="rect">
            <a:avLst/>
          </a:prstGeom>
        </p:spPr>
      </p:pic>
    </p:spTree>
    <p:extLst>
      <p:ext uri="{BB962C8B-B14F-4D97-AF65-F5344CB8AC3E}">
        <p14:creationId xmlns:p14="http://schemas.microsoft.com/office/powerpoint/2010/main" val="142256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9F403-38D4-424D-ACC8-BF347B6EE0A6}"/>
              </a:ext>
            </a:extLst>
          </p:cNvPr>
          <p:cNvSpPr>
            <a:spLocks noGrp="1"/>
          </p:cNvSpPr>
          <p:nvPr>
            <p:ph type="title"/>
          </p:nvPr>
        </p:nvSpPr>
        <p:spPr/>
        <p:txBody>
          <a:bodyPr/>
          <a:lstStyle/>
          <a:p>
            <a:r>
              <a:rPr lang="en-US" dirty="0"/>
              <a:t>APPLICABILITY</a:t>
            </a:r>
          </a:p>
        </p:txBody>
      </p:sp>
      <p:sp>
        <p:nvSpPr>
          <p:cNvPr id="3" name="Content Placeholder 2">
            <a:extLst>
              <a:ext uri="{FF2B5EF4-FFF2-40B4-BE49-F238E27FC236}">
                <a16:creationId xmlns:a16="http://schemas.microsoft.com/office/drawing/2014/main" id="{28E62012-4D98-432F-BBD7-101FF33CB9BE}"/>
              </a:ext>
            </a:extLst>
          </p:cNvPr>
          <p:cNvSpPr>
            <a:spLocks noGrp="1"/>
          </p:cNvSpPr>
          <p:nvPr>
            <p:ph idx="1"/>
          </p:nvPr>
        </p:nvSpPr>
        <p:spPr>
          <a:xfrm>
            <a:off x="1154954" y="2603500"/>
            <a:ext cx="4402467" cy="3416300"/>
          </a:xfrm>
        </p:spPr>
        <p:txBody>
          <a:bodyPr/>
          <a:lstStyle/>
          <a:p>
            <a:pPr>
              <a:buFont typeface="Wingdings" panose="05000000000000000000" pitchFamily="2" charset="2"/>
              <a:buChar char="Ø"/>
            </a:pPr>
            <a:r>
              <a:rPr lang="en-US" dirty="0"/>
              <a:t>USE:</a:t>
            </a:r>
          </a:p>
          <a:p>
            <a:pPr>
              <a:buFont typeface="Wingdings" panose="05000000000000000000" pitchFamily="2" charset="2"/>
              <a:buChar char="§"/>
            </a:pPr>
            <a:r>
              <a:rPr lang="en-US" sz="1500" dirty="0"/>
              <a:t>DELETION</a:t>
            </a:r>
          </a:p>
          <a:p>
            <a:pPr>
              <a:buFont typeface="Wingdings" panose="05000000000000000000" pitchFamily="2" charset="2"/>
              <a:buChar char="§"/>
            </a:pPr>
            <a:r>
              <a:rPr lang="en-US" sz="1500" dirty="0"/>
              <a:t>COPY</a:t>
            </a:r>
          </a:p>
          <a:p>
            <a:pPr>
              <a:buFont typeface="Wingdings" panose="05000000000000000000" pitchFamily="2" charset="2"/>
              <a:buChar char="§"/>
            </a:pPr>
            <a:r>
              <a:rPr lang="en-US" sz="1500" dirty="0"/>
              <a:t>TRANSFER</a:t>
            </a:r>
          </a:p>
          <a:p>
            <a:pPr>
              <a:buFont typeface="Wingdings" panose="05000000000000000000" pitchFamily="2" charset="2"/>
              <a:buChar char="Ø"/>
            </a:pPr>
            <a:r>
              <a:rPr lang="en-US" dirty="0"/>
              <a:t>DON’T USE</a:t>
            </a:r>
          </a:p>
          <a:p>
            <a:pPr>
              <a:buFont typeface="Wingdings" panose="05000000000000000000" pitchFamily="2" charset="2"/>
              <a:buChar char="§"/>
            </a:pPr>
            <a:r>
              <a:rPr lang="en-US" sz="1500" dirty="0"/>
              <a:t>CREATE</a:t>
            </a:r>
          </a:p>
        </p:txBody>
      </p:sp>
      <p:pic>
        <p:nvPicPr>
          <p:cNvPr id="5" name="Picture 4">
            <a:extLst>
              <a:ext uri="{FF2B5EF4-FFF2-40B4-BE49-F238E27FC236}">
                <a16:creationId xmlns:a16="http://schemas.microsoft.com/office/drawing/2014/main" id="{03A19F1A-4DCB-439B-B0EF-8264F18AA351}"/>
              </a:ext>
            </a:extLst>
          </p:cNvPr>
          <p:cNvPicPr>
            <a:picLocks noChangeAspect="1"/>
          </p:cNvPicPr>
          <p:nvPr/>
        </p:nvPicPr>
        <p:blipFill>
          <a:blip r:embed="rId2"/>
          <a:stretch>
            <a:fillRect/>
          </a:stretch>
        </p:blipFill>
        <p:spPr>
          <a:xfrm>
            <a:off x="5791753" y="2603499"/>
            <a:ext cx="4898878" cy="3063875"/>
          </a:xfrm>
          <a:prstGeom prst="rect">
            <a:avLst/>
          </a:prstGeom>
        </p:spPr>
      </p:pic>
    </p:spTree>
    <p:extLst>
      <p:ext uri="{BB962C8B-B14F-4D97-AF65-F5344CB8AC3E}">
        <p14:creationId xmlns:p14="http://schemas.microsoft.com/office/powerpoint/2010/main" val="125114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D7946-11C8-4941-BB68-0403C8186990}"/>
              </a:ext>
            </a:extLst>
          </p:cNvPr>
          <p:cNvSpPr>
            <a:spLocks noGrp="1"/>
          </p:cNvSpPr>
          <p:nvPr>
            <p:ph type="title"/>
          </p:nvPr>
        </p:nvSpPr>
        <p:spPr/>
        <p:txBody>
          <a:bodyPr/>
          <a:lstStyle/>
          <a:p>
            <a:r>
              <a:rPr lang="en-US" dirty="0"/>
              <a:t>ADVANTAGES</a:t>
            </a:r>
          </a:p>
        </p:txBody>
      </p:sp>
      <p:sp>
        <p:nvSpPr>
          <p:cNvPr id="3" name="Content Placeholder 2">
            <a:extLst>
              <a:ext uri="{FF2B5EF4-FFF2-40B4-BE49-F238E27FC236}">
                <a16:creationId xmlns:a16="http://schemas.microsoft.com/office/drawing/2014/main" id="{274A1345-314C-4BCC-9C5E-DB387A22D488}"/>
              </a:ext>
            </a:extLst>
          </p:cNvPr>
          <p:cNvSpPr>
            <a:spLocks noGrp="1"/>
          </p:cNvSpPr>
          <p:nvPr>
            <p:ph idx="1"/>
          </p:nvPr>
        </p:nvSpPr>
        <p:spPr/>
        <p:txBody>
          <a:bodyPr/>
          <a:lstStyle/>
          <a:p>
            <a:r>
              <a:rPr lang="en-US" dirty="0"/>
              <a:t>Clients can treat composite structures and individual objects uniformly. Clients normally don't know (and shouldn’t care) whether they're dealing with a leaf or a composite component.</a:t>
            </a:r>
          </a:p>
          <a:p>
            <a:r>
              <a:rPr lang="en-US" dirty="0"/>
              <a:t>Makes it easier to add new kinds of components. Newly defined Composite or Leaf subclasses work automatically with existing structures and client code. Clients don't have to be changed for new Component classes.</a:t>
            </a:r>
          </a:p>
        </p:txBody>
      </p:sp>
    </p:spTree>
    <p:extLst>
      <p:ext uri="{BB962C8B-B14F-4D97-AF65-F5344CB8AC3E}">
        <p14:creationId xmlns:p14="http://schemas.microsoft.com/office/powerpoint/2010/main" val="304141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8642E-9F59-47A3-9ED7-66293BA4E02B}"/>
              </a:ext>
            </a:extLst>
          </p:cNvPr>
          <p:cNvSpPr>
            <a:spLocks noGrp="1"/>
          </p:cNvSpPr>
          <p:nvPr>
            <p:ph type="title"/>
          </p:nvPr>
        </p:nvSpPr>
        <p:spPr/>
        <p:txBody>
          <a:bodyPr/>
          <a:lstStyle/>
          <a:p>
            <a:r>
              <a:rPr lang="en-US" dirty="0"/>
              <a:t>DISADVANTAGES</a:t>
            </a:r>
          </a:p>
        </p:txBody>
      </p:sp>
      <p:sp>
        <p:nvSpPr>
          <p:cNvPr id="3" name="Content Placeholder 2">
            <a:extLst>
              <a:ext uri="{FF2B5EF4-FFF2-40B4-BE49-F238E27FC236}">
                <a16:creationId xmlns:a16="http://schemas.microsoft.com/office/drawing/2014/main" id="{F7756986-FEF3-467D-921F-5FF3BEB671AB}"/>
              </a:ext>
            </a:extLst>
          </p:cNvPr>
          <p:cNvSpPr>
            <a:spLocks noGrp="1"/>
          </p:cNvSpPr>
          <p:nvPr>
            <p:ph idx="1"/>
          </p:nvPr>
        </p:nvSpPr>
        <p:spPr/>
        <p:txBody>
          <a:bodyPr/>
          <a:lstStyle/>
          <a:p>
            <a:r>
              <a:rPr lang="en-US" dirty="0"/>
              <a:t>Makes it too general. It is difficult to restrict the objects which should be treated as composite.</a:t>
            </a:r>
          </a:p>
          <a:p>
            <a:r>
              <a:rPr lang="en-US" dirty="0"/>
              <a:t>To enforce such a constraint, usually run type checks have to be used since the type system of the programming language cannot be used.</a:t>
            </a:r>
          </a:p>
        </p:txBody>
      </p:sp>
    </p:spTree>
    <p:extLst>
      <p:ext uri="{BB962C8B-B14F-4D97-AF65-F5344CB8AC3E}">
        <p14:creationId xmlns:p14="http://schemas.microsoft.com/office/powerpoint/2010/main" val="2322778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98DD6-0F6C-4C6F-ADB9-D3E842A10C06}"/>
              </a:ext>
            </a:extLst>
          </p:cNvPr>
          <p:cNvSpPr>
            <a:spLocks noGrp="1"/>
          </p:cNvSpPr>
          <p:nvPr>
            <p:ph type="title"/>
          </p:nvPr>
        </p:nvSpPr>
        <p:spPr/>
        <p:txBody>
          <a:bodyPr/>
          <a:lstStyle/>
          <a:p>
            <a:r>
              <a:rPr lang="en-US" dirty="0"/>
              <a:t>PARTICIPANTS</a:t>
            </a:r>
          </a:p>
        </p:txBody>
      </p:sp>
      <p:sp>
        <p:nvSpPr>
          <p:cNvPr id="3" name="Content Placeholder 2">
            <a:extLst>
              <a:ext uri="{FF2B5EF4-FFF2-40B4-BE49-F238E27FC236}">
                <a16:creationId xmlns:a16="http://schemas.microsoft.com/office/drawing/2014/main" id="{F922A711-46BB-4C13-A246-6ABC9FBFFB11}"/>
              </a:ext>
            </a:extLst>
          </p:cNvPr>
          <p:cNvSpPr>
            <a:spLocks noGrp="1"/>
          </p:cNvSpPr>
          <p:nvPr>
            <p:ph idx="1"/>
          </p:nvPr>
        </p:nvSpPr>
        <p:spPr>
          <a:xfrm>
            <a:off x="898269" y="2259984"/>
            <a:ext cx="7633939" cy="4134651"/>
          </a:xfrm>
        </p:spPr>
        <p:txBody>
          <a:bodyPr>
            <a:normAutofit/>
          </a:bodyPr>
          <a:lstStyle/>
          <a:p>
            <a:pPr>
              <a:buFont typeface="Wingdings" panose="05000000000000000000" pitchFamily="2" charset="2"/>
              <a:buChar char="q"/>
            </a:pPr>
            <a:r>
              <a:rPr lang="en-US" dirty="0">
                <a:solidFill>
                  <a:schemeClr val="accent1">
                    <a:lumMod val="75000"/>
                  </a:schemeClr>
                </a:solidFill>
              </a:rPr>
              <a:t>Component</a:t>
            </a:r>
          </a:p>
          <a:p>
            <a:pPr>
              <a:buFont typeface="+mj-lt"/>
              <a:buAutoNum type="alphaLcParenR"/>
            </a:pPr>
            <a:r>
              <a:rPr lang="en-US" dirty="0"/>
              <a:t>Declares the interface for all objects in the composition.</a:t>
            </a:r>
          </a:p>
          <a:p>
            <a:pPr>
              <a:buFont typeface="+mj-lt"/>
              <a:buAutoNum type="alphaLcParenR"/>
            </a:pPr>
            <a:r>
              <a:rPr lang="en-US" dirty="0"/>
              <a:t>Implements default behavior for the interface common to all classes.</a:t>
            </a:r>
          </a:p>
          <a:p>
            <a:pPr>
              <a:buFont typeface="Wingdings" panose="05000000000000000000" pitchFamily="2" charset="2"/>
              <a:buChar char="q"/>
            </a:pPr>
            <a:r>
              <a:rPr lang="en-US" dirty="0">
                <a:solidFill>
                  <a:schemeClr val="accent1">
                    <a:lumMod val="75000"/>
                  </a:schemeClr>
                </a:solidFill>
              </a:rPr>
              <a:t>Leaf</a:t>
            </a:r>
          </a:p>
          <a:p>
            <a:pPr>
              <a:buFont typeface="+mj-lt"/>
              <a:buAutoNum type="alphaLcParenR"/>
            </a:pPr>
            <a:r>
              <a:rPr lang="en-US" dirty="0"/>
              <a:t>Represents the Primitive Object (No Children)</a:t>
            </a:r>
          </a:p>
          <a:p>
            <a:pPr>
              <a:buFont typeface="Wingdings" panose="05000000000000000000" pitchFamily="2" charset="2"/>
              <a:buChar char="q"/>
            </a:pPr>
            <a:r>
              <a:rPr lang="en-US" dirty="0">
                <a:solidFill>
                  <a:schemeClr val="accent1">
                    <a:lumMod val="75000"/>
                  </a:schemeClr>
                </a:solidFill>
              </a:rPr>
              <a:t>Composite</a:t>
            </a:r>
          </a:p>
          <a:p>
            <a:pPr>
              <a:buFont typeface="+mj-lt"/>
              <a:buAutoNum type="alphaLcParenR"/>
            </a:pPr>
            <a:r>
              <a:rPr lang="en-US" dirty="0"/>
              <a:t>Represents the Composite Object. Stores Child components and implements child related operations in the component interface.</a:t>
            </a:r>
          </a:p>
          <a:p>
            <a:pPr>
              <a:buFont typeface="Wingdings" panose="05000000000000000000" pitchFamily="2" charset="2"/>
              <a:buChar char="q"/>
            </a:pPr>
            <a:r>
              <a:rPr lang="en-US" dirty="0">
                <a:solidFill>
                  <a:schemeClr val="accent1">
                    <a:lumMod val="75000"/>
                  </a:schemeClr>
                </a:solidFill>
              </a:rPr>
              <a:t>Client</a:t>
            </a:r>
            <a:r>
              <a:rPr lang="en-US" dirty="0"/>
              <a:t> – Manipulates objects through the component interface.</a:t>
            </a:r>
          </a:p>
          <a:p>
            <a:pPr marL="0" indent="0">
              <a:buNone/>
            </a:pPr>
            <a:endParaRPr lang="en-US" dirty="0"/>
          </a:p>
        </p:txBody>
      </p:sp>
      <p:pic>
        <p:nvPicPr>
          <p:cNvPr id="5" name="Picture 4">
            <a:extLst>
              <a:ext uri="{FF2B5EF4-FFF2-40B4-BE49-F238E27FC236}">
                <a16:creationId xmlns:a16="http://schemas.microsoft.com/office/drawing/2014/main" id="{DF37231A-091B-4A07-AAFE-DB1FC372F352}"/>
              </a:ext>
            </a:extLst>
          </p:cNvPr>
          <p:cNvPicPr>
            <a:picLocks noChangeAspect="1"/>
          </p:cNvPicPr>
          <p:nvPr/>
        </p:nvPicPr>
        <p:blipFill>
          <a:blip r:embed="rId2"/>
          <a:stretch>
            <a:fillRect/>
          </a:stretch>
        </p:blipFill>
        <p:spPr>
          <a:xfrm>
            <a:off x="9689337" y="2259984"/>
            <a:ext cx="1619759" cy="1619759"/>
          </a:xfrm>
          <a:prstGeom prst="rect">
            <a:avLst/>
          </a:prstGeom>
        </p:spPr>
      </p:pic>
      <p:pic>
        <p:nvPicPr>
          <p:cNvPr id="7" name="Picture 6">
            <a:extLst>
              <a:ext uri="{FF2B5EF4-FFF2-40B4-BE49-F238E27FC236}">
                <a16:creationId xmlns:a16="http://schemas.microsoft.com/office/drawing/2014/main" id="{650527AE-71DE-49DA-A1F1-8CAC77C0225A}"/>
              </a:ext>
            </a:extLst>
          </p:cNvPr>
          <p:cNvPicPr>
            <a:picLocks noChangeAspect="1"/>
          </p:cNvPicPr>
          <p:nvPr/>
        </p:nvPicPr>
        <p:blipFill>
          <a:blip r:embed="rId3"/>
          <a:stretch>
            <a:fillRect/>
          </a:stretch>
        </p:blipFill>
        <p:spPr>
          <a:xfrm>
            <a:off x="9232449" y="4914900"/>
            <a:ext cx="2777315" cy="1479735"/>
          </a:xfrm>
          <a:prstGeom prst="rect">
            <a:avLst/>
          </a:prstGeom>
        </p:spPr>
      </p:pic>
      <p:pic>
        <p:nvPicPr>
          <p:cNvPr id="9" name="Picture 8">
            <a:extLst>
              <a:ext uri="{FF2B5EF4-FFF2-40B4-BE49-F238E27FC236}">
                <a16:creationId xmlns:a16="http://schemas.microsoft.com/office/drawing/2014/main" id="{702FB3A0-5824-4CDF-880B-3AB9D2440B79}"/>
              </a:ext>
            </a:extLst>
          </p:cNvPr>
          <p:cNvPicPr>
            <a:picLocks noChangeAspect="1"/>
          </p:cNvPicPr>
          <p:nvPr/>
        </p:nvPicPr>
        <p:blipFill>
          <a:blip r:embed="rId4"/>
          <a:stretch>
            <a:fillRect/>
          </a:stretch>
        </p:blipFill>
        <p:spPr>
          <a:xfrm>
            <a:off x="9232449" y="3705921"/>
            <a:ext cx="2373735" cy="999429"/>
          </a:xfrm>
          <a:prstGeom prst="rect">
            <a:avLst/>
          </a:prstGeom>
        </p:spPr>
      </p:pic>
    </p:spTree>
    <p:extLst>
      <p:ext uri="{BB962C8B-B14F-4D97-AF65-F5344CB8AC3E}">
        <p14:creationId xmlns:p14="http://schemas.microsoft.com/office/powerpoint/2010/main" val="381910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264</TotalTime>
  <Words>341</Words>
  <Application>Microsoft Office PowerPoint</Application>
  <PresentationFormat>Widescreen</PresentationFormat>
  <Paragraphs>46</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Century Gothic</vt:lpstr>
      <vt:lpstr>Wingdings</vt:lpstr>
      <vt:lpstr>Wingdings 3</vt:lpstr>
      <vt:lpstr>Ion Boardroom</vt:lpstr>
      <vt:lpstr>COMPOSITE DESIGN PATTERN</vt:lpstr>
      <vt:lpstr>PURPOSE!</vt:lpstr>
      <vt:lpstr>VIDEO…..</vt:lpstr>
      <vt:lpstr>STRUCTURAL PATTERN</vt:lpstr>
      <vt:lpstr>APPLICABILITY</vt:lpstr>
      <vt:lpstr>APPLICABILITY</vt:lpstr>
      <vt:lpstr>ADVANTAGES</vt:lpstr>
      <vt:lpstr>DISADVANTAGES</vt:lpstr>
      <vt:lpstr>PARTICIPANTS</vt:lpstr>
      <vt:lpstr>UML</vt:lpstr>
      <vt:lpstr>UML</vt:lpstr>
      <vt:lpstr>UML</vt:lpstr>
      <vt:lpstr>ARITHMETIC EXPRESSION EXAMPLE</vt:lpstr>
      <vt:lpstr>INTERACTIVE CODING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COMPOSITE DESIGN PATTERN</dc:title>
  <dc:creator>KIRAN BAKTHA</dc:creator>
  <cp:lastModifiedBy>KIRAN BAKTHA</cp:lastModifiedBy>
  <cp:revision>16</cp:revision>
  <dcterms:created xsi:type="dcterms:W3CDTF">2018-02-10T18:10:13Z</dcterms:created>
  <dcterms:modified xsi:type="dcterms:W3CDTF">2018-02-17T18:23:22Z</dcterms:modified>
</cp:coreProperties>
</file>