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5" r:id="rId1"/>
  </p:sldMasterIdLst>
  <p:sldIdLst>
    <p:sldId id="257" r:id="rId2"/>
    <p:sldId id="276" r:id="rId3"/>
    <p:sldId id="268" r:id="rId4"/>
    <p:sldId id="265" r:id="rId5"/>
    <p:sldId id="269" r:id="rId6"/>
    <p:sldId id="264" r:id="rId7"/>
    <p:sldId id="263" r:id="rId8"/>
    <p:sldId id="270" r:id="rId9"/>
    <p:sldId id="271" r:id="rId10"/>
    <p:sldId id="260" r:id="rId11"/>
    <p:sldId id="272" r:id="rId12"/>
    <p:sldId id="278" r:id="rId13"/>
    <p:sldId id="279" r:id="rId14"/>
    <p:sldId id="283" r:id="rId15"/>
    <p:sldId id="284" r:id="rId16"/>
    <p:sldId id="266" r:id="rId17"/>
    <p:sldId id="282" r:id="rId18"/>
    <p:sldId id="259" r:id="rId19"/>
    <p:sldId id="277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00"/>
    <a:srgbClr val="AF0000"/>
    <a:srgbClr val="A40000"/>
    <a:srgbClr val="A90000"/>
    <a:srgbClr val="C10000"/>
    <a:srgbClr val="940000"/>
    <a:srgbClr val="CA0000"/>
    <a:srgbClr val="A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4F502DC-73E1-B449-AC5B-42C6F2D210E2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35A0809-B721-8C46-916D-196BCE264D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Mediator 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0731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43276" y="0"/>
            <a:ext cx="11331550" cy="6858000"/>
          </a:xfrm>
          <a:prstGeom prst="rect">
            <a:avLst/>
          </a:prstGeom>
          <a:solidFill>
            <a:srgbClr val="B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71500"/>
            <a:ext cx="3810000" cy="3810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8750" y="4624203"/>
            <a:ext cx="8985250" cy="1377412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Ready for some UML?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6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9" y="2003425"/>
            <a:ext cx="7436179" cy="385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05" r="83001" b="52465"/>
          <a:stretch/>
        </p:blipFill>
        <p:spPr>
          <a:xfrm>
            <a:off x="7268600" y="4911831"/>
            <a:ext cx="1303679" cy="18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586" t="4679" r="68074" b="52465"/>
          <a:stretch/>
        </p:blipFill>
        <p:spPr>
          <a:xfrm>
            <a:off x="8039428" y="3295168"/>
            <a:ext cx="1058724" cy="1860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2923" t="1711" b="52466"/>
          <a:stretch/>
        </p:blipFill>
        <p:spPr>
          <a:xfrm>
            <a:off x="7268600" y="1755815"/>
            <a:ext cx="1117645" cy="1886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689" y="4705456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07176" cy="1371600"/>
          </a:xfrm>
        </p:spPr>
        <p:txBody>
          <a:bodyPr/>
          <a:lstStyle/>
          <a:p>
            <a:r>
              <a:rPr lang="en-US" dirty="0" smtClean="0"/>
              <a:t>Mediator &amp; Colleague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925" y="2365375"/>
            <a:ext cx="3409950" cy="904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ArrayList</a:t>
            </a:r>
            <a:r>
              <a:rPr lang="en-US" dirty="0" smtClean="0">
                <a:solidFill>
                  <a:srgbClr val="000000"/>
                </a:solidFill>
              </a:rPr>
              <a:t>&lt;Colleague&gt;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5" y="1755775"/>
            <a:ext cx="3409950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Mediator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925" y="3270250"/>
            <a:ext cx="3409950" cy="236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3366FF"/>
                </a:solidFill>
              </a:rPr>
              <a:t> void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shareMessage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+ (</a:t>
            </a:r>
            <a:r>
              <a:rPr lang="en-US" dirty="0" smtClean="0">
                <a:solidFill>
                  <a:srgbClr val="3366FF"/>
                </a:solidFill>
              </a:rPr>
              <a:t>String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message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dirty="0" smtClean="0">
                <a:solidFill>
                  <a:srgbClr val="3366FF"/>
                </a:solidFill>
              </a:rPr>
              <a:t>Colleague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speaker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65602" y="3254375"/>
            <a:ext cx="93027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49875" y="2381250"/>
            <a:ext cx="3409950" cy="904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- Mediator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43525" y="1771650"/>
            <a:ext cx="3409950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Colleague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9875" y="3286125"/>
            <a:ext cx="3409950" cy="234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3366FF"/>
                </a:solidFill>
              </a:rPr>
              <a:t>void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joinChat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Mediator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DC5924"/>
                </a:solidFill>
              </a:rPr>
              <a:t>mediator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3366FF"/>
                </a:solidFill>
              </a:rPr>
              <a:t>void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says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DC5924"/>
                </a:solidFill>
              </a:rPr>
              <a:t>message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3366FF"/>
                </a:solidFill>
              </a:rPr>
              <a:t>void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receiveMessage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DC5924"/>
                </a:solidFill>
              </a:rPr>
              <a:t>message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5876" y="3401457"/>
            <a:ext cx="151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Colleague “says” something to mediator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26376" y="5810251"/>
            <a:ext cx="0" cy="4603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58875" y="6270625"/>
            <a:ext cx="666750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58875" y="5810251"/>
            <a:ext cx="1" cy="4603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8877" y="5857875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Mediator then shares message with all other colleagues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68402" y="6280150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(via the participant’s own Mediator object, which is an attribute)</a:t>
            </a:r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457199" y="825500"/>
            <a:ext cx="8302626" cy="582398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Colleague Does Not Know About Other Colleagues!</a:t>
            </a: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(That’s all in Mediator!)</a:t>
            </a:r>
          </a:p>
        </p:txBody>
      </p:sp>
    </p:spTree>
    <p:extLst>
      <p:ext uri="{BB962C8B-B14F-4D97-AF65-F5344CB8AC3E}">
        <p14:creationId xmlns:p14="http://schemas.microsoft.com/office/powerpoint/2010/main" val="163305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21609"/>
            <a:ext cx="8686800" cy="3809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106" y="4304080"/>
            <a:ext cx="7436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public class</a:t>
            </a:r>
            <a:r>
              <a:rPr lang="en-US" dirty="0"/>
              <a:t> </a:t>
            </a:r>
            <a:r>
              <a:rPr lang="en-US" dirty="0" err="1" smtClean="0"/>
              <a:t>ConcreteColleague</a:t>
            </a:r>
            <a:r>
              <a:rPr lang="en-US" dirty="0" smtClean="0"/>
              <a:t> </a:t>
            </a:r>
            <a:r>
              <a:rPr lang="en-US" dirty="0">
                <a:solidFill>
                  <a:srgbClr val="D1282E"/>
                </a:solidFill>
              </a:rPr>
              <a:t>implements</a:t>
            </a:r>
            <a:r>
              <a:rPr lang="en-US" dirty="0"/>
              <a:t> </a:t>
            </a:r>
            <a:r>
              <a:rPr lang="en-US" dirty="0" smtClean="0"/>
              <a:t>Colleague </a:t>
            </a:r>
            <a:r>
              <a:rPr lang="en-US" dirty="0"/>
              <a:t>{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>
                <a:solidFill>
                  <a:srgbClr val="000000"/>
                </a:solidFill>
              </a:rPr>
              <a:t> name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Mediator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mediator;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public</a:t>
            </a: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void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says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message</a:t>
            </a:r>
            <a:r>
              <a:rPr lang="en-US" dirty="0"/>
              <a:t>){</a:t>
            </a:r>
          </a:p>
          <a:p>
            <a:pPr lvl="1"/>
            <a:r>
              <a:rPr lang="en-US" dirty="0"/>
              <a:t>    </a:t>
            </a:r>
            <a:r>
              <a:rPr lang="en-US" dirty="0" err="1" smtClean="0"/>
              <a:t>mediator.shareMessage</a:t>
            </a:r>
            <a:r>
              <a:rPr lang="en-US" dirty="0" smtClean="0"/>
              <a:t> (</a:t>
            </a:r>
            <a:r>
              <a:rPr lang="en-US" dirty="0"/>
              <a:t>name + " says: " + </a:t>
            </a:r>
            <a:r>
              <a:rPr lang="en-US" dirty="0">
                <a:solidFill>
                  <a:srgbClr val="DC5924"/>
                </a:solidFill>
              </a:rPr>
              <a:t>message</a:t>
            </a:r>
            <a:r>
              <a:rPr lang="en-US" dirty="0"/>
              <a:t>, this);</a:t>
            </a:r>
          </a:p>
          <a:p>
            <a:pPr lvl="1"/>
            <a:r>
              <a:rPr lang="en-US" dirty="0"/>
              <a:t>  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1875" y="158751"/>
            <a:ext cx="4349750" cy="1571624"/>
          </a:xfrm>
          <a:prstGeom prst="rect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8305" r="83001" b="52465"/>
          <a:stretch/>
        </p:blipFill>
        <p:spPr>
          <a:xfrm>
            <a:off x="5334000" y="2531251"/>
            <a:ext cx="937811" cy="1361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4888" t="1711" r="16869" b="52466"/>
          <a:stretch/>
        </p:blipFill>
        <p:spPr>
          <a:xfrm>
            <a:off x="8179099" y="2618874"/>
            <a:ext cx="806152" cy="1273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5" y="3119293"/>
            <a:ext cx="1184787" cy="1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2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21609"/>
            <a:ext cx="8686800" cy="3809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" y="4304080"/>
            <a:ext cx="8953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public class</a:t>
            </a:r>
            <a:r>
              <a:rPr lang="en-US" dirty="0"/>
              <a:t> </a:t>
            </a:r>
            <a:r>
              <a:rPr lang="en-US" dirty="0" err="1" smtClean="0"/>
              <a:t>ConcreteMediator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1282E"/>
                </a:solidFill>
              </a:rPr>
              <a:t>implements</a:t>
            </a:r>
            <a:r>
              <a:rPr lang="en-US" dirty="0" smtClean="0"/>
              <a:t> Mediator {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3366FF"/>
                </a:solidFill>
              </a:rPr>
              <a:t>ArrayList</a:t>
            </a:r>
            <a:r>
              <a:rPr lang="en-US" dirty="0" smtClean="0">
                <a:solidFill>
                  <a:srgbClr val="3366FF"/>
                </a:solidFill>
              </a:rPr>
              <a:t>&lt;Colleague&gt;</a:t>
            </a:r>
            <a:r>
              <a:rPr lang="en-US" dirty="0" smtClean="0">
                <a:solidFill>
                  <a:srgbClr val="000000"/>
                </a:solidFill>
              </a:rPr>
              <a:t> heroes;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public</a:t>
            </a: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void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shareMessage</a:t>
            </a:r>
            <a:r>
              <a:rPr lang="en-US" dirty="0" smtClean="0"/>
              <a:t>(</a:t>
            </a:r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message, </a:t>
            </a:r>
            <a:r>
              <a:rPr lang="en-US" dirty="0" smtClean="0">
                <a:solidFill>
                  <a:srgbClr val="3366FF"/>
                </a:solidFill>
              </a:rPr>
              <a:t>Colleague</a:t>
            </a:r>
            <a:r>
              <a:rPr lang="en-US" dirty="0" smtClean="0">
                <a:solidFill>
                  <a:schemeClr val="accent5"/>
                </a:solidFill>
              </a:rPr>
              <a:t> speaker</a:t>
            </a:r>
            <a:r>
              <a:rPr lang="en-US" dirty="0" smtClean="0"/>
              <a:t>)</a:t>
            </a:r>
            <a:r>
              <a:rPr lang="en-US" dirty="0"/>
              <a:t>{</a:t>
            </a:r>
          </a:p>
          <a:p>
            <a:pPr lvl="1"/>
            <a:r>
              <a:rPr lang="en-US" dirty="0" smtClean="0"/>
              <a:t>	for (</a:t>
            </a:r>
            <a:r>
              <a:rPr lang="en-US" dirty="0" smtClean="0">
                <a:solidFill>
                  <a:srgbClr val="3366FF"/>
                </a:solidFill>
              </a:rPr>
              <a:t>Colleague</a:t>
            </a:r>
            <a:r>
              <a:rPr lang="en-US" dirty="0" smtClean="0"/>
              <a:t> hero </a:t>
            </a:r>
            <a:r>
              <a:rPr lang="en-US" dirty="0"/>
              <a:t>: </a:t>
            </a:r>
            <a:r>
              <a:rPr lang="en-US" dirty="0" smtClean="0"/>
              <a:t>heroes)</a:t>
            </a:r>
            <a:r>
              <a:rPr lang="en-US" dirty="0"/>
              <a:t>{</a:t>
            </a:r>
          </a:p>
          <a:p>
            <a:pPr lvl="1"/>
            <a:r>
              <a:rPr lang="en-US" dirty="0"/>
              <a:t>      </a:t>
            </a:r>
            <a:r>
              <a:rPr lang="en-US" dirty="0" smtClean="0"/>
              <a:t>		if (hero </a:t>
            </a:r>
            <a:r>
              <a:rPr lang="en-US" dirty="0"/>
              <a:t>!= </a:t>
            </a:r>
            <a:r>
              <a:rPr lang="en-US" dirty="0">
                <a:solidFill>
                  <a:srgbClr val="DC5924"/>
                </a:solidFill>
              </a:rPr>
              <a:t>speaker</a:t>
            </a:r>
            <a:r>
              <a:rPr lang="en-US" dirty="0"/>
              <a:t>) </a:t>
            </a:r>
            <a:r>
              <a:rPr lang="en-US" dirty="0" err="1" smtClean="0"/>
              <a:t>hero.listen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5"/>
                </a:solidFill>
              </a:rPr>
              <a:t>message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    </a:t>
            </a:r>
            <a:r>
              <a:rPr lang="en-US" dirty="0" smtClean="0"/>
              <a:t>		}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lvl="1"/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90499" y="121609"/>
            <a:ext cx="3079751" cy="4158773"/>
          </a:xfrm>
          <a:prstGeom prst="rect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8305" r="83001" b="52465"/>
          <a:stretch/>
        </p:blipFill>
        <p:spPr>
          <a:xfrm>
            <a:off x="5334000" y="2531251"/>
            <a:ext cx="937811" cy="1361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4888" t="1711" r="16869" b="52466"/>
          <a:stretch/>
        </p:blipFill>
        <p:spPr>
          <a:xfrm>
            <a:off x="8179099" y="2618874"/>
            <a:ext cx="806152" cy="1273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5" y="3119293"/>
            <a:ext cx="1184787" cy="1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21609"/>
            <a:ext cx="8686800" cy="3809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" y="4304080"/>
            <a:ext cx="895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public class</a:t>
            </a:r>
            <a:r>
              <a:rPr lang="en-US" dirty="0"/>
              <a:t> </a:t>
            </a:r>
            <a:r>
              <a:rPr lang="en-US" dirty="0" err="1" smtClean="0"/>
              <a:t>ConcreteColleague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1282E"/>
                </a:solidFill>
              </a:rPr>
              <a:t>implements</a:t>
            </a:r>
            <a:r>
              <a:rPr lang="en-US" dirty="0"/>
              <a:t> </a:t>
            </a:r>
            <a:r>
              <a:rPr lang="en-US" dirty="0" smtClean="0"/>
              <a:t>Colleague {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Mediator</a:t>
            </a:r>
            <a:r>
              <a:rPr lang="en-US" dirty="0" smtClean="0">
                <a:solidFill>
                  <a:srgbClr val="000000"/>
                </a:solidFill>
              </a:rPr>
              <a:t> mediator;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public</a:t>
            </a: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void</a:t>
            </a:r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listen </a:t>
            </a:r>
            <a:r>
              <a:rPr lang="en-US" dirty="0" smtClean="0"/>
              <a:t>(</a:t>
            </a:r>
            <a:r>
              <a:rPr lang="en-US" dirty="0">
                <a:solidFill>
                  <a:srgbClr val="3366FF"/>
                </a:solidFill>
              </a:rPr>
              <a:t>String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message</a:t>
            </a:r>
            <a:r>
              <a:rPr lang="en-US" dirty="0" smtClean="0"/>
              <a:t>)</a:t>
            </a:r>
            <a:r>
              <a:rPr lang="en-US" dirty="0"/>
              <a:t>{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		</a:t>
            </a:r>
            <a:r>
              <a:rPr lang="en-US" dirty="0" err="1" smtClean="0">
                <a:solidFill>
                  <a:srgbClr val="3366FF"/>
                </a:solidFill>
              </a:rPr>
              <a:t>System</a:t>
            </a:r>
            <a:r>
              <a:rPr lang="en-US" dirty="0" err="1" smtClean="0"/>
              <a:t>.out.println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5"/>
                </a:solidFill>
              </a:rPr>
              <a:t>message</a:t>
            </a:r>
            <a:r>
              <a:rPr lang="en-US" dirty="0" smtClean="0"/>
              <a:t>);	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lvl="1"/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192060" y="1603375"/>
            <a:ext cx="5685239" cy="2470632"/>
          </a:xfrm>
          <a:prstGeom prst="rect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8305" r="83001" b="52465"/>
          <a:stretch/>
        </p:blipFill>
        <p:spPr>
          <a:xfrm>
            <a:off x="5334000" y="2531251"/>
            <a:ext cx="937811" cy="1361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4888" t="1711" r="16869" b="52466"/>
          <a:stretch/>
        </p:blipFill>
        <p:spPr>
          <a:xfrm>
            <a:off x="8179099" y="2618874"/>
            <a:ext cx="806152" cy="1273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75" y="3119293"/>
            <a:ext cx="1184787" cy="118478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271813" y="3597839"/>
            <a:ext cx="649687" cy="1021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21500" y="4619625"/>
            <a:ext cx="1907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Psst</a:t>
            </a:r>
            <a:r>
              <a:rPr lang="en-US" dirty="0" smtClean="0">
                <a:solidFill>
                  <a:srgbClr val="000000"/>
                </a:solidFill>
              </a:rPr>
              <a:t>… Isn’t Mario a Singleton?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2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else can we find the Mediator?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657978"/>
            <a:ext cx="8863598" cy="72644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(As if saving the Princess </a:t>
            </a:r>
            <a:r>
              <a:rPr lang="en-US" sz="1400" dirty="0" err="1" smtClean="0"/>
              <a:t>wasn</a:t>
            </a:r>
            <a:r>
              <a:rPr lang="fr-FR" sz="1400" dirty="0" smtClean="0"/>
              <a:t>’</a:t>
            </a:r>
            <a:r>
              <a:rPr lang="en-US" sz="1400" dirty="0" smtClean="0"/>
              <a:t>t compelling enough… I get it, we can’t all be into 90’s video games!)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35961"/>
            <a:ext cx="8301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GUI Window (Mediator) interacting with elements on the page (Colleagues)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Radio Dispatch System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Orchestra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Air traffic control System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Complex, High-stakes, Negotiation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Dispute Resolutions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106979"/>
            <a:ext cx="9144000" cy="726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/>
              <a:t>They’re in more places than meets the eye!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9471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861685"/>
            <a:ext cx="8985250" cy="72644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Our Beloved Piazza</a:t>
            </a:r>
            <a:endParaRPr lang="en-US" sz="3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-402907"/>
            <a:ext cx="8686802" cy="1371600"/>
          </a:xfrm>
        </p:spPr>
        <p:txBody>
          <a:bodyPr/>
          <a:lstStyle/>
          <a:p>
            <a:r>
              <a:rPr lang="en-US" dirty="0" smtClean="0"/>
              <a:t>Some real </a:t>
            </a:r>
            <a:r>
              <a:rPr lang="en-US" dirty="0" smtClean="0"/>
              <a:t>world </a:t>
            </a: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001" r="45486" b="44444"/>
          <a:stretch/>
        </p:blipFill>
        <p:spPr>
          <a:xfrm>
            <a:off x="126999" y="1254125"/>
            <a:ext cx="8680293" cy="40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250" y="1136650"/>
            <a:ext cx="8874125" cy="4709160"/>
            <a:chOff x="127000" y="1104900"/>
            <a:chExt cx="8874125" cy="47091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525" y="1104900"/>
              <a:ext cx="4800600" cy="42291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104900"/>
              <a:ext cx="6096000" cy="4709160"/>
            </a:xfrm>
            <a:prstGeom prst="rect">
              <a:avLst/>
            </a:prstGeom>
          </p:spPr>
        </p:pic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861685"/>
            <a:ext cx="8985250" cy="72644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Who remembers these?</a:t>
            </a:r>
            <a:endParaRPr lang="en-US" sz="3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-402907"/>
            <a:ext cx="8686802" cy="1371600"/>
          </a:xfrm>
        </p:spPr>
        <p:txBody>
          <a:bodyPr/>
          <a:lstStyle/>
          <a:p>
            <a:r>
              <a:rPr lang="en-US" dirty="0" smtClean="0"/>
              <a:t>Some real </a:t>
            </a:r>
            <a:r>
              <a:rPr lang="en-US" dirty="0" smtClean="0"/>
              <a:t>world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8" y="773430"/>
            <a:ext cx="8686802" cy="726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(Again, still not stuck in the 90’s :p)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558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3105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Word of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7750176" cy="5333682"/>
          </a:xfrm>
        </p:spPr>
        <p:txBody>
          <a:bodyPr>
            <a:noAutofit/>
          </a:bodyPr>
          <a:lstStyle/>
          <a:p>
            <a:r>
              <a:rPr lang="en-US" sz="1800" dirty="0" smtClean="0"/>
              <a:t>Positives: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Simplifies interaction between classes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Allows for easier scalability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From many-to-many interactions to one-to-</a:t>
            </a:r>
            <a:r>
              <a:rPr lang="en-US" sz="1800" dirty="0" smtClean="0"/>
              <a:t>many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Allows </a:t>
            </a:r>
            <a:r>
              <a:rPr lang="en-US" sz="1800" dirty="0" smtClean="0"/>
              <a:t>easier reuse of Colleagues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Easier </a:t>
            </a:r>
            <a:r>
              <a:rPr lang="en-US" sz="1800" dirty="0" smtClean="0"/>
              <a:t>to </a:t>
            </a:r>
            <a:r>
              <a:rPr lang="en-US" sz="1800" dirty="0" smtClean="0"/>
              <a:t>understand</a:t>
            </a:r>
          </a:p>
          <a:p>
            <a:endParaRPr lang="en-US" sz="1800" dirty="0" smtClean="0"/>
          </a:p>
          <a:p>
            <a:r>
              <a:rPr lang="en-US" sz="1800" dirty="0" smtClean="0"/>
              <a:t>Negatives: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“Trade complexity of interaction for complexity of mediator”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May end up with too complex of a mediator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Risk is more concentrated in mediator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Possibly leading to a more fragile system?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525" y="1317943"/>
            <a:ext cx="2779961" cy="36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“Luigi, can’t talk long. Bowser doesn’t know my videophone still works for calling out. I don’t know where he’s keeping me. Sewage. He’s coming back. Later!”</a:t>
            </a:r>
          </a:p>
          <a:p>
            <a:pPr algn="ctr"/>
            <a:r>
              <a:rPr lang="en-US" sz="3000" dirty="0" smtClean="0"/>
              <a:t>-Princess Peach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2597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17" y="-6032"/>
            <a:ext cx="9637168" cy="6911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017" y="-307657"/>
            <a:ext cx="9337017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That’s it Folks!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Deal…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305" r="83001" b="52465"/>
          <a:stretch/>
        </p:blipFill>
        <p:spPr>
          <a:xfrm>
            <a:off x="383316" y="1403080"/>
            <a:ext cx="1303679" cy="1892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586" t="4679" r="68074" b="52465"/>
          <a:stretch/>
        </p:blipFill>
        <p:spPr>
          <a:xfrm>
            <a:off x="1916108" y="1435087"/>
            <a:ext cx="1058724" cy="1860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4888" t="1711" r="16869" b="52466"/>
          <a:stretch/>
        </p:blipFill>
        <p:spPr>
          <a:xfrm>
            <a:off x="470369" y="3806249"/>
            <a:ext cx="1216626" cy="1921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923" t="1711" b="52466"/>
          <a:stretch/>
        </p:blipFill>
        <p:spPr>
          <a:xfrm>
            <a:off x="2031568" y="3771940"/>
            <a:ext cx="1117645" cy="188608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3316" y="5814059"/>
            <a:ext cx="8358637" cy="866613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Mario, Luigi, Yoshi, and the Mushroom need a system to communicate on their quest to save the Princess</a:t>
            </a:r>
            <a:endParaRPr lang="en-US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1719" t="1711" r="51075" b="52466"/>
          <a:stretch/>
        </p:blipFill>
        <p:spPr>
          <a:xfrm>
            <a:off x="6919040" y="1977597"/>
            <a:ext cx="1573365" cy="2635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67" t="49342" r="77817" b="550"/>
          <a:stretch/>
        </p:blipFill>
        <p:spPr>
          <a:xfrm>
            <a:off x="5061332" y="1854371"/>
            <a:ext cx="1857708" cy="2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8305" r="83001" b="52465"/>
          <a:stretch/>
        </p:blipFill>
        <p:spPr>
          <a:xfrm>
            <a:off x="383316" y="363895"/>
            <a:ext cx="1303679" cy="189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586" t="4679" r="68074" b="52465"/>
          <a:stretch/>
        </p:blipFill>
        <p:spPr>
          <a:xfrm>
            <a:off x="7276739" y="363895"/>
            <a:ext cx="1058724" cy="1860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4888" t="1711" r="16869" b="52466"/>
          <a:stretch/>
        </p:blipFill>
        <p:spPr>
          <a:xfrm>
            <a:off x="470369" y="2767064"/>
            <a:ext cx="1216626" cy="192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2923" t="1711" b="52466"/>
          <a:stretch/>
        </p:blipFill>
        <p:spPr>
          <a:xfrm>
            <a:off x="7276739" y="2732755"/>
            <a:ext cx="1117645" cy="1886086"/>
          </a:xfrm>
          <a:prstGeom prst="rect">
            <a:avLst/>
          </a:prstGeom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0" y="5814060"/>
            <a:ext cx="8985250" cy="72644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Here’s one way to connect our heroes…</a:t>
            </a:r>
            <a:endParaRPr lang="en-US" sz="25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29827" y="1699036"/>
            <a:ext cx="5179195" cy="186402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3"/>
          </p:cNvCxnSpPr>
          <p:nvPr/>
        </p:nvCxnSpPr>
        <p:spPr>
          <a:xfrm>
            <a:off x="1686995" y="1309939"/>
            <a:ext cx="5422027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29827" y="4073066"/>
            <a:ext cx="5179195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762128" y="2173230"/>
            <a:ext cx="0" cy="923748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29827" y="1699036"/>
            <a:ext cx="5179195" cy="186402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072127" y="2223976"/>
            <a:ext cx="0" cy="713204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8305" r="83001" b="52465"/>
          <a:stretch/>
        </p:blipFill>
        <p:spPr>
          <a:xfrm>
            <a:off x="383316" y="363895"/>
            <a:ext cx="1303679" cy="189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586" t="4679" r="68074" b="52465"/>
          <a:stretch/>
        </p:blipFill>
        <p:spPr>
          <a:xfrm>
            <a:off x="7276739" y="363895"/>
            <a:ext cx="1058724" cy="1860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4888" t="1711" r="16869" b="52466"/>
          <a:stretch/>
        </p:blipFill>
        <p:spPr>
          <a:xfrm>
            <a:off x="470369" y="2767064"/>
            <a:ext cx="1216626" cy="192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2923" t="1711" b="52466"/>
          <a:stretch/>
        </p:blipFill>
        <p:spPr>
          <a:xfrm>
            <a:off x="7276739" y="2732755"/>
            <a:ext cx="1117645" cy="1886086"/>
          </a:xfrm>
          <a:prstGeom prst="rect">
            <a:avLst/>
          </a:prstGeom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0" y="5880040"/>
            <a:ext cx="8985250" cy="72644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What if we added a new character to the quest?</a:t>
            </a:r>
            <a:endParaRPr lang="en-US" sz="25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29827" y="1699036"/>
            <a:ext cx="5179195" cy="186402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3"/>
          </p:cNvCxnSpPr>
          <p:nvPr/>
        </p:nvCxnSpPr>
        <p:spPr>
          <a:xfrm>
            <a:off x="1686995" y="1309939"/>
            <a:ext cx="5422027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29827" y="4073066"/>
            <a:ext cx="5179195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762128" y="2173230"/>
            <a:ext cx="0" cy="923748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29827" y="1699036"/>
            <a:ext cx="5179195" cy="186402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072127" y="2223976"/>
            <a:ext cx="0" cy="713204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90" y="4184247"/>
            <a:ext cx="1436059" cy="162981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13" idx="3"/>
          </p:cNvCxnSpPr>
          <p:nvPr/>
        </p:nvCxnSpPr>
        <p:spPr>
          <a:xfrm>
            <a:off x="1686995" y="3728006"/>
            <a:ext cx="2007717" cy="1105173"/>
          </a:xfrm>
          <a:prstGeom prst="straightConnector1">
            <a:avLst/>
          </a:prstGeom>
          <a:ln>
            <a:solidFill>
              <a:srgbClr val="CA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86995" y="2173230"/>
            <a:ext cx="2469556" cy="2247561"/>
          </a:xfrm>
          <a:prstGeom prst="straightConnector1">
            <a:avLst/>
          </a:prstGeom>
          <a:ln>
            <a:solidFill>
              <a:srgbClr val="CA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64769" y="1830999"/>
            <a:ext cx="2028794" cy="2242067"/>
          </a:xfrm>
          <a:prstGeom prst="straightConnector1">
            <a:avLst/>
          </a:prstGeom>
          <a:ln>
            <a:solidFill>
              <a:srgbClr val="CA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55467" y="4184247"/>
            <a:ext cx="1653555" cy="554290"/>
          </a:xfrm>
          <a:prstGeom prst="straightConnector1">
            <a:avLst/>
          </a:prstGeom>
          <a:ln>
            <a:solidFill>
              <a:srgbClr val="CA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643276" y="0"/>
            <a:ext cx="11331550" cy="6858000"/>
          </a:xfrm>
          <a:prstGeom prst="rect">
            <a:avLst/>
          </a:prstGeom>
          <a:solidFill>
            <a:srgbClr val="A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843"/>
            <a:ext cx="9144000" cy="525489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608453"/>
            <a:ext cx="8985250" cy="1377412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This architecture is not all that scalable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(The number of connections grows at O(n^2)…)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Instead…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8305" r="83001" b="52465"/>
          <a:stretch/>
        </p:blipFill>
        <p:spPr>
          <a:xfrm>
            <a:off x="324395" y="1713270"/>
            <a:ext cx="1303679" cy="1892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586" t="4679" r="68074" b="52465"/>
          <a:stretch/>
        </p:blipFill>
        <p:spPr>
          <a:xfrm>
            <a:off x="7217818" y="1713270"/>
            <a:ext cx="1058724" cy="1860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4888" t="1711" r="16869" b="52466"/>
          <a:stretch/>
        </p:blipFill>
        <p:spPr>
          <a:xfrm>
            <a:off x="411448" y="4116439"/>
            <a:ext cx="1216626" cy="1921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82923" t="1711" b="52466"/>
          <a:stretch/>
        </p:blipFill>
        <p:spPr>
          <a:xfrm>
            <a:off x="7217818" y="4082130"/>
            <a:ext cx="1117645" cy="18860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81420"/>
            <a:ext cx="2047875" cy="20478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54375" y="4629295"/>
            <a:ext cx="160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Mediator!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0" y="5975290"/>
            <a:ext cx="8985250" cy="7264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500" dirty="0" smtClean="0"/>
              <a:t>We introduce a new role in the system – the mediator – responsible for relaying messages to our heroes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07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Instead…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8305" r="83001" b="52465"/>
          <a:stretch/>
        </p:blipFill>
        <p:spPr>
          <a:xfrm>
            <a:off x="324395" y="1713270"/>
            <a:ext cx="1303679" cy="1892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586" t="4679" r="68074" b="52465"/>
          <a:stretch/>
        </p:blipFill>
        <p:spPr>
          <a:xfrm>
            <a:off x="7217818" y="1713270"/>
            <a:ext cx="1058724" cy="1860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4888" t="1711" r="16869" b="52466"/>
          <a:stretch/>
        </p:blipFill>
        <p:spPr>
          <a:xfrm>
            <a:off x="411448" y="4116439"/>
            <a:ext cx="1216626" cy="1921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82923" t="1711" b="52466"/>
          <a:stretch/>
        </p:blipFill>
        <p:spPr>
          <a:xfrm>
            <a:off x="7217818" y="4082130"/>
            <a:ext cx="1117645" cy="188608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628074" y="3937000"/>
            <a:ext cx="1816801" cy="1111449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28074" y="3057725"/>
            <a:ext cx="1705676" cy="51562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89500" y="3010100"/>
            <a:ext cx="2211738" cy="51562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7" idx="1"/>
          </p:cNvCxnSpPr>
          <p:nvPr/>
        </p:nvCxnSpPr>
        <p:spPr>
          <a:xfrm>
            <a:off x="4889500" y="3937000"/>
            <a:ext cx="2328318" cy="1088173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81420"/>
            <a:ext cx="2047875" cy="20478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54375" y="4629295"/>
            <a:ext cx="160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Mediator!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0" y="5873750"/>
            <a:ext cx="8985250" cy="907355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Now our heroes do not have to know about each other. They only interact with the mediator.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7380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787"/>
          <a:stretch/>
        </p:blipFill>
        <p:spPr>
          <a:xfrm>
            <a:off x="1016000" y="-635000"/>
            <a:ext cx="7101430" cy="64611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746749"/>
            <a:ext cx="8985250" cy="1397001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Now our architecture is way more scalable</a:t>
            </a:r>
          </a:p>
          <a:p>
            <a:pPr algn="ctr"/>
            <a:r>
              <a:rPr lang="en-US" sz="1800" dirty="0" smtClean="0"/>
              <a:t>The number of connections grows at O(n)</a:t>
            </a:r>
          </a:p>
        </p:txBody>
      </p:sp>
    </p:spTree>
    <p:extLst>
      <p:ext uri="{BB962C8B-B14F-4D97-AF65-F5344CB8AC3E}">
        <p14:creationId xmlns:p14="http://schemas.microsoft.com/office/powerpoint/2010/main" val="117090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3501</TotalTime>
  <Words>535</Words>
  <Application>Microsoft Macintosh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Mediator Pattern</vt:lpstr>
      <vt:lpstr>PowerPoint Presentation</vt:lpstr>
      <vt:lpstr>Here’s the Deal…</vt:lpstr>
      <vt:lpstr>PowerPoint Presentation</vt:lpstr>
      <vt:lpstr>PowerPoint Presentation</vt:lpstr>
      <vt:lpstr>PowerPoint Presentation</vt:lpstr>
      <vt:lpstr>What If Instead…</vt:lpstr>
      <vt:lpstr>What If Instead…</vt:lpstr>
      <vt:lpstr>PowerPoint Presentation</vt:lpstr>
      <vt:lpstr>PowerPoint Presentation</vt:lpstr>
      <vt:lpstr>Architecture</vt:lpstr>
      <vt:lpstr>Mediator &amp; Colleague</vt:lpstr>
      <vt:lpstr>PowerPoint Presentation</vt:lpstr>
      <vt:lpstr>PowerPoint Presentation</vt:lpstr>
      <vt:lpstr>PowerPoint Presentation</vt:lpstr>
      <vt:lpstr>where else can we find the Mediator?</vt:lpstr>
      <vt:lpstr>Some real world examples</vt:lpstr>
      <vt:lpstr>Some real world examples</vt:lpstr>
      <vt:lpstr>A Word of Warning</vt:lpstr>
      <vt:lpstr>That’s it Folks!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Mediator Pattern</dc:title>
  <dc:creator>George Michael Raad</dc:creator>
  <cp:lastModifiedBy>George Michael Raad</cp:lastModifiedBy>
  <cp:revision>236</cp:revision>
  <dcterms:created xsi:type="dcterms:W3CDTF">2018-01-31T03:25:59Z</dcterms:created>
  <dcterms:modified xsi:type="dcterms:W3CDTF">2018-02-06T05:56:47Z</dcterms:modified>
</cp:coreProperties>
</file>