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40"/>
  </p:notesMasterIdLst>
  <p:sldIdLst>
    <p:sldId id="256" r:id="rId3"/>
    <p:sldId id="401" r:id="rId4"/>
    <p:sldId id="318" r:id="rId5"/>
    <p:sldId id="443" r:id="rId6"/>
    <p:sldId id="418" r:id="rId7"/>
    <p:sldId id="415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44" r:id="rId19"/>
    <p:sldId id="427" r:id="rId20"/>
    <p:sldId id="428" r:id="rId21"/>
    <p:sldId id="429" r:id="rId22"/>
    <p:sldId id="442" r:id="rId23"/>
    <p:sldId id="421" r:id="rId24"/>
    <p:sldId id="422" r:id="rId25"/>
    <p:sldId id="423" r:id="rId26"/>
    <p:sldId id="424" r:id="rId27"/>
    <p:sldId id="425" r:id="rId28"/>
    <p:sldId id="426" r:id="rId29"/>
    <p:sldId id="446" r:id="rId30"/>
    <p:sldId id="332" r:id="rId31"/>
    <p:sldId id="333" r:id="rId32"/>
    <p:sldId id="431" r:id="rId33"/>
    <p:sldId id="335" r:id="rId34"/>
    <p:sldId id="357" r:id="rId35"/>
    <p:sldId id="358" r:id="rId36"/>
    <p:sldId id="436" r:id="rId37"/>
    <p:sldId id="437" r:id="rId38"/>
    <p:sldId id="447" r:id="rId39"/>
  </p:sldIdLst>
  <p:sldSz cx="9144000" cy="6858000" type="screen4x3"/>
  <p:notesSz cx="6858000" cy="9144000"/>
  <p:defaultTextStyle>
    <a:lvl1pPr algn="ctr">
      <a:defRPr sz="4200">
        <a:latin typeface="Calibri"/>
        <a:ea typeface="Calibri"/>
        <a:cs typeface="Calibri"/>
        <a:sym typeface="Calibri"/>
      </a:defRPr>
    </a:lvl1pPr>
    <a:lvl2pPr indent="457200" algn="ctr">
      <a:defRPr sz="4200">
        <a:latin typeface="Calibri"/>
        <a:ea typeface="Calibri"/>
        <a:cs typeface="Calibri"/>
        <a:sym typeface="Calibri"/>
      </a:defRPr>
    </a:lvl2pPr>
    <a:lvl3pPr indent="914400" algn="ctr">
      <a:defRPr sz="4200">
        <a:latin typeface="Calibri"/>
        <a:ea typeface="Calibri"/>
        <a:cs typeface="Calibri"/>
        <a:sym typeface="Calibri"/>
      </a:defRPr>
    </a:lvl3pPr>
    <a:lvl4pPr indent="1371600" algn="ctr">
      <a:defRPr sz="4200">
        <a:latin typeface="Calibri"/>
        <a:ea typeface="Calibri"/>
        <a:cs typeface="Calibri"/>
        <a:sym typeface="Calibri"/>
      </a:defRPr>
    </a:lvl4pPr>
    <a:lvl5pPr indent="1828800" algn="ctr">
      <a:defRPr sz="4200">
        <a:latin typeface="Calibri"/>
        <a:ea typeface="Calibri"/>
        <a:cs typeface="Calibri"/>
        <a:sym typeface="Calibri"/>
      </a:defRPr>
    </a:lvl5pPr>
    <a:lvl6pPr indent="2286000" algn="ctr">
      <a:defRPr sz="4200">
        <a:latin typeface="Calibri"/>
        <a:ea typeface="Calibri"/>
        <a:cs typeface="Calibri"/>
        <a:sym typeface="Calibri"/>
      </a:defRPr>
    </a:lvl6pPr>
    <a:lvl7pPr indent="2743200" algn="ctr">
      <a:defRPr sz="4200">
        <a:latin typeface="Calibri"/>
        <a:ea typeface="Calibri"/>
        <a:cs typeface="Calibri"/>
        <a:sym typeface="Calibri"/>
      </a:defRPr>
    </a:lvl7pPr>
    <a:lvl8pPr indent="3200400" algn="ctr">
      <a:defRPr sz="4200">
        <a:latin typeface="Calibri"/>
        <a:ea typeface="Calibri"/>
        <a:cs typeface="Calibri"/>
        <a:sym typeface="Calibri"/>
      </a:defRPr>
    </a:lvl8pPr>
    <a:lvl9pPr indent="3657600" algn="ctr">
      <a:defRPr sz="4200"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DCACA"/>
          </a:solidFill>
        </a:fill>
      </a:tcStyle>
    </a:wholeTbl>
    <a:band2H>
      <a:tcTxStyle/>
      <a:tcStyle>
        <a:tcBdr/>
        <a:fill>
          <a:solidFill>
            <a:srgbClr val="EF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4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3" name="Shape 3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63195052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0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Mechanisms all implemented with machine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63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3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8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Push </a:t>
            </a:r>
            <a:r>
              <a:rPr lang="en-US" dirty="0" err="1"/>
              <a:t>imm</a:t>
            </a:r>
            <a:r>
              <a:rPr lang="en-US" dirty="0"/>
              <a:t> quad word</a:t>
            </a:r>
            <a:r>
              <a:rPr lang="en-US" baseline="0" dirty="0"/>
              <a:t> is not supported in 64bit. Not commonly used, so no encoding to support it.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Most likely need to omit the </a:t>
            </a:r>
            <a:r>
              <a:rPr lang="en-US" dirty="0" err="1"/>
              <a:t>callee</a:t>
            </a:r>
            <a:r>
              <a:rPr lang="en-US" dirty="0"/>
              <a:t>-saved</a:t>
            </a:r>
            <a:r>
              <a:rPr lang="en-US" baseline="0" dirty="0"/>
              <a:t> examples due to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457200" y="515434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6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6629400" y="1600200"/>
            <a:ext cx="2057400" cy="52578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0198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68" name="Shape 6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6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78" name="Shape 7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7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88" name="Shape 8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8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95" name="Shape 9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9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01" name="Shape 10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0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06" name="Shape 10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0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13" name="Shape 1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1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20" name="Shape 1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2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27" name="Shape 1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2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34" name="Shape 1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44" name="Shape 14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4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51" name="Shape 15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5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2800"/>
            </a:lvl1pPr>
            <a:lvl2pPr marL="790575" indent="-333375">
              <a:defRPr sz="2800"/>
            </a:lvl2pPr>
            <a:lvl3pPr marL="1234439" indent="-320039">
              <a:defRPr sz="2800"/>
            </a:lvl3pPr>
            <a:lvl4pPr marL="1727200" indent="-355600">
              <a:defRPr sz="2800"/>
            </a:lvl4pPr>
            <a:lvl5pPr marL="21844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58" name="Shape 15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5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65" name="Shape 16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6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71" name="Shape 17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76" name="Shape 17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3200"/>
            </a:lvl1pPr>
            <a:lvl2pPr marL="783771" indent="-326571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83" name="Shape 1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8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Shape 18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90" name="Shape 1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9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97" name="Shape 1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9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6667500" y="0"/>
            <a:ext cx="2095500" cy="6380163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3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457200" y="526726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04" name="Shape 2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0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14" name="Shape 21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1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hape 21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21" name="Shape 22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2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Shape 22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46100" indent="-266700">
              <a:defRPr sz="2800"/>
            </a:lvl2pPr>
            <a:lvl3pPr marL="845819" indent="-248919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28" name="Shape 2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32" name="Shape 23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35" name="Shape 23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3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41" name="Shape 24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4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Shape 24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46" name="Shape 24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4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Shape 24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49" name="Shape 24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0" name="Shape 25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0657" indent="-261257">
              <a:defRPr sz="3200"/>
            </a:lvl2pPr>
            <a:lvl3pPr marL="833966" indent="-237066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53" name="Shape 25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5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Shape 25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60" name="Shape 26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6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63" name="Shape 2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4" name="Shape 2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67" name="Shape 2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6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hape 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74" name="Shape 27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7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Shape 27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77" name="Shape 27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8" name="Shape 27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84" name="Shape 28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8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91" name="Shape 29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Shape 29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53508" indent="-274108">
              <a:defRPr sz="2800"/>
            </a:lvl2pPr>
            <a:lvl3pPr marL="881380" indent="-284480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98" name="Shape 29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Shape 30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02" name="Shape 30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05" name="Shape 3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0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Shape 30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11" name="Shape 31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1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Shape 31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16" name="Shape 3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19" name="Shape 31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23" name="Shape 32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2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Shape 32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30" name="Shape 33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3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Shape 33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34" name="Shape 3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37" name="Shape 33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3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Shape 33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40" name="Shape 34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382039" y="474339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4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4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5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5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51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546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2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3" r:id="rId21"/>
    <p:sldLayoutId id="2147483674" r:id="rId22"/>
    <p:sldLayoutId id="2147483675" r:id="rId23"/>
    <p:sldLayoutId id="2147483676" r:id="rId24"/>
    <p:sldLayoutId id="2147483677" r:id="rId25"/>
    <p:sldLayoutId id="2147483678" r:id="rId26"/>
    <p:sldLayoutId id="2147483679" r:id="rId27"/>
    <p:sldLayoutId id="2147483680" r:id="rId28"/>
    <p:sldLayoutId id="2147483681" r:id="rId29"/>
    <p:sldLayoutId id="2147483682" r:id="rId30"/>
    <p:sldLayoutId id="2147483684" r:id="rId31"/>
    <p:sldLayoutId id="2147483685" r:id="rId32"/>
    <p:sldLayoutId id="2147483686" r:id="rId33"/>
    <p:sldLayoutId id="2147483687" r:id="rId34"/>
    <p:sldLayoutId id="2147483688" r:id="rId35"/>
    <p:sldLayoutId id="2147483689" r:id="rId36"/>
    <p:sldLayoutId id="2147483690" r:id="rId37"/>
    <p:sldLayoutId id="2147483691" r:id="rId38"/>
    <p:sldLayoutId id="2147483692" r:id="rId39"/>
    <p:sldLayoutId id="2147483693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700" r:id="rId46"/>
    <p:sldLayoutId id="2147483701" r:id="rId47"/>
    <p:sldLayoutId id="2147483702" r:id="rId48"/>
    <p:sldLayoutId id="2147483703" r:id="rId49"/>
  </p:sldLayoutIdLst>
  <p:transition spd="med"/>
  <p:txStyles>
    <p:titleStyle>
      <a:lvl1pPr>
        <a:defRPr sz="3600" b="1">
          <a:latin typeface="Calibri Bold"/>
          <a:ea typeface="Calibri Bold"/>
          <a:cs typeface="Calibri Bold"/>
          <a:sym typeface="Calibri Bold"/>
        </a:defRPr>
      </a:lvl1pPr>
      <a:lvl2pPr>
        <a:defRPr sz="3600" b="1">
          <a:latin typeface="Calibri Bold"/>
          <a:ea typeface="Calibri Bold"/>
          <a:cs typeface="Calibri Bold"/>
          <a:sym typeface="Calibri Bold"/>
        </a:defRPr>
      </a:lvl2pPr>
      <a:lvl3pPr>
        <a:defRPr sz="3600" b="1">
          <a:latin typeface="Calibri Bold"/>
          <a:ea typeface="Calibri Bold"/>
          <a:cs typeface="Calibri Bold"/>
          <a:sym typeface="Calibri Bold"/>
        </a:defRPr>
      </a:lvl3pPr>
      <a:lvl4pPr>
        <a:defRPr sz="3600" b="1">
          <a:latin typeface="Calibri Bold"/>
          <a:ea typeface="Calibri Bold"/>
          <a:cs typeface="Calibri Bold"/>
          <a:sym typeface="Calibri Bold"/>
        </a:defRPr>
      </a:lvl4pPr>
      <a:lvl5pPr>
        <a:defRPr sz="3600" b="1">
          <a:latin typeface="Calibri Bold"/>
          <a:ea typeface="Calibri Bold"/>
          <a:cs typeface="Calibri Bold"/>
          <a:sym typeface="Calibri Bold"/>
        </a:defRPr>
      </a:lvl5pPr>
      <a:lvl6pPr indent="457200">
        <a:defRPr sz="3600" b="1">
          <a:latin typeface="Calibri Bold"/>
          <a:ea typeface="Calibri Bold"/>
          <a:cs typeface="Calibri Bold"/>
          <a:sym typeface="Calibri Bold"/>
        </a:defRPr>
      </a:lvl6pPr>
      <a:lvl7pPr indent="914400">
        <a:defRPr sz="3600" b="1">
          <a:latin typeface="Calibri Bold"/>
          <a:ea typeface="Calibri Bold"/>
          <a:cs typeface="Calibri Bold"/>
          <a:sym typeface="Calibri Bold"/>
        </a:defRPr>
      </a:lvl7pPr>
      <a:lvl8pPr indent="1371600">
        <a:defRPr sz="3600" b="1">
          <a:latin typeface="Calibri Bold"/>
          <a:ea typeface="Calibri Bold"/>
          <a:cs typeface="Calibri Bold"/>
          <a:sym typeface="Calibri Bold"/>
        </a:defRPr>
      </a:lvl8pPr>
      <a:lvl9pPr indent="1828800">
        <a:defRPr sz="3600" b="1">
          <a:latin typeface="Calibri Bold"/>
          <a:ea typeface="Calibri Bold"/>
          <a:cs typeface="Calibri Bold"/>
          <a:sym typeface="Calibri Bold"/>
        </a:defRPr>
      </a:lvl9pPr>
    </p:titleStyle>
    <p:bodyStyle>
      <a:lvl1pPr marL="254000" indent="-254000">
        <a:spcBef>
          <a:spcPts val="600"/>
        </a:spcBef>
        <a:buClr>
          <a:srgbClr val="990000"/>
        </a:buClr>
        <a:buSzPct val="60000"/>
        <a:buFont typeface="Wingdings 2"/>
        <a:buChar char="⬛"/>
        <a:defRPr sz="2400" b="1">
          <a:latin typeface="Calibri Bold"/>
          <a:ea typeface="Calibri Bold"/>
          <a:cs typeface="Calibri Bold"/>
          <a:sym typeface="Calibri Bold"/>
        </a:defRPr>
      </a:lvl1pPr>
      <a:lvl2pPr marL="561340" indent="-281940">
        <a:spcBef>
          <a:spcPts val="600"/>
        </a:spcBef>
        <a:buClr>
          <a:srgbClr val="990000"/>
        </a:buClr>
        <a:buSzPct val="11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2pPr>
      <a:lvl3pPr marL="840739" indent="-243839">
        <a:spcBef>
          <a:spcPts val="600"/>
        </a:spcBef>
        <a:buClr>
          <a:srgbClr val="990000"/>
        </a:buClr>
        <a:buSzPct val="8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3pPr>
      <a:lvl4pPr marL="1188719" indent="-274319">
        <a:spcBef>
          <a:spcPts val="600"/>
        </a:spcBef>
        <a:buClr>
          <a:srgbClr val="990000"/>
        </a:buClr>
        <a:buSzPct val="100000"/>
        <a:buFont typeface="Wingdings 2"/>
        <a:buChar char="–"/>
        <a:defRPr sz="2400" b="1">
          <a:latin typeface="Calibri Bold"/>
          <a:ea typeface="Calibri Bold"/>
          <a:cs typeface="Calibri Bold"/>
          <a:sym typeface="Calibri Bold"/>
        </a:defRPr>
      </a:lvl4pPr>
      <a:lvl5pPr marL="1506219" indent="-274319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5pPr>
      <a:lvl6pPr marL="19634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6pPr>
      <a:lvl7pPr marL="24206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7pPr>
      <a:lvl8pPr marL="28778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8pPr>
      <a:lvl9pPr marL="33350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F5551B27-49BC-4291-80C6-707CDCF1D651}" type="slidenum">
              <a:rPr lang="en-US" sz="1000" b="1" kern="12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Bryant and </a:t>
            </a:r>
            <a:r>
              <a:rPr lang="en-US" sz="1000" kern="1200" dirty="0" err="1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O’Hallaron</a:t>
            </a: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, Computer Systems: A Programmer’s Perspective, Third Edition</a:t>
            </a:r>
          </a:p>
        </p:txBody>
      </p:sp>
    </p:spTree>
    <p:extLst>
      <p:ext uri="{BB962C8B-B14F-4D97-AF65-F5344CB8AC3E}">
        <p14:creationId xmlns:p14="http://schemas.microsoft.com/office/powerpoint/2010/main" val="145084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356600" cy="2590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marL="100012" lvl="0" indent="-100012" defTabSz="768095">
              <a:defRPr sz="1800" b="0"/>
            </a:pPr>
            <a:r>
              <a:rPr sz="3024" b="1" dirty="0"/>
              <a:t> Machine-Level Programming:</a:t>
            </a:r>
            <a:br>
              <a:rPr sz="3024" b="1" dirty="0"/>
            </a:br>
            <a:r>
              <a:rPr sz="3024" b="1" dirty="0"/>
              <a:t>Functions and the </a:t>
            </a:r>
            <a:r>
              <a:rPr lang="en-US" sz="3024" b="1" dirty="0"/>
              <a:t>C</a:t>
            </a:r>
            <a:r>
              <a:rPr sz="3024" b="1" dirty="0"/>
              <a:t>all </a:t>
            </a:r>
            <a:r>
              <a:rPr lang="en-US" sz="3024" dirty="0"/>
              <a:t>S</a:t>
            </a:r>
            <a:r>
              <a:rPr sz="3024" b="1" dirty="0"/>
              <a:t>tack</a:t>
            </a:r>
            <a:br>
              <a:rPr sz="3024" b="1" dirty="0"/>
            </a:br>
            <a:br>
              <a:rPr sz="3024" b="1" dirty="0"/>
            </a:br>
            <a:r>
              <a:rPr lang="en-US" sz="2400" dirty="0"/>
              <a:t>CS154 Autumn 2019, Prof Chien</a:t>
            </a:r>
            <a:br>
              <a:rPr lang="en-US" sz="2400" dirty="0"/>
            </a:br>
            <a:r>
              <a:rPr lang="en-US" sz="2400" dirty="0"/>
              <a:t>Lecture 7</a:t>
            </a:r>
            <a:br>
              <a:rPr lang="en-US" sz="2400" dirty="0"/>
            </a:br>
            <a:r>
              <a:rPr lang="en-US" sz="2400" dirty="0"/>
              <a:t>Sections 3.7, Web aside ASM:IA32</a:t>
            </a:r>
            <a:br>
              <a:rPr sz="2016" dirty="0">
                <a:latin typeface="Calibri"/>
                <a:ea typeface="Calibri"/>
                <a:cs typeface="Calibri"/>
                <a:sym typeface="Calibri"/>
              </a:rPr>
            </a:br>
            <a:endParaRPr sz="2016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5518151"/>
            <a:ext cx="1493836" cy="330200"/>
            <a:chOff x="0" y="377"/>
            <a:chExt cx="940" cy="208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627314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654551"/>
            <a:ext cx="1493836" cy="330200"/>
            <a:chOff x="0" y="377"/>
            <a:chExt cx="940" cy="208"/>
          </a:xfrm>
        </p:grpSpPr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951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824287"/>
            <a:ext cx="1492250" cy="330200"/>
            <a:chOff x="0" y="377"/>
            <a:chExt cx="940" cy="208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032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978151"/>
            <a:ext cx="1493836" cy="330200"/>
            <a:chOff x="0" y="377"/>
            <a:chExt cx="940" cy="208"/>
          </a:xfrm>
        </p:grpSpPr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916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6A6A6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824287"/>
            <a:ext cx="1492250" cy="330200"/>
            <a:chOff x="0" y="377"/>
            <a:chExt cx="940" cy="208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2976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978151"/>
            <a:ext cx="1493836" cy="330200"/>
            <a:chOff x="0" y="377"/>
            <a:chExt cx="940" cy="208"/>
          </a:xfrm>
        </p:grpSpPr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3398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2190751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14333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 (optional)</a:t>
            </a:r>
          </a:p>
          <a:p>
            <a:endParaRPr lang="en-US" dirty="0"/>
          </a:p>
          <a:p>
            <a:r>
              <a:rPr lang="en-US" dirty="0" err="1"/>
              <a:t>Callee</a:t>
            </a:r>
            <a:r>
              <a:rPr lang="en-US" dirty="0"/>
              <a:t> Stack Frame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Arguments for function about to call (optional)</a:t>
            </a:r>
          </a:p>
          <a:p>
            <a:endParaRPr lang="en-US" dirty="0"/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5999" y="3276600"/>
            <a:ext cx="1555363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5999" y="3581400"/>
            <a:ext cx="1555363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5999" y="5699124"/>
            <a:ext cx="1555363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5999" y="1295400"/>
            <a:ext cx="1555363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5999" y="2667000"/>
            <a:ext cx="1555363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235700" y="4540966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>
            <a:off x="6981825" y="3621956"/>
            <a:ext cx="228600" cy="2724869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7254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26555" cy="5435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</a:pPr>
            <a:r>
              <a:rPr lang="en-US" sz="2400" kern="12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Grows toward lower addresses</a:t>
            </a:r>
          </a:p>
          <a:p>
            <a: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</a:pPr>
            <a:endParaRPr lang="en-US" sz="2400" kern="1200" dirty="0">
              <a:solidFill>
                <a:srgbClr val="000000"/>
              </a:solidFill>
              <a:latin typeface="Courier New Bold" charset="0"/>
              <a:ea typeface="+mn-ea"/>
              <a:cs typeface="Courier New Bold" charset="0"/>
            </a:endParaRPr>
          </a:p>
          <a:p>
            <a: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</a:pPr>
            <a:r>
              <a:rPr lang="en-US" sz="2400" kern="12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Register </a:t>
            </a:r>
            <a:r>
              <a:rPr lang="en-US" sz="2400" kern="1200" dirty="0">
                <a:solidFill>
                  <a:srgbClr val="000000"/>
                </a:solidFill>
                <a:latin typeface="Courier New Bold" charset="0"/>
                <a:ea typeface="+mn-ea"/>
                <a:cs typeface="Courier New Bold" charset="0"/>
                <a:sym typeface="Courier New Bold" charset="0"/>
              </a:rPr>
              <a:t>%</a:t>
            </a:r>
            <a:r>
              <a:rPr lang="en-US" sz="2400" kern="1200" dirty="0" err="1">
                <a:solidFill>
                  <a:srgbClr val="000000"/>
                </a:solidFill>
                <a:latin typeface="Courier New Bold" charset="0"/>
                <a:ea typeface="+mn-ea"/>
                <a:cs typeface="Courier New Bold" charset="0"/>
                <a:sym typeface="Courier New Bold" charset="0"/>
              </a:rPr>
              <a:t>rsp</a:t>
            </a:r>
            <a:r>
              <a:rPr lang="en-US" sz="2400" kern="12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contains lowest stack address</a:t>
            </a:r>
          </a:p>
          <a:p>
            <a:pPr marL="552450" lvl="1" indent="-234950" algn="l" rtl="0" fontAlgn="base"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</a:pP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</a:rPr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24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 kern="1200">
                <a:solidFill>
                  <a:srgbClr val="000000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 kern="1200">
                <a:solidFill>
                  <a:srgbClr val="000000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68044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</a:pPr>
            <a:r>
              <a:rPr lang="en-US" sz="2400" b="1" kern="1200" dirty="0" err="1">
                <a:solidFill>
                  <a:srgbClr val="000000"/>
                </a:solidFill>
                <a:latin typeface="Courier New Bold" charset="0"/>
                <a:ea typeface="+mn-ea"/>
                <a:cs typeface="Courier New Bold" charset="0"/>
                <a:sym typeface="Courier New Bold" charset="0"/>
              </a:rPr>
              <a:t>pushq</a:t>
            </a:r>
            <a:r>
              <a:rPr lang="en-US" sz="2400" b="1" kern="1200" dirty="0">
                <a:solidFill>
                  <a:srgbClr val="000000"/>
                </a:solidFill>
                <a:latin typeface="Courier New Bold" charset="0"/>
                <a:ea typeface="+mn-ea"/>
                <a:cs typeface="Courier New Bold" charset="0"/>
                <a:sym typeface="Courier New Bold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latin typeface="Courier New Bold" charset="0"/>
                <a:ea typeface="+mn-ea"/>
                <a:cs typeface="Courier New Bold" charset="0"/>
                <a:sym typeface="Calibri Bold Italic" charset="0"/>
              </a:rPr>
              <a:t>Src</a:t>
            </a:r>
            <a:endParaRPr lang="en-US" sz="2400" b="1" kern="1200" dirty="0">
              <a:solidFill>
                <a:srgbClr val="000000"/>
              </a:solidFill>
              <a:latin typeface="Courier New Bold" charset="0"/>
              <a:ea typeface="+mn-ea"/>
              <a:cs typeface="Courier New Bold" charset="0"/>
              <a:sym typeface="Courier New Bold" charset="0"/>
            </a:endParaRPr>
          </a:p>
          <a:p>
            <a:pPr marL="552450" lvl="1" indent="-234950" algn="l" rtl="0" fontAlgn="base"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</a:pP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</a:rPr>
              <a:t>Fetch operand at </a:t>
            </a:r>
            <a:r>
              <a:rPr lang="en-US" kern="1200" dirty="0" err="1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 Italic" charset="0"/>
              </a:rPr>
              <a:t>Src</a:t>
            </a:r>
            <a:endParaRPr lang="en-US" kern="1200" dirty="0">
              <a:solidFill>
                <a:srgbClr val="000000"/>
              </a:solidFill>
              <a:latin typeface="Calibri" charset="0"/>
              <a:ea typeface="ヒラギノ角ゴ ProN W3" charset="0"/>
              <a:cs typeface="ヒラギノ角ゴ ProN W3" charset="0"/>
            </a:endParaRPr>
          </a:p>
          <a:p>
            <a:pPr marL="552450" lvl="1" indent="-234950" algn="l" rtl="0" fontAlgn="base"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</a:pP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</a:rPr>
              <a:t>Decrement </a:t>
            </a: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ourier New Bold" charset="0"/>
              </a:rPr>
              <a:t>%</a:t>
            </a:r>
            <a:r>
              <a:rPr lang="en-US" kern="1200" dirty="0" err="1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ourier New Bold" charset="0"/>
              </a:rPr>
              <a:t>rsp</a:t>
            </a: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</a:rPr>
              <a:t> by 8</a:t>
            </a:r>
          </a:p>
          <a:p>
            <a:pPr marL="552450" lvl="1" indent="-234950" algn="l" rtl="0" fontAlgn="base"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</a:pP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</a:rPr>
              <a:t>Write operand at address given by </a:t>
            </a:r>
            <a:r>
              <a:rPr lang="en-US" kern="1200" dirty="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ourier New Bold" charset="0"/>
              </a:rPr>
              <a:t>%</a:t>
            </a:r>
            <a:r>
              <a:rPr lang="en-US" kern="1200" dirty="0" err="1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ourier New Bold" charset="0"/>
              </a:rPr>
              <a:t>rsp</a:t>
            </a:r>
            <a:endParaRPr lang="en-US" kern="1200" dirty="0">
              <a:solidFill>
                <a:srgbClr val="000000"/>
              </a:solidFill>
              <a:latin typeface="Calibri" charset="0"/>
              <a:ea typeface="ヒラギノ角ゴ ProN W3" charset="0"/>
              <a:cs typeface="ヒラギノ角ゴ ProN W3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20888" cy="474662"/>
            <a:chOff x="0" y="0"/>
            <a:chExt cx="1273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3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 kern="120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 kern="120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034" name="Rectangle 26"/>
          <p:cNvSpPr>
            <a:spLocks/>
          </p:cNvSpPr>
          <p:nvPr/>
        </p:nvSpPr>
        <p:spPr bwMode="auto">
          <a:xfrm>
            <a:off x="2544763" y="4759325"/>
            <a:ext cx="2540000" cy="3698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24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24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629276" y="5562600"/>
            <a:ext cx="1557338" cy="825500"/>
            <a:chOff x="5629276" y="5562600"/>
            <a:chExt cx="1557338" cy="825500"/>
          </a:xfrm>
        </p:grpSpPr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5629276" y="5943600"/>
              <a:ext cx="1557338" cy="4445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6096001" y="5562600"/>
              <a:ext cx="609600" cy="3810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630041" y="5257800"/>
            <a:ext cx="1557714" cy="822325"/>
            <a:chOff x="5630041" y="5257800"/>
            <a:chExt cx="1557714" cy="822325"/>
          </a:xfrm>
        </p:grpSpPr>
        <p:sp>
          <p:nvSpPr>
            <p:cNvPr id="30" name="Rectangle 13"/>
            <p:cNvSpPr>
              <a:spLocks/>
            </p:cNvSpPr>
            <p:nvPr/>
          </p:nvSpPr>
          <p:spPr bwMode="auto">
            <a:xfrm>
              <a:off x="5630041" y="5635625"/>
              <a:ext cx="1557714" cy="4445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31" name="AutoShape 17"/>
            <p:cNvSpPr>
              <a:spLocks/>
            </p:cNvSpPr>
            <p:nvPr/>
          </p:nvSpPr>
          <p:spPr bwMode="auto">
            <a:xfrm rot="10800000" flipH="1">
              <a:off x="6096879" y="5257800"/>
              <a:ext cx="609748" cy="3810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135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400" b="1" dirty="0">
                <a:solidFill>
                  <a:srgbClr val="FFFFFF">
                    <a:lumMod val="65000"/>
                  </a:srgbClr>
                </a:solidFill>
                <a:latin typeface="Calibri Bold"/>
                <a:ea typeface="ヒラギノ角ゴ ProN W6"/>
                <a:cs typeface="ヒラギノ角ゴ ProN W6"/>
                <a:sym typeface="Calibri Bold" charset="0"/>
              </a:rPr>
              <a:t>Accessing registers &amp; memory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400" b="1" dirty="0">
                <a:solidFill>
                  <a:srgbClr val="FFFFFF">
                    <a:lumMod val="65000"/>
                  </a:srgbClr>
                </a:solidFill>
                <a:latin typeface="Calibri Bold"/>
                <a:ea typeface="ヒラギノ角ゴ ProN W6"/>
                <a:cs typeface="ヒラギノ角ゴ ProN W6"/>
                <a:sym typeface="Calibri Bold" charset="0"/>
              </a:rPr>
              <a:t>Basic operations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400" b="1" dirty="0">
                <a:solidFill>
                  <a:srgbClr val="FFFFFF">
                    <a:lumMod val="65000"/>
                  </a:srgbClr>
                </a:solidFill>
                <a:latin typeface="Calibri Bold"/>
                <a:ea typeface="ヒラギノ角ゴ ProN W6"/>
                <a:cs typeface="ヒラギノ角ゴ ProN W6"/>
                <a:sym typeface="Calibri Bold" charset="0"/>
              </a:rPr>
              <a:t>Control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 Bold"/>
                <a:ea typeface="ヒラギノ角ゴ ProN W6"/>
                <a:cs typeface="ヒラギノ角ゴ ProN W6"/>
                <a:sym typeface="Calibri Bold" charset="0"/>
              </a:rPr>
              <a:t>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863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kern="1200" dirty="0" err="1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kern="1200" dirty="0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kern="1200" dirty="0">
              <a:solidFill>
                <a:srgbClr val="000000"/>
              </a:solidFill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kern="1200" dirty="0">
                <a:solidFill>
                  <a:srgbClr val="000000"/>
                </a:solidFill>
              </a:rPr>
              <a:t>Read value at address given by </a:t>
            </a:r>
            <a:r>
              <a:rPr lang="en-US" kern="1200" dirty="0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kern="1200" dirty="0" err="1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kern="1200" dirty="0">
              <a:solidFill>
                <a:srgbClr val="00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kern="1200" dirty="0">
                <a:solidFill>
                  <a:srgbClr val="000000"/>
                </a:solidFill>
              </a:rPr>
              <a:t>Increment </a:t>
            </a:r>
            <a:r>
              <a:rPr lang="en-US" kern="1200" dirty="0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kern="1200" dirty="0" err="1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kern="1200" dirty="0">
                <a:solidFill>
                  <a:srgbClr val="000000"/>
                </a:solidFill>
              </a:rPr>
              <a:t> by 8</a:t>
            </a:r>
          </a:p>
          <a:p>
            <a:pPr marL="552450" lvl="1"/>
            <a:r>
              <a:rPr lang="en-US" kern="1200" dirty="0">
                <a:solidFill>
                  <a:srgbClr val="000000"/>
                </a:solidFill>
              </a:rPr>
              <a:t>Store value at </a:t>
            </a:r>
            <a:r>
              <a:rPr lang="en-US" kern="1200" dirty="0" err="1">
                <a:solidFill>
                  <a:srgbClr val="000000"/>
                </a:solidFill>
              </a:rPr>
              <a:t>Dest</a:t>
            </a:r>
            <a:r>
              <a:rPr lang="en-US" kern="1200" dirty="0">
                <a:solidFill>
                  <a:srgbClr val="000000"/>
                </a:solidFill>
              </a:rPr>
              <a:t> (must be register)</a:t>
            </a:r>
            <a:endParaRPr lang="en-US" kern="1200" dirty="0">
              <a:solidFill>
                <a:srgbClr val="000000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24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24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 kern="120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 kern="120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7069" y="4876799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Rectangle 27"/>
          <p:cNvSpPr>
            <a:spLocks/>
          </p:cNvSpPr>
          <p:nvPr/>
        </p:nvSpPr>
        <p:spPr bwMode="auto">
          <a:xfrm>
            <a:off x="5754688" y="456119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30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 animBg="1"/>
      <p:bldP spid="44059" grpId="0" animBg="1"/>
      <p:bldP spid="44060" grpId="0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/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59740320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75" y="381000"/>
            <a:ext cx="7772400" cy="749300"/>
          </a:xfrm>
        </p:spPr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81775" y="3957762"/>
            <a:ext cx="3300896" cy="1441174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s;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81775" y="1447800"/>
            <a:ext cx="3300896" cy="162935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multstore</a:t>
            </a:r>
            <a:endParaRPr lang="en-US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t =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mult2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(x, y);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3697357" y="3957762"/>
            <a:ext cx="5288279" cy="1441174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</a:t>
            </a:r>
            <a:r>
              <a:rPr lang="ro-RO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</a:t>
            </a: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3697358" y="1447800"/>
            <a:ext cx="5288279" cy="162935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400541: mov    %rdx,%rbx	# Save dest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</a:t>
            </a:r>
            <a:r>
              <a:rPr lang="sk-SK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callq  400550 &lt;mult2&gt;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# mult2(x,y)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40054d: </a:t>
            </a:r>
            <a:r>
              <a:rPr lang="sk-SK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		# Return</a:t>
            </a:r>
          </a:p>
        </p:txBody>
      </p:sp>
      <p:sp>
        <p:nvSpPr>
          <p:cNvPr id="10" name="Arc 9"/>
          <p:cNvSpPr/>
          <p:nvPr/>
        </p:nvSpPr>
        <p:spPr bwMode="auto">
          <a:xfrm rot="1340466">
            <a:off x="1355691" y="1988418"/>
            <a:ext cx="1077819" cy="2227157"/>
          </a:xfrm>
          <a:prstGeom prst="arc">
            <a:avLst>
              <a:gd name="adj1" fmla="val 16741916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47948" y="2168249"/>
            <a:ext cx="1077819" cy="2796942"/>
          </a:xfrm>
          <a:prstGeom prst="arc">
            <a:avLst>
              <a:gd name="adj1" fmla="val 16741916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2" name="Arc 11"/>
          <p:cNvSpPr/>
          <p:nvPr/>
        </p:nvSpPr>
        <p:spPr bwMode="auto">
          <a:xfrm rot="10800000">
            <a:off x="4479739" y="2459735"/>
            <a:ext cx="1077819" cy="2393833"/>
          </a:xfrm>
          <a:prstGeom prst="arc">
            <a:avLst>
              <a:gd name="adj1" fmla="val 16741916"/>
              <a:gd name="adj2" fmla="val 4967899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Arc 12"/>
          <p:cNvSpPr/>
          <p:nvPr/>
        </p:nvSpPr>
        <p:spPr bwMode="auto">
          <a:xfrm rot="1340466">
            <a:off x="6015715" y="1988418"/>
            <a:ext cx="1077819" cy="2227157"/>
          </a:xfrm>
          <a:prstGeom prst="arc">
            <a:avLst>
              <a:gd name="adj1" fmla="val 16741916"/>
              <a:gd name="adj2" fmla="val 4623652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9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895350" lvl="1" indent="-342900">
              <a:buFont typeface="Arial" charset="0"/>
              <a:buChar char="•"/>
            </a:pPr>
            <a:r>
              <a:rPr lang="en-US" dirty="0"/>
              <a:t>Push </a:t>
            </a:r>
            <a:r>
              <a:rPr lang="en-US" b="1" dirty="0"/>
              <a:t>return address </a:t>
            </a:r>
            <a:r>
              <a:rPr lang="en-US" dirty="0"/>
              <a:t>on stack</a:t>
            </a:r>
          </a:p>
          <a:p>
            <a:pPr marL="895350" lvl="1" indent="-342900">
              <a:buFont typeface="Arial" charset="0"/>
              <a:buChar char="•"/>
            </a:pPr>
            <a:r>
              <a:rPr lang="en-US" dirty="0"/>
              <a:t>	Address of the next instruction right after call</a:t>
            </a:r>
          </a:p>
          <a:p>
            <a:pPr marL="895350" lvl="1" indent="-342900">
              <a:buFont typeface="Arial" charset="0"/>
              <a:buChar char="•"/>
            </a:pPr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pPr marL="342900" indent="-342900">
              <a:buFont typeface="Arial" charset="0"/>
              <a:buChar char="•"/>
            </a:pPr>
            <a:endParaRPr lang="en-US" dirty="0">
              <a:solidFill>
                <a:srgbClr val="980002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895350" lvl="1" indent="-342900">
              <a:buFont typeface="Arial" charset="0"/>
              <a:buChar char="•"/>
            </a:pPr>
            <a:r>
              <a:rPr lang="en-US" dirty="0"/>
              <a:t>Pop address from stack</a:t>
            </a:r>
          </a:p>
          <a:p>
            <a:pPr marL="895350" lvl="1" indent="-342900">
              <a:buFont typeface="Arial" charset="0"/>
              <a:buChar char="•"/>
            </a:pPr>
            <a:r>
              <a:rPr lang="en-US" dirty="0"/>
              <a:t>Jump to address</a:t>
            </a:r>
          </a:p>
        </p:txBody>
      </p:sp>
    </p:spTree>
    <p:extLst>
      <p:ext uri="{BB962C8B-B14F-4D97-AF65-F5344CB8AC3E}">
        <p14:creationId xmlns:p14="http://schemas.microsoft.com/office/powerpoint/2010/main" val="16871223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  <a:endParaRPr lang="ro-RO" sz="18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ret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1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1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1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1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1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5791199" y="5486400"/>
            <a:ext cx="2699260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ourier New Bold" charset="0"/>
              </a:rPr>
              <a:t>: Program Counter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8015287" y="3049372"/>
            <a:ext cx="834990" cy="646329"/>
          </a:xfrm>
          <a:prstGeom prst="wedgeRectCallout">
            <a:avLst>
              <a:gd name="adj1" fmla="val -106528"/>
              <a:gd name="adj2" fmla="val -34291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Stack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Pointer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7386762" y="3932310"/>
            <a:ext cx="1610801" cy="646329"/>
          </a:xfrm>
          <a:prstGeom prst="wedgeRectCallout">
            <a:avLst>
              <a:gd name="adj1" fmla="val -44575"/>
              <a:gd name="adj2" fmla="val -78686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Next instruction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of caller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818683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(cont.)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  <a:endParaRPr lang="ro-RO" sz="18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ret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3" name="Rectangle 4"/>
          <p:cNvSpPr>
            <a:spLocks/>
          </p:cNvSpPr>
          <p:nvPr/>
        </p:nvSpPr>
        <p:spPr bwMode="auto">
          <a:xfrm>
            <a:off x="5791199" y="5486400"/>
            <a:ext cx="2699260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ourier New Bold" charset="0"/>
              </a:rPr>
              <a:t>: Program Counter</a:t>
            </a:r>
          </a:p>
        </p:txBody>
      </p:sp>
      <p:sp>
        <p:nvSpPr>
          <p:cNvPr id="24" name="Rectangular Callout 23"/>
          <p:cNvSpPr/>
          <p:nvPr/>
        </p:nvSpPr>
        <p:spPr>
          <a:xfrm>
            <a:off x="8015287" y="3049371"/>
            <a:ext cx="834990" cy="646329"/>
          </a:xfrm>
          <a:prstGeom prst="wedgeRectCallout">
            <a:avLst>
              <a:gd name="adj1" fmla="val -106528"/>
              <a:gd name="adj2" fmla="val -34291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Stack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Pointer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7348405" y="3983506"/>
            <a:ext cx="1649158" cy="646329"/>
          </a:xfrm>
          <a:prstGeom prst="wedgeRectCallout">
            <a:avLst>
              <a:gd name="adj1" fmla="val -45081"/>
              <a:gd name="adj2" fmla="val -76225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en-US" sz="1800">
                <a:solidFill>
                  <a:srgbClr val="000000"/>
                </a:solidFill>
              </a:rPr>
              <a:t>i</a:t>
            </a: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nstruction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now in </a:t>
            </a:r>
            <a:r>
              <a:rPr lang="en-US" sz="1800" dirty="0" err="1">
                <a:solidFill>
                  <a:srgbClr val="000000"/>
                </a:solidFill>
              </a:rPr>
              <a:t>callee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7435413" y="1563471"/>
            <a:ext cx="1589449" cy="646329"/>
          </a:xfrm>
          <a:prstGeom prst="wedgeRectCallout">
            <a:avLst>
              <a:gd name="adj1" fmla="val -73069"/>
              <a:gd name="adj2" fmla="val 66235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Return address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saved here!!</a:t>
            </a:r>
          </a:p>
        </p:txBody>
      </p:sp>
    </p:spTree>
    <p:extLst>
      <p:ext uri="{BB962C8B-B14F-4D97-AF65-F5344CB8AC3E}">
        <p14:creationId xmlns:p14="http://schemas.microsoft.com/office/powerpoint/2010/main" val="161220451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(cont.)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  <a:endParaRPr lang="ro-RO" sz="18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ret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Rectangle 4"/>
          <p:cNvSpPr>
            <a:spLocks/>
          </p:cNvSpPr>
          <p:nvPr/>
        </p:nvSpPr>
        <p:spPr bwMode="auto">
          <a:xfrm>
            <a:off x="5791199" y="5486400"/>
            <a:ext cx="2699260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ourier New Bold" charset="0"/>
              </a:rPr>
              <a:t>: Program Counter</a:t>
            </a:r>
          </a:p>
        </p:txBody>
      </p:sp>
      <p:sp>
        <p:nvSpPr>
          <p:cNvPr id="30" name="Rectangular Callout 29"/>
          <p:cNvSpPr/>
          <p:nvPr/>
        </p:nvSpPr>
        <p:spPr>
          <a:xfrm>
            <a:off x="8015287" y="3049371"/>
            <a:ext cx="834990" cy="646329"/>
          </a:xfrm>
          <a:prstGeom prst="wedgeRectCallout">
            <a:avLst>
              <a:gd name="adj1" fmla="val -106528"/>
              <a:gd name="adj2" fmla="val -34291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Stack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Pointer</a:t>
            </a:r>
          </a:p>
        </p:txBody>
      </p:sp>
      <p:sp>
        <p:nvSpPr>
          <p:cNvPr id="32" name="Rectangular Callout 31"/>
          <p:cNvSpPr/>
          <p:nvPr/>
        </p:nvSpPr>
        <p:spPr>
          <a:xfrm>
            <a:off x="7348405" y="1775314"/>
            <a:ext cx="1589449" cy="369330"/>
          </a:xfrm>
          <a:prstGeom prst="wedgeRectCallout">
            <a:avLst>
              <a:gd name="adj1" fmla="val -43154"/>
              <a:gd name="adj2" fmla="val 113630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Return address</a:t>
            </a:r>
            <a:endParaRPr kumimoji="0" lang="en-US" sz="18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7348405" y="3983506"/>
            <a:ext cx="1649158" cy="646329"/>
          </a:xfrm>
          <a:prstGeom prst="wedgeRectCallout">
            <a:avLst>
              <a:gd name="adj1" fmla="val -45081"/>
              <a:gd name="adj2" fmla="val -76225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en-US" sz="1800">
                <a:solidFill>
                  <a:srgbClr val="000000"/>
                </a:solidFill>
              </a:rPr>
              <a:t>i</a:t>
            </a: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nstruction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now in </a:t>
            </a:r>
            <a:r>
              <a:rPr lang="en-US" sz="1800" dirty="0" err="1">
                <a:solidFill>
                  <a:srgbClr val="000000"/>
                </a:solidFill>
              </a:rPr>
              <a:t>callee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007579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(cont.)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  <a:endParaRPr lang="ro-RO" sz="18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ret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5791199" y="5486400"/>
            <a:ext cx="2699260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%rip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ourier New Bold" charset="0"/>
              </a:rPr>
              <a:t>: Program Counter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8015287" y="3049371"/>
            <a:ext cx="834990" cy="646329"/>
          </a:xfrm>
          <a:prstGeom prst="wedgeRectCallout">
            <a:avLst>
              <a:gd name="adj1" fmla="val -106528"/>
              <a:gd name="adj2" fmla="val -34291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Stack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Pointer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7378810" y="3932309"/>
            <a:ext cx="1618753" cy="646329"/>
          </a:xfrm>
          <a:prstGeom prst="wedgeRectCallout">
            <a:avLst>
              <a:gd name="adj1" fmla="val -42819"/>
              <a:gd name="adj2" fmla="val -74995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Next instruction</a:t>
            </a:r>
            <a:r>
              <a:rPr lang="en-US" sz="1800" b="1" dirty="0">
                <a:solidFill>
                  <a:srgbClr val="000000"/>
                </a:solidFill>
              </a:rPr>
              <a:t> = return </a:t>
            </a:r>
            <a:r>
              <a:rPr lang="en-US" sz="1800" b="1" dirty="0" err="1">
                <a:solidFill>
                  <a:srgbClr val="000000"/>
                </a:solidFill>
              </a:rPr>
              <a:t>addr</a:t>
            </a:r>
            <a:r>
              <a:rPr lang="en-US" sz="1800" b="1" dirty="0">
                <a:solidFill>
                  <a:srgbClr val="000000"/>
                </a:solidFill>
              </a:rPr>
              <a:t>!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371432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“Stack” is so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key to implementation of sub-routines</a:t>
            </a:r>
          </a:p>
          <a:p>
            <a:endParaRPr lang="en-US" dirty="0"/>
          </a:p>
          <a:p>
            <a:r>
              <a:rPr lang="en-US" dirty="0"/>
              <a:t>Enables recursive procedure calls </a:t>
            </a:r>
          </a:p>
          <a:p>
            <a:endParaRPr lang="en-US" dirty="0"/>
          </a:p>
          <a:p>
            <a:r>
              <a:rPr lang="en-US" dirty="0"/>
              <a:t>Flexible software structure</a:t>
            </a:r>
          </a:p>
        </p:txBody>
      </p:sp>
    </p:spTree>
    <p:extLst>
      <p:ext uri="{BB962C8B-B14F-4D97-AF65-F5344CB8AC3E}">
        <p14:creationId xmlns:p14="http://schemas.microsoft.com/office/powerpoint/2010/main" val="161719253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35300946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48634" y="273050"/>
            <a:ext cx="7772400" cy="749300"/>
          </a:xfrm>
        </p:spPr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Arc 9"/>
          <p:cNvSpPr/>
          <p:nvPr/>
        </p:nvSpPr>
        <p:spPr bwMode="auto">
          <a:xfrm>
            <a:off x="6477000" y="2057400"/>
            <a:ext cx="2209800" cy="2286000"/>
          </a:xfrm>
          <a:prstGeom prst="arc">
            <a:avLst>
              <a:gd name="adj1" fmla="val 16200000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5334000" y="23622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5239333"/>
            <a:ext cx="5161059" cy="400108"/>
          </a:xfrm>
          <a:prstGeom prst="rect">
            <a:avLst/>
          </a:prstGeom>
          <a:noFill/>
          <a:ln w="50800" cap="flat">
            <a:solidFill>
              <a:schemeClr val="accent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lang="en-US" sz="2000">
                <a:solidFill>
                  <a:srgbClr val="000000"/>
                </a:solidFill>
              </a:rPr>
              <a:t>Accomplished using instructions </a:t>
            </a:r>
            <a:r>
              <a:rPr lang="en-US" sz="2000" dirty="0">
                <a:solidFill>
                  <a:srgbClr val="000000"/>
                </a:solidFill>
              </a:rPr>
              <a:t>+ conventions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739471" y="1590261"/>
            <a:ext cx="3538331" cy="389614"/>
          </a:xfrm>
          <a:prstGeom prst="rect">
            <a:avLst/>
          </a:prstGeom>
          <a:noFill/>
          <a:ln w="254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9470" y="1956021"/>
            <a:ext cx="3538331" cy="389614"/>
          </a:xfrm>
          <a:prstGeom prst="rect">
            <a:avLst/>
          </a:prstGeom>
          <a:noFill/>
          <a:ln w="254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3507" y="2711395"/>
            <a:ext cx="3538331" cy="389614"/>
          </a:xfrm>
          <a:prstGeom prst="rect">
            <a:avLst/>
          </a:prstGeom>
          <a:noFill/>
          <a:ln w="254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3506" y="3077155"/>
            <a:ext cx="3538331" cy="389614"/>
          </a:xfrm>
          <a:prstGeom prst="rect">
            <a:avLst/>
          </a:prstGeom>
          <a:noFill/>
          <a:ln w="254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5279" y="3833171"/>
            <a:ext cx="3899120" cy="730877"/>
          </a:xfrm>
          <a:prstGeom prst="rect">
            <a:avLst/>
          </a:prstGeom>
          <a:noFill/>
          <a:ln w="254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599" y="5964498"/>
            <a:ext cx="5161059" cy="400108"/>
          </a:xfrm>
          <a:prstGeom prst="rect">
            <a:avLst/>
          </a:prstGeom>
          <a:noFill/>
          <a:ln w="50800" cap="flat">
            <a:solidFill>
              <a:schemeClr val="accent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lang="en-US" sz="2000" dirty="0">
                <a:solidFill>
                  <a:srgbClr val="000000"/>
                </a:solidFill>
              </a:rPr>
              <a:t>Recursions are just like function calls</a:t>
            </a:r>
          </a:p>
        </p:txBody>
      </p:sp>
    </p:spTree>
    <p:extLst>
      <p:ext uri="{BB962C8B-B14F-4D97-AF65-F5344CB8AC3E}">
        <p14:creationId xmlns:p14="http://schemas.microsoft.com/office/powerpoint/2010/main" val="2101253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  <p:bldP spid="15" grpId="0" animBg="1"/>
      <p:bldP spid="2" grpId="0" animBg="1"/>
      <p:bldP spid="2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343527" cy="334963"/>
          </a:xfrm>
        </p:spPr>
        <p:txBody>
          <a:bodyPr/>
          <a:lstStyle/>
          <a:p>
            <a:r>
              <a:rPr lang="en-US" dirty="0"/>
              <a:t>Only allocate </a:t>
            </a:r>
            <a:r>
              <a:rPr lang="en-US"/>
              <a:t>stack space when </a:t>
            </a:r>
            <a:r>
              <a:rPr lang="en-US" dirty="0"/>
              <a:t>registers are </a:t>
            </a:r>
            <a:r>
              <a:rPr lang="en-US"/>
              <a:t>not enough</a:t>
            </a:r>
            <a:endParaRPr lang="en-US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rdi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rsi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rdx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rcx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rax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 err="1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kern="1200" dirty="0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 </a:t>
              </a: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rPr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 err="1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kern="1200" dirty="0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 </a:t>
              </a: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 err="1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kern="1200" dirty="0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kern="1200" dirty="0">
                  <a:solidFill>
                    <a:srgbClr val="000000"/>
                  </a:solidFill>
                  <a:latin typeface="Calibri Bold"/>
                  <a:ea typeface="ヒラギノ角ゴ ProN W3" charset="0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200" dirty="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rPr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22843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examples</a:t>
            </a:r>
          </a:p>
        </p:txBody>
      </p:sp>
      <p:sp>
        <p:nvSpPr>
          <p:cNvPr id="3" name="Rectangle 4"/>
          <p:cNvSpPr>
            <a:spLocks/>
          </p:cNvSpPr>
          <p:nvPr/>
        </p:nvSpPr>
        <p:spPr bwMode="auto">
          <a:xfrm>
            <a:off x="181775" y="3848034"/>
            <a:ext cx="3300896" cy="1441174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s;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81775" y="1447800"/>
            <a:ext cx="3300896" cy="205077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multstore</a:t>
            </a:r>
            <a:endParaRPr lang="en-US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t = </a:t>
            </a:r>
            <a:r>
              <a:rPr lang="en-US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mult2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(x, y);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697357" y="3848034"/>
            <a:ext cx="5288279" cy="1441174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# a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b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ro-RO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# s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ro-RO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400557:  </a:t>
            </a:r>
            <a:r>
              <a:rPr lang="ro-RO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</a:t>
            </a:r>
            <a:r>
              <a:rPr lang="ro-RO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		# Return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3697358" y="1447800"/>
            <a:ext cx="5288279" cy="205077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0000000000400540 &lt;</a:t>
            </a:r>
            <a:r>
              <a:rPr lang="sk-SK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multstore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# x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y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dest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rdx</a:t>
            </a:r>
            <a:endParaRPr lang="sk-SK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400541: mov    %rdx,%rbx	# Save dest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400544: </a:t>
            </a:r>
            <a:r>
              <a:rPr lang="sk-SK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callq  400550 &lt;mult2&gt;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# mult2(</a:t>
            </a:r>
            <a:r>
              <a:rPr lang="sk-SK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x,y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</a:t>
            </a:r>
            <a:r>
              <a:rPr lang="sk-SK" sz="14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# t in %</a:t>
            </a:r>
            <a:r>
              <a:rPr lang="sk-SK" sz="14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sk-SK" sz="1400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40054d: </a:t>
            </a:r>
            <a:r>
              <a:rPr lang="sk-SK" sz="14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ret</a:t>
            </a:r>
            <a:r>
              <a:rPr lang="sk-SK" sz="14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		# Return</a:t>
            </a:r>
          </a:p>
        </p:txBody>
      </p:sp>
    </p:spTree>
    <p:extLst>
      <p:ext uri="{BB962C8B-B14F-4D97-AF65-F5344CB8AC3E}">
        <p14:creationId xmlns:p14="http://schemas.microsoft.com/office/powerpoint/2010/main" val="164918659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68280250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2670048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kern="1200" dirty="0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kern="1200" dirty="0" err="1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kern="12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kern="1200" dirty="0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kern="1200" dirty="0" err="1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2670048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kern="1200" dirty="0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kern="1200" dirty="0" err="1">
                <a:solidFill>
                  <a:srgbClr val="C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kern="12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kern="1200" dirty="0">
              <a:solidFill>
                <a:srgbClr val="0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96898297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598914" cy="5435600"/>
          </a:xfrm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  <p:sp>
        <p:nvSpPr>
          <p:cNvPr id="9" name="AutoShape 13"/>
          <p:cNvSpPr>
            <a:spLocks/>
          </p:cNvSpPr>
          <p:nvPr/>
        </p:nvSpPr>
        <p:spPr bwMode="auto">
          <a:xfrm>
            <a:off x="7197881" y="1831347"/>
            <a:ext cx="304800" cy="1417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16"/>
          <p:cNvSpPr>
            <a:spLocks/>
          </p:cNvSpPr>
          <p:nvPr/>
        </p:nvSpPr>
        <p:spPr bwMode="auto">
          <a:xfrm>
            <a:off x="6188528" y="1468451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14526" y="1492196"/>
            <a:ext cx="1245243" cy="2462514"/>
            <a:chOff x="6324600" y="1600200"/>
            <a:chExt cx="2540000" cy="4038600"/>
          </a:xfrm>
        </p:grpSpPr>
        <p:sp>
          <p:nvSpPr>
            <p:cNvPr id="6" name="Rectangle 5"/>
            <p:cNvSpPr>
              <a:spLocks/>
            </p:cNvSpPr>
            <p:nvPr/>
          </p:nvSpPr>
          <p:spPr bwMode="auto">
            <a:xfrm>
              <a:off x="6324600" y="1600200"/>
              <a:ext cx="25400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rax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 bwMode="auto">
            <a:xfrm>
              <a:off x="6324600" y="29718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rdx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8" name="Rectangle 7"/>
            <p:cNvSpPr>
              <a:spLocks/>
            </p:cNvSpPr>
            <p:nvPr/>
          </p:nvSpPr>
          <p:spPr bwMode="auto">
            <a:xfrm>
              <a:off x="6324600" y="34290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rcx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6324600" y="38862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12" name="Rectangle 11"/>
            <p:cNvSpPr>
              <a:spLocks/>
            </p:cNvSpPr>
            <p:nvPr/>
          </p:nvSpPr>
          <p:spPr bwMode="auto">
            <a:xfrm>
              <a:off x="6324600" y="43434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13" name="Rectangle 7"/>
            <p:cNvSpPr>
              <a:spLocks/>
            </p:cNvSpPr>
            <p:nvPr/>
          </p:nvSpPr>
          <p:spPr bwMode="auto">
            <a:xfrm>
              <a:off x="6324600" y="4800600"/>
              <a:ext cx="25400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14" name="Rectangle 7"/>
            <p:cNvSpPr>
              <a:spLocks/>
            </p:cNvSpPr>
            <p:nvPr/>
          </p:nvSpPr>
          <p:spPr bwMode="auto">
            <a:xfrm>
              <a:off x="6324600" y="5257800"/>
              <a:ext cx="25400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15" name="Rectangle 5"/>
            <p:cNvSpPr>
              <a:spLocks/>
            </p:cNvSpPr>
            <p:nvPr/>
          </p:nvSpPr>
          <p:spPr bwMode="auto">
            <a:xfrm>
              <a:off x="6324600" y="20574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rdi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6" name="Rectangle 5"/>
            <p:cNvSpPr>
              <a:spLocks/>
            </p:cNvSpPr>
            <p:nvPr/>
          </p:nvSpPr>
          <p:spPr bwMode="auto">
            <a:xfrm>
              <a:off x="6324600" y="25146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rsi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17" name="Rectangle 16"/>
          <p:cNvSpPr>
            <a:spLocks/>
          </p:cNvSpPr>
          <p:nvPr/>
        </p:nvSpPr>
        <p:spPr bwMode="auto">
          <a:xfrm>
            <a:off x="6032919" y="2363028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18" name="Rectangle 16"/>
          <p:cNvSpPr>
            <a:spLocks/>
          </p:cNvSpPr>
          <p:nvPr/>
        </p:nvSpPr>
        <p:spPr bwMode="auto">
          <a:xfrm>
            <a:off x="5861926" y="3360464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7197881" y="3535610"/>
            <a:ext cx="304800" cy="33807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AutoShape 14"/>
          <p:cNvSpPr>
            <a:spLocks/>
          </p:cNvSpPr>
          <p:nvPr/>
        </p:nvSpPr>
        <p:spPr bwMode="auto">
          <a:xfrm>
            <a:off x="7197881" y="4481715"/>
            <a:ext cx="304800" cy="1408499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5" name="Rectangle 17"/>
          <p:cNvSpPr>
            <a:spLocks/>
          </p:cNvSpPr>
          <p:nvPr/>
        </p:nvSpPr>
        <p:spPr bwMode="auto">
          <a:xfrm>
            <a:off x="5935819" y="4738722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6" name="Rectangle 18"/>
          <p:cNvSpPr>
            <a:spLocks/>
          </p:cNvSpPr>
          <p:nvPr/>
        </p:nvSpPr>
        <p:spPr bwMode="auto">
          <a:xfrm>
            <a:off x="6764134" y="6104943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14525" y="4398700"/>
            <a:ext cx="1245244" cy="1968093"/>
            <a:chOff x="6393236" y="3888697"/>
            <a:chExt cx="2540000" cy="2667000"/>
          </a:xfrm>
        </p:grpSpPr>
        <p:sp>
          <p:nvSpPr>
            <p:cNvPr id="21" name="Rectangle 8"/>
            <p:cNvSpPr>
              <a:spLocks/>
            </p:cNvSpPr>
            <p:nvPr/>
          </p:nvSpPr>
          <p:spPr bwMode="auto">
            <a:xfrm>
              <a:off x="6393236" y="38886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rbx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2" name="Rectangle 11"/>
            <p:cNvSpPr>
              <a:spLocks/>
            </p:cNvSpPr>
            <p:nvPr/>
          </p:nvSpPr>
          <p:spPr bwMode="auto">
            <a:xfrm>
              <a:off x="6393236" y="6174697"/>
              <a:ext cx="2540000" cy="381000"/>
            </a:xfrm>
            <a:prstGeom prst="rect">
              <a:avLst/>
            </a:prstGeom>
            <a:solidFill>
              <a:srgbClr val="F1C7C7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8"/>
            <p:cNvSpPr>
              <a:spLocks/>
            </p:cNvSpPr>
            <p:nvPr/>
          </p:nvSpPr>
          <p:spPr bwMode="auto">
            <a:xfrm>
              <a:off x="6393236" y="5717497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rbp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27"/>
            <p:cNvSpPr>
              <a:spLocks/>
            </p:cNvSpPr>
            <p:nvPr/>
          </p:nvSpPr>
          <p:spPr bwMode="auto">
            <a:xfrm>
              <a:off x="6393236" y="43458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29" name="Rectangle 8"/>
            <p:cNvSpPr>
              <a:spLocks/>
            </p:cNvSpPr>
            <p:nvPr/>
          </p:nvSpPr>
          <p:spPr bwMode="auto">
            <a:xfrm>
              <a:off x="6393236" y="48030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0" name="Rectangle 8"/>
            <p:cNvSpPr>
              <a:spLocks/>
            </p:cNvSpPr>
            <p:nvPr/>
          </p:nvSpPr>
          <p:spPr bwMode="auto">
            <a:xfrm>
              <a:off x="6393236" y="52602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599885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105656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   # save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105656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153070" y="5246333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311566" y="5069361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4830565" y="1689833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93792" y="4127904"/>
            <a:ext cx="947086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93792" y="5042304"/>
            <a:ext cx="947086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095744" y="578760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095744" y="616860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51126" y="639720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200923" y="619603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095744" y="4111200"/>
            <a:ext cx="914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095744" y="502560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24139" y="600985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201368" y="5808682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7095744" y="540660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*****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31471" y="1689833"/>
            <a:ext cx="206030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Right before </a:t>
            </a:r>
            <a:r>
              <a:rPr lang="en-US" sz="20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call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8237911" y="5025600"/>
            <a:ext cx="834990" cy="646329"/>
          </a:xfrm>
          <a:prstGeom prst="wedgeRectCallout">
            <a:avLst>
              <a:gd name="adj1" fmla="val -89006"/>
              <a:gd name="adj2" fmla="val 39277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Saved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%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rbx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charset="0"/>
              <a:ea typeface="Courier New" charset="0"/>
              <a:cs typeface="Courier New" charset="0"/>
              <a:sym typeface="Calibri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321807" y="2237681"/>
            <a:ext cx="819070" cy="2834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*****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192034" y="2241390"/>
            <a:ext cx="819070" cy="2834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x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535423" y="2250114"/>
            <a:ext cx="711280" cy="283464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%</a:t>
            </a:r>
            <a:r>
              <a:rPr lang="en-US" sz="1800" dirty="0" err="1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rbx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4784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(cont.)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105656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6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6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   # save %</a:t>
            </a:r>
            <a:r>
              <a:rPr lang="en-US" sz="16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6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6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6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6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6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# restore %</a:t>
            </a:r>
            <a:r>
              <a:rPr lang="en-US" sz="16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6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105656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6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2" name="Line 10"/>
          <p:cNvSpPr>
            <a:spLocks noChangeShapeType="1"/>
          </p:cNvSpPr>
          <p:nvPr/>
        </p:nvSpPr>
        <p:spPr bwMode="auto">
          <a:xfrm flipH="1">
            <a:off x="8225524" y="5230572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3" name="Rectangle 11"/>
          <p:cNvSpPr>
            <a:spLocks/>
          </p:cNvSpPr>
          <p:nvPr/>
        </p:nvSpPr>
        <p:spPr bwMode="auto">
          <a:xfrm>
            <a:off x="8384020" y="5053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45" name="Rectangle 13"/>
          <p:cNvSpPr>
            <a:spLocks/>
          </p:cNvSpPr>
          <p:nvPr/>
        </p:nvSpPr>
        <p:spPr bwMode="auto">
          <a:xfrm>
            <a:off x="7189204" y="4112143"/>
            <a:ext cx="1024128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46" name="Rectangle 9"/>
          <p:cNvSpPr>
            <a:spLocks/>
          </p:cNvSpPr>
          <p:nvPr/>
        </p:nvSpPr>
        <p:spPr bwMode="auto">
          <a:xfrm>
            <a:off x="7189204" y="5026543"/>
            <a:ext cx="1024128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5068824" y="5767759"/>
            <a:ext cx="102108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48" name="Rectangle 9"/>
          <p:cNvSpPr>
            <a:spLocks/>
          </p:cNvSpPr>
          <p:nvPr/>
        </p:nvSpPr>
        <p:spPr bwMode="auto">
          <a:xfrm>
            <a:off x="5068824" y="6148759"/>
            <a:ext cx="102108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 flipH="1">
            <a:off x="6130886" y="6377359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0" name="Rectangle 11"/>
          <p:cNvSpPr>
            <a:spLocks/>
          </p:cNvSpPr>
          <p:nvPr/>
        </p:nvSpPr>
        <p:spPr bwMode="auto">
          <a:xfrm>
            <a:off x="6280683" y="6176191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51" name="Rectangle 13"/>
          <p:cNvSpPr>
            <a:spLocks/>
          </p:cNvSpPr>
          <p:nvPr/>
        </p:nvSpPr>
        <p:spPr bwMode="auto">
          <a:xfrm>
            <a:off x="5068824" y="4091359"/>
            <a:ext cx="102108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52" name="Rectangle 9"/>
          <p:cNvSpPr>
            <a:spLocks/>
          </p:cNvSpPr>
          <p:nvPr/>
        </p:nvSpPr>
        <p:spPr bwMode="auto">
          <a:xfrm>
            <a:off x="5068824" y="5005759"/>
            <a:ext cx="102108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3" name="Line 10"/>
          <p:cNvSpPr>
            <a:spLocks noChangeShapeType="1"/>
          </p:cNvSpPr>
          <p:nvPr/>
        </p:nvSpPr>
        <p:spPr bwMode="auto">
          <a:xfrm flipH="1">
            <a:off x="6103899" y="5990009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" name="Rectangle 11"/>
          <p:cNvSpPr>
            <a:spLocks/>
          </p:cNvSpPr>
          <p:nvPr/>
        </p:nvSpPr>
        <p:spPr bwMode="auto">
          <a:xfrm>
            <a:off x="6281128" y="578884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55" name="Rectangle 9"/>
          <p:cNvSpPr>
            <a:spLocks/>
          </p:cNvSpPr>
          <p:nvPr/>
        </p:nvSpPr>
        <p:spPr bwMode="auto">
          <a:xfrm>
            <a:off x="5068824" y="5386759"/>
            <a:ext cx="102108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*****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321807" y="2237681"/>
            <a:ext cx="819070" cy="2834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x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192034" y="2241390"/>
            <a:ext cx="819070" cy="2834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****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35423" y="2250114"/>
            <a:ext cx="711280" cy="283464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%</a:t>
            </a:r>
            <a:r>
              <a:rPr lang="en-US" sz="1800" dirty="0" err="1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rbx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8" name="Rectangle 12"/>
          <p:cNvSpPr>
            <a:spLocks/>
          </p:cNvSpPr>
          <p:nvPr/>
        </p:nvSpPr>
        <p:spPr bwMode="auto">
          <a:xfrm>
            <a:off x="7081227" y="1522139"/>
            <a:ext cx="130279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Before </a:t>
            </a:r>
            <a:r>
              <a:rPr lang="en-US" sz="20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ret</a:t>
            </a:r>
          </a:p>
        </p:txBody>
      </p:sp>
      <p:sp>
        <p:nvSpPr>
          <p:cNvPr id="69" name="Rectangle 12"/>
          <p:cNvSpPr>
            <a:spLocks/>
          </p:cNvSpPr>
          <p:nvPr/>
        </p:nvSpPr>
        <p:spPr bwMode="auto">
          <a:xfrm>
            <a:off x="4783862" y="1513896"/>
            <a:ext cx="1920077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Right after </a:t>
            </a:r>
            <a:r>
              <a:rPr lang="en-US" sz="20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call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before </a:t>
            </a:r>
            <a:r>
              <a:rPr lang="en-US" sz="16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call</a:t>
            </a:r>
          </a:p>
        </p:txBody>
      </p:sp>
      <p:sp>
        <p:nvSpPr>
          <p:cNvPr id="34" name="Rectangular Callout 33"/>
          <p:cNvSpPr/>
          <p:nvPr/>
        </p:nvSpPr>
        <p:spPr>
          <a:xfrm>
            <a:off x="6176725" y="5049421"/>
            <a:ext cx="834990" cy="646329"/>
          </a:xfrm>
          <a:prstGeom prst="wedgeRectCallout">
            <a:avLst>
              <a:gd name="adj1" fmla="val -89006"/>
              <a:gd name="adj2" fmla="val 39277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Saved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%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rbx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charset="0"/>
              <a:ea typeface="Courier New" charset="0"/>
              <a:cs typeface="Courier New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672170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96B2-50C4-534A-9078-6F9F208A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X86_64 Calling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4F3FD-0BB5-B641-8541-DC137026E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Callee</a:t>
            </a:r>
            <a:r>
              <a:rPr lang="en-US" dirty="0"/>
              <a:t> Saved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rbx</a:t>
            </a:r>
            <a:r>
              <a:rPr lang="en-US" dirty="0"/>
              <a:t>, %</a:t>
            </a:r>
            <a:r>
              <a:rPr lang="en-US" dirty="0" err="1"/>
              <a:t>rbp</a:t>
            </a:r>
            <a:endParaRPr lang="en-US" dirty="0"/>
          </a:p>
          <a:p>
            <a:pPr lvl="1"/>
            <a:r>
              <a:rPr lang="en-US" dirty="0"/>
              <a:t>%r12, %r13, %r14, %r15</a:t>
            </a:r>
          </a:p>
          <a:p>
            <a:r>
              <a:rPr lang="en-US" dirty="0"/>
              <a:t>Caller Saved</a:t>
            </a:r>
          </a:p>
          <a:p>
            <a:pPr lvl="1"/>
            <a:r>
              <a:rPr lang="en-US" dirty="0"/>
              <a:t>All other registers, with exception of %</a:t>
            </a:r>
            <a:r>
              <a:rPr lang="en-US" dirty="0" err="1"/>
              <a:t>rsp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641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6942560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15434"/>
            <a:ext cx="4839529" cy="749300"/>
          </a:xfrm>
          <a:ln/>
        </p:spPr>
        <p:txBody>
          <a:bodyPr/>
          <a:lstStyle/>
          <a:p>
            <a:pPr marL="119063" indent="-119063"/>
            <a:r>
              <a:rPr lang="en-US" dirty="0"/>
              <a:t>Stack in memory</a:t>
            </a:r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5788901" y="623725"/>
            <a:ext cx="3025893" cy="446276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 address space</a:t>
            </a:r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grpSp>
        <p:nvGrpSpPr>
          <p:cNvPr id="45" name="Group 359"/>
          <p:cNvGrpSpPr/>
          <p:nvPr/>
        </p:nvGrpSpPr>
        <p:grpSpPr>
          <a:xfrm>
            <a:off x="3298430" y="2004034"/>
            <a:ext cx="1999885" cy="2083529"/>
            <a:chOff x="0" y="0"/>
            <a:chExt cx="3379085" cy="2209800"/>
          </a:xfrm>
        </p:grpSpPr>
        <p:sp>
          <p:nvSpPr>
            <p:cNvPr id="46" name="Shape 357"/>
            <p:cNvSpPr/>
            <p:nvPr/>
          </p:nvSpPr>
          <p:spPr>
            <a:xfrm>
              <a:off x="0" y="0"/>
              <a:ext cx="3200400" cy="2209800"/>
            </a:xfrm>
            <a:prstGeom prst="rect">
              <a:avLst/>
            </a:prstGeom>
            <a:solidFill>
              <a:srgbClr val="EFBFBF"/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lvl="0" algn="l">
                <a:defRPr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7" name="Shape 358"/>
            <p:cNvSpPr/>
            <p:nvPr/>
          </p:nvSpPr>
          <p:spPr>
            <a:xfrm>
              <a:off x="178685" y="1671795"/>
              <a:ext cx="3200400" cy="5001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4450" tIns="44450" rIns="44450" bIns="44450" numCol="1" anchor="b">
              <a:spAutoFit/>
            </a:bodyPr>
            <a:lstStyle>
              <a:lvl1pPr algn="l">
                <a:defRPr sz="2400" b="1"/>
              </a:lvl1pPr>
            </a:lstStyle>
            <a:p>
              <a:pPr lvl="0">
                <a:defRPr sz="1800" b="0"/>
              </a:pPr>
              <a:r>
                <a:rPr sz="2400" b="1"/>
                <a:t>CPU</a:t>
              </a:r>
            </a:p>
          </p:txBody>
        </p:sp>
      </p:grpSp>
      <p:grpSp>
        <p:nvGrpSpPr>
          <p:cNvPr id="48" name="Group 364"/>
          <p:cNvGrpSpPr/>
          <p:nvPr/>
        </p:nvGrpSpPr>
        <p:grpSpPr>
          <a:xfrm>
            <a:off x="4221717" y="3086830"/>
            <a:ext cx="848527" cy="457200"/>
            <a:chOff x="0" y="0"/>
            <a:chExt cx="533400" cy="457200"/>
          </a:xfrm>
        </p:grpSpPr>
        <p:sp>
          <p:nvSpPr>
            <p:cNvPr id="49" name="Shape 362"/>
            <p:cNvSpPr/>
            <p:nvPr/>
          </p:nvSpPr>
          <p:spPr>
            <a:xfrm>
              <a:off x="0" y="0"/>
              <a:ext cx="533400" cy="4572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 b="1"/>
              </a:pPr>
              <a:endParaRPr sz="2000"/>
            </a:p>
          </p:txBody>
        </p:sp>
        <p:sp>
          <p:nvSpPr>
            <p:cNvPr id="50" name="Shape 363"/>
            <p:cNvSpPr/>
            <p:nvPr/>
          </p:nvSpPr>
          <p:spPr>
            <a:xfrm>
              <a:off x="201555" y="74711"/>
              <a:ext cx="130291" cy="30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l">
                <a:defRPr sz="2400" b="1"/>
              </a:lvl1pPr>
            </a:lstStyle>
            <a:p>
              <a:pPr lvl="0" algn="ctr">
                <a:defRPr sz="1800" b="0"/>
              </a:pPr>
              <a:r>
                <a:rPr sz="2000" b="1" dirty="0"/>
                <a:t>PC</a:t>
              </a:r>
              <a:endParaRPr lang="en-US" sz="20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51" name="Group 367"/>
          <p:cNvGrpSpPr/>
          <p:nvPr/>
        </p:nvGrpSpPr>
        <p:grpSpPr>
          <a:xfrm>
            <a:off x="3704242" y="2193606"/>
            <a:ext cx="1371601" cy="762000"/>
            <a:chOff x="0" y="0"/>
            <a:chExt cx="1371600" cy="762000"/>
          </a:xfrm>
        </p:grpSpPr>
        <p:sp>
          <p:nvSpPr>
            <p:cNvPr id="52" name="Shape 365"/>
            <p:cNvSpPr/>
            <p:nvPr/>
          </p:nvSpPr>
          <p:spPr>
            <a:xfrm>
              <a:off x="0" y="0"/>
              <a:ext cx="1371600" cy="7620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Gill Sans"/>
                  <a:ea typeface="Gill Sans"/>
                  <a:cs typeface="Gill Sans"/>
                  <a:sym typeface="Gill Sans"/>
                </a:defRPr>
              </a:pPr>
              <a:endParaRPr sz="2000"/>
            </a:p>
          </p:txBody>
        </p:sp>
        <p:sp>
          <p:nvSpPr>
            <p:cNvPr id="53" name="Shape 366"/>
            <p:cNvSpPr/>
            <p:nvPr/>
          </p:nvSpPr>
          <p:spPr>
            <a:xfrm>
              <a:off x="178766" y="206568"/>
              <a:ext cx="973022" cy="30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l">
                <a:defRPr sz="2400" b="1"/>
              </a:lvl1pPr>
            </a:lstStyle>
            <a:p>
              <a:pPr lvl="0" algn="ctr">
                <a:defRPr sz="1800" b="0"/>
              </a:pPr>
              <a:r>
                <a:rPr sz="2000" b="1"/>
                <a:t>Registers</a:t>
              </a:r>
            </a:p>
          </p:txBody>
        </p:sp>
      </p:grpSp>
      <p:graphicFrame>
        <p:nvGraphicFramePr>
          <p:cNvPr id="71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466765"/>
              </p:ext>
            </p:extLst>
          </p:nvPr>
        </p:nvGraphicFramePr>
        <p:xfrm>
          <a:off x="6357257" y="1305698"/>
          <a:ext cx="2003043" cy="5255585"/>
        </p:xfrm>
        <a:graphic>
          <a:graphicData uri="http://schemas.openxmlformats.org/drawingml/2006/table">
            <a:tbl>
              <a:tblPr/>
              <a:tblGrid>
                <a:gridCol w="2003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Courier New Bold" charset="0"/>
                        </a:rPr>
                        <a:t>Kernel</a:t>
                      </a: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Courier New Bold" charset="0"/>
                        </a:rPr>
                        <a:t>User stack</a:t>
                      </a:r>
                    </a:p>
                  </a:txBody>
                  <a:tcPr marL="50800" marR="50800" marT="914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  <a:sym typeface="Courier New Bold" charset="0"/>
                      </a:endParaRP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Courier New Bold" charset="0"/>
                        </a:rPr>
                        <a:t>Shared libraries</a:t>
                      </a: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  <a:sym typeface="Courier New Bold" charset="0"/>
                      </a:endParaRP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5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Courier New Bold" charset="0"/>
                        </a:rPr>
                        <a:t>Runtime heap</a:t>
                      </a: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Courier New Bold" charset="0"/>
                        </a:rPr>
                        <a:t>Loaded code</a:t>
                      </a: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  <a:sym typeface="Courier New Bold" charset="0"/>
                      </a:endParaRPr>
                    </a:p>
                  </a:txBody>
                  <a:tcPr marL="50800" marR="508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372543" y="2378695"/>
            <a:ext cx="1972469" cy="369330"/>
          </a:xfrm>
          <a:prstGeom prst="rect">
            <a:avLst/>
          </a:prstGeom>
          <a:solidFill>
            <a:srgbClr val="F6F5BD"/>
          </a:solidFill>
          <a:ln w="3175" cap="flat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yoo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’s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stack frame</a:t>
            </a:r>
          </a:p>
        </p:txBody>
      </p:sp>
      <p:cxnSp>
        <p:nvCxnSpPr>
          <p:cNvPr id="5" name="Straight Arrow Connector 4"/>
          <p:cNvCxnSpPr>
            <a:stCxn id="52" idx="3"/>
            <a:endCxn id="3" idx="1"/>
          </p:cNvCxnSpPr>
          <p:nvPr/>
        </p:nvCxnSpPr>
        <p:spPr>
          <a:xfrm flipV="1">
            <a:off x="5075843" y="2563360"/>
            <a:ext cx="1296700" cy="11246"/>
          </a:xfrm>
          <a:prstGeom prst="straightConnector1">
            <a:avLst/>
          </a:prstGeom>
          <a:noFill/>
          <a:ln w="57150" cap="flat">
            <a:solidFill>
              <a:srgbClr val="990000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/>
          <p:cNvCxnSpPr>
            <a:stCxn id="49" idx="3"/>
          </p:cNvCxnSpPr>
          <p:nvPr/>
        </p:nvCxnSpPr>
        <p:spPr>
          <a:xfrm>
            <a:off x="5070244" y="3315430"/>
            <a:ext cx="1287012" cy="2670312"/>
          </a:xfrm>
          <a:prstGeom prst="straightConnector1">
            <a:avLst/>
          </a:prstGeom>
          <a:noFill/>
          <a:ln w="57150" cap="flat">
            <a:solidFill>
              <a:srgbClr val="990000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/>
          <p:cNvSpPr txBox="1"/>
          <p:nvPr/>
        </p:nvSpPr>
        <p:spPr>
          <a:xfrm>
            <a:off x="8418809" y="6213920"/>
            <a:ext cx="24782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29727" y="1118680"/>
            <a:ext cx="485067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2^n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73579" y="1684086"/>
            <a:ext cx="2145230" cy="1168842"/>
          </a:xfrm>
          <a:prstGeom prst="rect">
            <a:avLst/>
          </a:prstGeom>
          <a:noFill/>
          <a:ln w="38100" cap="flat">
            <a:solidFill>
              <a:srgbClr val="99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370064" y="3315430"/>
            <a:ext cx="0" cy="457200"/>
          </a:xfrm>
          <a:prstGeom prst="straightConnector1">
            <a:avLst/>
          </a:prstGeom>
          <a:noFill/>
          <a:ln w="25400" cap="flat">
            <a:solidFill>
              <a:srgbClr val="9900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/>
          <p:nvPr/>
        </p:nvCxnSpPr>
        <p:spPr>
          <a:xfrm>
            <a:off x="7370064" y="2748025"/>
            <a:ext cx="0" cy="457200"/>
          </a:xfrm>
          <a:prstGeom prst="straightConnector1">
            <a:avLst/>
          </a:prstGeom>
          <a:noFill/>
          <a:ln w="25400" cap="flat">
            <a:solidFill>
              <a:srgbClr val="9900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/>
          <p:nvPr/>
        </p:nvCxnSpPr>
        <p:spPr>
          <a:xfrm flipV="1">
            <a:off x="7370064" y="4570107"/>
            <a:ext cx="0" cy="548640"/>
          </a:xfrm>
          <a:prstGeom prst="straightConnector1">
            <a:avLst/>
          </a:prstGeom>
          <a:noFill/>
          <a:ln w="25400" cap="flat">
            <a:solidFill>
              <a:srgbClr val="9900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297416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2190751"/>
            <a:ext cx="1492250" cy="330200"/>
            <a:chOff x="0" y="377"/>
            <a:chExt cx="940" cy="208"/>
          </a:xfrm>
        </p:grpSpPr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76288" y="2573280"/>
            <a:ext cx="1502974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Stack</a:t>
            </a:r>
            <a:r>
              <a:rPr kumimoji="0" lang="en-US" sz="20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pointer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63069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978151"/>
            <a:ext cx="1493836" cy="330200"/>
            <a:chOff x="0" y="377"/>
            <a:chExt cx="940" cy="208"/>
          </a:xfrm>
        </p:grpSpPr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86515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824287"/>
            <a:ext cx="1492250" cy="330200"/>
            <a:chOff x="0" y="377"/>
            <a:chExt cx="940" cy="208"/>
          </a:xfrm>
        </p:grpSpPr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267915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A5A5A5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800" kern="1200">
              <a:solidFill>
                <a:srgbClr val="000000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654551"/>
            <a:ext cx="1493836" cy="330200"/>
            <a:chOff x="0" y="377"/>
            <a:chExt cx="940" cy="208"/>
          </a:xfrm>
        </p:grpSpPr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95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333399"/>
      </a:accent2>
      <a:accent3>
        <a:srgbClr val="8F8F8F"/>
      </a:accent3>
      <a:accent4>
        <a:srgbClr val="707070"/>
      </a:accent4>
      <a:accent5>
        <a:srgbClr val="CAAAAA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333399"/>
      </a:accent2>
      <a:accent3>
        <a:srgbClr val="8F8F8F"/>
      </a:accent3>
      <a:accent4>
        <a:srgbClr val="707070"/>
      </a:accent4>
      <a:accent5>
        <a:srgbClr val="CAAAAA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6360</TotalTime>
  <Words>2193</Words>
  <Application>Microsoft Macintosh PowerPoint</Application>
  <PresentationFormat>On-screen Show (4:3)</PresentationFormat>
  <Paragraphs>912</Paragraphs>
  <Slides>37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51" baseType="lpstr">
      <vt:lpstr>Calibri Bold</vt:lpstr>
      <vt:lpstr>Calibri Bold Italic</vt:lpstr>
      <vt:lpstr>Arial</vt:lpstr>
      <vt:lpstr>Arial Narrow</vt:lpstr>
      <vt:lpstr>Arial Narrow Bold</vt:lpstr>
      <vt:lpstr>Avenir Roman</vt:lpstr>
      <vt:lpstr>Calibri</vt:lpstr>
      <vt:lpstr>Courier New</vt:lpstr>
      <vt:lpstr>Courier New Bold</vt:lpstr>
      <vt:lpstr>Gill Sans</vt:lpstr>
      <vt:lpstr>Wingdings</vt:lpstr>
      <vt:lpstr>Wingdings 2</vt:lpstr>
      <vt:lpstr>Default</vt:lpstr>
      <vt:lpstr>1_Title and Content</vt:lpstr>
      <vt:lpstr> Machine-Level Programming: Functions and the Call Stack  CS154 Autumn 2019, Prof Chien Lecture 7 Sections 3.7, Web aside ASM:IA32 </vt:lpstr>
      <vt:lpstr>Today</vt:lpstr>
      <vt:lpstr>Mechanisms in Procedures</vt:lpstr>
      <vt:lpstr>Today</vt:lpstr>
      <vt:lpstr>Stack in memory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x86-64 Stack</vt:lpstr>
      <vt:lpstr>x86-64 Stack: Push</vt:lpstr>
      <vt:lpstr>x86-64 Stack: Pop</vt:lpstr>
      <vt:lpstr>Today</vt:lpstr>
      <vt:lpstr>Code Examples</vt:lpstr>
      <vt:lpstr>Procedure Control Flow</vt:lpstr>
      <vt:lpstr>Control Flow Example</vt:lpstr>
      <vt:lpstr>Control Flow Example (cont.)</vt:lpstr>
      <vt:lpstr>Control Flow Example (cont.)</vt:lpstr>
      <vt:lpstr>Control Flow Example (cont.)</vt:lpstr>
      <vt:lpstr>Why “Stack” is so important</vt:lpstr>
      <vt:lpstr>Today</vt:lpstr>
      <vt:lpstr>Procedure Data Flow</vt:lpstr>
      <vt:lpstr>Data flow examples</vt:lpstr>
      <vt:lpstr>Today</vt:lpstr>
      <vt:lpstr>Register Saving Conventions</vt:lpstr>
      <vt:lpstr>Register Saving Conventions</vt:lpstr>
      <vt:lpstr>Callee-Saved Example</vt:lpstr>
      <vt:lpstr>Callee-Saved Example (cont.)</vt:lpstr>
      <vt:lpstr>X86_64 Calling Convention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Machine-Level Programming: Functions and the call stack  cs154 Introduction to Computer Systems Lecture 7 Section ?????, Web aside ??? </dc:title>
  <cp:lastModifiedBy>Andrew A Chien</cp:lastModifiedBy>
  <cp:revision>242</cp:revision>
  <dcterms:modified xsi:type="dcterms:W3CDTF">2019-10-16T15:30:45Z</dcterms:modified>
</cp:coreProperties>
</file>