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2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3.xml" ContentType="application/vnd.openxmlformats-officedocument.theme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  <p:sldMasterId id="2147483840" r:id="rId3"/>
    <p:sldMasterId id="2147483852" r:id="rId4"/>
  </p:sldMasterIdLst>
  <p:notesMasterIdLst>
    <p:notesMasterId r:id="rId34"/>
  </p:notesMasterIdLst>
  <p:sldIdLst>
    <p:sldId id="256" r:id="rId5"/>
    <p:sldId id="260" r:id="rId6"/>
    <p:sldId id="365" r:id="rId7"/>
    <p:sldId id="366" r:id="rId8"/>
    <p:sldId id="369" r:id="rId9"/>
    <p:sldId id="370" r:id="rId10"/>
    <p:sldId id="371" r:id="rId11"/>
    <p:sldId id="372" r:id="rId12"/>
    <p:sldId id="373" r:id="rId13"/>
    <p:sldId id="374" r:id="rId14"/>
    <p:sldId id="376" r:id="rId15"/>
    <p:sldId id="375" r:id="rId16"/>
    <p:sldId id="377" r:id="rId17"/>
    <p:sldId id="378" r:id="rId18"/>
    <p:sldId id="349" r:id="rId19"/>
    <p:sldId id="350" r:id="rId20"/>
    <p:sldId id="379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3" r:id="rId32"/>
    <p:sldId id="364" r:id="rId33"/>
  </p:sldIdLst>
  <p:sldSz cx="9144000" cy="6858000" type="screen4x3"/>
  <p:notesSz cx="6858000" cy="9144000"/>
  <p:defaultTextStyle>
    <a:lvl1pPr algn="ctr">
      <a:defRPr sz="4200">
        <a:latin typeface="Calibri"/>
        <a:ea typeface="Calibri"/>
        <a:cs typeface="Calibri"/>
        <a:sym typeface="Calibri"/>
      </a:defRPr>
    </a:lvl1pPr>
    <a:lvl2pPr indent="457200" algn="ctr">
      <a:defRPr sz="4200">
        <a:latin typeface="Calibri"/>
        <a:ea typeface="Calibri"/>
        <a:cs typeface="Calibri"/>
        <a:sym typeface="Calibri"/>
      </a:defRPr>
    </a:lvl2pPr>
    <a:lvl3pPr indent="914400" algn="ctr">
      <a:defRPr sz="4200">
        <a:latin typeface="Calibri"/>
        <a:ea typeface="Calibri"/>
        <a:cs typeface="Calibri"/>
        <a:sym typeface="Calibri"/>
      </a:defRPr>
    </a:lvl3pPr>
    <a:lvl4pPr indent="1371600" algn="ctr">
      <a:defRPr sz="4200">
        <a:latin typeface="Calibri"/>
        <a:ea typeface="Calibri"/>
        <a:cs typeface="Calibri"/>
        <a:sym typeface="Calibri"/>
      </a:defRPr>
    </a:lvl4pPr>
    <a:lvl5pPr indent="1828800" algn="ctr">
      <a:defRPr sz="4200">
        <a:latin typeface="Calibri"/>
        <a:ea typeface="Calibri"/>
        <a:cs typeface="Calibri"/>
        <a:sym typeface="Calibri"/>
      </a:defRPr>
    </a:lvl5pPr>
    <a:lvl6pPr indent="2286000" algn="ctr">
      <a:defRPr sz="4200">
        <a:latin typeface="Calibri"/>
        <a:ea typeface="Calibri"/>
        <a:cs typeface="Calibri"/>
        <a:sym typeface="Calibri"/>
      </a:defRPr>
    </a:lvl6pPr>
    <a:lvl7pPr indent="2743200" algn="ctr">
      <a:defRPr sz="4200">
        <a:latin typeface="Calibri"/>
        <a:ea typeface="Calibri"/>
        <a:cs typeface="Calibri"/>
        <a:sym typeface="Calibri"/>
      </a:defRPr>
    </a:lvl7pPr>
    <a:lvl8pPr indent="3200400" algn="ctr">
      <a:defRPr sz="4200">
        <a:latin typeface="Calibri"/>
        <a:ea typeface="Calibri"/>
        <a:cs typeface="Calibri"/>
        <a:sym typeface="Calibri"/>
      </a:defRPr>
    </a:lvl8pPr>
    <a:lvl9pPr indent="3657600" algn="ctr">
      <a:defRPr sz="4200"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DCACA"/>
          </a:solidFill>
        </a:fill>
      </a:tcStyle>
    </a:wholeTbl>
    <a:band2H>
      <a:tcTxStyle/>
      <a:tcStyle>
        <a:tcBdr/>
        <a:fill>
          <a:solidFill>
            <a:srgbClr val="EF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0000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00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8652"/>
  </p:normalViewPr>
  <p:slideViewPr>
    <p:cSldViewPr snapToGrid="0" snapToObjects="1">
      <p:cViewPr varScale="1">
        <p:scale>
          <a:sx n="96" d="100"/>
          <a:sy n="96" d="100"/>
        </p:scale>
        <p:origin x="20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3" name="Shape 3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6096805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586005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52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88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8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48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Frame pointer: where to go back to upon return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Stack pointer: where to put new stuff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lang="en-US" sz="1200" b="0" dirty="0">
              <a:latin typeface="Calibri" charset="0"/>
              <a:ea typeface="Calibri" charset="0"/>
              <a:cs typeface="Calibri" charset="0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lang="en-US" sz="1200" b="0" dirty="0">
                <a:latin typeface="Calibri" charset="0"/>
                <a:ea typeface="Calibri" charset="0"/>
                <a:cs typeface="Calibri" charset="0"/>
              </a:rPr>
              <a:t>states of a function only needed for limited time (while the function is  executing)</a:t>
            </a:r>
            <a:endParaRPr lang="en-US" sz="1200" dirty="0">
              <a:latin typeface="Calibri" charset="0"/>
              <a:ea typeface="Calibri" charset="0"/>
              <a:cs typeface="Calibri" charset="0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n-US" sz="1200" dirty="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Stack</a:t>
            </a:r>
            <a:r>
              <a:rPr lang="en-US" sz="1200" baseline="0" dirty="0">
                <a:latin typeface="Calibri"/>
                <a:ea typeface="Calibri"/>
                <a:cs typeface="Calibri"/>
                <a:sym typeface="Calibri"/>
              </a:rPr>
              <a:t> frame used to :</a:t>
            </a:r>
          </a:p>
          <a:p>
            <a:pPr lvl="1"/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For storing local data</a:t>
            </a:r>
          </a:p>
          <a:p>
            <a:pPr lvl="1"/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For storing return address / arguments before calling a new function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n-US" sz="1200" dirty="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Note: the use of %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ebp</a:t>
            </a:r>
            <a:endParaRPr lang="en-US" sz="1200" dirty="0"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9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34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30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57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51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Show a demo here</a:t>
            </a:r>
          </a:p>
        </p:txBody>
      </p:sp>
    </p:spTree>
    <p:extLst>
      <p:ext uri="{BB962C8B-B14F-4D97-AF65-F5344CB8AC3E}">
        <p14:creationId xmlns:p14="http://schemas.microsoft.com/office/powerpoint/2010/main" val="298015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80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755775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5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311" name="Shape 31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31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Shape 31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316" name="Shape 31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31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Shape 31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19" name="Shape 31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0" name="Shape 32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7914" indent="-268514">
              <a:defRPr sz="3200"/>
            </a:lvl2pPr>
            <a:lvl3pPr marL="867833" indent="-270933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323" name="Shape 32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32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25" name="Shape 32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330" name="Shape 33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33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32" name="Shape 33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33" name="Shape 3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34" name="Shape 3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337" name="Shape 33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33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39" name="Shape 33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40" name="Shape 34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41" name="Shape 34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6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6629400" y="1600200"/>
            <a:ext cx="2057400" cy="52578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0198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8972158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3856752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719480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920164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68" name="Shape 6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6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0360884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3673605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860895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9390974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510876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9823149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240463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78" name="Shape 7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7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88" name="Shape 8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8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95" name="Shape 9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9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01" name="Shape 10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0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06" name="Shape 10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0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Shape 10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7914" indent="-268514">
              <a:defRPr sz="3200"/>
            </a:lvl2pPr>
            <a:lvl3pPr marL="867833" indent="-270933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13" name="Shape 11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1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20" name="Shape 12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2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27" name="Shape 12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2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34" name="Shape 1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3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44" name="Shape 14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4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Shape 14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51" name="Shape 15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5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hape 15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defRPr sz="2800"/>
            </a:lvl1pPr>
            <a:lvl2pPr marL="790575" indent="-333375">
              <a:defRPr sz="2800"/>
            </a:lvl2pPr>
            <a:lvl3pPr marL="1234439" indent="-320039">
              <a:defRPr sz="2800"/>
            </a:lvl3pPr>
            <a:lvl4pPr marL="1727200" indent="-355600">
              <a:defRPr sz="2800"/>
            </a:lvl4pPr>
            <a:lvl5pPr marL="21844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58" name="Shape 15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5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65" name="Shape 16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6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71" name="Shape 17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7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Shape 17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76" name="Shape 17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7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defRPr sz="3200"/>
            </a:lvl1pPr>
            <a:lvl2pPr marL="783771" indent="-326571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83" name="Shape 18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8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Shape 18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90" name="Shape 19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9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Shape 19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94" name="Shape 1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197" name="Shape 19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19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6667500" y="0"/>
            <a:ext cx="2095500" cy="6380163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04" name="Shape 20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0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14" name="Shape 21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1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Shape 21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21" name="Shape 22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2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Shape 22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24" name="Shape 2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25" name="Shape 22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4114800" cy="5461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546100" indent="-266700">
              <a:defRPr sz="2800"/>
            </a:lvl2pPr>
            <a:lvl3pPr marL="845819" indent="-248919">
              <a:defRPr sz="2800"/>
            </a:lvl3pPr>
            <a:lvl4pPr marL="1270000" indent="-355600">
              <a:defRPr sz="2800"/>
            </a:lvl4pPr>
            <a:lvl5pPr marL="15875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28" name="Shape 22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2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hape 23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31" name="Shape 23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32" name="Shape 23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35" name="Shape 23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3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hape 23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41" name="Shape 24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4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Shape 24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46" name="Shape 24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4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Shape 24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49" name="Shape 24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250" name="Shape 25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0657" indent="-261257">
              <a:defRPr sz="3200"/>
            </a:lvl2pPr>
            <a:lvl3pPr marL="833966" indent="-237066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53" name="Shape 25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5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Shape 25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257" name="Shape 25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3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60" name="Shape 26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6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Shape 26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63" name="Shape 2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64" name="Shape 2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553719" indent="-274319"/>
            <a:lvl3pPr marL="810259" indent="-213359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67" name="Shape 26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6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Shape 26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>
            <a:lvl2pPr marL="553719" indent="-274319"/>
            <a:lvl3pPr marL="810259" indent="-213359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74" name="Shape 27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7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Shape 27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77" name="Shape 27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78" name="Shape 27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84" name="Shape 28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8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hape 28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91" name="Shape 29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9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93" name="Shape 29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95" name="Shape 29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4114800" cy="5461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553508" indent="-274108">
              <a:defRPr sz="2800"/>
            </a:lvl2pPr>
            <a:lvl3pPr marL="881380" indent="-284480">
              <a:defRPr sz="2800"/>
            </a:lvl3pPr>
            <a:lvl4pPr marL="1270000" indent="-355600">
              <a:defRPr sz="2800"/>
            </a:lvl4pPr>
            <a:lvl5pPr marL="15875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298" name="Shape 29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9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Shape 30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01" name="Shape 30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02" name="Shape 30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05" name="Shape 30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0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Shape 30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11" name="Shape 31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1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Shape 31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16" name="Shape 31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1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Shape 31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19" name="Shape 31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0" name="Shape 32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7914" indent="-268514">
              <a:defRPr sz="3200"/>
            </a:lvl2pPr>
            <a:lvl3pPr marL="867833" indent="-270933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23" name="Shape 32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2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25" name="Shape 32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2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Shape 3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498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457200" y="1479617"/>
            <a:ext cx="4040188" cy="69525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30" name="Shape 33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3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32" name="Shape 33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33" name="Shape 3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34" name="Shape 3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/>
            </a:pPr>
            <a:r>
              <a:rPr sz="1000"/>
              <a:t>‹#›</a:t>
            </a:r>
          </a:p>
        </p:txBody>
      </p:sp>
      <p:sp>
        <p:nvSpPr>
          <p:cNvPr id="337" name="Shape 33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3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39" name="Shape 33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40" name="Shape 34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41" name="Shape 34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755775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3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8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Shape 3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498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457200" y="1479617"/>
            <a:ext cx="4040188" cy="69525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3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4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4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3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5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5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6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6629400" y="1600200"/>
            <a:ext cx="2057400" cy="52578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0198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68" name="Shape 6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6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78" name="Shape 7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7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88" name="Shape 8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8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95" name="Shape 9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9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01" name="Shape 10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0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06" name="Shape 10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0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Shape 10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7914" indent="-268514">
              <a:defRPr sz="3200"/>
            </a:lvl2pPr>
            <a:lvl3pPr marL="867833" indent="-270933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4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13" name="Shape 11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1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20" name="Shape 12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2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27" name="Shape 12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2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34" name="Shape 1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3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41" name="Shape 14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44" name="Shape 14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4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Shape 14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51" name="Shape 15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5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hape 15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defRPr sz="2800"/>
            </a:lvl1pPr>
            <a:lvl2pPr marL="790575" indent="-333375">
              <a:defRPr sz="2800"/>
            </a:lvl2pPr>
            <a:lvl3pPr marL="1234439" indent="-320039">
              <a:defRPr sz="2800"/>
            </a:lvl3pPr>
            <a:lvl4pPr marL="1727200" indent="-355600">
              <a:defRPr sz="2800"/>
            </a:lvl4pPr>
            <a:lvl5pPr marL="21844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58" name="Shape 15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5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65" name="Shape 16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6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71" name="Shape 17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7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Shape 17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4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32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76" name="Shape 17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7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defRPr sz="3200"/>
            </a:lvl1pPr>
            <a:lvl2pPr marL="783771" indent="-326571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83" name="Shape 18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8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Shape 18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90" name="Shape 19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9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Shape 19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94" name="Shape 1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197" name="Shape 19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19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6667500" y="0"/>
            <a:ext cx="2095500" cy="6380163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04" name="Shape 20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0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11" name="Shape 2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553719" indent="-274319"/>
            <a:lvl3pPr marL="810259" indent="-213359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14" name="Shape 21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1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Shape 21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21" name="Shape 22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2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Shape 22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24" name="Shape 2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25" name="Shape 22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4114800" cy="5461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546100" indent="-266700">
              <a:defRPr sz="2800"/>
            </a:lvl2pPr>
            <a:lvl3pPr marL="845819" indent="-248919">
              <a:defRPr sz="2800"/>
            </a:lvl3pPr>
            <a:lvl4pPr marL="1270000" indent="-355600">
              <a:defRPr sz="2800"/>
            </a:lvl4pPr>
            <a:lvl5pPr marL="15875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28" name="Shape 22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2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hape 23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31" name="Shape 23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32" name="Shape 23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35" name="Shape 23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3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hape 23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5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14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41" name="Shape 24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4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Shape 24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46" name="Shape 24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4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Shape 248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49" name="Shape 24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250" name="Shape 25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540657" indent="-261257">
              <a:defRPr sz="3200"/>
            </a:lvl2pPr>
            <a:lvl3pPr marL="833966" indent="-237066">
              <a:defRPr sz="3200"/>
            </a:lvl3pPr>
            <a:lvl4pPr marL="1280160" indent="-365760">
              <a:defRPr sz="3200"/>
            </a:lvl4pPr>
            <a:lvl5pPr marL="1597660" indent="-365760"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53" name="Shape 25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5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Shape 255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257" name="Shape 25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60" name="Shape 26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6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Shape 262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63" name="Shape 2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64" name="Shape 2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553719" indent="-274319"/>
            <a:lvl3pPr marL="810259" indent="-213359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67" name="Shape 26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6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Shape 269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6667500" y="228600"/>
            <a:ext cx="2095500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idx="1"/>
          </p:nvPr>
        </p:nvSpPr>
        <p:spPr>
          <a:xfrm>
            <a:off x="381000" y="254000"/>
            <a:ext cx="6134100" cy="6604000"/>
          </a:xfrm>
          <a:prstGeom prst="rect">
            <a:avLst/>
          </a:prstGeom>
        </p:spPr>
        <p:txBody>
          <a:bodyPr/>
          <a:lstStyle>
            <a:lvl2pPr marL="553719" indent="-274319"/>
            <a:lvl3pPr marL="810259" indent="-213359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74" name="Shape 27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7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Shape 27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77" name="Shape 277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78" name="Shape 27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84" name="Shape 28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8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hape 286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91" name="Shape 291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9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93" name="Shape 29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95" name="Shape 29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4114800" cy="5461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553508" indent="-274108">
              <a:defRPr sz="2800"/>
            </a:lvl2pPr>
            <a:lvl3pPr marL="881380" indent="-284480">
              <a:defRPr sz="2800"/>
            </a:lvl3pPr>
            <a:lvl4pPr marL="1270000" indent="-355600">
              <a:defRPr sz="2800"/>
            </a:lvl4pPr>
            <a:lvl5pPr marL="1587500" indent="-355600"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298" name="Shape 298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29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Shape 300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01" name="Shape 30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02" name="Shape 30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/>
            </a:pPr>
            <a:r>
              <a:t>‹#›</a:t>
            </a:r>
          </a:p>
        </p:txBody>
      </p:sp>
      <p:sp>
        <p:nvSpPr>
          <p:cNvPr id="305" name="Shape 305"/>
          <p:cNvSpPr/>
          <p:nvPr/>
        </p:nvSpPr>
        <p:spPr>
          <a:xfrm>
            <a:off x="8871727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  <a:latin typeface="Arial Narrow Bold"/>
                <a:ea typeface="Arial Narrow Bold"/>
                <a:cs typeface="Arial Narrow Bold"/>
                <a:sym typeface="Arial Narrow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‹#›</a:t>
            </a:r>
          </a:p>
        </p:txBody>
      </p:sp>
      <p:pic>
        <p:nvPicPr>
          <p:cNvPr id="30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Shape 307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xfrm>
            <a:off x="381000" y="50800"/>
            <a:ext cx="8382000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4.xml"/><Relationship Id="rId18" Type="http://schemas.openxmlformats.org/officeDocument/2006/relationships/slideLayout" Target="../slideLayouts/slideLayout69.xml"/><Relationship Id="rId26" Type="http://schemas.openxmlformats.org/officeDocument/2006/relationships/slideLayout" Target="../slideLayouts/slideLayout77.xml"/><Relationship Id="rId39" Type="http://schemas.openxmlformats.org/officeDocument/2006/relationships/slideLayout" Target="../slideLayouts/slideLayout90.xml"/><Relationship Id="rId21" Type="http://schemas.openxmlformats.org/officeDocument/2006/relationships/slideLayout" Target="../slideLayouts/slideLayout72.xml"/><Relationship Id="rId34" Type="http://schemas.openxmlformats.org/officeDocument/2006/relationships/slideLayout" Target="../slideLayouts/slideLayout85.xml"/><Relationship Id="rId42" Type="http://schemas.openxmlformats.org/officeDocument/2006/relationships/slideLayout" Target="../slideLayouts/slideLayout93.xml"/><Relationship Id="rId47" Type="http://schemas.openxmlformats.org/officeDocument/2006/relationships/slideLayout" Target="../slideLayouts/slideLayout98.xml"/><Relationship Id="rId50" Type="http://schemas.openxmlformats.org/officeDocument/2006/relationships/slideLayout" Target="../slideLayouts/slideLayout101.xml"/><Relationship Id="rId55" Type="http://schemas.openxmlformats.org/officeDocument/2006/relationships/image" Target="../media/image1.png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29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62.xml"/><Relationship Id="rId24" Type="http://schemas.openxmlformats.org/officeDocument/2006/relationships/slideLayout" Target="../slideLayouts/slideLayout75.xml"/><Relationship Id="rId32" Type="http://schemas.openxmlformats.org/officeDocument/2006/relationships/slideLayout" Target="../slideLayouts/slideLayout83.xml"/><Relationship Id="rId37" Type="http://schemas.openxmlformats.org/officeDocument/2006/relationships/slideLayout" Target="../slideLayouts/slideLayout88.xml"/><Relationship Id="rId40" Type="http://schemas.openxmlformats.org/officeDocument/2006/relationships/slideLayout" Target="../slideLayouts/slideLayout91.xml"/><Relationship Id="rId45" Type="http://schemas.openxmlformats.org/officeDocument/2006/relationships/slideLayout" Target="../slideLayouts/slideLayout96.xml"/><Relationship Id="rId53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70.xml"/><Relationship Id="rId31" Type="http://schemas.openxmlformats.org/officeDocument/2006/relationships/slideLayout" Target="../slideLayouts/slideLayout82.xml"/><Relationship Id="rId44" Type="http://schemas.openxmlformats.org/officeDocument/2006/relationships/slideLayout" Target="../slideLayouts/slideLayout95.xml"/><Relationship Id="rId52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Relationship Id="rId22" Type="http://schemas.openxmlformats.org/officeDocument/2006/relationships/slideLayout" Target="../slideLayouts/slideLayout73.xml"/><Relationship Id="rId27" Type="http://schemas.openxmlformats.org/officeDocument/2006/relationships/slideLayout" Target="../slideLayouts/slideLayout78.xml"/><Relationship Id="rId30" Type="http://schemas.openxmlformats.org/officeDocument/2006/relationships/slideLayout" Target="../slideLayouts/slideLayout81.xml"/><Relationship Id="rId35" Type="http://schemas.openxmlformats.org/officeDocument/2006/relationships/slideLayout" Target="../slideLayouts/slideLayout86.xml"/><Relationship Id="rId43" Type="http://schemas.openxmlformats.org/officeDocument/2006/relationships/slideLayout" Target="../slideLayouts/slideLayout94.xml"/><Relationship Id="rId48" Type="http://schemas.openxmlformats.org/officeDocument/2006/relationships/slideLayout" Target="../slideLayouts/slideLayout99.xml"/><Relationship Id="rId8" Type="http://schemas.openxmlformats.org/officeDocument/2006/relationships/slideLayout" Target="../slideLayouts/slideLayout59.xml"/><Relationship Id="rId51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5" Type="http://schemas.openxmlformats.org/officeDocument/2006/relationships/slideLayout" Target="../slideLayouts/slideLayout76.xml"/><Relationship Id="rId33" Type="http://schemas.openxmlformats.org/officeDocument/2006/relationships/slideLayout" Target="../slideLayouts/slideLayout84.xml"/><Relationship Id="rId38" Type="http://schemas.openxmlformats.org/officeDocument/2006/relationships/slideLayout" Target="../slideLayouts/slideLayout89.xml"/><Relationship Id="rId46" Type="http://schemas.openxmlformats.org/officeDocument/2006/relationships/slideLayout" Target="../slideLayouts/slideLayout97.xml"/><Relationship Id="rId20" Type="http://schemas.openxmlformats.org/officeDocument/2006/relationships/slideLayout" Target="../slideLayouts/slideLayout71.xml"/><Relationship Id="rId41" Type="http://schemas.openxmlformats.org/officeDocument/2006/relationships/slideLayout" Target="../slideLayouts/slideLayout92.xml"/><Relationship Id="rId54" Type="http://schemas.openxmlformats.org/officeDocument/2006/relationships/theme" Target="../theme/theme2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6.xml"/><Relationship Id="rId23" Type="http://schemas.openxmlformats.org/officeDocument/2006/relationships/slideLayout" Target="../slideLayouts/slideLayout74.xml"/><Relationship Id="rId28" Type="http://schemas.openxmlformats.org/officeDocument/2006/relationships/slideLayout" Target="../slideLayouts/slideLayout79.xml"/><Relationship Id="rId36" Type="http://schemas.openxmlformats.org/officeDocument/2006/relationships/slideLayout" Target="../slideLayouts/slideLayout87.xml"/><Relationship Id="rId49" Type="http://schemas.openxmlformats.org/officeDocument/2006/relationships/slideLayout" Target="../slideLayouts/slideLayout10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17.xml"/><Relationship Id="rId1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21.xml"/><Relationship Id="rId11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0.xml"/><Relationship Id="rId10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/>
          <p:nvPr/>
        </p:nvPicPr>
        <p:blipFill>
          <a:blip r:embed="rId53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546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4" r:id="rId33"/>
    <p:sldLayoutId id="2147483685" r:id="rId34"/>
    <p:sldLayoutId id="2147483686" r:id="rId35"/>
    <p:sldLayoutId id="2147483687" r:id="rId36"/>
    <p:sldLayoutId id="2147483688" r:id="rId37"/>
    <p:sldLayoutId id="2147483689" r:id="rId38"/>
    <p:sldLayoutId id="2147483690" r:id="rId39"/>
    <p:sldLayoutId id="2147483691" r:id="rId40"/>
    <p:sldLayoutId id="2147483692" r:id="rId41"/>
    <p:sldLayoutId id="2147483693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703" r:id="rId51"/>
  </p:sldLayoutIdLst>
  <p:transition spd="med"/>
  <p:txStyles>
    <p:titleStyle>
      <a:lvl1pPr>
        <a:defRPr sz="3600" b="1">
          <a:latin typeface="Calibri Bold"/>
          <a:ea typeface="Calibri Bold"/>
          <a:cs typeface="Calibri Bold"/>
          <a:sym typeface="Calibri Bold"/>
        </a:defRPr>
      </a:lvl1pPr>
      <a:lvl2pPr>
        <a:defRPr sz="3600" b="1">
          <a:latin typeface="Calibri Bold"/>
          <a:ea typeface="Calibri Bold"/>
          <a:cs typeface="Calibri Bold"/>
          <a:sym typeface="Calibri Bold"/>
        </a:defRPr>
      </a:lvl2pPr>
      <a:lvl3pPr>
        <a:defRPr sz="3600" b="1">
          <a:latin typeface="Calibri Bold"/>
          <a:ea typeface="Calibri Bold"/>
          <a:cs typeface="Calibri Bold"/>
          <a:sym typeface="Calibri Bold"/>
        </a:defRPr>
      </a:lvl3pPr>
      <a:lvl4pPr>
        <a:defRPr sz="3600" b="1">
          <a:latin typeface="Calibri Bold"/>
          <a:ea typeface="Calibri Bold"/>
          <a:cs typeface="Calibri Bold"/>
          <a:sym typeface="Calibri Bold"/>
        </a:defRPr>
      </a:lvl4pPr>
      <a:lvl5pPr>
        <a:defRPr sz="3600" b="1">
          <a:latin typeface="Calibri Bold"/>
          <a:ea typeface="Calibri Bold"/>
          <a:cs typeface="Calibri Bold"/>
          <a:sym typeface="Calibri Bold"/>
        </a:defRPr>
      </a:lvl5pPr>
      <a:lvl6pPr indent="457200">
        <a:defRPr sz="3600" b="1">
          <a:latin typeface="Calibri Bold"/>
          <a:ea typeface="Calibri Bold"/>
          <a:cs typeface="Calibri Bold"/>
          <a:sym typeface="Calibri Bold"/>
        </a:defRPr>
      </a:lvl6pPr>
      <a:lvl7pPr indent="914400">
        <a:defRPr sz="3600" b="1">
          <a:latin typeface="Calibri Bold"/>
          <a:ea typeface="Calibri Bold"/>
          <a:cs typeface="Calibri Bold"/>
          <a:sym typeface="Calibri Bold"/>
        </a:defRPr>
      </a:lvl7pPr>
      <a:lvl8pPr indent="1371600">
        <a:defRPr sz="3600" b="1">
          <a:latin typeface="Calibri Bold"/>
          <a:ea typeface="Calibri Bold"/>
          <a:cs typeface="Calibri Bold"/>
          <a:sym typeface="Calibri Bold"/>
        </a:defRPr>
      </a:lvl8pPr>
      <a:lvl9pPr indent="1828800">
        <a:defRPr sz="3600" b="1">
          <a:latin typeface="Calibri Bold"/>
          <a:ea typeface="Calibri Bold"/>
          <a:cs typeface="Calibri Bold"/>
          <a:sym typeface="Calibri Bold"/>
        </a:defRPr>
      </a:lvl9pPr>
    </p:titleStyle>
    <p:bodyStyle>
      <a:lvl1pPr marL="254000" indent="-254000">
        <a:spcBef>
          <a:spcPts val="600"/>
        </a:spcBef>
        <a:buClr>
          <a:srgbClr val="990000"/>
        </a:buClr>
        <a:buSzPct val="60000"/>
        <a:buFont typeface="Wingdings 2"/>
        <a:buChar char="⬛"/>
        <a:defRPr sz="2400" b="1">
          <a:latin typeface="Calibri Bold"/>
          <a:ea typeface="Calibri Bold"/>
          <a:cs typeface="Calibri Bold"/>
          <a:sym typeface="Calibri Bold"/>
        </a:defRPr>
      </a:lvl1pPr>
      <a:lvl2pPr marL="561340" indent="-281940">
        <a:spcBef>
          <a:spcPts val="600"/>
        </a:spcBef>
        <a:buClr>
          <a:srgbClr val="990000"/>
        </a:buClr>
        <a:buSzPct val="11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2pPr>
      <a:lvl3pPr marL="840739" indent="-243839">
        <a:spcBef>
          <a:spcPts val="600"/>
        </a:spcBef>
        <a:buClr>
          <a:srgbClr val="990000"/>
        </a:buClr>
        <a:buSzPct val="8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3pPr>
      <a:lvl4pPr marL="1188719" indent="-274319">
        <a:spcBef>
          <a:spcPts val="600"/>
        </a:spcBef>
        <a:buClr>
          <a:srgbClr val="990000"/>
        </a:buClr>
        <a:buSzPct val="100000"/>
        <a:buFont typeface="Wingdings 2"/>
        <a:buChar char="–"/>
        <a:defRPr sz="2400" b="1">
          <a:latin typeface="Calibri Bold"/>
          <a:ea typeface="Calibri Bold"/>
          <a:cs typeface="Calibri Bold"/>
          <a:sym typeface="Calibri Bold"/>
        </a:defRPr>
      </a:lvl4pPr>
      <a:lvl5pPr marL="1506219" indent="-274319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5pPr>
      <a:lvl6pPr marL="19634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6pPr>
      <a:lvl7pPr marL="24206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7pPr>
      <a:lvl8pPr marL="28778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8pPr>
      <a:lvl9pPr marL="33350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/>
          <p:nvPr/>
        </p:nvPicPr>
        <p:blipFill>
          <a:blip r:embed="rId55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-8232" y="6553200"/>
            <a:ext cx="576125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t>cs154</a:t>
            </a: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546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96664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  <p:sldLayoutId id="2147483723" r:id="rId19"/>
    <p:sldLayoutId id="2147483724" r:id="rId20"/>
    <p:sldLayoutId id="2147483725" r:id="rId21"/>
    <p:sldLayoutId id="2147483726" r:id="rId22"/>
    <p:sldLayoutId id="2147483727" r:id="rId23"/>
    <p:sldLayoutId id="2147483728" r:id="rId24"/>
    <p:sldLayoutId id="2147483729" r:id="rId25"/>
    <p:sldLayoutId id="2147483730" r:id="rId26"/>
    <p:sldLayoutId id="2147483731" r:id="rId27"/>
    <p:sldLayoutId id="2147483732" r:id="rId28"/>
    <p:sldLayoutId id="2147483733" r:id="rId29"/>
    <p:sldLayoutId id="2147483734" r:id="rId30"/>
    <p:sldLayoutId id="2147483735" r:id="rId31"/>
    <p:sldLayoutId id="2147483736" r:id="rId32"/>
    <p:sldLayoutId id="2147483737" r:id="rId33"/>
    <p:sldLayoutId id="2147483738" r:id="rId34"/>
    <p:sldLayoutId id="2147483739" r:id="rId35"/>
    <p:sldLayoutId id="2147483740" r:id="rId36"/>
    <p:sldLayoutId id="2147483741" r:id="rId37"/>
    <p:sldLayoutId id="2147483742" r:id="rId38"/>
    <p:sldLayoutId id="2147483743" r:id="rId39"/>
    <p:sldLayoutId id="2147483744" r:id="rId40"/>
    <p:sldLayoutId id="2147483745" r:id="rId41"/>
    <p:sldLayoutId id="2147483746" r:id="rId42"/>
    <p:sldLayoutId id="2147483747" r:id="rId43"/>
    <p:sldLayoutId id="2147483748" r:id="rId44"/>
    <p:sldLayoutId id="2147483749" r:id="rId45"/>
    <p:sldLayoutId id="2147483750" r:id="rId46"/>
    <p:sldLayoutId id="2147483751" r:id="rId47"/>
    <p:sldLayoutId id="2147483752" r:id="rId48"/>
    <p:sldLayoutId id="2147483753" r:id="rId49"/>
    <p:sldLayoutId id="2147483754" r:id="rId50"/>
    <p:sldLayoutId id="2147483755" r:id="rId51"/>
    <p:sldLayoutId id="2147483756" r:id="rId52"/>
    <p:sldLayoutId id="2147483757" r:id="rId53"/>
  </p:sldLayoutIdLst>
  <p:transition spd="med"/>
  <p:txStyles>
    <p:titleStyle>
      <a:lvl1pPr>
        <a:defRPr sz="3600" b="1">
          <a:latin typeface="Calibri Bold"/>
          <a:ea typeface="Calibri Bold"/>
          <a:cs typeface="Calibri Bold"/>
          <a:sym typeface="Calibri Bold"/>
        </a:defRPr>
      </a:lvl1pPr>
      <a:lvl2pPr>
        <a:defRPr sz="3600" b="1">
          <a:latin typeface="Calibri Bold"/>
          <a:ea typeface="Calibri Bold"/>
          <a:cs typeface="Calibri Bold"/>
          <a:sym typeface="Calibri Bold"/>
        </a:defRPr>
      </a:lvl2pPr>
      <a:lvl3pPr>
        <a:defRPr sz="3600" b="1">
          <a:latin typeface="Calibri Bold"/>
          <a:ea typeface="Calibri Bold"/>
          <a:cs typeface="Calibri Bold"/>
          <a:sym typeface="Calibri Bold"/>
        </a:defRPr>
      </a:lvl3pPr>
      <a:lvl4pPr>
        <a:defRPr sz="3600" b="1">
          <a:latin typeface="Calibri Bold"/>
          <a:ea typeface="Calibri Bold"/>
          <a:cs typeface="Calibri Bold"/>
          <a:sym typeface="Calibri Bold"/>
        </a:defRPr>
      </a:lvl4pPr>
      <a:lvl5pPr>
        <a:defRPr sz="3600" b="1">
          <a:latin typeface="Calibri Bold"/>
          <a:ea typeface="Calibri Bold"/>
          <a:cs typeface="Calibri Bold"/>
          <a:sym typeface="Calibri Bold"/>
        </a:defRPr>
      </a:lvl5pPr>
      <a:lvl6pPr indent="457200">
        <a:defRPr sz="3600" b="1">
          <a:latin typeface="Calibri Bold"/>
          <a:ea typeface="Calibri Bold"/>
          <a:cs typeface="Calibri Bold"/>
          <a:sym typeface="Calibri Bold"/>
        </a:defRPr>
      </a:lvl6pPr>
      <a:lvl7pPr indent="914400">
        <a:defRPr sz="3600" b="1">
          <a:latin typeface="Calibri Bold"/>
          <a:ea typeface="Calibri Bold"/>
          <a:cs typeface="Calibri Bold"/>
          <a:sym typeface="Calibri Bold"/>
        </a:defRPr>
      </a:lvl7pPr>
      <a:lvl8pPr indent="1371600">
        <a:defRPr sz="3600" b="1">
          <a:latin typeface="Calibri Bold"/>
          <a:ea typeface="Calibri Bold"/>
          <a:cs typeface="Calibri Bold"/>
          <a:sym typeface="Calibri Bold"/>
        </a:defRPr>
      </a:lvl8pPr>
      <a:lvl9pPr indent="1828800">
        <a:defRPr sz="3600" b="1">
          <a:latin typeface="Calibri Bold"/>
          <a:ea typeface="Calibri Bold"/>
          <a:cs typeface="Calibri Bold"/>
          <a:sym typeface="Calibri Bold"/>
        </a:defRPr>
      </a:lvl9pPr>
    </p:titleStyle>
    <p:bodyStyle>
      <a:lvl1pPr marL="254000" indent="-254000">
        <a:spcBef>
          <a:spcPts val="600"/>
        </a:spcBef>
        <a:buClr>
          <a:srgbClr val="990000"/>
        </a:buClr>
        <a:buSzPct val="60000"/>
        <a:buFont typeface="Wingdings 2"/>
        <a:buChar char="⬛"/>
        <a:defRPr sz="2400" b="1">
          <a:latin typeface="Calibri Bold"/>
          <a:ea typeface="Calibri Bold"/>
          <a:cs typeface="Calibri Bold"/>
          <a:sym typeface="Calibri Bold"/>
        </a:defRPr>
      </a:lvl1pPr>
      <a:lvl2pPr marL="561340" indent="-281940">
        <a:spcBef>
          <a:spcPts val="600"/>
        </a:spcBef>
        <a:buClr>
          <a:srgbClr val="990000"/>
        </a:buClr>
        <a:buSzPct val="11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2pPr>
      <a:lvl3pPr marL="840739" indent="-243839">
        <a:spcBef>
          <a:spcPts val="600"/>
        </a:spcBef>
        <a:buClr>
          <a:srgbClr val="990000"/>
        </a:buClr>
        <a:buSzPct val="8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3pPr>
      <a:lvl4pPr marL="1188719" indent="-274319">
        <a:spcBef>
          <a:spcPts val="600"/>
        </a:spcBef>
        <a:buClr>
          <a:srgbClr val="990000"/>
        </a:buClr>
        <a:buSzPct val="100000"/>
        <a:buFont typeface="Wingdings 2"/>
        <a:buChar char="–"/>
        <a:defRPr sz="2400" b="1">
          <a:latin typeface="Calibri Bold"/>
          <a:ea typeface="Calibri Bold"/>
          <a:cs typeface="Calibri Bold"/>
          <a:sym typeface="Calibri Bold"/>
        </a:defRPr>
      </a:lvl4pPr>
      <a:lvl5pPr marL="1506219" indent="-274319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5pPr>
      <a:lvl6pPr marL="19634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6pPr>
      <a:lvl7pPr marL="24206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7pPr>
      <a:lvl8pPr marL="28778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8pPr>
      <a:lvl9pPr marL="33350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F5551B27-49BC-4291-80C6-707CDCF1D651}" type="slidenum">
              <a:rPr lang="en-US" sz="1000" b="1" kern="1200" smtClean="0">
                <a:solidFill>
                  <a:srgbClr val="0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  <a:sym typeface="Gill Sans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dirty="0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Bryant and </a:t>
            </a:r>
            <a:r>
              <a:rPr lang="en-US" sz="1000" kern="1200" dirty="0" err="1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O’Hallaron</a:t>
            </a:r>
            <a:r>
              <a:rPr lang="en-US" sz="1000" kern="1200" dirty="0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, Computer Systems: A Programmer’s Perspective, Third Edition</a:t>
            </a:r>
          </a:p>
        </p:txBody>
      </p:sp>
    </p:spTree>
    <p:extLst>
      <p:ext uri="{BB962C8B-B14F-4D97-AF65-F5344CB8AC3E}">
        <p14:creationId xmlns:p14="http://schemas.microsoft.com/office/powerpoint/2010/main" val="7600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F5551B27-49BC-4291-80C6-707CDCF1D651}" type="slidenum">
              <a:rPr lang="en-US" sz="1000" b="1" kern="1200" smtClean="0">
                <a:solidFill>
                  <a:srgbClr val="0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  <a:sym typeface="Gill Sans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dirty="0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Bryant and </a:t>
            </a:r>
            <a:r>
              <a:rPr lang="en-US" sz="1000" kern="1200" dirty="0" err="1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O’Hallaron</a:t>
            </a:r>
            <a:r>
              <a:rPr lang="en-US" sz="1000" kern="1200" dirty="0">
                <a:solidFill>
                  <a:srgbClr val="000000"/>
                </a:solidFill>
                <a:latin typeface="Calibri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, Computer Systems: A Programmer’s Perspective, Third Edition</a:t>
            </a:r>
          </a:p>
        </p:txBody>
      </p:sp>
    </p:spTree>
    <p:extLst>
      <p:ext uri="{BB962C8B-B14F-4D97-AF65-F5344CB8AC3E}">
        <p14:creationId xmlns:p14="http://schemas.microsoft.com/office/powerpoint/2010/main" val="97578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356600" cy="2590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marL="100012" lvl="0" indent="-100012" defTabSz="768095">
              <a:defRPr sz="1800" b="0"/>
            </a:pPr>
            <a:r>
              <a:rPr sz="3024" b="1" dirty="0"/>
              <a:t> Machine-Level Programming:</a:t>
            </a:r>
            <a:br>
              <a:rPr sz="3024" b="1" dirty="0"/>
            </a:br>
            <a:r>
              <a:rPr sz="3024" b="1" dirty="0"/>
              <a:t>Functions and the call stack</a:t>
            </a:r>
            <a:r>
              <a:rPr lang="en-US" sz="3024" b="1" dirty="0"/>
              <a:t> (Part II), Buffer Overflow</a:t>
            </a:r>
            <a:br>
              <a:rPr sz="3024" b="1" dirty="0"/>
            </a:br>
            <a:br>
              <a:rPr lang="en-US" sz="3024" dirty="0"/>
            </a:br>
            <a:r>
              <a:rPr lang="en-US" sz="3024" dirty="0"/>
              <a:t>CS154 Autumn 2019, </a:t>
            </a:r>
            <a:r>
              <a:rPr lang="en-US" sz="3024"/>
              <a:t>Prof Chien</a:t>
            </a:r>
            <a:br>
              <a:rPr lang="en-US" sz="3024" dirty="0"/>
            </a:br>
            <a:r>
              <a:rPr lang="en-US" sz="3024" dirty="0"/>
              <a:t>Lecture 8</a:t>
            </a:r>
            <a:br>
              <a:rPr lang="en-US" sz="3024" dirty="0"/>
            </a:br>
            <a:r>
              <a:rPr lang="en-US" sz="3024" dirty="0"/>
              <a:t>Sections 3.10.3 - 3.10.5</a:t>
            </a:r>
            <a:endParaRPr sz="2016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159481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4663176" y="5388499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4663176" y="5769499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4663176" y="3712099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4663176" y="4626499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4663176" y="5007499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159481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120382"/>
              </p:ext>
            </p:extLst>
          </p:nvPr>
        </p:nvGraphicFramePr>
        <p:xfrm>
          <a:off x="4303416" y="1634343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sz="1500" b="1" i="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of caller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8" name="Rectangle 9"/>
          <p:cNvSpPr>
            <a:spLocks/>
          </p:cNvSpPr>
          <p:nvPr/>
        </p:nvSpPr>
        <p:spPr bwMode="auto">
          <a:xfrm>
            <a:off x="4660532" y="6150499"/>
            <a:ext cx="914400" cy="557988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(</a:t>
            </a:r>
            <a:r>
              <a:rPr lang="en-US" sz="18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incr2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</p:txBody>
      </p:sp>
      <p:sp>
        <p:nvSpPr>
          <p:cNvPr id="30" name="Rectangle 4"/>
          <p:cNvSpPr>
            <a:spLocks/>
          </p:cNvSpPr>
          <p:nvPr/>
        </p:nvSpPr>
        <p:spPr bwMode="auto">
          <a:xfrm>
            <a:off x="216259" y="1598701"/>
            <a:ext cx="3547175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1" name="Rectangle 6"/>
          <p:cNvSpPr>
            <a:spLocks/>
          </p:cNvSpPr>
          <p:nvPr/>
        </p:nvSpPr>
        <p:spPr bwMode="auto">
          <a:xfrm>
            <a:off x="216259" y="3220660"/>
            <a:ext cx="3547175" cy="1418897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H="1">
            <a:off x="5591126" y="6449364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3" name="Rectangle 32"/>
          <p:cNvSpPr>
            <a:spLocks/>
          </p:cNvSpPr>
          <p:nvPr/>
        </p:nvSpPr>
        <p:spPr bwMode="auto">
          <a:xfrm>
            <a:off x="5740923" y="6248196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Rectangle 7"/>
          <p:cNvSpPr>
            <a:spLocks/>
          </p:cNvSpPr>
          <p:nvPr/>
        </p:nvSpPr>
        <p:spPr bwMode="auto">
          <a:xfrm>
            <a:off x="7124272" y="5388499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7124272" y="5769499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36" name="Rectangle 13"/>
          <p:cNvSpPr>
            <a:spLocks/>
          </p:cNvSpPr>
          <p:nvPr/>
        </p:nvSpPr>
        <p:spPr bwMode="auto">
          <a:xfrm>
            <a:off x="7124272" y="3712099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8" name="Rectangle 9"/>
          <p:cNvSpPr>
            <a:spLocks/>
          </p:cNvSpPr>
          <p:nvPr/>
        </p:nvSpPr>
        <p:spPr bwMode="auto">
          <a:xfrm>
            <a:off x="7124272" y="4626499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49" name="Rectangle 9"/>
          <p:cNvSpPr>
            <a:spLocks/>
          </p:cNvSpPr>
          <p:nvPr/>
        </p:nvSpPr>
        <p:spPr bwMode="auto">
          <a:xfrm>
            <a:off x="7124272" y="5007499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211707"/>
              </p:ext>
            </p:extLst>
          </p:nvPr>
        </p:nvGraphicFramePr>
        <p:xfrm>
          <a:off x="6764512" y="1634343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sz="1500" b="1" i="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of caller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Return value</a:t>
                      </a:r>
                      <a:endParaRPr lang="en-US" sz="1500" b="1" i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Rectangle 9"/>
          <p:cNvSpPr>
            <a:spLocks/>
          </p:cNvSpPr>
          <p:nvPr/>
        </p:nvSpPr>
        <p:spPr bwMode="auto">
          <a:xfrm>
            <a:off x="7121628" y="6150499"/>
            <a:ext cx="914400" cy="557988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(</a:t>
            </a:r>
            <a:r>
              <a:rPr lang="en-US" sz="18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incr2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</p:txBody>
      </p:sp>
      <p:sp>
        <p:nvSpPr>
          <p:cNvPr id="52" name="Line 10"/>
          <p:cNvSpPr>
            <a:spLocks noChangeShapeType="1"/>
          </p:cNvSpPr>
          <p:nvPr/>
        </p:nvSpPr>
        <p:spPr bwMode="auto">
          <a:xfrm flipH="1">
            <a:off x="8052222" y="6449364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" name="Rectangle 52"/>
          <p:cNvSpPr>
            <a:spLocks/>
          </p:cNvSpPr>
          <p:nvPr/>
        </p:nvSpPr>
        <p:spPr bwMode="auto">
          <a:xfrm>
            <a:off x="8202019" y="6248196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7713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159481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159481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sp>
        <p:nvSpPr>
          <p:cNvPr id="30" name="Rectangle 4"/>
          <p:cNvSpPr>
            <a:spLocks/>
          </p:cNvSpPr>
          <p:nvPr/>
        </p:nvSpPr>
        <p:spPr bwMode="auto">
          <a:xfrm>
            <a:off x="216259" y="1598701"/>
            <a:ext cx="3547175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1" name="Rectangle 6"/>
          <p:cNvSpPr>
            <a:spLocks/>
          </p:cNvSpPr>
          <p:nvPr/>
        </p:nvSpPr>
        <p:spPr bwMode="auto">
          <a:xfrm>
            <a:off x="216259" y="3220660"/>
            <a:ext cx="3547175" cy="1418897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34" name="Rectangle 7"/>
          <p:cNvSpPr>
            <a:spLocks/>
          </p:cNvSpPr>
          <p:nvPr/>
        </p:nvSpPr>
        <p:spPr bwMode="auto">
          <a:xfrm>
            <a:off x="4563952" y="5425075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4563952" y="5806075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36" name="Rectangle 13"/>
          <p:cNvSpPr>
            <a:spLocks/>
          </p:cNvSpPr>
          <p:nvPr/>
        </p:nvSpPr>
        <p:spPr bwMode="auto">
          <a:xfrm>
            <a:off x="4563952" y="37486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8" name="Rectangle 9"/>
          <p:cNvSpPr>
            <a:spLocks/>
          </p:cNvSpPr>
          <p:nvPr/>
        </p:nvSpPr>
        <p:spPr bwMode="auto">
          <a:xfrm>
            <a:off x="4563952" y="4663075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49" name="Rectangle 9"/>
          <p:cNvSpPr>
            <a:spLocks/>
          </p:cNvSpPr>
          <p:nvPr/>
        </p:nvSpPr>
        <p:spPr bwMode="auto">
          <a:xfrm>
            <a:off x="4563952" y="5044075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6737"/>
              </p:ext>
            </p:extLst>
          </p:nvPr>
        </p:nvGraphicFramePr>
        <p:xfrm>
          <a:off x="4204192" y="1670919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sz="1500" b="1" i="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of caller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Return value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Rectangle 9"/>
          <p:cNvSpPr>
            <a:spLocks/>
          </p:cNvSpPr>
          <p:nvPr/>
        </p:nvSpPr>
        <p:spPr bwMode="auto">
          <a:xfrm>
            <a:off x="4561308" y="6187075"/>
            <a:ext cx="914400" cy="557988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(</a:t>
            </a:r>
            <a:r>
              <a:rPr lang="en-US" sz="18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incr2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</p:txBody>
      </p:sp>
      <p:sp>
        <p:nvSpPr>
          <p:cNvPr id="52" name="Line 10"/>
          <p:cNvSpPr>
            <a:spLocks noChangeShapeType="1"/>
          </p:cNvSpPr>
          <p:nvPr/>
        </p:nvSpPr>
        <p:spPr bwMode="auto">
          <a:xfrm flipH="1">
            <a:off x="5491902" y="648594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3" name="Rectangle 52"/>
          <p:cNvSpPr>
            <a:spLocks/>
          </p:cNvSpPr>
          <p:nvPr/>
        </p:nvSpPr>
        <p:spPr bwMode="auto">
          <a:xfrm>
            <a:off x="5641699" y="6284772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7025048" y="5425075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26" name="Rectangle 25"/>
          <p:cNvSpPr>
            <a:spLocks/>
          </p:cNvSpPr>
          <p:nvPr/>
        </p:nvSpPr>
        <p:spPr bwMode="auto">
          <a:xfrm>
            <a:off x="7025048" y="5806075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27" name="Rectangle 13"/>
          <p:cNvSpPr>
            <a:spLocks/>
          </p:cNvSpPr>
          <p:nvPr/>
        </p:nvSpPr>
        <p:spPr bwMode="auto">
          <a:xfrm>
            <a:off x="7025048" y="37486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8" name="Rectangle 9"/>
          <p:cNvSpPr>
            <a:spLocks/>
          </p:cNvSpPr>
          <p:nvPr/>
        </p:nvSpPr>
        <p:spPr bwMode="auto">
          <a:xfrm>
            <a:off x="7025048" y="4663075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7" name="Rectangle 9"/>
          <p:cNvSpPr>
            <a:spLocks/>
          </p:cNvSpPr>
          <p:nvPr/>
        </p:nvSpPr>
        <p:spPr bwMode="auto">
          <a:xfrm>
            <a:off x="7025048" y="5044075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967212"/>
              </p:ext>
            </p:extLst>
          </p:nvPr>
        </p:nvGraphicFramePr>
        <p:xfrm>
          <a:off x="6665288" y="1670919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sz="1500" b="1" i="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of caller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Return value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" name="Rectangular Callout 42"/>
          <p:cNvSpPr/>
          <p:nvPr/>
        </p:nvSpPr>
        <p:spPr>
          <a:xfrm>
            <a:off x="1262403" y="5782774"/>
            <a:ext cx="2501031" cy="646329"/>
          </a:xfrm>
          <a:prstGeom prst="wedgeRectCallout">
            <a:avLst>
              <a:gd name="adj1" fmla="val 80178"/>
              <a:gd name="adj2" fmla="val 60499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rtl="0" latinLnBrk="1" hangingPunct="0"/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Pop</a:t>
            </a:r>
            <a:r>
              <a:rPr kumimoji="0" lang="en-US" sz="18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 </a:t>
            </a:r>
            <a:r>
              <a:rPr lang="en-US" sz="18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incr2</a:t>
            </a:r>
            <a:r>
              <a:rPr lang="en-US" sz="1800" b="1" kern="12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 Bold" charset="0"/>
              </a:rPr>
              <a:t>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return 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addr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,</a:t>
            </a:r>
            <a:r>
              <a:rPr kumimoji="0" lang="en-US" sz="18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 go back to </a:t>
            </a:r>
            <a:r>
              <a:rPr kumimoji="0" lang="en-US" sz="18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incr2</a:t>
            </a:r>
            <a:r>
              <a:rPr kumimoji="0" lang="en-US" sz="18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 !!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charset="0"/>
              <a:ea typeface="Calibri" charset="0"/>
              <a:cs typeface="Calibri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900468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159481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159481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440961" y="1236689"/>
            <a:ext cx="3523937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444085" y="2858649"/>
            <a:ext cx="3521213" cy="2777656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esi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" name="Rectangle 7"/>
          <p:cNvSpPr>
            <a:spLocks/>
          </p:cNvSpPr>
          <p:nvPr/>
        </p:nvSpPr>
        <p:spPr bwMode="auto">
          <a:xfrm>
            <a:off x="4585176" y="541914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28" name="Rectangle 27"/>
          <p:cNvSpPr>
            <a:spLocks/>
          </p:cNvSpPr>
          <p:nvPr/>
        </p:nvSpPr>
        <p:spPr bwMode="auto">
          <a:xfrm>
            <a:off x="4585176" y="580014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30" name="Rectangle 13"/>
          <p:cNvSpPr>
            <a:spLocks/>
          </p:cNvSpPr>
          <p:nvPr/>
        </p:nvSpPr>
        <p:spPr bwMode="auto">
          <a:xfrm>
            <a:off x="4585176" y="374274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1" name="Rectangle 9"/>
          <p:cNvSpPr>
            <a:spLocks/>
          </p:cNvSpPr>
          <p:nvPr/>
        </p:nvSpPr>
        <p:spPr bwMode="auto">
          <a:xfrm>
            <a:off x="4585176" y="465714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9"/>
          <p:cNvSpPr>
            <a:spLocks/>
          </p:cNvSpPr>
          <p:nvPr/>
        </p:nvSpPr>
        <p:spPr bwMode="auto">
          <a:xfrm>
            <a:off x="4585176" y="503814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11048"/>
              </p:ext>
            </p:extLst>
          </p:nvPr>
        </p:nvGraphicFramePr>
        <p:xfrm>
          <a:off x="4225416" y="1664984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v2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50792"/>
              </p:ext>
            </p:extLst>
          </p:nvPr>
        </p:nvGraphicFramePr>
        <p:xfrm>
          <a:off x="6691248" y="1666304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x+v2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13"/>
          <p:cNvSpPr>
            <a:spLocks/>
          </p:cNvSpPr>
          <p:nvPr/>
        </p:nvSpPr>
        <p:spPr bwMode="auto">
          <a:xfrm>
            <a:off x="7297896" y="374274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49" name="Rectangle 9"/>
          <p:cNvSpPr>
            <a:spLocks/>
          </p:cNvSpPr>
          <p:nvPr/>
        </p:nvSpPr>
        <p:spPr bwMode="auto">
          <a:xfrm>
            <a:off x="7297896" y="465714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0" name="Rectangle 9"/>
          <p:cNvSpPr>
            <a:spLocks/>
          </p:cNvSpPr>
          <p:nvPr/>
        </p:nvSpPr>
        <p:spPr bwMode="auto">
          <a:xfrm>
            <a:off x="7297896" y="503814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51" name="Line 10"/>
          <p:cNvSpPr>
            <a:spLocks noChangeShapeType="1"/>
          </p:cNvSpPr>
          <p:nvPr/>
        </p:nvSpPr>
        <p:spPr bwMode="auto">
          <a:xfrm flipH="1">
            <a:off x="5530905" y="6001308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2" name="Rectangle 51"/>
          <p:cNvSpPr>
            <a:spLocks/>
          </p:cNvSpPr>
          <p:nvPr/>
        </p:nvSpPr>
        <p:spPr bwMode="auto">
          <a:xfrm>
            <a:off x="5680702" y="580014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53" name="Line 10"/>
          <p:cNvSpPr>
            <a:spLocks noChangeShapeType="1"/>
          </p:cNvSpPr>
          <p:nvPr/>
        </p:nvSpPr>
        <p:spPr bwMode="auto">
          <a:xfrm flipH="1">
            <a:off x="8228251" y="5239308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" name="Rectangle 53"/>
          <p:cNvSpPr>
            <a:spLocks/>
          </p:cNvSpPr>
          <p:nvPr/>
        </p:nvSpPr>
        <p:spPr bwMode="auto">
          <a:xfrm>
            <a:off x="8378048" y="503814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1048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159481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159481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440961" y="1236689"/>
            <a:ext cx="3523937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444085" y="2858649"/>
            <a:ext cx="3521213" cy="2777656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esi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10156"/>
              </p:ext>
            </p:extLst>
          </p:nvPr>
        </p:nvGraphicFramePr>
        <p:xfrm>
          <a:off x="6691248" y="1666304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####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x+v2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13"/>
          <p:cNvSpPr>
            <a:spLocks/>
          </p:cNvSpPr>
          <p:nvPr/>
        </p:nvSpPr>
        <p:spPr bwMode="auto">
          <a:xfrm>
            <a:off x="7297896" y="374274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49" name="Rectangle 9"/>
          <p:cNvSpPr>
            <a:spLocks/>
          </p:cNvSpPr>
          <p:nvPr/>
        </p:nvSpPr>
        <p:spPr bwMode="auto">
          <a:xfrm>
            <a:off x="7297896" y="465714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3" name="Line 10"/>
          <p:cNvSpPr>
            <a:spLocks noChangeShapeType="1"/>
          </p:cNvSpPr>
          <p:nvPr/>
        </p:nvSpPr>
        <p:spPr bwMode="auto">
          <a:xfrm flipH="1">
            <a:off x="8228251" y="4837143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" name="Rectangle 53"/>
          <p:cNvSpPr>
            <a:spLocks/>
          </p:cNvSpPr>
          <p:nvPr/>
        </p:nvSpPr>
        <p:spPr bwMode="auto">
          <a:xfrm>
            <a:off x="8378048" y="4635975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25903"/>
              </p:ext>
            </p:extLst>
          </p:nvPr>
        </p:nvGraphicFramePr>
        <p:xfrm>
          <a:off x="4230363" y="1666304"/>
          <a:ext cx="229510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  <a:endParaRPr lang="en-US" sz="1500" b="1" i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x+v2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Rectangle 13"/>
          <p:cNvSpPr>
            <a:spLocks/>
          </p:cNvSpPr>
          <p:nvPr/>
        </p:nvSpPr>
        <p:spPr bwMode="auto">
          <a:xfrm>
            <a:off x="4837011" y="374274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4837011" y="465714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4837011" y="503814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5767366" y="5239308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5917163" y="503814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43" name="Rectangular Callout 42"/>
          <p:cNvSpPr/>
          <p:nvPr/>
        </p:nvSpPr>
        <p:spPr>
          <a:xfrm>
            <a:off x="5517232" y="5873845"/>
            <a:ext cx="2016471" cy="646329"/>
          </a:xfrm>
          <a:prstGeom prst="wedgeRectCallout">
            <a:avLst>
              <a:gd name="adj1" fmla="val -47785"/>
              <a:gd name="adj2" fmla="val -131430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rtl="0" latinLnBrk="1" hangingPunct="0"/>
            <a:r>
              <a:rPr lang="en-US" sz="1800" b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Must restore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en-US" sz="18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before returning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charset="0"/>
              <a:ea typeface="Calibri" charset="0"/>
              <a:cs typeface="Calibri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263564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4879092" y="1397000"/>
            <a:ext cx="6204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After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511894"/>
              </p:ext>
            </p:extLst>
          </p:nvPr>
        </p:nvGraphicFramePr>
        <p:xfrm>
          <a:off x="4154532" y="1916373"/>
          <a:ext cx="2697481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####</a:t>
                      </a:r>
                      <a:r>
                        <a:rPr lang="en-US" sz="1500" b="1" i="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x+v2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13"/>
          <p:cNvSpPr>
            <a:spLocks/>
          </p:cNvSpPr>
          <p:nvPr/>
        </p:nvSpPr>
        <p:spPr bwMode="auto">
          <a:xfrm>
            <a:off x="4761180" y="3992809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49" name="Rectangle 9"/>
          <p:cNvSpPr>
            <a:spLocks/>
          </p:cNvSpPr>
          <p:nvPr/>
        </p:nvSpPr>
        <p:spPr bwMode="auto">
          <a:xfrm>
            <a:off x="4761180" y="4907209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3" name="Line 10"/>
          <p:cNvSpPr>
            <a:spLocks noChangeShapeType="1"/>
          </p:cNvSpPr>
          <p:nvPr/>
        </p:nvSpPr>
        <p:spPr bwMode="auto">
          <a:xfrm flipH="1">
            <a:off x="5691535" y="5087212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4" name="Rectangle 53"/>
          <p:cNvSpPr>
            <a:spLocks/>
          </p:cNvSpPr>
          <p:nvPr/>
        </p:nvSpPr>
        <p:spPr bwMode="auto">
          <a:xfrm>
            <a:off x="5841332" y="4886044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39" name="Rectangle 12"/>
          <p:cNvSpPr>
            <a:spLocks/>
          </p:cNvSpPr>
          <p:nvPr/>
        </p:nvSpPr>
        <p:spPr bwMode="auto">
          <a:xfrm>
            <a:off x="1671653" y="1410870"/>
            <a:ext cx="78342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Before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089947"/>
              </p:ext>
            </p:extLst>
          </p:nvPr>
        </p:nvGraphicFramePr>
        <p:xfrm>
          <a:off x="1300649" y="1916373"/>
          <a:ext cx="2211706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 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#</a:t>
                      </a:r>
                      <a:r>
                        <a:rPr lang="en-US" sz="1500" b="1" i="0" baseline="0" dirty="0">
                          <a:latin typeface="Courier New"/>
                          <a:cs typeface="Courier New"/>
                        </a:rPr>
                        <a:t>###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Rectangle 13"/>
          <p:cNvSpPr>
            <a:spLocks/>
          </p:cNvSpPr>
          <p:nvPr/>
        </p:nvSpPr>
        <p:spPr bwMode="auto">
          <a:xfrm>
            <a:off x="1778178" y="3992809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8" name="Rectangle 9"/>
          <p:cNvSpPr>
            <a:spLocks/>
          </p:cNvSpPr>
          <p:nvPr/>
        </p:nvSpPr>
        <p:spPr bwMode="auto">
          <a:xfrm>
            <a:off x="1778178" y="4907209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 flipH="1">
            <a:off x="2708533" y="5087212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1" name="Rectangle 30"/>
          <p:cNvSpPr>
            <a:spLocks/>
          </p:cNvSpPr>
          <p:nvPr/>
        </p:nvSpPr>
        <p:spPr bwMode="auto">
          <a:xfrm>
            <a:off x="2858330" y="4886044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40" name="Rectangular Callout 39"/>
          <p:cNvSpPr/>
          <p:nvPr/>
        </p:nvSpPr>
        <p:spPr>
          <a:xfrm>
            <a:off x="6656548" y="3437248"/>
            <a:ext cx="2175267" cy="646329"/>
          </a:xfrm>
          <a:prstGeom prst="wedgeRectCallout">
            <a:avLst>
              <a:gd name="adj1" fmla="val -45312"/>
              <a:gd name="adj2" fmla="val -83578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rtl="0" latinLnBrk="1" hangingPunct="0"/>
            <a:r>
              <a:rPr lang="en-US" sz="1800" b="1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Callee</a:t>
            </a:r>
            <a:r>
              <a:rPr lang="en-US" sz="18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-saved register not changed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charset="0"/>
              <a:ea typeface="Calibri" charset="0"/>
              <a:cs typeface="Calibri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641789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i="1" dirty="0"/>
              <a:t>Handled Without Special Consideration!!!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  <p:extLst>
      <p:ext uri="{BB962C8B-B14F-4D97-AF65-F5344CB8AC3E}">
        <p14:creationId xmlns:p14="http://schemas.microsoft.com/office/powerpoint/2010/main" val="137737040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r>
              <a:rPr lang="en-US" dirty="0"/>
              <a:t>Recursion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18" name="Rectangle 5"/>
          <p:cNvSpPr>
            <a:spLocks/>
          </p:cNvSpPr>
          <p:nvPr/>
        </p:nvSpPr>
        <p:spPr bwMode="auto">
          <a:xfrm>
            <a:off x="7365999" y="3276600"/>
            <a:ext cx="1555363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19" name="Rectangle 6"/>
          <p:cNvSpPr>
            <a:spLocks/>
          </p:cNvSpPr>
          <p:nvPr/>
        </p:nvSpPr>
        <p:spPr bwMode="auto">
          <a:xfrm>
            <a:off x="7365999" y="3581400"/>
            <a:ext cx="1555363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7365999" y="5699124"/>
            <a:ext cx="1555363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 build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21" name="Rectangle 8"/>
          <p:cNvSpPr>
            <a:spLocks/>
          </p:cNvSpPr>
          <p:nvPr/>
        </p:nvSpPr>
        <p:spPr bwMode="auto">
          <a:xfrm>
            <a:off x="7365999" y="1295400"/>
            <a:ext cx="1555363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2" name="Rectangle 10"/>
          <p:cNvSpPr>
            <a:spLocks/>
          </p:cNvSpPr>
          <p:nvPr/>
        </p:nvSpPr>
        <p:spPr bwMode="auto">
          <a:xfrm>
            <a:off x="7365999" y="2667000"/>
            <a:ext cx="1555363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 build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23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i="1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 i="1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4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235700" y="4540966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i="1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endParaRPr lang="en-US" i="1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8" name="AutoShape 12"/>
          <p:cNvSpPr>
            <a:spLocks/>
          </p:cNvSpPr>
          <p:nvPr/>
        </p:nvSpPr>
        <p:spPr bwMode="auto">
          <a:xfrm>
            <a:off x="6981825" y="3621956"/>
            <a:ext cx="228600" cy="2724869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1540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598914" cy="5435600"/>
          </a:xfrm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  <p:sp>
        <p:nvSpPr>
          <p:cNvPr id="9" name="AutoShape 13"/>
          <p:cNvSpPr>
            <a:spLocks/>
          </p:cNvSpPr>
          <p:nvPr/>
        </p:nvSpPr>
        <p:spPr bwMode="auto">
          <a:xfrm>
            <a:off x="7197881" y="1831347"/>
            <a:ext cx="304800" cy="141730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16"/>
          <p:cNvSpPr>
            <a:spLocks/>
          </p:cNvSpPr>
          <p:nvPr/>
        </p:nvSpPr>
        <p:spPr bwMode="auto">
          <a:xfrm>
            <a:off x="6188528" y="1468451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614526" y="1492196"/>
            <a:ext cx="1245243" cy="2462514"/>
            <a:chOff x="6324600" y="1600200"/>
            <a:chExt cx="2540000" cy="4038600"/>
          </a:xfrm>
        </p:grpSpPr>
        <p:sp>
          <p:nvSpPr>
            <p:cNvPr id="6" name="Rectangle 5"/>
            <p:cNvSpPr>
              <a:spLocks/>
            </p:cNvSpPr>
            <p:nvPr/>
          </p:nvSpPr>
          <p:spPr bwMode="auto">
            <a:xfrm>
              <a:off x="6324600" y="1600200"/>
              <a:ext cx="25400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rax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7" name="Rectangle 6"/>
            <p:cNvSpPr>
              <a:spLocks/>
            </p:cNvSpPr>
            <p:nvPr/>
          </p:nvSpPr>
          <p:spPr bwMode="auto">
            <a:xfrm>
              <a:off x="6324600" y="29718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rdx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8" name="Rectangle 7"/>
            <p:cNvSpPr>
              <a:spLocks/>
            </p:cNvSpPr>
            <p:nvPr/>
          </p:nvSpPr>
          <p:spPr bwMode="auto">
            <a:xfrm>
              <a:off x="6324600" y="34290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rcx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6324600" y="38862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12" name="Rectangle 11"/>
            <p:cNvSpPr>
              <a:spLocks/>
            </p:cNvSpPr>
            <p:nvPr/>
          </p:nvSpPr>
          <p:spPr bwMode="auto">
            <a:xfrm>
              <a:off x="6324600" y="43434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13" name="Rectangle 7"/>
            <p:cNvSpPr>
              <a:spLocks/>
            </p:cNvSpPr>
            <p:nvPr/>
          </p:nvSpPr>
          <p:spPr bwMode="auto">
            <a:xfrm>
              <a:off x="6324600" y="4800600"/>
              <a:ext cx="25400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14" name="Rectangle 7"/>
            <p:cNvSpPr>
              <a:spLocks/>
            </p:cNvSpPr>
            <p:nvPr/>
          </p:nvSpPr>
          <p:spPr bwMode="auto">
            <a:xfrm>
              <a:off x="6324600" y="5257800"/>
              <a:ext cx="25400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15" name="Rectangle 5"/>
            <p:cNvSpPr>
              <a:spLocks/>
            </p:cNvSpPr>
            <p:nvPr/>
          </p:nvSpPr>
          <p:spPr bwMode="auto">
            <a:xfrm>
              <a:off x="6324600" y="20574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rdi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6" name="Rectangle 5"/>
            <p:cNvSpPr>
              <a:spLocks/>
            </p:cNvSpPr>
            <p:nvPr/>
          </p:nvSpPr>
          <p:spPr bwMode="auto">
            <a:xfrm>
              <a:off x="6324600" y="2514600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rsi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17" name="Rectangle 16"/>
          <p:cNvSpPr>
            <a:spLocks/>
          </p:cNvSpPr>
          <p:nvPr/>
        </p:nvSpPr>
        <p:spPr bwMode="auto">
          <a:xfrm>
            <a:off x="6032919" y="2363028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18" name="Rectangle 16"/>
          <p:cNvSpPr>
            <a:spLocks/>
          </p:cNvSpPr>
          <p:nvPr/>
        </p:nvSpPr>
        <p:spPr bwMode="auto">
          <a:xfrm>
            <a:off x="5861926" y="3360464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19" name="AutoShape 13"/>
          <p:cNvSpPr>
            <a:spLocks/>
          </p:cNvSpPr>
          <p:nvPr/>
        </p:nvSpPr>
        <p:spPr bwMode="auto">
          <a:xfrm>
            <a:off x="7197881" y="3535610"/>
            <a:ext cx="304800" cy="33807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3" name="AutoShape 14"/>
          <p:cNvSpPr>
            <a:spLocks/>
          </p:cNvSpPr>
          <p:nvPr/>
        </p:nvSpPr>
        <p:spPr bwMode="auto">
          <a:xfrm>
            <a:off x="7197881" y="4481715"/>
            <a:ext cx="304800" cy="1408499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5" name="Rectangle 17"/>
          <p:cNvSpPr>
            <a:spLocks/>
          </p:cNvSpPr>
          <p:nvPr/>
        </p:nvSpPr>
        <p:spPr bwMode="auto">
          <a:xfrm>
            <a:off x="5935819" y="4738722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6" name="Rectangle 18"/>
          <p:cNvSpPr>
            <a:spLocks/>
          </p:cNvSpPr>
          <p:nvPr/>
        </p:nvSpPr>
        <p:spPr bwMode="auto">
          <a:xfrm>
            <a:off x="6764134" y="6104943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14525" y="4398700"/>
            <a:ext cx="1245244" cy="1968093"/>
            <a:chOff x="6393236" y="3888697"/>
            <a:chExt cx="2540000" cy="2667000"/>
          </a:xfrm>
        </p:grpSpPr>
        <p:sp>
          <p:nvSpPr>
            <p:cNvPr id="21" name="Rectangle 8"/>
            <p:cNvSpPr>
              <a:spLocks/>
            </p:cNvSpPr>
            <p:nvPr/>
          </p:nvSpPr>
          <p:spPr bwMode="auto">
            <a:xfrm>
              <a:off x="6393236" y="38886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rbx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2" name="Rectangle 11"/>
            <p:cNvSpPr>
              <a:spLocks/>
            </p:cNvSpPr>
            <p:nvPr/>
          </p:nvSpPr>
          <p:spPr bwMode="auto">
            <a:xfrm>
              <a:off x="6393236" y="6174697"/>
              <a:ext cx="2540000" cy="381000"/>
            </a:xfrm>
            <a:prstGeom prst="rect">
              <a:avLst/>
            </a:prstGeom>
            <a:solidFill>
              <a:srgbClr val="F1C7C7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rsp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" name="Rectangle 8"/>
            <p:cNvSpPr>
              <a:spLocks/>
            </p:cNvSpPr>
            <p:nvPr/>
          </p:nvSpPr>
          <p:spPr bwMode="auto">
            <a:xfrm>
              <a:off x="6393236" y="5717497"/>
              <a:ext cx="25400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kern="1200" dirty="0" err="1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rbp</a:t>
              </a:r>
              <a:endPara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8" name="Rectangle 27"/>
            <p:cNvSpPr>
              <a:spLocks/>
            </p:cNvSpPr>
            <p:nvPr/>
          </p:nvSpPr>
          <p:spPr bwMode="auto">
            <a:xfrm>
              <a:off x="6393236" y="43458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29" name="Rectangle 8"/>
            <p:cNvSpPr>
              <a:spLocks/>
            </p:cNvSpPr>
            <p:nvPr/>
          </p:nvSpPr>
          <p:spPr bwMode="auto">
            <a:xfrm>
              <a:off x="6393236" y="48030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0" name="Rectangle 8"/>
            <p:cNvSpPr>
              <a:spLocks/>
            </p:cNvSpPr>
            <p:nvPr/>
          </p:nvSpPr>
          <p:spPr bwMode="auto">
            <a:xfrm>
              <a:off x="6393236" y="5260297"/>
              <a:ext cx="254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latin typeface="Courier New Bold" charset="0"/>
                  <a:ea typeface="ヒラギノ角ゴ ProN W3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745607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20" y="175076"/>
            <a:ext cx="7592093" cy="762000"/>
          </a:xfrm>
        </p:spPr>
        <p:txBody>
          <a:bodyPr/>
          <a:lstStyle/>
          <a:p>
            <a:r>
              <a:rPr lang="en-US" dirty="0"/>
              <a:t>Where is the Stack?</a:t>
            </a:r>
            <a:br>
              <a:rPr lang="en-US" dirty="0"/>
            </a:br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 </a:t>
            </a:r>
            <a:r>
              <a:rPr lang="en-US" dirty="0" err="1"/>
              <a:t>g</a:t>
            </a:r>
            <a:r>
              <a:rPr lang="en-US" dirty="0"/>
              <a:t>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dirty="0" err="1"/>
              <a:t>malloc</a:t>
            </a:r>
            <a:r>
              <a:rPr lang="en-US" dirty="0"/>
              <a:t>(), </a:t>
            </a:r>
            <a:r>
              <a:rPr lang="en-US" dirty="0" err="1"/>
              <a:t>calloc</a:t>
            </a:r>
            <a:r>
              <a:rPr lang="en-US" dirty="0"/>
              <a:t>(), 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4456982" y="914400"/>
            <a:ext cx="24010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>
                <a:latin typeface="Courier New" pitchFamily="49" charset="0"/>
              </a:rPr>
              <a:t>00007FFFFFFFFFFF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842202" y="6412468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>
                <a:latin typeface="Courier New" pitchFamily="49" charset="0"/>
              </a:rPr>
              <a:t>000000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842202" y="616958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>
                <a:latin typeface="Courier New" pitchFamily="49" charset="0"/>
              </a:rPr>
              <a:t>400000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18916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104775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43510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</p:spTree>
    <p:extLst>
      <p:ext uri="{BB962C8B-B14F-4D97-AF65-F5344CB8AC3E}">
        <p14:creationId xmlns:p14="http://schemas.microsoft.com/office/powerpoint/2010/main" val="106517980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19062" indent="-119062"/>
          </a:lstStyle>
          <a:p>
            <a:pPr lvl="0">
              <a:defRPr sz="1800" b="0"/>
            </a:pPr>
            <a:r>
              <a:rPr sz="3600" b="1"/>
              <a:t>Today</a:t>
            </a:r>
          </a:p>
        </p:txBody>
      </p:sp>
      <p:sp>
        <p:nvSpPr>
          <p:cNvPr id="390" name="Shape 390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4241800"/>
          </a:xfrm>
          <a:prstGeom prst="rect">
            <a:avLst/>
          </a:prstGeom>
          <a:solidFill>
            <a:srgbClr val="FFFFF0"/>
          </a:solidFill>
        </p:spPr>
        <p:txBody>
          <a:bodyPr lIns="0" tIns="0" rIns="0" bIns="0">
            <a:normAutofit/>
          </a:bodyPr>
          <a:lstStyle/>
          <a:p>
            <a:pPr marL="571500" lvl="0" indent="-571500">
              <a:buFont typeface="Arial" charset="0"/>
              <a:buChar char="•"/>
              <a:defRPr sz="1800" b="0"/>
            </a:pPr>
            <a:r>
              <a:rPr lang="en-US" sz="3600" b="1" dirty="0">
                <a:solidFill>
                  <a:schemeClr val="tx2"/>
                </a:solidFill>
              </a:rPr>
              <a:t>Procedures</a:t>
            </a:r>
            <a:endParaRPr sz="3600" b="1" dirty="0">
              <a:solidFill>
                <a:schemeClr val="tx2"/>
              </a:solidFill>
            </a:endParaRPr>
          </a:p>
          <a:p>
            <a:pPr marL="736600" lvl="1" indent="-457200">
              <a:spcBef>
                <a:spcPts val="500"/>
              </a:spcBef>
              <a:buFont typeface="Arial" charset="0"/>
              <a:buChar char="•"/>
              <a:defRPr sz="1800" b="0"/>
            </a:pPr>
            <a:r>
              <a:rPr sz="32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sz="20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36600" lvl="1" indent="-457200">
              <a:spcBef>
                <a:spcPts val="500"/>
              </a:spcBef>
              <a:buFont typeface="Arial" charset="0"/>
              <a:buChar char="•"/>
              <a:defRPr sz="1800" b="0"/>
            </a:pPr>
            <a:r>
              <a:rPr lang="en-US" sz="32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Calling </a:t>
            </a:r>
            <a:r>
              <a:rPr sz="32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Conventions</a:t>
            </a:r>
            <a:endParaRPr lang="en-US" sz="32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36600" lvl="1" indent="-457200">
              <a:spcBef>
                <a:spcPts val="500"/>
              </a:spcBef>
              <a:buFont typeface="Arial" charset="0"/>
              <a:buChar char="•"/>
              <a:defRPr sz="1800" b="0"/>
            </a:pPr>
            <a:r>
              <a:rPr sz="32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Illustration</a:t>
            </a:r>
            <a:r>
              <a:rPr lang="en-US" sz="32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s/Examples</a:t>
            </a:r>
          </a:p>
          <a:p>
            <a:pPr marL="429260" indent="-457200">
              <a:spcBef>
                <a:spcPts val="500"/>
              </a:spcBef>
              <a:buFont typeface="Arial" charset="0"/>
              <a:buChar char="•"/>
              <a:defRPr sz="1800" b="0"/>
            </a:pPr>
            <a:r>
              <a:rPr lang="en-US" sz="3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Buffer overflow</a:t>
            </a:r>
            <a:endParaRPr sz="36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Shape 389"/>
          <p:cNvSpPr txBox="1">
            <a:spLocks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rmAutofit/>
          </a:bodyPr>
          <a:lstStyle>
            <a:lvl1pPr marL="119062" indent="-119062"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1pPr>
            <a:lvl2pPr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2pPr>
            <a:lvl3pPr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3pPr>
            <a:lvl4pPr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4pPr>
            <a:lvl5pPr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5pPr>
            <a:lvl6pPr indent="457200"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6pPr>
            <a:lvl7pPr indent="914400"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7pPr>
            <a:lvl8pPr indent="1371600"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8pPr>
            <a:lvl9pPr indent="1828800">
              <a:defRPr sz="3600" b="1">
                <a:latin typeface="Calibri Bold"/>
                <a:ea typeface="Calibri Bold"/>
                <a:cs typeface="Calibri Bold"/>
                <a:sym typeface="Calibri Bold"/>
              </a:defRPr>
            </a:lvl9pPr>
          </a:lstStyle>
          <a:p>
            <a:pPr algn="l">
              <a:defRPr sz="1800" b="0"/>
            </a:pPr>
            <a:r>
              <a:rPr lang="en-US" sz="3200" b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743720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19062" indent="-119062"/>
          </a:lstStyle>
          <a:p>
            <a:pPr lvl="0">
              <a:defRPr sz="1800" b="0"/>
            </a:pPr>
            <a:r>
              <a:rPr sz="3600" b="1"/>
              <a:t>Today</a:t>
            </a:r>
          </a:p>
        </p:txBody>
      </p:sp>
      <p:sp>
        <p:nvSpPr>
          <p:cNvPr id="390" name="Shape 390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4241800"/>
          </a:xfrm>
          <a:prstGeom prst="rect">
            <a:avLst/>
          </a:prstGeom>
          <a:solidFill>
            <a:srgbClr val="FFFFF0"/>
          </a:solidFill>
        </p:spPr>
        <p:txBody>
          <a:bodyPr lIns="0" tIns="0" rIns="0" bIns="0">
            <a:normAutofit/>
          </a:bodyPr>
          <a:lstStyle/>
          <a:p>
            <a:pPr marL="381000" lvl="0" indent="-381000">
              <a:defRPr sz="1800" b="0"/>
            </a:pPr>
            <a:r>
              <a:rPr lang="en-US" sz="3600" b="1" dirty="0"/>
              <a:t>Procedures</a:t>
            </a:r>
            <a:endParaRPr sz="3600" b="1" dirty="0"/>
          </a:p>
          <a:p>
            <a:pPr marL="655319" lvl="1" indent="-375919">
              <a:spcBef>
                <a:spcPts val="500"/>
              </a:spcBef>
              <a:buFont typeface="Wingdings"/>
              <a:defRPr sz="1800" b="0"/>
            </a:pPr>
            <a:r>
              <a:rPr sz="32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sz="20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55319" lvl="1" indent="-375919">
              <a:spcBef>
                <a:spcPts val="500"/>
              </a:spcBef>
              <a:buFont typeface="Wingdings"/>
              <a:defRPr sz="1800" b="0"/>
            </a:pPr>
            <a:r>
              <a:rPr lang="en-US" sz="3200" dirty="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rPr>
              <a:t>Calling </a:t>
            </a:r>
            <a:r>
              <a:rPr sz="3200" dirty="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rPr>
              <a:t>Conventions</a:t>
            </a:r>
            <a:endParaRPr lang="en-US" sz="3200" dirty="0">
              <a:solidFill>
                <a:srgbClr val="A6A6A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55319" lvl="1" indent="-375919">
              <a:spcBef>
                <a:spcPts val="500"/>
              </a:spcBef>
              <a:buFont typeface="Wingdings"/>
              <a:defRPr sz="1800" b="0"/>
            </a:pPr>
            <a:r>
              <a:rPr sz="3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Illustration</a:t>
            </a:r>
            <a:r>
              <a:rPr lang="en-US" sz="3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s/Examples</a:t>
            </a:r>
          </a:p>
          <a:p>
            <a:pPr marL="347979" indent="-375919">
              <a:spcBef>
                <a:spcPts val="500"/>
              </a:spcBef>
              <a:buFont typeface="Wingdings"/>
              <a:defRPr sz="1800" b="0"/>
            </a:pPr>
            <a:r>
              <a:rPr lang="en-US" sz="3200" dirty="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rPr>
              <a:t>Buffer overflow</a:t>
            </a:r>
            <a:endParaRPr sz="3200" dirty="0">
              <a:solidFill>
                <a:srgbClr val="A6A6A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What is Buffer Overflow?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72405"/>
            <a:ext cx="8281987" cy="5454650"/>
          </a:xfrm>
        </p:spPr>
        <p:txBody>
          <a:bodyPr/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n-US" sz="2800" i="1" dirty="0">
                <a:solidFill>
                  <a:srgbClr val="C00000"/>
                </a:solidFill>
              </a:rPr>
              <a:t>Buffer overflow bugs allow arbitrary code to be executed on victim machines </a:t>
            </a:r>
            <a:r>
              <a:rPr lang="en-US" sz="2800" i="1" dirty="0">
                <a:solidFill>
                  <a:srgbClr val="C00000"/>
                </a:solidFill>
                <a:sym typeface="Wingdings"/>
              </a:rPr>
              <a:t> Security vulnerabilities</a:t>
            </a:r>
            <a:endParaRPr lang="en-US" sz="2800" i="1" dirty="0">
              <a:solidFill>
                <a:srgbClr val="C00000"/>
              </a:solidFill>
            </a:endParaRPr>
          </a:p>
          <a:p>
            <a:pPr marL="342900" indent="-342900" eaLnBrk="1" hangingPunct="1">
              <a:buFont typeface="Arial" charset="0"/>
              <a:buChar char="•"/>
            </a:pPr>
            <a:endParaRPr lang="en-US" sz="2800" i="1" dirty="0">
              <a:solidFill>
                <a:srgbClr val="C00000"/>
              </a:solidFill>
            </a:endParaRPr>
          </a:p>
          <a:p>
            <a:pPr marL="342900" indent="-342900" eaLnBrk="1" hangingPunct="1">
              <a:buFont typeface="Arial" charset="0"/>
              <a:buChar char="•"/>
            </a:pPr>
            <a:r>
              <a:rPr lang="en-US" sz="2800" dirty="0"/>
              <a:t>Real-world examples: internet worm (1988), IM war(1999), twilight hack on Wii (2000s), code red worm (2000s), and many more</a:t>
            </a:r>
            <a:r>
              <a:rPr lang="mr-IN" sz="2800" dirty="0"/>
              <a:t>…</a:t>
            </a:r>
            <a:endParaRPr lang="en-US" sz="2800" dirty="0"/>
          </a:p>
          <a:p>
            <a:pPr marL="342900" indent="-342900" eaLnBrk="1" hangingPunct="1">
              <a:buFont typeface="Arial" charset="0"/>
              <a:buChar char="•"/>
            </a:pPr>
            <a:endParaRPr lang="en-US" sz="2800" dirty="0"/>
          </a:p>
          <a:p>
            <a:pPr marL="457200" lvl="3" indent="-457200">
              <a:buFont typeface="Arial" charset="0"/>
              <a:buChar char="•"/>
            </a:pPr>
            <a:r>
              <a:rPr lang="en-US" sz="2800" dirty="0"/>
              <a:t>Our example: unchecked lengths on string inputs for bounded character arrays on the stack </a:t>
            </a:r>
          </a:p>
          <a:p>
            <a:pPr marL="342900" indent="-342900" eaLnBrk="1" hangingPunct="1"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664962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0196515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09070" y="1938151"/>
            <a:ext cx="2901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sz="2400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is big enough?</a:t>
            </a:r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040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00000000004006cf &lt;echo&gt;: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4006cf: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4006d3: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4006d6: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400680 &lt;gets&gt;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4006db: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4006de:	e8 3d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400520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5945" y="4419600"/>
            <a:ext cx="14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call_echo</a:t>
            </a:r>
            <a:r>
              <a:rPr lang="en-US" sz="2400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308" y="1138535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80644188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1021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920765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94395" y="3037113"/>
            <a:ext cx="14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call_echo</a:t>
            </a:r>
            <a:r>
              <a:rPr lang="en-US" sz="2400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714096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920765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94395" y="3037113"/>
            <a:ext cx="14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call_echo</a:t>
            </a:r>
            <a:r>
              <a:rPr lang="en-US" sz="2400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185906688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920765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call_echo</a:t>
            </a:r>
            <a:r>
              <a:rPr lang="en-US" sz="2400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78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3101754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gets(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65575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365576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65579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0732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30733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30734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30735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5586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65587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0738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0739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0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1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803110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Shape 694"/>
          <p:cNvSpPr>
            <a:spLocks noGrp="1"/>
          </p:cNvSpPr>
          <p:nvPr>
            <p:ph type="title"/>
          </p:nvPr>
        </p:nvSpPr>
        <p:spPr>
          <a:xfrm>
            <a:off x="251520" y="216494"/>
            <a:ext cx="7759701" cy="10302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03584" indent="-103584" defTabSz="795527">
              <a:defRPr sz="3132"/>
            </a:lvl1pPr>
          </a:lstStyle>
          <a:p>
            <a:pPr lvl="0" algn="l">
              <a:defRPr sz="1800" b="0"/>
            </a:pPr>
            <a:r>
              <a:rPr lang="en-US" sz="3200" dirty="0"/>
              <a:t>Thwarting Buffer Overflow Attacks</a:t>
            </a:r>
            <a:endParaRPr sz="4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96875" y="1157135"/>
            <a:ext cx="7896225" cy="5495925"/>
          </a:xfrm>
        </p:spPr>
        <p:txBody>
          <a:bodyPr/>
          <a:lstStyle/>
          <a:p>
            <a:r>
              <a:rPr lang="en-US" dirty="0"/>
              <a:t>Write better code (e.g., use </a:t>
            </a:r>
            <a:r>
              <a:rPr lang="en-US" dirty="0" err="1"/>
              <a:t>fgets</a:t>
            </a:r>
            <a:r>
              <a:rPr lang="en-US" dirty="0"/>
              <a:t> instead of gets)</a:t>
            </a:r>
          </a:p>
          <a:p>
            <a:endParaRPr lang="en-US" dirty="0"/>
          </a:p>
          <a:p>
            <a:r>
              <a:rPr lang="en-US" dirty="0"/>
              <a:t>Limiting executable code regions</a:t>
            </a:r>
          </a:p>
          <a:p>
            <a:pPr lvl="1"/>
            <a:endParaRPr lang="en-US" dirty="0"/>
          </a:p>
          <a:p>
            <a:r>
              <a:rPr lang="en-US" dirty="0"/>
              <a:t>Stack randomization</a:t>
            </a:r>
          </a:p>
          <a:p>
            <a:endParaRPr lang="en-US" dirty="0"/>
          </a:p>
          <a:p>
            <a:r>
              <a:rPr lang="en-US" dirty="0"/>
              <a:t>Stack corruption detection (canary)</a:t>
            </a:r>
          </a:p>
          <a:p>
            <a:endParaRPr lang="en-US" dirty="0"/>
          </a:p>
          <a:p>
            <a:r>
              <a:rPr lang="en-US" dirty="0"/>
              <a:t>But attackers can come up with new attacks</a:t>
            </a:r>
            <a:r>
              <a:rPr lang="mr-IN" dirty="0"/>
              <a:t>…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(Our goal is to understand stack and functions. To learn more about buffer overflow attacks, </a:t>
            </a:r>
            <a:r>
              <a:rPr lang="en-US"/>
              <a:t>read textbook </a:t>
            </a:r>
            <a:r>
              <a:rPr lang="en-US" dirty="0"/>
              <a:t>and take a security course.)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5136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Review: Stack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168392"/>
          </a:xfrm>
          <a:ln/>
        </p:spPr>
        <p:txBody>
          <a:bodyPr/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Each “function” has its own space on stack, called a </a:t>
            </a:r>
            <a:r>
              <a:rPr lang="en-US" i="1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stack</a:t>
            </a:r>
            <a:r>
              <a:rPr lang="en-US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  <a:sym typeface="Calibri Bold Italic" charset="0"/>
              </a:rPr>
              <a:t>frame</a:t>
            </a:r>
          </a:p>
          <a:p>
            <a:endParaRPr lang="en-US" dirty="0">
              <a:solidFill>
                <a:schemeClr val="accent1"/>
              </a:solidFill>
              <a:latin typeface="Calibri" charset="0"/>
              <a:ea typeface="Calibri" charset="0"/>
              <a:cs typeface="Calibri" charset="0"/>
              <a:sym typeface="Calibri Bold Italic" charset="0"/>
            </a:endParaRP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Stack frame management</a:t>
            </a:r>
          </a:p>
          <a:p>
            <a:pPr marL="552450" lvl="1">
              <a:buFont typeface="Wingdings"/>
              <a:defRPr sz="1800" b="0"/>
            </a:pPr>
            <a:r>
              <a:rPr lang="en-US" dirty="0">
                <a:ea typeface="Calibri" charset="0"/>
                <a:cs typeface="Calibri" charset="0"/>
                <a:sym typeface="Calibri"/>
              </a:rPr>
              <a:t>Allocated when enter procedure (“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  <a:sym typeface="Calibri"/>
              </a:rPr>
              <a:t>call</a:t>
            </a:r>
            <a:r>
              <a:rPr lang="en-US" dirty="0">
                <a:ea typeface="Calibri" charset="0"/>
                <a:cs typeface="Calibri" charset="0"/>
                <a:sym typeface="Calibri"/>
              </a:rPr>
              <a:t>” code)</a:t>
            </a:r>
          </a:p>
          <a:p>
            <a:pPr marL="552450" lvl="1">
              <a:buFont typeface="Wingdings"/>
              <a:defRPr sz="1800" b="0"/>
            </a:pPr>
            <a:r>
              <a:rPr lang="en-US" dirty="0" err="1">
                <a:ea typeface="Calibri" charset="0"/>
                <a:cs typeface="Calibri" charset="0"/>
                <a:sym typeface="Calibri"/>
              </a:rPr>
              <a:t>Deallocated</a:t>
            </a:r>
            <a:r>
              <a:rPr lang="en-US" dirty="0">
                <a:ea typeface="Calibri" charset="0"/>
                <a:cs typeface="Calibri" charset="0"/>
                <a:sym typeface="Calibri"/>
              </a:rPr>
              <a:t> when returns (“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  <a:sym typeface="Calibri"/>
              </a:rPr>
              <a:t>ret</a:t>
            </a:r>
            <a:r>
              <a:rPr lang="en-US" dirty="0">
                <a:ea typeface="Calibri" charset="0"/>
                <a:cs typeface="Calibri" charset="0"/>
                <a:sym typeface="Calibri"/>
              </a:rPr>
              <a:t>” code)</a:t>
            </a:r>
            <a:endParaRPr lang="en-US" dirty="0">
              <a:solidFill>
                <a:schemeClr val="accent1"/>
              </a:solidFill>
              <a:latin typeface="Calibri" charset="0"/>
              <a:ea typeface="Calibri" charset="0"/>
              <a:cs typeface="Calibri" charset="0"/>
              <a:sym typeface="Calibri Bold Italic" charset="0"/>
            </a:endParaRPr>
          </a:p>
          <a:p>
            <a:endParaRPr lang="en-US" dirty="0">
              <a:solidFill>
                <a:schemeClr val="accent1"/>
              </a:solidFill>
              <a:latin typeface="Calibri" charset="0"/>
              <a:ea typeface="Calibri" charset="0"/>
              <a:cs typeface="Calibri" charset="0"/>
              <a:sym typeface="Calibri Bold Italic" charset="0"/>
            </a:endParaRP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Last-in first-out” (LIFO) stack discipline matches function call/ret patterns </a:t>
            </a:r>
          </a:p>
          <a:p>
            <a:pPr lvl="1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If P calls Q, then Q returns before P</a:t>
            </a:r>
          </a:p>
          <a:p>
            <a:endParaRPr lang="en-US" dirty="0">
              <a:ea typeface="Calibri" charset="0"/>
              <a:cs typeface="Calibri" charset="0"/>
              <a:sym typeface="Calibri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  <a:sym typeface="Calibri"/>
              </a:rPr>
              <a:t>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alibri"/>
              </a:rPr>
              <a:t>rsp</a:t>
            </a:r>
            <a:r>
              <a:rPr lang="en-US" dirty="0">
                <a:ea typeface="Calibri" charset="0"/>
                <a:cs typeface="Calibri" charset="0"/>
                <a:sym typeface="Calibri"/>
              </a:rPr>
              <a:t> must be put back to the end of Caller Frame when </a:t>
            </a:r>
            <a:r>
              <a:rPr lang="en-US" dirty="0" err="1">
                <a:ea typeface="Calibri" charset="0"/>
                <a:cs typeface="Calibri" charset="0"/>
                <a:sym typeface="Calibri"/>
              </a:rPr>
              <a:t>Callee</a:t>
            </a:r>
            <a:r>
              <a:rPr lang="en-US" dirty="0">
                <a:ea typeface="Calibri" charset="0"/>
                <a:cs typeface="Calibri" charset="0"/>
                <a:sym typeface="Calibri"/>
              </a:rPr>
              <a:t> returns</a:t>
            </a:r>
          </a:p>
        </p:txBody>
      </p:sp>
      <p:sp>
        <p:nvSpPr>
          <p:cNvPr id="21" name="Shape 732"/>
          <p:cNvSpPr/>
          <p:nvPr/>
        </p:nvSpPr>
        <p:spPr>
          <a:xfrm>
            <a:off x="6854626" y="4539714"/>
            <a:ext cx="717550" cy="0"/>
          </a:xfrm>
          <a:prstGeom prst="line">
            <a:avLst/>
          </a:prstGeom>
          <a:ln w="25400">
            <a:solidFill/>
            <a:round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2" name="Shape 733"/>
          <p:cNvSpPr/>
          <p:nvPr/>
        </p:nvSpPr>
        <p:spPr>
          <a:xfrm>
            <a:off x="5530421" y="3863179"/>
            <a:ext cx="1864699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lvl="0" algn="r">
              <a:defRPr sz="1800"/>
            </a:pPr>
            <a:r>
              <a:rPr b="1" dirty="0">
                <a:latin typeface="Calibri Bold"/>
                <a:ea typeface="Calibri Bold"/>
                <a:cs typeface="Calibri Bold"/>
                <a:sym typeface="Calibri Bold"/>
              </a:rPr>
              <a:t>Stack Pointer: 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sp</a:t>
            </a:r>
          </a:p>
        </p:txBody>
      </p:sp>
      <p:sp>
        <p:nvSpPr>
          <p:cNvPr id="23" name="Shape 734"/>
          <p:cNvSpPr/>
          <p:nvPr/>
        </p:nvSpPr>
        <p:spPr>
          <a:xfrm>
            <a:off x="7395120" y="5177889"/>
            <a:ext cx="179715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2400" b="1">
                <a:solidFill>
                  <a:srgbClr val="262699"/>
                </a:solidFill>
                <a:latin typeface="Calibri Bold"/>
                <a:ea typeface="Calibri Bold"/>
                <a:cs typeface="Calibri Bold"/>
                <a:sym typeface="Calibri Bold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262699"/>
                </a:solidFill>
              </a:rPr>
              <a:t>Stack “Top”</a:t>
            </a:r>
          </a:p>
        </p:txBody>
      </p:sp>
      <p:sp>
        <p:nvSpPr>
          <p:cNvPr id="24" name="Shape 735"/>
          <p:cNvSpPr/>
          <p:nvPr/>
        </p:nvSpPr>
        <p:spPr>
          <a:xfrm rot="10800000" flipH="1">
            <a:off x="7981751" y="4800063"/>
            <a:ext cx="609600" cy="38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980002"/>
          </a:solid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>
              <a:defRPr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5" name="Table 736"/>
          <p:cNvGraphicFramePr/>
          <p:nvPr>
            <p:extLst>
              <p:ext uri="{D42A27DB-BD31-4B8C-83A1-F6EECF244321}">
                <p14:modId xmlns:p14="http://schemas.microsoft.com/office/powerpoint/2010/main" val="1666449879"/>
              </p:ext>
            </p:extLst>
          </p:nvPr>
        </p:nvGraphicFramePr>
        <p:xfrm>
          <a:off x="7619801" y="1294864"/>
          <a:ext cx="1320800" cy="34036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lang="en-US" sz="2000" b="1" dirty="0">
                          <a:latin typeface="Calibri Bold"/>
                          <a:ea typeface="Calibri Bold"/>
                          <a:cs typeface="Calibri Bold"/>
                          <a:sym typeface="Calibri Bold"/>
                        </a:rPr>
                        <a:t>Caller </a:t>
                      </a:r>
                      <a:r>
                        <a:rPr sz="2000" b="1" dirty="0">
                          <a:latin typeface="Calibri Bold"/>
                          <a:ea typeface="Calibri Bold"/>
                          <a:cs typeface="Calibri Bold"/>
                          <a:sym typeface="Calibri Bold"/>
                        </a:rPr>
                        <a:t>Frame</a:t>
                      </a:r>
                    </a:p>
                  </a:txBody>
                  <a:tcPr marL="50800" marR="50800" marT="50800" marB="50800" anchor="ctr" horzOverflow="overflow">
                    <a:lnL w="38100">
                      <a:solidFill>
                        <a:srgbClr val="000000"/>
                      </a:solidFill>
                      <a:round/>
                    </a:lnL>
                    <a:lnR w="38100">
                      <a:solidFill>
                        <a:srgbClr val="000000"/>
                      </a:solidFill>
                      <a:round/>
                    </a:lnR>
                    <a:lnT w="38100">
                      <a:solidFill>
                        <a:srgbClr val="000000"/>
                      </a:solidFill>
                      <a:round/>
                    </a:lnT>
                    <a:lnB w="381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lang="en-US" sz="2000" b="1" dirty="0" err="1">
                          <a:latin typeface="Calibri Bold"/>
                          <a:ea typeface="Calibri Bold"/>
                          <a:cs typeface="Calibri Bold"/>
                          <a:sym typeface="Calibri Bold"/>
                        </a:rPr>
                        <a:t>Callee</a:t>
                      </a:r>
                      <a:r>
                        <a:rPr lang="en-US" sz="2000" b="1" dirty="0">
                          <a:latin typeface="Calibri Bold"/>
                          <a:ea typeface="Calibri Bold"/>
                          <a:cs typeface="Calibri Bold"/>
                          <a:sym typeface="Calibri Bold"/>
                        </a:rPr>
                        <a:t> Frame</a:t>
                      </a:r>
                      <a:endParaRPr sz="2000" b="1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50800" marR="50800" marT="50800" marB="50800" anchor="ctr" horzOverflow="overflow">
                    <a:lnL w="38100">
                      <a:solidFill>
                        <a:srgbClr val="000000"/>
                      </a:solidFill>
                      <a:round/>
                    </a:lnL>
                    <a:lnR w="38100">
                      <a:solidFill>
                        <a:srgbClr val="000000"/>
                      </a:solidFill>
                      <a:round/>
                    </a:lnR>
                    <a:lnT w="38100">
                      <a:solidFill>
                        <a:srgbClr val="000000"/>
                      </a:solidFill>
                      <a:round/>
                    </a:lnT>
                    <a:lnB w="38100">
                      <a:solidFill>
                        <a:srgbClr val="000000"/>
                      </a:solidFill>
                      <a:round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696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12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Review: 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838200" lvl="2"/>
            <a:r>
              <a:rPr lang="en-US" dirty="0"/>
              <a:t>Popped by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ret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 (optional)</a:t>
            </a:r>
          </a:p>
          <a:p>
            <a:endParaRPr lang="en-US" dirty="0"/>
          </a:p>
          <a:p>
            <a:r>
              <a:rPr lang="en-US" dirty="0" err="1"/>
              <a:t>Callee</a:t>
            </a:r>
            <a:r>
              <a:rPr lang="en-US" dirty="0"/>
              <a:t> Stack Frame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Arguments for function about to call (optional)</a:t>
            </a:r>
          </a:p>
          <a:p>
            <a:endParaRPr lang="en-US" dirty="0"/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5999" y="3276600"/>
            <a:ext cx="1555363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5999" y="3581400"/>
            <a:ext cx="1555363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5999" y="5699124"/>
            <a:ext cx="1555363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 build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5999" y="1295400"/>
            <a:ext cx="1555363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5999" y="2667000"/>
            <a:ext cx="1555363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 build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i="1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 i="1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6235700" y="4540966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i="1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endParaRPr lang="en-US" i="1" kern="1200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>
            <a:off x="6981825" y="3621956"/>
            <a:ext cx="228600" cy="2724869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21318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input and output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4870555" y="1236689"/>
            <a:ext cx="3547175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440961" y="1236689"/>
            <a:ext cx="3763565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6"/>
          <p:cNvSpPr>
            <a:spLocks/>
          </p:cNvSpPr>
          <p:nvPr/>
        </p:nvSpPr>
        <p:spPr bwMode="auto">
          <a:xfrm>
            <a:off x="4870555" y="2858648"/>
            <a:ext cx="3547175" cy="1418897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5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5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500" b="1" kern="1200" dirty="0">
                <a:solidFill>
                  <a:srgbClr val="008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500" b="1" kern="1200" dirty="0" err="1">
                <a:solidFill>
                  <a:srgbClr val="008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rgbClr val="008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444085" y="2858649"/>
            <a:ext cx="3760656" cy="2777656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esi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rgbClr val="00B05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rgbClr val="00B05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rgbClr val="00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470049"/>
              </p:ext>
            </p:extLst>
          </p:nvPr>
        </p:nvGraphicFramePr>
        <p:xfrm>
          <a:off x="5935478" y="4020163"/>
          <a:ext cx="2954211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62319"/>
              </p:ext>
            </p:extLst>
          </p:nvPr>
        </p:nvGraphicFramePr>
        <p:xfrm>
          <a:off x="2174822" y="5271540"/>
          <a:ext cx="249701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4184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5801291" y="4694993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Rectangle 11"/>
          <p:cNvSpPr>
            <a:spLocks/>
          </p:cNvSpPr>
          <p:nvPr/>
        </p:nvSpPr>
        <p:spPr bwMode="auto">
          <a:xfrm>
            <a:off x="5959787" y="4518021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250921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9" name="Rectangle 13"/>
          <p:cNvSpPr>
            <a:spLocks/>
          </p:cNvSpPr>
          <p:nvPr/>
        </p:nvSpPr>
        <p:spPr bwMode="auto">
          <a:xfrm>
            <a:off x="4842013" y="3576564"/>
            <a:ext cx="947086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4842013" y="4490964"/>
            <a:ext cx="947086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7141200" y="5236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141200" y="5617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8096582" y="584586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8246379" y="5644692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7141200" y="355986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141200" y="447426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8069595" y="545851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8246824" y="5257342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7141200" y="4855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250921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sp>
        <p:nvSpPr>
          <p:cNvPr id="21" name="Rectangular Callout 20"/>
          <p:cNvSpPr/>
          <p:nvPr/>
        </p:nvSpPr>
        <p:spPr>
          <a:xfrm>
            <a:off x="8283367" y="4474260"/>
            <a:ext cx="834990" cy="646329"/>
          </a:xfrm>
          <a:prstGeom prst="wedgeRectCallout">
            <a:avLst>
              <a:gd name="adj1" fmla="val -89006"/>
              <a:gd name="adj2" fmla="val 39277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Saved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%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rbx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charset="0"/>
              <a:ea typeface="Courier New" charset="0"/>
              <a:cs typeface="Courier New" charset="0"/>
              <a:sym typeface="Calibri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440961" y="1236689"/>
            <a:ext cx="3523937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444085" y="2858649"/>
            <a:ext cx="3521213" cy="2777656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esi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746360"/>
              </p:ext>
            </p:extLst>
          </p:nvPr>
        </p:nvGraphicFramePr>
        <p:xfrm>
          <a:off x="4200996" y="1756424"/>
          <a:ext cx="2211706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 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#</a:t>
                      </a:r>
                      <a:r>
                        <a:rPr lang="en-US" sz="1500" b="1" i="0" baseline="0" dirty="0">
                          <a:latin typeface="Courier New"/>
                          <a:cs typeface="Courier New"/>
                        </a:rPr>
                        <a:t>###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070657"/>
              </p:ext>
            </p:extLst>
          </p:nvPr>
        </p:nvGraphicFramePr>
        <p:xfrm>
          <a:off x="6848895" y="1756424"/>
          <a:ext cx="2211706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 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####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82064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250921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7141200" y="5236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141200" y="5617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8096582" y="584586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8246379" y="5644692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7141200" y="355986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141200" y="447426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8069595" y="545851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8246824" y="5257342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7141200" y="4855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250921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440961" y="1236689"/>
            <a:ext cx="3523937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444085" y="2858649"/>
            <a:ext cx="3521213" cy="2777656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esi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594313"/>
              </p:ext>
            </p:extLst>
          </p:nvPr>
        </p:nvGraphicFramePr>
        <p:xfrm>
          <a:off x="4200996" y="1756424"/>
          <a:ext cx="2211706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 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####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651443"/>
              </p:ext>
            </p:extLst>
          </p:nvPr>
        </p:nvGraphicFramePr>
        <p:xfrm>
          <a:off x="6848895" y="1756424"/>
          <a:ext cx="2211706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 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Rectangular Callout 22"/>
          <p:cNvSpPr/>
          <p:nvPr/>
        </p:nvSpPr>
        <p:spPr>
          <a:xfrm>
            <a:off x="7004604" y="3548565"/>
            <a:ext cx="1502313" cy="646329"/>
          </a:xfrm>
          <a:prstGeom prst="wedgeRectCallout">
            <a:avLst>
              <a:gd name="adj1" fmla="val -845"/>
              <a:gd name="adj2" fmla="val -113516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%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rbx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 can be  safely changed</a:t>
            </a:r>
          </a:p>
        </p:txBody>
      </p:sp>
      <p:sp>
        <p:nvSpPr>
          <p:cNvPr id="24" name="Rectangle 7"/>
          <p:cNvSpPr>
            <a:spLocks/>
          </p:cNvSpPr>
          <p:nvPr/>
        </p:nvSpPr>
        <p:spPr bwMode="auto">
          <a:xfrm>
            <a:off x="4700457" y="5236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27" name="Rectangle 26"/>
          <p:cNvSpPr>
            <a:spLocks/>
          </p:cNvSpPr>
          <p:nvPr/>
        </p:nvSpPr>
        <p:spPr bwMode="auto">
          <a:xfrm>
            <a:off x="4700457" y="5617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 flipH="1">
            <a:off x="5655839" y="584586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1" name="Rectangle 30"/>
          <p:cNvSpPr>
            <a:spLocks/>
          </p:cNvSpPr>
          <p:nvPr/>
        </p:nvSpPr>
        <p:spPr bwMode="auto">
          <a:xfrm>
            <a:off x="5805636" y="5644692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4700457" y="355986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3" name="Rectangle 9"/>
          <p:cNvSpPr>
            <a:spLocks/>
          </p:cNvSpPr>
          <p:nvPr/>
        </p:nvSpPr>
        <p:spPr bwMode="auto">
          <a:xfrm>
            <a:off x="4700457" y="447426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H="1">
            <a:off x="5628852" y="545851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5" name="Rectangle 11"/>
          <p:cNvSpPr>
            <a:spLocks/>
          </p:cNvSpPr>
          <p:nvPr/>
        </p:nvSpPr>
        <p:spPr bwMode="auto">
          <a:xfrm>
            <a:off x="5806081" y="5257342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700457" y="485526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89472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269209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7141200" y="5254548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141200" y="5635548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8096582" y="5864148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8246379" y="566298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7141200" y="357814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141200" y="4492548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8069595" y="5476798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8246824" y="527563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7141200" y="4873548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269209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440961" y="1236689"/>
            <a:ext cx="3523937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444085" y="2858649"/>
            <a:ext cx="3521213" cy="2777656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esi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500" b="1" kern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27333"/>
              </p:ext>
            </p:extLst>
          </p:nvPr>
        </p:nvGraphicFramePr>
        <p:xfrm>
          <a:off x="6781440" y="1774712"/>
          <a:ext cx="2295105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Rectangle 7"/>
          <p:cNvSpPr>
            <a:spLocks/>
          </p:cNvSpPr>
          <p:nvPr/>
        </p:nvSpPr>
        <p:spPr bwMode="auto">
          <a:xfrm>
            <a:off x="4634251" y="5254548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27" name="Rectangle 26"/>
          <p:cNvSpPr>
            <a:spLocks/>
          </p:cNvSpPr>
          <p:nvPr/>
        </p:nvSpPr>
        <p:spPr bwMode="auto">
          <a:xfrm>
            <a:off x="4634251" y="5635548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 flipH="1">
            <a:off x="5589633" y="5864148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1" name="Rectangle 30"/>
          <p:cNvSpPr>
            <a:spLocks/>
          </p:cNvSpPr>
          <p:nvPr/>
        </p:nvSpPr>
        <p:spPr bwMode="auto">
          <a:xfrm>
            <a:off x="5739430" y="566298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4634251" y="357814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3" name="Rectangle 9"/>
          <p:cNvSpPr>
            <a:spLocks/>
          </p:cNvSpPr>
          <p:nvPr/>
        </p:nvSpPr>
        <p:spPr bwMode="auto">
          <a:xfrm>
            <a:off x="4634251" y="4492548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H="1">
            <a:off x="5562646" y="5476798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5" name="Rectangle 11"/>
          <p:cNvSpPr>
            <a:spLocks/>
          </p:cNvSpPr>
          <p:nvPr/>
        </p:nvSpPr>
        <p:spPr bwMode="auto">
          <a:xfrm>
            <a:off x="5739875" y="527563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34251" y="4873548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15839"/>
              </p:ext>
            </p:extLst>
          </p:nvPr>
        </p:nvGraphicFramePr>
        <p:xfrm>
          <a:off x="4341946" y="1774712"/>
          <a:ext cx="2211706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 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6411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8" name="Rectangle 12"/>
          <p:cNvSpPr>
            <a:spLocks/>
          </p:cNvSpPr>
          <p:nvPr/>
        </p:nvSpPr>
        <p:spPr bwMode="auto">
          <a:xfrm>
            <a:off x="4572000" y="1159481"/>
            <a:ext cx="1371273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states</a:t>
            </a: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7141200" y="514482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141200" y="552582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8096582" y="6220764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8246379" y="6019596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7141200" y="346842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141200" y="438282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7141200" y="476382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6885421" y="1159481"/>
            <a:ext cx="17459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states</a:t>
            </a:r>
            <a:endParaRPr lang="en-US" sz="2000" b="1" kern="12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  <a:sym typeface="Calibri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440961" y="1236689"/>
            <a:ext cx="3523937" cy="14535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500" b="1" kern="1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500" b="1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444085" y="2858649"/>
            <a:ext cx="3521213" cy="2777656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esi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rdi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500" b="1" kern="1200" dirty="0" err="1">
                <a:solidFill>
                  <a:srgbClr val="FF0000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incr</a:t>
            </a:r>
            <a:endParaRPr lang="en-US" sz="1500" b="1" kern="1200" dirty="0">
              <a:solidFill>
                <a:srgbClr val="FF0000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rax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rsp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500" b="1" kern="1200" dirty="0" err="1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rbx</a:t>
            </a:r>
            <a:endParaRPr lang="en-US" sz="1500" b="1" kern="1200" dirty="0">
              <a:solidFill>
                <a:schemeClr val="tx1"/>
              </a:solidFill>
              <a:latin typeface="Courier New" pitchFamily="49" charset="0"/>
              <a:ea typeface="ヒラギノ角ゴ ProN W3" charset="0"/>
              <a:cs typeface="Courier New" pitchFamily="49" charset="0"/>
              <a:sym typeface="Courier New Bold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500" b="1" kern="1200" dirty="0">
                <a:solidFill>
                  <a:schemeClr val="tx1"/>
                </a:solidFill>
                <a:latin typeface="Courier New" pitchFamily="49" charset="0"/>
                <a:ea typeface="ヒラギノ角ゴ ProN W3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753514"/>
              </p:ext>
            </p:extLst>
          </p:nvPr>
        </p:nvGraphicFramePr>
        <p:xfrm>
          <a:off x="6781440" y="1664984"/>
          <a:ext cx="2295105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Rectangle 7"/>
          <p:cNvSpPr>
            <a:spLocks/>
          </p:cNvSpPr>
          <p:nvPr/>
        </p:nvSpPr>
        <p:spPr bwMode="auto">
          <a:xfrm>
            <a:off x="4598189" y="514482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39" name="Rectangle 38"/>
          <p:cNvSpPr>
            <a:spLocks/>
          </p:cNvSpPr>
          <p:nvPr/>
        </p:nvSpPr>
        <p:spPr bwMode="auto">
          <a:xfrm>
            <a:off x="4598189" y="552582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H="1">
            <a:off x="5553571" y="575442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1" name="Rectangle 40"/>
          <p:cNvSpPr>
            <a:spLocks/>
          </p:cNvSpPr>
          <p:nvPr/>
        </p:nvSpPr>
        <p:spPr bwMode="auto">
          <a:xfrm>
            <a:off x="5703368" y="5553252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</a:t>
            </a:r>
            <a:r>
              <a:rPr lang="en-US" sz="1800" kern="1200" dirty="0" err="1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rsp</a:t>
            </a:r>
            <a:endParaRPr lang="en-US" sz="1800" kern="1200" dirty="0">
              <a:solidFill>
                <a:srgbClr val="000000"/>
              </a:solidFill>
              <a:latin typeface="Courier New Bold" charset="0"/>
              <a:ea typeface="ヒラギノ角ゴ ProN W3" charset="0"/>
              <a:cs typeface="Courier New Bold" charset="0"/>
              <a:sym typeface="Courier New Bold" charset="0"/>
            </a:endParaRPr>
          </a:p>
        </p:txBody>
      </p:sp>
      <p:sp>
        <p:nvSpPr>
          <p:cNvPr id="42" name="Rectangle 13"/>
          <p:cNvSpPr>
            <a:spLocks/>
          </p:cNvSpPr>
          <p:nvPr/>
        </p:nvSpPr>
        <p:spPr bwMode="auto">
          <a:xfrm>
            <a:off x="4598189" y="346842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43" name="Rectangle 9"/>
          <p:cNvSpPr>
            <a:spLocks/>
          </p:cNvSpPr>
          <p:nvPr/>
        </p:nvSpPr>
        <p:spPr bwMode="auto">
          <a:xfrm>
            <a:off x="4598189" y="4382820"/>
            <a:ext cx="914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kern="1200" dirty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44" name="Line 10"/>
          <p:cNvSpPr>
            <a:spLocks noChangeShapeType="1"/>
          </p:cNvSpPr>
          <p:nvPr/>
        </p:nvSpPr>
        <p:spPr bwMode="auto">
          <a:xfrm flipH="1">
            <a:off x="5526584" y="5367070"/>
            <a:ext cx="18288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5" name="Rectangle 11"/>
          <p:cNvSpPr>
            <a:spLocks/>
          </p:cNvSpPr>
          <p:nvPr/>
        </p:nvSpPr>
        <p:spPr bwMode="auto">
          <a:xfrm>
            <a:off x="5703813" y="5165902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46" name="Rectangle 45"/>
          <p:cNvSpPr>
            <a:spLocks/>
          </p:cNvSpPr>
          <p:nvPr/>
        </p:nvSpPr>
        <p:spPr bwMode="auto">
          <a:xfrm>
            <a:off x="4598189" y="4763820"/>
            <a:ext cx="914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lnSpc>
                <a:spcPts val="14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####</a:t>
            </a:r>
            <a:endParaRPr lang="en-US" sz="1800" b="1" kern="1200" dirty="0">
              <a:solidFill>
                <a:srgbClr val="000000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095804"/>
              </p:ext>
            </p:extLst>
          </p:nvPr>
        </p:nvGraphicFramePr>
        <p:xfrm>
          <a:off x="4238429" y="1664984"/>
          <a:ext cx="2295105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&amp;v1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(1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3000 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(2</a:t>
                      </a:r>
                      <a:r>
                        <a:rPr lang="en-US" sz="1500" b="1" i="0" baseline="300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nd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500" b="1" i="0" dirty="0" err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arg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500" b="1" i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500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sz="15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en-US" sz="1500" b="1" i="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Callee</a:t>
                      </a:r>
                      <a:r>
                        <a:rPr lang="en-US" sz="1500" b="1" i="0" dirty="0">
                          <a:latin typeface="Calibri" charset="0"/>
                          <a:ea typeface="Calibri" charset="0"/>
                          <a:cs typeface="Calibri" charset="0"/>
                        </a:rPr>
                        <a:t>-Saved)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" name="Rectangle 9"/>
          <p:cNvSpPr>
            <a:spLocks/>
          </p:cNvSpPr>
          <p:nvPr/>
        </p:nvSpPr>
        <p:spPr bwMode="auto">
          <a:xfrm>
            <a:off x="7138556" y="5906820"/>
            <a:ext cx="914400" cy="557988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(</a:t>
            </a:r>
            <a:r>
              <a:rPr lang="en-US" sz="18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incr2</a:t>
            </a:r>
            <a:r>
              <a:rPr lang="en-US" sz="1800" kern="120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</p:txBody>
      </p:sp>
      <p:sp>
        <p:nvSpPr>
          <p:cNvPr id="4" name="Freeform 3"/>
          <p:cNvSpPr/>
          <p:nvPr/>
        </p:nvSpPr>
        <p:spPr bwMode="auto">
          <a:xfrm>
            <a:off x="336692" y="4882896"/>
            <a:ext cx="6740764" cy="1182673"/>
          </a:xfrm>
          <a:custGeom>
            <a:avLst/>
            <a:gdLst>
              <a:gd name="connsiteX0" fmla="*/ 6740764 w 6740764"/>
              <a:gd name="connsiteY0" fmla="*/ 1389888 h 1389888"/>
              <a:gd name="connsiteX1" fmla="*/ 724012 w 6740764"/>
              <a:gd name="connsiteY1" fmla="*/ 1024128 h 1389888"/>
              <a:gd name="connsiteX2" fmla="*/ 330820 w 6740764"/>
              <a:gd name="connsiteY2" fmla="*/ 0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40764" h="1389888">
                <a:moveTo>
                  <a:pt x="6740764" y="1389888"/>
                </a:moveTo>
                <a:cubicBezTo>
                  <a:pt x="4266550" y="1322832"/>
                  <a:pt x="1792336" y="1255776"/>
                  <a:pt x="724012" y="1024128"/>
                </a:cubicBezTo>
                <a:cubicBezTo>
                  <a:pt x="-344312" y="792480"/>
                  <a:pt x="-6746" y="396240"/>
                  <a:pt x="330820" y="0"/>
                </a:cubicBezTo>
              </a:path>
            </a:pathLst>
          </a:cu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9" name="Rectangular Callout 48"/>
          <p:cNvSpPr/>
          <p:nvPr/>
        </p:nvSpPr>
        <p:spPr>
          <a:xfrm>
            <a:off x="4032504" y="6135231"/>
            <a:ext cx="2501031" cy="646329"/>
          </a:xfrm>
          <a:prstGeom prst="wedgeRectCallout">
            <a:avLst>
              <a:gd name="adj1" fmla="val 79812"/>
              <a:gd name="adj2" fmla="val -32875"/>
            </a:avLst>
          </a:prstGeom>
          <a:solidFill>
            <a:srgbClr val="FFC000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rtl="0" latinLnBrk="1" hangingPunct="0"/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Push </a:t>
            </a:r>
            <a:r>
              <a:rPr lang="en-US" sz="1800" b="1" kern="12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alibri Bold" charset="0"/>
              </a:rPr>
              <a:t>incr2</a:t>
            </a:r>
            <a:r>
              <a:rPr lang="en-US" sz="1800" b="1" kern="12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 Bold" charset="0"/>
              </a:rPr>
              <a:t>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return 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addr</a:t>
            </a:r>
            <a:r>
              <a:rPr kumimoji="0" lang="en-US" sz="18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on</a:t>
            </a:r>
            <a:r>
              <a:rPr kumimoji="0" lang="en-US" sz="18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 stack, enter </a:t>
            </a:r>
            <a:r>
              <a:rPr kumimoji="0" lang="en-US" sz="1800" b="1" i="0" u="none" strike="noStrike" cap="none" spc="0" normalizeH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Calibri"/>
              </a:rPr>
              <a:t>incr</a:t>
            </a:r>
            <a:r>
              <a:rPr kumimoji="0" lang="en-US" sz="18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 !!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charset="0"/>
              <a:ea typeface="Calibri" charset="0"/>
              <a:cs typeface="Calibri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781252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0000"/>
      </a:accent1>
      <a:accent2>
        <a:srgbClr val="333399"/>
      </a:accent2>
      <a:accent3>
        <a:srgbClr val="8F8F8F"/>
      </a:accent3>
      <a:accent4>
        <a:srgbClr val="707070"/>
      </a:accent4>
      <a:accent5>
        <a:srgbClr val="CAAAAA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900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0000"/>
      </a:accent1>
      <a:accent2>
        <a:srgbClr val="333399"/>
      </a:accent2>
      <a:accent3>
        <a:srgbClr val="8F8F8F"/>
      </a:accent3>
      <a:accent4>
        <a:srgbClr val="707070"/>
      </a:accent4>
      <a:accent5>
        <a:srgbClr val="CAAAAA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900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0000"/>
      </a:accent1>
      <a:accent2>
        <a:srgbClr val="333399"/>
      </a:accent2>
      <a:accent3>
        <a:srgbClr val="8F8F8F"/>
      </a:accent3>
      <a:accent4>
        <a:srgbClr val="707070"/>
      </a:accent4>
      <a:accent5>
        <a:srgbClr val="CAAAAA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900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5606</TotalTime>
  <Words>3443</Words>
  <Application>Microsoft Macintosh PowerPoint</Application>
  <PresentationFormat>On-screen Show (4:3)</PresentationFormat>
  <Paragraphs>904</Paragraphs>
  <Slides>29</Slides>
  <Notes>14</Notes>
  <HiddenSlides>3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45" baseType="lpstr">
      <vt:lpstr>Calibri Bold</vt:lpstr>
      <vt:lpstr>Calibri Bold Italic</vt:lpstr>
      <vt:lpstr>Arial</vt:lpstr>
      <vt:lpstr>Arial Narrow</vt:lpstr>
      <vt:lpstr>Arial Narrow Bold</vt:lpstr>
      <vt:lpstr>Avenir Roman</vt:lpstr>
      <vt:lpstr>Calibri</vt:lpstr>
      <vt:lpstr>Courier New</vt:lpstr>
      <vt:lpstr>Courier New Bold</vt:lpstr>
      <vt:lpstr>Gill Sans</vt:lpstr>
      <vt:lpstr>Wingdings</vt:lpstr>
      <vt:lpstr>Wingdings 2</vt:lpstr>
      <vt:lpstr>Default</vt:lpstr>
      <vt:lpstr>1_Default</vt:lpstr>
      <vt:lpstr>Title Only</vt:lpstr>
      <vt:lpstr>1_Title and Content</vt:lpstr>
      <vt:lpstr> Machine-Level Programming: Functions and the call stack (Part II), Buffer Overflow  CS154 Autumn 2019, Prof Chien Lecture 8 Sections 3.10.3 - 3.10.5</vt:lpstr>
      <vt:lpstr>Today</vt:lpstr>
      <vt:lpstr>Review: Stack</vt:lpstr>
      <vt:lpstr>Review: x86-64/Linux Stack Frame</vt:lpstr>
      <vt:lpstr>Example: input and output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Example (cont.)</vt:lpstr>
      <vt:lpstr>Observations About Recursion</vt:lpstr>
      <vt:lpstr>x86-64 Procedure Summary</vt:lpstr>
      <vt:lpstr>Register Saving Conventions</vt:lpstr>
      <vt:lpstr>Where is the Stack? x86-64 Linux Memory Layout</vt:lpstr>
      <vt:lpstr>Today</vt:lpstr>
      <vt:lpstr>What is Buffer Overflow?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Code Injection Attacks</vt:lpstr>
      <vt:lpstr>Thwarting Buffer Overflow Attacks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Machine-Level Programming: Functions and the call stack  cs154 Introduction to Computer Systems Lecture 7 Section ?????, Web aside ??? </dc:title>
  <cp:lastModifiedBy>Andrew A Chien</cp:lastModifiedBy>
  <cp:revision>160</cp:revision>
  <dcterms:modified xsi:type="dcterms:W3CDTF">2019-10-18T15:36:14Z</dcterms:modified>
</cp:coreProperties>
</file>