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50" r:id="rId2"/>
    <p:sldMasterId id="2147483688" r:id="rId3"/>
    <p:sldMasterId id="2147483700" r:id="rId4"/>
    <p:sldMasterId id="2147483714" r:id="rId5"/>
  </p:sldMasterIdLst>
  <p:notesMasterIdLst>
    <p:notesMasterId r:id="rId39"/>
  </p:notesMasterIdLst>
  <p:sldIdLst>
    <p:sldId id="317" r:id="rId6"/>
    <p:sldId id="344" r:id="rId7"/>
    <p:sldId id="445" r:id="rId8"/>
    <p:sldId id="433" r:id="rId9"/>
    <p:sldId id="449" r:id="rId10"/>
    <p:sldId id="456" r:id="rId11"/>
    <p:sldId id="457" r:id="rId12"/>
    <p:sldId id="458" r:id="rId13"/>
    <p:sldId id="434" r:id="rId14"/>
    <p:sldId id="435" r:id="rId15"/>
    <p:sldId id="436" r:id="rId16"/>
    <p:sldId id="409" r:id="rId17"/>
    <p:sldId id="437" r:id="rId18"/>
    <p:sldId id="438" r:id="rId19"/>
    <p:sldId id="421" r:id="rId20"/>
    <p:sldId id="422" r:id="rId21"/>
    <p:sldId id="423" r:id="rId22"/>
    <p:sldId id="424" r:id="rId23"/>
    <p:sldId id="425" r:id="rId24"/>
    <p:sldId id="426" r:id="rId25"/>
    <p:sldId id="451" r:id="rId26"/>
    <p:sldId id="441" r:id="rId27"/>
    <p:sldId id="417" r:id="rId28"/>
    <p:sldId id="418" r:id="rId29"/>
    <p:sldId id="443" r:id="rId30"/>
    <p:sldId id="444" r:id="rId31"/>
    <p:sldId id="427" r:id="rId32"/>
    <p:sldId id="446" r:id="rId33"/>
    <p:sldId id="447" r:id="rId34"/>
    <p:sldId id="347" r:id="rId35"/>
    <p:sldId id="454" r:id="rId36"/>
    <p:sldId id="455" r:id="rId37"/>
    <p:sldId id="430" r:id="rId38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charset="0"/>
        <a:ea typeface="ヒラギノ角ゴ ProN W3" charset="0"/>
        <a:cs typeface="ヒラギノ角ゴ ProN W3" charset="0"/>
        <a:sym typeface="Gill Sans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008000"/>
    <a:srgbClr val="CC0000"/>
    <a:srgbClr val="CCFFCC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602" autoAdjust="0"/>
    <p:restoredTop sz="70204" autoAdjust="0"/>
  </p:normalViewPr>
  <p:slideViewPr>
    <p:cSldViewPr>
      <p:cViewPr varScale="1">
        <p:scale>
          <a:sx n="88" d="100"/>
          <a:sy n="88" d="100"/>
        </p:scale>
        <p:origin x="3056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6.xml"/><Relationship Id="rId34" Type="http://schemas.openxmlformats.org/officeDocument/2006/relationships/slide" Target="slides/slide29.xml"/><Relationship Id="rId42" Type="http://schemas.openxmlformats.org/officeDocument/2006/relationships/theme" Target="theme/theme1.xml"/><Relationship Id="rId7" Type="http://schemas.openxmlformats.org/officeDocument/2006/relationships/slide" Target="slides/slide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slide" Target="slides/slide27.xml"/><Relationship Id="rId37" Type="http://schemas.openxmlformats.org/officeDocument/2006/relationships/slide" Target="slides/slide32.xml"/><Relationship Id="rId40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slide" Target="slides/slide3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slide" Target="slides/slide2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slide" Target="slides/slide30.xml"/><Relationship Id="rId43" Type="http://schemas.openxmlformats.org/officeDocument/2006/relationships/tableStyles" Target="tableStyles.xml"/><Relationship Id="rId8" Type="http://schemas.openxmlformats.org/officeDocument/2006/relationships/slide" Target="slides/slide3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slide" Target="slides/slide28.xml"/><Relationship Id="rId38" Type="http://schemas.openxmlformats.org/officeDocument/2006/relationships/slide" Target="slides/slide3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E16927-21FB-45BE-9815-9A740330FA9B}" type="datetimeFigureOut">
              <a:rPr lang="en-US" smtClean="0"/>
              <a:pPr/>
              <a:t>10/24/19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5B0C-B35D-4608-94F8-324A6C7A47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13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474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67200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40355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497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847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Locating</a:t>
            </a:r>
            <a:r>
              <a:rPr lang="en-US" baseline="0" dirty="0"/>
              <a:t> set:</a:t>
            </a:r>
          </a:p>
          <a:p>
            <a:endParaRPr lang="en-US" baseline="0" dirty="0"/>
          </a:p>
          <a:p>
            <a:r>
              <a:rPr lang="en-US" baseline="0" dirty="0"/>
              <a:t>Can only be one set</a:t>
            </a:r>
          </a:p>
          <a:p>
            <a:r>
              <a:rPr lang="en-US" baseline="0" dirty="0"/>
              <a:t>Set number = Memory block number %  number of sets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643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Ask: if s = 2,</a:t>
            </a:r>
            <a:r>
              <a:rPr lang="en-US" baseline="0" dirty="0"/>
              <a:t> i.e., a total of 4 sets,</a:t>
            </a:r>
          </a:p>
          <a:p>
            <a:r>
              <a:rPr lang="en-US" baseline="0" dirty="0"/>
              <a:t>And the address is 8 bits, how many bits of tag there are?</a:t>
            </a:r>
          </a:p>
          <a:p>
            <a:endParaRPr lang="en-US" baseline="0" dirty="0"/>
          </a:p>
          <a:p>
            <a:r>
              <a:rPr lang="en-US" baseline="0" dirty="0"/>
              <a:t>Answer: 64 </a:t>
            </a:r>
            <a:r>
              <a:rPr lang="mr-IN" baseline="0" dirty="0"/>
              <a:t>–</a:t>
            </a:r>
            <a:r>
              <a:rPr lang="en-US" baseline="0" dirty="0"/>
              <a:t> 3 </a:t>
            </a:r>
            <a:r>
              <a:rPr lang="mr-IN" baseline="0" dirty="0"/>
              <a:t>–</a:t>
            </a:r>
            <a:r>
              <a:rPr lang="en-US" baseline="0" dirty="0"/>
              <a:t> 2 = 59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55228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30924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616009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98981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960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8069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97143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5551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anchor="ctr"/>
          <a:lstStyle/>
          <a:p>
            <a:endParaRPr lang="en-US"/>
          </a:p>
        </p:txBody>
      </p:sp>
      <p:sp>
        <p:nvSpPr>
          <p:cNvPr id="39939" name="Text Box 3"/>
          <p:cNvSpPr txBox="1">
            <a:spLocks noChangeArrowheads="1"/>
          </p:cNvSpPr>
          <p:nvPr/>
        </p:nvSpPr>
        <p:spPr bwMode="auto">
          <a:xfrm>
            <a:off x="1278663" y="726094"/>
            <a:ext cx="4754835" cy="358260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88639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73184" y="4554201"/>
            <a:ext cx="5356133" cy="4314943"/>
          </a:xfrm>
          <a:noFill/>
          <a:ln/>
        </p:spPr>
        <p:txBody>
          <a:bodyPr lIns="95683" tIns="47003" rIns="95683" bIns="47003"/>
          <a:lstStyle/>
          <a:p>
            <a:endParaRPr lang="en-US"/>
          </a:p>
        </p:txBody>
      </p:sp>
      <p:sp>
        <p:nvSpPr>
          <p:cNvPr id="409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4125" y="715963"/>
            <a:ext cx="4795838" cy="3598862"/>
          </a:xfrm>
          <a:ln w="12700" cap="flat">
            <a:solidFill>
              <a:schemeClr val="tx1"/>
            </a:solidFill>
          </a:ln>
        </p:spPr>
      </p:sp>
    </p:spTree>
    <p:extLst>
      <p:ext uri="{BB962C8B-B14F-4D97-AF65-F5344CB8AC3E}">
        <p14:creationId xmlns:p14="http://schemas.microsoft.com/office/powerpoint/2010/main" val="68057667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150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45448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5700" y="693738"/>
            <a:ext cx="4552950" cy="34163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505" y="4341506"/>
            <a:ext cx="5028994" cy="411574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95399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0455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Interface between SW and HW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500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03421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ext Box 1"/>
          <p:cNvSpPr txBox="1">
            <a:spLocks noChangeArrowheads="1"/>
          </p:cNvSpPr>
          <p:nvPr/>
        </p:nvSpPr>
        <p:spPr bwMode="auto">
          <a:xfrm>
            <a:off x="1233987" y="726094"/>
            <a:ext cx="4835733" cy="358052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73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74391" y="4554201"/>
            <a:ext cx="5354925" cy="4314943"/>
          </a:xfrm>
          <a:noFill/>
          <a:ln/>
        </p:spPr>
        <p:txBody>
          <a:bodyPr wrap="none" lIns="95088" tIns="47544" rIns="95088" bIns="47544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4929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</p:spTree>
    <p:extLst>
      <p:ext uri="{BB962C8B-B14F-4D97-AF65-F5344CB8AC3E}">
        <p14:creationId xmlns:p14="http://schemas.microsoft.com/office/powerpoint/2010/main" val="3956562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Resize="1"/>
          </p:cNvSpPr>
          <p:nvPr>
            <p:ph type="sldImg"/>
          </p:nvPr>
        </p:nvSpPr>
        <p:spPr>
          <a:xfrm>
            <a:off x="1154113" y="692150"/>
            <a:ext cx="4552950" cy="3416300"/>
          </a:xfrm>
          <a:solidFill>
            <a:schemeClr val="accent1"/>
          </a:solidFill>
          <a:ln w="25400">
            <a:solidFill>
              <a:schemeClr val="accent1">
                <a:shade val="50000"/>
              </a:schemeClr>
            </a:solidFill>
            <a:prstDash val="solid"/>
          </a:ln>
        </p:spPr>
      </p:sp>
      <p:sp>
        <p:nvSpPr>
          <p:cNvPr id="3" name="Notes Placeholder 2"/>
          <p:cNvSpPr txBox="1">
            <a:spLocks noGrp="1"/>
          </p:cNvSpPr>
          <p:nvPr>
            <p:ph type="body" sz="quarter" idx="1"/>
          </p:nvPr>
        </p:nvSpPr>
        <p:spPr>
          <a:xfrm>
            <a:off x="913540" y="4343543"/>
            <a:ext cx="5031389" cy="276999"/>
          </a:xfrm>
        </p:spPr>
        <p:txBody>
          <a:bodyPr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Clr>
                <a:srgbClr val="000000"/>
              </a:buClr>
              <a:buSzPct val="100000"/>
              <a:buFont typeface="Century Gothic" pitchFamily="34"/>
              <a:buChar char="•"/>
            </a:lvl2pPr>
            <a:lvl3pPr lvl="2">
              <a:buClr>
                <a:srgbClr val="000000"/>
              </a:buClr>
              <a:buSzPct val="100000"/>
              <a:buFont typeface="Century Gothic" pitchFamily="34"/>
              <a:buChar char="•"/>
            </a:lvl3pPr>
            <a:lvl4pPr lvl="3">
              <a:buClr>
                <a:srgbClr val="000000"/>
              </a:buClr>
              <a:buSzPct val="100000"/>
              <a:buFont typeface="Century Gothic" pitchFamily="34"/>
              <a:buChar char="•"/>
            </a:lvl4pPr>
            <a:lvl5pPr lvl="4">
              <a:buClr>
                <a:srgbClr val="000000"/>
              </a:buClr>
              <a:buSzPct val="100000"/>
              <a:buFont typeface="Century Gothic" pitchFamily="34"/>
              <a:buChar char="•"/>
            </a:lvl5pPr>
            <a:lvl6pPr lvl="5">
              <a:buClr>
                <a:srgbClr val="000000"/>
              </a:buClr>
              <a:buSzPct val="100000"/>
              <a:buFont typeface="Century Gothic" pitchFamily="34"/>
              <a:buChar char="•"/>
            </a:lvl6pPr>
            <a:lvl7pPr lvl="6">
              <a:buClr>
                <a:srgbClr val="000000"/>
              </a:buClr>
              <a:buSzPct val="100000"/>
              <a:buFont typeface="Century Gothic" pitchFamily="34"/>
              <a:buChar char="•"/>
            </a:lvl7pPr>
            <a:lvl8pPr lvl="7">
              <a:buClr>
                <a:srgbClr val="000000"/>
              </a:buClr>
              <a:buSzPct val="100000"/>
              <a:buFont typeface="Century Gothic" pitchFamily="34"/>
              <a:buChar char="•"/>
            </a:lvl8pPr>
            <a:lvl9pPr lvl="8">
              <a:buClr>
                <a:srgbClr val="000000"/>
              </a:buClr>
              <a:buSzPct val="100000"/>
              <a:buFont typeface="Century Gothic" pitchFamily="34"/>
              <a:buChar char="•"/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6355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5B0C-B35D-4608-94F8-324A6C7A47D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4877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92681-3A2E-48B0-9DE0-D29D3FC0A2CE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4339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C92681-3A2E-48B0-9DE0-D29D3FC0A2CE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206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4485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98538"/>
            <a:ext cx="2057400" cy="51276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98538"/>
            <a:ext cx="6019800" cy="51276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798283097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451278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0579868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97000"/>
            <a:ext cx="4114800" cy="543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6322146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4658674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9323714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5903821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7365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58246447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04387534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254000"/>
            <a:ext cx="2095500" cy="6578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54000"/>
            <a:ext cx="6134100" cy="6578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54226278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718869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45962713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244173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219843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522471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66474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3092603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7954248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02649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6922655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9936594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876058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87284901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17032034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34219370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981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983660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07839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4429614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111632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4688739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5648494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2599602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2091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4434086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448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9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Relationship Id="rId14" Type="http://schemas.openxmlformats.org/officeDocument/2006/relationships/theme" Target="../theme/theme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998538"/>
            <a:ext cx="7772400" cy="2887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algn="l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1pPr>
      <a:lvl2pPr marL="457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2pPr>
      <a:lvl3pPr marL="914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3pPr>
      <a:lvl4pPr marL="1371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4pPr>
      <a:lvl5pPr marL="18288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5pPr>
      <a:lvl6pPr marL="22860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6pPr>
      <a:lvl7pPr marL="27432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7pPr>
      <a:lvl8pPr marL="32004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8pPr>
      <a:lvl9pPr marL="3657600" algn="ctr" rtl="0" fontAlgn="base">
        <a:spcBef>
          <a:spcPts val="5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>
                <a:sym typeface="Calibri Bold" charset="0"/>
              </a:rPr>
              <a:t>Click to edit Master text styles</a:t>
            </a:r>
          </a:p>
          <a:p>
            <a:pPr lvl="1"/>
            <a:r>
              <a:rPr lang="en-US" dirty="0">
                <a:sym typeface="Calibri" charset="0"/>
              </a:rPr>
              <a:t>Second level</a:t>
            </a:r>
          </a:p>
          <a:p>
            <a:pPr lvl="2"/>
            <a:r>
              <a:rPr lang="en-US" dirty="0">
                <a:sym typeface="Calibri" charset="0"/>
              </a:rPr>
              <a:t>Third level</a:t>
            </a:r>
          </a:p>
          <a:p>
            <a:pPr lvl="3"/>
            <a:r>
              <a:rPr lang="en-US" dirty="0">
                <a:sym typeface="Calibri" charset="0"/>
              </a:rPr>
              <a:t>Fourth level</a:t>
            </a:r>
          </a:p>
          <a:p>
            <a:pPr lvl="4"/>
            <a:r>
              <a:rPr lang="en-US" dirty="0">
                <a:sym typeface="Calibri" charset="0"/>
              </a:rPr>
              <a:t>Fifth level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</a:rPr>
              <a:t>CMSC 15400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8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8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0"/>
          <a:cs typeface="ヒラギノ角ゴ ProN W6" charset="0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 b="1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0"/>
          <a:cs typeface="ヒラギノ角ゴ ProN W3" charset="0"/>
          <a:sym typeface="Calibri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54000"/>
            <a:ext cx="8382000" cy="109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title style</a:t>
            </a: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397000"/>
            <a:ext cx="83820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38100" tIns="38100" rIns="38100" bIns="38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>
                <a:sym typeface="Calibri Bold" charset="0"/>
              </a:rPr>
              <a:t>Click to edit Master text styles</a:t>
            </a:r>
          </a:p>
          <a:p>
            <a:pPr lvl="1"/>
            <a:r>
              <a:rPr lang="en-US">
                <a:sym typeface="Calibri" charset="0"/>
              </a:rPr>
              <a:t>Second level</a:t>
            </a:r>
          </a:p>
          <a:p>
            <a:pPr lvl="2"/>
            <a:r>
              <a:rPr lang="en-US">
                <a:sym typeface="Calibri" charset="0"/>
              </a:rPr>
              <a:t>Third level</a:t>
            </a:r>
          </a:p>
          <a:p>
            <a:pPr lvl="3"/>
            <a:r>
              <a:rPr lang="en-US">
                <a:sym typeface="Calibri" charset="0"/>
              </a:rPr>
              <a:t>Fourth level</a:t>
            </a:r>
          </a:p>
          <a:p>
            <a:pPr lvl="4"/>
            <a:r>
              <a:rPr lang="en-US">
                <a:sym typeface="Calibri" charset="0"/>
              </a:rPr>
              <a:t>Fifth level</a:t>
            </a:r>
          </a:p>
        </p:txBody>
      </p:sp>
      <p:sp>
        <p:nvSpPr>
          <p:cNvPr id="5" name="Rectangle 4"/>
          <p:cNvSpPr/>
          <p:nvPr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lang="en-US" sz="1000" b="1" smtClean="0">
                <a:solidFill>
                  <a:srgbClr val="99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sz="1000" dirty="0">
              <a:solidFill>
                <a:srgbClr val="990000"/>
              </a:solidFill>
              <a:ea typeface="ヒラギノ角ゴ ProN W3" charset="-12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990000"/>
                </a:solidFill>
                <a:ea typeface="ヒラギノ角ゴ ProN W3" charset="-128"/>
              </a:rPr>
              <a:t>CMSC 15400</a:t>
            </a:r>
          </a:p>
        </p:txBody>
      </p:sp>
    </p:spTree>
    <p:extLst>
      <p:ext uri="{BB962C8B-B14F-4D97-AF65-F5344CB8AC3E}">
        <p14:creationId xmlns:p14="http://schemas.microsoft.com/office/powerpoint/2010/main" val="1691365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ransition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  <a:sym typeface="Calibri Bold" charset="0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Bold" charset="0"/>
          <a:ea typeface="ヒラギノ角ゴ ProN W6" charset="-128"/>
          <a:cs typeface="ヒラギノ角ゴ ProN W6" charset="-128"/>
          <a:sym typeface="Calibri Bold" charset="0"/>
        </a:defRPr>
      </a:lvl9pPr>
    </p:titleStyle>
    <p:bodyStyle>
      <a:lvl1pPr marL="254000" indent="-254000" algn="l" rtl="0" fontAlgn="base">
        <a:spcBef>
          <a:spcPts val="600"/>
        </a:spcBef>
        <a:spcAft>
          <a:spcPct val="0"/>
        </a:spcAft>
        <a:buClr>
          <a:srgbClr val="990000"/>
        </a:buClr>
        <a:buSzPct val="60000"/>
        <a:buFont typeface="Wingdings 2" charset="2"/>
        <a:buChar char="¢"/>
        <a:defRPr sz="2400">
          <a:solidFill>
            <a:schemeClr val="tx1"/>
          </a:solidFill>
          <a:latin typeface="+mn-lt"/>
          <a:ea typeface="+mn-ea"/>
          <a:cs typeface="+mn-cs"/>
          <a:sym typeface="Calibri Bold" charset="0"/>
        </a:defRPr>
      </a:lvl1pPr>
      <a:lvl2pPr marL="514350" indent="-234950" algn="l" rtl="0" fontAlgn="base">
        <a:spcBef>
          <a:spcPts val="500"/>
        </a:spcBef>
        <a:spcAft>
          <a:spcPct val="0"/>
        </a:spcAft>
        <a:buClr>
          <a:srgbClr val="990000"/>
        </a:buClr>
        <a:buSzPct val="11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2pPr>
      <a:lvl3pPr marL="800100" indent="-203200" algn="l" rtl="0" fontAlgn="base">
        <a:spcBef>
          <a:spcPts val="500"/>
        </a:spcBef>
        <a:spcAft>
          <a:spcPct val="0"/>
        </a:spcAft>
        <a:buClr>
          <a:srgbClr val="000000"/>
        </a:buClr>
        <a:buSzPct val="80000"/>
        <a:buFont typeface="Wingdings" charset="2"/>
        <a:buChar char="§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3pPr>
      <a:lvl4pPr marL="11430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–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4pPr>
      <a:lvl5pPr marL="14605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5pPr>
      <a:lvl6pPr marL="19177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6pPr>
      <a:lvl7pPr marL="23749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7pPr>
      <a:lvl8pPr marL="28321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8pPr>
      <a:lvl9pPr marL="3289300" indent="-228600" algn="l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Calibri" charset="0"/>
        <a:buChar char="»"/>
        <a:defRPr sz="2000">
          <a:solidFill>
            <a:schemeClr val="tx1"/>
          </a:solidFill>
          <a:latin typeface="Calibri" charset="0"/>
          <a:ea typeface="ヒラギノ角ゴ ProN W3" charset="-128"/>
          <a:cs typeface="ヒラギノ角ゴ ProN W3" charset="-128"/>
          <a:sym typeface="Calibri" charset="0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</a:rPr>
              <a:t>Carngie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</a:rPr>
              <a:t>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fld id="{F5551B27-49BC-4291-80C6-707CDCF1D651}" type="slidenum">
              <a:rPr lang="en-US" sz="1000" b="1" smtClean="0">
                <a:solidFill>
                  <a:srgbClr val="8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algn="l" eaLnBrk="0" hangingPunct="0"/>
              <a:t>‹#›</a:t>
            </a:fld>
            <a:endParaRPr lang="en-US" sz="1000" b="1" dirty="0">
              <a:solidFill>
                <a:srgbClr val="800000"/>
              </a:solidFill>
              <a:latin typeface="Arial Narrow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600" b="1" dirty="0">
                <a:solidFill>
                  <a:srgbClr val="990000"/>
                </a:solidFill>
                <a:latin typeface="Arial Narrow" pitchFamily="34" charset="0"/>
              </a:rPr>
              <a:t>CMSC 15400</a:t>
            </a:r>
          </a:p>
        </p:txBody>
      </p:sp>
    </p:spTree>
    <p:extLst>
      <p:ext uri="{BB962C8B-B14F-4D97-AF65-F5344CB8AC3E}">
        <p14:creationId xmlns:p14="http://schemas.microsoft.com/office/powerpoint/2010/main" val="2672218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0" hangingPunct="0">
              <a:defRPr/>
            </a:pPr>
            <a:r>
              <a:rPr lang="en-US" sz="1200" b="1" dirty="0" err="1">
                <a:solidFill>
                  <a:srgbClr val="FFFFFF"/>
                </a:solidFill>
                <a:latin typeface="Times New Roman" pitchFamily="18" charset="0"/>
              </a:rPr>
              <a:t>Carngie</a:t>
            </a:r>
            <a:r>
              <a:rPr lang="en-US" sz="1200" b="1" dirty="0">
                <a:solidFill>
                  <a:srgbClr val="FFFFFF"/>
                </a:solidFill>
                <a:latin typeface="Times New Roman" pitchFamily="18" charset="0"/>
              </a:rPr>
              <a:t> Mellon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 eaLnBrk="0" hangingPunct="0"/>
            <a:fld id="{F5551B27-49BC-4291-80C6-707CDCF1D651}" type="slidenum">
              <a:rPr lang="en-US" sz="1000" b="1" smtClean="0">
                <a:solidFill>
                  <a:srgbClr val="800000"/>
                </a:solidFill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 algn="l" eaLnBrk="0" hangingPunct="0"/>
              <a:t>‹#›</a:t>
            </a:fld>
            <a:endParaRPr lang="en-US" sz="1000" b="1" dirty="0">
              <a:solidFill>
                <a:srgbClr val="800000"/>
              </a:solidFill>
              <a:latin typeface="Arial Narrow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6858000" y="0"/>
            <a:ext cx="2269435" cy="474338"/>
          </a:xfrm>
          <a:prstGeom prst="rect">
            <a:avLst/>
          </a:prstGeom>
        </p:spPr>
      </p:pic>
      <p:sp>
        <p:nvSpPr>
          <p:cNvPr id="10" name="TextBox 9"/>
          <p:cNvSpPr txBox="1"/>
          <p:nvPr userDrawn="1"/>
        </p:nvSpPr>
        <p:spPr>
          <a:xfrm>
            <a:off x="-25648" y="6553200"/>
            <a:ext cx="12993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600" b="1" dirty="0">
                <a:solidFill>
                  <a:srgbClr val="990000"/>
                </a:solidFill>
                <a:latin typeface="Arial Narrow" pitchFamily="34" charset="0"/>
              </a:rPr>
              <a:t>CMSC 15400</a:t>
            </a:r>
          </a:p>
        </p:txBody>
      </p:sp>
    </p:spTree>
    <p:extLst>
      <p:ext uri="{BB962C8B-B14F-4D97-AF65-F5344CB8AC3E}">
        <p14:creationId xmlns:p14="http://schemas.microsoft.com/office/powerpoint/2010/main" val="4158143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4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4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4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8077200" cy="2590800"/>
          </a:xfrm>
        </p:spPr>
        <p:txBody>
          <a:bodyPr/>
          <a:lstStyle/>
          <a:p>
            <a:pPr lvl="0">
              <a:defRPr/>
            </a:pPr>
            <a:r>
              <a:rPr lang="en-US" b="1" dirty="0">
                <a:solidFill>
                  <a:srgbClr val="000000"/>
                </a:solidFill>
              </a:rPr>
              <a:t>Caching Overview</a:t>
            </a:r>
            <a:br>
              <a:rPr lang="en-US" b="1" dirty="0">
                <a:solidFill>
                  <a:srgbClr val="000000"/>
                </a:solidFill>
              </a:rPr>
            </a:br>
            <a:br>
              <a:rPr lang="en-US" sz="28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  <a:sym typeface="Calibri" charset="0"/>
              </a:rPr>
            </a:b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>CS154, Autumn 2019, Prof Chien</a:t>
            </a:r>
            <a:br>
              <a:rPr lang="en-US" sz="24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>Intro to Computer Systems</a:t>
            </a:r>
            <a:br>
              <a:rPr lang="en-US" sz="24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>Lecture 11</a:t>
            </a:r>
            <a:br>
              <a:rPr lang="en-US" sz="24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br>
              <a:rPr lang="en-US" sz="24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</a:br>
            <a:r>
              <a:rPr lang="en-US" sz="2400" dirty="0">
                <a:solidFill>
                  <a:srgbClr val="000000"/>
                </a:solidFill>
                <a:latin typeface="Calibri" charset="0"/>
                <a:ea typeface="ヒラギノ角ゴ ProN W3" charset="-128"/>
                <a:cs typeface="ヒラギノ角ゴ ProN W3" charset="-128"/>
                <a:sym typeface="Calibri" charset="0"/>
              </a:rPr>
              <a:t>Book Sections 6.4-6.5</a:t>
            </a:r>
            <a:endParaRPr lang="en-US" sz="4400" dirty="0"/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Hit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66135" y="2348591"/>
            <a:ext cx="1194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0327" y="4343400"/>
            <a:ext cx="1614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59" y="1580883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997173" y="1619517"/>
            <a:ext cx="118442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14</a:t>
            </a:r>
          </a:p>
        </p:txBody>
      </p:sp>
      <p:sp>
        <p:nvSpPr>
          <p:cNvPr id="47" name="Rectangle 46"/>
          <p:cNvSpPr/>
          <p:nvPr/>
        </p:nvSpPr>
        <p:spPr bwMode="auto">
          <a:xfrm>
            <a:off x="37338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6094" y="2209800"/>
            <a:ext cx="2154670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in cache: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solidFill>
                  <a:srgbClr val="C00000"/>
                </a:solidFill>
                <a:latin typeface="Calibri" pitchFamily="34" charset="0"/>
              </a:rPr>
              <a:t>Hit!</a:t>
            </a:r>
            <a:endParaRPr lang="en-GB" sz="2000" b="1" i="1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34" name="Rectangle 33"/>
          <p:cNvSpPr/>
          <p:nvPr/>
        </p:nvSpPr>
        <p:spPr bwMode="auto">
          <a:xfrm>
            <a:off x="5791200" y="3962400"/>
            <a:ext cx="2971800" cy="2133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The degree to which the cache exploits locality can be quantified as </a:t>
            </a:r>
            <a:r>
              <a:rPr lang="en-US" sz="2400" i="1" dirty="0">
                <a:latin typeface="Calibri" pitchFamily="34" charset="0"/>
              </a:rPr>
              <a:t>hit rate </a:t>
            </a:r>
            <a:r>
              <a:rPr lang="en-US" sz="2400" dirty="0">
                <a:latin typeface="Calibri" pitchFamily="34" charset="0"/>
              </a:rPr>
              <a:t>=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# hits / # accesses</a:t>
            </a:r>
          </a:p>
        </p:txBody>
      </p:sp>
    </p:spTree>
    <p:extLst>
      <p:ext uri="{BB962C8B-B14F-4D97-AF65-F5344CB8AC3E}">
        <p14:creationId xmlns:p14="http://schemas.microsoft.com/office/powerpoint/2010/main" val="15818050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7" grpId="0" animBg="1"/>
      <p:bldP spid="48" grpId="0"/>
      <p:bldP spid="3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Up-Down Arrow 42"/>
          <p:cNvSpPr/>
          <p:nvPr/>
        </p:nvSpPr>
        <p:spPr bwMode="auto">
          <a:xfrm>
            <a:off x="3352800" y="1295400"/>
            <a:ext cx="685800" cy="990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Concepts: Miss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20415" y="2348591"/>
            <a:ext cx="1194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44607" y="4343400"/>
            <a:ext cx="1614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Memory</a:t>
            </a:r>
          </a:p>
        </p:txBody>
      </p:sp>
      <p:sp>
        <p:nvSpPr>
          <p:cNvPr id="44" name="Text Box 29"/>
          <p:cNvSpPr txBox="1">
            <a:spLocks noChangeArrowheads="1"/>
          </p:cNvSpPr>
          <p:nvPr/>
        </p:nvSpPr>
        <p:spPr bwMode="auto">
          <a:xfrm>
            <a:off x="5919759" y="1580883"/>
            <a:ext cx="2826906" cy="39613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Data in block b is needed</a:t>
            </a:r>
          </a:p>
        </p:txBody>
      </p:sp>
      <p:sp>
        <p:nvSpPr>
          <p:cNvPr id="46" name="Rectangle 45"/>
          <p:cNvSpPr/>
          <p:nvPr/>
        </p:nvSpPr>
        <p:spPr>
          <a:xfrm>
            <a:off x="3997173" y="1619517"/>
            <a:ext cx="1184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48" name="Text Box 29"/>
          <p:cNvSpPr txBox="1">
            <a:spLocks noChangeArrowheads="1"/>
          </p:cNvSpPr>
          <p:nvPr/>
        </p:nvSpPr>
        <p:spPr bwMode="auto">
          <a:xfrm>
            <a:off x="5936094" y="2209800"/>
            <a:ext cx="2569847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not in cache: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solidFill>
                  <a:srgbClr val="C00000"/>
                </a:solidFill>
                <a:latin typeface="Calibri" pitchFamily="34" charset="0"/>
              </a:rPr>
              <a:t>Miss!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943600" y="3200400"/>
            <a:ext cx="2585173" cy="69775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i="1" dirty="0">
                <a:latin typeface="Calibri" pitchFamily="34" charset="0"/>
              </a:rPr>
              <a:t>Block b is fetched from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i="1" dirty="0">
                <a:latin typeface="Calibri" pitchFamily="34" charset="0"/>
              </a:rPr>
              <a:t>memory</a:t>
            </a:r>
            <a:endParaRPr lang="en-GB" sz="2000" b="1" i="1" dirty="0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997172" y="3395246"/>
            <a:ext cx="118442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600" dirty="0">
                <a:latin typeface="Calibri" pitchFamily="34" charset="0"/>
              </a:rPr>
              <a:t>Request: 12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895600" y="2425522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5791200" y="3962400"/>
            <a:ext cx="2971800" cy="2133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The degree to which the cache fails to exploit locality is its </a:t>
            </a:r>
            <a:r>
              <a:rPr lang="en-US" sz="2400" i="1" dirty="0">
                <a:latin typeface="Calibri" pitchFamily="34" charset="0"/>
              </a:rPr>
              <a:t>miss rate </a:t>
            </a:r>
            <a:r>
              <a:rPr lang="en-US" sz="2400" dirty="0">
                <a:latin typeface="Calibri" pitchFamily="34" charset="0"/>
              </a:rPr>
              <a:t>=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# misses / # accesses</a:t>
            </a:r>
          </a:p>
        </p:txBody>
      </p:sp>
    </p:spTree>
    <p:extLst>
      <p:ext uri="{BB962C8B-B14F-4D97-AF65-F5344CB8AC3E}">
        <p14:creationId xmlns:p14="http://schemas.microsoft.com/office/powerpoint/2010/main" val="3385318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/>
      <p:bldP spid="46" grpId="0"/>
      <p:bldP spid="48" grpId="0"/>
      <p:bldP spid="34" grpId="0"/>
      <p:bldP spid="36" grpId="0"/>
      <p:bldP spid="37" grpId="0" animBg="1"/>
      <p:bldP spid="38" grpId="0" animBg="1"/>
      <p:bldP spid="38" grpId="1" animBg="1"/>
      <p:bldP spid="39" grpId="0" animBg="1"/>
      <p:bldP spid="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533400"/>
            <a:ext cx="7591425" cy="762000"/>
          </a:xfrm>
        </p:spPr>
        <p:txBody>
          <a:bodyPr/>
          <a:lstStyle/>
          <a:p>
            <a:r>
              <a:rPr lang="en-US" dirty="0"/>
              <a:t>Basic Flow for a “Mem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Reg</a:t>
            </a:r>
            <a:r>
              <a:rPr lang="en-US" dirty="0">
                <a:sym typeface="Wingdings" panose="05000000000000000000" pitchFamily="2" charset="2"/>
              </a:rPr>
              <a:t>” </a:t>
            </a:r>
            <a:r>
              <a:rPr lang="en-US" dirty="0" err="1">
                <a:latin typeface="Courier New" charset="0"/>
                <a:ea typeface="Courier New" charset="0"/>
                <a:cs typeface="Courier New" charset="0"/>
                <a:sym typeface="Wingdings" panose="05000000000000000000" pitchFamily="2" charset="2"/>
              </a:rPr>
              <a:t>mov</a:t>
            </a:r>
            <a:endParaRPr lang="en-US" dirty="0">
              <a:latin typeface="Courier New" charset="0"/>
              <a:ea typeface="Courier New" charset="0"/>
              <a:cs typeface="Courier New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600200"/>
            <a:ext cx="7315200" cy="49518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Rectangular Callout 2"/>
          <p:cNvSpPr/>
          <p:nvPr/>
        </p:nvSpPr>
        <p:spPr bwMode="auto">
          <a:xfrm>
            <a:off x="6705600" y="1790114"/>
            <a:ext cx="2286000" cy="838200"/>
          </a:xfrm>
          <a:prstGeom prst="wedgeRectCallout">
            <a:avLst>
              <a:gd name="adj1" fmla="val -38966"/>
              <a:gd name="adj2" fmla="val 93045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How </a:t>
            </a:r>
            <a:r>
              <a:rPr lang="en-US" sz="2400">
                <a:latin typeface="Calibri" pitchFamily="34" charset="0"/>
              </a:rPr>
              <a:t>to check if there’s a match?</a:t>
            </a:r>
            <a:endParaRPr lang="en-US" sz="2400" dirty="0">
              <a:latin typeface="Calibri" pitchFamily="34" charset="0"/>
            </a:endParaRPr>
          </a:p>
        </p:txBody>
      </p:sp>
      <p:sp>
        <p:nvSpPr>
          <p:cNvPr id="5" name="Rectangular Callout 4"/>
          <p:cNvSpPr/>
          <p:nvPr/>
        </p:nvSpPr>
        <p:spPr bwMode="auto">
          <a:xfrm>
            <a:off x="6858000" y="4171071"/>
            <a:ext cx="2133599" cy="838200"/>
          </a:xfrm>
          <a:prstGeom prst="wedgeRectCallout">
            <a:avLst>
              <a:gd name="adj1" fmla="val -45404"/>
              <a:gd name="adj2" fmla="val 72682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Which block to replace?</a:t>
            </a:r>
          </a:p>
        </p:txBody>
      </p:sp>
    </p:spTree>
    <p:extLst>
      <p:ext uri="{BB962C8B-B14F-4D97-AF65-F5344CB8AC3E}">
        <p14:creationId xmlns:p14="http://schemas.microsoft.com/office/powerpoint/2010/main" val="2955579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Design and Organization (S, E, B)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4114801" y="-495835"/>
            <a:ext cx="228600" cy="4648201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905000" y="2078999"/>
            <a:ext cx="4648200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cxnSp>
        <p:nvCxnSpPr>
          <p:cNvPr id="45" name="Straight Connector 44"/>
          <p:cNvCxnSpPr/>
          <p:nvPr/>
        </p:nvCxnSpPr>
        <p:spPr bwMode="auto">
          <a:xfrm>
            <a:off x="2133600" y="4019283"/>
            <a:ext cx="4267200" cy="1111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524000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121616" y="1344634"/>
            <a:ext cx="14867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427333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cxnSp>
        <p:nvCxnSpPr>
          <p:cNvPr id="59" name="Straight Connector 58"/>
          <p:cNvCxnSpPr>
            <a:endCxn id="61" idx="1"/>
          </p:cNvCxnSpPr>
          <p:nvPr/>
        </p:nvCxnSpPr>
        <p:spPr bwMode="auto">
          <a:xfrm flipV="1">
            <a:off x="6553202" y="2070349"/>
            <a:ext cx="596798" cy="10416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1" name="TextBox 60"/>
          <p:cNvSpPr txBox="1"/>
          <p:nvPr/>
        </p:nvSpPr>
        <p:spPr>
          <a:xfrm>
            <a:off x="7150000" y="1885683"/>
            <a:ext cx="470000" cy="369332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set</a:t>
            </a:r>
          </a:p>
        </p:txBody>
      </p:sp>
      <p:cxnSp>
        <p:nvCxnSpPr>
          <p:cNvPr id="62" name="Straight Connector 61"/>
          <p:cNvCxnSpPr/>
          <p:nvPr/>
        </p:nvCxnSpPr>
        <p:spPr bwMode="auto">
          <a:xfrm>
            <a:off x="6096000" y="2338583"/>
            <a:ext cx="914400" cy="13845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3" name="TextBox 62"/>
          <p:cNvSpPr txBox="1"/>
          <p:nvPr/>
        </p:nvSpPr>
        <p:spPr>
          <a:xfrm>
            <a:off x="7030224" y="2302300"/>
            <a:ext cx="1814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accent2">
                    <a:lumMod val="60000"/>
                    <a:lumOff val="40000"/>
                  </a:schemeClr>
                </a:solidFill>
                <a:latin typeface="Calibri" pitchFamily="34" charset="0"/>
              </a:rPr>
              <a:t>line (cache block)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905000" y="2647683"/>
            <a:ext cx="4648200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5" name="Group 86"/>
          <p:cNvGrpSpPr/>
          <p:nvPr/>
        </p:nvGrpSpPr>
        <p:grpSpPr>
          <a:xfrm>
            <a:off x="1905000" y="3221999"/>
            <a:ext cx="4648200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grpSp>
        <p:nvGrpSpPr>
          <p:cNvPr id="6" name="Group 92"/>
          <p:cNvGrpSpPr/>
          <p:nvPr/>
        </p:nvGrpSpPr>
        <p:grpSpPr>
          <a:xfrm>
            <a:off x="1905000" y="4288799"/>
            <a:ext cx="4648200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</p:grpSp>
      <p:sp>
        <p:nvSpPr>
          <p:cNvPr id="99" name="Trapezoid 98"/>
          <p:cNvSpPr/>
          <p:nvPr/>
        </p:nvSpPr>
        <p:spPr bwMode="auto">
          <a:xfrm>
            <a:off x="2146824" y="4709564"/>
            <a:ext cx="3523449" cy="865914"/>
          </a:xfrm>
          <a:prstGeom prst="trapezoid">
            <a:avLst>
              <a:gd name="adj" fmla="val 135061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2146824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6450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917673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4178468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5092868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4451073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585224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742478" y="568977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2273468" y="5702122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4496145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012058" y="6374902"/>
            <a:ext cx="39254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 = 2</a:t>
            </a:r>
            <a:r>
              <a:rPr lang="en-US" sz="1800" baseline="30000" dirty="0">
                <a:latin typeface="Calibri" pitchFamily="34" charset="0"/>
              </a:rPr>
              <a:t>b</a:t>
            </a:r>
            <a:r>
              <a:rPr lang="en-US" sz="18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6165781" y="5112603"/>
            <a:ext cx="30117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>
                <a:solidFill>
                  <a:srgbClr val="C00000"/>
                </a:solidFill>
                <a:latin typeface="Calibri" pitchFamily="34" charset="0"/>
              </a:rPr>
              <a:t>Cache size:</a:t>
            </a:r>
          </a:p>
          <a:p>
            <a:r>
              <a:rPr lang="en-US" sz="2400" i="1" dirty="0">
                <a:latin typeface="Calibri" pitchFamily="34" charset="0"/>
              </a:rPr>
              <a:t>C = S x E x B data bytes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943288" y="6336268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bit</a:t>
            </a:r>
          </a:p>
        </p:txBody>
      </p:sp>
      <p:cxnSp>
        <p:nvCxnSpPr>
          <p:cNvPr id="55" name="Straight Connector 54"/>
          <p:cNvCxnSpPr/>
          <p:nvPr/>
        </p:nvCxnSpPr>
        <p:spPr bwMode="auto">
          <a:xfrm rot="5400000" flipH="1" flipV="1">
            <a:off x="2285206" y="6158528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63182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7" grpId="0" animBg="1"/>
      <p:bldP spid="78" grpId="0"/>
      <p:bldP spid="100" grpId="0"/>
      <p:bldP spid="5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5379" y="328381"/>
            <a:ext cx="7592093" cy="762000"/>
          </a:xfrm>
        </p:spPr>
        <p:txBody>
          <a:bodyPr/>
          <a:lstStyle/>
          <a:p>
            <a:r>
              <a:rPr lang="en-US" dirty="0"/>
              <a:t>Cache Read: </a:t>
            </a:r>
            <a:br>
              <a:rPr lang="en-US" dirty="0"/>
            </a:br>
            <a:r>
              <a:rPr lang="en-US" dirty="0"/>
              <a:t>How Do I Find My Data?</a:t>
            </a:r>
          </a:p>
        </p:txBody>
      </p:sp>
      <p:sp>
        <p:nvSpPr>
          <p:cNvPr id="8" name="AutoShape 16"/>
          <p:cNvSpPr>
            <a:spLocks/>
          </p:cNvSpPr>
          <p:nvPr/>
        </p:nvSpPr>
        <p:spPr bwMode="auto">
          <a:xfrm rot="5400000">
            <a:off x="3558235" y="-290401"/>
            <a:ext cx="228600" cy="4237334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grpSp>
        <p:nvGrpSpPr>
          <p:cNvPr id="3" name="Group 79"/>
          <p:cNvGrpSpPr/>
          <p:nvPr/>
        </p:nvGrpSpPr>
        <p:grpSpPr>
          <a:xfrm>
            <a:off x="1553867" y="2078999"/>
            <a:ext cx="4237333" cy="492484"/>
            <a:chOff x="1637766" y="1995289"/>
            <a:chExt cx="4648200" cy="492484"/>
          </a:xfrm>
        </p:grpSpPr>
        <p:sp>
          <p:nvSpPr>
            <p:cNvPr id="34" name="Rectangle 3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5" name="Rectangle 3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6" name="Rectangle 3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37" name="Rectangle 3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cxnSp>
        <p:nvCxnSpPr>
          <p:cNvPr id="45" name="Straight Connector 44"/>
          <p:cNvCxnSpPr/>
          <p:nvPr/>
        </p:nvCxnSpPr>
        <p:spPr bwMode="auto">
          <a:xfrm>
            <a:off x="1782467" y="4019283"/>
            <a:ext cx="3875673" cy="10096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54" name="AutoShape 16"/>
          <p:cNvSpPr>
            <a:spLocks/>
          </p:cNvSpPr>
          <p:nvPr/>
        </p:nvSpPr>
        <p:spPr bwMode="auto">
          <a:xfrm>
            <a:off x="1172867" y="2067735"/>
            <a:ext cx="228600" cy="27328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3509180" y="1344634"/>
            <a:ext cx="15396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latin typeface="Calibri" pitchFamily="34" charset="0"/>
              </a:rPr>
              <a:t>E  </a:t>
            </a:r>
            <a:r>
              <a:rPr lang="en-US" sz="1800" dirty="0">
                <a:latin typeface="Calibri" pitchFamily="34" charset="0"/>
              </a:rPr>
              <a:t>lines per set</a:t>
            </a:r>
          </a:p>
        </p:txBody>
      </p:sp>
      <p:sp>
        <p:nvSpPr>
          <p:cNvPr id="57" name="TextBox 56"/>
          <p:cNvSpPr txBox="1"/>
          <p:nvPr/>
        </p:nvSpPr>
        <p:spPr>
          <a:xfrm>
            <a:off x="76200" y="3244405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 = 2</a:t>
            </a:r>
            <a:r>
              <a:rPr lang="en-US" sz="1800" baseline="30000" dirty="0">
                <a:latin typeface="Calibri" pitchFamily="34" charset="0"/>
              </a:rPr>
              <a:t>s</a:t>
            </a:r>
            <a:r>
              <a:rPr lang="en-US" sz="1800" dirty="0">
                <a:latin typeface="Calibri" pitchFamily="34" charset="0"/>
              </a:rPr>
              <a:t> sets</a:t>
            </a:r>
          </a:p>
        </p:txBody>
      </p:sp>
      <p:grpSp>
        <p:nvGrpSpPr>
          <p:cNvPr id="4" name="Group 80"/>
          <p:cNvGrpSpPr/>
          <p:nvPr/>
        </p:nvGrpSpPr>
        <p:grpSpPr>
          <a:xfrm>
            <a:off x="1553867" y="2647683"/>
            <a:ext cx="4237333" cy="492484"/>
            <a:chOff x="1637766" y="1995289"/>
            <a:chExt cx="4648200" cy="492484"/>
          </a:xfrm>
        </p:grpSpPr>
        <p:sp>
          <p:nvSpPr>
            <p:cNvPr id="82" name="Rectangle 81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3" name="Rectangle 82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4" name="Rectangle 83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5" name="Rectangle 84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86" name="Straight Connector 85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5" name="Group 86"/>
          <p:cNvGrpSpPr/>
          <p:nvPr/>
        </p:nvGrpSpPr>
        <p:grpSpPr>
          <a:xfrm>
            <a:off x="1553867" y="3221999"/>
            <a:ext cx="4237333" cy="492484"/>
            <a:chOff x="1637766" y="1995289"/>
            <a:chExt cx="4648200" cy="492484"/>
          </a:xfrm>
        </p:grpSpPr>
        <p:sp>
          <p:nvSpPr>
            <p:cNvPr id="88" name="Rectangle 87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89" name="Rectangle 88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0" name="Rectangle 89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1" name="Rectangle 90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2" name="Straight Connector 91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6" name="Group 92"/>
          <p:cNvGrpSpPr/>
          <p:nvPr/>
        </p:nvGrpSpPr>
        <p:grpSpPr>
          <a:xfrm>
            <a:off x="1553867" y="4288799"/>
            <a:ext cx="4237333" cy="492484"/>
            <a:chOff x="1637766" y="1995289"/>
            <a:chExt cx="4648200" cy="492484"/>
          </a:xfrm>
        </p:grpSpPr>
        <p:sp>
          <p:nvSpPr>
            <p:cNvPr id="94" name="Rectangle 93"/>
            <p:cNvSpPr/>
            <p:nvPr/>
          </p:nvSpPr>
          <p:spPr bwMode="auto">
            <a:xfrm>
              <a:off x="1637766" y="1995289"/>
              <a:ext cx="4648200" cy="492484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 cap="flat" cmpd="sng" algn="ctr">
              <a:noFill/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5" name="Rectangle 94"/>
            <p:cNvSpPr/>
            <p:nvPr/>
          </p:nvSpPr>
          <p:spPr bwMode="auto">
            <a:xfrm>
              <a:off x="1784795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6" name="Rectangle 95"/>
            <p:cNvSpPr/>
            <p:nvPr/>
          </p:nvSpPr>
          <p:spPr bwMode="auto">
            <a:xfrm>
              <a:off x="3048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sp>
          <p:nvSpPr>
            <p:cNvPr id="97" name="Rectangle 96"/>
            <p:cNvSpPr/>
            <p:nvPr/>
          </p:nvSpPr>
          <p:spPr bwMode="auto">
            <a:xfrm>
              <a:off x="4953000" y="2090806"/>
              <a:ext cx="1187005" cy="312370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lang="en-US" dirty="0">
                <a:latin typeface="Calibri" pitchFamily="34" charset="0"/>
              </a:endParaRPr>
            </a:p>
          </p:txBody>
        </p:sp>
        <p:cxnSp>
          <p:nvCxnSpPr>
            <p:cNvPr id="98" name="Straight Connector 97"/>
            <p:cNvCxnSpPr/>
            <p:nvPr/>
          </p:nvCxnSpPr>
          <p:spPr bwMode="auto">
            <a:xfrm>
              <a:off x="4349839" y="2254873"/>
              <a:ext cx="609600" cy="1588"/>
            </a:xfrm>
            <a:prstGeom prst="line">
              <a:avLst/>
            </a:prstGeom>
            <a:noFill/>
            <a:ln w="76200" cap="rnd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</p:grpSp>
      <p:sp>
        <p:nvSpPr>
          <p:cNvPr id="99" name="Trapezoid 98"/>
          <p:cNvSpPr/>
          <p:nvPr/>
        </p:nvSpPr>
        <p:spPr bwMode="auto">
          <a:xfrm>
            <a:off x="1619863" y="4709564"/>
            <a:ext cx="3523449" cy="865914"/>
          </a:xfrm>
          <a:prstGeom prst="trapezoid">
            <a:avLst>
              <a:gd name="adj" fmla="val 141754"/>
            </a:avLst>
          </a:prstGeom>
          <a:solidFill>
            <a:schemeClr val="bg2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64" name="Rectangle 63"/>
          <p:cNvSpPr/>
          <p:nvPr/>
        </p:nvSpPr>
        <p:spPr bwMode="auto">
          <a:xfrm>
            <a:off x="1619863" y="5575478"/>
            <a:ext cx="3523449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5" name="Rectangle 64"/>
          <p:cNvSpPr/>
          <p:nvPr/>
        </p:nvSpPr>
        <p:spPr bwMode="auto">
          <a:xfrm>
            <a:off x="31181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66" name="Rectangle 65"/>
          <p:cNvSpPr/>
          <p:nvPr/>
        </p:nvSpPr>
        <p:spPr bwMode="auto">
          <a:xfrm>
            <a:off x="3390712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67" name="Rectangle 66"/>
          <p:cNvSpPr/>
          <p:nvPr/>
        </p:nvSpPr>
        <p:spPr bwMode="auto">
          <a:xfrm>
            <a:off x="3651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68" name="Rectangle 67"/>
          <p:cNvSpPr/>
          <p:nvPr/>
        </p:nvSpPr>
        <p:spPr bwMode="auto">
          <a:xfrm>
            <a:off x="4565907" y="5689778"/>
            <a:ext cx="4572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B-1</a:t>
            </a:r>
          </a:p>
        </p:txBody>
      </p:sp>
      <p:sp>
        <p:nvSpPr>
          <p:cNvPr id="69" name="Rectangle 68"/>
          <p:cNvSpPr/>
          <p:nvPr/>
        </p:nvSpPr>
        <p:spPr bwMode="auto">
          <a:xfrm>
            <a:off x="3924112" y="5689778"/>
            <a:ext cx="6417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 bwMode="auto">
          <a:xfrm>
            <a:off x="4058263" y="5841384"/>
            <a:ext cx="457200" cy="1588"/>
          </a:xfrm>
          <a:prstGeom prst="line">
            <a:avLst/>
          </a:prstGeom>
          <a:noFill/>
          <a:ln w="381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Rectangle 71"/>
          <p:cNvSpPr/>
          <p:nvPr/>
        </p:nvSpPr>
        <p:spPr bwMode="auto">
          <a:xfrm>
            <a:off x="2215517" y="5689778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1746507" y="568977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74" name="TextBox 73"/>
          <p:cNvSpPr txBox="1"/>
          <p:nvPr/>
        </p:nvSpPr>
        <p:spPr>
          <a:xfrm>
            <a:off x="1179643" y="6314547"/>
            <a:ext cx="952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 bit</a:t>
            </a:r>
          </a:p>
        </p:txBody>
      </p:sp>
      <p:cxnSp>
        <p:nvCxnSpPr>
          <p:cNvPr id="76" name="Straight Connector 75"/>
          <p:cNvCxnSpPr/>
          <p:nvPr/>
        </p:nvCxnSpPr>
        <p:spPr bwMode="auto">
          <a:xfrm rot="5400000" flipH="1" flipV="1">
            <a:off x="1722664" y="6161353"/>
            <a:ext cx="304800" cy="158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77" name="AutoShape 16"/>
          <p:cNvSpPr>
            <a:spLocks/>
          </p:cNvSpPr>
          <p:nvPr/>
        </p:nvSpPr>
        <p:spPr bwMode="auto">
          <a:xfrm rot="16200000" flipV="1">
            <a:off x="3969184" y="5333467"/>
            <a:ext cx="228600" cy="1905000"/>
          </a:xfrm>
          <a:prstGeom prst="leftBrace">
            <a:avLst>
              <a:gd name="adj1" fmla="val 136972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485097" y="6374902"/>
            <a:ext cx="3834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 = 2</a:t>
            </a:r>
            <a:r>
              <a:rPr lang="en-US" sz="1800" baseline="30000" dirty="0">
                <a:latin typeface="Calibri" pitchFamily="34" charset="0"/>
              </a:rPr>
              <a:t>b</a:t>
            </a:r>
            <a:r>
              <a:rPr lang="en-US" sz="1800" dirty="0">
                <a:latin typeface="Calibri" pitchFamily="34" charset="0"/>
              </a:rPr>
              <a:t> bytes per cache block (the data)</a:t>
            </a:r>
          </a:p>
        </p:txBody>
      </p:sp>
      <p:sp>
        <p:nvSpPr>
          <p:cNvPr id="51" name="Rectangle 50"/>
          <p:cNvSpPr/>
          <p:nvPr/>
        </p:nvSpPr>
        <p:spPr bwMode="auto">
          <a:xfrm>
            <a:off x="6337478" y="28533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2" name="Rectangle 51"/>
          <p:cNvSpPr/>
          <p:nvPr/>
        </p:nvSpPr>
        <p:spPr bwMode="auto">
          <a:xfrm>
            <a:off x="7328078" y="28533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53" name="Rectangle 52"/>
          <p:cNvSpPr/>
          <p:nvPr/>
        </p:nvSpPr>
        <p:spPr bwMode="auto">
          <a:xfrm>
            <a:off x="8090078" y="2853352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248400" y="2513390"/>
            <a:ext cx="18108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word:</a:t>
            </a:r>
          </a:p>
        </p:txBody>
      </p:sp>
      <p:sp>
        <p:nvSpPr>
          <p:cNvPr id="58" name="AutoShape 16"/>
          <p:cNvSpPr>
            <a:spLocks/>
          </p:cNvSpPr>
          <p:nvPr/>
        </p:nvSpPr>
        <p:spPr bwMode="auto">
          <a:xfrm rot="16200000" flipV="1">
            <a:off x="6718478" y="2822218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0" name="AutoShape 16"/>
          <p:cNvSpPr>
            <a:spLocks/>
          </p:cNvSpPr>
          <p:nvPr/>
        </p:nvSpPr>
        <p:spPr bwMode="auto">
          <a:xfrm rot="16200000" flipV="1">
            <a:off x="7594779" y="2933702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1" name="AutoShape 16"/>
          <p:cNvSpPr>
            <a:spLocks/>
          </p:cNvSpPr>
          <p:nvPr/>
        </p:nvSpPr>
        <p:spPr bwMode="auto">
          <a:xfrm rot="16200000" flipV="1">
            <a:off x="8280578" y="3009901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6594772" y="3365678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tag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7360273" y="3364468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index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8033195" y="3364468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cxnSp>
        <p:nvCxnSpPr>
          <p:cNvPr id="93" name="Shape 92"/>
          <p:cNvCxnSpPr>
            <a:stCxn id="80" idx="2"/>
            <a:endCxn id="94" idx="3"/>
          </p:cNvCxnSpPr>
          <p:nvPr/>
        </p:nvCxnSpPr>
        <p:spPr bwMode="auto">
          <a:xfrm rot="5400000">
            <a:off x="6489930" y="3312069"/>
            <a:ext cx="524242" cy="1921702"/>
          </a:xfrm>
          <a:prstGeom prst="bentConnector2">
            <a:avLst/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Elbow Connector 101"/>
          <p:cNvCxnSpPr>
            <a:stCxn id="81" idx="2"/>
            <a:endCxn id="67" idx="0"/>
          </p:cNvCxnSpPr>
          <p:nvPr/>
        </p:nvCxnSpPr>
        <p:spPr bwMode="auto">
          <a:xfrm rot="5400000">
            <a:off x="5255680" y="2542930"/>
            <a:ext cx="1678979" cy="4614717"/>
          </a:xfrm>
          <a:prstGeom prst="bentConnector3">
            <a:avLst>
              <a:gd name="adj1" fmla="val 63807"/>
            </a:avLst>
          </a:prstGeom>
          <a:noFill/>
          <a:ln w="25400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TextBox 103"/>
          <p:cNvSpPr txBox="1"/>
          <p:nvPr/>
        </p:nvSpPr>
        <p:spPr>
          <a:xfrm>
            <a:off x="6471298" y="5054956"/>
            <a:ext cx="201529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data begins at this offset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5948148" y="543925"/>
            <a:ext cx="3061594" cy="1477328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115888" indent="-115888" algn="l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set</a:t>
            </a:r>
          </a:p>
          <a:p>
            <a:pPr marL="115888" indent="-115888" algn="l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Check if any line in set has matching tag</a:t>
            </a:r>
          </a:p>
          <a:p>
            <a:pPr marL="115888" indent="-115888" algn="l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Yes + line valid: hit</a:t>
            </a:r>
          </a:p>
          <a:p>
            <a:pPr marL="115888" indent="-115888" algn="l">
              <a:buFont typeface="Arial" pitchFamily="34" charset="0"/>
              <a:buChar char="•"/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Locate data starting at offset</a:t>
            </a:r>
          </a:p>
        </p:txBody>
      </p:sp>
    </p:spTree>
    <p:extLst>
      <p:ext uri="{BB962C8B-B14F-4D97-AF65-F5344CB8AC3E}">
        <p14:creationId xmlns:p14="http://schemas.microsoft.com/office/powerpoint/2010/main" val="36944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" grpId="0" animBg="1"/>
      <p:bldP spid="64" grpId="0" animBg="1"/>
      <p:bldP spid="65" grpId="0" animBg="1"/>
      <p:bldP spid="66" grpId="0" animBg="1"/>
      <p:bldP spid="67" grpId="0" animBg="1"/>
      <p:bldP spid="68" grpId="0" animBg="1"/>
      <p:bldP spid="69" grpId="0" animBg="1"/>
      <p:bldP spid="72" grpId="0" animBg="1"/>
      <p:bldP spid="73" grpId="0" animBg="1"/>
      <p:bldP spid="74" grpId="0"/>
      <p:bldP spid="77" grpId="0" animBg="1"/>
      <p:bldP spid="78" grpId="0"/>
      <p:bldP spid="10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253855"/>
            <a:ext cx="7592093" cy="762000"/>
          </a:xfrm>
        </p:spPr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54" name="AutoShape 16"/>
          <p:cNvSpPr>
            <a:spLocks/>
          </p:cNvSpPr>
          <p:nvPr/>
        </p:nvSpPr>
        <p:spPr bwMode="auto">
          <a:xfrm>
            <a:off x="1172867" y="3515535"/>
            <a:ext cx="240458" cy="2580465"/>
          </a:xfrm>
          <a:prstGeom prst="leftBrace">
            <a:avLst>
              <a:gd name="adj1" fmla="val 75000"/>
              <a:gd name="adj2" fmla="val 50000"/>
            </a:avLst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1400" b="1" dirty="0">
              <a:latin typeface="Calibri" pitchFamily="34" charset="0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9376" y="4606528"/>
            <a:ext cx="1122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S = 2</a:t>
            </a:r>
            <a:r>
              <a:rPr lang="en-US" sz="1800" b="1" baseline="30000" dirty="0">
                <a:latin typeface="Calibri" pitchFamily="34" charset="0"/>
              </a:rPr>
              <a:t>s</a:t>
            </a:r>
            <a:r>
              <a:rPr lang="en-US" sz="1800" b="1" dirty="0">
                <a:latin typeface="Calibri" pitchFamily="34" charset="0"/>
              </a:rPr>
              <a:t> sets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357018" y="1110111"/>
            <a:ext cx="56129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2400" dirty="0">
                <a:latin typeface="Calibri" pitchFamily="34" charset="0"/>
              </a:rPr>
              <a:t>Direct mapped: One block per set</a:t>
            </a:r>
          </a:p>
          <a:p>
            <a:pPr algn="l" eaLnBrk="0" hangingPunct="0"/>
            <a:r>
              <a:rPr lang="en-US" sz="2400" dirty="0">
                <a:latin typeface="Calibri" pitchFamily="34" charset="0"/>
              </a:rPr>
              <a:t>Assume: cache block size 8 bytes (B=8, b=3)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37689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37689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37689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100</a:t>
            </a:r>
          </a:p>
        </p:txBody>
      </p:sp>
      <p:sp>
        <p:nvSpPr>
          <p:cNvPr id="132" name="Rectangle 131"/>
          <p:cNvSpPr/>
          <p:nvPr/>
        </p:nvSpPr>
        <p:spPr bwMode="auto">
          <a:xfrm>
            <a:off x="1524000" y="48768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400" b="1" dirty="0">
              <a:latin typeface="Calibri" pitchFamily="34" charset="0"/>
            </a:endParaRPr>
          </a:p>
        </p:txBody>
      </p:sp>
      <p:sp>
        <p:nvSpPr>
          <p:cNvPr id="133" name="Rectangle 132"/>
          <p:cNvSpPr/>
          <p:nvPr/>
        </p:nvSpPr>
        <p:spPr bwMode="auto">
          <a:xfrm>
            <a:off x="30222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</a:t>
            </a:r>
          </a:p>
        </p:txBody>
      </p:sp>
      <p:sp>
        <p:nvSpPr>
          <p:cNvPr id="134" name="Rectangle 133"/>
          <p:cNvSpPr/>
          <p:nvPr/>
        </p:nvSpPr>
        <p:spPr bwMode="auto">
          <a:xfrm>
            <a:off x="3294848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</a:t>
            </a:r>
          </a:p>
        </p:txBody>
      </p:sp>
      <p:sp>
        <p:nvSpPr>
          <p:cNvPr id="135" name="Rectangle 134"/>
          <p:cNvSpPr/>
          <p:nvPr/>
        </p:nvSpPr>
        <p:spPr bwMode="auto">
          <a:xfrm>
            <a:off x="3555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36" name="Rectangle 135"/>
          <p:cNvSpPr/>
          <p:nvPr/>
        </p:nvSpPr>
        <p:spPr bwMode="auto">
          <a:xfrm>
            <a:off x="49776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7</a:t>
            </a:r>
          </a:p>
        </p:txBody>
      </p:sp>
      <p:sp>
        <p:nvSpPr>
          <p:cNvPr id="139" name="Rectangle 138"/>
          <p:cNvSpPr/>
          <p:nvPr/>
        </p:nvSpPr>
        <p:spPr bwMode="auto">
          <a:xfrm>
            <a:off x="2119653" y="49911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140" name="Rectangle 139"/>
          <p:cNvSpPr/>
          <p:nvPr/>
        </p:nvSpPr>
        <p:spPr bwMode="auto">
          <a:xfrm>
            <a:off x="1650643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v</a:t>
            </a:r>
          </a:p>
        </p:txBody>
      </p:sp>
      <p:sp>
        <p:nvSpPr>
          <p:cNvPr id="141" name="Rectangle 140"/>
          <p:cNvSpPr/>
          <p:nvPr/>
        </p:nvSpPr>
        <p:spPr bwMode="auto">
          <a:xfrm>
            <a:off x="3828971" y="49911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3</a:t>
            </a:r>
          </a:p>
        </p:txBody>
      </p:sp>
      <p:sp>
        <p:nvSpPr>
          <p:cNvPr id="142" name="Rectangle 141"/>
          <p:cNvSpPr/>
          <p:nvPr/>
        </p:nvSpPr>
        <p:spPr bwMode="auto">
          <a:xfrm>
            <a:off x="4686488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6</a:t>
            </a:r>
          </a:p>
        </p:txBody>
      </p:sp>
      <p:sp>
        <p:nvSpPr>
          <p:cNvPr id="143" name="Rectangle 142"/>
          <p:cNvSpPr/>
          <p:nvPr/>
        </p:nvSpPr>
        <p:spPr bwMode="auto">
          <a:xfrm>
            <a:off x="4394566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5</a:t>
            </a:r>
          </a:p>
        </p:txBody>
      </p:sp>
      <p:sp>
        <p:nvSpPr>
          <p:cNvPr id="144" name="Rectangle 143"/>
          <p:cNvSpPr/>
          <p:nvPr/>
        </p:nvSpPr>
        <p:spPr bwMode="auto">
          <a:xfrm>
            <a:off x="4102644" y="49911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4191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400" b="1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4305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43053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4305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4305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43053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59" name="Rectangle 158"/>
          <p:cNvSpPr/>
          <p:nvPr/>
        </p:nvSpPr>
        <p:spPr bwMode="auto">
          <a:xfrm>
            <a:off x="1524000" y="35052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  <a:normAutofit/>
          </a:bodyPr>
          <a:lstStyle/>
          <a:p>
            <a:pPr eaLnBrk="0" hangingPunct="0"/>
            <a:endParaRPr lang="en-US" sz="1400" b="1" dirty="0">
              <a:latin typeface="Calibri" pitchFamily="34" charset="0"/>
            </a:endParaRPr>
          </a:p>
        </p:txBody>
      </p:sp>
      <p:sp>
        <p:nvSpPr>
          <p:cNvPr id="160" name="Rectangle 159"/>
          <p:cNvSpPr/>
          <p:nvPr/>
        </p:nvSpPr>
        <p:spPr bwMode="auto">
          <a:xfrm>
            <a:off x="3022243" y="3619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</a:t>
            </a:r>
          </a:p>
        </p:txBody>
      </p:sp>
      <p:sp>
        <p:nvSpPr>
          <p:cNvPr id="161" name="Rectangle 160"/>
          <p:cNvSpPr/>
          <p:nvPr/>
        </p:nvSpPr>
        <p:spPr bwMode="auto">
          <a:xfrm>
            <a:off x="3294848" y="3619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</a:t>
            </a:r>
          </a:p>
        </p:txBody>
      </p:sp>
      <p:sp>
        <p:nvSpPr>
          <p:cNvPr id="162" name="Rectangle 161"/>
          <p:cNvSpPr/>
          <p:nvPr/>
        </p:nvSpPr>
        <p:spPr bwMode="auto">
          <a:xfrm>
            <a:off x="3555643" y="3619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63" name="Rectangle 162"/>
          <p:cNvSpPr/>
          <p:nvPr/>
        </p:nvSpPr>
        <p:spPr bwMode="auto">
          <a:xfrm>
            <a:off x="4977688" y="3619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7</a:t>
            </a:r>
          </a:p>
        </p:txBody>
      </p:sp>
      <p:sp>
        <p:nvSpPr>
          <p:cNvPr id="164" name="Rectangle 163"/>
          <p:cNvSpPr/>
          <p:nvPr/>
        </p:nvSpPr>
        <p:spPr bwMode="auto">
          <a:xfrm>
            <a:off x="2119653" y="36195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165" name="Rectangle 164"/>
          <p:cNvSpPr/>
          <p:nvPr/>
        </p:nvSpPr>
        <p:spPr bwMode="auto">
          <a:xfrm>
            <a:off x="1650643" y="3619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v</a:t>
            </a:r>
          </a:p>
        </p:txBody>
      </p:sp>
      <p:sp>
        <p:nvSpPr>
          <p:cNvPr id="166" name="Rectangle 165"/>
          <p:cNvSpPr/>
          <p:nvPr/>
        </p:nvSpPr>
        <p:spPr bwMode="auto">
          <a:xfrm>
            <a:off x="3828971" y="36195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3</a:t>
            </a:r>
          </a:p>
        </p:txBody>
      </p:sp>
      <p:sp>
        <p:nvSpPr>
          <p:cNvPr id="167" name="Rectangle 166"/>
          <p:cNvSpPr/>
          <p:nvPr/>
        </p:nvSpPr>
        <p:spPr bwMode="auto">
          <a:xfrm>
            <a:off x="4686488" y="3619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6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94566" y="3619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5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102644" y="36195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4</a:t>
            </a:r>
          </a:p>
        </p:txBody>
      </p:sp>
      <p:sp>
        <p:nvSpPr>
          <p:cNvPr id="171" name="Rectangle 170"/>
          <p:cNvSpPr/>
          <p:nvPr/>
        </p:nvSpPr>
        <p:spPr bwMode="auto">
          <a:xfrm>
            <a:off x="1524000" y="55626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400" b="1" dirty="0">
              <a:latin typeface="Calibri" pitchFamily="34" charset="0"/>
            </a:endParaRPr>
          </a:p>
        </p:txBody>
      </p:sp>
      <p:sp>
        <p:nvSpPr>
          <p:cNvPr id="172" name="Rectangle 171"/>
          <p:cNvSpPr/>
          <p:nvPr/>
        </p:nvSpPr>
        <p:spPr bwMode="auto">
          <a:xfrm>
            <a:off x="3022243" y="5676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</a:t>
            </a:r>
          </a:p>
        </p:txBody>
      </p:sp>
      <p:sp>
        <p:nvSpPr>
          <p:cNvPr id="173" name="Rectangle 172"/>
          <p:cNvSpPr/>
          <p:nvPr/>
        </p:nvSpPr>
        <p:spPr bwMode="auto">
          <a:xfrm>
            <a:off x="3294848" y="5676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</a:t>
            </a:r>
          </a:p>
        </p:txBody>
      </p:sp>
      <p:sp>
        <p:nvSpPr>
          <p:cNvPr id="174" name="Rectangle 173"/>
          <p:cNvSpPr/>
          <p:nvPr/>
        </p:nvSpPr>
        <p:spPr bwMode="auto">
          <a:xfrm>
            <a:off x="3555643" y="5676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75" name="Rectangle 174"/>
          <p:cNvSpPr/>
          <p:nvPr/>
        </p:nvSpPr>
        <p:spPr bwMode="auto">
          <a:xfrm>
            <a:off x="4977688" y="5676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7</a:t>
            </a:r>
          </a:p>
        </p:txBody>
      </p:sp>
      <p:sp>
        <p:nvSpPr>
          <p:cNvPr id="176" name="Rectangle 175"/>
          <p:cNvSpPr/>
          <p:nvPr/>
        </p:nvSpPr>
        <p:spPr bwMode="auto">
          <a:xfrm>
            <a:off x="2119653" y="5676900"/>
            <a:ext cx="717995" cy="30480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rmAutofit fontScale="92500" lnSpcReduction="10000"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177" name="Rectangle 176"/>
          <p:cNvSpPr/>
          <p:nvPr/>
        </p:nvSpPr>
        <p:spPr bwMode="auto">
          <a:xfrm>
            <a:off x="1650643" y="5676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v</a:t>
            </a:r>
          </a:p>
        </p:txBody>
      </p:sp>
      <p:sp>
        <p:nvSpPr>
          <p:cNvPr id="178" name="Rectangle 177"/>
          <p:cNvSpPr/>
          <p:nvPr/>
        </p:nvSpPr>
        <p:spPr bwMode="auto">
          <a:xfrm>
            <a:off x="3828971" y="56769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3</a:t>
            </a:r>
          </a:p>
        </p:txBody>
      </p:sp>
      <p:sp>
        <p:nvSpPr>
          <p:cNvPr id="179" name="Rectangle 178"/>
          <p:cNvSpPr/>
          <p:nvPr/>
        </p:nvSpPr>
        <p:spPr bwMode="auto">
          <a:xfrm>
            <a:off x="4686488" y="5676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6</a:t>
            </a:r>
          </a:p>
        </p:txBody>
      </p:sp>
      <p:sp>
        <p:nvSpPr>
          <p:cNvPr id="180" name="Rectangle 179"/>
          <p:cNvSpPr/>
          <p:nvPr/>
        </p:nvSpPr>
        <p:spPr bwMode="auto">
          <a:xfrm>
            <a:off x="4394566" y="5676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5</a:t>
            </a:r>
          </a:p>
        </p:txBody>
      </p:sp>
      <p:sp>
        <p:nvSpPr>
          <p:cNvPr id="181" name="Rectangle 180"/>
          <p:cNvSpPr/>
          <p:nvPr/>
        </p:nvSpPr>
        <p:spPr bwMode="auto">
          <a:xfrm>
            <a:off x="4102644" y="5676900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31184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0" name="TextBox 59"/>
          <p:cNvSpPr txBox="1"/>
          <p:nvPr/>
        </p:nvSpPr>
        <p:spPr>
          <a:xfrm>
            <a:off x="6875252" y="4410974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find set</a:t>
            </a:r>
          </a:p>
        </p:txBody>
      </p:sp>
      <p:sp>
        <p:nvSpPr>
          <p:cNvPr id="58" name="Rectangle 57"/>
          <p:cNvSpPr/>
          <p:nvPr/>
        </p:nvSpPr>
        <p:spPr bwMode="auto">
          <a:xfrm>
            <a:off x="6143774" y="2423953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59" name="Rectangle 58"/>
          <p:cNvSpPr/>
          <p:nvPr/>
        </p:nvSpPr>
        <p:spPr bwMode="auto">
          <a:xfrm>
            <a:off x="7134374" y="2423953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s bits</a:t>
            </a:r>
          </a:p>
        </p:txBody>
      </p:sp>
      <p:sp>
        <p:nvSpPr>
          <p:cNvPr id="61" name="Rectangle 60"/>
          <p:cNvSpPr/>
          <p:nvPr/>
        </p:nvSpPr>
        <p:spPr bwMode="auto">
          <a:xfrm>
            <a:off x="7896374" y="2423953"/>
            <a:ext cx="6858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b bits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562600" y="2037421"/>
            <a:ext cx="2647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word (8 bytes):</a:t>
            </a:r>
          </a:p>
        </p:txBody>
      </p:sp>
      <p:sp>
        <p:nvSpPr>
          <p:cNvPr id="63" name="AutoShape 16"/>
          <p:cNvSpPr>
            <a:spLocks/>
          </p:cNvSpPr>
          <p:nvPr/>
        </p:nvSpPr>
        <p:spPr bwMode="auto">
          <a:xfrm rot="16200000" flipV="1">
            <a:off x="6524774" y="2392819"/>
            <a:ext cx="228600" cy="9905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4" name="AutoShape 16"/>
          <p:cNvSpPr>
            <a:spLocks/>
          </p:cNvSpPr>
          <p:nvPr/>
        </p:nvSpPr>
        <p:spPr bwMode="auto">
          <a:xfrm rot="16200000" flipV="1">
            <a:off x="7401075" y="2504303"/>
            <a:ext cx="228600" cy="761998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5" name="AutoShape 16"/>
          <p:cNvSpPr>
            <a:spLocks/>
          </p:cNvSpPr>
          <p:nvPr/>
        </p:nvSpPr>
        <p:spPr bwMode="auto">
          <a:xfrm rot="16200000" flipV="1">
            <a:off x="8086874" y="2580502"/>
            <a:ext cx="228600" cy="609600"/>
          </a:xfrm>
          <a:prstGeom prst="leftBrace">
            <a:avLst>
              <a:gd name="adj1" fmla="val 75000"/>
              <a:gd name="adj2" fmla="val 50000"/>
            </a:avLst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401068" y="2936279"/>
            <a:ext cx="4853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tag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7166569" y="2935069"/>
            <a:ext cx="7052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set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index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7839491" y="2935069"/>
            <a:ext cx="7386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dirty="0">
                <a:latin typeface="Calibri" pitchFamily="34" charset="0"/>
              </a:rPr>
              <a:t>block</a:t>
            </a:r>
          </a:p>
          <a:p>
            <a:pPr algn="ctr"/>
            <a:r>
              <a:rPr lang="en-US" sz="1800" dirty="0">
                <a:latin typeface="Calibri" pitchFamily="34" charset="0"/>
              </a:rPr>
              <a:t>offset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518" y="4991100"/>
            <a:ext cx="647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(s=2)</a:t>
            </a:r>
          </a:p>
        </p:txBody>
      </p:sp>
    </p:spTree>
    <p:extLst>
      <p:ext uri="{BB962C8B-B14F-4D97-AF65-F5344CB8AC3E}">
        <p14:creationId xmlns:p14="http://schemas.microsoft.com/office/powerpoint/2010/main" val="1945321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 animBg="1"/>
      <p:bldP spid="129" grpId="0" animBg="1"/>
      <p:bldP spid="130" grpId="0" animBg="1"/>
      <p:bldP spid="6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Rectangle 30"/>
          <p:cNvSpPr/>
          <p:nvPr/>
        </p:nvSpPr>
        <p:spPr bwMode="auto">
          <a:xfrm>
            <a:off x="1524000" y="4191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400" b="1" dirty="0">
              <a:latin typeface="Calibri" pitchFamily="34" charset="0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3780630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3780630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3780630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3440668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Address of </a:t>
            </a:r>
            <a:r>
              <a:rPr lang="en-US" sz="1800" b="1" dirty="0" err="1">
                <a:latin typeface="Calibri" pitchFamily="34" charset="0"/>
              </a:rPr>
              <a:t>int</a:t>
            </a:r>
            <a:r>
              <a:rPr lang="en-US" sz="1800" b="1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4202668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400" b="1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431696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431696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431696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4316968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4316968"/>
            <a:ext cx="71799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431696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4316968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4316968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4316968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4316968"/>
            <a:ext cx="292644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37124" y="3181506"/>
            <a:ext cx="417890" cy="2157835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6" y="3935189"/>
            <a:ext cx="3782623" cy="382689"/>
          </a:xfrm>
          <a:prstGeom prst="bentConnector3">
            <a:avLst>
              <a:gd name="adj1" fmla="val 100281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3593068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4116511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3593068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  <a:endCxn id="157" idx="2"/>
          </p:cNvCxnSpPr>
          <p:nvPr/>
        </p:nvCxnSpPr>
        <p:spPr bwMode="auto">
          <a:xfrm rot="5400000">
            <a:off x="5976408" y="2324037"/>
            <a:ext cx="570290" cy="4025173"/>
          </a:xfrm>
          <a:prstGeom prst="bentConnector3">
            <a:avLst>
              <a:gd name="adj1" fmla="val 140085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715000" y="50408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block offset</a:t>
            </a:r>
          </a:p>
        </p:txBody>
      </p:sp>
      <p:sp>
        <p:nvSpPr>
          <p:cNvPr id="27" name="Rectangle 26"/>
          <p:cNvSpPr/>
          <p:nvPr/>
        </p:nvSpPr>
        <p:spPr bwMode="auto">
          <a:xfrm>
            <a:off x="2124974" y="4320564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81000" y="1302603"/>
            <a:ext cx="43593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2400" dirty="0">
                <a:latin typeface="Calibri" pitchFamily="34" charset="0"/>
              </a:rPr>
              <a:t>Direct mapped: One block per set</a:t>
            </a:r>
          </a:p>
          <a:p>
            <a:pPr algn="l" eaLnBrk="0" hangingPunct="0"/>
            <a:r>
              <a:rPr lang="en-US" sz="24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357018" y="253855"/>
            <a:ext cx="7592093" cy="762000"/>
          </a:xfrm>
        </p:spPr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90332" y="4329003"/>
            <a:ext cx="6577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Set 1</a:t>
            </a:r>
          </a:p>
        </p:txBody>
      </p:sp>
    </p:spTree>
    <p:extLst>
      <p:ext uri="{BB962C8B-B14F-4D97-AF65-F5344CB8AC3E}">
        <p14:creationId xmlns:p14="http://schemas.microsoft.com/office/powerpoint/2010/main" val="41692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/>
      <p:bldP spid="69" grpId="0"/>
      <p:bldP spid="26" grpId="0"/>
      <p:bldP spid="2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 bwMode="auto">
          <a:xfrm>
            <a:off x="1524000" y="4191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1400" b="1" dirty="0">
              <a:latin typeface="Calibri" pitchFamily="34" charset="0"/>
            </a:endParaRPr>
          </a:p>
        </p:txBody>
      </p:sp>
      <p:sp>
        <p:nvSpPr>
          <p:cNvPr id="128" name="Rectangle 127"/>
          <p:cNvSpPr/>
          <p:nvPr/>
        </p:nvSpPr>
        <p:spPr bwMode="auto">
          <a:xfrm>
            <a:off x="6261278" y="376896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251878" y="376896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013878" y="376896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172200" y="3429000"/>
            <a:ext cx="1572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Address of </a:t>
            </a:r>
            <a:r>
              <a:rPr lang="en-US" sz="1800" b="1" dirty="0" err="1">
                <a:latin typeface="Calibri" pitchFamily="34" charset="0"/>
              </a:rPr>
              <a:t>int</a:t>
            </a:r>
            <a:r>
              <a:rPr lang="en-US" sz="1800" b="1" dirty="0">
                <a:latin typeface="Calibri" pitchFamily="34" charset="0"/>
              </a:rPr>
              <a:t>:</a:t>
            </a:r>
          </a:p>
        </p:txBody>
      </p:sp>
      <p:sp>
        <p:nvSpPr>
          <p:cNvPr id="147" name="Rectangle 146"/>
          <p:cNvSpPr/>
          <p:nvPr/>
        </p:nvSpPr>
        <p:spPr bwMode="auto">
          <a:xfrm>
            <a:off x="1524000" y="4191000"/>
            <a:ext cx="3848288" cy="533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endParaRPr lang="en-US" sz="1600" b="1" dirty="0">
              <a:latin typeface="Calibri" pitchFamily="34" charset="0"/>
            </a:endParaRPr>
          </a:p>
        </p:txBody>
      </p:sp>
      <p:sp>
        <p:nvSpPr>
          <p:cNvPr id="148" name="Rectangle 147"/>
          <p:cNvSpPr/>
          <p:nvPr/>
        </p:nvSpPr>
        <p:spPr bwMode="auto">
          <a:xfrm>
            <a:off x="3022243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0</a:t>
            </a:r>
          </a:p>
        </p:txBody>
      </p:sp>
      <p:sp>
        <p:nvSpPr>
          <p:cNvPr id="149" name="Rectangle 148"/>
          <p:cNvSpPr/>
          <p:nvPr/>
        </p:nvSpPr>
        <p:spPr bwMode="auto">
          <a:xfrm>
            <a:off x="3294848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1</a:t>
            </a:r>
          </a:p>
        </p:txBody>
      </p:sp>
      <p:sp>
        <p:nvSpPr>
          <p:cNvPr id="150" name="Rectangle 149"/>
          <p:cNvSpPr/>
          <p:nvPr/>
        </p:nvSpPr>
        <p:spPr bwMode="auto">
          <a:xfrm>
            <a:off x="3555643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2</a:t>
            </a:r>
          </a:p>
        </p:txBody>
      </p:sp>
      <p:sp>
        <p:nvSpPr>
          <p:cNvPr id="151" name="Rectangle 150"/>
          <p:cNvSpPr/>
          <p:nvPr/>
        </p:nvSpPr>
        <p:spPr bwMode="auto">
          <a:xfrm>
            <a:off x="4977688" y="43053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7</a:t>
            </a:r>
          </a:p>
        </p:txBody>
      </p:sp>
      <p:sp>
        <p:nvSpPr>
          <p:cNvPr id="152" name="Rectangle 151"/>
          <p:cNvSpPr/>
          <p:nvPr/>
        </p:nvSpPr>
        <p:spPr bwMode="auto">
          <a:xfrm>
            <a:off x="2119653" y="4305300"/>
            <a:ext cx="717995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tag</a:t>
            </a:r>
          </a:p>
        </p:txBody>
      </p:sp>
      <p:sp>
        <p:nvSpPr>
          <p:cNvPr id="153" name="Rectangle 152"/>
          <p:cNvSpPr/>
          <p:nvPr/>
        </p:nvSpPr>
        <p:spPr bwMode="auto">
          <a:xfrm>
            <a:off x="1650643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v</a:t>
            </a:r>
          </a:p>
        </p:txBody>
      </p:sp>
      <p:sp>
        <p:nvSpPr>
          <p:cNvPr id="154" name="Rectangle 153"/>
          <p:cNvSpPr/>
          <p:nvPr/>
        </p:nvSpPr>
        <p:spPr bwMode="auto">
          <a:xfrm>
            <a:off x="3828971" y="4305300"/>
            <a:ext cx="272605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3</a:t>
            </a:r>
          </a:p>
        </p:txBody>
      </p:sp>
      <p:sp>
        <p:nvSpPr>
          <p:cNvPr id="155" name="Rectangle 154"/>
          <p:cNvSpPr/>
          <p:nvPr/>
        </p:nvSpPr>
        <p:spPr bwMode="auto">
          <a:xfrm>
            <a:off x="4686488" y="43053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6</a:t>
            </a:r>
          </a:p>
        </p:txBody>
      </p:sp>
      <p:sp>
        <p:nvSpPr>
          <p:cNvPr id="156" name="Rectangle 155"/>
          <p:cNvSpPr/>
          <p:nvPr/>
        </p:nvSpPr>
        <p:spPr bwMode="auto">
          <a:xfrm>
            <a:off x="4394566" y="43053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5</a:t>
            </a:r>
          </a:p>
        </p:txBody>
      </p:sp>
      <p:sp>
        <p:nvSpPr>
          <p:cNvPr id="157" name="Rectangle 156"/>
          <p:cNvSpPr/>
          <p:nvPr/>
        </p:nvSpPr>
        <p:spPr bwMode="auto">
          <a:xfrm>
            <a:off x="4102644" y="4305300"/>
            <a:ext cx="292644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hangingPunct="0"/>
            <a:r>
              <a:rPr lang="en-US" sz="1600" b="1" dirty="0">
                <a:latin typeface="Calibri" pitchFamily="34" charset="0"/>
              </a:rPr>
              <a:t>4</a:t>
            </a:r>
          </a:p>
        </p:txBody>
      </p:sp>
      <p:cxnSp>
        <p:nvCxnSpPr>
          <p:cNvPr id="183" name="Shape 182"/>
          <p:cNvCxnSpPr>
            <a:stCxn id="129" idx="2"/>
          </p:cNvCxnSpPr>
          <p:nvPr/>
        </p:nvCxnSpPr>
        <p:spPr bwMode="auto">
          <a:xfrm rot="5400000">
            <a:off x="6293638" y="3118460"/>
            <a:ext cx="417890" cy="2260590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1" name="Shape 60"/>
          <p:cNvCxnSpPr>
            <a:stCxn id="128" idx="1"/>
          </p:cNvCxnSpPr>
          <p:nvPr/>
        </p:nvCxnSpPr>
        <p:spPr bwMode="auto">
          <a:xfrm rot="10800000" flipV="1">
            <a:off x="2478652" y="3904386"/>
            <a:ext cx="3782627" cy="400914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368639" y="3581400"/>
            <a:ext cx="24676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match: assume yes = hit</a:t>
            </a:r>
          </a:p>
        </p:txBody>
      </p:sp>
      <p:cxnSp>
        <p:nvCxnSpPr>
          <p:cNvPr id="68" name="Straight Connector 67"/>
          <p:cNvCxnSpPr/>
          <p:nvPr/>
        </p:nvCxnSpPr>
        <p:spPr bwMode="auto">
          <a:xfrm rot="5400000">
            <a:off x="1582476" y="410484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TextBox 68"/>
          <p:cNvSpPr txBox="1"/>
          <p:nvPr/>
        </p:nvSpPr>
        <p:spPr>
          <a:xfrm>
            <a:off x="1402727" y="3581400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valid?   +</a:t>
            </a:r>
          </a:p>
        </p:txBody>
      </p:sp>
      <p:cxnSp>
        <p:nvCxnSpPr>
          <p:cNvPr id="71" name="Elbow Connector 70"/>
          <p:cNvCxnSpPr>
            <a:stCxn id="130" idx="2"/>
          </p:cNvCxnSpPr>
          <p:nvPr/>
        </p:nvCxnSpPr>
        <p:spPr bwMode="auto">
          <a:xfrm rot="5400000">
            <a:off x="5976408" y="2312369"/>
            <a:ext cx="570290" cy="4025173"/>
          </a:xfrm>
          <a:prstGeom prst="bentConnector3">
            <a:avLst>
              <a:gd name="adj1" fmla="val 175089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Down Arrow 25"/>
          <p:cNvSpPr/>
          <p:nvPr/>
        </p:nvSpPr>
        <p:spPr bwMode="auto">
          <a:xfrm flipV="1">
            <a:off x="4330522" y="46482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540656" y="5726668"/>
            <a:ext cx="20179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 err="1">
                <a:latin typeface="Calibri" pitchFamily="34" charset="0"/>
              </a:rPr>
              <a:t>int</a:t>
            </a:r>
            <a:r>
              <a:rPr lang="en-US" sz="1800" b="1" dirty="0">
                <a:latin typeface="Calibri" pitchFamily="34" charset="0"/>
              </a:rPr>
              <a:t> (4 Bytes) is here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715000" y="5029200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1800" b="1" dirty="0">
                <a:latin typeface="Calibri" pitchFamily="34" charset="0"/>
              </a:rPr>
              <a:t>block offset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046627" y="6242174"/>
            <a:ext cx="57138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2400" b="1" dirty="0">
                <a:solidFill>
                  <a:srgbClr val="C00000"/>
                </a:solidFill>
                <a:latin typeface="Calibri" pitchFamily="34" charset="0"/>
              </a:rPr>
              <a:t>No match: </a:t>
            </a:r>
            <a:r>
              <a:rPr lang="en-US" sz="2400" b="1" dirty="0">
                <a:latin typeface="Calibri" pitchFamily="34" charset="0"/>
              </a:rPr>
              <a:t>old block is evicted and replaced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81000" y="1302603"/>
            <a:ext cx="435933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eaLnBrk="0" hangingPunct="0"/>
            <a:r>
              <a:rPr lang="en-US" sz="2400" dirty="0">
                <a:latin typeface="Calibri" pitchFamily="34" charset="0"/>
              </a:rPr>
              <a:t>Direct mapped: One block per set</a:t>
            </a:r>
          </a:p>
          <a:p>
            <a:pPr algn="l" eaLnBrk="0" hangingPunct="0"/>
            <a:r>
              <a:rPr lang="en-US" sz="24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32" name="Title 1"/>
          <p:cNvSpPr>
            <a:spLocks noGrp="1"/>
          </p:cNvSpPr>
          <p:nvPr>
            <p:ph type="title"/>
          </p:nvPr>
        </p:nvSpPr>
        <p:spPr>
          <a:xfrm>
            <a:off x="357018" y="253855"/>
            <a:ext cx="7592093" cy="762000"/>
          </a:xfrm>
        </p:spPr>
        <p:txBody>
          <a:bodyPr/>
          <a:lstStyle/>
          <a:p>
            <a:r>
              <a:rPr lang="en-US" dirty="0"/>
              <a:t>Example: Direct mapped cache (E = 1)</a:t>
            </a:r>
          </a:p>
        </p:txBody>
      </p:sp>
    </p:spTree>
    <p:extLst>
      <p:ext uri="{BB962C8B-B14F-4D97-AF65-F5344CB8AC3E}">
        <p14:creationId xmlns:p14="http://schemas.microsoft.com/office/powerpoint/2010/main" val="243907636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/>
              <a:t>Example: 2-way set associative cache</a:t>
            </a:r>
          </a:p>
        </p:txBody>
      </p:sp>
      <p:cxnSp>
        <p:nvCxnSpPr>
          <p:cNvPr id="125" name="Straight Connector 124"/>
          <p:cNvCxnSpPr/>
          <p:nvPr/>
        </p:nvCxnSpPr>
        <p:spPr bwMode="auto">
          <a:xfrm>
            <a:off x="762000" y="4800600"/>
            <a:ext cx="6598924" cy="17189"/>
          </a:xfrm>
          <a:prstGeom prst="line">
            <a:avLst/>
          </a:prstGeom>
          <a:noFill/>
          <a:ln w="762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27" name="TextBox 126"/>
          <p:cNvSpPr txBox="1"/>
          <p:nvPr/>
        </p:nvSpPr>
        <p:spPr>
          <a:xfrm>
            <a:off x="381000" y="1334869"/>
            <a:ext cx="32987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E = 2: Two blocks per set</a:t>
            </a:r>
          </a:p>
          <a:p>
            <a:r>
              <a:rPr lang="en-US" sz="1800" dirty="0">
                <a:latin typeface="Calibri" pitchFamily="34" charset="0"/>
              </a:rPr>
              <a:t>Assume: cache block size 8 bytes</a:t>
            </a:r>
          </a:p>
        </p:txBody>
      </p:sp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647686" y="1522790"/>
            <a:ext cx="1784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short:</a:t>
            </a:r>
          </a:p>
        </p:txBody>
      </p:sp>
      <p:sp>
        <p:nvSpPr>
          <p:cNvPr id="73" name="Rectangle 72"/>
          <p:cNvSpPr/>
          <p:nvPr/>
        </p:nvSpPr>
        <p:spPr bwMode="auto">
          <a:xfrm>
            <a:off x="457200" y="25146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5" name="Rectangle 74"/>
          <p:cNvSpPr/>
          <p:nvPr/>
        </p:nvSpPr>
        <p:spPr bwMode="auto">
          <a:xfrm>
            <a:off x="606607" y="25908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76" name="Rectangle 75"/>
          <p:cNvSpPr/>
          <p:nvPr/>
        </p:nvSpPr>
        <p:spPr bwMode="auto">
          <a:xfrm>
            <a:off x="1899924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77" name="Rectangle 76"/>
          <p:cNvSpPr/>
          <p:nvPr/>
        </p:nvSpPr>
        <p:spPr bwMode="auto">
          <a:xfrm>
            <a:off x="2135242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78" name="Rectangle 77"/>
          <p:cNvSpPr/>
          <p:nvPr/>
        </p:nvSpPr>
        <p:spPr bwMode="auto">
          <a:xfrm>
            <a:off x="2360367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79" name="Rectangle 78"/>
          <p:cNvSpPr/>
          <p:nvPr/>
        </p:nvSpPr>
        <p:spPr bwMode="auto">
          <a:xfrm>
            <a:off x="358790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80" name="Rectangle 79"/>
          <p:cNvSpPr/>
          <p:nvPr/>
        </p:nvSpPr>
        <p:spPr bwMode="auto">
          <a:xfrm>
            <a:off x="1120788" y="26894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81" name="Rectangle 80"/>
          <p:cNvSpPr/>
          <p:nvPr/>
        </p:nvSpPr>
        <p:spPr bwMode="auto">
          <a:xfrm>
            <a:off x="715928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82" name="Rectangle 81"/>
          <p:cNvSpPr/>
          <p:nvPr/>
        </p:nvSpPr>
        <p:spPr bwMode="auto">
          <a:xfrm>
            <a:off x="2596309" y="26894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83" name="Rectangle 82"/>
          <p:cNvSpPr/>
          <p:nvPr/>
        </p:nvSpPr>
        <p:spPr bwMode="auto">
          <a:xfrm>
            <a:off x="3336537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84" name="Rectangle 83"/>
          <p:cNvSpPr/>
          <p:nvPr/>
        </p:nvSpPr>
        <p:spPr bwMode="auto">
          <a:xfrm>
            <a:off x="3084544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85" name="Rectangle 84"/>
          <p:cNvSpPr/>
          <p:nvPr/>
        </p:nvSpPr>
        <p:spPr bwMode="auto">
          <a:xfrm>
            <a:off x="2832550" y="26894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87" name="Rectangle 86"/>
          <p:cNvSpPr/>
          <p:nvPr/>
        </p:nvSpPr>
        <p:spPr bwMode="auto">
          <a:xfrm>
            <a:off x="4080935" y="25940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8" name="Rectangle 87"/>
          <p:cNvSpPr/>
          <p:nvPr/>
        </p:nvSpPr>
        <p:spPr bwMode="auto">
          <a:xfrm>
            <a:off x="5374252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89" name="Rectangle 88"/>
          <p:cNvSpPr/>
          <p:nvPr/>
        </p:nvSpPr>
        <p:spPr bwMode="auto">
          <a:xfrm>
            <a:off x="5609570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90" name="Rectangle 89"/>
          <p:cNvSpPr/>
          <p:nvPr/>
        </p:nvSpPr>
        <p:spPr bwMode="auto">
          <a:xfrm>
            <a:off x="5834695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91" name="Rectangle 90"/>
          <p:cNvSpPr/>
          <p:nvPr/>
        </p:nvSpPr>
        <p:spPr bwMode="auto">
          <a:xfrm>
            <a:off x="706223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92" name="Rectangle 91"/>
          <p:cNvSpPr/>
          <p:nvPr/>
        </p:nvSpPr>
        <p:spPr bwMode="auto">
          <a:xfrm>
            <a:off x="4595116" y="26927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93" name="Rectangle 92"/>
          <p:cNvSpPr/>
          <p:nvPr/>
        </p:nvSpPr>
        <p:spPr bwMode="auto">
          <a:xfrm>
            <a:off x="4190256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94" name="Rectangle 93"/>
          <p:cNvSpPr/>
          <p:nvPr/>
        </p:nvSpPr>
        <p:spPr bwMode="auto">
          <a:xfrm>
            <a:off x="6070637" y="26927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95" name="Rectangle 94"/>
          <p:cNvSpPr/>
          <p:nvPr/>
        </p:nvSpPr>
        <p:spPr bwMode="auto">
          <a:xfrm>
            <a:off x="6810865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96" name="Rectangle 95"/>
          <p:cNvSpPr/>
          <p:nvPr/>
        </p:nvSpPr>
        <p:spPr bwMode="auto">
          <a:xfrm>
            <a:off x="6558872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97" name="Rectangle 96"/>
          <p:cNvSpPr/>
          <p:nvPr/>
        </p:nvSpPr>
        <p:spPr bwMode="auto">
          <a:xfrm>
            <a:off x="6306878" y="26927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37" name="Rectangle 136"/>
          <p:cNvSpPr/>
          <p:nvPr/>
        </p:nvSpPr>
        <p:spPr bwMode="auto">
          <a:xfrm>
            <a:off x="457200" y="38862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1" name="Rectangle 190"/>
          <p:cNvSpPr/>
          <p:nvPr/>
        </p:nvSpPr>
        <p:spPr bwMode="auto">
          <a:xfrm>
            <a:off x="606607" y="39624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92" name="Rectangle 191"/>
          <p:cNvSpPr/>
          <p:nvPr/>
        </p:nvSpPr>
        <p:spPr bwMode="auto">
          <a:xfrm>
            <a:off x="1899924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93" name="Rectangle 192"/>
          <p:cNvSpPr/>
          <p:nvPr/>
        </p:nvSpPr>
        <p:spPr bwMode="auto">
          <a:xfrm>
            <a:off x="2135242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94" name="Rectangle 193"/>
          <p:cNvSpPr/>
          <p:nvPr/>
        </p:nvSpPr>
        <p:spPr bwMode="auto">
          <a:xfrm>
            <a:off x="2360367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95" name="Rectangle 194"/>
          <p:cNvSpPr/>
          <p:nvPr/>
        </p:nvSpPr>
        <p:spPr bwMode="auto">
          <a:xfrm>
            <a:off x="358790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96" name="Rectangle 195"/>
          <p:cNvSpPr/>
          <p:nvPr/>
        </p:nvSpPr>
        <p:spPr bwMode="auto">
          <a:xfrm>
            <a:off x="1120788" y="40610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97" name="Rectangle 196"/>
          <p:cNvSpPr/>
          <p:nvPr/>
        </p:nvSpPr>
        <p:spPr bwMode="auto">
          <a:xfrm>
            <a:off x="715928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98" name="Rectangle 197"/>
          <p:cNvSpPr/>
          <p:nvPr/>
        </p:nvSpPr>
        <p:spPr bwMode="auto">
          <a:xfrm>
            <a:off x="2596309" y="40610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99" name="Rectangle 198"/>
          <p:cNvSpPr/>
          <p:nvPr/>
        </p:nvSpPr>
        <p:spPr bwMode="auto">
          <a:xfrm>
            <a:off x="3336537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00" name="Rectangle 199"/>
          <p:cNvSpPr/>
          <p:nvPr/>
        </p:nvSpPr>
        <p:spPr bwMode="auto">
          <a:xfrm>
            <a:off x="3084544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01" name="Rectangle 200"/>
          <p:cNvSpPr/>
          <p:nvPr/>
        </p:nvSpPr>
        <p:spPr bwMode="auto">
          <a:xfrm>
            <a:off x="2832550" y="40610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46" name="Rectangle 145"/>
          <p:cNvSpPr/>
          <p:nvPr/>
        </p:nvSpPr>
        <p:spPr bwMode="auto">
          <a:xfrm>
            <a:off x="4080935" y="39656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58" name="Rectangle 157"/>
          <p:cNvSpPr/>
          <p:nvPr/>
        </p:nvSpPr>
        <p:spPr bwMode="auto">
          <a:xfrm>
            <a:off x="5374252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5609570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82" name="Rectangle 181"/>
          <p:cNvSpPr/>
          <p:nvPr/>
        </p:nvSpPr>
        <p:spPr bwMode="auto">
          <a:xfrm>
            <a:off x="5834695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84" name="Rectangle 183"/>
          <p:cNvSpPr/>
          <p:nvPr/>
        </p:nvSpPr>
        <p:spPr bwMode="auto">
          <a:xfrm>
            <a:off x="706223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85" name="Rectangle 184"/>
          <p:cNvSpPr/>
          <p:nvPr/>
        </p:nvSpPr>
        <p:spPr bwMode="auto">
          <a:xfrm>
            <a:off x="4595116" y="40643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86" name="Rectangle 185"/>
          <p:cNvSpPr/>
          <p:nvPr/>
        </p:nvSpPr>
        <p:spPr bwMode="auto">
          <a:xfrm>
            <a:off x="4190256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87" name="Rectangle 186"/>
          <p:cNvSpPr/>
          <p:nvPr/>
        </p:nvSpPr>
        <p:spPr bwMode="auto">
          <a:xfrm>
            <a:off x="6070637" y="40643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88" name="Rectangle 187"/>
          <p:cNvSpPr/>
          <p:nvPr/>
        </p:nvSpPr>
        <p:spPr bwMode="auto">
          <a:xfrm>
            <a:off x="6810865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89" name="Rectangle 188"/>
          <p:cNvSpPr/>
          <p:nvPr/>
        </p:nvSpPr>
        <p:spPr bwMode="auto">
          <a:xfrm>
            <a:off x="6558872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90" name="Rectangle 189"/>
          <p:cNvSpPr/>
          <p:nvPr/>
        </p:nvSpPr>
        <p:spPr bwMode="auto">
          <a:xfrm>
            <a:off x="6306878" y="40643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5" name="Rectangle 204"/>
          <p:cNvSpPr/>
          <p:nvPr/>
        </p:nvSpPr>
        <p:spPr bwMode="auto">
          <a:xfrm>
            <a:off x="457200" y="5102157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19" name="Rectangle 218"/>
          <p:cNvSpPr/>
          <p:nvPr/>
        </p:nvSpPr>
        <p:spPr bwMode="auto">
          <a:xfrm>
            <a:off x="606607" y="5178360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20" name="Rectangle 219"/>
          <p:cNvSpPr/>
          <p:nvPr/>
        </p:nvSpPr>
        <p:spPr bwMode="auto">
          <a:xfrm>
            <a:off x="1899924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21" name="Rectangle 220"/>
          <p:cNvSpPr/>
          <p:nvPr/>
        </p:nvSpPr>
        <p:spPr bwMode="auto">
          <a:xfrm>
            <a:off x="2135242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22" name="Rectangle 221"/>
          <p:cNvSpPr/>
          <p:nvPr/>
        </p:nvSpPr>
        <p:spPr bwMode="auto">
          <a:xfrm>
            <a:off x="2360367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23" name="Rectangle 222"/>
          <p:cNvSpPr/>
          <p:nvPr/>
        </p:nvSpPr>
        <p:spPr bwMode="auto">
          <a:xfrm>
            <a:off x="358790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24" name="Rectangle 223"/>
          <p:cNvSpPr/>
          <p:nvPr/>
        </p:nvSpPr>
        <p:spPr bwMode="auto">
          <a:xfrm>
            <a:off x="1120788" y="5277026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25" name="Rectangle 224"/>
          <p:cNvSpPr/>
          <p:nvPr/>
        </p:nvSpPr>
        <p:spPr bwMode="auto">
          <a:xfrm>
            <a:off x="715928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26" name="Rectangle 225"/>
          <p:cNvSpPr/>
          <p:nvPr/>
        </p:nvSpPr>
        <p:spPr bwMode="auto">
          <a:xfrm>
            <a:off x="2596309" y="5277026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27" name="Rectangle 226"/>
          <p:cNvSpPr/>
          <p:nvPr/>
        </p:nvSpPr>
        <p:spPr bwMode="auto">
          <a:xfrm>
            <a:off x="3336537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28" name="Rectangle 227"/>
          <p:cNvSpPr/>
          <p:nvPr/>
        </p:nvSpPr>
        <p:spPr bwMode="auto">
          <a:xfrm>
            <a:off x="3084544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29" name="Rectangle 228"/>
          <p:cNvSpPr/>
          <p:nvPr/>
        </p:nvSpPr>
        <p:spPr bwMode="auto">
          <a:xfrm>
            <a:off x="2832550" y="5277026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208" name="Rectangle 207"/>
          <p:cNvSpPr/>
          <p:nvPr/>
        </p:nvSpPr>
        <p:spPr bwMode="auto">
          <a:xfrm>
            <a:off x="4080935" y="5181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209" name="Rectangle 208"/>
          <p:cNvSpPr/>
          <p:nvPr/>
        </p:nvSpPr>
        <p:spPr bwMode="auto">
          <a:xfrm>
            <a:off x="5374252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210" name="Rectangle 209"/>
          <p:cNvSpPr/>
          <p:nvPr/>
        </p:nvSpPr>
        <p:spPr bwMode="auto">
          <a:xfrm>
            <a:off x="5609570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211" name="Rectangle 210"/>
          <p:cNvSpPr/>
          <p:nvPr/>
        </p:nvSpPr>
        <p:spPr bwMode="auto">
          <a:xfrm>
            <a:off x="5834695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212" name="Rectangle 211"/>
          <p:cNvSpPr/>
          <p:nvPr/>
        </p:nvSpPr>
        <p:spPr bwMode="auto">
          <a:xfrm>
            <a:off x="706223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213" name="Rectangle 212"/>
          <p:cNvSpPr/>
          <p:nvPr/>
        </p:nvSpPr>
        <p:spPr bwMode="auto">
          <a:xfrm>
            <a:off x="4595116" y="5280269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214" name="Rectangle 213"/>
          <p:cNvSpPr/>
          <p:nvPr/>
        </p:nvSpPr>
        <p:spPr bwMode="auto">
          <a:xfrm>
            <a:off x="4190256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215" name="Rectangle 214"/>
          <p:cNvSpPr/>
          <p:nvPr/>
        </p:nvSpPr>
        <p:spPr bwMode="auto">
          <a:xfrm>
            <a:off x="6070637" y="5280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216" name="Rectangle 215"/>
          <p:cNvSpPr/>
          <p:nvPr/>
        </p:nvSpPr>
        <p:spPr bwMode="auto">
          <a:xfrm>
            <a:off x="6810865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217" name="Rectangle 216"/>
          <p:cNvSpPr/>
          <p:nvPr/>
        </p:nvSpPr>
        <p:spPr bwMode="auto">
          <a:xfrm>
            <a:off x="6558872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218" name="Rectangle 217"/>
          <p:cNvSpPr/>
          <p:nvPr/>
        </p:nvSpPr>
        <p:spPr bwMode="auto">
          <a:xfrm>
            <a:off x="6306878" y="5280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2" name="TextBox 131"/>
          <p:cNvSpPr txBox="1"/>
          <p:nvPr/>
        </p:nvSpPr>
        <p:spPr>
          <a:xfrm>
            <a:off x="7924800" y="3246572"/>
            <a:ext cx="8996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find set</a:t>
            </a:r>
          </a:p>
        </p:txBody>
      </p:sp>
    </p:spTree>
    <p:extLst>
      <p:ext uri="{BB962C8B-B14F-4D97-AF65-F5344CB8AC3E}">
        <p14:creationId xmlns:p14="http://schemas.microsoft.com/office/powerpoint/2010/main" val="171151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2" grpId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647686" y="1522790"/>
            <a:ext cx="1784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28106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Rectangle 42"/>
          <p:cNvSpPr/>
          <p:nvPr/>
        </p:nvSpPr>
        <p:spPr bwMode="auto">
          <a:xfrm>
            <a:off x="1124185" y="3377238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41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/>
              <a:t>Example: 2-way set associative cache</a:t>
            </a:r>
          </a:p>
        </p:txBody>
      </p:sp>
    </p:spTree>
    <p:extLst>
      <p:ext uri="{BB962C8B-B14F-4D97-AF65-F5344CB8AC3E}">
        <p14:creationId xmlns:p14="http://schemas.microsoft.com/office/powerpoint/2010/main" val="172588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" grpId="0"/>
      <p:bldP spid="138" grpId="0"/>
      <p:bldP spid="139" grpId="0"/>
      <p:bldP spid="145" grpId="0"/>
      <p:bldP spid="4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Lecture Goals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Last Lecture</a:t>
            </a:r>
          </a:p>
          <a:p>
            <a:pPr lvl="1"/>
            <a:r>
              <a:rPr lang="en-US" dirty="0"/>
              <a:t>Review </a:t>
            </a:r>
          </a:p>
          <a:p>
            <a:pPr lvl="1"/>
            <a:r>
              <a:rPr lang="en-US" dirty="0"/>
              <a:t>Fundamental tradeoff in memory: Big or Fast </a:t>
            </a:r>
          </a:p>
          <a:p>
            <a:pPr lvl="1"/>
            <a:r>
              <a:rPr lang="en-US" dirty="0"/>
              <a:t>Locality of reference</a:t>
            </a:r>
          </a:p>
          <a:p>
            <a:pPr lvl="1"/>
            <a:endParaRPr lang="en-US" dirty="0"/>
          </a:p>
          <a:p>
            <a:r>
              <a:rPr lang="en-US" dirty="0"/>
              <a:t>Today</a:t>
            </a:r>
          </a:p>
          <a:p>
            <a:pPr lvl="1"/>
            <a:r>
              <a:rPr lang="en-US" dirty="0"/>
              <a:t>Understand mechanics of caches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152400" y="5713413"/>
            <a:ext cx="4225925" cy="4587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Physics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152400" y="5273675"/>
            <a:ext cx="4225925" cy="4587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Devices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152400" y="488156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Circuits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152400" y="4495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Gates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152400" y="4104513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152400" y="370128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Microarchitecture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152400" y="3229801"/>
            <a:ext cx="4225925" cy="4714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Instruction Set Architecture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152400" y="2826576"/>
            <a:ext cx="4214813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Operating System/Virtual Machines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152400" y="2423351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Programming Language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152400" y="200183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Algorithm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152400" y="1598613"/>
            <a:ext cx="4217988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152400" y="41148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163512" y="3657600"/>
            <a:ext cx="4214813" cy="471487"/>
          </a:xfrm>
          <a:prstGeom prst="rect">
            <a:avLst/>
          </a:prstGeom>
          <a:noFill/>
          <a:ln w="60325" cap="flat" cmpd="sng" algn="ctr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0599023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Rectangle 127"/>
          <p:cNvSpPr/>
          <p:nvPr/>
        </p:nvSpPr>
        <p:spPr bwMode="auto">
          <a:xfrm>
            <a:off x="6566078" y="1862752"/>
            <a:ext cx="990600" cy="270848"/>
          </a:xfrm>
          <a:prstGeom prst="rect">
            <a:avLst/>
          </a:prstGeom>
          <a:solidFill>
            <a:srgbClr val="FF9999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 bits</a:t>
            </a:r>
          </a:p>
        </p:txBody>
      </p:sp>
      <p:sp>
        <p:nvSpPr>
          <p:cNvPr id="129" name="Rectangle 128"/>
          <p:cNvSpPr/>
          <p:nvPr/>
        </p:nvSpPr>
        <p:spPr bwMode="auto">
          <a:xfrm>
            <a:off x="7556678" y="1862752"/>
            <a:ext cx="762000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0…01</a:t>
            </a:r>
          </a:p>
        </p:txBody>
      </p:sp>
      <p:sp>
        <p:nvSpPr>
          <p:cNvPr id="130" name="Rectangle 129"/>
          <p:cNvSpPr/>
          <p:nvPr/>
        </p:nvSpPr>
        <p:spPr bwMode="auto">
          <a:xfrm>
            <a:off x="8318678" y="1862752"/>
            <a:ext cx="520522" cy="270848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lvl="0" algn="ctr"/>
            <a:r>
              <a:rPr lang="en-US" sz="1600" dirty="0">
                <a:solidFill>
                  <a:srgbClr val="000000"/>
                </a:solidFill>
                <a:latin typeface="Calibri" pitchFamily="34" charset="0"/>
              </a:rPr>
              <a:t>100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6477000" y="1522790"/>
            <a:ext cx="21260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Address of 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:</a:t>
            </a:r>
          </a:p>
        </p:txBody>
      </p:sp>
      <p:sp>
        <p:nvSpPr>
          <p:cNvPr id="100" name="Rectangle 99"/>
          <p:cNvSpPr/>
          <p:nvPr/>
        </p:nvSpPr>
        <p:spPr bwMode="auto">
          <a:xfrm>
            <a:off x="457200" y="3200400"/>
            <a:ext cx="7086600" cy="61284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114" name="Rectangle 113"/>
          <p:cNvSpPr/>
          <p:nvPr/>
        </p:nvSpPr>
        <p:spPr bwMode="auto">
          <a:xfrm>
            <a:off x="606607" y="3276603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5" name="Rectangle 114"/>
          <p:cNvSpPr/>
          <p:nvPr/>
        </p:nvSpPr>
        <p:spPr bwMode="auto">
          <a:xfrm>
            <a:off x="1899924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16" name="Rectangle 115"/>
          <p:cNvSpPr/>
          <p:nvPr/>
        </p:nvSpPr>
        <p:spPr bwMode="auto">
          <a:xfrm>
            <a:off x="2135242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2360367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18" name="Rectangle 117"/>
          <p:cNvSpPr/>
          <p:nvPr/>
        </p:nvSpPr>
        <p:spPr bwMode="auto">
          <a:xfrm>
            <a:off x="358790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19" name="Rectangle 118"/>
          <p:cNvSpPr/>
          <p:nvPr/>
        </p:nvSpPr>
        <p:spPr bwMode="auto">
          <a:xfrm>
            <a:off x="1120788" y="3375269"/>
            <a:ext cx="619789" cy="26311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20" name="Rectangle 119"/>
          <p:cNvSpPr/>
          <p:nvPr/>
        </p:nvSpPr>
        <p:spPr bwMode="auto">
          <a:xfrm>
            <a:off x="715928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21" name="Rectangle 120"/>
          <p:cNvSpPr/>
          <p:nvPr/>
        </p:nvSpPr>
        <p:spPr bwMode="auto">
          <a:xfrm>
            <a:off x="2596309" y="3375269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22" name="Rectangle 121"/>
          <p:cNvSpPr/>
          <p:nvPr/>
        </p:nvSpPr>
        <p:spPr bwMode="auto">
          <a:xfrm>
            <a:off x="3336537" y="3375269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23" name="Rectangle 122"/>
          <p:cNvSpPr/>
          <p:nvPr/>
        </p:nvSpPr>
        <p:spPr bwMode="auto">
          <a:xfrm>
            <a:off x="3084544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24" name="Rectangle 123"/>
          <p:cNvSpPr/>
          <p:nvPr/>
        </p:nvSpPr>
        <p:spPr bwMode="auto">
          <a:xfrm>
            <a:off x="2832550" y="3375269"/>
            <a:ext cx="252617" cy="26311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sp>
        <p:nvSpPr>
          <p:cNvPr id="103" name="Rectangle 102"/>
          <p:cNvSpPr/>
          <p:nvPr/>
        </p:nvSpPr>
        <p:spPr bwMode="auto">
          <a:xfrm>
            <a:off x="4080935" y="3279846"/>
            <a:ext cx="3321928" cy="46044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5374252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0</a:t>
            </a:r>
          </a:p>
        </p:txBody>
      </p:sp>
      <p:sp>
        <p:nvSpPr>
          <p:cNvPr id="105" name="Rectangle 104"/>
          <p:cNvSpPr/>
          <p:nvPr/>
        </p:nvSpPr>
        <p:spPr bwMode="auto">
          <a:xfrm>
            <a:off x="5609570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1</a:t>
            </a:r>
          </a:p>
        </p:txBody>
      </p:sp>
      <p:sp>
        <p:nvSpPr>
          <p:cNvPr id="106" name="Rectangle 105"/>
          <p:cNvSpPr/>
          <p:nvPr/>
        </p:nvSpPr>
        <p:spPr bwMode="auto">
          <a:xfrm>
            <a:off x="5834695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2</a:t>
            </a:r>
          </a:p>
        </p:txBody>
      </p:sp>
      <p:sp>
        <p:nvSpPr>
          <p:cNvPr id="107" name="Rectangle 106"/>
          <p:cNvSpPr/>
          <p:nvPr/>
        </p:nvSpPr>
        <p:spPr bwMode="auto">
          <a:xfrm>
            <a:off x="706223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7</a:t>
            </a:r>
          </a:p>
        </p:txBody>
      </p:sp>
      <p:sp>
        <p:nvSpPr>
          <p:cNvPr id="108" name="Rectangle 107"/>
          <p:cNvSpPr/>
          <p:nvPr/>
        </p:nvSpPr>
        <p:spPr bwMode="auto">
          <a:xfrm>
            <a:off x="4595116" y="3378512"/>
            <a:ext cx="619789" cy="263110"/>
          </a:xfrm>
          <a:prstGeom prst="rect">
            <a:avLst/>
          </a:prstGeom>
          <a:solidFill>
            <a:schemeClr val="accent3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tag</a:t>
            </a:r>
          </a:p>
        </p:txBody>
      </p:sp>
      <p:sp>
        <p:nvSpPr>
          <p:cNvPr id="109" name="Rectangle 108"/>
          <p:cNvSpPr/>
          <p:nvPr/>
        </p:nvSpPr>
        <p:spPr bwMode="auto">
          <a:xfrm>
            <a:off x="4190256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v</a:t>
            </a:r>
          </a:p>
        </p:txBody>
      </p:sp>
      <p:sp>
        <p:nvSpPr>
          <p:cNvPr id="110" name="Rectangle 109"/>
          <p:cNvSpPr/>
          <p:nvPr/>
        </p:nvSpPr>
        <p:spPr bwMode="auto">
          <a:xfrm>
            <a:off x="6070637" y="3378512"/>
            <a:ext cx="235319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3</a:t>
            </a:r>
          </a:p>
        </p:txBody>
      </p:sp>
      <p:sp>
        <p:nvSpPr>
          <p:cNvPr id="111" name="Rectangle 110"/>
          <p:cNvSpPr/>
          <p:nvPr/>
        </p:nvSpPr>
        <p:spPr bwMode="auto">
          <a:xfrm>
            <a:off x="6810865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6</a:t>
            </a:r>
          </a:p>
        </p:txBody>
      </p:sp>
      <p:sp>
        <p:nvSpPr>
          <p:cNvPr id="112" name="Rectangle 111"/>
          <p:cNvSpPr/>
          <p:nvPr/>
        </p:nvSpPr>
        <p:spPr bwMode="auto">
          <a:xfrm>
            <a:off x="6558872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5</a:t>
            </a:r>
          </a:p>
        </p:txBody>
      </p:sp>
      <p:sp>
        <p:nvSpPr>
          <p:cNvPr id="113" name="Rectangle 112"/>
          <p:cNvSpPr/>
          <p:nvPr/>
        </p:nvSpPr>
        <p:spPr bwMode="auto">
          <a:xfrm>
            <a:off x="6306878" y="3378512"/>
            <a:ext cx="252617" cy="26311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600" dirty="0">
                <a:latin typeface="Calibri" pitchFamily="34" charset="0"/>
              </a:rPr>
              <a:t>4</a:t>
            </a:r>
          </a:p>
        </p:txBody>
      </p:sp>
      <p:cxnSp>
        <p:nvCxnSpPr>
          <p:cNvPr id="231" name="Shape 230"/>
          <p:cNvCxnSpPr>
            <a:stCxn id="129" idx="2"/>
            <a:endCxn id="100" idx="3"/>
          </p:cNvCxnSpPr>
          <p:nvPr/>
        </p:nvCxnSpPr>
        <p:spPr bwMode="auto">
          <a:xfrm rot="5400000">
            <a:off x="7054128" y="2623272"/>
            <a:ext cx="1373222" cy="393878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2" name="Shape 131"/>
          <p:cNvCxnSpPr>
            <a:stCxn id="128" idx="1"/>
            <a:endCxn id="108" idx="0"/>
          </p:cNvCxnSpPr>
          <p:nvPr/>
        </p:nvCxnSpPr>
        <p:spPr bwMode="auto">
          <a:xfrm rot="10800000" flipV="1">
            <a:off x="4905012" y="1998176"/>
            <a:ext cx="1661067" cy="1380336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4" name="Shape 133"/>
          <p:cNvCxnSpPr>
            <a:stCxn id="128" idx="1"/>
            <a:endCxn id="119" idx="0"/>
          </p:cNvCxnSpPr>
          <p:nvPr/>
        </p:nvCxnSpPr>
        <p:spPr bwMode="auto">
          <a:xfrm rot="10800000" flipV="1">
            <a:off x="1430684" y="1998175"/>
            <a:ext cx="5135395" cy="1377093"/>
          </a:xfrm>
          <a:prstGeom prst="bentConnector2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5" name="TextBox 134"/>
          <p:cNvSpPr txBox="1"/>
          <p:nvPr/>
        </p:nvSpPr>
        <p:spPr>
          <a:xfrm>
            <a:off x="3429000" y="1981200"/>
            <a:ext cx="15295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compare both</a:t>
            </a:r>
          </a:p>
        </p:txBody>
      </p:sp>
      <p:cxnSp>
        <p:nvCxnSpPr>
          <p:cNvPr id="136" name="Straight Connector 135"/>
          <p:cNvCxnSpPr/>
          <p:nvPr/>
        </p:nvCxnSpPr>
        <p:spPr bwMode="auto">
          <a:xfrm rot="5400000">
            <a:off x="636949" y="3171463"/>
            <a:ext cx="400914" cy="1588"/>
          </a:xfrm>
          <a:prstGeom prst="line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457200" y="2641599"/>
            <a:ext cx="1021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valid?  + 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418537" y="2641599"/>
            <a:ext cx="16918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match: yes = hit</a:t>
            </a:r>
          </a:p>
        </p:txBody>
      </p:sp>
      <p:cxnSp>
        <p:nvCxnSpPr>
          <p:cNvPr id="143" name="Elbow Connector 142"/>
          <p:cNvCxnSpPr>
            <a:stCxn id="130" idx="2"/>
            <a:endCxn id="124" idx="2"/>
          </p:cNvCxnSpPr>
          <p:nvPr/>
        </p:nvCxnSpPr>
        <p:spPr bwMode="auto">
          <a:xfrm rot="5400000">
            <a:off x="5016510" y="75949"/>
            <a:ext cx="1504779" cy="5620080"/>
          </a:xfrm>
          <a:prstGeom prst="bentConnector3">
            <a:avLst>
              <a:gd name="adj1" fmla="val 148388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TextBox 144"/>
          <p:cNvSpPr txBox="1"/>
          <p:nvPr/>
        </p:nvSpPr>
        <p:spPr>
          <a:xfrm>
            <a:off x="5105400" y="4355068"/>
            <a:ext cx="13013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block offset</a:t>
            </a:r>
          </a:p>
        </p:txBody>
      </p:sp>
      <p:sp>
        <p:nvSpPr>
          <p:cNvPr id="43" name="Down Arrow 42"/>
          <p:cNvSpPr/>
          <p:nvPr/>
        </p:nvSpPr>
        <p:spPr bwMode="auto">
          <a:xfrm flipV="1">
            <a:off x="2717407" y="3733800"/>
            <a:ext cx="733658" cy="1066800"/>
          </a:xfrm>
          <a:prstGeom prst="downArrow">
            <a:avLst/>
          </a:prstGeom>
          <a:solidFill>
            <a:schemeClr val="bg1">
              <a:lumMod val="65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1803399" y="4812268"/>
            <a:ext cx="25709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short </a:t>
            </a:r>
            <a:r>
              <a:rPr lang="en-US" sz="1800" dirty="0" err="1">
                <a:latin typeface="Calibri" pitchFamily="34" charset="0"/>
              </a:rPr>
              <a:t>int</a:t>
            </a:r>
            <a:r>
              <a:rPr lang="en-US" sz="1800" dirty="0">
                <a:latin typeface="Calibri" pitchFamily="34" charset="0"/>
              </a:rPr>
              <a:t> (2 Bytes) is here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295889" y="5562600"/>
            <a:ext cx="630121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C00000"/>
                </a:solidFill>
                <a:latin typeface="Calibri" pitchFamily="34" charset="0"/>
              </a:rPr>
              <a:t>No match: </a:t>
            </a:r>
          </a:p>
          <a:p>
            <a:pPr marL="228600" indent="-228600">
              <a:buFont typeface="Arial" pitchFamily="34" charset="0"/>
              <a:buChar char="•"/>
            </a:pPr>
            <a:r>
              <a:rPr lang="en-US" sz="2000" dirty="0">
                <a:latin typeface="Calibri" pitchFamily="34" charset="0"/>
              </a:rPr>
              <a:t>One block in set is selected for eviction and replacement</a:t>
            </a:r>
          </a:p>
          <a:p>
            <a:endParaRPr lang="en-US" sz="2000" dirty="0">
              <a:latin typeface="Calibri" pitchFamily="34" charset="0"/>
            </a:endParaRPr>
          </a:p>
        </p:txBody>
      </p:sp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961660" cy="762000"/>
          </a:xfrm>
        </p:spPr>
        <p:txBody>
          <a:bodyPr/>
          <a:lstStyle/>
          <a:p>
            <a:r>
              <a:rPr lang="en-US" dirty="0"/>
              <a:t>Example: 2-way set associative cache</a:t>
            </a:r>
          </a:p>
        </p:txBody>
      </p:sp>
    </p:spTree>
    <p:extLst>
      <p:ext uri="{BB962C8B-B14F-4D97-AF65-F5344CB8AC3E}">
        <p14:creationId xmlns:p14="http://schemas.microsoft.com/office/powerpoint/2010/main" val="947870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8024238" cy="762000"/>
          </a:xfrm>
        </p:spPr>
        <p:txBody>
          <a:bodyPr/>
          <a:lstStyle/>
          <a:p>
            <a:r>
              <a:rPr lang="en-US" dirty="0"/>
              <a:t>Set Associativity Affects Data Placement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838200" y="1826626"/>
            <a:ext cx="1503265" cy="271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3" name="Rectangle 42"/>
          <p:cNvSpPr/>
          <p:nvPr/>
        </p:nvSpPr>
        <p:spPr bwMode="auto">
          <a:xfrm>
            <a:off x="929214" y="1879327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6" name="Rectangle 45"/>
          <p:cNvSpPr/>
          <p:nvPr/>
        </p:nvSpPr>
        <p:spPr bwMode="auto">
          <a:xfrm>
            <a:off x="838200" y="2163261"/>
            <a:ext cx="1503265" cy="271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7" name="Rectangle 46"/>
          <p:cNvSpPr/>
          <p:nvPr/>
        </p:nvSpPr>
        <p:spPr bwMode="auto">
          <a:xfrm>
            <a:off x="929214" y="2215961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8" name="Rectangle 47"/>
          <p:cNvSpPr/>
          <p:nvPr/>
        </p:nvSpPr>
        <p:spPr bwMode="auto">
          <a:xfrm>
            <a:off x="838200" y="2499896"/>
            <a:ext cx="1503265" cy="271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49" name="Rectangle 48"/>
          <p:cNvSpPr/>
          <p:nvPr/>
        </p:nvSpPr>
        <p:spPr bwMode="auto">
          <a:xfrm>
            <a:off x="929214" y="2552596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0" name="Rectangle 49"/>
          <p:cNvSpPr/>
          <p:nvPr/>
        </p:nvSpPr>
        <p:spPr bwMode="auto">
          <a:xfrm>
            <a:off x="838200" y="2836530"/>
            <a:ext cx="1503265" cy="271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1" name="Rectangle 50"/>
          <p:cNvSpPr/>
          <p:nvPr/>
        </p:nvSpPr>
        <p:spPr bwMode="auto">
          <a:xfrm>
            <a:off x="929214" y="2889231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2" name="Rectangle 51"/>
          <p:cNvSpPr/>
          <p:nvPr/>
        </p:nvSpPr>
        <p:spPr bwMode="auto">
          <a:xfrm>
            <a:off x="838200" y="3173165"/>
            <a:ext cx="1503265" cy="271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3" name="Rectangle 52"/>
          <p:cNvSpPr/>
          <p:nvPr/>
        </p:nvSpPr>
        <p:spPr bwMode="auto">
          <a:xfrm>
            <a:off x="929214" y="3225866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4" name="Rectangle 53"/>
          <p:cNvSpPr/>
          <p:nvPr/>
        </p:nvSpPr>
        <p:spPr bwMode="auto">
          <a:xfrm>
            <a:off x="838200" y="3509800"/>
            <a:ext cx="1503265" cy="271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5" name="Rectangle 54"/>
          <p:cNvSpPr/>
          <p:nvPr/>
        </p:nvSpPr>
        <p:spPr bwMode="auto">
          <a:xfrm>
            <a:off x="929214" y="3562500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6" name="Rectangle 55"/>
          <p:cNvSpPr/>
          <p:nvPr/>
        </p:nvSpPr>
        <p:spPr bwMode="auto">
          <a:xfrm>
            <a:off x="838200" y="3846435"/>
            <a:ext cx="1503265" cy="271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7" name="Rectangle 56"/>
          <p:cNvSpPr/>
          <p:nvPr/>
        </p:nvSpPr>
        <p:spPr bwMode="auto">
          <a:xfrm>
            <a:off x="929214" y="3899135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8" name="Rectangle 57"/>
          <p:cNvSpPr/>
          <p:nvPr/>
        </p:nvSpPr>
        <p:spPr bwMode="auto">
          <a:xfrm>
            <a:off x="838200" y="4183069"/>
            <a:ext cx="1503265" cy="2712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59" name="Rectangle 58"/>
          <p:cNvSpPr/>
          <p:nvPr/>
        </p:nvSpPr>
        <p:spPr bwMode="auto">
          <a:xfrm>
            <a:off x="929214" y="4235770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519790" y="1725067"/>
            <a:ext cx="314510" cy="29136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0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1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3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4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5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6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7</a:t>
            </a:r>
          </a:p>
        </p:txBody>
      </p:sp>
      <p:sp>
        <p:nvSpPr>
          <p:cNvPr id="86" name="Rectangle 85"/>
          <p:cNvSpPr/>
          <p:nvPr/>
        </p:nvSpPr>
        <p:spPr bwMode="auto">
          <a:xfrm>
            <a:off x="4168987" y="1826627"/>
            <a:ext cx="1499616" cy="5394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7" name="Rectangle 86"/>
          <p:cNvSpPr/>
          <p:nvPr/>
        </p:nvSpPr>
        <p:spPr bwMode="auto">
          <a:xfrm>
            <a:off x="4260001" y="1879327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89" name="Rectangle 88"/>
          <p:cNvSpPr/>
          <p:nvPr/>
        </p:nvSpPr>
        <p:spPr bwMode="auto">
          <a:xfrm>
            <a:off x="4260001" y="2133600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0" name="Rectangle 89"/>
          <p:cNvSpPr/>
          <p:nvPr/>
        </p:nvSpPr>
        <p:spPr bwMode="auto">
          <a:xfrm>
            <a:off x="4168987" y="2499897"/>
            <a:ext cx="1499616" cy="5394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1" name="Rectangle 90"/>
          <p:cNvSpPr/>
          <p:nvPr/>
        </p:nvSpPr>
        <p:spPr bwMode="auto">
          <a:xfrm>
            <a:off x="4260001" y="2552596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3" name="Rectangle 92"/>
          <p:cNvSpPr/>
          <p:nvPr/>
        </p:nvSpPr>
        <p:spPr bwMode="auto">
          <a:xfrm>
            <a:off x="4260001" y="2806870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4" name="Rectangle 93"/>
          <p:cNvSpPr/>
          <p:nvPr/>
        </p:nvSpPr>
        <p:spPr bwMode="auto">
          <a:xfrm>
            <a:off x="4168987" y="3173166"/>
            <a:ext cx="1499616" cy="5394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5" name="Rectangle 94"/>
          <p:cNvSpPr/>
          <p:nvPr/>
        </p:nvSpPr>
        <p:spPr bwMode="auto">
          <a:xfrm>
            <a:off x="4260001" y="3225866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7" name="Rectangle 96"/>
          <p:cNvSpPr/>
          <p:nvPr/>
        </p:nvSpPr>
        <p:spPr bwMode="auto">
          <a:xfrm>
            <a:off x="4260001" y="3480139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8" name="Rectangle 97"/>
          <p:cNvSpPr/>
          <p:nvPr/>
        </p:nvSpPr>
        <p:spPr bwMode="auto">
          <a:xfrm>
            <a:off x="4168987" y="3846436"/>
            <a:ext cx="1499616" cy="53949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99" name="Rectangle 98"/>
          <p:cNvSpPr/>
          <p:nvPr/>
        </p:nvSpPr>
        <p:spPr bwMode="auto">
          <a:xfrm>
            <a:off x="4260001" y="3899135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1" name="Rectangle 100"/>
          <p:cNvSpPr/>
          <p:nvPr/>
        </p:nvSpPr>
        <p:spPr bwMode="auto">
          <a:xfrm>
            <a:off x="4260001" y="4153409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2" name="Rectangle 101"/>
          <p:cNvSpPr/>
          <p:nvPr/>
        </p:nvSpPr>
        <p:spPr bwMode="auto">
          <a:xfrm>
            <a:off x="7087266" y="1825132"/>
            <a:ext cx="1499616" cy="249410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3" name="Rectangle 102"/>
          <p:cNvSpPr/>
          <p:nvPr/>
        </p:nvSpPr>
        <p:spPr bwMode="auto">
          <a:xfrm>
            <a:off x="7180154" y="1912380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4" name="Rectangle 103"/>
          <p:cNvSpPr/>
          <p:nvPr/>
        </p:nvSpPr>
        <p:spPr bwMode="auto">
          <a:xfrm>
            <a:off x="7180154" y="2209800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5" name="Rectangle 104"/>
          <p:cNvSpPr/>
          <p:nvPr/>
        </p:nvSpPr>
        <p:spPr bwMode="auto">
          <a:xfrm>
            <a:off x="7180154" y="2501171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6" name="Rectangle 105"/>
          <p:cNvSpPr/>
          <p:nvPr/>
        </p:nvSpPr>
        <p:spPr bwMode="auto">
          <a:xfrm>
            <a:off x="7180154" y="2805971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7" name="Rectangle 106"/>
          <p:cNvSpPr/>
          <p:nvPr/>
        </p:nvSpPr>
        <p:spPr bwMode="auto">
          <a:xfrm>
            <a:off x="7180154" y="3110771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8" name="Rectangle 107"/>
          <p:cNvSpPr/>
          <p:nvPr/>
        </p:nvSpPr>
        <p:spPr bwMode="auto">
          <a:xfrm>
            <a:off x="7180154" y="3415571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09" name="Rectangle 108"/>
          <p:cNvSpPr/>
          <p:nvPr/>
        </p:nvSpPr>
        <p:spPr bwMode="auto">
          <a:xfrm>
            <a:off x="7180154" y="3720371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0" name="Rectangle 109"/>
          <p:cNvSpPr/>
          <p:nvPr/>
        </p:nvSpPr>
        <p:spPr bwMode="auto">
          <a:xfrm>
            <a:off x="7180154" y="4025171"/>
            <a:ext cx="1313840" cy="165829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600" dirty="0">
              <a:latin typeface="Calibri" pitchFamily="34" charset="0"/>
            </a:endParaRPr>
          </a:p>
        </p:txBody>
      </p:sp>
      <p:sp>
        <p:nvSpPr>
          <p:cNvPr id="111" name="Rectangle 36"/>
          <p:cNvSpPr>
            <a:spLocks noChangeArrowheads="1"/>
          </p:cNvSpPr>
          <p:nvPr/>
        </p:nvSpPr>
        <p:spPr bwMode="auto">
          <a:xfrm>
            <a:off x="928349" y="4650218"/>
            <a:ext cx="1306449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Verdana" charset="0"/>
              </a:rPr>
              <a:t>Direct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Verdana" charset="0"/>
              </a:rPr>
              <a:t>Mapped</a:t>
            </a:r>
          </a:p>
        </p:txBody>
      </p:sp>
      <p:sp>
        <p:nvSpPr>
          <p:cNvPr id="112" name="Rectangle 36"/>
          <p:cNvSpPr>
            <a:spLocks noChangeArrowheads="1"/>
          </p:cNvSpPr>
          <p:nvPr/>
        </p:nvSpPr>
        <p:spPr bwMode="auto">
          <a:xfrm>
            <a:off x="3963582" y="4650218"/>
            <a:ext cx="1787350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Verdana" charset="0"/>
              </a:rPr>
              <a:t>2-way set 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Verdana" charset="0"/>
              </a:rPr>
              <a:t>associative</a:t>
            </a:r>
          </a:p>
        </p:txBody>
      </p:sp>
      <p:sp>
        <p:nvSpPr>
          <p:cNvPr id="113" name="Rectangle 112"/>
          <p:cNvSpPr>
            <a:spLocks noChangeArrowheads="1"/>
          </p:cNvSpPr>
          <p:nvPr/>
        </p:nvSpPr>
        <p:spPr bwMode="auto">
          <a:xfrm>
            <a:off x="6934200" y="4650218"/>
            <a:ext cx="1787350" cy="705321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Verdana" charset="0"/>
              </a:rPr>
              <a:t>fully</a:t>
            </a:r>
          </a:p>
          <a:p>
            <a:pPr>
              <a:spcBef>
                <a:spcPct val="0"/>
              </a:spcBef>
            </a:pPr>
            <a:r>
              <a:rPr lang="en-US" sz="2000" b="1" dirty="0">
                <a:solidFill>
                  <a:schemeClr val="tx1"/>
                </a:solidFill>
                <a:latin typeface="Verdana" charset="0"/>
              </a:rPr>
              <a:t>associative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3766054" y="1865055"/>
            <a:ext cx="314510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0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1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2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sz="2000" dirty="0">
              <a:latin typeface="Calibri" pitchFamily="34" charset="0"/>
            </a:endParaRPr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sz="2000" dirty="0">
                <a:latin typeface="Calibri" pitchFamily="34" charset="0"/>
              </a:rPr>
              <a:t>3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408129" y="1317744"/>
            <a:ext cx="702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alibri" pitchFamily="34" charset="0"/>
              </a:rPr>
              <a:t>Set #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3665468" y="1335377"/>
            <a:ext cx="70275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>
                <a:latin typeface="Calibri" pitchFamily="34" charset="0"/>
              </a:rPr>
              <a:t>Set #</a:t>
            </a:r>
            <a:endParaRPr lang="en-US" sz="2000" dirty="0">
              <a:latin typeface="Calibri" pitchFamily="34" charset="0"/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449919" y="5569803"/>
            <a:ext cx="26670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>
                <a:latin typeface="Calibri" pitchFamily="34" charset="0"/>
              </a:rPr>
              <a:t>More</a:t>
            </a:r>
            <a:r>
              <a:rPr lang="en-US" sz="2400" dirty="0">
                <a:latin typeface="Calibri" pitchFamily="34" charset="0"/>
              </a:rPr>
              <a:t> cache misses</a:t>
            </a:r>
          </a:p>
          <a:p>
            <a:r>
              <a:rPr lang="en-US" sz="2400" b="1" i="1" dirty="0">
                <a:latin typeface="Calibri" pitchFamily="34" charset="0"/>
              </a:rPr>
              <a:t>Simpler</a:t>
            </a:r>
            <a:r>
              <a:rPr lang="en-US" sz="2400" dirty="0">
                <a:latin typeface="Calibri" pitchFamily="34" charset="0"/>
              </a:rPr>
              <a:t> lookups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5943600" y="5569803"/>
            <a:ext cx="3124200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400" b="1" i="1" dirty="0">
                <a:latin typeface="Calibri" pitchFamily="34" charset="0"/>
              </a:rPr>
              <a:t>Less</a:t>
            </a:r>
            <a:r>
              <a:rPr lang="en-US" sz="2400" dirty="0">
                <a:latin typeface="Calibri" pitchFamily="34" charset="0"/>
              </a:rPr>
              <a:t> cache misses</a:t>
            </a:r>
          </a:p>
          <a:p>
            <a:r>
              <a:rPr lang="en-US" sz="2400" b="1" i="1" dirty="0">
                <a:latin typeface="Calibri" pitchFamily="34" charset="0"/>
              </a:rPr>
              <a:t>More complex</a:t>
            </a:r>
            <a:r>
              <a:rPr lang="en-US" sz="2400" dirty="0">
                <a:latin typeface="Calibri" pitchFamily="34" charset="0"/>
              </a:rPr>
              <a:t> lookups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2589210" y="1663590"/>
            <a:ext cx="52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line</a:t>
            </a:r>
          </a:p>
        </p:txBody>
      </p:sp>
      <p:cxnSp>
        <p:nvCxnSpPr>
          <p:cNvPr id="123" name="Straight Arrow Connector 122"/>
          <p:cNvCxnSpPr>
            <a:stCxn id="121" idx="1"/>
            <a:endCxn id="43" idx="3"/>
          </p:cNvCxnSpPr>
          <p:nvPr/>
        </p:nvCxnSpPr>
        <p:spPr bwMode="auto">
          <a:xfrm flipH="1">
            <a:off x="2243054" y="1848256"/>
            <a:ext cx="346156" cy="113986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5" name="TextBox 124"/>
          <p:cNvSpPr txBox="1"/>
          <p:nvPr/>
        </p:nvSpPr>
        <p:spPr>
          <a:xfrm>
            <a:off x="2681933" y="2187898"/>
            <a:ext cx="48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</a:t>
            </a:r>
          </a:p>
        </p:txBody>
      </p:sp>
      <p:cxnSp>
        <p:nvCxnSpPr>
          <p:cNvPr id="126" name="Straight Arrow Connector 125"/>
          <p:cNvCxnSpPr>
            <a:stCxn id="125" idx="1"/>
            <a:endCxn id="46" idx="3"/>
          </p:cNvCxnSpPr>
          <p:nvPr/>
        </p:nvCxnSpPr>
        <p:spPr bwMode="auto">
          <a:xfrm flipH="1" flipV="1">
            <a:off x="2341465" y="2298876"/>
            <a:ext cx="340468" cy="73688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32" name="Straight Arrow Connector 131"/>
          <p:cNvCxnSpPr/>
          <p:nvPr/>
        </p:nvCxnSpPr>
        <p:spPr bwMode="auto">
          <a:xfrm>
            <a:off x="3294010" y="5997493"/>
            <a:ext cx="2456922" cy="0"/>
          </a:xfrm>
          <a:prstGeom prst="straightConnector1">
            <a:avLst/>
          </a:prstGeom>
          <a:ln w="76200">
            <a:headEnd type="triangle"/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4153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" grpId="0" animBg="1"/>
      <p:bldP spid="1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177382" cy="762000"/>
          </a:xfrm>
        </p:spPr>
        <p:txBody>
          <a:bodyPr/>
          <a:lstStyle/>
          <a:p>
            <a:r>
              <a:rPr lang="en-US" dirty="0"/>
              <a:t>Other Basic Cache Design Considerations</a:t>
            </a:r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>
          <a:xfrm>
            <a:off x="490001" y="1447800"/>
            <a:ext cx="8229600" cy="5387974"/>
          </a:xfrm>
        </p:spPr>
        <p:txBody>
          <a:bodyPr>
            <a:normAutofit/>
          </a:bodyPr>
          <a:lstStyle/>
          <a:p>
            <a:r>
              <a:rPr lang="en-US" b="1" dirty="0"/>
              <a:t>Block Replacement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Which block should be replaced on a miss?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b="1" dirty="0"/>
              <a:t>Write Strategy</a:t>
            </a:r>
            <a:r>
              <a:rPr lang="en-US" dirty="0"/>
              <a:t>: </a:t>
            </a:r>
          </a:p>
          <a:p>
            <a:pPr lvl="1"/>
            <a:r>
              <a:rPr lang="en-US" dirty="0"/>
              <a:t>What happens on a write?</a:t>
            </a:r>
          </a:p>
        </p:txBody>
      </p:sp>
    </p:spTree>
    <p:extLst>
      <p:ext uri="{BB962C8B-B14F-4D97-AF65-F5344CB8AC3E}">
        <p14:creationId xmlns:p14="http://schemas.microsoft.com/office/powerpoint/2010/main" val="10934872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8024982" cy="762000"/>
          </a:xfrm>
        </p:spPr>
        <p:txBody>
          <a:bodyPr>
            <a:normAutofit fontScale="90000"/>
          </a:bodyPr>
          <a:lstStyle/>
          <a:p>
            <a:r>
              <a:rPr lang="en-US" dirty="0"/>
              <a:t>Block Replacement: Which block to vote off?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410200"/>
          </a:xfrm>
        </p:spPr>
        <p:txBody>
          <a:bodyPr>
            <a:normAutofit/>
          </a:bodyPr>
          <a:lstStyle/>
          <a:p>
            <a:r>
              <a:rPr lang="en-US" dirty="0"/>
              <a:t>No choice in a direct mapped cache</a:t>
            </a:r>
          </a:p>
          <a:p>
            <a:r>
              <a:rPr lang="en-US" dirty="0"/>
              <a:t>In an associative cache, which block from set should be evicted when the set becomes full?</a:t>
            </a:r>
          </a:p>
          <a:p>
            <a:r>
              <a:rPr lang="en-US" b="1" dirty="0"/>
              <a:t>Random</a:t>
            </a:r>
          </a:p>
          <a:p>
            <a:r>
              <a:rPr lang="en-US" b="1" dirty="0"/>
              <a:t>Least Recently Used (LRU)</a:t>
            </a:r>
          </a:p>
          <a:p>
            <a:pPr lvl="1"/>
            <a:r>
              <a:rPr lang="en-US" dirty="0"/>
              <a:t>LRU cache state must be updated on every access</a:t>
            </a:r>
          </a:p>
          <a:p>
            <a:pPr lvl="1"/>
            <a:r>
              <a:rPr lang="en-US" dirty="0"/>
              <a:t>True implementation only feasible for small sets (2-way)</a:t>
            </a:r>
          </a:p>
          <a:p>
            <a:pPr lvl="1"/>
            <a:r>
              <a:rPr lang="en-US" dirty="0"/>
              <a:t>Pseudo-LRU binary tree often used for 4-8 way</a:t>
            </a:r>
          </a:p>
          <a:p>
            <a:r>
              <a:rPr lang="en-US" b="1" dirty="0"/>
              <a:t>First In, First Out (FIFO) aka Round-Robin</a:t>
            </a:r>
          </a:p>
          <a:p>
            <a:pPr lvl="1"/>
            <a:r>
              <a:rPr lang="en-US" dirty="0"/>
              <a:t>Used in highly associative caches</a:t>
            </a:r>
          </a:p>
          <a:p>
            <a:r>
              <a:rPr lang="en-US" b="1" dirty="0"/>
              <a:t>Not Most Recently Used (NMRU)</a:t>
            </a:r>
          </a:p>
          <a:p>
            <a:pPr lvl="1"/>
            <a:r>
              <a:rPr lang="en-US" dirty="0"/>
              <a:t>FIFO with exception for most recently used block(s)</a:t>
            </a:r>
          </a:p>
        </p:txBody>
      </p:sp>
    </p:spTree>
    <p:extLst>
      <p:ext uri="{BB962C8B-B14F-4D97-AF65-F5344CB8AC3E}">
        <p14:creationId xmlns:p14="http://schemas.microsoft.com/office/powerpoint/2010/main" val="130910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Write Strategy: How are writes handled?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Cache Hit</a:t>
            </a:r>
          </a:p>
          <a:p>
            <a:pPr lvl="1"/>
            <a:r>
              <a:rPr lang="en-US" b="1" dirty="0"/>
              <a:t>Write Through – </a:t>
            </a:r>
            <a:r>
              <a:rPr lang="en-US" dirty="0"/>
              <a:t>write to memory immediately, generally higher traffic but simpler to design</a:t>
            </a:r>
          </a:p>
          <a:p>
            <a:pPr lvl="1"/>
            <a:r>
              <a:rPr lang="en-US" b="1" dirty="0"/>
              <a:t>Write Back – </a:t>
            </a:r>
            <a:r>
              <a:rPr lang="en-US" dirty="0"/>
              <a:t>write cache only, memory is written when evicted, dirty bit per block avoids unnecessary write backs, more complicated</a:t>
            </a:r>
          </a:p>
          <a:p>
            <a:r>
              <a:rPr lang="en-US" dirty="0"/>
              <a:t>Cache Miss</a:t>
            </a:r>
          </a:p>
          <a:p>
            <a:pPr lvl="1"/>
            <a:r>
              <a:rPr lang="en-US" b="1" dirty="0"/>
              <a:t>No Write Allocate – </a:t>
            </a:r>
            <a:r>
              <a:rPr lang="en-US" dirty="0"/>
              <a:t>only write to main memory</a:t>
            </a:r>
          </a:p>
          <a:p>
            <a:pPr lvl="1"/>
            <a:r>
              <a:rPr lang="en-US" b="1" dirty="0"/>
              <a:t>Write Allocate – </a:t>
            </a:r>
            <a:r>
              <a:rPr lang="en-US" dirty="0"/>
              <a:t>fetch block into cache, then write</a:t>
            </a:r>
          </a:p>
          <a:p>
            <a:r>
              <a:rPr lang="en-US" dirty="0"/>
              <a:t>Common Combinations</a:t>
            </a:r>
          </a:p>
          <a:p>
            <a:pPr lvl="1"/>
            <a:r>
              <a:rPr lang="en-US" dirty="0"/>
              <a:t>Write Through &amp; No Write Allocate (old)</a:t>
            </a:r>
          </a:p>
          <a:p>
            <a:pPr lvl="1"/>
            <a:r>
              <a:rPr lang="en-US" dirty="0"/>
              <a:t>Write Back &amp; Write Allocate (new)</a:t>
            </a:r>
          </a:p>
        </p:txBody>
      </p:sp>
    </p:spTree>
    <p:extLst>
      <p:ext uri="{BB962C8B-B14F-4D97-AF65-F5344CB8AC3E}">
        <p14:creationId xmlns:p14="http://schemas.microsoft.com/office/powerpoint/2010/main" val="7040606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Cache Performance Metrics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6875" y="1362075"/>
            <a:ext cx="8594725" cy="4972050"/>
          </a:xfrm>
        </p:spPr>
        <p:txBody>
          <a:bodyPr>
            <a:normAutofit fontScale="92500" lnSpcReduction="10000"/>
          </a:bodyPr>
          <a:lstStyle/>
          <a:p>
            <a:r>
              <a:rPr lang="en-GB" dirty="0"/>
              <a:t>Miss Rate</a:t>
            </a:r>
          </a:p>
          <a:p>
            <a:pPr lvl="1"/>
            <a:r>
              <a:rPr lang="en-GB" dirty="0"/>
              <a:t>Fraction of memory references not found in cache (misses / accesses)</a:t>
            </a:r>
            <a:br>
              <a:rPr lang="en-GB" dirty="0"/>
            </a:br>
            <a:r>
              <a:rPr lang="en-GB" dirty="0"/>
              <a:t>= 1 – hit rate</a:t>
            </a:r>
          </a:p>
          <a:p>
            <a:pPr lvl="1"/>
            <a:r>
              <a:rPr lang="en-GB" dirty="0"/>
              <a:t>Typical numbers (in percentages):</a:t>
            </a:r>
          </a:p>
          <a:p>
            <a:pPr lvl="2"/>
            <a:r>
              <a:rPr lang="en-GB" dirty="0"/>
              <a:t>3-10% for L1</a:t>
            </a:r>
          </a:p>
          <a:p>
            <a:pPr lvl="2"/>
            <a:r>
              <a:rPr lang="en-GB" dirty="0"/>
              <a:t>can be quite small (e.g., &lt; 1%) for L2, depending on size, etc.</a:t>
            </a:r>
          </a:p>
          <a:p>
            <a:r>
              <a:rPr lang="en-GB" dirty="0"/>
              <a:t>Hit Time</a:t>
            </a:r>
          </a:p>
          <a:p>
            <a:pPr lvl="1"/>
            <a:r>
              <a:rPr lang="en-GB" dirty="0"/>
              <a:t>Time to deliver a line in the cache to the processor</a:t>
            </a:r>
          </a:p>
          <a:p>
            <a:pPr lvl="2"/>
            <a:r>
              <a:rPr lang="en-GB" dirty="0"/>
              <a:t>includes time to determine whether the line is in the cache</a:t>
            </a:r>
          </a:p>
          <a:p>
            <a:pPr lvl="1"/>
            <a:r>
              <a:rPr lang="en-GB" dirty="0"/>
              <a:t>Typical numbers:</a:t>
            </a:r>
          </a:p>
          <a:p>
            <a:pPr lvl="2"/>
            <a:r>
              <a:rPr lang="en-GB" dirty="0"/>
              <a:t>4 clock cycle for L1</a:t>
            </a:r>
          </a:p>
          <a:p>
            <a:pPr lvl="2"/>
            <a:r>
              <a:rPr lang="en-GB" dirty="0"/>
              <a:t>10 clock cycles for L2</a:t>
            </a:r>
          </a:p>
          <a:p>
            <a:r>
              <a:rPr lang="en-GB" dirty="0"/>
              <a:t>Miss Penalty</a:t>
            </a:r>
          </a:p>
          <a:p>
            <a:pPr lvl="1"/>
            <a:r>
              <a:rPr lang="en-GB" dirty="0"/>
              <a:t>Additional time required because of a miss</a:t>
            </a:r>
          </a:p>
          <a:p>
            <a:pPr lvl="2"/>
            <a:r>
              <a:rPr lang="en-GB" dirty="0"/>
              <a:t>typically 50-200 cycles for main memory (Trend: increasing!)</a:t>
            </a:r>
          </a:p>
        </p:txBody>
      </p:sp>
    </p:spTree>
    <p:extLst>
      <p:ext uri="{BB962C8B-B14F-4D97-AF65-F5344CB8AC3E}">
        <p14:creationId xmlns:p14="http://schemas.microsoft.com/office/powerpoint/2010/main" val="1538824802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 lIns="90488" tIns="44450" rIns="90488" bIns="44450" anchor="b"/>
          <a:lstStyle/>
          <a:p>
            <a:pPr eaLnBrk="1" hangingPunct="1"/>
            <a:r>
              <a:rPr lang="en-US" dirty="0"/>
              <a:t>Let’s think about those numbers</a:t>
            </a: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90488" tIns="44450" rIns="90488" bIns="44450"/>
          <a:lstStyle/>
          <a:p>
            <a:pPr>
              <a:defRPr/>
            </a:pPr>
            <a:r>
              <a:rPr lang="en-US" dirty="0"/>
              <a:t>Huge difference between a hit and a miss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Could be 100x, if just L1 and main memory</a:t>
            </a:r>
          </a:p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Would you believe 99% hits is twice as good as 97%?</a:t>
            </a:r>
          </a:p>
          <a:p>
            <a:pPr lvl="1" eaLnBrk="1" hangingPunct="1">
              <a:lnSpc>
                <a:spcPct val="100000"/>
              </a:lnSpc>
              <a:defRPr/>
            </a:pPr>
            <a:r>
              <a:rPr lang="en-US" sz="1800" dirty="0"/>
              <a:t>Consider: </a:t>
            </a:r>
            <a:br>
              <a:rPr lang="en-US" sz="1800" dirty="0"/>
            </a:br>
            <a:r>
              <a:rPr lang="en-US" sz="1800" dirty="0"/>
              <a:t>cache hit time of 1 cycle</a:t>
            </a:r>
            <a:br>
              <a:rPr lang="en-US" sz="1800" dirty="0"/>
            </a:br>
            <a:r>
              <a:rPr lang="en-US" sz="1800" dirty="0"/>
              <a:t>miss penalty of 100 cycles</a:t>
            </a:r>
          </a:p>
          <a:p>
            <a:pPr lvl="1">
              <a:defRPr/>
            </a:pPr>
            <a:endParaRPr lang="en-US" sz="1800" dirty="0"/>
          </a:p>
          <a:p>
            <a:pPr lvl="1">
              <a:defRPr/>
            </a:pPr>
            <a:r>
              <a:rPr lang="en-US" sz="1800" dirty="0"/>
              <a:t>Average memory access time = hit time + miss rate * miss penalty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97% hits:  1 cycle + 0.03 * 100 cycles =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en-US" sz="1800" b="1" dirty="0">
                <a:solidFill>
                  <a:srgbClr val="C00000"/>
                </a:solidFill>
              </a:rPr>
              <a:t>4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r>
              <a:rPr lang="en-US" sz="1800" dirty="0"/>
              <a:t>	 99% hits:  1 cycle + 0.01 * 100 cycles = </a:t>
            </a:r>
            <a:r>
              <a:rPr lang="en-US" sz="1800" b="1" dirty="0">
                <a:solidFill>
                  <a:srgbClr val="C00000"/>
                </a:solidFill>
              </a:rPr>
              <a:t>2 cycles</a:t>
            </a:r>
          </a:p>
          <a:p>
            <a:pPr lvl="1" eaLnBrk="1" hangingPunct="1">
              <a:lnSpc>
                <a:spcPct val="100000"/>
              </a:lnSpc>
              <a:buFont typeface="Wingdings" pitchFamily="2" charset="2"/>
              <a:buNone/>
              <a:defRPr/>
            </a:pPr>
            <a:endParaRPr lang="en-US" sz="1600" dirty="0">
              <a:solidFill>
                <a:srgbClr val="C00000"/>
              </a:solidFill>
            </a:endParaRPr>
          </a:p>
          <a:p>
            <a:pPr>
              <a:defRPr/>
            </a:pPr>
            <a:r>
              <a:rPr lang="en-US" dirty="0">
                <a:solidFill>
                  <a:srgbClr val="C00000"/>
                </a:solidFill>
              </a:rPr>
              <a:t>But.. Misses in caches are inevitable</a:t>
            </a:r>
            <a:endParaRPr lang="en-US" sz="1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0900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Categorizing Misses: The Three C’s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334000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Compulsory (or cold)</a:t>
            </a:r>
            <a:r>
              <a:rPr lang="en-US" dirty="0"/>
              <a:t> – first-reference to a block, occur even with infinite cache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Capacity</a:t>
            </a:r>
            <a:r>
              <a:rPr lang="en-US" dirty="0"/>
              <a:t> – cache is too small to hold all data needed by program at a given time (refer to as the working set)</a:t>
            </a:r>
          </a:p>
          <a:p>
            <a:endParaRPr lang="en-US" dirty="0"/>
          </a:p>
          <a:p>
            <a:r>
              <a:rPr lang="en-US" b="1" dirty="0">
                <a:solidFill>
                  <a:srgbClr val="C00000"/>
                </a:solidFill>
              </a:rPr>
              <a:t>Conflict</a:t>
            </a:r>
            <a:r>
              <a:rPr lang="en-US" dirty="0"/>
              <a:t> – misses that occur because of collisions, even when the cache is large enough</a:t>
            </a:r>
          </a:p>
          <a:p>
            <a:pPr lvl="1"/>
            <a:r>
              <a:rPr lang="en-US" dirty="0"/>
              <a:t>E.g., referencing blocks 0, 8, 0, 8, 0, 8 </a:t>
            </a:r>
            <a:r>
              <a:rPr lang="mr-IN" dirty="0"/>
              <a:t>…</a:t>
            </a:r>
            <a:r>
              <a:rPr lang="en-US" dirty="0"/>
              <a:t> would always miss if 0 and 8 are mapped to the </a:t>
            </a:r>
            <a:r>
              <a:rPr lang="en-US"/>
              <a:t>same cache line </a:t>
            </a:r>
            <a:r>
              <a:rPr lang="en-US" dirty="0"/>
              <a:t>in a large direct-mapped cache</a:t>
            </a:r>
          </a:p>
        </p:txBody>
      </p:sp>
    </p:spTree>
    <p:extLst>
      <p:ext uri="{BB962C8B-B14F-4D97-AF65-F5344CB8AC3E}">
        <p14:creationId xmlns:p14="http://schemas.microsoft.com/office/powerpoint/2010/main" val="73612860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640" name="Rectangle 13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Direct-mapped cache simulation</a:t>
            </a:r>
          </a:p>
        </p:txBody>
      </p:sp>
      <p:sp>
        <p:nvSpPr>
          <p:cNvPr id="149507" name="Rectangle 3"/>
          <p:cNvSpPr>
            <a:spLocks noChangeArrowheads="1"/>
          </p:cNvSpPr>
          <p:nvPr/>
        </p:nvSpPr>
        <p:spPr bwMode="auto">
          <a:xfrm>
            <a:off x="3211513" y="1391766"/>
            <a:ext cx="6161087" cy="3167534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 4 bit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S=4 sets, E=1 Blocks/set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</a:t>
            </a:r>
            <a:r>
              <a:rPr lang="en-US" sz="2000" u="sng" dirty="0">
                <a:latin typeface="Calibri"/>
                <a:cs typeface="Calibri"/>
              </a:rPr>
              <a:t>11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</a:t>
            </a:r>
            <a:r>
              <a:rPr lang="en-US" sz="2000" u="sng" dirty="0">
                <a:latin typeface="Calibri"/>
                <a:cs typeface="Calibri"/>
              </a:rPr>
              <a:t>00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149509" name="Rectangle 5"/>
          <p:cNvSpPr>
            <a:spLocks noChangeArrowheads="1"/>
          </p:cNvSpPr>
          <p:nvPr/>
        </p:nvSpPr>
        <p:spPr bwMode="auto">
          <a:xfrm>
            <a:off x="46513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x</a:t>
            </a:r>
            <a:endParaRPr lang="en-US" sz="2000" b="0" dirty="0">
              <a:latin typeface="Calibri"/>
              <a:cs typeface="Calibri"/>
            </a:endParaRPr>
          </a:p>
        </p:txBody>
      </p:sp>
      <p:sp>
        <p:nvSpPr>
          <p:cNvPr id="149510" name="Rectangle 6"/>
          <p:cNvSpPr>
            <a:spLocks noChangeArrowheads="1"/>
          </p:cNvSpPr>
          <p:nvPr/>
        </p:nvSpPr>
        <p:spPr bwMode="auto">
          <a:xfrm>
            <a:off x="584200" y="1295400"/>
            <a:ext cx="52899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t</a:t>
            </a:r>
            <a:r>
              <a:rPr lang="en-US" sz="2000" b="0" dirty="0">
                <a:latin typeface="Calibri"/>
                <a:cs typeface="Calibri"/>
              </a:rPr>
              <a:t>=1</a:t>
            </a:r>
          </a:p>
        </p:txBody>
      </p:sp>
      <p:sp>
        <p:nvSpPr>
          <p:cNvPr id="149511" name="Rectangle 7"/>
          <p:cNvSpPr>
            <a:spLocks noChangeArrowheads="1"/>
          </p:cNvSpPr>
          <p:nvPr/>
        </p:nvSpPr>
        <p:spPr bwMode="auto">
          <a:xfrm>
            <a:off x="1212850" y="1295400"/>
            <a:ext cx="54078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 err="1">
                <a:latin typeface="Calibri"/>
                <a:cs typeface="Calibri"/>
              </a:rPr>
              <a:t>s</a:t>
            </a:r>
            <a:r>
              <a:rPr lang="en-US" sz="2000" b="0" dirty="0">
                <a:latin typeface="Calibri"/>
                <a:cs typeface="Calibri"/>
              </a:rPr>
              <a:t>=2</a:t>
            </a:r>
          </a:p>
        </p:txBody>
      </p:sp>
      <p:sp>
        <p:nvSpPr>
          <p:cNvPr id="149512" name="Rectangle 8"/>
          <p:cNvSpPr>
            <a:spLocks noChangeArrowheads="1"/>
          </p:cNvSpPr>
          <p:nvPr/>
        </p:nvSpPr>
        <p:spPr bwMode="auto">
          <a:xfrm>
            <a:off x="1952625" y="1295400"/>
            <a:ext cx="57522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149513" name="Rectangle 9"/>
          <p:cNvSpPr>
            <a:spLocks noChangeArrowheads="1"/>
          </p:cNvSpPr>
          <p:nvPr/>
        </p:nvSpPr>
        <p:spPr bwMode="auto">
          <a:xfrm>
            <a:off x="1182688" y="1633736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149514" name="Rectangle 10"/>
          <p:cNvSpPr>
            <a:spLocks noChangeArrowheads="1"/>
          </p:cNvSpPr>
          <p:nvPr/>
        </p:nvSpPr>
        <p:spPr bwMode="auto">
          <a:xfrm>
            <a:off x="1898650" y="1633736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75"/>
          <p:cNvGrpSpPr>
            <a:grpSpLocks/>
          </p:cNvGrpSpPr>
          <p:nvPr/>
        </p:nvGrpSpPr>
        <p:grpSpPr bwMode="auto">
          <a:xfrm>
            <a:off x="3352800" y="5137150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516" name="Rectangle 12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517" name="Rectangle 13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149518" name="Rectangle 14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149519" name="Rectangle 15"/>
          <p:cNvSpPr>
            <a:spLocks noChangeArrowheads="1"/>
          </p:cNvSpPr>
          <p:nvPr/>
        </p:nvSpPr>
        <p:spPr bwMode="auto">
          <a:xfrm>
            <a:off x="3502025" y="4724400"/>
            <a:ext cx="310982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v</a:t>
            </a:r>
          </a:p>
        </p:txBody>
      </p:sp>
      <p:sp>
        <p:nvSpPr>
          <p:cNvPr id="149520" name="Rectangle 16"/>
          <p:cNvSpPr>
            <a:spLocks noChangeArrowheads="1"/>
          </p:cNvSpPr>
          <p:nvPr/>
        </p:nvSpPr>
        <p:spPr bwMode="auto">
          <a:xfrm>
            <a:off x="3979862" y="4724400"/>
            <a:ext cx="53126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149521" name="Rectangle 17"/>
          <p:cNvSpPr>
            <a:spLocks noChangeArrowheads="1"/>
          </p:cNvSpPr>
          <p:nvPr/>
        </p:nvSpPr>
        <p:spPr bwMode="auto">
          <a:xfrm>
            <a:off x="4937125" y="4724400"/>
            <a:ext cx="74141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149522" name="Rectangle 18"/>
          <p:cNvSpPr>
            <a:spLocks noChangeArrowheads="1"/>
          </p:cNvSpPr>
          <p:nvPr/>
        </p:nvSpPr>
        <p:spPr bwMode="auto">
          <a:xfrm>
            <a:off x="3352800" y="54467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3" name="Rectangle 19"/>
          <p:cNvSpPr>
            <a:spLocks noChangeArrowheads="1"/>
          </p:cNvSpPr>
          <p:nvPr/>
        </p:nvSpPr>
        <p:spPr bwMode="auto">
          <a:xfrm>
            <a:off x="3927475" y="54467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4" name="Rectangle 20"/>
          <p:cNvSpPr>
            <a:spLocks noChangeArrowheads="1"/>
          </p:cNvSpPr>
          <p:nvPr/>
        </p:nvSpPr>
        <p:spPr bwMode="auto">
          <a:xfrm>
            <a:off x="4595812" y="54467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5" name="Rectangle 21"/>
          <p:cNvSpPr>
            <a:spLocks noChangeArrowheads="1"/>
          </p:cNvSpPr>
          <p:nvPr/>
        </p:nvSpPr>
        <p:spPr bwMode="auto">
          <a:xfrm>
            <a:off x="3352800" y="577056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6" name="Rectangle 22"/>
          <p:cNvSpPr>
            <a:spLocks noChangeArrowheads="1"/>
          </p:cNvSpPr>
          <p:nvPr/>
        </p:nvSpPr>
        <p:spPr bwMode="auto">
          <a:xfrm>
            <a:off x="3927475" y="577056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7" name="Rectangle 23"/>
          <p:cNvSpPr>
            <a:spLocks noChangeArrowheads="1"/>
          </p:cNvSpPr>
          <p:nvPr/>
        </p:nvSpPr>
        <p:spPr bwMode="auto">
          <a:xfrm>
            <a:off x="4595812" y="577056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8" name="Rectangle 24"/>
          <p:cNvSpPr>
            <a:spLocks noChangeArrowheads="1"/>
          </p:cNvSpPr>
          <p:nvPr/>
        </p:nvSpPr>
        <p:spPr bwMode="auto">
          <a:xfrm>
            <a:off x="3352800" y="6094413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29" name="Rectangle 25"/>
          <p:cNvSpPr>
            <a:spLocks noChangeArrowheads="1"/>
          </p:cNvSpPr>
          <p:nvPr/>
        </p:nvSpPr>
        <p:spPr bwMode="auto">
          <a:xfrm>
            <a:off x="3927475" y="6094413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530" name="Rectangle 26"/>
          <p:cNvSpPr>
            <a:spLocks noChangeArrowheads="1"/>
          </p:cNvSpPr>
          <p:nvPr/>
        </p:nvSpPr>
        <p:spPr bwMode="auto">
          <a:xfrm>
            <a:off x="4595812" y="6094413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2000">
              <a:latin typeface="Calibri"/>
              <a:cs typeface="Calibri"/>
            </a:endParaRPr>
          </a:p>
        </p:txBody>
      </p:sp>
      <p:sp>
        <p:nvSpPr>
          <p:cNvPr id="149678" name="Text Box 174"/>
          <p:cNvSpPr txBox="1">
            <a:spLocks noChangeArrowheads="1"/>
          </p:cNvSpPr>
          <p:nvPr/>
        </p:nvSpPr>
        <p:spPr bwMode="auto">
          <a:xfrm>
            <a:off x="6657975" y="2968823"/>
            <a:ext cx="1299709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 [cold]</a:t>
            </a:r>
          </a:p>
        </p:txBody>
      </p:sp>
      <p:grpSp>
        <p:nvGrpSpPr>
          <p:cNvPr id="3" name="Group 176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1" name="Rectangle 177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2" name="Rectangle 178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3" name="Rectangle 179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149684" name="Text Box 180"/>
          <p:cNvSpPr txBox="1">
            <a:spLocks noChangeArrowheads="1"/>
          </p:cNvSpPr>
          <p:nvPr/>
        </p:nvSpPr>
        <p:spPr bwMode="auto">
          <a:xfrm>
            <a:off x="6748463" y="3273623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149685" name="Text Box 181"/>
          <p:cNvSpPr txBox="1">
            <a:spLocks noChangeArrowheads="1"/>
          </p:cNvSpPr>
          <p:nvPr/>
        </p:nvSpPr>
        <p:spPr bwMode="auto">
          <a:xfrm>
            <a:off x="6657975" y="3548063"/>
            <a:ext cx="1299709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 [cold]</a:t>
            </a:r>
          </a:p>
        </p:txBody>
      </p:sp>
      <p:grpSp>
        <p:nvGrpSpPr>
          <p:cNvPr id="4" name="Group 182"/>
          <p:cNvGrpSpPr>
            <a:grpSpLocks/>
          </p:cNvGrpSpPr>
          <p:nvPr/>
        </p:nvGrpSpPr>
        <p:grpSpPr bwMode="auto">
          <a:xfrm>
            <a:off x="3352800" y="6096000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87" name="Rectangle 18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88" name="Rectangle 18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89" name="Rectangle 18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149690" name="Text Box 186"/>
          <p:cNvSpPr txBox="1">
            <a:spLocks noChangeArrowheads="1"/>
          </p:cNvSpPr>
          <p:nvPr/>
        </p:nvSpPr>
        <p:spPr bwMode="auto">
          <a:xfrm>
            <a:off x="6701478" y="3883223"/>
            <a:ext cx="1299522" cy="289823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 [cold]</a:t>
            </a:r>
          </a:p>
        </p:txBody>
      </p:sp>
      <p:grpSp>
        <p:nvGrpSpPr>
          <p:cNvPr id="5" name="Group 187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2" name="Rectangle 188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3" name="Rectangle 189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4" name="Rectangle 190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149695" name="Text Box 191"/>
          <p:cNvSpPr txBox="1">
            <a:spLocks noChangeArrowheads="1"/>
          </p:cNvSpPr>
          <p:nvPr/>
        </p:nvSpPr>
        <p:spPr bwMode="auto">
          <a:xfrm>
            <a:off x="6657975" y="4188023"/>
            <a:ext cx="1629827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 [conflict]</a:t>
            </a:r>
          </a:p>
        </p:txBody>
      </p:sp>
      <p:grpSp>
        <p:nvGrpSpPr>
          <p:cNvPr id="6" name="Group 192"/>
          <p:cNvGrpSpPr>
            <a:grpSpLocks/>
          </p:cNvGrpSpPr>
          <p:nvPr/>
        </p:nvGrpSpPr>
        <p:grpSpPr bwMode="auto">
          <a:xfrm>
            <a:off x="3352800" y="514032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149697" name="Rectangle 193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149698" name="Rectangle 194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149699" name="Rectangle 195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50" name="TextBox 49"/>
          <p:cNvSpPr txBox="1"/>
          <p:nvPr/>
        </p:nvSpPr>
        <p:spPr>
          <a:xfrm>
            <a:off x="2667000" y="51170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2667000" y="5422397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2667000" y="5727726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2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667000" y="6033055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3</a:t>
            </a:r>
          </a:p>
        </p:txBody>
      </p:sp>
      <p:sp>
        <p:nvSpPr>
          <p:cNvPr id="7" name="Line Callout 1 6"/>
          <p:cNvSpPr/>
          <p:nvPr/>
        </p:nvSpPr>
        <p:spPr bwMode="auto">
          <a:xfrm>
            <a:off x="561206" y="3174520"/>
            <a:ext cx="1666081" cy="747086"/>
          </a:xfrm>
          <a:prstGeom prst="borderCallout1">
            <a:avLst>
              <a:gd name="adj1" fmla="val 15219"/>
              <a:gd name="adj2" fmla="val 108347"/>
              <a:gd name="adj3" fmla="val 27764"/>
              <a:gd name="adj4" fmla="val 369860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Spatial Locality</a:t>
            </a:r>
          </a:p>
        </p:txBody>
      </p:sp>
      <p:sp>
        <p:nvSpPr>
          <p:cNvPr id="54" name="Line Callout 1 53"/>
          <p:cNvSpPr/>
          <p:nvPr/>
        </p:nvSpPr>
        <p:spPr bwMode="auto">
          <a:xfrm>
            <a:off x="465138" y="4267199"/>
            <a:ext cx="2062713" cy="1155197"/>
          </a:xfrm>
          <a:prstGeom prst="borderCallout1">
            <a:avLst>
              <a:gd name="adj1" fmla="val 15219"/>
              <a:gd name="adj2" fmla="val 108347"/>
              <a:gd name="adj3" fmla="val 7412"/>
              <a:gd name="adj4" fmla="val 306004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Temporal Locality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(Unexploited)</a:t>
            </a:r>
          </a:p>
        </p:txBody>
      </p:sp>
    </p:spTree>
    <p:extLst>
      <p:ext uri="{BB962C8B-B14F-4D97-AF65-F5344CB8AC3E}">
        <p14:creationId xmlns:p14="http://schemas.microsoft.com/office/powerpoint/2010/main" val="38138252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678" grpId="0"/>
      <p:bldP spid="149684" grpId="0"/>
      <p:bldP spid="149685" grpId="0"/>
      <p:bldP spid="149690" grpId="0"/>
      <p:bldP spid="149695" grpId="0"/>
      <p:bldP spid="7" grpId="0" animBg="1"/>
      <p:bldP spid="5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018" y="435678"/>
            <a:ext cx="8101182" cy="762000"/>
          </a:xfrm>
        </p:spPr>
        <p:txBody>
          <a:bodyPr/>
          <a:lstStyle/>
          <a:p>
            <a:r>
              <a:rPr lang="en-US" dirty="0"/>
              <a:t>2-way set associative cache simulation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3211513" y="1712243"/>
            <a:ext cx="5475287" cy="285975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M=4-bit addresses, B=2 bytes/block, 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S=2 sets, E=2 blocks/set</a:t>
            </a:r>
          </a:p>
          <a:p>
            <a:pPr algn="l">
              <a:lnSpc>
                <a:spcPct val="100000"/>
              </a:lnSpc>
            </a:pPr>
            <a:endParaRPr lang="en-US" sz="2000" b="0" dirty="0">
              <a:latin typeface="Calibri"/>
              <a:cs typeface="Calibri"/>
            </a:endParaRP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Address trace (reads, one byte per read):</a:t>
            </a:r>
          </a:p>
          <a:p>
            <a:pPr algn="l">
              <a:lnSpc>
                <a:spcPct val="100000"/>
              </a:lnSpc>
            </a:pPr>
            <a:r>
              <a:rPr lang="en-US" sz="2000" b="0" dirty="0">
                <a:latin typeface="Calibri"/>
                <a:cs typeface="Calibri"/>
              </a:rPr>
              <a:t>	</a:t>
            </a:r>
            <a:r>
              <a:rPr lang="en-US" sz="2000" dirty="0">
                <a:latin typeface="Calibri"/>
                <a:cs typeface="Calibri"/>
              </a:rPr>
              <a:t>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1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7	[01</a:t>
            </a:r>
            <a:r>
              <a:rPr lang="en-US" sz="2000" u="sng" dirty="0">
                <a:latin typeface="Calibri"/>
                <a:cs typeface="Calibri"/>
              </a:rPr>
              <a:t>1</a:t>
            </a:r>
            <a:r>
              <a:rPr lang="en-US" sz="2000" dirty="0">
                <a:latin typeface="Calibri"/>
                <a:cs typeface="Calibri"/>
              </a:rPr>
              <a:t>1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8	[10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],  </a:t>
            </a:r>
          </a:p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	0	[00</a:t>
            </a:r>
            <a:r>
              <a:rPr lang="en-US" sz="2000" u="sng" dirty="0">
                <a:latin typeface="Calibri"/>
                <a:cs typeface="Calibri"/>
              </a:rPr>
              <a:t>0</a:t>
            </a:r>
            <a:r>
              <a:rPr lang="en-US" sz="2000" dirty="0">
                <a:latin typeface="Calibri"/>
                <a:cs typeface="Calibri"/>
              </a:rPr>
              <a:t>0</a:t>
            </a:r>
            <a:r>
              <a:rPr lang="en-US" sz="2000" baseline="-25000" dirty="0">
                <a:latin typeface="Calibri"/>
                <a:cs typeface="Calibri"/>
              </a:rPr>
              <a:t>2</a:t>
            </a:r>
            <a:r>
              <a:rPr lang="en-US" sz="2000" dirty="0">
                <a:latin typeface="Calibri"/>
                <a:cs typeface="Calibri"/>
              </a:rPr>
              <a:t>]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45720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xx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576262" y="1507455"/>
            <a:ext cx="526385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t=2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1204912" y="1507455"/>
            <a:ext cx="553937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s=1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1944687" y="1507455"/>
            <a:ext cx="58123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b=1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1174750" y="1841500"/>
            <a:ext cx="703262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sp>
        <p:nvSpPr>
          <p:cNvPr id="202761" name="Rectangle 9"/>
          <p:cNvSpPr>
            <a:spLocks noChangeArrowheads="1"/>
          </p:cNvSpPr>
          <p:nvPr/>
        </p:nvSpPr>
        <p:spPr bwMode="auto">
          <a:xfrm>
            <a:off x="1890712" y="1841500"/>
            <a:ext cx="703263" cy="28575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487" tIns="44450" rIns="90487" bIns="44450" anchor="ctr">
            <a:prstTxWarp prst="textNoShape">
              <a:avLst/>
            </a:prstTxWarp>
          </a:bodyPr>
          <a:lstStyle/>
          <a:p>
            <a:pPr algn="ctr">
              <a:lnSpc>
                <a:spcPct val="100000"/>
              </a:lnSpc>
            </a:pPr>
            <a:r>
              <a:rPr lang="en-US" sz="2000" b="0">
                <a:latin typeface="Calibri"/>
                <a:cs typeface="Calibri"/>
              </a:rPr>
              <a:t>x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3922713" y="5106988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63" name="Rectangle 11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</a:t>
              </a:r>
            </a:p>
          </p:txBody>
        </p:sp>
        <p:sp>
          <p:nvSpPr>
            <p:cNvPr id="202764" name="Rectangle 12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  <p:sp>
          <p:nvSpPr>
            <p:cNvPr id="202765" name="Rectangle 13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?</a:t>
              </a:r>
            </a:p>
          </p:txBody>
        </p:sp>
      </p:grpSp>
      <p:sp>
        <p:nvSpPr>
          <p:cNvPr id="202766" name="Rectangle 14"/>
          <p:cNvSpPr>
            <a:spLocks noChangeArrowheads="1"/>
          </p:cNvSpPr>
          <p:nvPr/>
        </p:nvSpPr>
        <p:spPr bwMode="auto">
          <a:xfrm>
            <a:off x="4071938" y="4724400"/>
            <a:ext cx="316918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 err="1">
                <a:latin typeface="Calibri"/>
                <a:cs typeface="Calibri"/>
              </a:rPr>
              <a:t>v</a:t>
            </a:r>
            <a:endParaRPr lang="en-US" sz="2000" dirty="0">
              <a:latin typeface="Calibri"/>
              <a:cs typeface="Calibri"/>
            </a:endParaRPr>
          </a:p>
        </p:txBody>
      </p:sp>
      <p:sp>
        <p:nvSpPr>
          <p:cNvPr id="202767" name="Rectangle 15"/>
          <p:cNvSpPr>
            <a:spLocks noChangeArrowheads="1"/>
          </p:cNvSpPr>
          <p:nvPr/>
        </p:nvSpPr>
        <p:spPr bwMode="auto">
          <a:xfrm>
            <a:off x="4549775" y="4724400"/>
            <a:ext cx="538533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Tag</a:t>
            </a:r>
          </a:p>
        </p:txBody>
      </p:sp>
      <p:sp>
        <p:nvSpPr>
          <p:cNvPr id="202768" name="Rectangle 16"/>
          <p:cNvSpPr>
            <a:spLocks noChangeArrowheads="1"/>
          </p:cNvSpPr>
          <p:nvPr/>
        </p:nvSpPr>
        <p:spPr bwMode="auto">
          <a:xfrm>
            <a:off x="5410200" y="4724400"/>
            <a:ext cx="757819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2000" dirty="0">
                <a:latin typeface="Calibri"/>
                <a:cs typeface="Calibri"/>
              </a:rPr>
              <a:t>Block</a:t>
            </a:r>
          </a:p>
        </p:txBody>
      </p:sp>
      <p:sp>
        <p:nvSpPr>
          <p:cNvPr id="202769" name="Rectangle 17"/>
          <p:cNvSpPr>
            <a:spLocks noChangeArrowheads="1"/>
          </p:cNvSpPr>
          <p:nvPr/>
        </p:nvSpPr>
        <p:spPr bwMode="auto">
          <a:xfrm>
            <a:off x="3922713" y="5416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0" name="Rectangle 18"/>
          <p:cNvSpPr>
            <a:spLocks noChangeArrowheads="1"/>
          </p:cNvSpPr>
          <p:nvPr/>
        </p:nvSpPr>
        <p:spPr bwMode="auto">
          <a:xfrm>
            <a:off x="4497388" y="5416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1" name="Rectangle 19"/>
          <p:cNvSpPr>
            <a:spLocks noChangeArrowheads="1"/>
          </p:cNvSpPr>
          <p:nvPr/>
        </p:nvSpPr>
        <p:spPr bwMode="auto">
          <a:xfrm>
            <a:off x="5165725" y="5416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2" name="Rectangle 20"/>
          <p:cNvSpPr>
            <a:spLocks noChangeArrowheads="1"/>
          </p:cNvSpPr>
          <p:nvPr/>
        </p:nvSpPr>
        <p:spPr bwMode="auto">
          <a:xfrm>
            <a:off x="3922713" y="592455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3" name="Rectangle 21"/>
          <p:cNvSpPr>
            <a:spLocks noChangeArrowheads="1"/>
          </p:cNvSpPr>
          <p:nvPr/>
        </p:nvSpPr>
        <p:spPr bwMode="auto">
          <a:xfrm>
            <a:off x="4497388" y="592455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4" name="Rectangle 22"/>
          <p:cNvSpPr>
            <a:spLocks noChangeArrowheads="1"/>
          </p:cNvSpPr>
          <p:nvPr/>
        </p:nvSpPr>
        <p:spPr bwMode="auto">
          <a:xfrm>
            <a:off x="5165725" y="592455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5" name="Rectangle 23"/>
          <p:cNvSpPr>
            <a:spLocks noChangeArrowheads="1"/>
          </p:cNvSpPr>
          <p:nvPr/>
        </p:nvSpPr>
        <p:spPr bwMode="auto">
          <a:xfrm>
            <a:off x="3922713" y="6248400"/>
            <a:ext cx="55721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>
                <a:latin typeface="Calibri"/>
                <a:cs typeface="Calibri"/>
              </a:rPr>
              <a:t>0</a:t>
            </a:r>
          </a:p>
        </p:txBody>
      </p:sp>
      <p:sp>
        <p:nvSpPr>
          <p:cNvPr id="202776" name="Rectangle 24"/>
          <p:cNvSpPr>
            <a:spLocks noChangeArrowheads="1"/>
          </p:cNvSpPr>
          <p:nvPr/>
        </p:nvSpPr>
        <p:spPr bwMode="auto">
          <a:xfrm>
            <a:off x="4497388" y="6248400"/>
            <a:ext cx="652462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7" name="Rectangle 25"/>
          <p:cNvSpPr>
            <a:spLocks noChangeArrowheads="1"/>
          </p:cNvSpPr>
          <p:nvPr/>
        </p:nvSpPr>
        <p:spPr bwMode="auto">
          <a:xfrm>
            <a:off x="5165725" y="6248400"/>
            <a:ext cx="1419225" cy="3048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2000">
              <a:latin typeface="Calibri"/>
              <a:cs typeface="Calibri"/>
            </a:endParaRPr>
          </a:p>
        </p:txBody>
      </p:sp>
      <p:sp>
        <p:nvSpPr>
          <p:cNvPr id="202779" name="Text Box 27"/>
          <p:cNvSpPr txBox="1">
            <a:spLocks noChangeArrowheads="1"/>
          </p:cNvSpPr>
          <p:nvPr/>
        </p:nvSpPr>
        <p:spPr bwMode="auto">
          <a:xfrm>
            <a:off x="6657975" y="2984698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3" name="Group 28"/>
          <p:cNvGrpSpPr>
            <a:grpSpLocks/>
          </p:cNvGrpSpPr>
          <p:nvPr/>
        </p:nvGrpSpPr>
        <p:grpSpPr bwMode="auto">
          <a:xfrm>
            <a:off x="3922713" y="5110163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1" name="Rectangle 29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2" name="Rectangle 30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00</a:t>
              </a:r>
            </a:p>
          </p:txBody>
        </p:sp>
        <p:sp>
          <p:nvSpPr>
            <p:cNvPr id="202783" name="Rectangle 31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M[0-1]</a:t>
              </a:r>
            </a:p>
          </p:txBody>
        </p:sp>
      </p:grpSp>
      <p:sp>
        <p:nvSpPr>
          <p:cNvPr id="202784" name="Text Box 32"/>
          <p:cNvSpPr txBox="1">
            <a:spLocks noChangeArrowheads="1"/>
          </p:cNvSpPr>
          <p:nvPr/>
        </p:nvSpPr>
        <p:spPr bwMode="auto">
          <a:xfrm>
            <a:off x="6748463" y="32766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202785" name="Text Box 33"/>
          <p:cNvSpPr txBox="1">
            <a:spLocks noChangeArrowheads="1"/>
          </p:cNvSpPr>
          <p:nvPr/>
        </p:nvSpPr>
        <p:spPr bwMode="auto">
          <a:xfrm>
            <a:off x="6657975" y="35814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3922713" y="5921375"/>
            <a:ext cx="2662237" cy="306387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87" name="Rectangle 35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88" name="Rectangle 36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01</a:t>
              </a:r>
            </a:p>
          </p:txBody>
        </p:sp>
        <p:sp>
          <p:nvSpPr>
            <p:cNvPr id="202789" name="Rectangle 37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M[6-7]</a:t>
              </a:r>
            </a:p>
          </p:txBody>
        </p:sp>
      </p:grpSp>
      <p:sp>
        <p:nvSpPr>
          <p:cNvPr id="202790" name="Text Box 38"/>
          <p:cNvSpPr txBox="1">
            <a:spLocks noChangeArrowheads="1"/>
          </p:cNvSpPr>
          <p:nvPr/>
        </p:nvSpPr>
        <p:spPr bwMode="auto">
          <a:xfrm>
            <a:off x="6657975" y="3886200"/>
            <a:ext cx="647111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miss</a:t>
            </a: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3922713" y="5413375"/>
            <a:ext cx="2662237" cy="306388"/>
            <a:chOff x="2027" y="3244"/>
            <a:chExt cx="1677" cy="193"/>
          </a:xfrm>
          <a:solidFill>
            <a:srgbClr val="DEDFF5"/>
          </a:solidFill>
        </p:grpSpPr>
        <p:sp>
          <p:nvSpPr>
            <p:cNvPr id="202792" name="Rectangle 40"/>
            <p:cNvSpPr>
              <a:spLocks noChangeArrowheads="1"/>
            </p:cNvSpPr>
            <p:nvPr/>
          </p:nvSpPr>
          <p:spPr bwMode="auto">
            <a:xfrm>
              <a:off x="2027" y="3244"/>
              <a:ext cx="35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</a:t>
              </a:r>
            </a:p>
          </p:txBody>
        </p:sp>
        <p:sp>
          <p:nvSpPr>
            <p:cNvPr id="202793" name="Rectangle 41"/>
            <p:cNvSpPr>
              <a:spLocks noChangeArrowheads="1"/>
            </p:cNvSpPr>
            <p:nvPr/>
          </p:nvSpPr>
          <p:spPr bwMode="auto">
            <a:xfrm>
              <a:off x="2389" y="3244"/>
              <a:ext cx="411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10</a:t>
              </a:r>
            </a:p>
          </p:txBody>
        </p:sp>
        <p:sp>
          <p:nvSpPr>
            <p:cNvPr id="202794" name="Rectangle 42"/>
            <p:cNvSpPr>
              <a:spLocks noChangeArrowheads="1"/>
            </p:cNvSpPr>
            <p:nvPr/>
          </p:nvSpPr>
          <p:spPr bwMode="auto">
            <a:xfrm>
              <a:off x="2810" y="3244"/>
              <a:ext cx="894" cy="193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487" tIns="44450" rIns="90487" bIns="44450" anchor="ctr">
              <a:prstTxWarp prst="textNoShape">
                <a:avLst/>
              </a:prstTxWarp>
            </a:bodyPr>
            <a:lstStyle/>
            <a:p>
              <a:pPr>
                <a:lnSpc>
                  <a:spcPct val="100000"/>
                </a:lnSpc>
              </a:pPr>
              <a:r>
                <a:rPr lang="en-US" sz="2000" b="0">
                  <a:latin typeface="Calibri"/>
                  <a:cs typeface="Calibri"/>
                </a:rPr>
                <a:t>M[8-9]</a:t>
              </a:r>
            </a:p>
          </p:txBody>
        </p:sp>
      </p:grpSp>
      <p:sp>
        <p:nvSpPr>
          <p:cNvPr id="202795" name="Text Box 43"/>
          <p:cNvSpPr txBox="1">
            <a:spLocks noChangeArrowheads="1"/>
          </p:cNvSpPr>
          <p:nvPr/>
        </p:nvSpPr>
        <p:spPr bwMode="auto">
          <a:xfrm>
            <a:off x="6748463" y="4191000"/>
            <a:ext cx="462265" cy="307777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  <a:effectLst/>
        </p:spPr>
        <p:txBody>
          <a:bodyPr wrap="none" lIns="90487" tIns="44450" rIns="90487" bIns="4445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  <a:spcBef>
                <a:spcPct val="50000"/>
              </a:spcBef>
            </a:pPr>
            <a:r>
              <a:rPr lang="en-US" sz="2000" b="0" dirty="0">
                <a:latin typeface="Calibri"/>
                <a:cs typeface="Calibri"/>
              </a:rPr>
              <a:t>hit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825750" y="5416550"/>
            <a:ext cx="858838" cy="3693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endParaRPr lang="en-US" sz="1800" dirty="0">
              <a:latin typeface="Calibri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227045" y="518160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227045" y="6031468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Set 1</a:t>
            </a:r>
          </a:p>
        </p:txBody>
      </p:sp>
      <p:sp>
        <p:nvSpPr>
          <p:cNvPr id="50" name="Line Callout 1 49"/>
          <p:cNvSpPr/>
          <p:nvPr/>
        </p:nvSpPr>
        <p:spPr bwMode="auto">
          <a:xfrm>
            <a:off x="561206" y="3174520"/>
            <a:ext cx="1666081" cy="747086"/>
          </a:xfrm>
          <a:prstGeom prst="borderCallout1">
            <a:avLst>
              <a:gd name="adj1" fmla="val 15219"/>
              <a:gd name="adj2" fmla="val 108347"/>
              <a:gd name="adj3" fmla="val 27764"/>
              <a:gd name="adj4" fmla="val 369860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Spatial Locality</a:t>
            </a:r>
          </a:p>
        </p:txBody>
      </p:sp>
      <p:sp>
        <p:nvSpPr>
          <p:cNvPr id="51" name="Line Callout 1 50"/>
          <p:cNvSpPr/>
          <p:nvPr/>
        </p:nvSpPr>
        <p:spPr bwMode="auto">
          <a:xfrm>
            <a:off x="465138" y="4267199"/>
            <a:ext cx="2062713" cy="1155197"/>
          </a:xfrm>
          <a:prstGeom prst="borderCallout1">
            <a:avLst>
              <a:gd name="adj1" fmla="val 15219"/>
              <a:gd name="adj2" fmla="val 108347"/>
              <a:gd name="adj3" fmla="val 7412"/>
              <a:gd name="adj4" fmla="val 306004"/>
            </a:avLst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Temporal Locality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Calibri" pitchFamily="34" charset="0"/>
              </a:rPr>
              <a:t>(Exploited)</a:t>
            </a:r>
          </a:p>
        </p:txBody>
      </p:sp>
    </p:spTree>
    <p:extLst>
      <p:ext uri="{BB962C8B-B14F-4D97-AF65-F5344CB8AC3E}">
        <p14:creationId xmlns:p14="http://schemas.microsoft.com/office/powerpoint/2010/main" val="36414701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79" grpId="0"/>
      <p:bldP spid="202784" grpId="0"/>
      <p:bldP spid="202785" grpId="0"/>
      <p:bldP spid="202790" grpId="0"/>
      <p:bldP spid="202795" grpId="0"/>
      <p:bldP spid="5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Grp="1" noChangeArrowheads="1"/>
          </p:cNvSpPr>
          <p:nvPr>
            <p:ph type="title"/>
          </p:nvPr>
        </p:nvSpPr>
        <p:spPr>
          <a:xfrm>
            <a:off x="61913" y="247650"/>
            <a:ext cx="8716962" cy="782638"/>
          </a:xfrm>
        </p:spPr>
        <p:txBody>
          <a:bodyPr>
            <a:normAutofit fontScale="90000"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Arial"/>
                <a:cs typeface="Arial"/>
              </a:rPr>
              <a:t>Review: Memory </a:t>
            </a:r>
            <a:br>
              <a:rPr lang="en-GB" dirty="0">
                <a:latin typeface="Arial"/>
                <a:cs typeface="Arial"/>
              </a:rPr>
            </a:br>
            <a:r>
              <a:rPr lang="en-GB" dirty="0">
                <a:latin typeface="Arial"/>
                <a:cs typeface="Arial"/>
              </a:rPr>
              <a:t>     Hierarchy</a:t>
            </a:r>
          </a:p>
        </p:txBody>
      </p:sp>
      <p:sp>
        <p:nvSpPr>
          <p:cNvPr id="151" name="AutoShape 195"/>
          <p:cNvSpPr>
            <a:spLocks noChangeAspect="1" noChangeArrowheads="1"/>
          </p:cNvSpPr>
          <p:nvPr/>
        </p:nvSpPr>
        <p:spPr bwMode="auto">
          <a:xfrm>
            <a:off x="552450" y="342900"/>
            <a:ext cx="6902450" cy="6456363"/>
          </a:xfrm>
          <a:prstGeom prst="triangle">
            <a:avLst>
              <a:gd name="adj" fmla="val 50000"/>
            </a:avLst>
          </a:prstGeom>
          <a:gradFill flip="none" rotWithShape="1">
            <a:gsLst>
              <a:gs pos="0">
                <a:schemeClr val="accent6">
                  <a:lumMod val="20000"/>
                  <a:lumOff val="80000"/>
                  <a:alpha val="7000"/>
                </a:schemeClr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16140000" scaled="0"/>
            <a:tileRect/>
          </a:gra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2" name="Text Box 196"/>
          <p:cNvSpPr txBox="1">
            <a:spLocks noChangeAspect="1" noChangeArrowheads="1"/>
          </p:cNvSpPr>
          <p:nvPr/>
        </p:nvSpPr>
        <p:spPr bwMode="auto">
          <a:xfrm>
            <a:off x="3694391" y="834509"/>
            <a:ext cx="723538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 err="1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Regs</a:t>
            </a: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3" name="Text Box 198"/>
          <p:cNvSpPr txBox="1">
            <a:spLocks noChangeAspect="1" noChangeArrowheads="1"/>
          </p:cNvSpPr>
          <p:nvPr/>
        </p:nvSpPr>
        <p:spPr bwMode="auto">
          <a:xfrm>
            <a:off x="3495400" y="1283385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L1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54" name="Text Box 199"/>
          <p:cNvSpPr txBox="1">
            <a:spLocks noChangeAspect="1" noChangeArrowheads="1"/>
          </p:cNvSpPr>
          <p:nvPr/>
        </p:nvSpPr>
        <p:spPr bwMode="auto">
          <a:xfrm>
            <a:off x="3264793" y="3821797"/>
            <a:ext cx="158273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Main memory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(DRAM)</a:t>
            </a:r>
          </a:p>
        </p:txBody>
      </p:sp>
      <p:sp>
        <p:nvSpPr>
          <p:cNvPr id="155" name="Text Box 200"/>
          <p:cNvSpPr txBox="1">
            <a:spLocks noChangeAspect="1" noChangeArrowheads="1"/>
          </p:cNvSpPr>
          <p:nvPr/>
        </p:nvSpPr>
        <p:spPr bwMode="auto">
          <a:xfrm>
            <a:off x="2706309" y="4847322"/>
            <a:ext cx="2699702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Local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(local disks)</a:t>
            </a:r>
          </a:p>
        </p:txBody>
      </p:sp>
      <p:sp>
        <p:nvSpPr>
          <p:cNvPr id="156" name="Line 203"/>
          <p:cNvSpPr>
            <a:spLocks noChangeAspect="1" noChangeShapeType="1"/>
          </p:cNvSpPr>
          <p:nvPr/>
        </p:nvSpPr>
        <p:spPr bwMode="auto">
          <a:xfrm>
            <a:off x="3513138" y="1265238"/>
            <a:ext cx="98107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7" name="Line 204"/>
          <p:cNvSpPr>
            <a:spLocks noChangeAspect="1" noChangeShapeType="1"/>
          </p:cNvSpPr>
          <p:nvPr/>
        </p:nvSpPr>
        <p:spPr bwMode="auto">
          <a:xfrm>
            <a:off x="3162300" y="1903413"/>
            <a:ext cx="1671638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8" name="Line 205"/>
          <p:cNvSpPr>
            <a:spLocks noChangeAspect="1" noChangeShapeType="1"/>
          </p:cNvSpPr>
          <p:nvPr/>
        </p:nvSpPr>
        <p:spPr bwMode="auto">
          <a:xfrm>
            <a:off x="2779713" y="2655888"/>
            <a:ext cx="2447925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59" name="Line 222"/>
          <p:cNvSpPr>
            <a:spLocks noChangeAspect="1" noChangeShapeType="1"/>
          </p:cNvSpPr>
          <p:nvPr/>
        </p:nvSpPr>
        <p:spPr bwMode="auto">
          <a:xfrm>
            <a:off x="76200" y="3473450"/>
            <a:ext cx="0" cy="2344738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0" name="Text Box 223"/>
          <p:cNvSpPr txBox="1">
            <a:spLocks noChangeAspect="1" noChangeArrowheads="1"/>
          </p:cNvSpPr>
          <p:nvPr/>
        </p:nvSpPr>
        <p:spPr bwMode="auto">
          <a:xfrm>
            <a:off x="123825" y="3625166"/>
            <a:ext cx="106271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Larger, 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slower,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cheaper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61" name="Line 224"/>
          <p:cNvSpPr>
            <a:spLocks noChangeAspect="1" noChangeShapeType="1"/>
          </p:cNvSpPr>
          <p:nvPr/>
        </p:nvSpPr>
        <p:spPr bwMode="auto">
          <a:xfrm>
            <a:off x="2255838" y="3586163"/>
            <a:ext cx="3475037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2" name="Text Box 225"/>
          <p:cNvSpPr txBox="1">
            <a:spLocks noChangeAspect="1" noChangeArrowheads="1"/>
          </p:cNvSpPr>
          <p:nvPr/>
        </p:nvSpPr>
        <p:spPr bwMode="auto">
          <a:xfrm>
            <a:off x="2578100" y="5947460"/>
            <a:ext cx="2956120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Remote secondary storage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(e.g., Web servers)</a:t>
            </a:r>
          </a:p>
        </p:txBody>
      </p:sp>
      <p:sp>
        <p:nvSpPr>
          <p:cNvPr id="165" name="Text Box 227"/>
          <p:cNvSpPr txBox="1">
            <a:spLocks noChangeAspect="1" noChangeArrowheads="1"/>
          </p:cNvSpPr>
          <p:nvPr/>
        </p:nvSpPr>
        <p:spPr bwMode="auto">
          <a:xfrm>
            <a:off x="7073306" y="5375119"/>
            <a:ext cx="2062758" cy="7385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Local disks hold files retrieved from disks 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on remote</a:t>
            </a:r>
            <a:r>
              <a:rPr kumimoji="0" lang="en-US" sz="1400" i="0" u="none" strike="noStrike" kern="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servers</a:t>
            </a:r>
            <a:endParaRPr kumimoji="0" lang="en-US" sz="1400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6" name="Line 235"/>
          <p:cNvSpPr>
            <a:spLocks noChangeAspect="1" noChangeShapeType="1"/>
          </p:cNvSpPr>
          <p:nvPr/>
        </p:nvSpPr>
        <p:spPr bwMode="auto">
          <a:xfrm>
            <a:off x="1708150" y="4632325"/>
            <a:ext cx="4576763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67" name="Text Box 236"/>
          <p:cNvSpPr txBox="1">
            <a:spLocks noChangeAspect="1" noChangeArrowheads="1"/>
          </p:cNvSpPr>
          <p:nvPr/>
        </p:nvSpPr>
        <p:spPr bwMode="auto">
          <a:xfrm>
            <a:off x="3495400" y="1948547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L2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69" name="Text Box 243"/>
          <p:cNvSpPr txBox="1">
            <a:spLocks noChangeAspect="1" noChangeArrowheads="1"/>
          </p:cNvSpPr>
          <p:nvPr/>
        </p:nvSpPr>
        <p:spPr bwMode="auto">
          <a:xfrm>
            <a:off x="4962526" y="1641476"/>
            <a:ext cx="283845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L1 cache holds cache lines retrieved from the L2 cache.</a:t>
            </a:r>
          </a:p>
        </p:txBody>
      </p:sp>
      <p:sp>
        <p:nvSpPr>
          <p:cNvPr id="171" name="Text Box 233"/>
          <p:cNvSpPr txBox="1">
            <a:spLocks noChangeAspect="1" noChangeArrowheads="1"/>
          </p:cNvSpPr>
          <p:nvPr/>
        </p:nvSpPr>
        <p:spPr bwMode="auto">
          <a:xfrm>
            <a:off x="4573588" y="973465"/>
            <a:ext cx="291941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CPU registers hold words retrieved from </a:t>
            </a:r>
            <a:r>
              <a:rPr kumimoji="0" lang="en-US" sz="1400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th</a:t>
            </a:r>
            <a:r>
              <a:rPr lang="en-US" sz="1400" kern="0" dirty="0">
                <a:solidFill>
                  <a:srgbClr val="FF0000"/>
                </a:solidFill>
                <a:latin typeface="Arial"/>
                <a:cs typeface="Arial"/>
              </a:rPr>
              <a:t>e L1 cache</a:t>
            </a: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.</a:t>
            </a:r>
          </a:p>
        </p:txBody>
      </p:sp>
      <p:sp>
        <p:nvSpPr>
          <p:cNvPr id="174" name="Text Box 231"/>
          <p:cNvSpPr txBox="1">
            <a:spLocks noChangeAspect="1" noChangeArrowheads="1"/>
          </p:cNvSpPr>
          <p:nvPr/>
        </p:nvSpPr>
        <p:spPr bwMode="auto">
          <a:xfrm>
            <a:off x="5365751" y="2403473"/>
            <a:ext cx="2628900" cy="523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L2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L3 cache</a:t>
            </a:r>
          </a:p>
        </p:txBody>
      </p:sp>
      <p:sp>
        <p:nvSpPr>
          <p:cNvPr id="176" name="Text Box 247"/>
          <p:cNvSpPr txBox="1">
            <a:spLocks noChangeAspect="1" noChangeArrowheads="1"/>
          </p:cNvSpPr>
          <p:nvPr/>
        </p:nvSpPr>
        <p:spPr bwMode="auto">
          <a:xfrm>
            <a:off x="3235325" y="64400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L0:</a:t>
            </a:r>
          </a:p>
        </p:txBody>
      </p:sp>
      <p:sp>
        <p:nvSpPr>
          <p:cNvPr id="177" name="Text Box 248"/>
          <p:cNvSpPr txBox="1">
            <a:spLocks noChangeAspect="1" noChangeArrowheads="1"/>
          </p:cNvSpPr>
          <p:nvPr/>
        </p:nvSpPr>
        <p:spPr bwMode="auto">
          <a:xfrm>
            <a:off x="2867025" y="1353622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 dirty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L1:</a:t>
            </a:r>
          </a:p>
        </p:txBody>
      </p:sp>
      <p:sp>
        <p:nvSpPr>
          <p:cNvPr id="178" name="Text Box 249"/>
          <p:cNvSpPr txBox="1">
            <a:spLocks noChangeAspect="1" noChangeArrowheads="1"/>
          </p:cNvSpPr>
          <p:nvPr/>
        </p:nvSpPr>
        <p:spPr bwMode="auto">
          <a:xfrm>
            <a:off x="2486025" y="204100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L2:</a:t>
            </a:r>
          </a:p>
        </p:txBody>
      </p:sp>
      <p:sp>
        <p:nvSpPr>
          <p:cNvPr id="179" name="Text Box 250"/>
          <p:cNvSpPr txBox="1">
            <a:spLocks noChangeAspect="1" noChangeArrowheads="1"/>
          </p:cNvSpPr>
          <p:nvPr/>
        </p:nvSpPr>
        <p:spPr bwMode="auto">
          <a:xfrm>
            <a:off x="2079625" y="2796659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L3:</a:t>
            </a:r>
          </a:p>
        </p:txBody>
      </p:sp>
      <p:sp>
        <p:nvSpPr>
          <p:cNvPr id="180" name="Text Box 251"/>
          <p:cNvSpPr txBox="1">
            <a:spLocks noChangeAspect="1" noChangeArrowheads="1"/>
          </p:cNvSpPr>
          <p:nvPr/>
        </p:nvSpPr>
        <p:spPr bwMode="auto">
          <a:xfrm>
            <a:off x="1554163" y="3795197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L4:</a:t>
            </a:r>
          </a:p>
        </p:txBody>
      </p:sp>
      <p:sp>
        <p:nvSpPr>
          <p:cNvPr id="181" name="Text Box 252"/>
          <p:cNvSpPr txBox="1">
            <a:spLocks noChangeAspect="1" noChangeArrowheads="1"/>
          </p:cNvSpPr>
          <p:nvPr/>
        </p:nvSpPr>
        <p:spPr bwMode="auto">
          <a:xfrm>
            <a:off x="933450" y="4912797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L5:</a:t>
            </a:r>
          </a:p>
        </p:txBody>
      </p:sp>
      <p:sp>
        <p:nvSpPr>
          <p:cNvPr id="182" name="Text Box 289"/>
          <p:cNvSpPr txBox="1">
            <a:spLocks noChangeAspect="1" noChangeArrowheads="1"/>
          </p:cNvSpPr>
          <p:nvPr/>
        </p:nvSpPr>
        <p:spPr bwMode="auto">
          <a:xfrm>
            <a:off x="130175" y="1137553"/>
            <a:ext cx="1062711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Smaller,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faster,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and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costlier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(per byte)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storage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devices</a:t>
            </a:r>
          </a:p>
        </p:txBody>
      </p:sp>
      <p:sp>
        <p:nvSpPr>
          <p:cNvPr id="183" name="Line 291"/>
          <p:cNvSpPr>
            <a:spLocks noChangeShapeType="1"/>
          </p:cNvSpPr>
          <p:nvPr/>
        </p:nvSpPr>
        <p:spPr bwMode="auto">
          <a:xfrm flipH="1" flipV="1">
            <a:off x="90488" y="954088"/>
            <a:ext cx="0" cy="2154237"/>
          </a:xfrm>
          <a:prstGeom prst="line">
            <a:avLst/>
          </a:prstGeom>
          <a:noFill/>
          <a:ln w="38100">
            <a:solidFill>
              <a:schemeClr val="accent6">
                <a:lumMod val="75000"/>
              </a:schemeClr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4" name="Line 292"/>
          <p:cNvSpPr>
            <a:spLocks noChangeAspect="1" noChangeShapeType="1"/>
          </p:cNvSpPr>
          <p:nvPr/>
        </p:nvSpPr>
        <p:spPr bwMode="auto">
          <a:xfrm>
            <a:off x="1117600" y="5743575"/>
            <a:ext cx="57658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Arial"/>
              <a:cs typeface="Arial"/>
            </a:endParaRPr>
          </a:p>
        </p:txBody>
      </p:sp>
      <p:sp>
        <p:nvSpPr>
          <p:cNvPr id="185" name="Text Box 293"/>
          <p:cNvSpPr txBox="1">
            <a:spLocks noChangeAspect="1" noChangeArrowheads="1"/>
          </p:cNvSpPr>
          <p:nvPr/>
        </p:nvSpPr>
        <p:spPr bwMode="auto">
          <a:xfrm>
            <a:off x="3495400" y="2780397"/>
            <a:ext cx="112152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L3 cache </a:t>
            </a:r>
          </a:p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/>
                <a:cs typeface="Arial"/>
              </a:rPr>
              <a:t>(SRAM)</a:t>
            </a:r>
          </a:p>
        </p:txBody>
      </p:sp>
      <p:sp>
        <p:nvSpPr>
          <p:cNvPr id="187" name="Text Box 295"/>
          <p:cNvSpPr txBox="1">
            <a:spLocks noChangeAspect="1" noChangeArrowheads="1"/>
          </p:cNvSpPr>
          <p:nvPr/>
        </p:nvSpPr>
        <p:spPr bwMode="auto">
          <a:xfrm>
            <a:off x="5810250" y="3305501"/>
            <a:ext cx="28765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L3 cache holds cache lines</a:t>
            </a:r>
          </a:p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 retrieved from main memory.</a:t>
            </a:r>
          </a:p>
        </p:txBody>
      </p:sp>
      <p:sp>
        <p:nvSpPr>
          <p:cNvPr id="189" name="Text Box 297"/>
          <p:cNvSpPr txBox="1">
            <a:spLocks noChangeAspect="1" noChangeArrowheads="1"/>
          </p:cNvSpPr>
          <p:nvPr/>
        </p:nvSpPr>
        <p:spPr bwMode="auto">
          <a:xfrm>
            <a:off x="387350" y="5963722"/>
            <a:ext cx="530915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i="0" u="none" strike="noStrike" kern="0" cap="none" spc="0" normalizeH="0" baseline="0" noProof="0">
                <a:ln>
                  <a:noFill/>
                </a:ln>
                <a:solidFill>
                  <a:schemeClr val="accent6">
                    <a:lumMod val="75000"/>
                  </a:schemeClr>
                </a:solidFill>
                <a:effectLst/>
                <a:uLnTx/>
                <a:uFillTx/>
                <a:latin typeface="Arial"/>
                <a:cs typeface="Arial"/>
              </a:rPr>
              <a:t>L6:</a:t>
            </a:r>
          </a:p>
        </p:txBody>
      </p:sp>
      <p:sp>
        <p:nvSpPr>
          <p:cNvPr id="234" name="Text Box 229"/>
          <p:cNvSpPr txBox="1">
            <a:spLocks noChangeAspect="1" noChangeArrowheads="1"/>
          </p:cNvSpPr>
          <p:nvPr/>
        </p:nvSpPr>
        <p:spPr bwMode="auto">
          <a:xfrm>
            <a:off x="6399690" y="4238399"/>
            <a:ext cx="2184181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marL="0" marR="0" lvl="0" indent="0" algn="l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/>
                <a:cs typeface="Arial"/>
              </a:rPr>
              <a:t>Main memory holds disk blocks retrieved from local disks.</a:t>
            </a:r>
          </a:p>
        </p:txBody>
      </p:sp>
    </p:spTree>
    <p:extLst>
      <p:ext uri="{BB962C8B-B14F-4D97-AF65-F5344CB8AC3E}">
        <p14:creationId xmlns:p14="http://schemas.microsoft.com/office/powerpoint/2010/main" val="143183960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69" name="Text Box 13"/>
          <p:cNvSpPr txBox="1">
            <a:spLocks noChangeArrowheads="1"/>
          </p:cNvSpPr>
          <p:nvPr/>
        </p:nvSpPr>
        <p:spPr bwMode="auto">
          <a:xfrm>
            <a:off x="4267200" y="19050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Data</a:t>
            </a:r>
          </a:p>
        </p:txBody>
      </p:sp>
      <p:sp>
        <p:nvSpPr>
          <p:cNvPr id="147470" name="Text Box 14"/>
          <p:cNvSpPr txBox="1">
            <a:spLocks noChangeArrowheads="1"/>
          </p:cNvSpPr>
          <p:nvPr/>
        </p:nvSpPr>
        <p:spPr bwMode="auto">
          <a:xfrm>
            <a:off x="4267200" y="2438400"/>
            <a:ext cx="16764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Instructions</a:t>
            </a:r>
          </a:p>
        </p:txBody>
      </p:sp>
      <p:sp>
        <p:nvSpPr>
          <p:cNvPr id="147462" name="Rectangle 6"/>
          <p:cNvSpPr>
            <a:spLocks noChangeArrowheads="1"/>
          </p:cNvSpPr>
          <p:nvPr/>
        </p:nvSpPr>
        <p:spPr bwMode="auto">
          <a:xfrm>
            <a:off x="1066800" y="1066800"/>
            <a:ext cx="3200400" cy="2209800"/>
          </a:xfrm>
          <a:prstGeom prst="rect">
            <a:avLst/>
          </a:prstGeom>
          <a:solidFill>
            <a:srgbClr val="EFBFB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0487" tIns="44450" rIns="90487" bIns="44450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CPU</a:t>
            </a:r>
          </a:p>
        </p:txBody>
      </p:sp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04800"/>
            <a:ext cx="7226300" cy="573088"/>
          </a:xfrm>
        </p:spPr>
        <p:txBody>
          <a:bodyPr/>
          <a:lstStyle/>
          <a:p>
            <a:r>
              <a:rPr lang="en-US" dirty="0"/>
              <a:t>Software View of Architecture State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3536950"/>
            <a:ext cx="6629400" cy="3092450"/>
          </a:xfrm>
        </p:spPr>
        <p:txBody>
          <a:bodyPr/>
          <a:lstStyle/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dirty="0"/>
              <a:t>Programmer-Visible State</a:t>
            </a:r>
          </a:p>
          <a:p>
            <a:pPr marL="487363" lvl="1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Does NOT change when we add caches</a:t>
            </a:r>
          </a:p>
          <a:p>
            <a:pPr marL="487363" lvl="1" indent="-227013" defTabSz="895350">
              <a:tabLst>
                <a:tab pos="1371600" algn="l"/>
                <a:tab pos="4572000" algn="l"/>
              </a:tabLst>
            </a:pPr>
            <a:endParaRPr lang="en-US" sz="2000" dirty="0"/>
          </a:p>
          <a:p>
            <a:pPr marL="227013" indent="-227013" defTabSz="895350">
              <a:tabLst>
                <a:tab pos="1371600" algn="l"/>
                <a:tab pos="4572000" algn="l"/>
              </a:tabLst>
            </a:pPr>
            <a:r>
              <a:rPr lang="en-US" dirty="0"/>
              <a:t>Contrast with </a:t>
            </a:r>
            <a:r>
              <a:rPr lang="en-US" u="sng" dirty="0"/>
              <a:t>microarchitecture</a:t>
            </a:r>
            <a:r>
              <a:rPr lang="en-US" dirty="0"/>
              <a:t> state</a:t>
            </a:r>
          </a:p>
          <a:p>
            <a:pPr marL="487363" lvl="1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Microarchitecture is the specific implementation of an ISA</a:t>
            </a:r>
          </a:p>
          <a:p>
            <a:pPr marL="773113" lvl="2" indent="-227013" defTabSz="895350">
              <a:tabLst>
                <a:tab pos="1371600" algn="l"/>
                <a:tab pos="4572000" algn="l"/>
              </a:tabLst>
            </a:pPr>
            <a:r>
              <a:rPr lang="en-US" sz="1600" dirty="0"/>
              <a:t>HW designer decides what the microarchitecture looks like</a:t>
            </a:r>
          </a:p>
          <a:p>
            <a:pPr marL="487363" lvl="1" indent="-227013" defTabSz="895350">
              <a:tabLst>
                <a:tab pos="1371600" algn="l"/>
                <a:tab pos="4572000" algn="l"/>
              </a:tabLst>
            </a:pPr>
            <a:r>
              <a:rPr lang="en-US" sz="2000" dirty="0"/>
              <a:t>Caches: part of the microarchitecture state</a:t>
            </a:r>
          </a:p>
          <a:p>
            <a:pPr marL="227013" indent="-227013" defTabSz="895350">
              <a:tabLst>
                <a:tab pos="1371600" algn="l"/>
                <a:tab pos="4572000" algn="l"/>
              </a:tabLst>
            </a:pPr>
            <a:endParaRPr lang="en-US" dirty="0"/>
          </a:p>
          <a:p>
            <a:pPr marL="227013" indent="-227013" defTabSz="895350">
              <a:tabLst>
                <a:tab pos="1371600" algn="l"/>
                <a:tab pos="4572000" algn="l"/>
              </a:tabLst>
            </a:pPr>
            <a:endParaRPr lang="en-US" dirty="0"/>
          </a:p>
        </p:txBody>
      </p:sp>
      <p:sp>
        <p:nvSpPr>
          <p:cNvPr id="147460" name="Rectangle 4"/>
          <p:cNvSpPr>
            <a:spLocks noChangeArrowheads="1"/>
          </p:cNvSpPr>
          <p:nvPr/>
        </p:nvSpPr>
        <p:spPr bwMode="auto">
          <a:xfrm>
            <a:off x="1676400" y="1752600"/>
            <a:ext cx="533400" cy="4572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PC</a:t>
            </a:r>
          </a:p>
        </p:txBody>
      </p:sp>
      <p:sp>
        <p:nvSpPr>
          <p:cNvPr id="147461" name="Rectangle 5"/>
          <p:cNvSpPr>
            <a:spLocks noChangeArrowheads="1"/>
          </p:cNvSpPr>
          <p:nvPr/>
        </p:nvSpPr>
        <p:spPr bwMode="auto">
          <a:xfrm>
            <a:off x="2362200" y="1447800"/>
            <a:ext cx="1371600" cy="7620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l" eaLnBrk="0" hangingPunct="0"/>
            <a:r>
              <a:rPr lang="en-US" sz="2400" b="1" dirty="0">
                <a:latin typeface="Calibri" pitchFamily="34" charset="0"/>
              </a:rPr>
              <a:t>Registers</a:t>
            </a:r>
          </a:p>
        </p:txBody>
      </p:sp>
      <p:sp>
        <p:nvSpPr>
          <p:cNvPr id="147463" name="Rectangle 7"/>
          <p:cNvSpPr>
            <a:spLocks noChangeArrowheads="1"/>
          </p:cNvSpPr>
          <p:nvPr/>
        </p:nvSpPr>
        <p:spPr bwMode="auto">
          <a:xfrm>
            <a:off x="6019800" y="990600"/>
            <a:ext cx="1752600" cy="3810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Ctr="1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Memory</a:t>
            </a:r>
          </a:p>
        </p:txBody>
      </p:sp>
      <p:sp>
        <p:nvSpPr>
          <p:cNvPr id="147464" name="Text Box 8"/>
          <p:cNvSpPr txBox="1">
            <a:spLocks noChangeArrowheads="1"/>
          </p:cNvSpPr>
          <p:nvPr/>
        </p:nvSpPr>
        <p:spPr bwMode="auto">
          <a:xfrm>
            <a:off x="6172200" y="1676400"/>
            <a:ext cx="1752600" cy="101309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 lIns="90487" tIns="44450" rIns="90487" bIns="44450">
            <a:spAutoFit/>
          </a:bodyPr>
          <a:lstStyle/>
          <a:p>
            <a:pPr algn="l" eaLnBrk="0" hangingPunct="0"/>
            <a:r>
              <a:rPr lang="en-US" sz="2000" b="1" dirty="0">
                <a:solidFill>
                  <a:schemeClr val="tx1"/>
                </a:solidFill>
                <a:latin typeface="Calibri" pitchFamily="34" charset="0"/>
              </a:rPr>
              <a:t>Object Code</a:t>
            </a:r>
          </a:p>
          <a:p>
            <a:pPr algn="l" eaLnBrk="0" hangingPunct="0"/>
            <a:r>
              <a:rPr lang="en-US" sz="2000" b="1" dirty="0">
                <a:solidFill>
                  <a:schemeClr val="tx1"/>
                </a:solidFill>
                <a:latin typeface="Calibri" pitchFamily="34" charset="0"/>
              </a:rPr>
              <a:t>Program Data</a:t>
            </a:r>
          </a:p>
          <a:p>
            <a:pPr algn="l" eaLnBrk="0" hangingPunct="0"/>
            <a:r>
              <a:rPr lang="en-US" sz="2000" b="1" dirty="0">
                <a:solidFill>
                  <a:schemeClr val="tx1"/>
                </a:solidFill>
                <a:latin typeface="Calibri" pitchFamily="34" charset="0"/>
              </a:rPr>
              <a:t>OS Data</a:t>
            </a:r>
          </a:p>
        </p:txBody>
      </p:sp>
      <p:sp>
        <p:nvSpPr>
          <p:cNvPr id="147465" name="Line 9"/>
          <p:cNvSpPr>
            <a:spLocks noChangeShapeType="1"/>
          </p:cNvSpPr>
          <p:nvPr/>
        </p:nvSpPr>
        <p:spPr bwMode="auto">
          <a:xfrm>
            <a:off x="4267200" y="17526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6" name="Line 10"/>
          <p:cNvSpPr>
            <a:spLocks noChangeShapeType="1"/>
          </p:cNvSpPr>
          <p:nvPr/>
        </p:nvSpPr>
        <p:spPr bwMode="auto">
          <a:xfrm>
            <a:off x="4267200" y="22860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 type="triangle" w="lg" len="lg"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7" name="Line 11"/>
          <p:cNvSpPr>
            <a:spLocks noChangeShapeType="1"/>
          </p:cNvSpPr>
          <p:nvPr/>
        </p:nvSpPr>
        <p:spPr bwMode="auto">
          <a:xfrm>
            <a:off x="4267200" y="2819400"/>
            <a:ext cx="1752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triangle" w="lg" len="lg"/>
            <a:tailEnd/>
          </a:ln>
          <a:effectLst/>
        </p:spPr>
        <p:txBody>
          <a:bodyPr wrap="none" anchor="ctr"/>
          <a:lstStyle/>
          <a:p>
            <a:pPr algn="l" eaLnBrk="0" hangingPunct="0"/>
            <a:endParaRPr lang="en-US" sz="2400" b="1" dirty="0">
              <a:latin typeface="Calibri" pitchFamily="34" charset="0"/>
            </a:endParaRPr>
          </a:p>
        </p:txBody>
      </p:sp>
      <p:sp>
        <p:nvSpPr>
          <p:cNvPr id="147468" name="Text Box 12"/>
          <p:cNvSpPr txBox="1">
            <a:spLocks noChangeArrowheads="1"/>
          </p:cNvSpPr>
          <p:nvPr/>
        </p:nvSpPr>
        <p:spPr bwMode="auto">
          <a:xfrm>
            <a:off x="4267200" y="1346200"/>
            <a:ext cx="1752600" cy="39754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7" tIns="44450" rIns="90487" bIns="44450">
            <a:spAutoFit/>
          </a:bodyPr>
          <a:lstStyle/>
          <a:p>
            <a:pPr eaLnBrk="0" hangingPunct="0"/>
            <a:r>
              <a:rPr lang="en-US" sz="2000" dirty="0">
                <a:latin typeface="Calibri" pitchFamily="34" charset="0"/>
              </a:rPr>
              <a:t>Addresses</a:t>
            </a:r>
          </a:p>
        </p:txBody>
      </p:sp>
      <p:sp>
        <p:nvSpPr>
          <p:cNvPr id="147471" name="Rectangle 15"/>
          <p:cNvSpPr>
            <a:spLocks noChangeArrowheads="1"/>
          </p:cNvSpPr>
          <p:nvPr/>
        </p:nvSpPr>
        <p:spPr bwMode="auto">
          <a:xfrm>
            <a:off x="6019800" y="2971800"/>
            <a:ext cx="1752600" cy="91440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latin typeface="Calibri" pitchFamily="34" charset="0"/>
              </a:rPr>
              <a:t>Stack</a:t>
            </a:r>
          </a:p>
        </p:txBody>
      </p:sp>
      <p:sp>
        <p:nvSpPr>
          <p:cNvPr id="147472" name="Rectangle 16"/>
          <p:cNvSpPr>
            <a:spLocks noChangeArrowheads="1"/>
          </p:cNvSpPr>
          <p:nvPr/>
        </p:nvSpPr>
        <p:spPr bwMode="auto">
          <a:xfrm>
            <a:off x="2362200" y="2362200"/>
            <a:ext cx="1371600" cy="685800"/>
          </a:xfrm>
          <a:prstGeom prst="rect">
            <a:avLst/>
          </a:prstGeom>
          <a:solidFill>
            <a:schemeClr val="accent3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0" hangingPunct="0"/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Condition</a:t>
            </a:r>
          </a:p>
          <a:p>
            <a:pPr eaLnBrk="0" hangingPunct="0"/>
            <a:r>
              <a:rPr lang="en-US" sz="2400" b="1" dirty="0">
                <a:solidFill>
                  <a:schemeClr val="tx1"/>
                </a:solidFill>
                <a:latin typeface="Calibri" pitchFamily="34" charset="0"/>
              </a:rPr>
              <a:t>Codes</a:t>
            </a:r>
          </a:p>
        </p:txBody>
      </p:sp>
      <p:sp>
        <p:nvSpPr>
          <p:cNvPr id="18" name="Freeform 10"/>
          <p:cNvSpPr>
            <a:spLocks/>
          </p:cNvSpPr>
          <p:nvPr/>
        </p:nvSpPr>
        <p:spPr bwMode="auto">
          <a:xfrm>
            <a:off x="1371600" y="2549955"/>
            <a:ext cx="691290" cy="345645"/>
          </a:xfrm>
          <a:custGeom>
            <a:avLst/>
            <a:gdLst>
              <a:gd name="T0" fmla="*/ 0 w 297"/>
              <a:gd name="T1" fmla="*/ 0 h 145"/>
              <a:gd name="T2" fmla="*/ 96 w 297"/>
              <a:gd name="T3" fmla="*/ 144 h 145"/>
              <a:gd name="T4" fmla="*/ 200 w 297"/>
              <a:gd name="T5" fmla="*/ 145 h 145"/>
              <a:gd name="T6" fmla="*/ 297 w 297"/>
              <a:gd name="T7" fmla="*/ 1 h 145"/>
              <a:gd name="T8" fmla="*/ 192 w 297"/>
              <a:gd name="T9" fmla="*/ 0 h 145"/>
              <a:gd name="T10" fmla="*/ 144 w 297"/>
              <a:gd name="T11" fmla="*/ 48 h 145"/>
              <a:gd name="T12" fmla="*/ 96 w 297"/>
              <a:gd name="T13" fmla="*/ 0 h 145"/>
              <a:gd name="T14" fmla="*/ 0 w 297"/>
              <a:gd name="T1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97" h="145">
                <a:moveTo>
                  <a:pt x="0" y="0"/>
                </a:moveTo>
                <a:lnTo>
                  <a:pt x="96" y="144"/>
                </a:lnTo>
                <a:lnTo>
                  <a:pt x="200" y="145"/>
                </a:lnTo>
                <a:lnTo>
                  <a:pt x="297" y="1"/>
                </a:lnTo>
                <a:lnTo>
                  <a:pt x="192" y="0"/>
                </a:lnTo>
                <a:lnTo>
                  <a:pt x="144" y="48"/>
                </a:lnTo>
                <a:lnTo>
                  <a:pt x="96" y="0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lt1"/>
                </a:solidFill>
              </a:rPr>
              <a:t>ALU</a:t>
            </a:r>
          </a:p>
        </p:txBody>
      </p:sp>
    </p:spTree>
    <p:extLst>
      <p:ext uri="{BB962C8B-B14F-4D97-AF65-F5344CB8AC3E}">
        <p14:creationId xmlns:p14="http://schemas.microsoft.com/office/powerpoint/2010/main" val="25839202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9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Have We Covered So Far?</a:t>
            </a:r>
          </a:p>
        </p:txBody>
      </p:sp>
      <p:sp>
        <p:nvSpPr>
          <p:cNvPr id="8" name="AutoShape 12"/>
          <p:cNvSpPr>
            <a:spLocks noChangeArrowheads="1"/>
          </p:cNvSpPr>
          <p:nvPr/>
        </p:nvSpPr>
        <p:spPr bwMode="auto">
          <a:xfrm>
            <a:off x="457200" y="5715000"/>
            <a:ext cx="4225925" cy="4587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Physics</a:t>
            </a:r>
          </a:p>
        </p:txBody>
      </p:sp>
      <p:sp>
        <p:nvSpPr>
          <p:cNvPr id="9" name="AutoShape 9"/>
          <p:cNvSpPr>
            <a:spLocks noChangeArrowheads="1"/>
          </p:cNvSpPr>
          <p:nvPr/>
        </p:nvSpPr>
        <p:spPr bwMode="auto">
          <a:xfrm>
            <a:off x="457200" y="5275262"/>
            <a:ext cx="4225925" cy="45878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Devices</a:t>
            </a:r>
          </a:p>
        </p:txBody>
      </p:sp>
      <p:sp>
        <p:nvSpPr>
          <p:cNvPr id="10" name="AutoShape 11"/>
          <p:cNvSpPr>
            <a:spLocks noChangeArrowheads="1"/>
          </p:cNvSpPr>
          <p:nvPr/>
        </p:nvSpPr>
        <p:spPr bwMode="auto">
          <a:xfrm>
            <a:off x="457200" y="488315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Circuits</a:t>
            </a:r>
          </a:p>
        </p:txBody>
      </p:sp>
      <p:sp>
        <p:nvSpPr>
          <p:cNvPr id="11" name="AutoShape 11"/>
          <p:cNvSpPr>
            <a:spLocks noChangeArrowheads="1"/>
          </p:cNvSpPr>
          <p:nvPr/>
        </p:nvSpPr>
        <p:spPr bwMode="auto">
          <a:xfrm>
            <a:off x="457200" y="4497387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Gates</a:t>
            </a:r>
          </a:p>
        </p:txBody>
      </p:sp>
      <p:sp>
        <p:nvSpPr>
          <p:cNvPr id="12" name="AutoShape 4"/>
          <p:cNvSpPr>
            <a:spLocks noChangeArrowheads="1"/>
          </p:cNvSpPr>
          <p:nvPr/>
        </p:nvSpPr>
        <p:spPr bwMode="auto">
          <a:xfrm>
            <a:off x="457200" y="4106100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457200" y="3702875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Microarchitecture</a:t>
            </a:r>
          </a:p>
        </p:txBody>
      </p:sp>
      <p:sp>
        <p:nvSpPr>
          <p:cNvPr id="14" name="AutoShape 6"/>
          <p:cNvSpPr>
            <a:spLocks noChangeArrowheads="1"/>
          </p:cNvSpPr>
          <p:nvPr/>
        </p:nvSpPr>
        <p:spPr bwMode="auto">
          <a:xfrm>
            <a:off x="457200" y="3231388"/>
            <a:ext cx="4225925" cy="471487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Instruction Set Architecture (ISA)</a:t>
            </a:r>
          </a:p>
        </p:txBody>
      </p:sp>
      <p:sp>
        <p:nvSpPr>
          <p:cNvPr id="15" name="AutoShape 7"/>
          <p:cNvSpPr>
            <a:spLocks noChangeArrowheads="1"/>
          </p:cNvSpPr>
          <p:nvPr/>
        </p:nvSpPr>
        <p:spPr bwMode="auto">
          <a:xfrm>
            <a:off x="457200" y="2828163"/>
            <a:ext cx="4214813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Operating System/Virtual Machines</a:t>
            </a:r>
          </a:p>
        </p:txBody>
      </p:sp>
      <p:sp>
        <p:nvSpPr>
          <p:cNvPr id="16" name="AutoShape 10"/>
          <p:cNvSpPr>
            <a:spLocks noChangeArrowheads="1"/>
          </p:cNvSpPr>
          <p:nvPr/>
        </p:nvSpPr>
        <p:spPr bwMode="auto">
          <a:xfrm>
            <a:off x="457200" y="2424938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Programming Language</a:t>
            </a:r>
          </a:p>
        </p:txBody>
      </p:sp>
      <p:sp>
        <p:nvSpPr>
          <p:cNvPr id="17" name="AutoShape 3"/>
          <p:cNvSpPr>
            <a:spLocks noChangeArrowheads="1"/>
          </p:cNvSpPr>
          <p:nvPr/>
        </p:nvSpPr>
        <p:spPr bwMode="auto">
          <a:xfrm>
            <a:off x="457200" y="2003425"/>
            <a:ext cx="4225925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Algorithm</a:t>
            </a:r>
          </a:p>
        </p:txBody>
      </p:sp>
      <p:sp>
        <p:nvSpPr>
          <p:cNvPr id="18" name="AutoShape 5"/>
          <p:cNvSpPr>
            <a:spLocks noChangeArrowheads="1"/>
          </p:cNvSpPr>
          <p:nvPr/>
        </p:nvSpPr>
        <p:spPr bwMode="auto">
          <a:xfrm>
            <a:off x="457200" y="1600200"/>
            <a:ext cx="4217988" cy="403225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>
                <a:solidFill>
                  <a:srgbClr val="000000"/>
                </a:solidFill>
              </a:rPr>
              <a:t>Application</a:t>
            </a:r>
          </a:p>
        </p:txBody>
      </p:sp>
      <p:sp>
        <p:nvSpPr>
          <p:cNvPr id="19" name="AutoShape 4"/>
          <p:cNvSpPr>
            <a:spLocks noChangeArrowheads="1"/>
          </p:cNvSpPr>
          <p:nvPr/>
        </p:nvSpPr>
        <p:spPr bwMode="auto">
          <a:xfrm>
            <a:off x="457200" y="4116387"/>
            <a:ext cx="4225925" cy="392113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lIns="91429" tIns="45714" rIns="91429" bIns="45714" anchor="ctr">
            <a:prstTxWarp prst="textNoShape">
              <a:avLst/>
            </a:prstTxWarp>
          </a:bodyPr>
          <a:lstStyle/>
          <a:p>
            <a:pPr defTabSz="820738"/>
            <a:r>
              <a:rPr lang="en-US" sz="2000" dirty="0">
                <a:solidFill>
                  <a:srgbClr val="000000"/>
                </a:solidFill>
              </a:rPr>
              <a:t>Register-Transfer Level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5167423" y="2590801"/>
            <a:ext cx="2193851" cy="31292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Courier New" charset="0"/>
                <a:ea typeface="Courier New" charset="0"/>
                <a:cs typeface="Courier New" charset="0"/>
                <a:sym typeface="Gill Sans" charset="0"/>
              </a:rPr>
              <a:t>%rip</a:t>
            </a: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sym typeface="Gill Sans" charset="0"/>
            </a:endParaRPr>
          </a:p>
        </p:txBody>
      </p:sp>
      <p:sp>
        <p:nvSpPr>
          <p:cNvPr id="20" name="Rectangle 19"/>
          <p:cNvSpPr/>
          <p:nvPr/>
        </p:nvSpPr>
        <p:spPr bwMode="auto">
          <a:xfrm>
            <a:off x="5165363" y="3248783"/>
            <a:ext cx="2193852" cy="31292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normalizeH="0" dirty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L1 cache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5197548" y="4455922"/>
            <a:ext cx="2193852" cy="31292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i="0" u="none" strike="noStrike" cap="none" normalizeH="0">
                <a:ln>
                  <a:noFill/>
                </a:ln>
                <a:solidFill>
                  <a:schemeClr val="bg1"/>
                </a:solidFill>
                <a:effectLst/>
                <a:latin typeface="Gill Sans" charset="0"/>
                <a:ea typeface="ヒラギノ角ゴ ProN W3" charset="0"/>
                <a:cs typeface="ヒラギノ角ゴ ProN W3" charset="0"/>
                <a:sym typeface="Gill Sans" charset="0"/>
              </a:rPr>
              <a:t>memory address bits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H="1">
            <a:off x="4714137" y="2885627"/>
            <a:ext cx="422275" cy="508896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 bwMode="auto">
          <a:xfrm flipH="1">
            <a:off x="4728313" y="3430028"/>
            <a:ext cx="383507" cy="429816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 bwMode="auto">
          <a:xfrm flipH="1" flipV="1">
            <a:off x="4728313" y="3467131"/>
            <a:ext cx="408099" cy="1109375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/>
          <p:cNvSpPr/>
          <p:nvPr/>
        </p:nvSpPr>
        <p:spPr bwMode="auto">
          <a:xfrm>
            <a:off x="4907812" y="1626422"/>
            <a:ext cx="4236188" cy="681229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kumimoji="0" lang="en-US" sz="18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sym typeface="Gill Sans" charset="0"/>
              </a:rPr>
              <a:t>Is the following </a:t>
            </a:r>
            <a:r>
              <a:rPr lang="en-US" sz="1800" b="1" dirty="0">
                <a:solidFill>
                  <a:srgbClr val="C00000"/>
                </a:solidFill>
              </a:rPr>
              <a:t>part of Architecture or </a:t>
            </a:r>
            <a:r>
              <a:rPr lang="en-US" sz="1800" b="1">
                <a:solidFill>
                  <a:srgbClr val="C00000"/>
                </a:solidFill>
              </a:rPr>
              <a:t>Microarchitecture?</a:t>
            </a:r>
            <a:endParaRPr lang="en-US" sz="1800" b="1" dirty="0">
              <a:solidFill>
                <a:srgbClr val="C00000"/>
              </a:solidFill>
            </a:endParaRPr>
          </a:p>
        </p:txBody>
      </p:sp>
      <p:sp>
        <p:nvSpPr>
          <p:cNvPr id="24" name="Rectangle 23"/>
          <p:cNvSpPr/>
          <p:nvPr/>
        </p:nvSpPr>
        <p:spPr bwMode="auto">
          <a:xfrm>
            <a:off x="5170775" y="3859844"/>
            <a:ext cx="2193852" cy="312928"/>
          </a:xfrm>
          <a:prstGeom prst="rect">
            <a:avLst/>
          </a:prstGeom>
          <a:solidFill>
            <a:schemeClr val="accent1"/>
          </a:solidFill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solidFill>
                  <a:schemeClr val="bg1"/>
                </a:solidFill>
              </a:rPr>
              <a:t>cache valid bits</a:t>
            </a:r>
            <a:endParaRPr kumimoji="0" lang="en-US" sz="180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Gill Sans" charset="0"/>
              <a:ea typeface="ヒラギノ角ゴ ProN W3" charset="0"/>
              <a:cs typeface="ヒラギノ角ゴ ProN W3" charset="0"/>
              <a:sym typeface="Gill Sans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 flipV="1">
            <a:off x="4728313" y="3932452"/>
            <a:ext cx="383507" cy="70815"/>
          </a:xfrm>
          <a:prstGeom prst="straightConnector1">
            <a:avLst/>
          </a:prstGeom>
          <a:ln w="28575">
            <a:headEnd type="none" w="med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15316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425"/>
          <p:cNvSpPr>
            <a:spLocks noChangeArrowheads="1"/>
          </p:cNvSpPr>
          <p:nvPr/>
        </p:nvSpPr>
        <p:spPr bwMode="auto">
          <a:xfrm>
            <a:off x="228600" y="1676400"/>
            <a:ext cx="6172200" cy="38862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prstDash val="dash"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1" name="Rectangle 404"/>
          <p:cNvSpPr>
            <a:spLocks noChangeArrowheads="1"/>
          </p:cNvSpPr>
          <p:nvPr/>
        </p:nvSpPr>
        <p:spPr bwMode="auto">
          <a:xfrm>
            <a:off x="3810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0" name="Rectangle 413"/>
          <p:cNvSpPr>
            <a:spLocks noChangeArrowheads="1"/>
          </p:cNvSpPr>
          <p:nvPr/>
        </p:nvSpPr>
        <p:spPr bwMode="auto">
          <a:xfrm>
            <a:off x="4114800" y="1981200"/>
            <a:ext cx="2122488" cy="24384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/>
              <a:t>Real Stuff:</a:t>
            </a:r>
            <a:br>
              <a:rPr lang="en-US"/>
            </a:br>
            <a:r>
              <a:rPr lang="en-US"/>
              <a:t>Intel </a:t>
            </a:r>
            <a:r>
              <a:rPr lang="en-US" dirty="0"/>
              <a:t>Core i7 Cache Hierarchy</a:t>
            </a:r>
          </a:p>
        </p:txBody>
      </p:sp>
      <p:sp>
        <p:nvSpPr>
          <p:cNvPr id="4" name="Rectangle 396"/>
          <p:cNvSpPr>
            <a:spLocks noChangeArrowheads="1"/>
          </p:cNvSpPr>
          <p:nvPr/>
        </p:nvSpPr>
        <p:spPr bwMode="auto">
          <a:xfrm>
            <a:off x="5461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 err="1"/>
              <a:t>Regs</a:t>
            </a:r>
            <a:endParaRPr lang="en-US" sz="1800" dirty="0"/>
          </a:p>
        </p:txBody>
      </p:sp>
      <p:sp>
        <p:nvSpPr>
          <p:cNvPr id="5" name="Rectangle 397"/>
          <p:cNvSpPr>
            <a:spLocks noChangeArrowheads="1"/>
          </p:cNvSpPr>
          <p:nvPr/>
        </p:nvSpPr>
        <p:spPr bwMode="auto">
          <a:xfrm>
            <a:off x="5889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d-cache</a:t>
            </a:r>
          </a:p>
        </p:txBody>
      </p:sp>
      <p:sp>
        <p:nvSpPr>
          <p:cNvPr id="6" name="Rectangle 399"/>
          <p:cNvSpPr>
            <a:spLocks noChangeArrowheads="1"/>
          </p:cNvSpPr>
          <p:nvPr/>
        </p:nvSpPr>
        <p:spPr bwMode="auto">
          <a:xfrm>
            <a:off x="15240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i</a:t>
            </a:r>
            <a:r>
              <a:rPr lang="en-US" sz="1800" dirty="0"/>
              <a:t>-cache</a:t>
            </a:r>
          </a:p>
        </p:txBody>
      </p:sp>
      <p:sp>
        <p:nvSpPr>
          <p:cNvPr id="7" name="Rectangle 400"/>
          <p:cNvSpPr>
            <a:spLocks noChangeArrowheads="1"/>
          </p:cNvSpPr>
          <p:nvPr/>
        </p:nvSpPr>
        <p:spPr bwMode="auto">
          <a:xfrm>
            <a:off x="6096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8" name="Line 401"/>
          <p:cNvSpPr>
            <a:spLocks noChangeShapeType="1"/>
          </p:cNvSpPr>
          <p:nvPr/>
        </p:nvSpPr>
        <p:spPr bwMode="auto">
          <a:xfrm>
            <a:off x="10668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9" name="Line 402"/>
          <p:cNvSpPr>
            <a:spLocks noChangeShapeType="1"/>
          </p:cNvSpPr>
          <p:nvPr/>
        </p:nvSpPr>
        <p:spPr bwMode="auto">
          <a:xfrm>
            <a:off x="1066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0" name="Line 403"/>
          <p:cNvSpPr>
            <a:spLocks noChangeShapeType="1"/>
          </p:cNvSpPr>
          <p:nvPr/>
        </p:nvSpPr>
        <p:spPr bwMode="auto">
          <a:xfrm>
            <a:off x="19050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2" name="Text Box 405"/>
          <p:cNvSpPr txBox="1">
            <a:spLocks noChangeArrowheads="1"/>
          </p:cNvSpPr>
          <p:nvPr/>
        </p:nvSpPr>
        <p:spPr bwMode="auto">
          <a:xfrm>
            <a:off x="3048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0</a:t>
            </a:r>
          </a:p>
        </p:txBody>
      </p:sp>
      <p:sp>
        <p:nvSpPr>
          <p:cNvPr id="13" name="Rectangle 406"/>
          <p:cNvSpPr>
            <a:spLocks noChangeArrowheads="1"/>
          </p:cNvSpPr>
          <p:nvPr/>
        </p:nvSpPr>
        <p:spPr bwMode="auto">
          <a:xfrm>
            <a:off x="4279900" y="2133600"/>
            <a:ext cx="9779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Regs</a:t>
            </a:r>
          </a:p>
        </p:txBody>
      </p:sp>
      <p:sp>
        <p:nvSpPr>
          <p:cNvPr id="14" name="Rectangle 407"/>
          <p:cNvSpPr>
            <a:spLocks noChangeArrowheads="1"/>
          </p:cNvSpPr>
          <p:nvPr/>
        </p:nvSpPr>
        <p:spPr bwMode="auto">
          <a:xfrm>
            <a:off x="4322763" y="2781300"/>
            <a:ext cx="782637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 dirty="0"/>
              <a:t>L1 </a:t>
            </a:r>
          </a:p>
          <a:p>
            <a:pPr algn="ctr"/>
            <a:r>
              <a:rPr lang="en-US" sz="1800" dirty="0" err="1"/>
              <a:t>d</a:t>
            </a:r>
            <a:r>
              <a:rPr lang="en-US" sz="1800" dirty="0"/>
              <a:t>-cache</a:t>
            </a:r>
          </a:p>
        </p:txBody>
      </p:sp>
      <p:sp>
        <p:nvSpPr>
          <p:cNvPr id="15" name="Rectangle 408"/>
          <p:cNvSpPr>
            <a:spLocks noChangeArrowheads="1"/>
          </p:cNvSpPr>
          <p:nvPr/>
        </p:nvSpPr>
        <p:spPr bwMode="auto">
          <a:xfrm>
            <a:off x="5257800" y="2781300"/>
            <a:ext cx="7953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L1 </a:t>
            </a:r>
          </a:p>
          <a:p>
            <a:pPr algn="ctr"/>
            <a:r>
              <a:rPr lang="en-US" sz="1800"/>
              <a:t>i-cache</a:t>
            </a:r>
          </a:p>
        </p:txBody>
      </p:sp>
      <p:sp>
        <p:nvSpPr>
          <p:cNvPr id="16" name="Rectangle 409"/>
          <p:cNvSpPr>
            <a:spLocks noChangeArrowheads="1"/>
          </p:cNvSpPr>
          <p:nvPr/>
        </p:nvSpPr>
        <p:spPr bwMode="auto">
          <a:xfrm>
            <a:off x="4343400" y="3695700"/>
            <a:ext cx="1709738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L2 unified cache</a:t>
            </a:r>
          </a:p>
        </p:txBody>
      </p:sp>
      <p:sp>
        <p:nvSpPr>
          <p:cNvPr id="17" name="Line 410"/>
          <p:cNvSpPr>
            <a:spLocks noChangeShapeType="1"/>
          </p:cNvSpPr>
          <p:nvPr/>
        </p:nvSpPr>
        <p:spPr bwMode="auto">
          <a:xfrm>
            <a:off x="4800600" y="24384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8" name="Line 411"/>
          <p:cNvSpPr>
            <a:spLocks noChangeShapeType="1"/>
          </p:cNvSpPr>
          <p:nvPr/>
        </p:nvSpPr>
        <p:spPr bwMode="auto">
          <a:xfrm>
            <a:off x="48006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19" name="Line 412"/>
          <p:cNvSpPr>
            <a:spLocks noChangeShapeType="1"/>
          </p:cNvSpPr>
          <p:nvPr/>
        </p:nvSpPr>
        <p:spPr bwMode="auto">
          <a:xfrm>
            <a:off x="5638800" y="3352800"/>
            <a:ext cx="0" cy="3429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1" name="Text Box 414"/>
          <p:cNvSpPr txBox="1">
            <a:spLocks noChangeArrowheads="1"/>
          </p:cNvSpPr>
          <p:nvPr/>
        </p:nvSpPr>
        <p:spPr bwMode="auto">
          <a:xfrm>
            <a:off x="4038600" y="1676400"/>
            <a:ext cx="773694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/>
              <a:t>Core 3</a:t>
            </a:r>
          </a:p>
        </p:txBody>
      </p:sp>
      <p:sp>
        <p:nvSpPr>
          <p:cNvPr id="22" name="Text Box 415"/>
          <p:cNvSpPr txBox="1">
            <a:spLocks noChangeArrowheads="1"/>
          </p:cNvSpPr>
          <p:nvPr/>
        </p:nvSpPr>
        <p:spPr bwMode="auto">
          <a:xfrm>
            <a:off x="2971800" y="2983468"/>
            <a:ext cx="723900" cy="64633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/>
            <a:r>
              <a:rPr lang="en-US" sz="3600" dirty="0"/>
              <a:t>…</a:t>
            </a:r>
          </a:p>
        </p:txBody>
      </p:sp>
      <p:sp>
        <p:nvSpPr>
          <p:cNvPr id="23" name="Line 417"/>
          <p:cNvSpPr>
            <a:spLocks noChangeShapeType="1"/>
          </p:cNvSpPr>
          <p:nvPr/>
        </p:nvSpPr>
        <p:spPr bwMode="auto">
          <a:xfrm>
            <a:off x="14478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4" name="Line 418"/>
          <p:cNvSpPr>
            <a:spLocks noChangeShapeType="1"/>
          </p:cNvSpPr>
          <p:nvPr/>
        </p:nvSpPr>
        <p:spPr bwMode="auto">
          <a:xfrm>
            <a:off x="5181600" y="4267200"/>
            <a:ext cx="0" cy="5334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5" name="Rectangle 419"/>
          <p:cNvSpPr>
            <a:spLocks noChangeArrowheads="1"/>
          </p:cNvSpPr>
          <p:nvPr/>
        </p:nvSpPr>
        <p:spPr bwMode="auto">
          <a:xfrm>
            <a:off x="1098550" y="4800600"/>
            <a:ext cx="4387850" cy="571500"/>
          </a:xfrm>
          <a:prstGeom prst="rect">
            <a:avLst/>
          </a:prstGeom>
          <a:solidFill>
            <a:srgbClr val="DEDFF5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L3 unified cache</a:t>
            </a:r>
          </a:p>
          <a:p>
            <a:pPr algn="ctr"/>
            <a:r>
              <a:rPr lang="en-US" sz="1800"/>
              <a:t>(shared by all cores)</a:t>
            </a:r>
          </a:p>
        </p:txBody>
      </p:sp>
      <p:sp>
        <p:nvSpPr>
          <p:cNvPr id="26" name="Rectangle 420"/>
          <p:cNvSpPr>
            <a:spLocks noChangeArrowheads="1"/>
          </p:cNvSpPr>
          <p:nvPr/>
        </p:nvSpPr>
        <p:spPr bwMode="auto">
          <a:xfrm>
            <a:off x="228600" y="6057900"/>
            <a:ext cx="6172200" cy="5715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algn="ctr"/>
            <a:r>
              <a:rPr lang="en-US" sz="1800"/>
              <a:t>Main memory</a:t>
            </a:r>
          </a:p>
        </p:txBody>
      </p:sp>
      <p:sp>
        <p:nvSpPr>
          <p:cNvPr id="27" name="Line 421"/>
          <p:cNvSpPr>
            <a:spLocks noChangeShapeType="1"/>
          </p:cNvSpPr>
          <p:nvPr/>
        </p:nvSpPr>
        <p:spPr bwMode="auto">
          <a:xfrm>
            <a:off x="3371850" y="5372100"/>
            <a:ext cx="0" cy="685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sz="1800"/>
          </a:p>
        </p:txBody>
      </p:sp>
      <p:sp>
        <p:nvSpPr>
          <p:cNvPr id="29" name="Text Box 426"/>
          <p:cNvSpPr txBox="1">
            <a:spLocks noChangeArrowheads="1"/>
          </p:cNvSpPr>
          <p:nvPr/>
        </p:nvSpPr>
        <p:spPr bwMode="auto">
          <a:xfrm>
            <a:off x="152400" y="1295400"/>
            <a:ext cx="1920756" cy="36933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800" dirty="0"/>
              <a:t>Processor package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6553200" y="1676400"/>
            <a:ext cx="2514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L1 </a:t>
            </a:r>
            <a:r>
              <a:rPr lang="en-US" sz="1800" dirty="0" err="1">
                <a:latin typeface="Calibri" pitchFamily="34" charset="0"/>
              </a:rPr>
              <a:t>i</a:t>
            </a:r>
            <a:r>
              <a:rPr lang="en-US" sz="1800" dirty="0">
                <a:latin typeface="Calibri" pitchFamily="34" charset="0"/>
              </a:rPr>
              <a:t>-cache and </a:t>
            </a:r>
            <a:r>
              <a:rPr lang="en-US" sz="1800" dirty="0" err="1">
                <a:latin typeface="Calibri" pitchFamily="34" charset="0"/>
              </a:rPr>
              <a:t>d</a:t>
            </a:r>
            <a:r>
              <a:rPr lang="en-US" sz="1800" dirty="0">
                <a:latin typeface="Calibri" pitchFamily="34" charset="0"/>
              </a:rPr>
              <a:t>-cache: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32 KB,  8-way (E=8), 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4 cycles</a:t>
            </a:r>
          </a:p>
          <a:p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L2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 256 KB, 8-way, 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11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L3 unified cache: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8 MB, 16-way,</a:t>
            </a:r>
          </a:p>
          <a:p>
            <a:pPr lvl="1"/>
            <a:r>
              <a:rPr lang="en-US" sz="1800" b="0" dirty="0">
                <a:latin typeface="Calibri" pitchFamily="34" charset="0"/>
              </a:rPr>
              <a:t>Access: 30-40 cycles</a:t>
            </a:r>
          </a:p>
          <a:p>
            <a:pPr lvl="1"/>
            <a:endParaRPr lang="en-US" sz="1800" b="0" dirty="0">
              <a:latin typeface="Calibri" pitchFamily="34" charset="0"/>
            </a:endParaRPr>
          </a:p>
          <a:p>
            <a:r>
              <a:rPr lang="en-US" sz="1800" dirty="0">
                <a:latin typeface="Calibri" pitchFamily="34" charset="0"/>
              </a:rPr>
              <a:t>Block size</a:t>
            </a:r>
            <a:r>
              <a:rPr lang="en-US" sz="1800" b="0" dirty="0">
                <a:latin typeface="Calibri" pitchFamily="34" charset="0"/>
              </a:rPr>
              <a:t>: 64 bytes for all caches.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477000" y="697468"/>
            <a:ext cx="2602207" cy="369332"/>
          </a:xfrm>
          <a:prstGeom prst="rect">
            <a:avLst/>
          </a:prstGeom>
          <a:solidFill>
            <a:srgbClr val="3366FF"/>
          </a:solidFill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/>
                </a:solidFill>
                <a:latin typeface="Calibri" pitchFamily="34" charset="0"/>
              </a:rPr>
              <a:t>(E=8)*(B=64)*(S=64)=32K</a:t>
            </a:r>
          </a:p>
        </p:txBody>
      </p:sp>
      <p:cxnSp>
        <p:nvCxnSpPr>
          <p:cNvPr id="32" name="Straight Connector 31"/>
          <p:cNvCxnSpPr/>
          <p:nvPr/>
        </p:nvCxnSpPr>
        <p:spPr bwMode="auto">
          <a:xfrm flipH="1">
            <a:off x="7772400" y="1066800"/>
            <a:ext cx="76200" cy="762000"/>
          </a:xfrm>
          <a:prstGeom prst="line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712612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example of microarchitecture</a:t>
            </a:r>
          </a:p>
          <a:p>
            <a:pPr lvl="1"/>
            <a:r>
              <a:rPr lang="en-US" dirty="0"/>
              <a:t>Can change cache structure without changing interface</a:t>
            </a:r>
          </a:p>
          <a:p>
            <a:pPr lvl="1"/>
            <a:r>
              <a:rPr lang="en-US" dirty="0"/>
              <a:t>Allows us to make a range of processors with different cost/performance tradeoffs</a:t>
            </a:r>
          </a:p>
          <a:p>
            <a:pPr lvl="1"/>
            <a:endParaRPr lang="en-US" dirty="0"/>
          </a:p>
          <a:p>
            <a:r>
              <a:rPr lang="en-US" dirty="0"/>
              <a:t>Cache Basics</a:t>
            </a:r>
          </a:p>
          <a:p>
            <a:pPr lvl="1"/>
            <a:r>
              <a:rPr lang="en-US" dirty="0"/>
              <a:t>Where can a block go? </a:t>
            </a:r>
          </a:p>
          <a:p>
            <a:pPr lvl="1"/>
            <a:r>
              <a:rPr lang="en-US" dirty="0"/>
              <a:t>How do I find it?</a:t>
            </a:r>
          </a:p>
          <a:p>
            <a:pPr lvl="1"/>
            <a:r>
              <a:rPr lang="en-US" dirty="0"/>
              <a:t>How to replace blocks?</a:t>
            </a:r>
          </a:p>
          <a:p>
            <a:pPr lvl="1"/>
            <a:r>
              <a:rPr lang="en-US" dirty="0"/>
              <a:t>What about writes?</a:t>
            </a:r>
          </a:p>
          <a:p>
            <a:endParaRPr lang="en-US" dirty="0"/>
          </a:p>
          <a:p>
            <a:r>
              <a:rPr lang="en-US" dirty="0"/>
              <a:t>Critical Issue</a:t>
            </a:r>
          </a:p>
          <a:p>
            <a:pPr lvl="1"/>
            <a:r>
              <a:rPr lang="en-US" dirty="0"/>
              <a:t>Even when code has locality, cache structure might fail to exploit it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0256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9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396875" y="1143000"/>
            <a:ext cx="8442325" cy="5191125"/>
          </a:xfrm>
        </p:spPr>
        <p:txBody>
          <a:bodyPr/>
          <a:lstStyle/>
          <a:p>
            <a:r>
              <a:rPr lang="en-US" sz="2000" i="1" dirty="0">
                <a:solidFill>
                  <a:srgbClr val="FF0000"/>
                </a:solidFill>
              </a:rPr>
              <a:t>Cache:</a:t>
            </a:r>
            <a:r>
              <a:rPr lang="en-US" sz="2000" i="1" dirty="0"/>
              <a:t> </a:t>
            </a:r>
            <a:r>
              <a:rPr lang="en-US" sz="2000" dirty="0"/>
              <a:t>Fundamental idea of a memory hierarchy:</a:t>
            </a:r>
          </a:p>
          <a:p>
            <a:pPr lvl="1"/>
            <a:r>
              <a:rPr lang="en-US" sz="1800" dirty="0"/>
              <a:t>A smaller, faster memory that acts as a staging area for a subset of the data in a larger, slower memory</a:t>
            </a:r>
          </a:p>
          <a:p>
            <a:pPr lvl="1"/>
            <a:r>
              <a:rPr lang="en-US" sz="1800" dirty="0"/>
              <a:t>For each k, the faster, smaller device at level k serves as a cache for the larger, slower device at level k+1.</a:t>
            </a:r>
          </a:p>
          <a:p>
            <a:endParaRPr lang="en-US" sz="2000" dirty="0"/>
          </a:p>
          <a:p>
            <a:r>
              <a:rPr lang="en-US" sz="2000" dirty="0"/>
              <a:t>Why do memory hierarchies work?</a:t>
            </a:r>
          </a:p>
          <a:p>
            <a:pPr lvl="1"/>
            <a:r>
              <a:rPr lang="en-US" sz="1800" dirty="0"/>
              <a:t>Because of locality, programs tend to access the data at level </a:t>
            </a:r>
            <a:r>
              <a:rPr lang="en-US" sz="1800" dirty="0" err="1"/>
              <a:t>k</a:t>
            </a:r>
            <a:r>
              <a:rPr lang="en-US" sz="1800" dirty="0"/>
              <a:t> more often than they access the data at level k+1. </a:t>
            </a:r>
          </a:p>
          <a:p>
            <a:pPr lvl="1"/>
            <a:r>
              <a:rPr lang="en-US" sz="1800" dirty="0"/>
              <a:t>Thus, the storage at level k+1 can be slower, and thus larger and cheaper per bit.</a:t>
            </a:r>
          </a:p>
          <a:p>
            <a:endParaRPr lang="en-US" sz="2000" b="0" dirty="0"/>
          </a:p>
          <a:p>
            <a:r>
              <a:rPr lang="en-US" sz="2000" b="0" dirty="0"/>
              <a:t>The memory hierarchy creates a </a:t>
            </a:r>
            <a:r>
              <a:rPr lang="en-US" sz="2000" b="0" dirty="0">
                <a:solidFill>
                  <a:srgbClr val="00B050"/>
                </a:solidFill>
              </a:rPr>
              <a:t>large</a:t>
            </a:r>
            <a:r>
              <a:rPr lang="en-US" sz="2000" b="0" dirty="0"/>
              <a:t> pool of storage that costs as much as the </a:t>
            </a:r>
            <a:r>
              <a:rPr lang="en-US" sz="2000" b="0" dirty="0">
                <a:solidFill>
                  <a:srgbClr val="00B050"/>
                </a:solidFill>
              </a:rPr>
              <a:t>cheap</a:t>
            </a:r>
            <a:r>
              <a:rPr lang="en-US" sz="2000" b="0" dirty="0"/>
              <a:t> storage near the bottom, but that serves data to programs at the rate of the </a:t>
            </a:r>
            <a:r>
              <a:rPr lang="en-US" sz="2000" b="0" dirty="0">
                <a:solidFill>
                  <a:srgbClr val="00B050"/>
                </a:solidFill>
              </a:rPr>
              <a:t>fast</a:t>
            </a:r>
            <a:r>
              <a:rPr lang="en-US" sz="2000" b="0" dirty="0"/>
              <a:t> storage near the top.</a:t>
            </a:r>
          </a:p>
        </p:txBody>
      </p:sp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>
          <a:xfrm>
            <a:off x="61913" y="247650"/>
            <a:ext cx="8716962" cy="782638"/>
          </a:xfrm>
        </p:spPr>
        <p:txBody>
          <a:bodyPr>
            <a:normAutofit/>
          </a:bodyPr>
          <a:lstStyle/>
          <a:p>
            <a:pPr ea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Arial"/>
                <a:cs typeface="Arial"/>
              </a:rPr>
              <a:t>Review: Memory Hierarchy</a:t>
            </a:r>
          </a:p>
        </p:txBody>
      </p:sp>
    </p:spTree>
    <p:extLst>
      <p:ext uri="{BB962C8B-B14F-4D97-AF65-F5344CB8AC3E}">
        <p14:creationId xmlns:p14="http://schemas.microsoft.com/office/powerpoint/2010/main" val="13364031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381000" y="510029"/>
            <a:ext cx="8382000" cy="630942"/>
          </a:xfrm>
        </p:spPr>
        <p:txBody>
          <a:bodyPr wrap="square">
            <a:spAutoFit/>
          </a:bodyPr>
          <a:lstStyle>
            <a:defPPr lvl="0">
              <a:buNone/>
            </a:defPPr>
            <a:lvl1pPr lvl="0">
              <a:buNone/>
            </a:lvl1pPr>
            <a:lvl2pPr lvl="1">
              <a:buSzPct val="45000"/>
              <a:buFont typeface="StarSymbol"/>
              <a:buChar char="●"/>
            </a:lvl2pPr>
            <a:lvl3pPr lvl="2">
              <a:buSzPct val="45000"/>
              <a:buFont typeface="StarSymbol"/>
              <a:buChar char="●"/>
            </a:lvl3pPr>
            <a:lvl4pPr lvl="3">
              <a:buSzPct val="45000"/>
              <a:buFont typeface="StarSymbol"/>
              <a:buChar char="●"/>
            </a:lvl4pPr>
            <a:lvl5pPr lvl="4">
              <a:buSzPct val="45000"/>
              <a:buFont typeface="StarSymbol"/>
              <a:buChar char="●"/>
            </a:lvl5pPr>
            <a:lvl6pPr lvl="5">
              <a:buSzPct val="45000"/>
              <a:buFont typeface="StarSymbol"/>
              <a:buChar char="●"/>
            </a:lvl6pPr>
            <a:lvl7pPr lvl="6">
              <a:buSzPct val="45000"/>
              <a:buFont typeface="StarSymbol"/>
              <a:buChar char="●"/>
            </a:lvl7pPr>
            <a:lvl8pPr lvl="7">
              <a:buSzPct val="45000"/>
              <a:buFont typeface="StarSymbol"/>
              <a:buChar char="●"/>
            </a:lvl8pPr>
            <a:lvl9pPr lvl="8">
              <a:buSzPct val="45000"/>
              <a:buFont typeface="StarSymbol"/>
              <a:buChar char="●"/>
            </a:lvl9pPr>
          </a:lstStyle>
          <a:p>
            <a:pPr lvl="0"/>
            <a:r>
              <a:rPr lang="en-US" dirty="0">
                <a:latin typeface="Helvetica" pitchFamily="34" charset="0"/>
                <a:cs typeface="Helvetica" pitchFamily="34" charset="0"/>
              </a:rPr>
              <a:t>SRAM vs. DRAM Tradeoff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Helvetica" pitchFamily="34" charset="0"/>
                <a:cs typeface="Helvetica" pitchFamily="34" charset="0"/>
              </a:rPr>
              <a:t>SRAM (cache)</a:t>
            </a:r>
          </a:p>
          <a:p>
            <a:pPr lvl="1"/>
            <a:r>
              <a:rPr lang="en-US" dirty="0">
                <a:latin typeface="Helvetica" pitchFamily="34" charset="0"/>
                <a:cs typeface="Helvetica" pitchFamily="34" charset="0"/>
              </a:rPr>
              <a:t>Faster (L1 cache: a few CPU cycles)</a:t>
            </a:r>
          </a:p>
          <a:p>
            <a:pPr lvl="1"/>
            <a:r>
              <a:rPr lang="en-US" dirty="0">
                <a:latin typeface="Helvetica" pitchFamily="34" charset="0"/>
                <a:cs typeface="Helvetica" pitchFamily="34" charset="0"/>
              </a:rPr>
              <a:t>Smaller (Kilobytes (L1) or Megabytes (L2))</a:t>
            </a:r>
          </a:p>
          <a:p>
            <a:pPr lvl="1"/>
            <a:r>
              <a:rPr lang="en-US" dirty="0">
                <a:latin typeface="Helvetica" pitchFamily="34" charset="0"/>
                <a:cs typeface="Helvetica" pitchFamily="34" charset="0"/>
              </a:rPr>
              <a:t>More expensive and “energy-hungry”</a:t>
            </a:r>
          </a:p>
          <a:p>
            <a:endParaRPr lang="en-US" dirty="0">
              <a:latin typeface="Helvetica" pitchFamily="34" charset="0"/>
              <a:cs typeface="Helvetica" pitchFamily="34" charset="0"/>
            </a:endParaRPr>
          </a:p>
          <a:p>
            <a:r>
              <a:rPr lang="en-US" dirty="0">
                <a:latin typeface="Helvetica" pitchFamily="34" charset="0"/>
                <a:cs typeface="Helvetica" pitchFamily="34" charset="0"/>
              </a:rPr>
              <a:t>DRAM (main memory)</a:t>
            </a:r>
          </a:p>
          <a:p>
            <a:pPr lvl="1"/>
            <a:r>
              <a:rPr lang="en-US" dirty="0">
                <a:latin typeface="Helvetica" pitchFamily="34" charset="0"/>
                <a:cs typeface="Helvetica" pitchFamily="34" charset="0"/>
              </a:rPr>
              <a:t>Relatively slower (hundreds of CPU cycles)</a:t>
            </a:r>
          </a:p>
          <a:p>
            <a:pPr lvl="1"/>
            <a:r>
              <a:rPr lang="en-US" dirty="0">
                <a:latin typeface="Helvetica" pitchFamily="34" charset="0"/>
                <a:cs typeface="Helvetica" pitchFamily="34" charset="0"/>
              </a:rPr>
              <a:t>Larger (Gigabytes)</a:t>
            </a:r>
          </a:p>
          <a:p>
            <a:pPr lvl="1"/>
            <a:r>
              <a:rPr lang="en-US" dirty="0">
                <a:latin typeface="Helvetica" pitchFamily="34" charset="0"/>
                <a:cs typeface="Helvetica" pitchFamily="34" charset="0"/>
              </a:rPr>
              <a:t>Cheaper</a:t>
            </a:r>
          </a:p>
        </p:txBody>
      </p:sp>
    </p:spTree>
    <p:extLst>
      <p:ext uri="{BB962C8B-B14F-4D97-AF65-F5344CB8AC3E}">
        <p14:creationId xmlns:p14="http://schemas.microsoft.com/office/powerpoint/2010/main" val="937338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is everywhere</a:t>
            </a: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3479800" y="2767013"/>
            <a:ext cx="1778000" cy="13985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t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L1-L3 caches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736600" y="2767014"/>
            <a:ext cx="1549400" cy="13985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0000"/>
                </a:solidFill>
              </a:rPr>
              <a:t>Processor</a:t>
            </a:r>
          </a:p>
          <a:p>
            <a:r>
              <a:rPr lang="en-US" sz="2000" dirty="0">
                <a:solidFill>
                  <a:srgbClr val="000000"/>
                </a:solidFill>
              </a:rPr>
              <a:t>(w/ Registers)</a:t>
            </a:r>
          </a:p>
        </p:txBody>
      </p:sp>
      <p:sp>
        <p:nvSpPr>
          <p:cNvPr id="8" name="Line 5"/>
          <p:cNvSpPr>
            <a:spLocks noChangeShapeType="1"/>
          </p:cNvSpPr>
          <p:nvPr/>
        </p:nvSpPr>
        <p:spPr bwMode="auto">
          <a:xfrm flipV="1">
            <a:off x="2286000" y="3452813"/>
            <a:ext cx="1193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6451600" y="2641600"/>
            <a:ext cx="2006600" cy="17526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Big Slow </a:t>
            </a:r>
          </a:p>
          <a:p>
            <a:r>
              <a:rPr lang="en-US" sz="2400" dirty="0">
                <a:solidFill>
                  <a:srgbClr val="000000"/>
                </a:solidFill>
              </a:rPr>
              <a:t>Memory</a:t>
            </a:r>
          </a:p>
          <a:p>
            <a:r>
              <a:rPr lang="en-US" sz="2400" dirty="0">
                <a:solidFill>
                  <a:srgbClr val="000000"/>
                </a:solidFill>
              </a:rPr>
              <a:t>(DRAM)</a:t>
            </a:r>
          </a:p>
        </p:txBody>
      </p:sp>
      <p:sp>
        <p:nvSpPr>
          <p:cNvPr id="10" name="Line 5"/>
          <p:cNvSpPr>
            <a:spLocks noChangeShapeType="1"/>
          </p:cNvSpPr>
          <p:nvPr/>
        </p:nvSpPr>
        <p:spPr bwMode="auto">
          <a:xfrm flipV="1">
            <a:off x="5266944" y="3452813"/>
            <a:ext cx="1184656" cy="13493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Content Placeholder 3"/>
          <p:cNvSpPr txBox="1">
            <a:spLocks/>
          </p:cNvSpPr>
          <p:nvPr/>
        </p:nvSpPr>
        <p:spPr bwMode="auto">
          <a:xfrm>
            <a:off x="4086733" y="4869973"/>
            <a:ext cx="2437892" cy="877887"/>
          </a:xfrm>
          <a:prstGeom prst="wedgeRectCallout">
            <a:avLst>
              <a:gd name="adj1" fmla="val 14170"/>
              <a:gd name="adj2" fmla="val -168224"/>
            </a:avLst>
          </a:prstGeom>
          <a:ln w="25400" cap="flat" cmpd="sng" algn="ctr">
            <a:solidFill>
              <a:schemeClr val="accent6"/>
            </a:solidFill>
            <a:prstDash val="solid"/>
            <a:miter lim="800000"/>
            <a:headEnd/>
            <a:tailEnd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  <a:normAutofit/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pPr marL="0" indent="0" algn="ctr">
              <a:buFont typeface="Wingdings 2" charset="2"/>
              <a:buNone/>
            </a:pPr>
            <a:r>
              <a:rPr lang="en-US" kern="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Controlled by cache hardware</a:t>
            </a:r>
          </a:p>
        </p:txBody>
      </p:sp>
      <p:sp>
        <p:nvSpPr>
          <p:cNvPr id="12" name="Content Placeholder 3"/>
          <p:cNvSpPr txBox="1">
            <a:spLocks/>
          </p:cNvSpPr>
          <p:nvPr/>
        </p:nvSpPr>
        <p:spPr bwMode="auto">
          <a:xfrm>
            <a:off x="1523492" y="1673481"/>
            <a:ext cx="2108200" cy="761492"/>
          </a:xfrm>
          <a:prstGeom prst="wedgeRectCallout">
            <a:avLst>
              <a:gd name="adj1" fmla="val 2123"/>
              <a:gd name="adj2" fmla="val 158484"/>
            </a:avLst>
          </a:prstGeom>
          <a:ln w="25400" cap="flat" cmpd="sng" algn="ctr">
            <a:solidFill>
              <a:schemeClr val="accent6"/>
            </a:solidFill>
            <a:prstDash val="solid"/>
            <a:miter lim="800000"/>
            <a:headEnd/>
            <a:tailEnd/>
          </a:ln>
          <a:effectLst>
            <a:outerShdw blurRad="50800" dist="762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wrap="square" lIns="38100" tIns="38100" rIns="38100" bIns="38100" numCol="1" anchor="ctr" anchorCtr="0" compatLnSpc="1">
            <a:prstTxWarp prst="textNoShape">
              <a:avLst/>
            </a:prstTxWarp>
            <a:normAutofit lnSpcReduction="10000"/>
          </a:bodyPr>
          <a:lstStyle>
            <a:lvl1pPr marL="254000" indent="-254000" algn="l" rtl="0" fontAlgn="base">
              <a:spcBef>
                <a:spcPts val="600"/>
              </a:spcBef>
              <a:spcAft>
                <a:spcPct val="0"/>
              </a:spcAft>
              <a:buClr>
                <a:srgbClr val="990000"/>
              </a:buClr>
              <a:buSzPct val="60000"/>
              <a:buFont typeface="Wingdings 2" charset="2"/>
              <a:buChar char="¢"/>
              <a:defRPr sz="2400">
                <a:solidFill>
                  <a:schemeClr val="dk1"/>
                </a:solidFill>
                <a:latin typeface="+mn-lt"/>
                <a:ea typeface="+mn-ea"/>
                <a:cs typeface="+mn-cs"/>
                <a:sym typeface="Calibri Bold" charset="0"/>
              </a:defRPr>
            </a:lvl1pPr>
            <a:lvl2pPr marL="514350" indent="-234950" algn="l" rtl="0" fontAlgn="base">
              <a:spcBef>
                <a:spcPts val="500"/>
              </a:spcBef>
              <a:spcAft>
                <a:spcPct val="0"/>
              </a:spcAft>
              <a:buClr>
                <a:srgbClr val="990000"/>
              </a:buClr>
              <a:buSzPct val="110000"/>
              <a:buFont typeface="Wingdings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2pPr>
            <a:lvl3pPr marL="800100" indent="-2032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80000"/>
              <a:buFont typeface="Wingdings" charset="2"/>
              <a:buChar char="§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3pPr>
            <a:lvl4pPr marL="11430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–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4pPr>
            <a:lvl5pPr marL="14605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5pPr>
            <a:lvl6pPr marL="19177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6pPr>
            <a:lvl7pPr marL="23749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7pPr>
            <a:lvl8pPr marL="28321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8pPr>
            <a:lvl9pPr marL="3289300" indent="-228600" algn="l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Calibri" charset="0"/>
              <a:buChar char="»"/>
              <a:defRPr sz="2000">
                <a:solidFill>
                  <a:schemeClr val="dk1"/>
                </a:solidFill>
                <a:latin typeface="+mn-lt"/>
                <a:ea typeface="+mn-ea"/>
                <a:cs typeface="+mn-cs"/>
                <a:sym typeface="Calibri" charset="0"/>
              </a:defRPr>
            </a:lvl9pPr>
          </a:lstStyle>
          <a:p>
            <a:pPr marL="0" indent="0" algn="ctr">
              <a:buFont typeface="Wingdings 2" charset="2"/>
              <a:buNone/>
            </a:pPr>
            <a:r>
              <a:rPr lang="en-US" kern="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Controlled by compiler</a:t>
            </a: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3631692" y="3200400"/>
            <a:ext cx="2540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t">
            <a:prstTxWarp prst="textNoShape">
              <a:avLst/>
            </a:prstTxWarp>
          </a:bodyPr>
          <a:lstStyle/>
          <a:p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4257040" y="3199209"/>
            <a:ext cx="2540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t">
            <a:prstTxWarp prst="textNoShape">
              <a:avLst/>
            </a:prstTxWarp>
          </a:bodyPr>
          <a:lstStyle/>
          <a:p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4892548" y="3199209"/>
            <a:ext cx="254000" cy="8382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t">
            <a:prstTxWarp prst="textNoShape">
              <a:avLst/>
            </a:prstTxWarp>
          </a:bodyPr>
          <a:lstStyle/>
          <a:p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7" name="Line 5"/>
          <p:cNvSpPr>
            <a:spLocks noChangeShapeType="1"/>
          </p:cNvSpPr>
          <p:nvPr/>
        </p:nvSpPr>
        <p:spPr bwMode="auto">
          <a:xfrm>
            <a:off x="4498086" y="3466306"/>
            <a:ext cx="454914" cy="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3859276" y="3459892"/>
            <a:ext cx="454914" cy="1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89440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Locality: Common And Predictable Memory Reference Patterns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0" y="1676400"/>
            <a:ext cx="502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Temporal Locality:</a:t>
            </a:r>
          </a:p>
          <a:p>
            <a:r>
              <a:rPr lang="en-US" sz="2400" dirty="0"/>
              <a:t>If a location is</a:t>
            </a:r>
          </a:p>
          <a:p>
            <a:r>
              <a:rPr lang="en-US" sz="2400" dirty="0"/>
              <a:t>referenced it is likely</a:t>
            </a:r>
          </a:p>
          <a:p>
            <a:r>
              <a:rPr lang="en-US" sz="2400" dirty="0"/>
              <a:t>to be referenced again</a:t>
            </a:r>
          </a:p>
          <a:p>
            <a:r>
              <a:rPr lang="en-US" sz="2400" dirty="0"/>
              <a:t>in the near future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rgbClr val="C00000"/>
                </a:solidFill>
              </a:rPr>
              <a:t>Spatial Locality:</a:t>
            </a:r>
          </a:p>
          <a:p>
            <a:r>
              <a:rPr lang="en-US" sz="2400" dirty="0"/>
              <a:t>If a location is</a:t>
            </a:r>
          </a:p>
          <a:p>
            <a:r>
              <a:rPr lang="en-US" sz="2400" dirty="0"/>
              <a:t>referenced it is likely</a:t>
            </a:r>
          </a:p>
          <a:p>
            <a:r>
              <a:rPr lang="en-US" sz="2400" dirty="0"/>
              <a:t>that locations near it</a:t>
            </a:r>
          </a:p>
          <a:p>
            <a:r>
              <a:rPr lang="en-US" sz="2400" dirty="0"/>
              <a:t>will be referenced in</a:t>
            </a:r>
          </a:p>
          <a:p>
            <a:r>
              <a:rPr lang="en-US" sz="2400" dirty="0"/>
              <a:t>the near future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5029200" y="2590800"/>
            <a:ext cx="3959225" cy="1320874"/>
          </a:xfrm>
          <a:prstGeom prst="rect">
            <a:avLst/>
          </a:prstGeom>
          <a:solidFill>
            <a:srgbClr val="F7F5CD"/>
          </a:solidFill>
          <a:ln w="12700" cmpd="sng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487" tIns="44450" rIns="90487" bIns="44450">
            <a:prstTxWarp prst="textNoShape">
              <a:avLst/>
            </a:prstTxWarp>
            <a:spAutoFit/>
          </a:bodyPr>
          <a:lstStyle/>
          <a:p>
            <a:pPr algn="l">
              <a:tabLst>
                <a:tab pos="457200" algn="l"/>
              </a:tabLst>
            </a:pPr>
            <a:r>
              <a:rPr lang="en-US" sz="2000" dirty="0">
                <a:latin typeface="Courier New" charset="0"/>
              </a:rPr>
              <a:t>sum = 0;</a:t>
            </a:r>
          </a:p>
          <a:p>
            <a:pPr algn="l">
              <a:tabLst>
                <a:tab pos="457200" algn="l"/>
              </a:tabLst>
            </a:pPr>
            <a:r>
              <a:rPr lang="en-US" sz="2000" dirty="0">
                <a:latin typeface="Courier New" charset="0"/>
              </a:rPr>
              <a:t>for (</a:t>
            </a:r>
            <a:r>
              <a:rPr lang="en-US" sz="2000" dirty="0" err="1">
                <a:latin typeface="Courier New" charset="0"/>
              </a:rPr>
              <a:t>i</a:t>
            </a:r>
            <a:r>
              <a:rPr lang="en-US" sz="2000" dirty="0">
                <a:latin typeface="Courier New" charset="0"/>
              </a:rPr>
              <a:t> = 0; </a:t>
            </a:r>
            <a:r>
              <a:rPr lang="en-US" sz="2000" dirty="0" err="1">
                <a:latin typeface="Courier New" charset="0"/>
              </a:rPr>
              <a:t>i</a:t>
            </a:r>
            <a:r>
              <a:rPr lang="en-US" sz="2000" dirty="0">
                <a:latin typeface="Courier New" charset="0"/>
              </a:rPr>
              <a:t> &lt; </a:t>
            </a:r>
            <a:r>
              <a:rPr lang="en-US" sz="2000" dirty="0" err="1">
                <a:latin typeface="Courier New" charset="0"/>
              </a:rPr>
              <a:t>n</a:t>
            </a:r>
            <a:r>
              <a:rPr lang="en-US" sz="2000" dirty="0">
                <a:latin typeface="Courier New" charset="0"/>
              </a:rPr>
              <a:t>; </a:t>
            </a:r>
            <a:r>
              <a:rPr lang="en-US" sz="2000" dirty="0" err="1">
                <a:latin typeface="Courier New" charset="0"/>
              </a:rPr>
              <a:t>i</a:t>
            </a:r>
            <a:r>
              <a:rPr lang="en-US" sz="2000" dirty="0">
                <a:latin typeface="Courier New" charset="0"/>
              </a:rPr>
              <a:t>++)</a:t>
            </a:r>
          </a:p>
          <a:p>
            <a:pPr algn="l">
              <a:tabLst>
                <a:tab pos="457200" algn="l"/>
              </a:tabLst>
            </a:pPr>
            <a:r>
              <a:rPr lang="en-US" sz="2000" dirty="0">
                <a:latin typeface="Courier New" charset="0"/>
              </a:rPr>
              <a:t>	sum += </a:t>
            </a:r>
            <a:r>
              <a:rPr lang="en-US" sz="2000" dirty="0" err="1">
                <a:latin typeface="Courier New" charset="0"/>
              </a:rPr>
              <a:t>a[i</a:t>
            </a:r>
            <a:r>
              <a:rPr lang="en-US" sz="2000" dirty="0">
                <a:latin typeface="Courier New" charset="0"/>
              </a:rPr>
              <a:t>];</a:t>
            </a:r>
          </a:p>
          <a:p>
            <a:pPr algn="l">
              <a:tabLst>
                <a:tab pos="457200" algn="l"/>
              </a:tabLst>
            </a:pPr>
            <a:r>
              <a:rPr lang="en-US" sz="2000" dirty="0">
                <a:latin typeface="Courier New" charset="0"/>
              </a:rPr>
              <a:t>return sum;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172200" y="1967500"/>
            <a:ext cx="140455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/>
              <a:t>Example</a:t>
            </a:r>
          </a:p>
        </p:txBody>
      </p:sp>
      <p:cxnSp>
        <p:nvCxnSpPr>
          <p:cNvPr id="6" name="Straight Arrow Connector 5"/>
          <p:cNvCxnSpPr/>
          <p:nvPr/>
        </p:nvCxnSpPr>
        <p:spPr bwMode="auto">
          <a:xfrm>
            <a:off x="3962400" y="2691659"/>
            <a:ext cx="1447800" cy="661141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9" name="Rectangle 8"/>
          <p:cNvSpPr/>
          <p:nvPr/>
        </p:nvSpPr>
        <p:spPr bwMode="auto">
          <a:xfrm>
            <a:off x="5486400" y="3200400"/>
            <a:ext cx="685800" cy="381000"/>
          </a:xfrm>
          <a:prstGeom prst="rect">
            <a:avLst/>
          </a:prstGeom>
          <a:noFill/>
          <a:ln w="381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ea typeface="ヒラギノ角ゴ ProN W3" charset="-128"/>
              <a:cs typeface="ヒラギノ角ゴ ProN W3" charset="-128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6551612" y="3200400"/>
            <a:ext cx="685800" cy="381000"/>
          </a:xfrm>
          <a:prstGeom prst="rect">
            <a:avLst/>
          </a:prstGeom>
          <a:noFill/>
          <a:ln w="381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>
              <a:ea typeface="ヒラギノ角ゴ ProN W3" charset="-128"/>
              <a:cs typeface="ヒラギノ角ゴ ProN W3" charset="-128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4038600" y="3505979"/>
            <a:ext cx="2513012" cy="1295437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</p:spTree>
    <p:extLst>
      <p:ext uri="{BB962C8B-B14F-4D97-AF65-F5344CB8AC3E}">
        <p14:creationId xmlns:p14="http://schemas.microsoft.com/office/powerpoint/2010/main" val="4501967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9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caches exploit both types of locality?</a:t>
            </a:r>
          </a:p>
        </p:txBody>
      </p:sp>
      <p:sp>
        <p:nvSpPr>
          <p:cNvPr id="107" name="TextBox 106"/>
          <p:cNvSpPr txBox="1"/>
          <p:nvPr/>
        </p:nvSpPr>
        <p:spPr>
          <a:xfrm>
            <a:off x="0" y="1676400"/>
            <a:ext cx="502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Temporal Locality:</a:t>
            </a:r>
          </a:p>
          <a:p>
            <a:r>
              <a:rPr lang="en-US" sz="2400" dirty="0"/>
              <a:t>If a location is</a:t>
            </a:r>
          </a:p>
          <a:p>
            <a:r>
              <a:rPr lang="en-US" sz="2400" dirty="0"/>
              <a:t>referenced it is likely</a:t>
            </a:r>
          </a:p>
          <a:p>
            <a:r>
              <a:rPr lang="en-US" sz="2400" dirty="0"/>
              <a:t>to be referenced again</a:t>
            </a:r>
          </a:p>
          <a:p>
            <a:r>
              <a:rPr lang="en-US" sz="2400" dirty="0"/>
              <a:t>in the near future</a:t>
            </a:r>
          </a:p>
          <a:p>
            <a:endParaRPr lang="en-US" sz="2400" dirty="0"/>
          </a:p>
          <a:p>
            <a:r>
              <a:rPr lang="en-US" sz="2400" b="1" dirty="0">
                <a:solidFill>
                  <a:srgbClr val="C00000"/>
                </a:solidFill>
              </a:rPr>
              <a:t>Spatial Locality:</a:t>
            </a:r>
          </a:p>
          <a:p>
            <a:r>
              <a:rPr lang="en-US" sz="2400" dirty="0"/>
              <a:t>If a location is</a:t>
            </a:r>
          </a:p>
          <a:p>
            <a:r>
              <a:rPr lang="en-US" sz="2400" dirty="0"/>
              <a:t>referenced it is likely</a:t>
            </a:r>
          </a:p>
          <a:p>
            <a:r>
              <a:rPr lang="en-US" sz="2400" dirty="0"/>
              <a:t>that locations near it</a:t>
            </a:r>
          </a:p>
          <a:p>
            <a:r>
              <a:rPr lang="en-US" sz="2400" dirty="0"/>
              <a:t>will be referenced in</a:t>
            </a:r>
          </a:p>
          <a:p>
            <a:r>
              <a:rPr lang="en-US" sz="2400" dirty="0"/>
              <a:t>the near future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4767072" y="1905000"/>
            <a:ext cx="3995928" cy="1200329"/>
          </a:xfrm>
          <a:prstGeom prst="wedgeRectCallout">
            <a:avLst>
              <a:gd name="adj1" fmla="val -68430"/>
              <a:gd name="adj2" fmla="val -319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Exploit </a:t>
            </a:r>
            <a:r>
              <a:rPr lang="en-US" sz="2400" b="1" dirty="0">
                <a:solidFill>
                  <a:srgbClr val="0070C0"/>
                </a:solidFill>
                <a:latin typeface="Calibri" charset="0"/>
                <a:ea typeface="Calibri" charset="0"/>
                <a:cs typeface="Calibri" charset="0"/>
              </a:rPr>
              <a:t>temporal locality 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by </a:t>
            </a:r>
            <a:r>
              <a:rPr lang="en-US" sz="24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remembering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the contents of recently accessed locations</a:t>
            </a:r>
          </a:p>
        </p:txBody>
      </p:sp>
      <p:sp>
        <p:nvSpPr>
          <p:cNvPr id="11" name="Rectangular Callout 10"/>
          <p:cNvSpPr/>
          <p:nvPr/>
        </p:nvSpPr>
        <p:spPr>
          <a:xfrm>
            <a:off x="4767072" y="4052857"/>
            <a:ext cx="3995928" cy="1200329"/>
          </a:xfrm>
          <a:prstGeom prst="wedgeRectCallout">
            <a:avLst>
              <a:gd name="adj1" fmla="val -68430"/>
              <a:gd name="adj2" fmla="val -31962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Exploit </a:t>
            </a:r>
            <a:r>
              <a:rPr lang="en-US" sz="2400" b="1" dirty="0">
                <a:solidFill>
                  <a:srgbClr val="990000"/>
                </a:solidFill>
                <a:latin typeface="Calibri" charset="0"/>
                <a:ea typeface="Calibri" charset="0"/>
                <a:cs typeface="Calibri" charset="0"/>
              </a:rPr>
              <a:t>spatial locality</a:t>
            </a:r>
            <a:r>
              <a:rPr lang="en-US" sz="24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by fetching blocks of data </a:t>
            </a:r>
            <a:r>
              <a:rPr lang="en-US" sz="2400" b="1" dirty="0">
                <a:solidFill>
                  <a:srgbClr val="000000"/>
                </a:solidFill>
                <a:latin typeface="Calibri" charset="0"/>
                <a:ea typeface="Calibri" charset="0"/>
                <a:cs typeface="Calibri" charset="0"/>
              </a:rPr>
              <a:t>around recently accessed locations</a:t>
            </a:r>
          </a:p>
        </p:txBody>
      </p:sp>
    </p:spTree>
    <p:extLst>
      <p:ext uri="{BB962C8B-B14F-4D97-AF65-F5344CB8AC3E}">
        <p14:creationId xmlns:p14="http://schemas.microsoft.com/office/powerpoint/2010/main" val="101452323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Up-Down Arrow 34"/>
          <p:cNvSpPr/>
          <p:nvPr/>
        </p:nvSpPr>
        <p:spPr bwMode="auto">
          <a:xfrm>
            <a:off x="3352800" y="2895600"/>
            <a:ext cx="685800" cy="1371600"/>
          </a:xfrm>
          <a:prstGeom prst="upDownArrow">
            <a:avLst/>
          </a:prstGeom>
          <a:solidFill>
            <a:schemeClr val="bg1">
              <a:lumMod val="75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algn="ctr"/>
            <a:endParaRPr lang="en-US" dirty="0">
              <a:latin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Cache Concepts</a:t>
            </a:r>
          </a:p>
        </p:txBody>
      </p:sp>
      <p:sp>
        <p:nvSpPr>
          <p:cNvPr id="3" name="Rectangle 2"/>
          <p:cNvSpPr/>
          <p:nvPr/>
        </p:nvSpPr>
        <p:spPr bwMode="auto">
          <a:xfrm>
            <a:off x="1905000" y="4267200"/>
            <a:ext cx="3581400" cy="2057400"/>
          </a:xfrm>
          <a:prstGeom prst="rect">
            <a:avLst/>
          </a:prstGeom>
          <a:solidFill>
            <a:srgbClr val="DEDFF5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1905000" y="2272391"/>
            <a:ext cx="3581400" cy="6096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>
            <a:off x="20574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0</a:t>
            </a:r>
          </a:p>
        </p:txBody>
      </p:sp>
      <p:sp>
        <p:nvSpPr>
          <p:cNvPr id="6" name="Rectangle 5"/>
          <p:cNvSpPr/>
          <p:nvPr/>
        </p:nvSpPr>
        <p:spPr bwMode="auto">
          <a:xfrm>
            <a:off x="28956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37338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2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4572000" y="4419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3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10" name="Rectangle 9"/>
          <p:cNvSpPr/>
          <p:nvPr/>
        </p:nvSpPr>
        <p:spPr bwMode="auto">
          <a:xfrm>
            <a:off x="28956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5</a:t>
            </a:r>
          </a:p>
        </p:txBody>
      </p:sp>
      <p:sp>
        <p:nvSpPr>
          <p:cNvPr id="11" name="Rectangle 10"/>
          <p:cNvSpPr/>
          <p:nvPr/>
        </p:nvSpPr>
        <p:spPr bwMode="auto">
          <a:xfrm>
            <a:off x="37338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6</a:t>
            </a:r>
          </a:p>
        </p:txBody>
      </p:sp>
      <p:sp>
        <p:nvSpPr>
          <p:cNvPr id="12" name="Rectangle 11"/>
          <p:cNvSpPr/>
          <p:nvPr/>
        </p:nvSpPr>
        <p:spPr bwMode="auto">
          <a:xfrm>
            <a:off x="4572000" y="4800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7</a:t>
            </a:r>
          </a:p>
        </p:txBody>
      </p:sp>
      <p:sp>
        <p:nvSpPr>
          <p:cNvPr id="13" name="Rectangle 12"/>
          <p:cNvSpPr/>
          <p:nvPr/>
        </p:nvSpPr>
        <p:spPr bwMode="auto">
          <a:xfrm>
            <a:off x="20574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8</a:t>
            </a:r>
          </a:p>
        </p:txBody>
      </p:sp>
      <p:sp>
        <p:nvSpPr>
          <p:cNvPr id="14" name="Rectangle 13"/>
          <p:cNvSpPr/>
          <p:nvPr/>
        </p:nvSpPr>
        <p:spPr bwMode="auto">
          <a:xfrm>
            <a:off x="28956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9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16" name="Rectangle 15"/>
          <p:cNvSpPr/>
          <p:nvPr/>
        </p:nvSpPr>
        <p:spPr bwMode="auto">
          <a:xfrm>
            <a:off x="4572000" y="5181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11</a:t>
            </a:r>
          </a:p>
        </p:txBody>
      </p:sp>
      <p:sp>
        <p:nvSpPr>
          <p:cNvPr id="17" name="Rectangle 16"/>
          <p:cNvSpPr/>
          <p:nvPr/>
        </p:nvSpPr>
        <p:spPr bwMode="auto">
          <a:xfrm>
            <a:off x="20574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12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28956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13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37338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14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572000" y="5562600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15</a:t>
            </a:r>
          </a:p>
        </p:txBody>
      </p:sp>
      <p:cxnSp>
        <p:nvCxnSpPr>
          <p:cNvPr id="22" name="Straight Connector 21"/>
          <p:cNvCxnSpPr/>
          <p:nvPr/>
        </p:nvCxnSpPr>
        <p:spPr bwMode="auto">
          <a:xfrm>
            <a:off x="2286000" y="6096000"/>
            <a:ext cx="3048000" cy="1477"/>
          </a:xfrm>
          <a:prstGeom prst="line">
            <a:avLst/>
          </a:prstGeom>
          <a:noFill/>
          <a:ln w="88900" cap="rnd" cmpd="sng" algn="ctr">
            <a:solidFill>
              <a:schemeClr val="tx1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Rectangle 25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7" name="Rectangle 26"/>
          <p:cNvSpPr/>
          <p:nvPr/>
        </p:nvSpPr>
        <p:spPr bwMode="auto">
          <a:xfrm>
            <a:off x="28956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 bwMode="auto">
          <a:xfrm>
            <a:off x="37338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29" name="Rectangle 28"/>
          <p:cNvSpPr/>
          <p:nvPr/>
        </p:nvSpPr>
        <p:spPr bwMode="auto">
          <a:xfrm>
            <a:off x="4572000" y="2424791"/>
            <a:ext cx="762000" cy="304800"/>
          </a:xfrm>
          <a:prstGeom prst="rect">
            <a:avLst/>
          </a:prstGeom>
          <a:solidFill>
            <a:schemeClr val="bg1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sz="1800" dirty="0">
              <a:latin typeface="Calibri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6135" y="2348591"/>
            <a:ext cx="1194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Cache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90327" y="4343400"/>
            <a:ext cx="161460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Calibri" pitchFamily="34" charset="0"/>
              </a:rPr>
              <a:t>Memory</a:t>
            </a:r>
          </a:p>
        </p:txBody>
      </p:sp>
      <p:sp>
        <p:nvSpPr>
          <p:cNvPr id="32" name="Text Box 19"/>
          <p:cNvSpPr txBox="1">
            <a:spLocks noChangeArrowheads="1"/>
          </p:cNvSpPr>
          <p:nvPr/>
        </p:nvSpPr>
        <p:spPr bwMode="auto">
          <a:xfrm>
            <a:off x="5635242" y="4147318"/>
            <a:ext cx="3199956" cy="57708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Larger, slower, cheaper memory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viewed as partitioned into “blocks”</a:t>
            </a:r>
          </a:p>
        </p:txBody>
      </p:sp>
      <p:sp>
        <p:nvSpPr>
          <p:cNvPr id="33" name="Text Box 22"/>
          <p:cNvSpPr txBox="1">
            <a:spLocks noChangeArrowheads="1"/>
          </p:cNvSpPr>
          <p:nvPr/>
        </p:nvSpPr>
        <p:spPr bwMode="auto">
          <a:xfrm>
            <a:off x="3942800" y="3172429"/>
            <a:ext cx="3829600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Data is copied in block-sized transfer units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called “cache blocks” 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(Typical: 32, 64 bytes)</a:t>
            </a:r>
          </a:p>
        </p:txBody>
      </p:sp>
      <p:sp>
        <p:nvSpPr>
          <p:cNvPr id="34" name="Text Box 29"/>
          <p:cNvSpPr txBox="1">
            <a:spLocks noChangeArrowheads="1"/>
          </p:cNvSpPr>
          <p:nvPr/>
        </p:nvSpPr>
        <p:spPr bwMode="auto">
          <a:xfrm>
            <a:off x="5562600" y="2166311"/>
            <a:ext cx="2930908" cy="8183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 anchor="ctr">
            <a:spAutoFit/>
          </a:bodyPr>
          <a:lstStyle/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Smaller, faster, more expensive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memory caches a  subset of</a:t>
            </a:r>
          </a:p>
          <a:p>
            <a:pPr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the blocks</a:t>
            </a:r>
          </a:p>
        </p:txBody>
      </p:sp>
      <p:sp>
        <p:nvSpPr>
          <p:cNvPr id="37" name="Rectangle 36"/>
          <p:cNvSpPr/>
          <p:nvPr/>
        </p:nvSpPr>
        <p:spPr bwMode="auto">
          <a:xfrm>
            <a:off x="2057400" y="48006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8" name="Rectangle 37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39" name="Rectangle 38"/>
          <p:cNvSpPr/>
          <p:nvPr/>
        </p:nvSpPr>
        <p:spPr bwMode="auto">
          <a:xfrm>
            <a:off x="2057400" y="2424791"/>
            <a:ext cx="762000" cy="304800"/>
          </a:xfrm>
          <a:prstGeom prst="rect">
            <a:avLst/>
          </a:prstGeom>
          <a:solidFill>
            <a:srgbClr val="FF9999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4</a:t>
            </a:r>
          </a:p>
        </p:txBody>
      </p:sp>
      <p:sp>
        <p:nvSpPr>
          <p:cNvPr id="40" name="Rectangle 39"/>
          <p:cNvSpPr/>
          <p:nvPr/>
        </p:nvSpPr>
        <p:spPr bwMode="auto">
          <a:xfrm>
            <a:off x="3733800" y="51816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41" name="Rectangle 40"/>
          <p:cNvSpPr/>
          <p:nvPr/>
        </p:nvSpPr>
        <p:spPr bwMode="auto">
          <a:xfrm>
            <a:off x="2590800" y="3429000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  <p:sp>
        <p:nvSpPr>
          <p:cNvPr id="42" name="Rectangle 41"/>
          <p:cNvSpPr/>
          <p:nvPr/>
        </p:nvSpPr>
        <p:spPr bwMode="auto">
          <a:xfrm>
            <a:off x="3733800" y="2423094"/>
            <a:ext cx="762000" cy="304800"/>
          </a:xfrm>
          <a:prstGeom prst="rect">
            <a:avLst/>
          </a:prstGeom>
          <a:solidFill>
            <a:srgbClr val="A9E39D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800" dirty="0">
                <a:latin typeface="Calibri" pitchFamily="34" charset="0"/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105971638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37" grpId="0" animBg="1"/>
      <p:bldP spid="38" grpId="0" animBg="1"/>
      <p:bldP spid="38" grpId="1" animBg="1"/>
      <p:bldP spid="39" grpId="0" animBg="1"/>
      <p:bldP spid="40" grpId="0" animBg="1"/>
      <p:bldP spid="41" grpId="0" animBg="1"/>
      <p:bldP spid="41" grpId="1" animBg="1"/>
      <p:bldP spid="42" grpId="0" animBg="1"/>
    </p:bldLst>
  </p:timing>
</p:sld>
</file>

<file path=ppt/theme/theme1.xml><?xml version="1.0" encoding="utf-8"?>
<a:theme xmlns:a="http://schemas.openxmlformats.org/drawingml/2006/main" name="Title Slid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Slide">
      <a:majorFont>
        <a:latin typeface="Calibri Bold"/>
        <a:ea typeface="ヒラギノ角ゴ ProN W6"/>
        <a:cs typeface="ヒラギノ角ゴ ProN W6"/>
      </a:majorFont>
      <a:minorFont>
        <a:latin typeface="Calibri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Slid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0"/>
            <a:cs typeface="ヒラギノ角ゴ ProN W3" charset="0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itle and Content">
  <a:themeElements>
    <a:clrScheme name="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990000"/>
      </a:accent1>
      <a:accent2>
        <a:srgbClr val="333399"/>
      </a:accent2>
      <a:accent3>
        <a:srgbClr val="FFFFFF"/>
      </a:accent3>
      <a:accent4>
        <a:srgbClr val="000000"/>
      </a:accent4>
      <a:accent5>
        <a:srgbClr val="CAAAAA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and Content">
      <a:majorFont>
        <a:latin typeface="Calibri Bold"/>
        <a:ea typeface="ヒラギノ角ゴ ProN W6"/>
        <a:cs typeface="ヒラギノ角ゴ ProN W6"/>
      </a:majorFont>
      <a:minorFont>
        <a:latin typeface="Calibri Bold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Gill Sans" charset="0"/>
            <a:ea typeface="ヒラギノ角ゴ ProN W3" charset="-128"/>
            <a:cs typeface="ヒラギノ角ゴ ProN W3" charset="-128"/>
            <a:sym typeface="Gill Sans" charset="0"/>
          </a:defRPr>
        </a:defPPr>
      </a:lstStyle>
    </a:lnDef>
  </a:objectDefaults>
  <a:extraClrSchemeLst>
    <a:extraClrScheme>
      <a:clrScheme name="Title and Conten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2">
            <a:lumMod val="20000"/>
            <a:lumOff val="80000"/>
          </a:schemeClr>
        </a:solidFill>
        <a:ln w="2857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22155</TotalTime>
  <Pages>0</Pages>
  <Words>2627</Words>
  <Characters>0</Characters>
  <Application>Microsoft Macintosh PowerPoint</Application>
  <PresentationFormat>On-screen Show (4:3)</PresentationFormat>
  <Lines>0</Lines>
  <Paragraphs>820</Paragraphs>
  <Slides>33</Slides>
  <Notes>28</Notes>
  <HiddenSlides>3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33</vt:i4>
      </vt:variant>
    </vt:vector>
  </HeadingPairs>
  <TitlesOfParts>
    <vt:vector size="49" baseType="lpstr">
      <vt:lpstr>Calibri Bold</vt:lpstr>
      <vt:lpstr>Arial</vt:lpstr>
      <vt:lpstr>Arial Narrow</vt:lpstr>
      <vt:lpstr>Calibri</vt:lpstr>
      <vt:lpstr>Courier New</vt:lpstr>
      <vt:lpstr>Gill Sans</vt:lpstr>
      <vt:lpstr>Helvetica</vt:lpstr>
      <vt:lpstr>Times New Roman</vt:lpstr>
      <vt:lpstr>Verdana</vt:lpstr>
      <vt:lpstr>Wingdings</vt:lpstr>
      <vt:lpstr>Wingdings 2</vt:lpstr>
      <vt:lpstr>Title Slide</vt:lpstr>
      <vt:lpstr>Title and Content</vt:lpstr>
      <vt:lpstr>1_Title and Content</vt:lpstr>
      <vt:lpstr>template2007</vt:lpstr>
      <vt:lpstr>1_template2007</vt:lpstr>
      <vt:lpstr>Caching Overview  CS154, Autumn 2019, Prof Chien Intro to Computer Systems Lecture 11  Book Sections 6.4-6.5</vt:lpstr>
      <vt:lpstr>Lecture Goals</vt:lpstr>
      <vt:lpstr>Review: Memory       Hierarchy</vt:lpstr>
      <vt:lpstr>Review: Memory Hierarchy</vt:lpstr>
      <vt:lpstr>SRAM vs. DRAM Tradeoff</vt:lpstr>
      <vt:lpstr>Locality is everywhere</vt:lpstr>
      <vt:lpstr>Locality: Common And Predictable Memory Reference Patterns</vt:lpstr>
      <vt:lpstr>How caches exploit both types of locality?</vt:lpstr>
      <vt:lpstr>General Cache Concepts</vt:lpstr>
      <vt:lpstr>General Cache Concepts: Hit</vt:lpstr>
      <vt:lpstr>General Cache Concepts: Miss</vt:lpstr>
      <vt:lpstr>Basic Flow for a “Mem  Reg” mov</vt:lpstr>
      <vt:lpstr>General Cache Design and Organization (S, E, B)</vt:lpstr>
      <vt:lpstr>Cache Read:  How Do I Find My Data?</vt:lpstr>
      <vt:lpstr>Example: Direct mapped cache (E = 1)</vt:lpstr>
      <vt:lpstr>Example: Direct mapped cache (E = 1)</vt:lpstr>
      <vt:lpstr>Example: Direct mapped cache (E = 1)</vt:lpstr>
      <vt:lpstr>Example: 2-way set associative cache</vt:lpstr>
      <vt:lpstr>Example: 2-way set associative cache</vt:lpstr>
      <vt:lpstr>Example: 2-way set associative cache</vt:lpstr>
      <vt:lpstr>Set Associativity Affects Data Placement</vt:lpstr>
      <vt:lpstr>Other Basic Cache Design Considerations</vt:lpstr>
      <vt:lpstr>Block Replacement: Which block to vote off?</vt:lpstr>
      <vt:lpstr>Write Strategy: How are writes handled?</vt:lpstr>
      <vt:lpstr>Cache Performance Metrics</vt:lpstr>
      <vt:lpstr>Let’s think about those numbers</vt:lpstr>
      <vt:lpstr>Categorizing Misses: The Three C’s</vt:lpstr>
      <vt:lpstr>Direct-mapped cache simulation</vt:lpstr>
      <vt:lpstr>2-way set associative cache simulation</vt:lpstr>
      <vt:lpstr>Software View of Architecture State</vt:lpstr>
      <vt:lpstr>What Have We Covered So Far?</vt:lpstr>
      <vt:lpstr>Real Stuff: Intel Core i7 Cache Hierarchy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Andrew A Chien</cp:lastModifiedBy>
  <cp:revision>1258</cp:revision>
  <dcterms:created xsi:type="dcterms:W3CDTF">2011-01-05T21:32:11Z</dcterms:created>
  <dcterms:modified xsi:type="dcterms:W3CDTF">2019-10-25T03:01:01Z</dcterms:modified>
</cp:coreProperties>
</file>