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88" r:id="rId3"/>
    <p:sldMasterId id="2147483700" r:id="rId4"/>
    <p:sldMasterId id="2147483714" r:id="rId5"/>
  </p:sldMasterIdLst>
  <p:notesMasterIdLst>
    <p:notesMasterId r:id="rId39"/>
  </p:notesMasterIdLst>
  <p:sldIdLst>
    <p:sldId id="317" r:id="rId6"/>
    <p:sldId id="344" r:id="rId7"/>
    <p:sldId id="445" r:id="rId8"/>
    <p:sldId id="433" r:id="rId9"/>
    <p:sldId id="449" r:id="rId10"/>
    <p:sldId id="456" r:id="rId11"/>
    <p:sldId id="457" r:id="rId12"/>
    <p:sldId id="458" r:id="rId13"/>
    <p:sldId id="434" r:id="rId14"/>
    <p:sldId id="435" r:id="rId15"/>
    <p:sldId id="436" r:id="rId16"/>
    <p:sldId id="409" r:id="rId17"/>
    <p:sldId id="437" r:id="rId18"/>
    <p:sldId id="438" r:id="rId19"/>
    <p:sldId id="421" r:id="rId20"/>
    <p:sldId id="422" r:id="rId21"/>
    <p:sldId id="423" r:id="rId22"/>
    <p:sldId id="424" r:id="rId23"/>
    <p:sldId id="425" r:id="rId24"/>
    <p:sldId id="426" r:id="rId25"/>
    <p:sldId id="451" r:id="rId26"/>
    <p:sldId id="441" r:id="rId27"/>
    <p:sldId id="417" r:id="rId28"/>
    <p:sldId id="418" r:id="rId29"/>
    <p:sldId id="443" r:id="rId30"/>
    <p:sldId id="444" r:id="rId31"/>
    <p:sldId id="427" r:id="rId32"/>
    <p:sldId id="446" r:id="rId33"/>
    <p:sldId id="447" r:id="rId34"/>
    <p:sldId id="347" r:id="rId35"/>
    <p:sldId id="454" r:id="rId36"/>
    <p:sldId id="455" r:id="rId37"/>
    <p:sldId id="430" r:id="rId3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602" autoAdjust="0"/>
    <p:restoredTop sz="70204" autoAdjust="0"/>
  </p:normalViewPr>
  <p:slideViewPr>
    <p:cSldViewPr>
      <p:cViewPr varScale="1">
        <p:scale>
          <a:sx n="88" d="100"/>
          <a:sy n="88" d="100"/>
        </p:scale>
        <p:origin x="30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2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3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7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84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Locating</a:t>
            </a:r>
            <a:r>
              <a:rPr lang="en-US" baseline="0" dirty="0"/>
              <a:t> set:</a:t>
            </a:r>
          </a:p>
          <a:p>
            <a:endParaRPr lang="en-US" baseline="0" dirty="0"/>
          </a:p>
          <a:p>
            <a:r>
              <a:rPr lang="en-US" baseline="0" dirty="0"/>
              <a:t>Can only be one set</a:t>
            </a:r>
          </a:p>
          <a:p>
            <a:r>
              <a:rPr lang="en-US" baseline="0" dirty="0"/>
              <a:t>Set number = Memory block number %  number of sets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4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Ask: if s = 2,</a:t>
            </a:r>
            <a:r>
              <a:rPr lang="en-US" baseline="0" dirty="0"/>
              <a:t> i.e., a total of 4 sets,</a:t>
            </a:r>
          </a:p>
          <a:p>
            <a:r>
              <a:rPr lang="en-US" baseline="0" dirty="0"/>
              <a:t>And the address is 8 bits, how many bits of tag there are?</a:t>
            </a:r>
          </a:p>
          <a:p>
            <a:endParaRPr lang="en-US" baseline="0" dirty="0"/>
          </a:p>
          <a:p>
            <a:r>
              <a:rPr lang="en-US" baseline="0" dirty="0"/>
              <a:t>Answer: 64 </a:t>
            </a:r>
            <a:r>
              <a:rPr lang="mr-IN" baseline="0" dirty="0"/>
              <a:t>–</a:t>
            </a:r>
            <a:r>
              <a:rPr lang="en-US" baseline="0" dirty="0"/>
              <a:t> 3 </a:t>
            </a:r>
            <a:r>
              <a:rPr lang="mr-IN" baseline="0" dirty="0"/>
              <a:t>–</a:t>
            </a:r>
            <a:r>
              <a:rPr lang="en-US" baseline="0" dirty="0"/>
              <a:t> 2 = 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52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09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60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9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9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80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1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63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80576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54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5" y="4341506"/>
            <a:ext cx="5028994" cy="411574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539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45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Interface between SW and HW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5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95656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35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87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92681-3A2E-48B0-9DE0-D29D3FC0A2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92681-3A2E-48B0-9DE0-D29D3FC0A2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828309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451278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57986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32214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65867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932371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0382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736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2464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38753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22627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8869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5962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4173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2198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52247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47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9260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95424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264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9226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3659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7605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2849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03203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4219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81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83660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783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2961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163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8873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4849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9960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091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43408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4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lang="en-US" sz="1000" b="1" smtClean="0">
                <a:solidFill>
                  <a:srgbClr val="99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990000"/>
              </a:solidFill>
              <a:ea typeface="ヒラギノ角ゴ ProN W3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ea typeface="ヒラギノ角ゴ ProN W3" charset="-128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169136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</a:rPr>
              <a:t>Carngie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solidFill>
                  <a:srgbClr val="8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10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600" b="1" dirty="0">
                <a:solidFill>
                  <a:srgbClr val="990000"/>
                </a:solidFill>
                <a:latin typeface="Arial Narrow" pitchFamily="34" charset="0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26722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</a:rPr>
              <a:t>Carngie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</a:rPr>
              <a:t>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solidFill>
                  <a:srgbClr val="8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10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600" b="1" dirty="0">
                <a:solidFill>
                  <a:srgbClr val="990000"/>
                </a:solidFill>
                <a:latin typeface="Arial Narrow" pitchFamily="34" charset="0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415814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772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Caching Overview</a:t>
            </a:r>
            <a:br>
              <a:rPr lang="en-US" b="1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CS154, Autumn 2019, Prof Chien</a:t>
            </a:r>
            <a:b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Intro to Computer Systems</a:t>
            </a:r>
            <a:b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Lecture 11</a:t>
            </a:r>
            <a:b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Book Sections 6.4-6.5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6135" y="2348591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0327" y="4343400"/>
            <a:ext cx="1614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791200" y="3962400"/>
            <a:ext cx="29718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The degree to which the cache exploits locality can be quantified as </a:t>
            </a:r>
            <a:r>
              <a:rPr lang="en-US" sz="2400" i="1" dirty="0">
                <a:latin typeface="Calibri" pitchFamily="34" charset="0"/>
              </a:rPr>
              <a:t>hit rate </a:t>
            </a:r>
            <a:r>
              <a:rPr lang="en-US" sz="2400" dirty="0">
                <a:latin typeface="Calibri" pitchFamily="34" charset="0"/>
              </a:rPr>
              <a:t>=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# hits / # accesses</a:t>
            </a:r>
          </a:p>
        </p:txBody>
      </p:sp>
    </p:spTree>
    <p:extLst>
      <p:ext uri="{BB962C8B-B14F-4D97-AF65-F5344CB8AC3E}">
        <p14:creationId xmlns:p14="http://schemas.microsoft.com/office/powerpoint/2010/main" val="1581805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0415" y="2348591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4607" y="4343400"/>
            <a:ext cx="1614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962400"/>
            <a:ext cx="29718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The degree to which the cache fails to exploit locality is its </a:t>
            </a:r>
            <a:r>
              <a:rPr lang="en-US" sz="2400" i="1" dirty="0">
                <a:latin typeface="Calibri" pitchFamily="34" charset="0"/>
              </a:rPr>
              <a:t>miss rate </a:t>
            </a:r>
            <a:r>
              <a:rPr lang="en-US" sz="2400" dirty="0">
                <a:latin typeface="Calibri" pitchFamily="34" charset="0"/>
              </a:rPr>
              <a:t>=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# misses / # accesses</a:t>
            </a:r>
          </a:p>
        </p:txBody>
      </p:sp>
    </p:spTree>
    <p:extLst>
      <p:ext uri="{BB962C8B-B14F-4D97-AF65-F5344CB8AC3E}">
        <p14:creationId xmlns:p14="http://schemas.microsoft.com/office/powerpoint/2010/main" val="338531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533400"/>
            <a:ext cx="7591425" cy="762000"/>
          </a:xfrm>
        </p:spPr>
        <p:txBody>
          <a:bodyPr/>
          <a:lstStyle/>
          <a:p>
            <a:r>
              <a:rPr lang="en-US" dirty="0"/>
              <a:t>Basic Flow for a “Mem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Reg</a:t>
            </a:r>
            <a:r>
              <a:rPr lang="en-US" dirty="0">
                <a:sym typeface="Wingdings" panose="05000000000000000000" pitchFamily="2" charset="2"/>
              </a:rPr>
              <a:t>”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 panose="05000000000000000000" pitchFamily="2" charset="2"/>
              </a:rPr>
              <a:t>mov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7315200" cy="49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 bwMode="auto">
          <a:xfrm>
            <a:off x="6705600" y="1790114"/>
            <a:ext cx="2286000" cy="838200"/>
          </a:xfrm>
          <a:prstGeom prst="wedgeRectCallout">
            <a:avLst>
              <a:gd name="adj1" fmla="val -38966"/>
              <a:gd name="adj2" fmla="val 93045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How </a:t>
            </a:r>
            <a:r>
              <a:rPr lang="en-US" sz="2400">
                <a:latin typeface="Calibri" pitchFamily="34" charset="0"/>
              </a:rPr>
              <a:t>to check if there’s a match?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6858000" y="4171071"/>
            <a:ext cx="2133599" cy="838200"/>
          </a:xfrm>
          <a:prstGeom prst="wedgeRectCallout">
            <a:avLst>
              <a:gd name="adj1" fmla="val -45404"/>
              <a:gd name="adj2" fmla="val 72682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Which block to replace?</a:t>
            </a:r>
          </a:p>
        </p:txBody>
      </p:sp>
    </p:spTree>
    <p:extLst>
      <p:ext uri="{BB962C8B-B14F-4D97-AF65-F5344CB8AC3E}">
        <p14:creationId xmlns:p14="http://schemas.microsoft.com/office/powerpoint/2010/main" val="295557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Design and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21616" y="1344634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030224" y="2302300"/>
            <a:ext cx="181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 (cache block)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165781" y="5112603"/>
            <a:ext cx="3011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sz="2400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18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379" y="328381"/>
            <a:ext cx="7592093" cy="762000"/>
          </a:xfrm>
        </p:spPr>
        <p:txBody>
          <a:bodyPr/>
          <a:lstStyle/>
          <a:p>
            <a:r>
              <a:rPr lang="en-US" dirty="0"/>
              <a:t>Cache Read: </a:t>
            </a:r>
            <a:br>
              <a:rPr lang="en-US" dirty="0"/>
            </a:br>
            <a:r>
              <a:rPr lang="en-US" dirty="0"/>
              <a:t>How Do I Find My Data?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9180" y="1344634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Calibri" pitchFamily="34" charset="0"/>
              </a:rPr>
              <a:t>E  </a:t>
            </a:r>
            <a:r>
              <a:rPr lang="en-US" sz="1800" dirty="0">
                <a:latin typeface="Calibri" pitchFamily="34" charset="0"/>
              </a:rPr>
              <a:t>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79643" y="6314547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722664" y="6161353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48148" y="543925"/>
            <a:ext cx="3061594" cy="14773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5888" indent="-115888" algn="l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 has matching tag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 at offset</a:t>
            </a:r>
          </a:p>
        </p:txBody>
      </p:sp>
    </p:spTree>
    <p:extLst>
      <p:ext uri="{BB962C8B-B14F-4D97-AF65-F5344CB8AC3E}">
        <p14:creationId xmlns:p14="http://schemas.microsoft.com/office/powerpoint/2010/main" val="3694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53855"/>
            <a:ext cx="7592093" cy="762000"/>
          </a:xfrm>
        </p:spPr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3515535"/>
            <a:ext cx="240458" cy="2580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376" y="460652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S = 2</a:t>
            </a:r>
            <a:r>
              <a:rPr lang="en-US" sz="1800" b="1" baseline="30000" dirty="0">
                <a:latin typeface="Calibri" pitchFamily="34" charset="0"/>
              </a:rPr>
              <a:t>s</a:t>
            </a:r>
            <a:r>
              <a:rPr lang="en-US" sz="1800" b="1" dirty="0">
                <a:latin typeface="Calibri" pitchFamily="34" charset="0"/>
              </a:rPr>
              <a:t> sets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7018" y="1110111"/>
            <a:ext cx="5612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dirty="0">
                <a:latin typeface="Calibri" pitchFamily="34" charset="0"/>
              </a:rPr>
              <a:t>Direct mapped: One block per set</a:t>
            </a:r>
          </a:p>
          <a:p>
            <a:pPr algn="l" eaLnBrk="0" hangingPunct="0"/>
            <a:r>
              <a:rPr lang="en-US" sz="2400" dirty="0">
                <a:latin typeface="Calibri" pitchFamily="34" charset="0"/>
              </a:rPr>
              <a:t>Assume: cache block size 8 bytes (B=8, b=3)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37689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37689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37689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100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4191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4305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4305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4305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4305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4305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3505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3619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3619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3619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3619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3619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3619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3619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3619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3619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3619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5562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5676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5676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5676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5676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5676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5676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5676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5676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5676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5676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31184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44109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find set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143774" y="2423953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134374" y="2423953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896374" y="2423953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62600" y="2037421"/>
            <a:ext cx="264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word (8 bytes):</a:t>
            </a:r>
          </a:p>
        </p:txBody>
      </p:sp>
      <p:sp>
        <p:nvSpPr>
          <p:cNvPr id="63" name="AutoShape 16"/>
          <p:cNvSpPr>
            <a:spLocks/>
          </p:cNvSpPr>
          <p:nvPr/>
        </p:nvSpPr>
        <p:spPr bwMode="auto">
          <a:xfrm rot="16200000" flipV="1">
            <a:off x="6524774" y="239281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4" name="AutoShape 16"/>
          <p:cNvSpPr>
            <a:spLocks/>
          </p:cNvSpPr>
          <p:nvPr/>
        </p:nvSpPr>
        <p:spPr bwMode="auto">
          <a:xfrm rot="16200000" flipV="1">
            <a:off x="7401075" y="2504303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5" name="AutoShape 16"/>
          <p:cNvSpPr>
            <a:spLocks/>
          </p:cNvSpPr>
          <p:nvPr/>
        </p:nvSpPr>
        <p:spPr bwMode="auto">
          <a:xfrm rot="16200000" flipV="1">
            <a:off x="8086874" y="2580502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1068" y="2936279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66569" y="293506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839491" y="293506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18" y="49911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(s=2)</a:t>
            </a:r>
          </a:p>
        </p:txBody>
      </p:sp>
    </p:spTree>
    <p:extLst>
      <p:ext uri="{BB962C8B-B14F-4D97-AF65-F5344CB8AC3E}">
        <p14:creationId xmlns:p14="http://schemas.microsoft.com/office/powerpoint/2010/main" val="194532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524000" y="4191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3780630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3780630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3780630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3440668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Address of </a:t>
            </a:r>
            <a:r>
              <a:rPr lang="en-US" sz="1800" b="1" dirty="0" err="1">
                <a:latin typeface="Calibri" pitchFamily="34" charset="0"/>
              </a:rPr>
              <a:t>int</a:t>
            </a:r>
            <a:r>
              <a:rPr lang="en-US" sz="1800" b="1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4202668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43169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43169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43169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43169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431696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43169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43169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43169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43169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43169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37124" y="3181506"/>
            <a:ext cx="417890" cy="215783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6" y="3935189"/>
            <a:ext cx="3782623" cy="382689"/>
          </a:xfrm>
          <a:prstGeom prst="bentConnector3">
            <a:avLst>
              <a:gd name="adj1" fmla="val 10028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3593068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4116511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3593068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  <a:endCxn id="157" idx="2"/>
          </p:cNvCxnSpPr>
          <p:nvPr/>
        </p:nvCxnSpPr>
        <p:spPr bwMode="auto">
          <a:xfrm rot="5400000">
            <a:off x="5976408" y="2324037"/>
            <a:ext cx="570290" cy="4025173"/>
          </a:xfrm>
          <a:prstGeom prst="bentConnector3">
            <a:avLst>
              <a:gd name="adj1" fmla="val 140085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50408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4320564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1302603"/>
            <a:ext cx="4359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dirty="0">
                <a:latin typeface="Calibri" pitchFamily="34" charset="0"/>
              </a:rPr>
              <a:t>Direct mapped: One block per set</a:t>
            </a:r>
          </a:p>
          <a:p>
            <a:pPr algn="l" eaLnBrk="0" hangingPunct="0"/>
            <a:r>
              <a:rPr lang="en-US" sz="24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57018" y="253855"/>
            <a:ext cx="7592093" cy="762000"/>
          </a:xfrm>
        </p:spPr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0332" y="4329003"/>
            <a:ext cx="6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16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1524000" y="4191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1400" b="1" dirty="0">
              <a:latin typeface="Calibri" pitchFamily="34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37689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37689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37689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34290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Address of </a:t>
            </a:r>
            <a:r>
              <a:rPr lang="en-US" sz="1800" b="1" dirty="0" err="1">
                <a:latin typeface="Calibri" pitchFamily="34" charset="0"/>
              </a:rPr>
              <a:t>int</a:t>
            </a:r>
            <a:r>
              <a:rPr lang="en-US" sz="1800" b="1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4191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endParaRPr lang="en-US" sz="1600" b="1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43053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43053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4305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43053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43053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43053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31184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39043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35814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41048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35814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23123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46482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57266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 err="1">
                <a:latin typeface="Calibri" pitchFamily="34" charset="0"/>
              </a:rPr>
              <a:t>int</a:t>
            </a:r>
            <a:r>
              <a:rPr lang="en-US" sz="1800" b="1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50292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46627" y="6242174"/>
            <a:ext cx="571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sz="2400" b="1" dirty="0">
                <a:latin typeface="Calibri" pitchFamily="34" charset="0"/>
              </a:rPr>
              <a:t>old block is evicted and replaced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1302603"/>
            <a:ext cx="4359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2400" dirty="0">
                <a:latin typeface="Calibri" pitchFamily="34" charset="0"/>
              </a:rPr>
              <a:t>Direct mapped: One block per set</a:t>
            </a:r>
          </a:p>
          <a:p>
            <a:pPr algn="l" eaLnBrk="0" hangingPunct="0"/>
            <a:r>
              <a:rPr lang="en-US" sz="24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357018" y="253855"/>
            <a:ext cx="7592093" cy="762000"/>
          </a:xfrm>
        </p:spPr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</p:spTree>
    <p:extLst>
      <p:ext uri="{BB962C8B-B14F-4D97-AF65-F5344CB8AC3E}">
        <p14:creationId xmlns:p14="http://schemas.microsoft.com/office/powerpoint/2010/main" val="243907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Example: 2-way set associative cache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334869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blocks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47686" y="1522790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711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47686" y="1522790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Example: 2-way set associative cache</a:t>
            </a:r>
          </a:p>
        </p:txBody>
      </p:sp>
    </p:spTree>
    <p:extLst>
      <p:ext uri="{BB962C8B-B14F-4D97-AF65-F5344CB8AC3E}">
        <p14:creationId xmlns:p14="http://schemas.microsoft.com/office/powerpoint/2010/main" val="17258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Lecture</a:t>
            </a:r>
          </a:p>
          <a:p>
            <a:pPr lvl="1"/>
            <a:r>
              <a:rPr lang="en-US" dirty="0"/>
              <a:t>Review </a:t>
            </a:r>
          </a:p>
          <a:p>
            <a:pPr lvl="1"/>
            <a:r>
              <a:rPr lang="en-US" dirty="0"/>
              <a:t>Fundamental tradeoff in memory: Big or Fast </a:t>
            </a:r>
          </a:p>
          <a:p>
            <a:pPr lvl="1"/>
            <a:r>
              <a:rPr lang="en-US" dirty="0"/>
              <a:t>Locality of reference</a:t>
            </a:r>
          </a:p>
          <a:p>
            <a:pPr lvl="1"/>
            <a:endParaRPr lang="en-US" dirty="0"/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Understand mechanics of caches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2400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52400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52400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52400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52400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52400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Instruction Set Architecture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52400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2400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52400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52400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63512" y="3657600"/>
            <a:ext cx="4214813" cy="471487"/>
          </a:xfrm>
          <a:prstGeom prst="rect">
            <a:avLst/>
          </a:prstGeom>
          <a:noFill/>
          <a:ln w="603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9902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5889" y="5562600"/>
            <a:ext cx="6301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One block in set is selected for eviction and replacement</a:t>
            </a: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Example: 2-way set associative cache</a:t>
            </a:r>
          </a:p>
        </p:txBody>
      </p:sp>
    </p:spTree>
    <p:extLst>
      <p:ext uri="{BB962C8B-B14F-4D97-AF65-F5344CB8AC3E}">
        <p14:creationId xmlns:p14="http://schemas.microsoft.com/office/powerpoint/2010/main" val="947870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024238" cy="762000"/>
          </a:xfrm>
        </p:spPr>
        <p:txBody>
          <a:bodyPr/>
          <a:lstStyle/>
          <a:p>
            <a:r>
              <a:rPr lang="en-US" dirty="0"/>
              <a:t>Set Associativity Affects Data Placement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38200" y="1826626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29214" y="1879327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38200" y="2163261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29214" y="221596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38200" y="2499896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29214" y="2552596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38200" y="2836530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929214" y="288923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838200" y="3173165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29214" y="3225866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38200" y="3509800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29214" y="356250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200" y="3846435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929214" y="3899135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38200" y="4183069"/>
            <a:ext cx="1503265" cy="271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29214" y="423577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9790" y="1725067"/>
            <a:ext cx="314510" cy="2913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0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1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3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4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5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6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7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4168987" y="1826627"/>
            <a:ext cx="1499616" cy="53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260001" y="1879327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260001" y="213360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168987" y="2499897"/>
            <a:ext cx="1499616" cy="53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260001" y="2552596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4260001" y="280687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4168987" y="3173166"/>
            <a:ext cx="1499616" cy="53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260001" y="3225866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4260001" y="3480139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168987" y="3846436"/>
            <a:ext cx="1499616" cy="53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260001" y="3899135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260001" y="4153409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087266" y="1825132"/>
            <a:ext cx="1499616" cy="2494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80154" y="191238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7180154" y="2209800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180154" y="25011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180154" y="28059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180154" y="31107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7180154" y="34155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180154" y="37203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180154" y="4025171"/>
            <a:ext cx="1313840" cy="165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1" name="Rectangle 36"/>
          <p:cNvSpPr>
            <a:spLocks noChangeArrowheads="1"/>
          </p:cNvSpPr>
          <p:nvPr/>
        </p:nvSpPr>
        <p:spPr bwMode="auto">
          <a:xfrm>
            <a:off x="928349" y="4650218"/>
            <a:ext cx="130644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Direct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Mapped</a:t>
            </a:r>
          </a:p>
        </p:txBody>
      </p:sp>
      <p:sp>
        <p:nvSpPr>
          <p:cNvPr id="112" name="Rectangle 36"/>
          <p:cNvSpPr>
            <a:spLocks noChangeArrowheads="1"/>
          </p:cNvSpPr>
          <p:nvPr/>
        </p:nvSpPr>
        <p:spPr bwMode="auto">
          <a:xfrm>
            <a:off x="3963582" y="4650218"/>
            <a:ext cx="178735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2-way set 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associative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6934200" y="4650218"/>
            <a:ext cx="178735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fully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Verdana" charset="0"/>
              </a:rPr>
              <a:t>associative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766054" y="1865055"/>
            <a:ext cx="314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0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1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Calibri" pitchFamily="34" charset="0"/>
              </a:rPr>
              <a:t>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08129" y="1317744"/>
            <a:ext cx="702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Set #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665468" y="1335377"/>
            <a:ext cx="702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Set #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9919" y="5569803"/>
            <a:ext cx="2667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latin typeface="Calibri" pitchFamily="34" charset="0"/>
              </a:rPr>
              <a:t>More</a:t>
            </a:r>
            <a:r>
              <a:rPr lang="en-US" sz="2400" dirty="0">
                <a:latin typeface="Calibri" pitchFamily="34" charset="0"/>
              </a:rPr>
              <a:t> cache misses</a:t>
            </a:r>
          </a:p>
          <a:p>
            <a:r>
              <a:rPr lang="en-US" sz="2400" b="1" i="1" dirty="0">
                <a:latin typeface="Calibri" pitchFamily="34" charset="0"/>
              </a:rPr>
              <a:t>Simpler</a:t>
            </a:r>
            <a:r>
              <a:rPr lang="en-US" sz="2400" dirty="0">
                <a:latin typeface="Calibri" pitchFamily="34" charset="0"/>
              </a:rPr>
              <a:t> lookups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943600" y="5569803"/>
            <a:ext cx="3124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latin typeface="Calibri" pitchFamily="34" charset="0"/>
              </a:rPr>
              <a:t>Less</a:t>
            </a:r>
            <a:r>
              <a:rPr lang="en-US" sz="2400" dirty="0">
                <a:latin typeface="Calibri" pitchFamily="34" charset="0"/>
              </a:rPr>
              <a:t> cache misses</a:t>
            </a:r>
          </a:p>
          <a:p>
            <a:r>
              <a:rPr lang="en-US" sz="2400" b="1" i="1" dirty="0">
                <a:latin typeface="Calibri" pitchFamily="34" charset="0"/>
              </a:rPr>
              <a:t>More complex</a:t>
            </a:r>
            <a:r>
              <a:rPr lang="en-US" sz="2400" dirty="0">
                <a:latin typeface="Calibri" pitchFamily="34" charset="0"/>
              </a:rPr>
              <a:t> lookups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589210" y="166359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line</a:t>
            </a:r>
          </a:p>
        </p:txBody>
      </p:sp>
      <p:cxnSp>
        <p:nvCxnSpPr>
          <p:cNvPr id="123" name="Straight Arrow Connector 122"/>
          <p:cNvCxnSpPr>
            <a:stCxn id="121" idx="1"/>
            <a:endCxn id="43" idx="3"/>
          </p:cNvCxnSpPr>
          <p:nvPr/>
        </p:nvCxnSpPr>
        <p:spPr bwMode="auto">
          <a:xfrm flipH="1">
            <a:off x="2243054" y="1848256"/>
            <a:ext cx="346156" cy="11398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681933" y="2187898"/>
            <a:ext cx="48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</a:t>
            </a:r>
          </a:p>
        </p:txBody>
      </p:sp>
      <p:cxnSp>
        <p:nvCxnSpPr>
          <p:cNvPr id="126" name="Straight Arrow Connector 125"/>
          <p:cNvCxnSpPr>
            <a:stCxn id="125" idx="1"/>
            <a:endCxn id="46" idx="3"/>
          </p:cNvCxnSpPr>
          <p:nvPr/>
        </p:nvCxnSpPr>
        <p:spPr bwMode="auto">
          <a:xfrm flipH="1" flipV="1">
            <a:off x="2341465" y="2298876"/>
            <a:ext cx="340468" cy="736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3294010" y="5997493"/>
            <a:ext cx="245692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41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Other Basic Cache Design Considerations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90001" y="1447800"/>
            <a:ext cx="8229600" cy="5387974"/>
          </a:xfrm>
        </p:spPr>
        <p:txBody>
          <a:bodyPr>
            <a:normAutofit/>
          </a:bodyPr>
          <a:lstStyle/>
          <a:p>
            <a:r>
              <a:rPr lang="en-US" b="1" dirty="0"/>
              <a:t>Block Replacement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Which block should be replaced on a miss?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Write Strategy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What happens on a write?</a:t>
            </a:r>
          </a:p>
        </p:txBody>
      </p:sp>
    </p:spTree>
    <p:extLst>
      <p:ext uri="{BB962C8B-B14F-4D97-AF65-F5344CB8AC3E}">
        <p14:creationId xmlns:p14="http://schemas.microsoft.com/office/powerpoint/2010/main" val="1093487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Block Replacement: Which block to vote off?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No choice in a direct mapped cache</a:t>
            </a:r>
          </a:p>
          <a:p>
            <a:r>
              <a:rPr lang="en-US" dirty="0"/>
              <a:t>In an associative cache, which block from set should be evicted when the set becomes full?</a:t>
            </a:r>
          </a:p>
          <a:p>
            <a:r>
              <a:rPr lang="en-US" b="1" dirty="0"/>
              <a:t>Random</a:t>
            </a:r>
          </a:p>
          <a:p>
            <a:r>
              <a:rPr lang="en-US" b="1" dirty="0"/>
              <a:t>Least Recently Used (LRU)</a:t>
            </a:r>
          </a:p>
          <a:p>
            <a:pPr lvl="1"/>
            <a:r>
              <a:rPr lang="en-US" dirty="0"/>
              <a:t>LRU cache state must be updated on every access</a:t>
            </a:r>
          </a:p>
          <a:p>
            <a:pPr lvl="1"/>
            <a:r>
              <a:rPr lang="en-US" dirty="0"/>
              <a:t>True implementation only feasible for small sets (2-way)</a:t>
            </a:r>
          </a:p>
          <a:p>
            <a:pPr lvl="1"/>
            <a:r>
              <a:rPr lang="en-US" dirty="0"/>
              <a:t>Pseudo-LRU binary tree often used for 4-8 way</a:t>
            </a:r>
          </a:p>
          <a:p>
            <a:r>
              <a:rPr lang="en-US" b="1" dirty="0"/>
              <a:t>First In, First Out (FIFO) aka Round-Robin</a:t>
            </a:r>
          </a:p>
          <a:p>
            <a:pPr lvl="1"/>
            <a:r>
              <a:rPr lang="en-US" dirty="0"/>
              <a:t>Used in highly associative caches</a:t>
            </a:r>
          </a:p>
          <a:p>
            <a:r>
              <a:rPr lang="en-US" b="1" dirty="0"/>
              <a:t>Not Most Recently Used (NMRU)</a:t>
            </a:r>
          </a:p>
          <a:p>
            <a:pPr lvl="1"/>
            <a:r>
              <a:rPr lang="en-US" dirty="0"/>
              <a:t>FIFO with exception for most recently used block(s)</a:t>
            </a:r>
          </a:p>
        </p:txBody>
      </p:sp>
    </p:spTree>
    <p:extLst>
      <p:ext uri="{BB962C8B-B14F-4D97-AF65-F5344CB8AC3E}">
        <p14:creationId xmlns:p14="http://schemas.microsoft.com/office/powerpoint/2010/main" val="130910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Strategy: How are writes handled?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Cache Hit</a:t>
            </a:r>
          </a:p>
          <a:p>
            <a:pPr lvl="1"/>
            <a:r>
              <a:rPr lang="en-US" b="1" dirty="0"/>
              <a:t>Write Through – </a:t>
            </a:r>
            <a:r>
              <a:rPr lang="en-US" dirty="0"/>
              <a:t>write to memory immediately, generally higher traffic but simpler to design</a:t>
            </a:r>
          </a:p>
          <a:p>
            <a:pPr lvl="1"/>
            <a:r>
              <a:rPr lang="en-US" b="1" dirty="0"/>
              <a:t>Write Back – </a:t>
            </a:r>
            <a:r>
              <a:rPr lang="en-US" dirty="0"/>
              <a:t>write cache only, memory is written when evicted, dirty bit per block avoids unnecessary write backs, more complicated</a:t>
            </a:r>
          </a:p>
          <a:p>
            <a:r>
              <a:rPr lang="en-US" dirty="0"/>
              <a:t>Cache Miss</a:t>
            </a:r>
          </a:p>
          <a:p>
            <a:pPr lvl="1"/>
            <a:r>
              <a:rPr lang="en-US" b="1" dirty="0"/>
              <a:t>No Write Allocate – </a:t>
            </a:r>
            <a:r>
              <a:rPr lang="en-US" dirty="0"/>
              <a:t>only write to main memory</a:t>
            </a:r>
          </a:p>
          <a:p>
            <a:pPr lvl="1"/>
            <a:r>
              <a:rPr lang="en-US" b="1" dirty="0"/>
              <a:t>Write Allocate – </a:t>
            </a:r>
            <a:r>
              <a:rPr lang="en-US" dirty="0"/>
              <a:t>fetch block into cache, then write</a:t>
            </a:r>
          </a:p>
          <a:p>
            <a:r>
              <a:rPr lang="en-US" dirty="0"/>
              <a:t>Common Combinations</a:t>
            </a:r>
          </a:p>
          <a:p>
            <a:pPr lvl="1"/>
            <a:r>
              <a:rPr lang="en-US" dirty="0"/>
              <a:t>Write Through &amp; No Write Allocate (old)</a:t>
            </a:r>
          </a:p>
          <a:p>
            <a:pPr lvl="1"/>
            <a:r>
              <a:rPr lang="en-US" dirty="0"/>
              <a:t>Write Back &amp; Write Allocate (new)</a:t>
            </a:r>
          </a:p>
        </p:txBody>
      </p:sp>
    </p:spTree>
    <p:extLst>
      <p:ext uri="{BB962C8B-B14F-4D97-AF65-F5344CB8AC3E}">
        <p14:creationId xmlns:p14="http://schemas.microsoft.com/office/powerpoint/2010/main" val="704060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</a:t>
            </a:r>
            <a:br>
              <a:rPr lang="en-GB" dirty="0"/>
            </a:br>
            <a:r>
              <a:rPr lang="en-GB" dirty="0"/>
              <a:t>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153882480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just L1 and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memory access time = hit time + miss rate * miss penalty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b="1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But.. Misses in caches are inevitable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90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Misses: The Three 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Compulsory (or cold)</a:t>
            </a:r>
            <a:r>
              <a:rPr lang="en-US" dirty="0"/>
              <a:t> – first-reference to a block, occur even with infinite cache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Capacity</a:t>
            </a:r>
            <a:r>
              <a:rPr lang="en-US" dirty="0"/>
              <a:t> – cache is too small to hold all data needed by program at a given time (refer to as the working set)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Conflict</a:t>
            </a:r>
            <a:r>
              <a:rPr lang="en-US" dirty="0"/>
              <a:t> – misses that occur because of collisions, even when the cache is large enough</a:t>
            </a:r>
          </a:p>
          <a:p>
            <a:pPr lvl="1"/>
            <a:r>
              <a:rPr lang="en-US" dirty="0"/>
              <a:t>E.g., referencing blocks 0, 8, 0, 8, 0, 8 </a:t>
            </a:r>
            <a:r>
              <a:rPr lang="mr-IN" dirty="0"/>
              <a:t>…</a:t>
            </a:r>
            <a:r>
              <a:rPr lang="en-US" dirty="0"/>
              <a:t> would always miss if 0 and 8 are mapped to the </a:t>
            </a:r>
            <a:r>
              <a:rPr lang="en-US"/>
              <a:t>same cache line </a:t>
            </a:r>
            <a:r>
              <a:rPr lang="en-US" dirty="0"/>
              <a:t>in a large direct-mapped cache</a:t>
            </a:r>
          </a:p>
        </p:txBody>
      </p:sp>
    </p:spTree>
    <p:extLst>
      <p:ext uri="{BB962C8B-B14F-4D97-AF65-F5344CB8AC3E}">
        <p14:creationId xmlns:p14="http://schemas.microsoft.com/office/powerpoint/2010/main" val="736128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 4 bit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129970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129970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701478" y="3883223"/>
            <a:ext cx="1299522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[cold]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1629827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 [conflict]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561206" y="3174520"/>
            <a:ext cx="1666081" cy="747086"/>
          </a:xfrm>
          <a:prstGeom prst="borderCallout1">
            <a:avLst>
              <a:gd name="adj1" fmla="val 15219"/>
              <a:gd name="adj2" fmla="val 108347"/>
              <a:gd name="adj3" fmla="val 27764"/>
              <a:gd name="adj4" fmla="val 369860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Spatial Locality</a:t>
            </a:r>
          </a:p>
        </p:txBody>
      </p:sp>
      <p:sp>
        <p:nvSpPr>
          <p:cNvPr id="54" name="Line Callout 1 53"/>
          <p:cNvSpPr/>
          <p:nvPr/>
        </p:nvSpPr>
        <p:spPr bwMode="auto">
          <a:xfrm>
            <a:off x="465138" y="4267199"/>
            <a:ext cx="2062713" cy="1155197"/>
          </a:xfrm>
          <a:prstGeom prst="borderCallout1">
            <a:avLst>
              <a:gd name="adj1" fmla="val 15219"/>
              <a:gd name="adj2" fmla="val 108347"/>
              <a:gd name="adj3" fmla="val 7412"/>
              <a:gd name="adj4" fmla="val 306004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Temporal Locality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(Unexploited)</a:t>
            </a:r>
          </a:p>
        </p:txBody>
      </p:sp>
    </p:spTree>
    <p:extLst>
      <p:ext uri="{BB962C8B-B14F-4D97-AF65-F5344CB8AC3E}">
        <p14:creationId xmlns:p14="http://schemas.microsoft.com/office/powerpoint/2010/main" val="381382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  <p:bldP spid="7" grpId="0" animBg="1"/>
      <p:bldP spid="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/>
              <a:t>2-way set 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M=4-bit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0" name="Line Callout 1 49"/>
          <p:cNvSpPr/>
          <p:nvPr/>
        </p:nvSpPr>
        <p:spPr bwMode="auto">
          <a:xfrm>
            <a:off x="561206" y="3174520"/>
            <a:ext cx="1666081" cy="747086"/>
          </a:xfrm>
          <a:prstGeom prst="borderCallout1">
            <a:avLst>
              <a:gd name="adj1" fmla="val 15219"/>
              <a:gd name="adj2" fmla="val 108347"/>
              <a:gd name="adj3" fmla="val 27764"/>
              <a:gd name="adj4" fmla="val 369860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Spatial Locality</a:t>
            </a:r>
          </a:p>
        </p:txBody>
      </p:sp>
      <p:sp>
        <p:nvSpPr>
          <p:cNvPr id="51" name="Line Callout 1 50"/>
          <p:cNvSpPr/>
          <p:nvPr/>
        </p:nvSpPr>
        <p:spPr bwMode="auto">
          <a:xfrm>
            <a:off x="465138" y="4267199"/>
            <a:ext cx="2062713" cy="1155197"/>
          </a:xfrm>
          <a:prstGeom prst="borderCallout1">
            <a:avLst>
              <a:gd name="adj1" fmla="val 15219"/>
              <a:gd name="adj2" fmla="val 108347"/>
              <a:gd name="adj3" fmla="val 7412"/>
              <a:gd name="adj4" fmla="val 306004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Temporal Locality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alibri" pitchFamily="34" charset="0"/>
              </a:rPr>
              <a:t>(Exploited)</a:t>
            </a:r>
          </a:p>
        </p:txBody>
      </p:sp>
    </p:spTree>
    <p:extLst>
      <p:ext uri="{BB962C8B-B14F-4D97-AF65-F5344CB8AC3E}">
        <p14:creationId xmlns:p14="http://schemas.microsoft.com/office/powerpoint/2010/main" val="364147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/>
                <a:cs typeface="Arial"/>
              </a:rPr>
              <a:t>Review: Memory 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2450" y="342900"/>
            <a:ext cx="6902450" cy="645636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94391" y="834509"/>
            <a:ext cx="723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95400" y="1283385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4793" y="3821797"/>
            <a:ext cx="1582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6309" y="4847322"/>
            <a:ext cx="2699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13138" y="1265238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62300" y="1903413"/>
            <a:ext cx="1671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9713" y="2655888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6200" y="3473450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3825" y="3625166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5838" y="3586163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8100" y="5947460"/>
            <a:ext cx="2956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Web 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73306" y="5375119"/>
            <a:ext cx="2062758" cy="7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4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8150" y="4632325"/>
            <a:ext cx="457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95400" y="194854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62526" y="1641476"/>
            <a:ext cx="2838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73588" y="973465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4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65751" y="2403473"/>
            <a:ext cx="2628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5325" y="644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7025" y="13536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6025" y="2041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9625" y="279665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4163" y="37951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450" y="49127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0175" y="1137553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0488" y="954088"/>
            <a:ext cx="0" cy="21542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00" y="5743575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95400" y="278039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10250" y="3305501"/>
            <a:ext cx="28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7350" y="59637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99690" y="4238399"/>
            <a:ext cx="218418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disk blocks retrieved from local disks.</a:t>
            </a:r>
          </a:p>
        </p:txBody>
      </p:sp>
    </p:spTree>
    <p:extLst>
      <p:ext uri="{BB962C8B-B14F-4D97-AF65-F5344CB8AC3E}">
        <p14:creationId xmlns:p14="http://schemas.microsoft.com/office/powerpoint/2010/main" val="1431839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Software View of Architecture State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6629400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dirty="0"/>
              <a:t>Programmer-Visible State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Does NOT change when we add caches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endParaRPr lang="en-US" sz="2000" dirty="0"/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dirty="0"/>
              <a:t>Contrast with </a:t>
            </a:r>
            <a:r>
              <a:rPr lang="en-US" u="sng" dirty="0"/>
              <a:t>microarchitecture</a:t>
            </a:r>
            <a:r>
              <a:rPr lang="en-US" dirty="0"/>
              <a:t> state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Microarchitecture is the specific implementation of an ISA</a:t>
            </a:r>
          </a:p>
          <a:p>
            <a:pPr marL="773113" lvl="2" indent="-227013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HW designer decides what the microarchitecture looks like</a:t>
            </a:r>
          </a:p>
          <a:p>
            <a:pPr marL="487363" lvl="1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Caches: part of the microarchitecture state</a:t>
            </a:r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endParaRPr lang="en-US" dirty="0"/>
          </a:p>
          <a:p>
            <a:pPr marL="227013" indent="-227013" defTabSz="895350">
              <a:tabLst>
                <a:tab pos="1371600" algn="l"/>
                <a:tab pos="4572000" algn="l"/>
              </a:tabLst>
            </a:pPr>
            <a:endParaRPr lang="en-US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Codes</a:t>
            </a: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371600" y="25499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2583920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Covered So Far?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57200" y="5715000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57200" y="5275262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57200" y="488315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57200" y="4497387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57200" y="41061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57200" y="3702875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57200" y="3231388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Instruction Set Architecture (ISA)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57200" y="2828163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457200" y="24249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457200" y="2003425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457200" y="1600200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57200" y="4116387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167423" y="2590801"/>
            <a:ext cx="2193851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charset="0"/>
                <a:ea typeface="Courier New" charset="0"/>
                <a:cs typeface="Courier New" charset="0"/>
                <a:sym typeface="Gill Sans" charset="0"/>
              </a:rPr>
              <a:t>%rip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sym typeface="Gill Sans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65363" y="3248783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 cache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97548" y="4455922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memory address bits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14137" y="2885627"/>
            <a:ext cx="422275" cy="508896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flipH="1">
            <a:off x="4728313" y="3430028"/>
            <a:ext cx="383507" cy="429816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4728313" y="3467131"/>
            <a:ext cx="408099" cy="110937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4907812" y="1626422"/>
            <a:ext cx="4236188" cy="68122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sym typeface="Gill Sans" charset="0"/>
              </a:rPr>
              <a:t>Is the following </a:t>
            </a:r>
            <a:r>
              <a:rPr lang="en-US" sz="1800" b="1" dirty="0">
                <a:solidFill>
                  <a:srgbClr val="C00000"/>
                </a:solidFill>
              </a:rPr>
              <a:t>part of Architecture or </a:t>
            </a:r>
            <a:r>
              <a:rPr lang="en-US" sz="1800" b="1">
                <a:solidFill>
                  <a:srgbClr val="C00000"/>
                </a:solidFill>
              </a:rPr>
              <a:t>Microarchitecture?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170775" y="3859844"/>
            <a:ext cx="2193852" cy="31292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</a:rPr>
              <a:t>cache valid bits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728313" y="3932452"/>
            <a:ext cx="383507" cy="7081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31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Real Stuff:</a:t>
            </a:r>
            <a:br>
              <a:rPr lang="en-US"/>
            </a:br>
            <a:r>
              <a:rPr lang="en-US"/>
              <a:t>Intel </a:t>
            </a:r>
            <a:r>
              <a:rPr lang="en-US" dirty="0"/>
              <a:t>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 (E=8),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11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30-40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0" y="697468"/>
            <a:ext cx="2602207" cy="369332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(E=8)*(B=64)*(S=64)=32K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7772400" y="1066800"/>
            <a:ext cx="7620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126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example of microarchitecture</a:t>
            </a:r>
          </a:p>
          <a:p>
            <a:pPr lvl="1"/>
            <a:r>
              <a:rPr lang="en-US" dirty="0"/>
              <a:t>Can change cache structure without changing interface</a:t>
            </a:r>
          </a:p>
          <a:p>
            <a:pPr lvl="1"/>
            <a:r>
              <a:rPr lang="en-US" dirty="0"/>
              <a:t>Allows us to make a range of processors with different cost/performance tradeoffs</a:t>
            </a:r>
          </a:p>
          <a:p>
            <a:pPr lvl="1"/>
            <a:endParaRPr lang="en-US" dirty="0"/>
          </a:p>
          <a:p>
            <a:r>
              <a:rPr lang="en-US" dirty="0"/>
              <a:t>Cache Basics</a:t>
            </a:r>
          </a:p>
          <a:p>
            <a:pPr lvl="1"/>
            <a:r>
              <a:rPr lang="en-US" dirty="0"/>
              <a:t>Where can a block go? </a:t>
            </a:r>
          </a:p>
          <a:p>
            <a:pPr lvl="1"/>
            <a:r>
              <a:rPr lang="en-US" dirty="0"/>
              <a:t>How do I find it?</a:t>
            </a:r>
          </a:p>
          <a:p>
            <a:pPr lvl="1"/>
            <a:r>
              <a:rPr lang="en-US" dirty="0"/>
              <a:t>How to replace blocks?</a:t>
            </a:r>
          </a:p>
          <a:p>
            <a:pPr lvl="1"/>
            <a:r>
              <a:rPr lang="en-US" dirty="0"/>
              <a:t>What about writes?</a:t>
            </a:r>
          </a:p>
          <a:p>
            <a:endParaRPr lang="en-US" dirty="0"/>
          </a:p>
          <a:p>
            <a:r>
              <a:rPr lang="en-US" dirty="0"/>
              <a:t>Critical Issue</a:t>
            </a:r>
          </a:p>
          <a:p>
            <a:pPr lvl="1"/>
            <a:r>
              <a:rPr lang="en-US" dirty="0"/>
              <a:t>Even when code has locality, cache structure might fail to exploit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5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442325" cy="5191125"/>
          </a:xfrm>
        </p:spPr>
        <p:txBody>
          <a:bodyPr/>
          <a:lstStyle/>
          <a:p>
            <a:r>
              <a:rPr lang="en-US" sz="2000" i="1" dirty="0">
                <a:solidFill>
                  <a:srgbClr val="FF0000"/>
                </a:solidFill>
              </a:rPr>
              <a:t>Cache:</a:t>
            </a:r>
            <a:r>
              <a:rPr lang="en-US" sz="2000" i="1" dirty="0"/>
              <a:t> </a:t>
            </a:r>
            <a:r>
              <a:rPr lang="en-US" sz="2000" dirty="0"/>
              <a:t>Fundamental idea of a memory hierarchy:</a:t>
            </a:r>
          </a:p>
          <a:p>
            <a:pPr lvl="1"/>
            <a:r>
              <a:rPr lang="en-US" sz="1800" dirty="0"/>
              <a:t>A smaller, faster memory that acts as a staging area for a subset of the data in a larger, slower memory</a:t>
            </a:r>
          </a:p>
          <a:p>
            <a:pPr lvl="1"/>
            <a:r>
              <a:rPr lang="en-US" sz="1800" dirty="0"/>
              <a:t>For each k, the faster, smaller device at level k serves as a cache for the larger, slower device at level k+1.</a:t>
            </a:r>
          </a:p>
          <a:p>
            <a:endParaRPr lang="en-US" sz="2000" dirty="0"/>
          </a:p>
          <a:p>
            <a:r>
              <a:rPr lang="en-US" sz="2000" dirty="0"/>
              <a:t>Why do memory hierarchies work?</a:t>
            </a:r>
          </a:p>
          <a:p>
            <a:pPr lvl="1"/>
            <a:r>
              <a:rPr lang="en-US" sz="1800" dirty="0"/>
              <a:t>Because of locality, programs tend to access the data at level </a:t>
            </a:r>
            <a:r>
              <a:rPr lang="en-US" sz="1800" dirty="0" err="1"/>
              <a:t>k</a:t>
            </a:r>
            <a:r>
              <a:rPr lang="en-US" sz="1800" dirty="0"/>
              <a:t> more often than they access the data at level k+1. </a:t>
            </a:r>
          </a:p>
          <a:p>
            <a:pPr lvl="1"/>
            <a:r>
              <a:rPr lang="en-US" sz="1800" dirty="0"/>
              <a:t>Thus, the storage at level k+1 can be slower, and thus larger and cheaper per bit.</a:t>
            </a:r>
          </a:p>
          <a:p>
            <a:endParaRPr lang="en-US" sz="2000" b="0" dirty="0"/>
          </a:p>
          <a:p>
            <a:r>
              <a:rPr lang="en-US" sz="2000" b="0" dirty="0"/>
              <a:t>The memory hierarchy creates a </a:t>
            </a:r>
            <a:r>
              <a:rPr lang="en-US" sz="2000" b="0" dirty="0">
                <a:solidFill>
                  <a:srgbClr val="00B050"/>
                </a:solidFill>
              </a:rPr>
              <a:t>large</a:t>
            </a:r>
            <a:r>
              <a:rPr lang="en-US" sz="2000" b="0" dirty="0"/>
              <a:t> pool of storage that costs as much as the </a:t>
            </a:r>
            <a:r>
              <a:rPr lang="en-US" sz="2000" b="0" dirty="0">
                <a:solidFill>
                  <a:srgbClr val="00B050"/>
                </a:solidFill>
              </a:rPr>
              <a:t>cheap</a:t>
            </a:r>
            <a:r>
              <a:rPr lang="en-US" sz="2000" b="0" dirty="0"/>
              <a:t> storage near the bottom, but that serves data to programs at the rate of the </a:t>
            </a:r>
            <a:r>
              <a:rPr lang="en-US" sz="2000" b="0" dirty="0">
                <a:solidFill>
                  <a:srgbClr val="00B050"/>
                </a:solidFill>
              </a:rPr>
              <a:t>fast</a:t>
            </a:r>
            <a:r>
              <a:rPr lang="en-US" sz="2000" b="0" dirty="0"/>
              <a:t> storage near the top.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/>
                <a:cs typeface="Arial"/>
              </a:rPr>
              <a:t>Review: Memory Hierarchy</a:t>
            </a:r>
          </a:p>
        </p:txBody>
      </p:sp>
    </p:spTree>
    <p:extLst>
      <p:ext uri="{BB962C8B-B14F-4D97-AF65-F5344CB8AC3E}">
        <p14:creationId xmlns:p14="http://schemas.microsoft.com/office/powerpoint/2010/main" val="1336403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81000" y="510029"/>
            <a:ext cx="8382000" cy="630942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>
                <a:latin typeface="Helvetica" pitchFamily="34" charset="0"/>
                <a:cs typeface="Helvetica" pitchFamily="34" charset="0"/>
              </a:rPr>
              <a:t>SRAM vs. DRAM Tradeoff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SRAM (cache)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Faster (L1 cache: a few CPU cycles)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Smaller (Kilobytes (L1) or Megabytes (L2))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More expensive and “energy-hungry”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DRAM (main memory)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Relatively slower (hundreds of CPU cycles)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Larger (Gigabytes)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Cheaper</a:t>
            </a:r>
          </a:p>
        </p:txBody>
      </p:sp>
    </p:spTree>
    <p:extLst>
      <p:ext uri="{BB962C8B-B14F-4D97-AF65-F5344CB8AC3E}">
        <p14:creationId xmlns:p14="http://schemas.microsoft.com/office/powerpoint/2010/main" val="93733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is everywhere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79800" y="2767013"/>
            <a:ext cx="1778000" cy="1398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t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L1-L3 caches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36600" y="2767014"/>
            <a:ext cx="1549400" cy="13985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Processor</a:t>
            </a:r>
          </a:p>
          <a:p>
            <a:r>
              <a:rPr lang="en-US" sz="2000" dirty="0">
                <a:solidFill>
                  <a:srgbClr val="000000"/>
                </a:solidFill>
              </a:rPr>
              <a:t>(w/ Registers)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286000" y="3452813"/>
            <a:ext cx="119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451600" y="2641600"/>
            <a:ext cx="20066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Big Slow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Memory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(DRAM)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5266944" y="3452813"/>
            <a:ext cx="1184656" cy="134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4086733" y="4869973"/>
            <a:ext cx="2437892" cy="877887"/>
          </a:xfrm>
          <a:prstGeom prst="wedgeRectCallout">
            <a:avLst>
              <a:gd name="adj1" fmla="val 14170"/>
              <a:gd name="adj2" fmla="val -168224"/>
            </a:avLst>
          </a:prstGeom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  <a:normAutofit/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en-US" kern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Controlled by cache hardware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523492" y="1673481"/>
            <a:ext cx="2108200" cy="761492"/>
          </a:xfrm>
          <a:prstGeom prst="wedgeRectCallout">
            <a:avLst>
              <a:gd name="adj1" fmla="val 2123"/>
              <a:gd name="adj2" fmla="val 158484"/>
            </a:avLst>
          </a:prstGeom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en-US" kern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Controlled by compiler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631692" y="3200400"/>
            <a:ext cx="254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t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257040" y="3199209"/>
            <a:ext cx="254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t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892548" y="3199209"/>
            <a:ext cx="254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t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498086" y="3466306"/>
            <a:ext cx="454914" cy="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3859276" y="3459892"/>
            <a:ext cx="454914" cy="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944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Locality: Common And Predictable Memory Reference Patterns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0" y="16764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Temporal Locality:</a:t>
            </a:r>
          </a:p>
          <a:p>
            <a:r>
              <a:rPr lang="en-US" sz="2400" dirty="0"/>
              <a:t>If a location is</a:t>
            </a:r>
          </a:p>
          <a:p>
            <a:r>
              <a:rPr lang="en-US" sz="2400" dirty="0"/>
              <a:t>referenced it is likely</a:t>
            </a:r>
          </a:p>
          <a:p>
            <a:r>
              <a:rPr lang="en-US" sz="2400" dirty="0"/>
              <a:t>to be referenced again</a:t>
            </a:r>
          </a:p>
          <a:p>
            <a:r>
              <a:rPr lang="en-US" sz="2400" dirty="0"/>
              <a:t>in the near future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C00000"/>
                </a:solidFill>
              </a:rPr>
              <a:t>Spatial Locality:</a:t>
            </a:r>
          </a:p>
          <a:p>
            <a:r>
              <a:rPr lang="en-US" sz="2400" dirty="0"/>
              <a:t>If a location is</a:t>
            </a:r>
          </a:p>
          <a:p>
            <a:r>
              <a:rPr lang="en-US" sz="2400" dirty="0"/>
              <a:t>referenced it is likely</a:t>
            </a:r>
          </a:p>
          <a:p>
            <a:r>
              <a:rPr lang="en-US" sz="2400" dirty="0"/>
              <a:t>that locations near it</a:t>
            </a:r>
          </a:p>
          <a:p>
            <a:r>
              <a:rPr lang="en-US" sz="2400" dirty="0"/>
              <a:t>will be referenced in</a:t>
            </a:r>
          </a:p>
          <a:p>
            <a:r>
              <a:rPr lang="en-US" sz="2400" dirty="0"/>
              <a:t>the near future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29200" y="2590800"/>
            <a:ext cx="3959225" cy="1320874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 sz="2000" dirty="0">
                <a:latin typeface="Courier New" charset="0"/>
              </a:rPr>
              <a:t>sum = 0;</a:t>
            </a:r>
          </a:p>
          <a:p>
            <a:pPr algn="l">
              <a:tabLst>
                <a:tab pos="457200" algn="l"/>
              </a:tabLst>
            </a:pPr>
            <a:r>
              <a:rPr lang="en-US" sz="2000" dirty="0">
                <a:latin typeface="Courier New" charset="0"/>
              </a:rPr>
              <a:t>for (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= 0;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&lt; </a:t>
            </a:r>
            <a:r>
              <a:rPr lang="en-US" sz="2000" dirty="0" err="1">
                <a:latin typeface="Courier New" charset="0"/>
              </a:rPr>
              <a:t>n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++)</a:t>
            </a:r>
          </a:p>
          <a:p>
            <a:pPr algn="l">
              <a:tabLst>
                <a:tab pos="457200" algn="l"/>
              </a:tabLst>
            </a:pPr>
            <a:r>
              <a:rPr lang="en-US" sz="2000" dirty="0">
                <a:latin typeface="Courier New" charset="0"/>
              </a:rPr>
              <a:t>	sum += </a:t>
            </a:r>
            <a:r>
              <a:rPr lang="en-US" sz="2000" dirty="0" err="1">
                <a:latin typeface="Courier New" charset="0"/>
              </a:rPr>
              <a:t>a[i</a:t>
            </a:r>
            <a:r>
              <a:rPr lang="en-US" sz="2000" dirty="0">
                <a:latin typeface="Courier New" charset="0"/>
              </a:rPr>
              <a:t>];</a:t>
            </a:r>
          </a:p>
          <a:p>
            <a:pPr algn="l">
              <a:tabLst>
                <a:tab pos="457200" algn="l"/>
              </a:tabLst>
            </a:pPr>
            <a:r>
              <a:rPr lang="en-US" sz="2000" dirty="0">
                <a:latin typeface="Courier New" charset="0"/>
              </a:rPr>
              <a:t>return sum;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2200" y="196750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Example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962400" y="2691659"/>
            <a:ext cx="1447800" cy="6611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486400" y="3200400"/>
            <a:ext cx="685800" cy="38100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ea typeface="ヒラギノ角ゴ ProN W3" charset="-128"/>
              <a:cs typeface="ヒラギノ角ゴ ProN W3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51612" y="3200400"/>
            <a:ext cx="685800" cy="3810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ea typeface="ヒラギノ角ゴ ProN W3" charset="-128"/>
              <a:cs typeface="ヒラギノ角ゴ ProN W3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038600" y="3505979"/>
            <a:ext cx="2513012" cy="12954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5019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caches exploit both types of locality?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0" y="16764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Temporal Locality:</a:t>
            </a:r>
          </a:p>
          <a:p>
            <a:r>
              <a:rPr lang="en-US" sz="2400" dirty="0"/>
              <a:t>If a location is</a:t>
            </a:r>
          </a:p>
          <a:p>
            <a:r>
              <a:rPr lang="en-US" sz="2400" dirty="0"/>
              <a:t>referenced it is likely</a:t>
            </a:r>
          </a:p>
          <a:p>
            <a:r>
              <a:rPr lang="en-US" sz="2400" dirty="0"/>
              <a:t>to be referenced again</a:t>
            </a:r>
          </a:p>
          <a:p>
            <a:r>
              <a:rPr lang="en-US" sz="2400" dirty="0"/>
              <a:t>in the near future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C00000"/>
                </a:solidFill>
              </a:rPr>
              <a:t>Spatial Locality:</a:t>
            </a:r>
          </a:p>
          <a:p>
            <a:r>
              <a:rPr lang="en-US" sz="2400" dirty="0"/>
              <a:t>If a location is</a:t>
            </a:r>
          </a:p>
          <a:p>
            <a:r>
              <a:rPr lang="en-US" sz="2400" dirty="0"/>
              <a:t>referenced it is likely</a:t>
            </a:r>
          </a:p>
          <a:p>
            <a:r>
              <a:rPr lang="en-US" sz="2400" dirty="0"/>
              <a:t>that locations near it</a:t>
            </a:r>
          </a:p>
          <a:p>
            <a:r>
              <a:rPr lang="en-US" sz="2400" dirty="0"/>
              <a:t>will be referenced in</a:t>
            </a:r>
          </a:p>
          <a:p>
            <a:r>
              <a:rPr lang="en-US" sz="2400" dirty="0"/>
              <a:t>the near future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767072" y="1905000"/>
            <a:ext cx="3995928" cy="1200329"/>
          </a:xfrm>
          <a:prstGeom prst="wedgeRectCallout">
            <a:avLst>
              <a:gd name="adj1" fmla="val -68430"/>
              <a:gd name="adj2" fmla="val -319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Exploit </a:t>
            </a:r>
            <a:r>
              <a:rPr lang="en-US" sz="2400" b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temporal locality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by 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remembering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the contents of recently accessed locations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4767072" y="4052857"/>
            <a:ext cx="3995928" cy="1200329"/>
          </a:xfrm>
          <a:prstGeom prst="wedgeRectCallout">
            <a:avLst>
              <a:gd name="adj1" fmla="val -68430"/>
              <a:gd name="adj2" fmla="val -319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Exploit </a:t>
            </a:r>
            <a:r>
              <a:rPr lang="en-US" sz="2400" b="1" dirty="0">
                <a:solidFill>
                  <a:srgbClr val="990000"/>
                </a:solidFill>
                <a:latin typeface="Calibri" charset="0"/>
                <a:ea typeface="Calibri" charset="0"/>
                <a:cs typeface="Calibri" charset="0"/>
              </a:rPr>
              <a:t>spatial locality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by fetching blocks of data 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around recently accessed locations</a:t>
            </a:r>
          </a:p>
        </p:txBody>
      </p:sp>
    </p:spTree>
    <p:extLst>
      <p:ext uri="{BB962C8B-B14F-4D97-AF65-F5344CB8AC3E}">
        <p14:creationId xmlns:p14="http://schemas.microsoft.com/office/powerpoint/2010/main" val="1014523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135" y="2348591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0327" y="4343400"/>
            <a:ext cx="1614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172429"/>
            <a:ext cx="3829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in block-sized transfer units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called “cache blocks”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(Typical: 32, 64 bytes)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3094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59716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22155</TotalTime>
  <Pages>0</Pages>
  <Words>2627</Words>
  <Characters>0</Characters>
  <Application>Microsoft Macintosh PowerPoint</Application>
  <PresentationFormat>On-screen Show (4:3)</PresentationFormat>
  <Lines>0</Lines>
  <Paragraphs>820</Paragraphs>
  <Slides>33</Slides>
  <Notes>28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 Bold</vt:lpstr>
      <vt:lpstr>Arial</vt:lpstr>
      <vt:lpstr>Arial Narrow</vt:lpstr>
      <vt:lpstr>Calibri</vt:lpstr>
      <vt:lpstr>Courier New</vt:lpstr>
      <vt:lpstr>Gill Sans</vt:lpstr>
      <vt:lpstr>Helvetica</vt:lpstr>
      <vt:lpstr>Times New Roman</vt:lpstr>
      <vt:lpstr>Verdana</vt:lpstr>
      <vt:lpstr>Wingdings</vt:lpstr>
      <vt:lpstr>Wingdings 2</vt:lpstr>
      <vt:lpstr>Title Slide</vt:lpstr>
      <vt:lpstr>Title and Content</vt:lpstr>
      <vt:lpstr>1_Title and Content</vt:lpstr>
      <vt:lpstr>template2007</vt:lpstr>
      <vt:lpstr>1_template2007</vt:lpstr>
      <vt:lpstr>Caching Overview  CS154, Autumn 2019, Prof Chien Intro to Computer Systems Lecture 11  Book Sections 6.4-6.5</vt:lpstr>
      <vt:lpstr>Lecture Goals</vt:lpstr>
      <vt:lpstr>Review: Memory       Hierarchy</vt:lpstr>
      <vt:lpstr>Review: Memory Hierarchy</vt:lpstr>
      <vt:lpstr>SRAM vs. DRAM Tradeoff</vt:lpstr>
      <vt:lpstr>Locality is everywhere</vt:lpstr>
      <vt:lpstr>Locality: Common And Predictable Memory Reference Patterns</vt:lpstr>
      <vt:lpstr>How caches exploit both types of locality?</vt:lpstr>
      <vt:lpstr>General Cache Concepts</vt:lpstr>
      <vt:lpstr>General Cache Concepts: Hit</vt:lpstr>
      <vt:lpstr>General Cache Concepts: Miss</vt:lpstr>
      <vt:lpstr>Basic Flow for a “Mem  Reg” mov</vt:lpstr>
      <vt:lpstr>General Cache Design and Organization (S, E, B)</vt:lpstr>
      <vt:lpstr>Cache Read:  How Do I Find My Data?</vt:lpstr>
      <vt:lpstr>Example: Direct mapped cache (E = 1)</vt:lpstr>
      <vt:lpstr>Example: Direct mapped cache (E = 1)</vt:lpstr>
      <vt:lpstr>Example: Direct mapped cache (E = 1)</vt:lpstr>
      <vt:lpstr>Example: 2-way set associative cache</vt:lpstr>
      <vt:lpstr>Example: 2-way set associative cache</vt:lpstr>
      <vt:lpstr>Example: 2-way set associative cache</vt:lpstr>
      <vt:lpstr>Set Associativity Affects Data Placement</vt:lpstr>
      <vt:lpstr>Other Basic Cache Design Considerations</vt:lpstr>
      <vt:lpstr>Block Replacement: Which block to vote off?</vt:lpstr>
      <vt:lpstr>Write Strategy: How are writes handled?</vt:lpstr>
      <vt:lpstr>Cache Performance Metrics</vt:lpstr>
      <vt:lpstr>Let’s think about those numbers</vt:lpstr>
      <vt:lpstr>Categorizing Misses: The Three C’s</vt:lpstr>
      <vt:lpstr>Direct-mapped cache simulation</vt:lpstr>
      <vt:lpstr>2-way set associative cache simulation</vt:lpstr>
      <vt:lpstr>Software View of Architecture State</vt:lpstr>
      <vt:lpstr>What Have We Covered So Far?</vt:lpstr>
      <vt:lpstr>Real Stuff: Intel Core i7 Cache Hierarchy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Andrew A Chien</cp:lastModifiedBy>
  <cp:revision>1258</cp:revision>
  <dcterms:created xsi:type="dcterms:W3CDTF">2011-01-05T21:32:11Z</dcterms:created>
  <dcterms:modified xsi:type="dcterms:W3CDTF">2019-10-25T03:01:01Z</dcterms:modified>
</cp:coreProperties>
</file>