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714" r:id="rId3"/>
  </p:sldMasterIdLst>
  <p:notesMasterIdLst>
    <p:notesMasterId r:id="rId45"/>
  </p:notesMasterIdLst>
  <p:sldIdLst>
    <p:sldId id="317" r:id="rId4"/>
    <p:sldId id="403" r:id="rId5"/>
    <p:sldId id="344" r:id="rId6"/>
    <p:sldId id="479" r:id="rId7"/>
    <p:sldId id="419" r:id="rId8"/>
    <p:sldId id="420" r:id="rId9"/>
    <p:sldId id="505" r:id="rId10"/>
    <p:sldId id="497" r:id="rId11"/>
    <p:sldId id="499" r:id="rId12"/>
    <p:sldId id="500" r:id="rId13"/>
    <p:sldId id="501" r:id="rId14"/>
    <p:sldId id="502" r:id="rId15"/>
    <p:sldId id="503" r:id="rId16"/>
    <p:sldId id="522" r:id="rId17"/>
    <p:sldId id="517" r:id="rId18"/>
    <p:sldId id="518" r:id="rId19"/>
    <p:sldId id="519" r:id="rId20"/>
    <p:sldId id="520" r:id="rId21"/>
    <p:sldId id="521" r:id="rId22"/>
    <p:sldId id="434" r:id="rId23"/>
    <p:sldId id="429" r:id="rId24"/>
    <p:sldId id="430" r:id="rId25"/>
    <p:sldId id="436" r:id="rId26"/>
    <p:sldId id="432" r:id="rId27"/>
    <p:sldId id="437" r:id="rId28"/>
    <p:sldId id="523" r:id="rId29"/>
    <p:sldId id="438" r:id="rId30"/>
    <p:sldId id="524" r:id="rId31"/>
    <p:sldId id="439" r:id="rId32"/>
    <p:sldId id="440" r:id="rId33"/>
    <p:sldId id="441" r:id="rId34"/>
    <p:sldId id="525" r:id="rId35"/>
    <p:sldId id="442" r:id="rId36"/>
    <p:sldId id="526" r:id="rId37"/>
    <p:sldId id="444" r:id="rId38"/>
    <p:sldId id="445" r:id="rId39"/>
    <p:sldId id="565" r:id="rId40"/>
    <p:sldId id="507" r:id="rId41"/>
    <p:sldId id="510" r:id="rId42"/>
    <p:sldId id="511" r:id="rId43"/>
    <p:sldId id="512" r:id="rId44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5" autoAdjust="0"/>
    <p:restoredTop sz="85674" autoAdjust="0"/>
  </p:normalViewPr>
  <p:slideViewPr>
    <p:cSldViewPr>
      <p:cViewPr varScale="1">
        <p:scale>
          <a:sx n="105" d="100"/>
          <a:sy n="105" d="100"/>
        </p:scale>
        <p:origin x="216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viewProps" Target="viewProps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9" Type="http://schemas.openxmlformats.org/officeDocument/2006/relationships/slide" Target="slides/slide26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theme" Target="theme/theme1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presProps" Target="presProps.xml"/><Relationship Id="rId20" Type="http://schemas.openxmlformats.org/officeDocument/2006/relationships/slide" Target="slides/slide17.xml"/><Relationship Id="rId41" Type="http://schemas.openxmlformats.org/officeDocument/2006/relationships/slide" Target="slides/slide3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10/27/19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7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541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254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Interface between SW and HW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010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735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2497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6029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866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29148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0642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857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9902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 = B*E*S</a:t>
            </a:r>
          </a:p>
          <a:p>
            <a:endParaRPr lang="en-US" dirty="0"/>
          </a:p>
          <a:p>
            <a:r>
              <a:rPr lang="en-US" dirty="0"/>
              <a:t>Assume only 8-bits of address are used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9144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r>
              <a:rPr lang="en-US" dirty="0"/>
              <a:t>50% all cold</a:t>
            </a:r>
            <a:r>
              <a:rPr lang="en-US" baseline="0" dirty="0"/>
              <a:t> misses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33127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7442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0301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71058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34133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3726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57465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1371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8994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79082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0602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12685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1132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52701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245132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61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54113" y="692150"/>
            <a:ext cx="4552950" cy="34163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540" y="4343543"/>
            <a:ext cx="5031389" cy="276999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entury Gothic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entury Gothic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entury Gothic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entury Gothic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entury Gothic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entury Gothic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entury Gothic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entury Gothic" pitchFamily="34"/>
              <a:buChar char="•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7445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All about</a:t>
            </a:r>
            <a:r>
              <a:rPr lang="en-US" baseline="0" dirty="0"/>
              <a:t> allowing for rapid lookup in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794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109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740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class #2 stopped here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4081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r>
              <a:rPr lang="en-US" dirty="0"/>
              <a:t>Class #1 stopped</a:t>
            </a:r>
            <a:r>
              <a:rPr lang="en-US" baseline="0" dirty="0"/>
              <a:t>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203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032034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42193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81141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836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0783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29614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1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88739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484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9960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0910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434086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448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</a:rPr>
              <a:t>Carngie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</a:rPr>
              <a:t>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solidFill>
                  <a:srgbClr val="8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1000" b="1" dirty="0">
              <a:solidFill>
                <a:srgbClr val="800000"/>
              </a:solidFill>
              <a:latin typeface="Arial Narrow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600" b="1" dirty="0">
                <a:solidFill>
                  <a:srgbClr val="990000"/>
                </a:solidFill>
                <a:latin typeface="Arial Narrow" pitchFamily="34" charset="0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415814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lasses.cs.uchicago.edu/current/15400-1/154-exam1-cheatsheet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8077200" cy="31242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Caches and Examples</a:t>
            </a: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800" dirty="0"/>
              <a:t>CMSC 15400: Introduction to Computer Systems</a:t>
            </a:r>
            <a:br>
              <a:rPr lang="en-US" sz="2800" dirty="0"/>
            </a:br>
            <a:br>
              <a:rPr lang="en-US" sz="2800" dirty="0"/>
            </a:br>
            <a:r>
              <a:rPr lang="en-US" sz="2400" dirty="0"/>
              <a:t>Autumn 2019, Prof Chien</a:t>
            </a:r>
            <a:br>
              <a:rPr lang="en-US" sz="2400" dirty="0"/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 12</a:t>
            </a:r>
            <a:b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Readings - 6.6, 6.7</a:t>
            </a:r>
            <a:endParaRPr lang="en-US" sz="4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4 bit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967163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4116388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4594225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5551488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967163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4541838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5210175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967163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4541838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5210175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967163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4541838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5210175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1299709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967163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1299709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967163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701478" y="3883223"/>
            <a:ext cx="1299522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967163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1629827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[conflict]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967163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3281363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3281363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281363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3281363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561206" y="3174520"/>
            <a:ext cx="1666081" cy="747086"/>
          </a:xfrm>
          <a:prstGeom prst="borderCallout1">
            <a:avLst>
              <a:gd name="adj1" fmla="val 15219"/>
              <a:gd name="adj2" fmla="val 108347"/>
              <a:gd name="adj3" fmla="val 27764"/>
              <a:gd name="adj4" fmla="val 369860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Spatial Locality</a:t>
            </a:r>
          </a:p>
        </p:txBody>
      </p:sp>
      <p:sp>
        <p:nvSpPr>
          <p:cNvPr id="54" name="Line Callout 1 53"/>
          <p:cNvSpPr/>
          <p:nvPr/>
        </p:nvSpPr>
        <p:spPr bwMode="auto">
          <a:xfrm>
            <a:off x="465138" y="4267199"/>
            <a:ext cx="2062713" cy="1155197"/>
          </a:xfrm>
          <a:prstGeom prst="borderCallout1">
            <a:avLst>
              <a:gd name="adj1" fmla="val 15219"/>
              <a:gd name="adj2" fmla="val 108347"/>
              <a:gd name="adj3" fmla="val 7412"/>
              <a:gd name="adj4" fmla="val 306004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Temporal Locality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(Unexploited)</a:t>
            </a:r>
          </a:p>
        </p:txBody>
      </p:sp>
    </p:spTree>
    <p:extLst>
      <p:ext uri="{BB962C8B-B14F-4D97-AF65-F5344CB8AC3E}">
        <p14:creationId xmlns:p14="http://schemas.microsoft.com/office/powerpoint/2010/main" val="39244038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  <p:bldP spid="7" grpId="0" animBg="1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/>
              <a:t>2-way set 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M=4-bit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38588" y="5106988"/>
            <a:ext cx="2646362" cy="306387"/>
            <a:chOff x="2037" y="3244"/>
            <a:chExt cx="166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3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38588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38588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38588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38588" y="5110163"/>
            <a:ext cx="2646362" cy="306387"/>
            <a:chOff x="2037" y="3244"/>
            <a:chExt cx="166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3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38588" y="5921375"/>
            <a:ext cx="2646362" cy="306387"/>
            <a:chOff x="2037" y="3244"/>
            <a:chExt cx="166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3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38588" y="5413375"/>
            <a:ext cx="2646362" cy="306388"/>
            <a:chOff x="2037" y="3244"/>
            <a:chExt cx="166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3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0" name="Line Callout 1 49"/>
          <p:cNvSpPr/>
          <p:nvPr/>
        </p:nvSpPr>
        <p:spPr bwMode="auto">
          <a:xfrm>
            <a:off x="561206" y="3174520"/>
            <a:ext cx="1666081" cy="747086"/>
          </a:xfrm>
          <a:prstGeom prst="borderCallout1">
            <a:avLst>
              <a:gd name="adj1" fmla="val 15219"/>
              <a:gd name="adj2" fmla="val 108347"/>
              <a:gd name="adj3" fmla="val 27764"/>
              <a:gd name="adj4" fmla="val 369860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Spatial Locality</a:t>
            </a:r>
          </a:p>
        </p:txBody>
      </p:sp>
      <p:sp>
        <p:nvSpPr>
          <p:cNvPr id="51" name="Line Callout 1 50"/>
          <p:cNvSpPr/>
          <p:nvPr/>
        </p:nvSpPr>
        <p:spPr bwMode="auto">
          <a:xfrm>
            <a:off x="465138" y="4267199"/>
            <a:ext cx="2062713" cy="1155197"/>
          </a:xfrm>
          <a:prstGeom prst="borderCallout1">
            <a:avLst>
              <a:gd name="adj1" fmla="val 15219"/>
              <a:gd name="adj2" fmla="val 108347"/>
              <a:gd name="adj3" fmla="val 7412"/>
              <a:gd name="adj4" fmla="val 306004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Temporal Locality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(Exploited)</a:t>
            </a:r>
          </a:p>
        </p:txBody>
      </p:sp>
    </p:spTree>
    <p:extLst>
      <p:ext uri="{BB962C8B-B14F-4D97-AF65-F5344CB8AC3E}">
        <p14:creationId xmlns:p14="http://schemas.microsoft.com/office/powerpoint/2010/main" val="1492074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 animBg="1"/>
      <p:bldP spid="5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Software View of Architecture State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6629400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dirty="0"/>
              <a:t>Programmer-Visible State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Does NOT change when we add caches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endParaRPr lang="en-US" sz="2000" dirty="0"/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dirty="0"/>
              <a:t>Contrast with </a:t>
            </a:r>
            <a:r>
              <a:rPr lang="en-US" u="sng" dirty="0"/>
              <a:t>microarchitecture</a:t>
            </a:r>
            <a:r>
              <a:rPr lang="en-US" dirty="0"/>
              <a:t> state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Microarchitecture is the specific implementation of an ISA</a:t>
            </a:r>
          </a:p>
          <a:p>
            <a:pPr marL="773113" lvl="2" indent="-227013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HW designer decides what the microarchitecture looks like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Caches: part of the microarchitecture state</a:t>
            </a:r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endParaRPr lang="en-US" dirty="0"/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endParaRPr lang="en-US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Codes</a:t>
            </a: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371600" y="25499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111183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Architecture vs. Microarchitecture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57200" y="5715000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57200" y="5275262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57200" y="488315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57200" y="4497387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57200" y="41061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57200" y="3702875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57200" y="3231388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Instruction Set Architecture (ISA)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57200" y="2828163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457200" y="24249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457200" y="2003425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57200" y="1600200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457200" y="4116387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700823" y="2590801"/>
            <a:ext cx="2193851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FFFFFF"/>
                </a:solidFill>
                <a:latin typeface="Courier New" charset="0"/>
                <a:ea typeface="Courier New" charset="0"/>
                <a:cs typeface="Courier New" charset="0"/>
              </a:rPr>
              <a:t>%rip</a:t>
            </a:r>
            <a:endParaRPr lang="en-US" sz="1800" b="1" dirty="0">
              <a:solidFill>
                <a:srgbClr val="FFFFFF"/>
              </a:solidFill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698763" y="3248783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L1 cache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730948" y="4455922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>
                <a:solidFill>
                  <a:srgbClr val="FFFFFF"/>
                </a:solidFill>
              </a:rPr>
              <a:t>memory address bits</a:t>
            </a:r>
            <a:endParaRPr lang="en-US" sz="1800" dirty="0">
              <a:solidFill>
                <a:srgbClr val="FFFF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714138" y="2743200"/>
            <a:ext cx="924662" cy="651323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 flipH="1">
            <a:off x="4728314" y="3394523"/>
            <a:ext cx="910486" cy="465321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4728314" y="3467132"/>
            <a:ext cx="910486" cy="1104868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 bwMode="auto">
          <a:xfrm>
            <a:off x="4907812" y="1626422"/>
            <a:ext cx="4236188" cy="68122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1800" b="1" dirty="0">
                <a:solidFill>
                  <a:srgbClr val="C00000"/>
                </a:solidFill>
              </a:rPr>
              <a:t>Is the following part of Architecture or </a:t>
            </a:r>
            <a:r>
              <a:rPr lang="en-US" sz="1800" b="1">
                <a:solidFill>
                  <a:srgbClr val="C00000"/>
                </a:solidFill>
              </a:rPr>
              <a:t>Microarchitecture?</a:t>
            </a: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704175" y="3859844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cache valid bits</a:t>
            </a: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4728314" y="3932453"/>
            <a:ext cx="910486" cy="106147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8477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analyze cache performance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rgbClr val="0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0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967431" y="5082114"/>
            <a:ext cx="3886200" cy="163646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dirty="0">
                <a:latin typeface="Calibri" pitchFamily="34" charset="0"/>
              </a:rPr>
              <a:t>Step #1:</a:t>
            </a:r>
            <a:r>
              <a:rPr lang="en-US" sz="2000" dirty="0">
                <a:latin typeface="Calibri" pitchFamily="34" charset="0"/>
              </a:rPr>
              <a:t> Decompile (optional)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>
              <a:latin typeface="Calibri" pitchFamily="34" charset="0"/>
            </a:endParaRP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dirty="0">
                <a:latin typeface="Calibri" pitchFamily="34" charset="0"/>
              </a:rPr>
              <a:t>Step #2:</a:t>
            </a:r>
            <a:r>
              <a:rPr lang="en-US" sz="2000" dirty="0">
                <a:latin typeface="Calibri" pitchFamily="34" charset="0"/>
              </a:rPr>
              <a:t> Address trace</a:t>
            </a: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2000" dirty="0">
              <a:latin typeface="Calibri" pitchFamily="34" charset="0"/>
            </a:endParaRPr>
          </a:p>
          <a:p>
            <a:pPr marR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2000" b="1" dirty="0">
                <a:latin typeface="Calibri" pitchFamily="34" charset="0"/>
              </a:rPr>
              <a:t>Step #3:</a:t>
            </a:r>
            <a:r>
              <a:rPr lang="en-US" sz="2000" dirty="0">
                <a:latin typeface="Calibri" pitchFamily="34" charset="0"/>
              </a:rPr>
              <a:t> Simulate cache misses/hits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29662" y="1138616"/>
            <a:ext cx="2819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>
                <a:latin typeface="Arial" charset="0"/>
                <a:ea typeface="Arial" charset="0"/>
                <a:cs typeface="Arial" charset="0"/>
                <a:sym typeface="Monaco" charset="0"/>
              </a:rPr>
              <a:t>Initial values:</a:t>
            </a:r>
            <a:endParaRPr lang="en-US" sz="1800" b="1" dirty="0">
              <a:latin typeface="Arial" charset="0"/>
              <a:ea typeface="Arial" charset="0"/>
              <a:cs typeface="Arial" charset="0"/>
              <a:sym typeface="Monaco" charset="0"/>
            </a:endParaRPr>
          </a:p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filter = 0x00</a:t>
            </a:r>
          </a:p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 = 0x10</a:t>
            </a:r>
          </a:p>
        </p:txBody>
      </p:sp>
      <p:sp>
        <p:nvSpPr>
          <p:cNvPr id="17" name="Rectangle 4"/>
          <p:cNvSpPr>
            <a:spLocks/>
          </p:cNvSpPr>
          <p:nvPr/>
        </p:nvSpPr>
        <p:spPr bwMode="auto">
          <a:xfrm>
            <a:off x="426614" y="2091932"/>
            <a:ext cx="3835400" cy="68697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in){}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26614" y="2895600"/>
            <a:ext cx="312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latin typeface="Arial" charset="0"/>
                <a:ea typeface="Arial" charset="0"/>
                <a:cs typeface="Arial" charset="0"/>
                <a:sym typeface="Monaco" charset="0"/>
              </a:rPr>
              <a:t>8-bit address</a:t>
            </a:r>
          </a:p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latin typeface="Arial" charset="0"/>
                <a:ea typeface="Arial" charset="0"/>
                <a:cs typeface="Arial" charset="0"/>
                <a:sym typeface="Monaco" charset="0"/>
              </a:rPr>
              <a:t>32-byte data cache</a:t>
            </a:r>
          </a:p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latin typeface="Arial" charset="0"/>
                <a:ea typeface="Arial" charset="0"/>
                <a:cs typeface="Arial" charset="0"/>
                <a:sym typeface="Monaco" charset="0"/>
              </a:rPr>
              <a:t>Direct-mapped (E=1)</a:t>
            </a:r>
          </a:p>
          <a:p>
            <a:pPr lvl="0"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latin typeface="Arial" charset="0"/>
                <a:ea typeface="Arial" charset="0"/>
                <a:cs typeface="Arial" charset="0"/>
                <a:sym typeface="Monaco" charset="0"/>
              </a:rPr>
              <a:t>4 sets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57018" y="4159889"/>
            <a:ext cx="3140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alibri" pitchFamily="34" charset="0"/>
              </a:rPr>
              <a:t>What’s the hit rate?</a:t>
            </a:r>
          </a:p>
        </p:txBody>
      </p:sp>
    </p:spTree>
    <p:extLst>
      <p:ext uri="{BB962C8B-B14F-4D97-AF65-F5344CB8AC3E}">
        <p14:creationId xmlns:p14="http://schemas.microsoft.com/office/powerpoint/2010/main" val="299278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Decompiling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08000" y="1397000"/>
            <a:ext cx="3835400" cy="454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 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/*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a: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c: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*/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 = 0;  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(i = 0; i != 4; i++){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 = in[i];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 *= filter[i];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c;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1981200"/>
            <a:ext cx="2438400" cy="27432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" y="2279904"/>
            <a:ext cx="3657600" cy="3282696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7684" y="3281351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86381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Decompiling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08000" y="1397000"/>
            <a:ext cx="3835400" cy="454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 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/*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in: %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a: %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nn-N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c: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*/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 = 0;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i;</a:t>
            </a:r>
            <a:endParaRPr lang="nn-N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(i = 0; i != 4; i++){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 = in[i];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 *= filter[i];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c;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2286000"/>
            <a:ext cx="2438400" cy="27432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3886200"/>
            <a:ext cx="2438400" cy="256032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76800" y="4191000"/>
            <a:ext cx="2438400" cy="256032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" y="3886200"/>
            <a:ext cx="3657600" cy="1371600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4172712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itchFamily="34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609600" y="2819400"/>
            <a:ext cx="3657600" cy="228600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20192" y="3640836"/>
            <a:ext cx="3657600" cy="228600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4876800" y="1981200"/>
            <a:ext cx="2438400" cy="27432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020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Decompiling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08000" y="1397000"/>
            <a:ext cx="3835400" cy="454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 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/*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a: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i: %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*/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 = 0;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(i = 0; i != 4; i++){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 = in[i];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 *= filter[i];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c;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4876800" y="2286000"/>
            <a:ext cx="2438400" cy="274320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876800" y="3886200"/>
            <a:ext cx="2438400" cy="256032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876800" y="4191000"/>
            <a:ext cx="2438400" cy="256032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609600" y="4142232"/>
            <a:ext cx="3657600" cy="881559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0" y="4172712"/>
            <a:ext cx="44595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>
                <a:solidFill>
                  <a:srgbClr val="FF0000"/>
                </a:solidFill>
                <a:latin typeface="Calibri" pitchFamily="34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828800" y="2819400"/>
            <a:ext cx="1360356" cy="228600"/>
          </a:xfrm>
          <a:prstGeom prst="rect">
            <a:avLst/>
          </a:prstGeom>
          <a:solidFill>
            <a:srgbClr val="F6F5BD"/>
          </a:solidFill>
          <a:ln w="12700" cap="flat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lIns="38100" tIns="38100" rIns="38100" bIns="38100"/>
          <a:lstStyle/>
          <a:p>
            <a:pPr algn="l"/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4876800" y="3095244"/>
            <a:ext cx="4038600" cy="790956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54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1: Decompiling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08000" y="1397000"/>
            <a:ext cx="3835400" cy="454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 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/*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in: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a: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rdx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c: %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ecx</a:t>
            </a:r>
            <a:endParaRPr lang="nn-NO" sz="1800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*/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 = 0;  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(i = 0; i != 4; i++){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c = in[i];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c *= filter[i];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c;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a;</a:t>
            </a:r>
          </a:p>
          <a:p>
            <a:pPr algn="l"/>
            <a:r>
              <a:rPr lang="nn-NO" sz="18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4876800" y="3095244"/>
            <a:ext cx="4038600" cy="790956"/>
          </a:xfrm>
          <a:prstGeom prst="rect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3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Now we have the decompiled C code</a:t>
            </a:r>
          </a:p>
        </p:txBody>
      </p:sp>
      <p:sp>
        <p:nvSpPr>
          <p:cNvPr id="4" name="Rectangle 4"/>
          <p:cNvSpPr>
            <a:spLocks/>
          </p:cNvSpPr>
          <p:nvPr/>
        </p:nvSpPr>
        <p:spPr bwMode="auto">
          <a:xfrm>
            <a:off x="508000" y="1397000"/>
            <a:ext cx="3835400" cy="4546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filter[4];</a:t>
            </a:r>
          </a:p>
          <a:p>
            <a:pPr algn="l"/>
            <a:endParaRPr lang="nn-NO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apply_filter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* in) {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i;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 = 0;  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(i = 0; i &lt; 4; i++){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in[i]*filter[i];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nn-NO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return</a:t>
            </a:r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a;</a:t>
            </a:r>
          </a:p>
          <a:p>
            <a:pPr algn="l"/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" name="Rectangle 4"/>
          <p:cNvSpPr>
            <a:spLocks/>
          </p:cNvSpPr>
          <p:nvPr/>
        </p:nvSpPr>
        <p:spPr bwMode="auto">
          <a:xfrm>
            <a:off x="4572000" y="1397000"/>
            <a:ext cx="4394200" cy="4546600"/>
          </a:xfrm>
          <a:prstGeom prst="rect">
            <a:avLst/>
          </a:prstGeom>
          <a:ln>
            <a:headEnd type="none" w="med" len="med"/>
            <a:tailEnd type="none" w="med" len="med"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apply_filter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(%rdi,%rdx,4),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filter(,%rdx,4),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cmpq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rdx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</p:spTree>
    <p:extLst>
      <p:ext uri="{BB962C8B-B14F-4D97-AF65-F5344CB8AC3E}">
        <p14:creationId xmlns:p14="http://schemas.microsoft.com/office/powerpoint/2010/main" val="1829782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Announcements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Exam 1</a:t>
            </a:r>
          </a:p>
          <a:p>
            <a:pPr lvl="1"/>
            <a:r>
              <a:rPr lang="en-US" dirty="0"/>
              <a:t>Covers materials through Friday’s Lecture, Lecture #14 (Review)</a:t>
            </a:r>
          </a:p>
          <a:p>
            <a:pPr lvl="1"/>
            <a:r>
              <a:rPr lang="en-US" dirty="0"/>
              <a:t>November 4th, Monday, 7pm-8:30pm, KPTC (Kersten Physics Teaching Center) Room 106</a:t>
            </a:r>
          </a:p>
          <a:p>
            <a:endParaRPr lang="en-US" dirty="0"/>
          </a:p>
          <a:p>
            <a:r>
              <a:rPr lang="en-US" dirty="0"/>
              <a:t>Exam Logistics – closed everything</a:t>
            </a:r>
          </a:p>
          <a:p>
            <a:pPr marL="0" indent="0">
              <a:buNone/>
            </a:pPr>
            <a:r>
              <a:rPr lang="en-US" dirty="0"/>
              <a:t>    Can bring one handwritten sheet of paper</a:t>
            </a:r>
          </a:p>
          <a:p>
            <a:pPr marL="0" indent="0">
              <a:buNone/>
            </a:pPr>
            <a:r>
              <a:rPr lang="en-US" dirty="0"/>
              <a:t>    x86 instruction list will be on the exam paper</a:t>
            </a:r>
          </a:p>
          <a:p>
            <a:pPr marL="0" indent="0">
              <a:buNone/>
            </a:pPr>
            <a:r>
              <a:rPr lang="en-US" sz="2000" dirty="0">
                <a:hlinkClick r:id="rId3"/>
              </a:rPr>
              <a:t>https://www.classes.cs.uchicago.edu/current/15400-1/154-exam1-cheatsheet.pdf</a:t>
            </a:r>
            <a:r>
              <a:rPr lang="en-US" sz="2000" dirty="0"/>
              <a:t> </a:t>
            </a:r>
          </a:p>
          <a:p>
            <a:r>
              <a:rPr lang="en-US" dirty="0"/>
              <a:t>Look on Piazza</a:t>
            </a:r>
          </a:p>
          <a:p>
            <a:pPr marL="0" indent="0">
              <a:buNone/>
            </a:pPr>
            <a:r>
              <a:rPr lang="en-US" dirty="0"/>
              <a:t>    Office hours, review sessions, special accommodation, </a:t>
            </a:r>
            <a:r>
              <a:rPr lang="en-US" dirty="0" err="1"/>
              <a:t>etc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86525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2: Write down the Address Trace</a:t>
            </a: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791200" y="3581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5791200" y="3962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791200" y="4343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5791200" y="4724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8" name="Rectangle 20"/>
          <p:cNvSpPr>
            <a:spLocks noChangeArrowheads="1"/>
          </p:cNvSpPr>
          <p:nvPr/>
        </p:nvSpPr>
        <p:spPr bwMode="auto">
          <a:xfrm>
            <a:off x="5791200" y="5105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9" name="Rectangle 23"/>
          <p:cNvSpPr>
            <a:spLocks noChangeArrowheads="1"/>
          </p:cNvSpPr>
          <p:nvPr/>
        </p:nvSpPr>
        <p:spPr bwMode="auto">
          <a:xfrm>
            <a:off x="5791200" y="1676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0" name="Rectangle 24"/>
          <p:cNvSpPr>
            <a:spLocks noChangeArrowheads="1"/>
          </p:cNvSpPr>
          <p:nvPr/>
        </p:nvSpPr>
        <p:spPr bwMode="auto">
          <a:xfrm>
            <a:off x="5791200" y="2057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1" name="Rectangle 25"/>
          <p:cNvSpPr>
            <a:spLocks noChangeArrowheads="1"/>
          </p:cNvSpPr>
          <p:nvPr/>
        </p:nvSpPr>
        <p:spPr bwMode="auto">
          <a:xfrm>
            <a:off x="5791200" y="2438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lvl="0"/>
            <a:endParaRPr lang="en-US" sz="1800" dirty="0">
              <a:latin typeface="Courier New" pitchFamily="49" charset="0"/>
            </a:endParaRPr>
          </a:p>
        </p:txBody>
      </p:sp>
      <p:sp>
        <p:nvSpPr>
          <p:cNvPr id="12" name="Rectangle 26"/>
          <p:cNvSpPr>
            <a:spLocks noChangeArrowheads="1"/>
          </p:cNvSpPr>
          <p:nvPr/>
        </p:nvSpPr>
        <p:spPr bwMode="auto">
          <a:xfrm>
            <a:off x="5791200" y="2819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3" name="Rectangle 27"/>
          <p:cNvSpPr>
            <a:spLocks noChangeArrowheads="1"/>
          </p:cNvSpPr>
          <p:nvPr/>
        </p:nvSpPr>
        <p:spPr bwMode="auto">
          <a:xfrm>
            <a:off x="5791200" y="3200400"/>
            <a:ext cx="18288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endParaRPr lang="en-US" sz="1800" dirty="0">
              <a:latin typeface="Courier New" pitchFamily="49" charset="0"/>
            </a:endParaRPr>
          </a:p>
        </p:txBody>
      </p: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7696200" y="16764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0x00 </a:t>
            </a:r>
          </a:p>
        </p:txBody>
      </p:sp>
      <p:sp>
        <p:nvSpPr>
          <p:cNvPr id="15" name="Text Box 30"/>
          <p:cNvSpPr txBox="1">
            <a:spLocks noChangeArrowheads="1"/>
          </p:cNvSpPr>
          <p:nvPr/>
        </p:nvSpPr>
        <p:spPr bwMode="auto">
          <a:xfrm>
            <a:off x="7696200" y="20716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0x04 </a:t>
            </a:r>
          </a:p>
        </p:txBody>
      </p:sp>
      <p:sp>
        <p:nvSpPr>
          <p:cNvPr id="16" name="Text Box 31"/>
          <p:cNvSpPr txBox="1">
            <a:spLocks noChangeArrowheads="1"/>
          </p:cNvSpPr>
          <p:nvPr/>
        </p:nvSpPr>
        <p:spPr bwMode="auto">
          <a:xfrm>
            <a:off x="7696200" y="246697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0x08 </a:t>
            </a:r>
          </a:p>
        </p:txBody>
      </p:sp>
      <p:sp>
        <p:nvSpPr>
          <p:cNvPr id="17" name="Text Box 32"/>
          <p:cNvSpPr txBox="1">
            <a:spLocks noChangeArrowheads="1"/>
          </p:cNvSpPr>
          <p:nvPr/>
        </p:nvSpPr>
        <p:spPr bwMode="auto">
          <a:xfrm>
            <a:off x="7696200" y="286226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0x0C </a:t>
            </a: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</a:t>
            </a:r>
          </a:p>
        </p:txBody>
      </p:sp>
      <p:sp>
        <p:nvSpPr>
          <p:cNvPr id="24" name="Freeform 23"/>
          <p:cNvSpPr/>
          <p:nvPr/>
        </p:nvSpPr>
        <p:spPr>
          <a:xfrm>
            <a:off x="7619661" y="2847212"/>
            <a:ext cx="1344211" cy="927967"/>
          </a:xfrm>
          <a:custGeom>
            <a:avLst/>
            <a:gdLst>
              <a:gd name="connsiteX0" fmla="*/ 0 w 1344211"/>
              <a:gd name="connsiteY0" fmla="*/ 927967 h 927967"/>
              <a:gd name="connsiteX1" fmla="*/ 1318787 w 1344211"/>
              <a:gd name="connsiteY1" fmla="*/ 0 h 927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344211" h="927967">
                <a:moveTo>
                  <a:pt x="0" y="927967"/>
                </a:moveTo>
                <a:cubicBezTo>
                  <a:pt x="746227" y="767879"/>
                  <a:pt x="1492454" y="607791"/>
                  <a:pt x="1318787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7635942" y="2228567"/>
            <a:ext cx="1286263" cy="1530332"/>
          </a:xfrm>
          <a:custGeom>
            <a:avLst/>
            <a:gdLst>
              <a:gd name="connsiteX0" fmla="*/ 0 w 1286263"/>
              <a:gd name="connsiteY0" fmla="*/ 1530332 h 1530332"/>
              <a:gd name="connsiteX1" fmla="*/ 1286225 w 1286263"/>
              <a:gd name="connsiteY1" fmla="*/ 211642 h 1530332"/>
              <a:gd name="connsiteX2" fmla="*/ 32563 w 1286263"/>
              <a:gd name="connsiteY2" fmla="*/ 0 h 1530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6263" h="1530332">
                <a:moveTo>
                  <a:pt x="0" y="1530332"/>
                </a:moveTo>
                <a:cubicBezTo>
                  <a:pt x="640399" y="998514"/>
                  <a:pt x="1280798" y="466697"/>
                  <a:pt x="1286225" y="211642"/>
                </a:cubicBezTo>
                <a:cubicBezTo>
                  <a:pt x="1291652" y="-43413"/>
                  <a:pt x="727233" y="379869"/>
                  <a:pt x="32563" y="0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7603379" y="1938201"/>
            <a:ext cx="1658294" cy="1836978"/>
          </a:xfrm>
          <a:custGeom>
            <a:avLst/>
            <a:gdLst>
              <a:gd name="connsiteX0" fmla="*/ 16282 w 1658294"/>
              <a:gd name="connsiteY0" fmla="*/ 1836978 h 1836978"/>
              <a:gd name="connsiteX1" fmla="*/ 1286225 w 1658294"/>
              <a:gd name="connsiteY1" fmla="*/ 664809 h 1836978"/>
              <a:gd name="connsiteX2" fmla="*/ 0 w 1658294"/>
              <a:gd name="connsiteY2" fmla="*/ 225246 h 18369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58294" h="1836978">
                <a:moveTo>
                  <a:pt x="16282" y="1836978"/>
                </a:moveTo>
                <a:cubicBezTo>
                  <a:pt x="652610" y="1385204"/>
                  <a:pt x="1288939" y="933431"/>
                  <a:pt x="1286225" y="664809"/>
                </a:cubicBezTo>
                <a:cubicBezTo>
                  <a:pt x="1283511" y="396187"/>
                  <a:pt x="2708127" y="-379832"/>
                  <a:pt x="0" y="225246"/>
                </a:cubicBezTo>
              </a:path>
            </a:pathLst>
          </a:custGeom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620000" y="1230868"/>
            <a:ext cx="948337" cy="36933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alibri" pitchFamily="34" charset="0"/>
              </a:rPr>
              <a:t>Address</a:t>
            </a:r>
          </a:p>
        </p:txBody>
      </p:sp>
      <p:sp>
        <p:nvSpPr>
          <p:cNvPr id="29" name="Rectangle 43"/>
          <p:cNvSpPr>
            <a:spLocks noChangeArrowheads="1"/>
          </p:cNvSpPr>
          <p:nvPr/>
        </p:nvSpPr>
        <p:spPr bwMode="auto">
          <a:xfrm>
            <a:off x="533400" y="1524000"/>
            <a:ext cx="685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%</a:t>
            </a:r>
            <a:r>
              <a:rPr lang="en-US" sz="1800" dirty="0" err="1">
                <a:latin typeface="Courier New" pitchFamily="49" charset="0"/>
              </a:rPr>
              <a:t>rdi</a:t>
            </a:r>
            <a:endParaRPr lang="en-US" sz="1800" dirty="0">
              <a:latin typeface="Courier New" pitchFamily="49" charset="0"/>
            </a:endParaRPr>
          </a:p>
        </p:txBody>
      </p:sp>
      <p:sp>
        <p:nvSpPr>
          <p:cNvPr id="30" name="Rectangle 52"/>
          <p:cNvSpPr>
            <a:spLocks noChangeArrowheads="1"/>
          </p:cNvSpPr>
          <p:nvPr/>
        </p:nvSpPr>
        <p:spPr bwMode="auto">
          <a:xfrm>
            <a:off x="1219200" y="1524000"/>
            <a:ext cx="1066800" cy="3810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r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0x10</a:t>
            </a:r>
          </a:p>
        </p:txBody>
      </p:sp>
      <p:cxnSp>
        <p:nvCxnSpPr>
          <p:cNvPr id="32" name="Curved Connector 31"/>
          <p:cNvCxnSpPr/>
          <p:nvPr/>
        </p:nvCxnSpPr>
        <p:spPr bwMode="auto">
          <a:xfrm>
            <a:off x="2286000" y="1676400"/>
            <a:ext cx="3505200" cy="1676400"/>
          </a:xfrm>
          <a:prstGeom prst="curvedConnector3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33" name="Rectangle 32"/>
          <p:cNvSpPr/>
          <p:nvPr/>
        </p:nvSpPr>
        <p:spPr>
          <a:xfrm>
            <a:off x="4648200" y="1676400"/>
            <a:ext cx="1143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filter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2153033"/>
              </p:ext>
            </p:extLst>
          </p:nvPr>
        </p:nvGraphicFramePr>
        <p:xfrm>
          <a:off x="228600" y="4221956"/>
          <a:ext cx="5257801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3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Text Box 33"/>
          <p:cNvSpPr txBox="1">
            <a:spLocks noChangeArrowheads="1"/>
          </p:cNvSpPr>
          <p:nvPr/>
        </p:nvSpPr>
        <p:spPr bwMode="auto">
          <a:xfrm>
            <a:off x="7696200" y="325755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 </a:t>
            </a:r>
          </a:p>
        </p:txBody>
      </p:sp>
      <p:sp>
        <p:nvSpPr>
          <p:cNvPr id="36" name="Text Box 35"/>
          <p:cNvSpPr txBox="1">
            <a:spLocks noChangeArrowheads="1"/>
          </p:cNvSpPr>
          <p:nvPr/>
        </p:nvSpPr>
        <p:spPr bwMode="auto">
          <a:xfrm>
            <a:off x="7696200" y="3248025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0x10</a:t>
            </a:r>
          </a:p>
        </p:txBody>
      </p:sp>
      <p:sp>
        <p:nvSpPr>
          <p:cNvPr id="37" name="Text Box 36"/>
          <p:cNvSpPr txBox="1">
            <a:spLocks noChangeArrowheads="1"/>
          </p:cNvSpPr>
          <p:nvPr/>
        </p:nvSpPr>
        <p:spPr bwMode="auto">
          <a:xfrm>
            <a:off x="7696200" y="3643313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0x14 </a:t>
            </a:r>
          </a:p>
        </p:txBody>
      </p:sp>
      <p:sp>
        <p:nvSpPr>
          <p:cNvPr id="38" name="Text Box 37"/>
          <p:cNvSpPr txBox="1">
            <a:spLocks noChangeArrowheads="1"/>
          </p:cNvSpPr>
          <p:nvPr/>
        </p:nvSpPr>
        <p:spPr bwMode="auto">
          <a:xfrm>
            <a:off x="7696200" y="4038600"/>
            <a:ext cx="1219200" cy="3667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0x18 </a:t>
            </a:r>
          </a:p>
        </p:txBody>
      </p:sp>
      <p:sp>
        <p:nvSpPr>
          <p:cNvPr id="39" name="Text Box 38"/>
          <p:cNvSpPr txBox="1">
            <a:spLocks noChangeArrowheads="1"/>
          </p:cNvSpPr>
          <p:nvPr/>
        </p:nvSpPr>
        <p:spPr bwMode="auto">
          <a:xfrm>
            <a:off x="7696200" y="4433888"/>
            <a:ext cx="1219200" cy="3667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0x1C </a:t>
            </a:r>
          </a:p>
        </p:txBody>
      </p:sp>
      <p:sp>
        <p:nvSpPr>
          <p:cNvPr id="34" name="Rectangle 4"/>
          <p:cNvSpPr>
            <a:spLocks/>
          </p:cNvSpPr>
          <p:nvPr/>
        </p:nvSpPr>
        <p:spPr bwMode="auto">
          <a:xfrm>
            <a:off x="111760" y="2598899"/>
            <a:ext cx="3393440" cy="889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(i = 0; i &lt; 4; i++){</a:t>
            </a:r>
          </a:p>
          <a:p>
            <a:pPr algn="l"/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a += in[i]*filter[i];</a:t>
            </a:r>
          </a:p>
          <a:p>
            <a:pPr algn="l"/>
            <a:r>
              <a:rPr lang="nn-NO" sz="16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cxnSp>
        <p:nvCxnSpPr>
          <p:cNvPr id="40" name="Straight Arrow Connector 39"/>
          <p:cNvCxnSpPr/>
          <p:nvPr/>
        </p:nvCxnSpPr>
        <p:spPr bwMode="auto">
          <a:xfrm flipH="1" flipV="1">
            <a:off x="2971800" y="5029200"/>
            <a:ext cx="838200" cy="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1" name="Straight Arrow Connector 40"/>
          <p:cNvCxnSpPr/>
          <p:nvPr/>
        </p:nvCxnSpPr>
        <p:spPr bwMode="auto">
          <a:xfrm>
            <a:off x="2971800" y="5105400"/>
            <a:ext cx="838200" cy="22860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2" name="Straight Arrow Connector 41"/>
          <p:cNvCxnSpPr/>
          <p:nvPr/>
        </p:nvCxnSpPr>
        <p:spPr bwMode="auto">
          <a:xfrm flipH="1" flipV="1">
            <a:off x="2971800" y="5426694"/>
            <a:ext cx="838200" cy="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3" name="Straight Arrow Connector 42"/>
          <p:cNvCxnSpPr/>
          <p:nvPr/>
        </p:nvCxnSpPr>
        <p:spPr bwMode="auto">
          <a:xfrm>
            <a:off x="2971800" y="5502894"/>
            <a:ext cx="838200" cy="22860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flipH="1" flipV="1">
            <a:off x="2980944" y="5794454"/>
            <a:ext cx="838200" cy="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5" name="Straight Arrow Connector 44"/>
          <p:cNvCxnSpPr/>
          <p:nvPr/>
        </p:nvCxnSpPr>
        <p:spPr bwMode="auto">
          <a:xfrm>
            <a:off x="2980944" y="5870654"/>
            <a:ext cx="838200" cy="22860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46" name="Straight Arrow Connector 45"/>
          <p:cNvCxnSpPr/>
          <p:nvPr/>
        </p:nvCxnSpPr>
        <p:spPr bwMode="auto">
          <a:xfrm flipH="1" flipV="1">
            <a:off x="2980944" y="6172200"/>
            <a:ext cx="838200" cy="0"/>
          </a:xfrm>
          <a:prstGeom prst="straightConnector1">
            <a:avLst/>
          </a:prstGeom>
          <a:noFill/>
          <a:ln w="25400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Rectangle 21"/>
          <p:cNvSpPr/>
          <p:nvPr/>
        </p:nvSpPr>
        <p:spPr>
          <a:xfrm>
            <a:off x="5300689" y="3254734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n-NO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</a:t>
            </a:r>
            <a:endParaRPr lang="en-US" sz="1800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038600" y="4889120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1769365" y="4889120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4038600" y="5271747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769365" y="5271747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4038600" y="5648214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1769365" y="5648214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4038600" y="6030841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1769365" y="6030841"/>
            <a:ext cx="782320" cy="292480"/>
          </a:xfrm>
          <a:prstGeom prst="rect">
            <a:avLst/>
          </a:prstGeom>
          <a:solidFill>
            <a:schemeClr val="bg1"/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0157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Our Address Trace Interact With the Cache?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8-bit addresses</a:t>
            </a:r>
          </a:p>
          <a:p>
            <a:r>
              <a:rPr lang="en-US" dirty="0"/>
              <a:t>32 Bytes Data Cache</a:t>
            </a:r>
          </a:p>
          <a:p>
            <a:r>
              <a:rPr lang="en-US" dirty="0"/>
              <a:t>Direct-Mapped (E=1) </a:t>
            </a:r>
          </a:p>
          <a:p>
            <a:r>
              <a:rPr lang="en-US" dirty="0"/>
              <a:t>4 Sets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many bits for Block Offset?</a:t>
            </a:r>
          </a:p>
          <a:p>
            <a:r>
              <a:rPr lang="en-US" dirty="0"/>
              <a:t>How many bits for Set Index?</a:t>
            </a:r>
          </a:p>
          <a:p>
            <a:r>
              <a:rPr lang="en-US" dirty="0"/>
              <a:t>How many bits for Tag?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7658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Does Our Address Trace Interact With the Cache?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8-bit addresses</a:t>
            </a:r>
          </a:p>
          <a:p>
            <a:r>
              <a:rPr lang="en-US" dirty="0"/>
              <a:t>32 Bytes Data Cache</a:t>
            </a:r>
          </a:p>
          <a:p>
            <a:r>
              <a:rPr lang="en-US" dirty="0"/>
              <a:t>Direct-Mapped (E=1) </a:t>
            </a:r>
          </a:p>
          <a:p>
            <a:r>
              <a:rPr lang="en-US" dirty="0"/>
              <a:t>4 Sets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How many bits for Block Offset?  </a:t>
            </a:r>
            <a:r>
              <a:rPr lang="en-US" dirty="0">
                <a:solidFill>
                  <a:schemeClr val="accent6"/>
                </a:solidFill>
              </a:rPr>
              <a:t>3</a:t>
            </a:r>
          </a:p>
          <a:p>
            <a:r>
              <a:rPr lang="en-US" dirty="0"/>
              <a:t>How many bits for Set Index?  </a:t>
            </a:r>
            <a:r>
              <a:rPr lang="en-US" dirty="0">
                <a:solidFill>
                  <a:schemeClr val="accent6"/>
                </a:solidFill>
              </a:rPr>
              <a:t>2</a:t>
            </a:r>
          </a:p>
          <a:p>
            <a:r>
              <a:rPr lang="en-US" dirty="0"/>
              <a:t>How many bits for Tag?  </a:t>
            </a:r>
            <a:r>
              <a:rPr lang="en-US" dirty="0">
                <a:solidFill>
                  <a:schemeClr val="accent2"/>
                </a:solidFill>
              </a:rPr>
              <a:t>3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5683250" y="4157464"/>
            <a:ext cx="2136775" cy="624086"/>
            <a:chOff x="5683250" y="4157464"/>
            <a:chExt cx="2136775" cy="624086"/>
          </a:xfrm>
        </p:grpSpPr>
        <p:sp>
          <p:nvSpPr>
            <p:cNvPr id="4" name="Rectangle 5"/>
            <p:cNvSpPr>
              <a:spLocks noChangeArrowheads="1"/>
            </p:cNvSpPr>
            <p:nvPr/>
          </p:nvSpPr>
          <p:spPr bwMode="auto">
            <a:xfrm>
              <a:off x="5683250" y="4495800"/>
              <a:ext cx="703262" cy="2857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xxx</a:t>
              </a:r>
            </a:p>
          </p:txBody>
        </p:sp>
        <p:sp>
          <p:nvSpPr>
            <p:cNvPr id="5" name="Rectangle 6"/>
            <p:cNvSpPr>
              <a:spLocks noChangeArrowheads="1"/>
            </p:cNvSpPr>
            <p:nvPr/>
          </p:nvSpPr>
          <p:spPr bwMode="auto">
            <a:xfrm>
              <a:off x="5802312" y="4157464"/>
              <a:ext cx="527387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t=3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430962" y="4157464"/>
              <a:ext cx="540787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 err="1">
                  <a:latin typeface="Calibri"/>
                  <a:cs typeface="Calibri"/>
                </a:rPr>
                <a:t>s</a:t>
              </a:r>
              <a:r>
                <a:rPr lang="en-US" sz="2000" b="0" dirty="0">
                  <a:latin typeface="Calibri"/>
                  <a:cs typeface="Calibri"/>
                </a:rPr>
                <a:t>=2</a:t>
              </a:r>
            </a:p>
          </p:txBody>
        </p: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7170737" y="4157464"/>
              <a:ext cx="575478" cy="39754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7" tIns="44450" rIns="90487" bIns="44450">
              <a:prstTxWarp prst="textNoShape">
                <a:avLst/>
              </a:prstTxWarp>
              <a:spAutoFit/>
            </a:bodyPr>
            <a:lstStyle/>
            <a:p>
              <a:pPr algn="l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b=3</a:t>
              </a:r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6400800" y="4495800"/>
              <a:ext cx="703262" cy="2857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xx</a:t>
              </a:r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7116762" y="4495800"/>
              <a:ext cx="703263" cy="28575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xxx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73865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/>
              <a:t>Step 3: Direct-mapped </a:t>
            </a:r>
            <a:r>
              <a:rPr lang="en-US" dirty="0"/>
              <a:t>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2982913" y="1214165"/>
            <a:ext cx="41798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6769" y="4491474"/>
            <a:ext cx="6467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Calibri Bold" panose="020F0702030404030204" pitchFamily="34" charset="0"/>
              </a:rPr>
              <a:t>What is the expected miss rate?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838200" y="6015335"/>
            <a:ext cx="6467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Calibri Bold" panose="020F0702030404030204" pitchFamily="34" charset="0"/>
              </a:rPr>
              <a:t>??%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38200" y="54102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latin typeface="Calibri Bold" panose="020F0702030404030204" pitchFamily="34" charset="0"/>
              </a:rPr>
              <a:t>Capacity Misses?  Conflict Misses?  Compulsory Misses?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931139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5350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3280853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2982913" y="1214165"/>
            <a:ext cx="41798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38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39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172320408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3144678" y="2642460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8203" y="452807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cxnSp>
        <p:nvCxnSpPr>
          <p:cNvPr id="6" name="Elbow Connector 5"/>
          <p:cNvCxnSpPr>
            <a:endCxn id="52" idx="1"/>
          </p:cNvCxnSpPr>
          <p:nvPr/>
        </p:nvCxnSpPr>
        <p:spPr bwMode="auto">
          <a:xfrm rot="5400000">
            <a:off x="2606405" y="3032397"/>
            <a:ext cx="2940590" cy="2819400"/>
          </a:xfrm>
          <a:prstGeom prst="bentConnector4">
            <a:avLst>
              <a:gd name="adj1" fmla="val 46860"/>
              <a:gd name="adj2" fmla="val 10810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079867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2982913" y="1214165"/>
            <a:ext cx="41798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3264491154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3144678" y="2642460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8203" y="4528071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cxnSp>
        <p:nvCxnSpPr>
          <p:cNvPr id="6" name="Elbow Connector 5"/>
          <p:cNvCxnSpPr>
            <a:endCxn id="52" idx="1"/>
          </p:cNvCxnSpPr>
          <p:nvPr/>
        </p:nvCxnSpPr>
        <p:spPr bwMode="auto">
          <a:xfrm rot="5400000">
            <a:off x="2606405" y="3032397"/>
            <a:ext cx="2940590" cy="2819400"/>
          </a:xfrm>
          <a:prstGeom prst="bentConnector4">
            <a:avLst>
              <a:gd name="adj1" fmla="val 46860"/>
              <a:gd name="adj2" fmla="val 10810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7" name="Table 36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2982913" y="1214165"/>
            <a:ext cx="41798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9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2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3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157409834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1331524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 dirty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?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?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142333" y="2638765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4345" y="443725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cxnSp>
        <p:nvCxnSpPr>
          <p:cNvPr id="33" name="Elbow Connector 32"/>
          <p:cNvCxnSpPr>
            <a:endCxn id="50" idx="1"/>
          </p:cNvCxnSpPr>
          <p:nvPr/>
        </p:nvCxnSpPr>
        <p:spPr bwMode="auto">
          <a:xfrm rot="5400000">
            <a:off x="1660989" y="3966144"/>
            <a:ext cx="2341601" cy="329578"/>
          </a:xfrm>
          <a:prstGeom prst="bentConnector4">
            <a:avLst>
              <a:gd name="adj1" fmla="val 46057"/>
              <a:gd name="adj2" fmla="val 1693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982913" y="1214165"/>
            <a:ext cx="41798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789311397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142333" y="2638765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814345" y="4437258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cxnSp>
        <p:nvCxnSpPr>
          <p:cNvPr id="33" name="Elbow Connector 32"/>
          <p:cNvCxnSpPr>
            <a:endCxn id="50" idx="1"/>
          </p:cNvCxnSpPr>
          <p:nvPr/>
        </p:nvCxnSpPr>
        <p:spPr bwMode="auto">
          <a:xfrm rot="5400000">
            <a:off x="1660989" y="3966144"/>
            <a:ext cx="2341601" cy="329578"/>
          </a:xfrm>
          <a:prstGeom prst="bentConnector4">
            <a:avLst>
              <a:gd name="adj1" fmla="val 46057"/>
              <a:gd name="adj2" fmla="val 16936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</p:spTree>
    <p:extLst>
      <p:ext uri="{BB962C8B-B14F-4D97-AF65-F5344CB8AC3E}">
        <p14:creationId xmlns:p14="http://schemas.microsoft.com/office/powerpoint/2010/main" val="670288711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284509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3136063" y="3022148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" name="Elbow Connector 4"/>
          <p:cNvCxnSpPr>
            <a:stCxn id="9" idx="2"/>
            <a:endCxn id="52" idx="1"/>
          </p:cNvCxnSpPr>
          <p:nvPr/>
        </p:nvCxnSpPr>
        <p:spPr bwMode="auto">
          <a:xfrm rot="5400000">
            <a:off x="2777854" y="3241946"/>
            <a:ext cx="2559592" cy="2781300"/>
          </a:xfrm>
          <a:prstGeom prst="bentConnector4">
            <a:avLst>
              <a:gd name="adj1" fmla="val 46393"/>
              <a:gd name="adj2" fmla="val 10821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1768203" y="4738506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334000" y="3124199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975350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Last Lecture</a:t>
            </a:r>
          </a:p>
          <a:p>
            <a:pPr lvl="1"/>
            <a:r>
              <a:rPr lang="en-US" dirty="0"/>
              <a:t>Anatomy of a cache</a:t>
            </a:r>
          </a:p>
          <a:p>
            <a:pPr lvl="1"/>
            <a:endParaRPr lang="en-US" dirty="0"/>
          </a:p>
          <a:p>
            <a:r>
              <a:rPr lang="en-US" dirty="0"/>
              <a:t>Today</a:t>
            </a:r>
          </a:p>
          <a:p>
            <a:pPr lvl="1"/>
            <a:r>
              <a:rPr lang="en-US" dirty="0"/>
              <a:t>Understand Cache Behavior</a:t>
            </a:r>
          </a:p>
          <a:p>
            <a:pPr lvl="1"/>
            <a:r>
              <a:rPr lang="en-US" dirty="0"/>
              <a:t>Go </a:t>
            </a:r>
            <a:r>
              <a:rPr lang="en-US"/>
              <a:t>through examples</a:t>
            </a:r>
            <a:endParaRPr lang="en-US" dirty="0"/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52400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52400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52400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52400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52400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52400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Instruction Set Architecture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52400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152400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2400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52400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52400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</p:spTree>
    <p:extLst>
      <p:ext uri="{BB962C8B-B14F-4D97-AF65-F5344CB8AC3E}">
        <p14:creationId xmlns:p14="http://schemas.microsoft.com/office/powerpoint/2010/main" val="1290599023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0" y="3017440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" name="Elbow Connector 4"/>
          <p:cNvCxnSpPr>
            <a:endCxn id="50" idx="1"/>
          </p:cNvCxnSpPr>
          <p:nvPr/>
        </p:nvCxnSpPr>
        <p:spPr bwMode="auto">
          <a:xfrm rot="5400000">
            <a:off x="1883034" y="4136768"/>
            <a:ext cx="1948932" cy="381000"/>
          </a:xfrm>
          <a:prstGeom prst="bentConnector4">
            <a:avLst>
              <a:gd name="adj1" fmla="val 45262"/>
              <a:gd name="adj2" fmla="val 160000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9359156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14345" y="4539734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</p:spTree>
    <p:extLst>
      <p:ext uri="{BB962C8B-B14F-4D97-AF65-F5344CB8AC3E}">
        <p14:creationId xmlns:p14="http://schemas.microsoft.com/office/powerpoint/2010/main" val="2995593238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19651" y="48974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3110706" y="3419716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346418"/>
              </p:ext>
            </p:extLst>
          </p:nvPr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35904" y="3434956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46" name="Elbow Connector 45"/>
          <p:cNvCxnSpPr>
            <a:stCxn id="44" idx="2"/>
          </p:cNvCxnSpPr>
          <p:nvPr/>
        </p:nvCxnSpPr>
        <p:spPr bwMode="auto">
          <a:xfrm rot="5400000">
            <a:off x="2781520" y="3549037"/>
            <a:ext cx="2554164" cy="2783204"/>
          </a:xfrm>
          <a:prstGeom prst="bentConnector4">
            <a:avLst>
              <a:gd name="adj1" fmla="val 36003"/>
              <a:gd name="adj2" fmla="val 10821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56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57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58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59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60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61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62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63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64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65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66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67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68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69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70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71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296317914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619651" y="48974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sp>
        <p:nvSpPr>
          <p:cNvPr id="34" name="Right Arrow 33"/>
          <p:cNvSpPr/>
          <p:nvPr/>
        </p:nvSpPr>
        <p:spPr bwMode="auto">
          <a:xfrm>
            <a:off x="3110706" y="3419716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9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1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2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3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4" name="Rectangle 43"/>
          <p:cNvSpPr/>
          <p:nvPr/>
        </p:nvSpPr>
        <p:spPr bwMode="auto">
          <a:xfrm>
            <a:off x="5335904" y="3434956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46" name="Elbow Connector 45"/>
          <p:cNvCxnSpPr>
            <a:stCxn id="44" idx="2"/>
            <a:endCxn id="53" idx="1"/>
          </p:cNvCxnSpPr>
          <p:nvPr/>
        </p:nvCxnSpPr>
        <p:spPr bwMode="auto">
          <a:xfrm rot="5400000">
            <a:off x="2781520" y="3549037"/>
            <a:ext cx="2554164" cy="2783204"/>
          </a:xfrm>
          <a:prstGeom prst="bentConnector4">
            <a:avLst>
              <a:gd name="adj1" fmla="val 36003"/>
              <a:gd name="adj2" fmla="val 108214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937612644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cxnSp>
        <p:nvCxnSpPr>
          <p:cNvPr id="5" name="Elbow Connector 4"/>
          <p:cNvCxnSpPr>
            <a:stCxn id="69" idx="2"/>
            <a:endCxn id="88" idx="1"/>
          </p:cNvCxnSpPr>
          <p:nvPr/>
        </p:nvCxnSpPr>
        <p:spPr bwMode="auto">
          <a:xfrm rot="5400000">
            <a:off x="1911136" y="4439273"/>
            <a:ext cx="1923655" cy="411925"/>
          </a:xfrm>
          <a:prstGeom prst="bentConnector4">
            <a:avLst>
              <a:gd name="adj1" fmla="val 45200"/>
              <a:gd name="adj2" fmla="val 15549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64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2964625" y="3454807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>
            <a:off x="240902" y="3401428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grpSp>
        <p:nvGrpSpPr>
          <p:cNvPr id="71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72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73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74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75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76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77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78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</a:t>
            </a:r>
          </a:p>
        </p:txBody>
      </p:sp>
      <p:sp>
        <p:nvSpPr>
          <p:cNvPr id="79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80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?</a:t>
            </a:r>
          </a:p>
        </p:txBody>
      </p:sp>
      <p:sp>
        <p:nvSpPr>
          <p:cNvPr id="81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82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83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84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85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86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1746164" y="460423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</p:spTree>
    <p:extLst>
      <p:ext uri="{BB962C8B-B14F-4D97-AF65-F5344CB8AC3E}">
        <p14:creationId xmlns:p14="http://schemas.microsoft.com/office/powerpoint/2010/main" val="3554463646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cxnSp>
        <p:nvCxnSpPr>
          <p:cNvPr id="5" name="Elbow Connector 4"/>
          <p:cNvCxnSpPr>
            <a:stCxn id="69" idx="2"/>
          </p:cNvCxnSpPr>
          <p:nvPr/>
        </p:nvCxnSpPr>
        <p:spPr bwMode="auto">
          <a:xfrm rot="5400000">
            <a:off x="1911136" y="4439273"/>
            <a:ext cx="1923655" cy="411925"/>
          </a:xfrm>
          <a:prstGeom prst="bentConnector4">
            <a:avLst>
              <a:gd name="adj1" fmla="val 45200"/>
              <a:gd name="adj2" fmla="val 15549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63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64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65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66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67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68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2964625" y="3454807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70" name="Right Arrow 69"/>
          <p:cNvSpPr/>
          <p:nvPr/>
        </p:nvSpPr>
        <p:spPr bwMode="auto">
          <a:xfrm>
            <a:off x="240902" y="3401428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746164" y="460423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grpSp>
        <p:nvGrpSpPr>
          <p:cNvPr id="35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3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3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4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4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4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4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4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0x08, 0x0C</a:t>
            </a:r>
          </a:p>
        </p:txBody>
      </p:sp>
      <p:sp>
        <p:nvSpPr>
          <p:cNvPr id="4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4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4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4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4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5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</p:spTree>
    <p:extLst>
      <p:ext uri="{BB962C8B-B14F-4D97-AF65-F5344CB8AC3E}">
        <p14:creationId xmlns:p14="http://schemas.microsoft.com/office/powerpoint/2010/main" val="605433369"/>
      </p:ext>
    </p:extLst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0x08, 0x0C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cxnSp>
        <p:nvCxnSpPr>
          <p:cNvPr id="5" name="Elbow Connector 4"/>
          <p:cNvCxnSpPr>
            <a:stCxn id="46" idx="2"/>
            <a:endCxn id="53" idx="1"/>
          </p:cNvCxnSpPr>
          <p:nvPr/>
        </p:nvCxnSpPr>
        <p:spPr bwMode="auto">
          <a:xfrm rot="5400000">
            <a:off x="2959848" y="3757844"/>
            <a:ext cx="2167029" cy="2752724"/>
          </a:xfrm>
          <a:prstGeom prst="bentConnector4">
            <a:avLst>
              <a:gd name="adj1" fmla="val 21265"/>
              <a:gd name="adj2" fmla="val 108305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3" name="TextBox 42"/>
          <p:cNvSpPr txBox="1"/>
          <p:nvPr/>
        </p:nvSpPr>
        <p:spPr>
          <a:xfrm>
            <a:off x="1638300" y="521633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6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7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39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0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1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2964625" y="3454807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Right Arrow 43"/>
          <p:cNvSpPr/>
          <p:nvPr/>
        </p:nvSpPr>
        <p:spPr bwMode="auto">
          <a:xfrm>
            <a:off x="3126390" y="3757054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5305424" y="3822091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399410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0x08, 0x0C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3" name="Right Arrow 2"/>
          <p:cNvSpPr/>
          <p:nvPr/>
        </p:nvSpPr>
        <p:spPr bwMode="auto">
          <a:xfrm>
            <a:off x="0" y="3779440"/>
            <a:ext cx="816769" cy="335360"/>
          </a:xfrm>
          <a:prstGeom prst="rightArrow">
            <a:avLst/>
          </a:prstGeom>
          <a:ln>
            <a:headEnd type="none" w="med" len="med"/>
            <a:tailEnd type="triangle" w="med" len="med"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cxnSp>
        <p:nvCxnSpPr>
          <p:cNvPr id="5" name="Elbow Connector 4"/>
          <p:cNvCxnSpPr>
            <a:stCxn id="43" idx="2"/>
            <a:endCxn id="51" idx="1"/>
          </p:cNvCxnSpPr>
          <p:nvPr/>
        </p:nvCxnSpPr>
        <p:spPr bwMode="auto">
          <a:xfrm rot="5400000">
            <a:off x="2088732" y="4616870"/>
            <a:ext cx="1568462" cy="411925"/>
          </a:xfrm>
          <a:prstGeom prst="bentConnector4">
            <a:avLst>
              <a:gd name="adj1" fmla="val 44113"/>
              <a:gd name="adj2" fmla="val 155496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964625" y="3810000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1746163" y="4842912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49908" y="3317775"/>
            <a:ext cx="2184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8 accesses</a:t>
            </a:r>
          </a:p>
          <a:p>
            <a:r>
              <a:rPr lang="en-US" sz="1800" dirty="0">
                <a:latin typeface="Calibri" pitchFamily="34" charset="0"/>
              </a:rPr>
              <a:t>4 misses (cold), 4 hits</a:t>
            </a:r>
          </a:p>
          <a:p>
            <a:r>
              <a:rPr lang="en-US" sz="1800" b="1" dirty="0">
                <a:latin typeface="Calibri" pitchFamily="34" charset="0"/>
              </a:rPr>
              <a:t>50% </a:t>
            </a:r>
            <a:r>
              <a:rPr lang="en-US" sz="1800" dirty="0">
                <a:latin typeface="Calibri" pitchFamily="34" charset="0"/>
              </a:rPr>
              <a:t>hit rate</a:t>
            </a:r>
          </a:p>
        </p:txBody>
      </p:sp>
    </p:spTree>
    <p:extLst>
      <p:ext uri="{BB962C8B-B14F-4D97-AF65-F5344CB8AC3E}">
        <p14:creationId xmlns:p14="http://schemas.microsoft.com/office/powerpoint/2010/main" val="971769131"/>
      </p:ext>
    </p:extLst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1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000</a:t>
              </a:r>
              <a:endParaRPr lang="en-US" sz="2000" b="0" dirty="0">
                <a:latin typeface="Calibri"/>
                <a:cs typeface="Calibri"/>
              </a:endParaRP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Calibri"/>
                  <a:cs typeface="Calibri"/>
                </a:rPr>
                <a:t>0x00, 0x04</a:t>
              </a:r>
              <a:endParaRPr lang="en-US" sz="2000" b="0" dirty="0">
                <a:latin typeface="Calibri"/>
                <a:cs typeface="Calibri"/>
              </a:endParaRP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0x08, 0x0C</a:t>
            </a: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0x10 , 0x14</a:t>
            </a: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1</a:t>
            </a: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000</a:t>
            </a: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0x18, 0x1C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697253" y="2007643"/>
          <a:ext cx="5551147" cy="212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63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7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%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rdx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endParaRPr lang="en-US" b="1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filter(,%rdx,4)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&amp;filter[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(%rdi,%rdx,4)</a:t>
                      </a:r>
                    </a:p>
                    <a:p>
                      <a:pPr algn="ctr"/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&amp;in[</a:t>
                      </a:r>
                      <a:r>
                        <a:rPr lang="en-US" b="1" dirty="0" err="1">
                          <a:latin typeface="Courier New" charset="0"/>
                          <a:ea typeface="Courier New" charset="0"/>
                          <a:cs typeface="Courier New" charset="0"/>
                        </a:rPr>
                        <a:t>i</a:t>
                      </a:r>
                      <a:r>
                        <a:rPr lang="en-US" b="1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]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0x10: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0x14: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0x18: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0x0C: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0x1C: 000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sz="18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11</a:t>
                      </a:r>
                      <a:r>
                        <a:rPr lang="en-US" sz="1200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 </a:t>
                      </a:r>
                      <a:r>
                        <a:rPr lang="en-US" baseline="0" dirty="0">
                          <a:latin typeface="Courier New" charset="0"/>
                          <a:ea typeface="Courier New" charset="0"/>
                          <a:cs typeface="Courier New" charset="0"/>
                        </a:rPr>
                        <a:t>100</a:t>
                      </a:r>
                      <a:endParaRPr lang="en-US" dirty="0">
                        <a:latin typeface="Courier New" charset="0"/>
                        <a:ea typeface="Courier New" charset="0"/>
                        <a:cs typeface="Courier New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2982913" y="1214165"/>
            <a:ext cx="4027487" cy="70532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8 bit addresses, B=8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53022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38" name="Rectangle 6"/>
          <p:cNvSpPr>
            <a:spLocks noChangeArrowheads="1"/>
          </p:cNvSpPr>
          <p:nvPr/>
        </p:nvSpPr>
        <p:spPr bwMode="auto">
          <a:xfrm>
            <a:off x="649287" y="1204714"/>
            <a:ext cx="5273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t=3</a:t>
            </a:r>
          </a:p>
        </p:txBody>
      </p:sp>
      <p:sp>
        <p:nvSpPr>
          <p:cNvPr id="39" name="Rectangle 7"/>
          <p:cNvSpPr>
            <a:spLocks noChangeArrowheads="1"/>
          </p:cNvSpPr>
          <p:nvPr/>
        </p:nvSpPr>
        <p:spPr bwMode="auto">
          <a:xfrm>
            <a:off x="1277937" y="1204714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40" name="Rectangle 8"/>
          <p:cNvSpPr>
            <a:spLocks noChangeArrowheads="1"/>
          </p:cNvSpPr>
          <p:nvPr/>
        </p:nvSpPr>
        <p:spPr bwMode="auto">
          <a:xfrm>
            <a:off x="2017712" y="1204714"/>
            <a:ext cx="57547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b=3</a:t>
            </a:r>
          </a:p>
        </p:txBody>
      </p:sp>
      <p:sp>
        <p:nvSpPr>
          <p:cNvPr id="41" name="Rectangle 9"/>
          <p:cNvSpPr>
            <a:spLocks noChangeArrowheads="1"/>
          </p:cNvSpPr>
          <p:nvPr/>
        </p:nvSpPr>
        <p:spPr bwMode="auto">
          <a:xfrm>
            <a:off x="1247775" y="154305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42" name="Rectangle 10"/>
          <p:cNvSpPr>
            <a:spLocks noChangeArrowheads="1"/>
          </p:cNvSpPr>
          <p:nvPr/>
        </p:nvSpPr>
        <p:spPr bwMode="auto">
          <a:xfrm>
            <a:off x="1963737" y="154305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xxx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2964625" y="3810000"/>
            <a:ext cx="228600" cy="228601"/>
          </a:xfrm>
          <a:prstGeom prst="rect">
            <a:avLst/>
          </a:prstGeom>
          <a:noFill/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248400" y="2994847"/>
            <a:ext cx="4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674394" y="3999842"/>
            <a:ext cx="21849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8 mem accesses</a:t>
            </a:r>
          </a:p>
          <a:p>
            <a:r>
              <a:rPr lang="en-US" sz="1800" dirty="0">
                <a:latin typeface="Calibri" pitchFamily="34" charset="0"/>
              </a:rPr>
              <a:t>4 misses (cold), 4 hits</a:t>
            </a:r>
          </a:p>
          <a:p>
            <a:r>
              <a:rPr lang="en-US" sz="1800" b="1" dirty="0">
                <a:latin typeface="Calibri" pitchFamily="34" charset="0"/>
              </a:rPr>
              <a:t>50% </a:t>
            </a:r>
            <a:r>
              <a:rPr lang="en-US" sz="1800" dirty="0">
                <a:latin typeface="Calibri" pitchFamily="34" charset="0"/>
              </a:rPr>
              <a:t>hit rate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176674" y="3041380"/>
            <a:ext cx="4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75803" y="26021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067501" y="2602179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6248400" y="3745468"/>
            <a:ext cx="4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76674" y="3792001"/>
            <a:ext cx="4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Calibri" pitchFamily="34" charset="0"/>
              </a:rPr>
              <a:t>hit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175803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67501" y="3352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>
                <a:solidFill>
                  <a:srgbClr val="FF0000"/>
                </a:solidFill>
                <a:latin typeface="Calibri" pitchFamily="34" charset="0"/>
              </a:rPr>
              <a:t>miss</a:t>
            </a:r>
          </a:p>
        </p:txBody>
      </p:sp>
    </p:spTree>
    <p:extLst>
      <p:ext uri="{BB962C8B-B14F-4D97-AF65-F5344CB8AC3E}">
        <p14:creationId xmlns:p14="http://schemas.microsoft.com/office/powerpoint/2010/main" val="907077115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778117"/>
          </a:xfrm>
        </p:spPr>
        <p:txBody>
          <a:bodyPr/>
          <a:lstStyle/>
          <a:p>
            <a:r>
              <a:rPr lang="en-US" dirty="0"/>
              <a:t>Cache Example: Fully associative cache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38200" y="1490197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Cache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381000" y="2362200"/>
            <a:ext cx="2555034" cy="3352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79042" y="3379126"/>
            <a:ext cx="2355284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96" name="Rectangle 95"/>
          <p:cNvSpPr/>
          <p:nvPr/>
        </p:nvSpPr>
        <p:spPr bwMode="auto">
          <a:xfrm>
            <a:off x="559869" y="3479284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001010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1295400" y="347928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64B data</a:t>
            </a:r>
          </a:p>
        </p:txBody>
      </p:sp>
      <p:sp>
        <p:nvSpPr>
          <p:cNvPr id="98" name="Rectangle 97"/>
          <p:cNvSpPr/>
          <p:nvPr/>
        </p:nvSpPr>
        <p:spPr bwMode="auto">
          <a:xfrm>
            <a:off x="479042" y="419989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559870" y="430005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100" name="Rectangle 99"/>
          <p:cNvSpPr/>
          <p:nvPr/>
        </p:nvSpPr>
        <p:spPr bwMode="auto">
          <a:xfrm>
            <a:off x="1309954" y="430005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80305" y="497130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561133" y="507146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1311217" y="507146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479042" y="2570820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559870" y="2670978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1309954" y="2670978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5715000" y="3768168"/>
            <a:ext cx="894316" cy="1439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5672030" y="376816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109" name="Rectangle 108"/>
          <p:cNvSpPr/>
          <p:nvPr/>
        </p:nvSpPr>
        <p:spPr>
          <a:xfrm>
            <a:off x="5672030" y="4838077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sp>
        <p:nvSpPr>
          <p:cNvPr id="110" name="TextBox 109"/>
          <p:cNvSpPr txBox="1"/>
          <p:nvPr/>
        </p:nvSpPr>
        <p:spPr>
          <a:xfrm rot="5400000">
            <a:off x="6312487" y="320563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111" name="TextBox 110"/>
          <p:cNvSpPr txBox="1"/>
          <p:nvPr/>
        </p:nvSpPr>
        <p:spPr>
          <a:xfrm rot="5400000">
            <a:off x="6305329" y="530242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112" name="TextBox 111"/>
          <p:cNvSpPr txBox="1"/>
          <p:nvPr/>
        </p:nvSpPr>
        <p:spPr>
          <a:xfrm>
            <a:off x="6322746" y="2169592"/>
            <a:ext cx="1201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Address</a:t>
            </a:r>
            <a:endParaRPr lang="en-US" sz="2400" dirty="0"/>
          </a:p>
        </p:txBody>
      </p:sp>
      <p:sp>
        <p:nvSpPr>
          <p:cNvPr id="113" name="Rectangle 112"/>
          <p:cNvSpPr/>
          <p:nvPr/>
        </p:nvSpPr>
        <p:spPr>
          <a:xfrm>
            <a:off x="5672030" y="2698259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114" name="Rectangle 113"/>
          <p:cNvSpPr/>
          <p:nvPr/>
        </p:nvSpPr>
        <p:spPr>
          <a:xfrm>
            <a:off x="5672029" y="5959576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111111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graphicFrame>
        <p:nvGraphicFramePr>
          <p:cNvPr id="115" name="Table 114"/>
          <p:cNvGraphicFramePr>
            <a:graphicFrameLocks noGrp="1"/>
          </p:cNvGraphicFramePr>
          <p:nvPr/>
        </p:nvGraphicFramePr>
        <p:xfrm>
          <a:off x="7620000" y="2743373"/>
          <a:ext cx="1371600" cy="3557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24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6" name="TextBox 115"/>
          <p:cNvSpPr txBox="1"/>
          <p:nvPr/>
        </p:nvSpPr>
        <p:spPr>
          <a:xfrm>
            <a:off x="7648608" y="2199527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6324600" y="1456669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Memory</a:t>
            </a:r>
          </a:p>
        </p:txBody>
      </p:sp>
      <p:sp>
        <p:nvSpPr>
          <p:cNvPr id="118" name="TextBox 117"/>
          <p:cNvSpPr txBox="1"/>
          <p:nvPr/>
        </p:nvSpPr>
        <p:spPr>
          <a:xfrm>
            <a:off x="7515191" y="4153467"/>
            <a:ext cx="155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Cache block 64B</a:t>
            </a:r>
          </a:p>
        </p:txBody>
      </p:sp>
      <p:sp>
        <p:nvSpPr>
          <p:cNvPr id="119" name="TextBox 118"/>
          <p:cNvSpPr txBox="1"/>
          <p:nvPr/>
        </p:nvSpPr>
        <p:spPr>
          <a:xfrm rot="5400000">
            <a:off x="6312486" y="422664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cxnSp>
        <p:nvCxnSpPr>
          <p:cNvPr id="123" name="Curved Connector 122"/>
          <p:cNvCxnSpPr>
            <a:stCxn id="107" idx="0"/>
            <a:endCxn id="96" idx="0"/>
          </p:cNvCxnSpPr>
          <p:nvPr/>
        </p:nvCxnSpPr>
        <p:spPr bwMode="auto">
          <a:xfrm rot="16200000" flipV="1">
            <a:off x="3387631" y="993641"/>
            <a:ext cx="288884" cy="5260170"/>
          </a:xfrm>
          <a:prstGeom prst="curvedConnector3">
            <a:avLst>
              <a:gd name="adj1" fmla="val 179132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24" name="Curved Connector 123"/>
          <p:cNvCxnSpPr>
            <a:stCxn id="118" idx="1"/>
            <a:endCxn id="97" idx="2"/>
          </p:cNvCxnSpPr>
          <p:nvPr/>
        </p:nvCxnSpPr>
        <p:spPr bwMode="auto">
          <a:xfrm rot="10800000">
            <a:off x="2016987" y="3824360"/>
            <a:ext cx="5498204" cy="683051"/>
          </a:xfrm>
          <a:prstGeom prst="curved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82059105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778117"/>
          </a:xfrm>
        </p:spPr>
        <p:txBody>
          <a:bodyPr/>
          <a:lstStyle/>
          <a:p>
            <a:r>
              <a:rPr lang="en-US" dirty="0"/>
              <a:t>Cache Example: Fully associative cache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838200" y="1490197"/>
            <a:ext cx="14398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Cache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81000" y="2362200"/>
            <a:ext cx="2555034" cy="3352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8" name="Rectangle 67"/>
          <p:cNvSpPr/>
          <p:nvPr/>
        </p:nvSpPr>
        <p:spPr bwMode="auto">
          <a:xfrm>
            <a:off x="479042" y="3379126"/>
            <a:ext cx="2355284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71" name="Rectangle 70"/>
          <p:cNvSpPr/>
          <p:nvPr/>
        </p:nvSpPr>
        <p:spPr bwMode="auto">
          <a:xfrm>
            <a:off x="559869" y="3479284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001010</a:t>
            </a:r>
            <a:endParaRPr kumimoji="0" lang="en-US" sz="14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1295400" y="347928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64B data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479042" y="419989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86" name="Rectangle 85"/>
          <p:cNvSpPr/>
          <p:nvPr/>
        </p:nvSpPr>
        <p:spPr bwMode="auto">
          <a:xfrm>
            <a:off x="559870" y="430005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1309954" y="430005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480305" y="497130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561133" y="507146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1311217" y="507146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79042" y="2570820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92" name="Rectangle 91"/>
          <p:cNvSpPr/>
          <p:nvPr/>
        </p:nvSpPr>
        <p:spPr bwMode="auto">
          <a:xfrm>
            <a:off x="559870" y="2670978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1309954" y="2670978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0" name="Rectangle 29"/>
          <p:cNvSpPr/>
          <p:nvPr/>
        </p:nvSpPr>
        <p:spPr bwMode="auto">
          <a:xfrm>
            <a:off x="4005955" y="2242560"/>
            <a:ext cx="821625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001010</a:t>
            </a:r>
          </a:p>
        </p:txBody>
      </p:sp>
      <p:sp>
        <p:nvSpPr>
          <p:cNvPr id="31" name="Rectangle 30"/>
          <p:cNvSpPr/>
          <p:nvPr/>
        </p:nvSpPr>
        <p:spPr bwMode="auto">
          <a:xfrm>
            <a:off x="4827952" y="2242559"/>
            <a:ext cx="848629" cy="3450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000100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962400" y="1905000"/>
            <a:ext cx="5147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>
                <a:latin typeface="Arial" charset="0"/>
                <a:ea typeface="Arial" charset="0"/>
                <a:cs typeface="Arial" charset="0"/>
              </a:rPr>
              <a:t>Tag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889571" y="1921581"/>
            <a:ext cx="73077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Offset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3767033" y="1196835"/>
            <a:ext cx="21210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Read address </a:t>
            </a:r>
          </a:p>
          <a:p>
            <a:pPr eaLnBrk="0" hangingPunct="0"/>
            <a:r>
              <a:rPr lang="en-US" sz="18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001010000100</a:t>
            </a:r>
            <a:r>
              <a:rPr lang="en-US" sz="1800" dirty="0">
                <a:latin typeface="Arial" charset="0"/>
                <a:ea typeface="Arial" charset="0"/>
                <a:cs typeface="Arial" charset="0"/>
              </a:rPr>
              <a:t>”?</a:t>
            </a:r>
          </a:p>
        </p:txBody>
      </p:sp>
      <p:cxnSp>
        <p:nvCxnSpPr>
          <p:cNvPr id="4" name="Elbow Connector 3"/>
          <p:cNvCxnSpPr>
            <a:stCxn id="30" idx="2"/>
            <a:endCxn id="71" idx="0"/>
          </p:cNvCxnSpPr>
          <p:nvPr/>
        </p:nvCxnSpPr>
        <p:spPr bwMode="auto">
          <a:xfrm rot="5400000">
            <a:off x="2213554" y="1276069"/>
            <a:ext cx="891649" cy="3514780"/>
          </a:xfrm>
          <a:prstGeom prst="bentConnector3">
            <a:avLst>
              <a:gd name="adj1" fmla="val 68232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37" name="Elbow Connector 36"/>
          <p:cNvCxnSpPr>
            <a:stCxn id="31" idx="2"/>
            <a:endCxn id="72" idx="3"/>
          </p:cNvCxnSpPr>
          <p:nvPr/>
        </p:nvCxnSpPr>
        <p:spPr bwMode="auto">
          <a:xfrm rot="5400000">
            <a:off x="3463326" y="1862881"/>
            <a:ext cx="1064188" cy="2513694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3016862" y="2820097"/>
            <a:ext cx="1308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Match tag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3179674" y="3621582"/>
            <a:ext cx="2195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Get bytes starting from the </a:t>
            </a:r>
            <a:r>
              <a:rPr lang="en-US" sz="2000" i="1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sz="2000" i="1" baseline="30000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2000" i="1">
                <a:latin typeface="Arial" charset="0"/>
                <a:ea typeface="Arial" charset="0"/>
                <a:cs typeface="Arial" charset="0"/>
              </a:rPr>
              <a:t> byte</a:t>
            </a:r>
            <a:endParaRPr lang="en-US" sz="20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5728262" y="3768168"/>
            <a:ext cx="881053" cy="1439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5672030" y="376816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50" name="Rectangle 49"/>
          <p:cNvSpPr/>
          <p:nvPr/>
        </p:nvSpPr>
        <p:spPr>
          <a:xfrm>
            <a:off x="5672030" y="4838077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sp>
        <p:nvSpPr>
          <p:cNvPr id="51" name="TextBox 50"/>
          <p:cNvSpPr txBox="1"/>
          <p:nvPr/>
        </p:nvSpPr>
        <p:spPr>
          <a:xfrm rot="5400000">
            <a:off x="6312487" y="320563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52" name="TextBox 51"/>
          <p:cNvSpPr txBox="1"/>
          <p:nvPr/>
        </p:nvSpPr>
        <p:spPr>
          <a:xfrm rot="5400000">
            <a:off x="6305329" y="530242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67" name="TextBox 66"/>
          <p:cNvSpPr txBox="1"/>
          <p:nvPr/>
        </p:nvSpPr>
        <p:spPr>
          <a:xfrm>
            <a:off x="6322746" y="2169592"/>
            <a:ext cx="1201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Address</a:t>
            </a:r>
            <a:endParaRPr lang="en-US" sz="2400" dirty="0"/>
          </a:p>
        </p:txBody>
      </p:sp>
      <p:sp>
        <p:nvSpPr>
          <p:cNvPr id="69" name="Rectangle 68"/>
          <p:cNvSpPr/>
          <p:nvPr/>
        </p:nvSpPr>
        <p:spPr>
          <a:xfrm>
            <a:off x="5672030" y="2698259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70" name="Rectangle 69"/>
          <p:cNvSpPr/>
          <p:nvPr/>
        </p:nvSpPr>
        <p:spPr>
          <a:xfrm>
            <a:off x="5672029" y="5959576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111111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7620000" y="2743373"/>
          <a:ext cx="1371600" cy="3557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24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4" name="TextBox 73"/>
          <p:cNvSpPr txBox="1"/>
          <p:nvPr/>
        </p:nvSpPr>
        <p:spPr>
          <a:xfrm>
            <a:off x="7648608" y="2199527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324600" y="1456669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Memory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7515191" y="4153467"/>
            <a:ext cx="155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Cache block 64B</a:t>
            </a:r>
          </a:p>
        </p:txBody>
      </p:sp>
      <p:sp>
        <p:nvSpPr>
          <p:cNvPr id="77" name="TextBox 76"/>
          <p:cNvSpPr txBox="1"/>
          <p:nvPr/>
        </p:nvSpPr>
        <p:spPr>
          <a:xfrm rot="5400000">
            <a:off x="6312486" y="422664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3364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/>
      <p:bldP spid="33" grpId="0"/>
      <p:bldP spid="7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81000" y="510029"/>
            <a:ext cx="8382000" cy="630942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 dirty="0"/>
              <a:t>Review: Memory Address for Cache Access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Memory address: 64-bit in x86-64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Block offset:  b bits (B = 2^b Bytes per block)</a:t>
            </a:r>
          </a:p>
          <a:p>
            <a:r>
              <a:rPr lang="en-US" dirty="0"/>
              <a:t>Set index:  s bits (S = 2^s cache sets)</a:t>
            </a:r>
          </a:p>
          <a:p>
            <a:r>
              <a:rPr lang="en-US" dirty="0"/>
              <a:t>Tag Bits: (Address Size – b – s) 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1828801" y="2819401"/>
            <a:ext cx="1385628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533425" y="2819400"/>
            <a:ext cx="1257776" cy="3450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8982" y="281940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tag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41474" y="2805756"/>
            <a:ext cx="7447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Arial" charset="0"/>
                <a:ea typeface="Arial" charset="0"/>
                <a:cs typeface="Arial" charset="0"/>
              </a:rPr>
              <a:t>offset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3214428" y="2819400"/>
            <a:ext cx="1318996" cy="345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26509" y="2868826"/>
            <a:ext cx="1026297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800">
                <a:latin typeface="Arial" charset="0"/>
                <a:ea typeface="Arial" charset="0"/>
                <a:cs typeface="Arial" charset="0"/>
              </a:rPr>
              <a:t>set index</a:t>
            </a:r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2215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2-way set associative cache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0339" y="1700850"/>
            <a:ext cx="26468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Fully associative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81000" y="2362200"/>
            <a:ext cx="2555034" cy="33528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479042" y="3379126"/>
            <a:ext cx="2355284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9869" y="3479284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i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00101</a:t>
            </a:r>
            <a:r>
              <a:rPr kumimoji="0" lang="en-US" sz="1400" b="1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1295400" y="347928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479042" y="419989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59870" y="430005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10010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1309954" y="430005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480305" y="4971306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61133" y="5071464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10110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0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311217" y="5071464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479042" y="2570820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559870" y="2670978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01010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309954" y="2670978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Rectangle 18"/>
          <p:cNvSpPr/>
          <p:nvPr/>
        </p:nvSpPr>
        <p:spPr bwMode="auto">
          <a:xfrm>
            <a:off x="5947561" y="4419600"/>
            <a:ext cx="2555034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2265" y="1748135"/>
            <a:ext cx="33169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charset="0"/>
                <a:ea typeface="Arial" charset="0"/>
                <a:cs typeface="Arial" charset="0"/>
              </a:rPr>
              <a:t>2-way set associative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5947561" y="2286000"/>
            <a:ext cx="2555034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6045603" y="5359353"/>
            <a:ext cx="2355284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6126430" y="5459511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10010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6861961" y="5459511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6045603" y="4551047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6" name="Rectangle 25"/>
          <p:cNvSpPr/>
          <p:nvPr/>
        </p:nvSpPr>
        <p:spPr bwMode="auto">
          <a:xfrm>
            <a:off x="6126431" y="4651205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01010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6876515" y="4651205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6045603" y="2432345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6126431" y="253250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00101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6876515" y="2532503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1" name="Rectangle 30"/>
          <p:cNvSpPr/>
          <p:nvPr/>
        </p:nvSpPr>
        <p:spPr bwMode="auto">
          <a:xfrm>
            <a:off x="6046866" y="3203755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6127694" y="330391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10110</a:t>
            </a:r>
          </a:p>
        </p:txBody>
      </p:sp>
      <p:sp>
        <p:nvSpPr>
          <p:cNvPr id="33" name="Rectangle 32"/>
          <p:cNvSpPr/>
          <p:nvPr/>
        </p:nvSpPr>
        <p:spPr bwMode="auto">
          <a:xfrm>
            <a:off x="6877778" y="3303913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920571" y="4996280"/>
            <a:ext cx="926121" cy="4080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800" b="1"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Set</a:t>
            </a:r>
            <a:r>
              <a:rPr lang="en-US" sz="2400" dirty="0"/>
              <a:t> 1</a:t>
            </a:r>
          </a:p>
        </p:txBody>
      </p:sp>
      <p:sp>
        <p:nvSpPr>
          <p:cNvPr id="36" name="Rectangle 35"/>
          <p:cNvSpPr/>
          <p:nvPr/>
        </p:nvSpPr>
        <p:spPr bwMode="auto">
          <a:xfrm>
            <a:off x="3627432" y="3726492"/>
            <a:ext cx="712233" cy="4222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i="1">
                <a:latin typeface="Courier New" charset="0"/>
                <a:ea typeface="Courier New" charset="0"/>
                <a:cs typeface="Courier New" charset="0"/>
              </a:rPr>
              <a:t>01010</a:t>
            </a:r>
            <a:endParaRPr lang="en-US" sz="1800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cxnSp>
        <p:nvCxnSpPr>
          <p:cNvPr id="44" name="Elbow Connector 43"/>
          <p:cNvCxnSpPr>
            <a:stCxn id="58" idx="2"/>
            <a:endCxn id="35" idx="0"/>
          </p:cNvCxnSpPr>
          <p:nvPr/>
        </p:nvCxnSpPr>
        <p:spPr bwMode="auto">
          <a:xfrm rot="16200000" flipH="1">
            <a:off x="4483598" y="4096246"/>
            <a:ext cx="847540" cy="952528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45" name="Elbow Connector 44"/>
          <p:cNvCxnSpPr>
            <a:stCxn id="36" idx="2"/>
            <a:endCxn id="26" idx="0"/>
          </p:cNvCxnSpPr>
          <p:nvPr/>
        </p:nvCxnSpPr>
        <p:spPr bwMode="auto">
          <a:xfrm rot="16200000" flipH="1">
            <a:off x="4974768" y="3157520"/>
            <a:ext cx="502465" cy="2484903"/>
          </a:xfrm>
          <a:prstGeom prst="bentConnector3">
            <a:avLst>
              <a:gd name="adj1" fmla="val 50000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52" name="Straight Arrow Connector 51"/>
          <p:cNvCxnSpPr>
            <a:stCxn id="17" idx="2"/>
            <a:endCxn id="36" idx="1"/>
          </p:cNvCxnSpPr>
          <p:nvPr/>
        </p:nvCxnSpPr>
        <p:spPr bwMode="auto">
          <a:xfrm>
            <a:off x="901891" y="3016053"/>
            <a:ext cx="2725541" cy="921563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58" name="Rectangle 57"/>
          <p:cNvSpPr/>
          <p:nvPr/>
        </p:nvSpPr>
        <p:spPr bwMode="auto">
          <a:xfrm>
            <a:off x="4339664" y="3726490"/>
            <a:ext cx="182880" cy="4222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1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4920571" y="2854538"/>
            <a:ext cx="926121" cy="4080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800" b="1"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Set</a:t>
            </a:r>
            <a:r>
              <a:rPr lang="en-US" sz="2400" dirty="0"/>
              <a:t> 0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3068938" y="6153090"/>
            <a:ext cx="48141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charset="0"/>
                <a:ea typeface="Arial" charset="0"/>
                <a:cs typeface="Arial" charset="0"/>
              </a:rPr>
              <a:t>2 cache sets </a:t>
            </a:r>
            <a:r>
              <a:rPr lang="en-US" sz="2000" dirty="0">
                <a:latin typeface="Arial" charset="0"/>
                <a:ea typeface="Arial" charset="0"/>
                <a:cs typeface="Arial" charset="0"/>
                <a:sym typeface="Wingdings"/>
              </a:rPr>
              <a:t> 1 bit to </a:t>
            </a:r>
            <a:r>
              <a:rPr lang="en-US" sz="2000">
                <a:latin typeface="Arial" charset="0"/>
                <a:ea typeface="Arial" charset="0"/>
                <a:cs typeface="Arial" charset="0"/>
                <a:sym typeface="Wingdings"/>
              </a:rPr>
              <a:t>encode set index</a:t>
            </a:r>
            <a:endParaRPr lang="en-US" sz="20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9" name="Rectangle 68"/>
          <p:cNvSpPr/>
          <p:nvPr/>
        </p:nvSpPr>
        <p:spPr bwMode="auto">
          <a:xfrm>
            <a:off x="6126430" y="5459511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sz="1400" i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0" name="Rectangle 69"/>
          <p:cNvSpPr/>
          <p:nvPr/>
        </p:nvSpPr>
        <p:spPr bwMode="auto">
          <a:xfrm>
            <a:off x="6126431" y="4651205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tag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6126431" y="253250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sz="1400" i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6127694" y="330391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endParaRPr lang="en-US" sz="1400" i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622422" y="3209849"/>
            <a:ext cx="47000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tag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067003" y="2971800"/>
            <a:ext cx="73359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set index</a:t>
            </a:r>
          </a:p>
        </p:txBody>
      </p:sp>
      <p:cxnSp>
        <p:nvCxnSpPr>
          <p:cNvPr id="75" name="Straight Arrow Connector 74"/>
          <p:cNvCxnSpPr>
            <a:stCxn id="74" idx="2"/>
            <a:endCxn id="58" idx="0"/>
          </p:cNvCxnSpPr>
          <p:nvPr/>
        </p:nvCxnSpPr>
        <p:spPr bwMode="auto">
          <a:xfrm flipH="1">
            <a:off x="4431104" y="3464243"/>
            <a:ext cx="2698" cy="26224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Straight Arrow Connector 84"/>
          <p:cNvCxnSpPr>
            <a:stCxn id="73" idx="2"/>
          </p:cNvCxnSpPr>
          <p:nvPr/>
        </p:nvCxnSpPr>
        <p:spPr bwMode="auto">
          <a:xfrm>
            <a:off x="3857423" y="3548403"/>
            <a:ext cx="4516" cy="178089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9464908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58" grpId="0" animBg="1"/>
      <p:bldP spid="69" grpId="0" animBg="1"/>
      <p:bldP spid="70" grpId="0" animBg="1"/>
      <p:bldP spid="71" grpId="0" animBg="1"/>
      <p:bldP spid="72" grpId="0" animBg="1"/>
      <p:bldP spid="73" grpId="0"/>
      <p:bldP spid="7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Rectangle 69"/>
          <p:cNvSpPr/>
          <p:nvPr/>
        </p:nvSpPr>
        <p:spPr bwMode="auto">
          <a:xfrm>
            <a:off x="6434902" y="3768168"/>
            <a:ext cx="157086" cy="143924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5715000" y="3768168"/>
            <a:ext cx="728770" cy="14392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5672030" y="376816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672030" y="4838077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001010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sp>
        <p:nvSpPr>
          <p:cNvPr id="25" name="TextBox 24"/>
          <p:cNvSpPr txBox="1"/>
          <p:nvPr/>
        </p:nvSpPr>
        <p:spPr>
          <a:xfrm rot="5400000">
            <a:off x="6781720" y="3205630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26" name="TextBox 25"/>
          <p:cNvSpPr txBox="1"/>
          <p:nvPr/>
        </p:nvSpPr>
        <p:spPr>
          <a:xfrm rot="5400000">
            <a:off x="6781720" y="5302428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6322746" y="2169592"/>
            <a:ext cx="1201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/>
              <a:t>Address</a:t>
            </a:r>
            <a:endParaRPr lang="en-US" sz="2400" dirty="0"/>
          </a:p>
        </p:txBody>
      </p:sp>
      <p:sp>
        <p:nvSpPr>
          <p:cNvPr id="28" name="Rectangle 27"/>
          <p:cNvSpPr/>
          <p:nvPr/>
        </p:nvSpPr>
        <p:spPr>
          <a:xfrm>
            <a:off x="5672030" y="2698259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000000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000000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672029" y="5959576"/>
            <a:ext cx="182465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111111</a:t>
            </a:r>
            <a:r>
              <a:rPr lang="en-US" sz="1800" dirty="0">
                <a:latin typeface="Courier New" charset="0"/>
                <a:ea typeface="Courier New" charset="0"/>
                <a:cs typeface="Courier New" charset="0"/>
              </a:rPr>
              <a:t>111111</a:t>
            </a:r>
          </a:p>
        </p:txBody>
      </p:sp>
      <p:graphicFrame>
        <p:nvGraphicFramePr>
          <p:cNvPr id="30" name="Table 29"/>
          <p:cNvGraphicFramePr>
            <a:graphicFrameLocks noGrp="1"/>
          </p:cNvGraphicFramePr>
          <p:nvPr/>
        </p:nvGraphicFramePr>
        <p:xfrm>
          <a:off x="7620000" y="2743373"/>
          <a:ext cx="1371600" cy="3557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0424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24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7648608" y="2199527"/>
            <a:ext cx="7809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Data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324600" y="1456669"/>
            <a:ext cx="19335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Memory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515191" y="4153467"/>
            <a:ext cx="15526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Cache block 64B</a:t>
            </a:r>
          </a:p>
        </p:txBody>
      </p:sp>
      <p:sp>
        <p:nvSpPr>
          <p:cNvPr id="35" name="TextBox 34"/>
          <p:cNvSpPr txBox="1"/>
          <p:nvPr/>
        </p:nvSpPr>
        <p:spPr>
          <a:xfrm rot="5400000">
            <a:off x="6781720" y="4226647"/>
            <a:ext cx="54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z="2800" dirty="0"/>
              <a:t>…</a:t>
            </a:r>
            <a:endParaRPr lang="en-US" sz="2800" dirty="0"/>
          </a:p>
        </p:txBody>
      </p:sp>
      <p:sp>
        <p:nvSpPr>
          <p:cNvPr id="53" name="Rectangle 52"/>
          <p:cNvSpPr/>
          <p:nvPr/>
        </p:nvSpPr>
        <p:spPr bwMode="auto">
          <a:xfrm>
            <a:off x="1155584" y="4876800"/>
            <a:ext cx="2555034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906110" y="1307762"/>
            <a:ext cx="2684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2-way set associative</a:t>
            </a:r>
          </a:p>
        </p:txBody>
      </p:sp>
      <p:sp>
        <p:nvSpPr>
          <p:cNvPr id="55" name="Rectangle 54"/>
          <p:cNvSpPr/>
          <p:nvPr/>
        </p:nvSpPr>
        <p:spPr bwMode="auto">
          <a:xfrm>
            <a:off x="1155584" y="2743200"/>
            <a:ext cx="2555034" cy="16002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1253626" y="5816553"/>
            <a:ext cx="2355284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1334453" y="5916711"/>
            <a:ext cx="684237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10010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2069984" y="5916711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1253626" y="5008247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0" name="Rectangle 59"/>
          <p:cNvSpPr/>
          <p:nvPr/>
        </p:nvSpPr>
        <p:spPr bwMode="auto">
          <a:xfrm>
            <a:off x="1334454" y="5108405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01010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2084538" y="5108405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2" name="Rectangle 61"/>
          <p:cNvSpPr/>
          <p:nvPr/>
        </p:nvSpPr>
        <p:spPr bwMode="auto">
          <a:xfrm>
            <a:off x="1253626" y="2889545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3" name="Rectangle 62"/>
          <p:cNvSpPr/>
          <p:nvPr/>
        </p:nvSpPr>
        <p:spPr bwMode="auto">
          <a:xfrm>
            <a:off x="1334454" y="298970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00101</a:t>
            </a:r>
          </a:p>
        </p:txBody>
      </p:sp>
      <p:sp>
        <p:nvSpPr>
          <p:cNvPr id="64" name="Rectangle 63"/>
          <p:cNvSpPr/>
          <p:nvPr/>
        </p:nvSpPr>
        <p:spPr bwMode="auto">
          <a:xfrm>
            <a:off x="2084538" y="2989703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1254889" y="3660955"/>
            <a:ext cx="2354021" cy="52107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6" name="Rectangle 65"/>
          <p:cNvSpPr/>
          <p:nvPr/>
        </p:nvSpPr>
        <p:spPr bwMode="auto">
          <a:xfrm>
            <a:off x="1335717" y="3761113"/>
            <a:ext cx="684042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r>
              <a:rPr lang="en-US" sz="1400" i="1" dirty="0">
                <a:latin typeface="Courier New" charset="0"/>
                <a:ea typeface="Courier New" charset="0"/>
                <a:cs typeface="Courier New" charset="0"/>
              </a:rPr>
              <a:t>10110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2085801" y="3761113"/>
            <a:ext cx="1443173" cy="345075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8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128594" y="5453480"/>
            <a:ext cx="926121" cy="4080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800" b="1"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Set</a:t>
            </a:r>
            <a:r>
              <a:rPr lang="en-US" sz="2400" dirty="0"/>
              <a:t> 1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128594" y="3311738"/>
            <a:ext cx="926121" cy="4080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>
              <a:defRPr sz="1800" b="1">
                <a:latin typeface="Courier New" charset="0"/>
                <a:ea typeface="Courier New" charset="0"/>
                <a:cs typeface="Courier New" charset="0"/>
              </a:defRPr>
            </a:lvl1pPr>
          </a:lstStyle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Set</a:t>
            </a:r>
            <a:r>
              <a:rPr lang="en-US" sz="2400" dirty="0"/>
              <a:t> 0</a:t>
            </a:r>
          </a:p>
        </p:txBody>
      </p:sp>
      <p:sp>
        <p:nvSpPr>
          <p:cNvPr id="71" name="Rectangle 70"/>
          <p:cNvSpPr/>
          <p:nvPr/>
        </p:nvSpPr>
        <p:spPr bwMode="auto">
          <a:xfrm>
            <a:off x="3961880" y="1788525"/>
            <a:ext cx="683625" cy="34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00101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72" name="Rectangle 71"/>
          <p:cNvSpPr/>
          <p:nvPr/>
        </p:nvSpPr>
        <p:spPr bwMode="auto">
          <a:xfrm>
            <a:off x="4783877" y="1788524"/>
            <a:ext cx="848629" cy="3450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000100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3987268" y="1492975"/>
            <a:ext cx="4700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tag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68740" y="1467546"/>
            <a:ext cx="684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offset</a:t>
            </a:r>
          </a:p>
        </p:txBody>
      </p:sp>
      <p:sp>
        <p:nvSpPr>
          <p:cNvPr id="75" name="Rectangle 74"/>
          <p:cNvSpPr/>
          <p:nvPr/>
        </p:nvSpPr>
        <p:spPr bwMode="auto">
          <a:xfrm>
            <a:off x="4645505" y="1788524"/>
            <a:ext cx="139861" cy="3450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b="1" dirty="0">
                <a:latin typeface="Courier New" charset="0"/>
                <a:ea typeface="Courier New" charset="0"/>
                <a:cs typeface="Courier New" charset="0"/>
              </a:rPr>
              <a:t>0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Courier New" charset="0"/>
              <a:ea typeface="Courier New" charset="0"/>
              <a:cs typeface="Courier New" charset="0"/>
              <a:sym typeface="Gill Sans" charset="0"/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345695" y="1143000"/>
            <a:ext cx="73359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set index</a:t>
            </a:r>
          </a:p>
        </p:txBody>
      </p:sp>
      <p:cxnSp>
        <p:nvCxnSpPr>
          <p:cNvPr id="79" name="Straight Arrow Connector 78"/>
          <p:cNvCxnSpPr>
            <a:stCxn id="77" idx="2"/>
            <a:endCxn id="75" idx="0"/>
          </p:cNvCxnSpPr>
          <p:nvPr/>
        </p:nvCxnSpPr>
        <p:spPr bwMode="auto">
          <a:xfrm>
            <a:off x="4712494" y="1635443"/>
            <a:ext cx="2942" cy="15308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5" name="Elbow Connector 84"/>
          <p:cNvCxnSpPr>
            <a:stCxn id="75" idx="2"/>
            <a:endCxn id="69" idx="0"/>
          </p:cNvCxnSpPr>
          <p:nvPr/>
        </p:nvCxnSpPr>
        <p:spPr bwMode="auto">
          <a:xfrm rot="5400000">
            <a:off x="2064477" y="660778"/>
            <a:ext cx="1178139" cy="4123781"/>
          </a:xfrm>
          <a:prstGeom prst="bentConnector3">
            <a:avLst>
              <a:gd name="adj1" fmla="val 36202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94" name="Elbow Connector 93"/>
          <p:cNvCxnSpPr>
            <a:stCxn id="71" idx="2"/>
            <a:endCxn id="63" idx="0"/>
          </p:cNvCxnSpPr>
          <p:nvPr/>
        </p:nvCxnSpPr>
        <p:spPr bwMode="auto">
          <a:xfrm rot="5400000">
            <a:off x="2562033" y="1248042"/>
            <a:ext cx="856103" cy="2627218"/>
          </a:xfrm>
          <a:prstGeom prst="bentConnector3">
            <a:avLst>
              <a:gd name="adj1" fmla="val 2863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9" name="Elbow Connector 108"/>
          <p:cNvCxnSpPr>
            <a:stCxn id="72" idx="2"/>
            <a:endCxn id="64" idx="3"/>
          </p:cNvCxnSpPr>
          <p:nvPr/>
        </p:nvCxnSpPr>
        <p:spPr bwMode="auto">
          <a:xfrm rot="5400000">
            <a:off x="3853631" y="1807680"/>
            <a:ext cx="1028642" cy="1680481"/>
          </a:xfrm>
          <a:prstGeom prst="bentConnector2">
            <a:avLst/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10" name="TextBox 109"/>
          <p:cNvSpPr txBox="1"/>
          <p:nvPr/>
        </p:nvSpPr>
        <p:spPr>
          <a:xfrm>
            <a:off x="3657451" y="3124665"/>
            <a:ext cx="219590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>
                <a:latin typeface="Arial" charset="0"/>
                <a:ea typeface="Arial" charset="0"/>
                <a:cs typeface="Arial" charset="0"/>
              </a:rPr>
              <a:t>Get bytes starting from the </a:t>
            </a:r>
            <a:r>
              <a:rPr lang="en-US" sz="2000" i="1">
                <a:latin typeface="Arial" charset="0"/>
                <a:ea typeface="Arial" charset="0"/>
                <a:cs typeface="Arial" charset="0"/>
              </a:rPr>
              <a:t>4</a:t>
            </a:r>
            <a:r>
              <a:rPr lang="en-US" sz="2000" i="1" baseline="30000"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sz="2000" i="1">
                <a:latin typeface="Arial" charset="0"/>
                <a:ea typeface="Arial" charset="0"/>
                <a:cs typeface="Arial" charset="0"/>
              </a:rPr>
              <a:t> byte</a:t>
            </a:r>
            <a:endParaRPr lang="en-US" sz="2000" i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13" name="Title 1"/>
          <p:cNvSpPr>
            <a:spLocks noGrp="1"/>
          </p:cNvSpPr>
          <p:nvPr>
            <p:ph type="title"/>
          </p:nvPr>
        </p:nvSpPr>
        <p:spPr>
          <a:xfrm>
            <a:off x="381000" y="254000"/>
            <a:ext cx="8382000" cy="1143000"/>
          </a:xfrm>
        </p:spPr>
        <p:txBody>
          <a:bodyPr/>
          <a:lstStyle/>
          <a:p>
            <a:r>
              <a:rPr lang="en-US" dirty="0"/>
              <a:t>2-way set associative cache</a:t>
            </a:r>
          </a:p>
        </p:txBody>
      </p:sp>
    </p:spTree>
    <p:extLst>
      <p:ext uri="{BB962C8B-B14F-4D97-AF65-F5344CB8AC3E}">
        <p14:creationId xmlns:p14="http://schemas.microsoft.com/office/powerpoint/2010/main" val="347074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animBg="1"/>
      <p:bldP spid="72" grpId="0" animBg="1"/>
      <p:bldP spid="73" grpId="0"/>
      <p:bldP spid="74" grpId="0"/>
      <p:bldP spid="75" grpId="0" animBg="1"/>
      <p:bldP spid="77" grpId="0"/>
      <p:bldP spid="1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</a:t>
            </a:r>
            <a:br>
              <a:rPr lang="en-US" dirty="0"/>
            </a:br>
            <a:r>
              <a:rPr lang="en-US" dirty="0"/>
              <a:t>Cache Structure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886200" y="1344634"/>
            <a:ext cx="1660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E blocks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S = 2</a:t>
            </a:r>
            <a:r>
              <a:rPr lang="en-US" sz="1800" b="1" baseline="30000" dirty="0">
                <a:latin typeface="Calibri" pitchFamily="34" charset="0"/>
              </a:rPr>
              <a:t>s</a:t>
            </a:r>
            <a:r>
              <a:rPr lang="en-US" sz="1800" b="1" dirty="0">
                <a:latin typeface="Calibri" pitchFamily="34" charset="0"/>
              </a:rPr>
              <a:t> sets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81548" y="2286000"/>
            <a:ext cx="487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solidFill>
                  <a:srgbClr val="3333CC">
                    <a:lumMod val="60000"/>
                    <a:lumOff val="40000"/>
                  </a:srgbClr>
                </a:solidFill>
                <a:latin typeface="Calibri" pitchFamily="34" charset="0"/>
              </a:rPr>
              <a:t>set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003314" y="2678668"/>
            <a:ext cx="124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solidFill>
                  <a:srgbClr val="3333CC">
                    <a:lumMod val="60000"/>
                    <a:lumOff val="40000"/>
                  </a:srgbClr>
                </a:solidFill>
                <a:latin typeface="Calibri" pitchFamily="34" charset="0"/>
              </a:rPr>
              <a:t>line (block)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B = 2</a:t>
            </a:r>
            <a:r>
              <a:rPr lang="en-US" sz="1800" b="1" baseline="30000" dirty="0">
                <a:latin typeface="Calibri" pitchFamily="34" charset="0"/>
              </a:rPr>
              <a:t>b</a:t>
            </a:r>
            <a:r>
              <a:rPr lang="en-US" sz="1800" b="1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096000" y="5112603"/>
            <a:ext cx="315128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2400" b="1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pPr algn="l" eaLnBrk="0" hangingPunct="0"/>
            <a:r>
              <a:rPr lang="en-US" sz="2400" b="1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693219" y="628268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valid bit</a:t>
            </a:r>
          </a:p>
        </p:txBody>
      </p:sp>
      <p:cxnSp>
        <p:nvCxnSpPr>
          <p:cNvPr id="51" name="Straight Connector 50"/>
          <p:cNvCxnSpPr/>
          <p:nvPr/>
        </p:nvCxnSpPr>
        <p:spPr bwMode="auto">
          <a:xfrm rot="5400000" flipH="1" flipV="1">
            <a:off x="2256576" y="6170872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52" name="Rectangle 51"/>
          <p:cNvSpPr/>
          <p:nvPr/>
        </p:nvSpPr>
        <p:spPr bwMode="auto">
          <a:xfrm>
            <a:off x="2736573" y="5702122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0" name="Rectangular Callout 9"/>
          <p:cNvSpPr/>
          <p:nvPr/>
        </p:nvSpPr>
        <p:spPr bwMode="auto">
          <a:xfrm>
            <a:off x="30480" y="4102262"/>
            <a:ext cx="2515593" cy="834771"/>
          </a:xfrm>
          <a:prstGeom prst="wedgeRectCallout">
            <a:avLst>
              <a:gd name="adj1" fmla="val -19892"/>
              <a:gd name="adj2" fmla="val -109249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A cache has </a:t>
            </a:r>
            <a:r>
              <a:rPr lang="en-US" sz="1800" i="1" dirty="0">
                <a:latin typeface="Calibri" charset="0"/>
                <a:ea typeface="Calibri" charset="0"/>
                <a:cs typeface="Calibri" charset="0"/>
              </a:rPr>
              <a:t>S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cache sets (fully associative, if S=1)</a:t>
            </a:r>
          </a:p>
        </p:txBody>
      </p:sp>
      <p:sp>
        <p:nvSpPr>
          <p:cNvPr id="58" name="Rectangular Callout 57"/>
          <p:cNvSpPr/>
          <p:nvPr/>
        </p:nvSpPr>
        <p:spPr bwMode="auto">
          <a:xfrm>
            <a:off x="6610202" y="1233110"/>
            <a:ext cx="2457005" cy="844888"/>
          </a:xfrm>
          <a:prstGeom prst="wedgeRectCallout">
            <a:avLst>
              <a:gd name="adj1" fmla="val -22352"/>
              <a:gd name="adj2" fmla="val 77379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A cache set has </a:t>
            </a:r>
            <a:r>
              <a:rPr lang="en-US" sz="1800" i="1" dirty="0"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 lines (direct-mapped</a:t>
            </a:r>
            <a:r>
              <a:rPr lang="en-US" sz="1800">
                <a:latin typeface="Calibri" charset="0"/>
                <a:ea typeface="Calibri" charset="0"/>
                <a:cs typeface="Calibri" charset="0"/>
              </a:rPr>
              <a:t>, if </a:t>
            </a:r>
            <a:r>
              <a:rPr lang="en-US" sz="1800" i="1">
                <a:latin typeface="Calibri" charset="0"/>
                <a:ea typeface="Calibri" charset="0"/>
                <a:cs typeface="Calibri" charset="0"/>
              </a:rPr>
              <a:t>E</a:t>
            </a:r>
            <a:r>
              <a:rPr lang="en-US" sz="180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1800" dirty="0">
                <a:latin typeface="Calibri" charset="0"/>
                <a:ea typeface="Calibri" charset="0"/>
                <a:cs typeface="Calibri" charset="0"/>
              </a:rPr>
              <a:t>= 1)</a:t>
            </a:r>
          </a:p>
        </p:txBody>
      </p:sp>
      <p:cxnSp>
        <p:nvCxnSpPr>
          <p:cNvPr id="60" name="Straight Connector 59"/>
          <p:cNvCxnSpPr>
            <a:stCxn id="85" idx="3"/>
            <a:endCxn id="63" idx="1"/>
          </p:cNvCxnSpPr>
          <p:nvPr/>
        </p:nvCxnSpPr>
        <p:spPr bwMode="auto">
          <a:xfrm flipV="1">
            <a:off x="6407239" y="2863334"/>
            <a:ext cx="596075" cy="360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Straight Connector 70"/>
          <p:cNvCxnSpPr>
            <a:stCxn id="34" idx="3"/>
            <a:endCxn id="61" idx="1"/>
          </p:cNvCxnSpPr>
          <p:nvPr/>
        </p:nvCxnSpPr>
        <p:spPr bwMode="auto">
          <a:xfrm>
            <a:off x="6553200" y="2325241"/>
            <a:ext cx="628348" cy="14542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650838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Where to Place a </a:t>
            </a:r>
            <a:br>
              <a:rPr lang="en-US" dirty="0"/>
            </a:br>
            <a:r>
              <a:rPr lang="en-US" dirty="0"/>
              <a:t>Block and How to Find It?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234411" y="1378904"/>
            <a:ext cx="52119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E blocks per set (E doesn’t have to be a power of 2)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S = 2</a:t>
            </a:r>
            <a:r>
              <a:rPr lang="en-US" sz="1800" b="1" baseline="30000" dirty="0">
                <a:latin typeface="Calibri" pitchFamily="34" charset="0"/>
              </a:rPr>
              <a:t>s</a:t>
            </a:r>
            <a:r>
              <a:rPr lang="en-US" sz="1800" b="1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endParaRPr lang="en-US" sz="2400" b="1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600" b="1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endParaRPr lang="en-US" sz="1600" b="1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306311" y="6383870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valid bit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B = 2</a:t>
            </a:r>
            <a:r>
              <a:rPr lang="en-US" sz="1800" b="1" baseline="30000" dirty="0">
                <a:latin typeface="Calibri" pitchFamily="34" charset="0"/>
              </a:rPr>
              <a:t>b</a:t>
            </a:r>
            <a:r>
              <a:rPr lang="en-US" sz="1800" b="1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66800" y="198985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b="1" dirty="0">
                <a:latin typeface="Calibri" pitchFamily="34" charset="0"/>
              </a:rPr>
              <a:t>set</a:t>
            </a:r>
          </a:p>
          <a:p>
            <a:pPr eaLnBrk="0" hangingPunct="0"/>
            <a:r>
              <a:rPr lang="en-US" sz="1800" b="1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0" hangingPunct="0"/>
            <a:r>
              <a:rPr lang="en-US" sz="1800" b="1" dirty="0">
                <a:latin typeface="Calibri" pitchFamily="34" charset="0"/>
              </a:rPr>
              <a:t>block</a:t>
            </a:r>
          </a:p>
          <a:p>
            <a:pPr eaLnBrk="0" hangingPunct="0"/>
            <a:r>
              <a:rPr lang="en-US" sz="1800" b="1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400" b="1" dirty="0">
                <a:solidFill>
                  <a:srgbClr val="3333CC">
                    <a:lumMod val="75000"/>
                  </a:srgb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311007" y="531674"/>
            <a:ext cx="2573077" cy="175432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marL="115888" indent="-115888" algn="l" eaLnBrk="0" hangingPunct="0">
              <a:buFont typeface="Arial" pitchFamily="34" charset="0"/>
              <a:buChar char="•"/>
            </a:pP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 algn="l" eaLnBrk="0" hangingPunct="0">
              <a:buFont typeface="Arial" pitchFamily="34" charset="0"/>
              <a:buChar char="•"/>
            </a:pP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Check if any block in set</a:t>
            </a:r>
            <a:b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has matching tag</a:t>
            </a:r>
          </a:p>
          <a:p>
            <a:pPr marL="115888" indent="-115888" algn="l" eaLnBrk="0" hangingPunct="0">
              <a:buFont typeface="Arial" pitchFamily="34" charset="0"/>
              <a:buChar char="•"/>
            </a:pP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Yes + block valid: hit</a:t>
            </a:r>
          </a:p>
          <a:p>
            <a:pPr marL="115888" indent="-115888" algn="l" eaLnBrk="0" hangingPunct="0">
              <a:buFont typeface="Arial" pitchFamily="34" charset="0"/>
              <a:buChar char="•"/>
            </a:pP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Locate data starting</a:t>
            </a:r>
            <a:b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</a:br>
            <a:r>
              <a:rPr lang="en-US" sz="1800" b="1" i="1" dirty="0">
                <a:solidFill>
                  <a:srgbClr val="C00000"/>
                </a:solidFill>
                <a:latin typeface="Calibri" pitchFamily="34" charset="0"/>
              </a:rPr>
              <a:t>at offset</a:t>
            </a:r>
          </a:p>
        </p:txBody>
      </p:sp>
      <p:sp>
        <p:nvSpPr>
          <p:cNvPr id="61" name="AutoShape 16"/>
          <p:cNvSpPr>
            <a:spLocks/>
          </p:cNvSpPr>
          <p:nvPr/>
        </p:nvSpPr>
        <p:spPr bwMode="auto">
          <a:xfrm rot="5400000">
            <a:off x="7440370" y="1411712"/>
            <a:ext cx="228600" cy="2434377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800" b="1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324600" y="2211008"/>
            <a:ext cx="2441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address of word: m bits</a:t>
            </a:r>
          </a:p>
        </p:txBody>
      </p:sp>
      <p:cxnSp>
        <p:nvCxnSpPr>
          <p:cNvPr id="63" name="Straight Connector 62"/>
          <p:cNvCxnSpPr/>
          <p:nvPr/>
        </p:nvCxnSpPr>
        <p:spPr bwMode="auto">
          <a:xfrm rot="5400000" flipH="1" flipV="1">
            <a:off x="1722664" y="6161353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79" name="Elbow Connector 78"/>
          <p:cNvCxnSpPr>
            <a:stCxn id="75" idx="2"/>
            <a:endCxn id="72" idx="0"/>
          </p:cNvCxnSpPr>
          <p:nvPr/>
        </p:nvCxnSpPr>
        <p:spPr bwMode="auto">
          <a:xfrm rot="5400000">
            <a:off x="3728607" y="2580918"/>
            <a:ext cx="1954768" cy="4262952"/>
          </a:xfrm>
          <a:prstGeom prst="bentConnector3">
            <a:avLst>
              <a:gd name="adj1" fmla="val 58836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13387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Exercise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497711" y="1919737"/>
            <a:ext cx="32678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400" b="1" dirty="0">
                <a:latin typeface="Calibri" pitchFamily="34" charset="0"/>
              </a:rPr>
              <a:t>64</a:t>
            </a:r>
            <a:r>
              <a:rPr lang="en-US" sz="2400" dirty="0">
                <a:latin typeface="Calibri" pitchFamily="34" charset="0"/>
              </a:rPr>
              <a:t>-Byte cache block size </a:t>
            </a:r>
          </a:p>
          <a:p>
            <a:pPr algn="l"/>
            <a:r>
              <a:rPr lang="en-US" sz="2400" b="1" dirty="0">
                <a:latin typeface="Calibri" pitchFamily="34" charset="0"/>
              </a:rPr>
              <a:t>8</a:t>
            </a:r>
            <a:r>
              <a:rPr lang="en-US" sz="2400" dirty="0">
                <a:latin typeface="Calibri" pitchFamily="34" charset="0"/>
              </a:rPr>
              <a:t> Sets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3587578" y="1933242"/>
            <a:ext cx="20230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  <a:sym typeface="Wingdings"/>
              </a:rPr>
              <a:t> </a:t>
            </a:r>
            <a:r>
              <a:rPr lang="en-US" sz="2400" b="1" dirty="0">
                <a:latin typeface="Calibri" pitchFamily="34" charset="0"/>
                <a:sym typeface="Wingdings"/>
              </a:rPr>
              <a:t>6</a:t>
            </a:r>
            <a:r>
              <a:rPr lang="en-US" sz="2400" dirty="0">
                <a:latin typeface="Calibri" pitchFamily="34" charset="0"/>
                <a:sym typeface="Wingdings"/>
              </a:rPr>
              <a:t> offset bits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581400" y="2323922"/>
            <a:ext cx="2424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  <a:sym typeface="Wingdings"/>
              </a:rPr>
              <a:t> </a:t>
            </a:r>
            <a:r>
              <a:rPr lang="en-US" sz="2400" b="1" dirty="0">
                <a:latin typeface="Calibri" pitchFamily="34" charset="0"/>
                <a:sym typeface="Wingdings"/>
              </a:rPr>
              <a:t>3</a:t>
            </a:r>
            <a:r>
              <a:rPr lang="en-US" sz="2400" dirty="0">
                <a:latin typeface="Calibri" pitchFamily="34" charset="0"/>
                <a:sym typeface="Wingdings"/>
              </a:rPr>
              <a:t> set index bits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01325" y="1551926"/>
            <a:ext cx="19632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Calibri" pitchFamily="34" charset="0"/>
              </a:rPr>
              <a:t>16</a:t>
            </a:r>
            <a:r>
              <a:rPr lang="en-US" sz="2400" dirty="0">
                <a:latin typeface="Calibri" pitchFamily="34" charset="0"/>
              </a:rPr>
              <a:t>-bit address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97711" y="2649612"/>
            <a:ext cx="314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>
                <a:latin typeface="Calibri" pitchFamily="34" charset="0"/>
              </a:rPr>
              <a:t>How many bits for tag?</a:t>
            </a:r>
            <a:endParaRPr lang="en-US" sz="2400" b="1" i="1" dirty="0">
              <a:latin typeface="Calibri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588302" y="2701436"/>
            <a:ext cx="16941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alibri" pitchFamily="34" charset="0"/>
                <a:sym typeface="Wingdings"/>
              </a:rPr>
              <a:t> </a:t>
            </a:r>
            <a:r>
              <a:rPr lang="en-US" sz="2400" b="1">
                <a:latin typeface="Calibri" pitchFamily="34" charset="0"/>
                <a:sym typeface="Wingdings"/>
              </a:rPr>
              <a:t>7</a:t>
            </a:r>
            <a:r>
              <a:rPr lang="en-US" sz="2400">
                <a:latin typeface="Calibri" pitchFamily="34" charset="0"/>
                <a:sym typeface="Wingdings"/>
              </a:rPr>
              <a:t> tag bits</a:t>
            </a:r>
            <a:endParaRPr lang="en-US" sz="2400" dirty="0">
              <a:latin typeface="Calibri" pitchFamily="34" charset="0"/>
            </a:endParaRPr>
          </a:p>
        </p:txBody>
      </p:sp>
      <p:grpSp>
        <p:nvGrpSpPr>
          <p:cNvPr id="83" name="Group 82"/>
          <p:cNvGrpSpPr/>
          <p:nvPr/>
        </p:nvGrpSpPr>
        <p:grpSpPr>
          <a:xfrm>
            <a:off x="1524000" y="3825912"/>
            <a:ext cx="5541238" cy="768677"/>
            <a:chOff x="1524000" y="3825912"/>
            <a:chExt cx="5541238" cy="768677"/>
          </a:xfrm>
        </p:grpSpPr>
        <p:sp>
          <p:nvSpPr>
            <p:cNvPr id="70" name="Rectangle 69"/>
            <p:cNvSpPr/>
            <p:nvPr/>
          </p:nvSpPr>
          <p:spPr bwMode="auto">
            <a:xfrm>
              <a:off x="1524000" y="3825912"/>
              <a:ext cx="2245041" cy="307012"/>
            </a:xfrm>
            <a:prstGeom prst="rect">
              <a:avLst/>
            </a:prstGeom>
            <a:solidFill>
              <a:srgbClr val="FF0000">
                <a:alpha val="38000"/>
              </a:srgb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400" dirty="0">
                  <a:latin typeface="Calibri" pitchFamily="34" charset="0"/>
                </a:rPr>
                <a:t>7bits</a:t>
              </a:r>
            </a:p>
          </p:txBody>
        </p:sp>
        <p:sp>
          <p:nvSpPr>
            <p:cNvPr id="71" name="Rectangle 70"/>
            <p:cNvSpPr/>
            <p:nvPr/>
          </p:nvSpPr>
          <p:spPr bwMode="auto">
            <a:xfrm>
              <a:off x="3769041" y="3825912"/>
              <a:ext cx="1147946" cy="307012"/>
            </a:xfrm>
            <a:prstGeom prst="rect">
              <a:avLst/>
            </a:prstGeom>
            <a:solidFill>
              <a:schemeClr val="accent2">
                <a:alpha val="38000"/>
              </a:schemeClr>
            </a:solidFill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400" dirty="0">
                  <a:latin typeface="Calibri" pitchFamily="34" charset="0"/>
                </a:rPr>
                <a:t>3bits</a:t>
              </a:r>
            </a:p>
          </p:txBody>
        </p:sp>
        <p:sp>
          <p:nvSpPr>
            <p:cNvPr id="72" name="Rectangle 71"/>
            <p:cNvSpPr/>
            <p:nvPr/>
          </p:nvSpPr>
          <p:spPr bwMode="auto">
            <a:xfrm>
              <a:off x="4916987" y="3825912"/>
              <a:ext cx="2148251" cy="307012"/>
            </a:xfrm>
            <a:prstGeom prst="rect">
              <a:avLst/>
            </a:pr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eaLnBrk="0" hangingPunct="0"/>
              <a:r>
                <a:rPr lang="en-US" sz="2400" dirty="0">
                  <a:latin typeface="Calibri" pitchFamily="34" charset="0"/>
                </a:rPr>
                <a:t>6bits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2332138" y="4132923"/>
              <a:ext cx="57528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tag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674834" y="4132923"/>
              <a:ext cx="133635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set index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610632" y="4132924"/>
              <a:ext cx="90415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Calibri" pitchFamily="34" charset="0"/>
                </a:rPr>
                <a:t>offset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8097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  <p:bldP spid="6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</a:t>
            </a:r>
            <a:br>
              <a:rPr lang="en-GB" dirty="0"/>
            </a:br>
            <a:r>
              <a:rPr lang="en-GB" dirty="0"/>
              <a:t>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  <p:extLst>
      <p:ext uri="{BB962C8B-B14F-4D97-AF65-F5344CB8AC3E}">
        <p14:creationId xmlns:p14="http://schemas.microsoft.com/office/powerpoint/2010/main" val="1628507756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Misses: The Three 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Compulsory (or cold)</a:t>
            </a:r>
            <a:r>
              <a:rPr lang="en-US" dirty="0"/>
              <a:t> – first-reference to a block, occur even with infinite cache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Capacity</a:t>
            </a:r>
            <a:r>
              <a:rPr lang="en-US" dirty="0"/>
              <a:t> – cache is too small to hold all data needed by program at a given time (refer to as the working set)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Conflict</a:t>
            </a:r>
            <a:r>
              <a:rPr lang="en-US" dirty="0"/>
              <a:t> – misses that occur because of collisions, even when the cache is large enough</a:t>
            </a:r>
          </a:p>
          <a:p>
            <a:pPr lvl="1"/>
            <a:r>
              <a:rPr lang="en-US" dirty="0"/>
              <a:t>E.g., referencing blocks 0, 8, 0, 8, 0, 8 </a:t>
            </a:r>
            <a:r>
              <a:rPr lang="mr-IN" dirty="0"/>
              <a:t>…</a:t>
            </a:r>
            <a:r>
              <a:rPr lang="en-US" dirty="0"/>
              <a:t> would always miss if 0 and 8 are mapped to the </a:t>
            </a:r>
            <a:r>
              <a:rPr lang="en-US"/>
              <a:t>same cache line </a:t>
            </a:r>
            <a:r>
              <a:rPr lang="en-US" dirty="0"/>
              <a:t>in a large direct-mapped cache</a:t>
            </a:r>
          </a:p>
        </p:txBody>
      </p:sp>
    </p:spTree>
    <p:extLst>
      <p:ext uri="{BB962C8B-B14F-4D97-AF65-F5344CB8AC3E}">
        <p14:creationId xmlns:p14="http://schemas.microsoft.com/office/powerpoint/2010/main" val="274363289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22696</TotalTime>
  <Pages>0</Pages>
  <Words>4457</Words>
  <Characters>0</Characters>
  <Application>Microsoft Macintosh PowerPoint</Application>
  <PresentationFormat>On-screen Show (4:3)</PresentationFormat>
  <Lines>0</Lines>
  <Paragraphs>1305</Paragraphs>
  <Slides>41</Slides>
  <Notes>35</Notes>
  <HiddenSlides>4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41</vt:i4>
      </vt:variant>
    </vt:vector>
  </HeadingPairs>
  <TitlesOfParts>
    <vt:vector size="53" baseType="lpstr">
      <vt:lpstr>Calibri Bold</vt:lpstr>
      <vt:lpstr>Arial</vt:lpstr>
      <vt:lpstr>Arial Narrow</vt:lpstr>
      <vt:lpstr>Calibri</vt:lpstr>
      <vt:lpstr>Courier New</vt:lpstr>
      <vt:lpstr>Gill Sans</vt:lpstr>
      <vt:lpstr>Times New Roman</vt:lpstr>
      <vt:lpstr>Wingdings</vt:lpstr>
      <vt:lpstr>Wingdings 2</vt:lpstr>
      <vt:lpstr>Title Slide</vt:lpstr>
      <vt:lpstr>Title and Content</vt:lpstr>
      <vt:lpstr>1_template2007</vt:lpstr>
      <vt:lpstr>Caches and Examples  CMSC 15400: Introduction to Computer Systems  Autumn 2019, Prof Chien Lecture 12 Readings - 6.6, 6.7</vt:lpstr>
      <vt:lpstr>Announcements</vt:lpstr>
      <vt:lpstr>Lecture Goals</vt:lpstr>
      <vt:lpstr>Review: Memory Address for Cache Access</vt:lpstr>
      <vt:lpstr>Review: Cache Structure (S, E, B)</vt:lpstr>
      <vt:lpstr>Review: Where to Place a  Block and How to Find It?</vt:lpstr>
      <vt:lpstr>Exercise</vt:lpstr>
      <vt:lpstr>Cache Performance Metrics</vt:lpstr>
      <vt:lpstr>Categorizing Misses: The Three C’s</vt:lpstr>
      <vt:lpstr>Direct-mapped cache simulation</vt:lpstr>
      <vt:lpstr>2-way set associative cache simulation</vt:lpstr>
      <vt:lpstr>Software View of Architecture State</vt:lpstr>
      <vt:lpstr>Architecture vs. Microarchitecture</vt:lpstr>
      <vt:lpstr>Let’s analyze cache performance</vt:lpstr>
      <vt:lpstr>Step 1: Decompiling</vt:lpstr>
      <vt:lpstr>Step 1: Decompiling</vt:lpstr>
      <vt:lpstr>Step 1: Decompiling</vt:lpstr>
      <vt:lpstr>Step 1: Decompiling</vt:lpstr>
      <vt:lpstr>Now we have the decompiled C code</vt:lpstr>
      <vt:lpstr>Step 2: Write down the Address Trace</vt:lpstr>
      <vt:lpstr>How Does Our Address Trace Interact With the Cache?</vt:lpstr>
      <vt:lpstr>How Does Our Address Trace Interact With the Cache?</vt:lpstr>
      <vt:lpstr>Step 3: 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Direct-mapped cache simulation</vt:lpstr>
      <vt:lpstr>Cache Example: Fully associative cache</vt:lpstr>
      <vt:lpstr>Cache Example: Fully associative cache</vt:lpstr>
      <vt:lpstr>2-way set associative cache</vt:lpstr>
      <vt:lpstr>2-way set associative cache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Andrew A Chien</cp:lastModifiedBy>
  <cp:revision>1353</cp:revision>
  <dcterms:created xsi:type="dcterms:W3CDTF">2011-01-05T21:32:11Z</dcterms:created>
  <dcterms:modified xsi:type="dcterms:W3CDTF">2019-10-28T03:11:45Z</dcterms:modified>
</cp:coreProperties>
</file>