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39"/>
  </p:notesMasterIdLst>
  <p:handoutMasterIdLst>
    <p:handoutMasterId r:id="rId40"/>
  </p:handoutMasterIdLst>
  <p:sldIdLst>
    <p:sldId id="542" r:id="rId3"/>
    <p:sldId id="1282" r:id="rId4"/>
    <p:sldId id="1204" r:id="rId5"/>
    <p:sldId id="1276" r:id="rId6"/>
    <p:sldId id="1251" r:id="rId7"/>
    <p:sldId id="1273" r:id="rId8"/>
    <p:sldId id="1253" r:id="rId9"/>
    <p:sldId id="1265" r:id="rId10"/>
    <p:sldId id="1272" r:id="rId11"/>
    <p:sldId id="1252" r:id="rId12"/>
    <p:sldId id="1254" r:id="rId13"/>
    <p:sldId id="1261" r:id="rId14"/>
    <p:sldId id="1255" r:id="rId15"/>
    <p:sldId id="1257" r:id="rId16"/>
    <p:sldId id="1260" r:id="rId17"/>
    <p:sldId id="1262" r:id="rId18"/>
    <p:sldId id="1258" r:id="rId19"/>
    <p:sldId id="1269" r:id="rId20"/>
    <p:sldId id="1264" r:id="rId21"/>
    <p:sldId id="1270" r:id="rId22"/>
    <p:sldId id="1275" r:id="rId23"/>
    <p:sldId id="1283" r:id="rId24"/>
    <p:sldId id="1268" r:id="rId25"/>
    <p:sldId id="1267" r:id="rId26"/>
    <p:sldId id="1207" r:id="rId27"/>
    <p:sldId id="1209" r:id="rId28"/>
    <p:sldId id="1210" r:id="rId29"/>
    <p:sldId id="1271" r:id="rId30"/>
    <p:sldId id="1279" r:id="rId31"/>
    <p:sldId id="1278" r:id="rId32"/>
    <p:sldId id="1280" r:id="rId33"/>
    <p:sldId id="1212" r:id="rId34"/>
    <p:sldId id="1213" r:id="rId35"/>
    <p:sldId id="1208" r:id="rId36"/>
    <p:sldId id="1244" r:id="rId37"/>
    <p:sldId id="1249" r:id="rId38"/>
  </p:sldIdLst>
  <p:sldSz cx="9144000" cy="6858000" type="screen4x3"/>
  <p:notesSz cx="7302500" cy="9586913"/>
  <p:custDataLst>
    <p:tags r:id="rId42"/>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9E1F"/>
    <a:srgbClr val="C00000"/>
    <a:srgbClr val="F7F5CD"/>
    <a:srgbClr val="990000"/>
    <a:srgbClr val="D5F1CF"/>
    <a:srgbClr val="F1C7C7"/>
    <a:srgbClr val="E9E1C9"/>
    <a:srgbClr val="F6F5BD"/>
    <a:srgbClr val="DED8C4"/>
    <a:srgbClr val="E7DD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4" autoAdjust="0"/>
    <p:restoredTop sz="96853" autoAdjust="0"/>
  </p:normalViewPr>
  <p:slideViewPr>
    <p:cSldViewPr snapToObjects="1">
      <p:cViewPr varScale="1">
        <p:scale>
          <a:sx n="172" d="100"/>
          <a:sy n="172" d="100"/>
        </p:scale>
        <p:origin x="-1264" y="-80"/>
      </p:cViewPr>
      <p:guideLst>
        <p:guide orient="horz" pos="3936"/>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tags" Target="tags/tag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bwMode="auto">
          <a:xfrm>
            <a:off x="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defTabSz="965200">
              <a:defRPr sz="1200" smtClean="0">
                <a:latin typeface="Times New Roman" pitchFamily="18" charset="0"/>
              </a:defRPr>
            </a:lvl1pPr>
          </a:lstStyle>
          <a:p>
            <a:pPr>
              <a:defRPr/>
            </a:pPr>
            <a:r>
              <a:rPr lang="en-US"/>
              <a:t>DAC 2001 Tutorial</a:t>
            </a:r>
          </a:p>
        </p:txBody>
      </p:sp>
      <p:sp>
        <p:nvSpPr>
          <p:cNvPr id="252931" name="Rectangle 3"/>
          <p:cNvSpPr>
            <a:spLocks noGrp="1" noChangeArrowheads="1"/>
          </p:cNvSpPr>
          <p:nvPr>
            <p:ph type="dt" sz="quarter" idx="1"/>
          </p:nvPr>
        </p:nvSpPr>
        <p:spPr bwMode="auto">
          <a:xfrm>
            <a:off x="417195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algn="r" defTabSz="965200">
              <a:defRPr sz="1200" smtClean="0">
                <a:latin typeface="Times New Roman" pitchFamily="18" charset="0"/>
              </a:defRPr>
            </a:lvl1pPr>
          </a:lstStyle>
          <a:p>
            <a:pPr>
              <a:defRPr/>
            </a:pPr>
            <a:endParaRPr lang="en-US"/>
          </a:p>
        </p:txBody>
      </p:sp>
      <p:sp>
        <p:nvSpPr>
          <p:cNvPr id="252932" name="Rectangle 4"/>
          <p:cNvSpPr>
            <a:spLocks noGrp="1" noChangeArrowheads="1"/>
          </p:cNvSpPr>
          <p:nvPr>
            <p:ph type="ftr" sz="quarter" idx="2"/>
          </p:nvPr>
        </p:nvSpPr>
        <p:spPr bwMode="auto">
          <a:xfrm>
            <a:off x="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defTabSz="965200">
              <a:defRPr sz="1200" smtClean="0">
                <a:latin typeface="Times New Roman" pitchFamily="18" charset="0"/>
                <a:cs typeface="Times New Roman" pitchFamily="18" charset="0"/>
              </a:defRPr>
            </a:lvl1pPr>
          </a:lstStyle>
          <a:p>
            <a:pPr>
              <a:defRPr/>
            </a:pPr>
            <a:r>
              <a:rPr lang="en-US"/>
              <a:t>©R.A. Rutenbar, 2001</a:t>
            </a:r>
          </a:p>
        </p:txBody>
      </p:sp>
      <p:sp>
        <p:nvSpPr>
          <p:cNvPr id="252933" name="Rectangle 5"/>
          <p:cNvSpPr>
            <a:spLocks noGrp="1" noChangeArrowheads="1"/>
          </p:cNvSpPr>
          <p:nvPr>
            <p:ph type="sldNum" sz="quarter" idx="3"/>
          </p:nvPr>
        </p:nvSpPr>
        <p:spPr bwMode="auto">
          <a:xfrm>
            <a:off x="417195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r" defTabSz="965200">
              <a:defRPr sz="1200" smtClean="0">
                <a:latin typeface="Times New Roman" pitchFamily="18" charset="0"/>
              </a:defRPr>
            </a:lvl1pPr>
          </a:lstStyle>
          <a:p>
            <a:pPr>
              <a:defRPr/>
            </a:pPr>
            <a:fld id="{83587096-7852-44F5-9A71-D621B1FF2472}" type="slidenum">
              <a:rPr lang="en-US"/>
              <a:pPr>
                <a:defRPr/>
              </a:pPr>
              <a:t>‹#›</a:t>
            </a:fld>
            <a:endParaRPr lang="en-US"/>
          </a:p>
        </p:txBody>
      </p:sp>
    </p:spTree>
    <p:extLst>
      <p:ext uri="{BB962C8B-B14F-4D97-AF65-F5344CB8AC3E}">
        <p14:creationId xmlns:p14="http://schemas.microsoft.com/office/powerpoint/2010/main" val="837531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79" name="Rectangle 3"/>
          <p:cNvSpPr>
            <a:spLocks noGrp="1" noChangeArrowheads="1"/>
          </p:cNvSpPr>
          <p:nvPr>
            <p:ph type="dt" idx="1"/>
          </p:nvPr>
        </p:nvSpPr>
        <p:spPr bwMode="auto">
          <a:xfrm>
            <a:off x="411480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219200" y="685800"/>
            <a:ext cx="4876800" cy="3657600"/>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90600" y="4572000"/>
            <a:ext cx="533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08582" name="Rectangle 6"/>
          <p:cNvSpPr>
            <a:spLocks noGrp="1" noChangeArrowheads="1"/>
          </p:cNvSpPr>
          <p:nvPr>
            <p:ph type="ftr" sz="quarter" idx="4"/>
          </p:nvPr>
        </p:nvSpPr>
        <p:spPr bwMode="auto">
          <a:xfrm>
            <a:off x="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83" name="Rectangle 7"/>
          <p:cNvSpPr>
            <a:spLocks noGrp="1" noChangeArrowheads="1"/>
          </p:cNvSpPr>
          <p:nvPr>
            <p:ph type="sldNum" sz="quarter" idx="5"/>
          </p:nvPr>
        </p:nvSpPr>
        <p:spPr bwMode="auto">
          <a:xfrm>
            <a:off x="411480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atin typeface="Times New Roman" pitchFamily="18" charset="0"/>
              </a:defRPr>
            </a:lvl1pPr>
          </a:lstStyle>
          <a:p>
            <a:pPr>
              <a:defRPr/>
            </a:pPr>
            <a:fld id="{40F64717-A5A5-4C4E-9291-2F18B7410B06}" type="slidenum">
              <a:rPr lang="en-US"/>
              <a:pPr>
                <a:defRPr/>
              </a:pPr>
              <a:t>‹#›</a:t>
            </a:fld>
            <a:endParaRPr lang="en-US"/>
          </a:p>
        </p:txBody>
      </p:sp>
    </p:spTree>
    <p:extLst>
      <p:ext uri="{BB962C8B-B14F-4D97-AF65-F5344CB8AC3E}">
        <p14:creationId xmlns:p14="http://schemas.microsoft.com/office/powerpoint/2010/main" val="2138032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t>50+</a:t>
            </a:r>
            <a:endParaRPr lang="en-US" dirty="0" smtClean="0"/>
          </a:p>
        </p:txBody>
      </p:sp>
      <p:sp>
        <p:nvSpPr>
          <p:cNvPr id="51204" name="Slide Number Placeholder 3"/>
          <p:cNvSpPr>
            <a:spLocks noGrp="1"/>
          </p:cNvSpPr>
          <p:nvPr>
            <p:ph type="sldNum" sz="quarter" idx="5"/>
          </p:nvPr>
        </p:nvSpPr>
        <p:spPr>
          <a:noFill/>
        </p:spPr>
        <p:txBody>
          <a:bodyPr/>
          <a:lstStyle/>
          <a:p>
            <a:fld id="{7F803353-72E2-470C-8E67-87750F01FAF1}"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Rot="1" noChangeAspect="1" noChangeArrowheads="1" noTextEdit="1"/>
          </p:cNvSpPr>
          <p:nvPr>
            <p:ph type="sldImg"/>
          </p:nvPr>
        </p:nvSpPr>
        <p:spPr>
          <a:ln/>
        </p:spPr>
      </p:sp>
      <p:sp>
        <p:nvSpPr>
          <p:cNvPr id="523267" name="Rectangle 3"/>
          <p:cNvSpPr>
            <a:spLocks noGrp="1" noChangeArrowheads="1"/>
          </p:cNvSpPr>
          <p:nvPr>
            <p:ph type="body" idx="1"/>
          </p:nvPr>
        </p:nvSpPr>
        <p:spPr/>
        <p:txBody>
          <a:bodyPr/>
          <a:lstStyle/>
          <a:p>
            <a:r>
              <a:rPr lang="en-US" dirty="0" smtClean="0"/>
              <a:t>SYSTEM CALL – like a regular procedure call, but privileged, etc.</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Rot="1" noChangeAspect="1" noChangeArrowheads="1" noTextEdit="1"/>
          </p:cNvSpPr>
          <p:nvPr>
            <p:ph type="sldImg"/>
          </p:nvPr>
        </p:nvSpPr>
        <p:spPr>
          <a:ln/>
        </p:spPr>
      </p:sp>
      <p:sp>
        <p:nvSpPr>
          <p:cNvPr id="524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Rot="1" noChangeAspect="1" noChangeArrowheads="1" noTextEdit="1"/>
          </p:cNvSpPr>
          <p:nvPr>
            <p:ph type="sldImg"/>
          </p:nvPr>
        </p:nvSpPr>
        <p:spPr>
          <a:ln/>
        </p:spPr>
      </p:sp>
      <p:sp>
        <p:nvSpPr>
          <p:cNvPr id="526339" name="Rectangle 3"/>
          <p:cNvSpPr>
            <a:spLocks noGrp="1" noChangeArrowheads="1"/>
          </p:cNvSpPr>
          <p:nvPr>
            <p:ph type="body" idx="1"/>
          </p:nvPr>
        </p:nvSpPr>
        <p:spPr/>
        <p:txBody>
          <a:bodyPr/>
          <a:lstStyle/>
          <a:p>
            <a:r>
              <a:rPr lang="en-US" dirty="0" smtClean="0"/>
              <a:t>NESTED</a:t>
            </a:r>
            <a:r>
              <a:rPr lang="en-US" baseline="0" dirty="0" smtClean="0"/>
              <a:t> exceptions</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p:txBody>
          <a:bodyPr/>
          <a:lstStyle/>
          <a:p>
            <a:r>
              <a:rPr lang="en-US" dirty="0" smtClean="0"/>
              <a:t>Set up when OS</a:t>
            </a:r>
            <a:r>
              <a:rPr lang="en-US" baseline="0" dirty="0" smtClean="0"/>
              <a:t> boots</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 divide by zero OR result too big for destination</a:t>
            </a:r>
          </a:p>
          <a:p>
            <a:r>
              <a:rPr lang="en-US" dirty="0" smtClean="0"/>
              <a:t>13:</a:t>
            </a:r>
            <a:r>
              <a:rPr lang="en-US" baseline="0" dirty="0" smtClean="0"/>
              <a:t> “Segmentation fault” on Linux</a:t>
            </a:r>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35</a:t>
            </a:fld>
            <a:endParaRPr lang="en-US"/>
          </a:p>
        </p:txBody>
      </p:sp>
    </p:spTree>
    <p:extLst>
      <p:ext uri="{BB962C8B-B14F-4D97-AF65-F5344CB8AC3E}">
        <p14:creationId xmlns:p14="http://schemas.microsoft.com/office/powerpoint/2010/main" val="2164685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a:t>
            </a:r>
            <a:r>
              <a:rPr lang="en-US" baseline="0" dirty="0" smtClean="0"/>
              <a:t> </a:t>
            </a:r>
            <a:r>
              <a:rPr lang="en-US" baseline="0" dirty="0" err="1" smtClean="0"/>
              <a:t>bootloader</a:t>
            </a:r>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10</a:t>
            </a:fld>
            <a:endParaRPr lang="en-US"/>
          </a:p>
        </p:txBody>
      </p:sp>
    </p:spTree>
    <p:extLst>
      <p:ext uri="{BB962C8B-B14F-4D97-AF65-F5344CB8AC3E}">
        <p14:creationId xmlns:p14="http://schemas.microsoft.com/office/powerpoint/2010/main" val="3812878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r>
              <a:rPr lang="en-US" dirty="0" smtClean="0"/>
              <a: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Timer</a:t>
            </a:r>
            <a:r>
              <a:rPr lang="en-US" baseline="0" dirty="0" smtClean="0"/>
              <a:t> interrupt, every 10 </a:t>
            </a:r>
            <a:r>
              <a:rPr lang="en-US" baseline="0" dirty="0" err="1" smtClean="0"/>
              <a:t>ms</a:t>
            </a:r>
            <a:r>
              <a:rPr lang="en-US" baseline="0" dirty="0" smtClean="0"/>
              <a:t> .. OS code takes control over the CPU</a:t>
            </a:r>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11</a:t>
            </a:fld>
            <a:endParaRPr lang="en-US"/>
          </a:p>
        </p:txBody>
      </p:sp>
    </p:spTree>
    <p:extLst>
      <p:ext uri="{BB962C8B-B14F-4D97-AF65-F5344CB8AC3E}">
        <p14:creationId xmlns:p14="http://schemas.microsoft.com/office/powerpoint/2010/main" val="1484932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r>
              <a:rPr lang="en-US" dirty="0" smtClean="0"/>
              <a:t>Timer interrupt …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r>
              <a:rPr lang="en-US" dirty="0" smtClean="0"/>
              <a:t>Exception handler called AFTER current instruction completes</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Rot="1" noChangeAspect="1" noChangeArrowheads="1" noTextEdit="1"/>
          </p:cNvSpPr>
          <p:nvPr>
            <p:ph type="sldImg"/>
          </p:nvPr>
        </p:nvSpPr>
        <p:spPr>
          <a:ln/>
        </p:spPr>
      </p:sp>
      <p:sp>
        <p:nvSpPr>
          <p:cNvPr id="521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Rot="1" noChangeAspect="1" noChangeArrowheads="1" noTextEdit="1"/>
          </p:cNvSpPr>
          <p:nvPr>
            <p:ph type="sldImg"/>
          </p:nvPr>
        </p:nvSpPr>
        <p:spPr>
          <a:ln/>
        </p:spPr>
      </p:sp>
      <p:sp>
        <p:nvSpPr>
          <p:cNvPr id="55091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lvl1pPr>
              <a:defRPr>
                <a:latin typeface="Calibri"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396875" y="228600"/>
            <a:ext cx="6408738" cy="6105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62488" y="1362075"/>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62488" y="3924300"/>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2488" y="1362075"/>
            <a:ext cx="3871912"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50179380"/>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0607488"/>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2124095173"/>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38175" y="1362075"/>
            <a:ext cx="3871913"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2488" y="1362075"/>
            <a:ext cx="3871912"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31900508"/>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77572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lvl1pPr>
              <a:defRPr>
                <a:latin typeface="Calibr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31512029"/>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353233"/>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9242029"/>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1155605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51689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lvl1pPr>
              <a:defRPr>
                <a:latin typeface="Calibri"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396875" y="228600"/>
            <a:ext cx="6408738" cy="6105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33984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62488" y="1362075"/>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62488" y="3924300"/>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722820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2488" y="1362075"/>
            <a:ext cx="3871912"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49991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38175" y="1362075"/>
            <a:ext cx="3871913"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2488" y="1362075"/>
            <a:ext cx="3871912"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lvl1pPr>
              <a:defRPr>
                <a:latin typeface="Calibri" pitchFamily="34" charset="0"/>
              </a:defRPr>
            </a:lvl1pPr>
          </a:lstStyle>
          <a:p>
            <a:r>
              <a:rPr lang="en-US" dirty="0"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theme" Target="../theme/theme2.xml"/><Relationship Id="rId15" Type="http://schemas.openxmlformats.org/officeDocument/2006/relationships/image" Target="../media/image1.pn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8195"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Text Box 5"/>
          <p:cNvSpPr txBox="1">
            <a:spLocks noChangeArrowheads="1"/>
          </p:cNvSpPr>
          <p:nvPr/>
        </p:nvSpPr>
        <p:spPr bwMode="auto">
          <a:xfrm>
            <a:off x="7897813" y="-26988"/>
            <a:ext cx="1309687" cy="277813"/>
          </a:xfrm>
          <a:prstGeom prst="rect">
            <a:avLst/>
          </a:prstGeom>
          <a:noFill/>
          <a:ln w="25400">
            <a:noFill/>
            <a:miter lim="800000"/>
            <a:headEnd/>
            <a:tailEnd/>
          </a:ln>
          <a:effectLst/>
        </p:spPr>
        <p:txBody>
          <a:bodyPr>
            <a:spAutoFit/>
          </a:bodyPr>
          <a:lstStyle/>
          <a:p>
            <a:pPr>
              <a:defRPr/>
            </a:pPr>
            <a:r>
              <a:rPr lang="en-US" sz="1200" dirty="0">
                <a:solidFill>
                  <a:schemeClr val="bg1"/>
                </a:solidFill>
                <a:latin typeface="Times New Roman" pitchFamily="18" charset="0"/>
              </a:rPr>
              <a:t>Carnegie Mellon</a:t>
            </a:r>
          </a:p>
        </p:txBody>
      </p:sp>
      <p:sp>
        <p:nvSpPr>
          <p:cNvPr id="8" name="Rectangle 7"/>
          <p:cNvSpPr/>
          <p:nvPr userDrawn="1"/>
        </p:nvSpPr>
        <p:spPr>
          <a:xfrm>
            <a:off x="8830843" y="6611779"/>
            <a:ext cx="313157"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990000"/>
                </a:solidFill>
                <a:effectLst/>
                <a:uLnTx/>
                <a:uFillTx/>
                <a:latin typeface="Arial Narrow" pitchFamily="-96" charset="0"/>
                <a:ea typeface="ＭＳ Ｐゴシック" pitchFamily="-96" charset="-128"/>
                <a:cs typeface="ＭＳ Ｐゴシック" pitchFamily="-96" charset="-128"/>
              </a:rPr>
              <a:pPr/>
              <a:t>‹#›</a:t>
            </a:fld>
            <a:endParaRPr lang="en-US" dirty="0">
              <a:solidFill>
                <a:srgbClr val="990000"/>
              </a:solidFill>
            </a:endParaRPr>
          </a:p>
        </p:txBody>
      </p:sp>
      <p:pic>
        <p:nvPicPr>
          <p:cNvPr id="9" name="Picture 8"/>
          <p:cNvPicPr>
            <a:picLocks noChangeAspect="1"/>
          </p:cNvPicPr>
          <p:nvPr userDrawn="1"/>
        </p:nvPicPr>
        <p:blipFill>
          <a:blip r:embed="rId15"/>
          <a:stretch>
            <a:fillRect/>
          </a:stretch>
        </p:blipFill>
        <p:spPr>
          <a:xfrm>
            <a:off x="6858000" y="0"/>
            <a:ext cx="2269435" cy="474338"/>
          </a:xfrm>
          <a:prstGeom prst="rect">
            <a:avLst/>
          </a:prstGeom>
        </p:spPr>
      </p:pic>
      <p:sp>
        <p:nvSpPr>
          <p:cNvPr id="10" name="TextBox 9"/>
          <p:cNvSpPr txBox="1"/>
          <p:nvPr userDrawn="1"/>
        </p:nvSpPr>
        <p:spPr>
          <a:xfrm>
            <a:off x="-25648" y="6553200"/>
            <a:ext cx="1299354" cy="338554"/>
          </a:xfrm>
          <a:prstGeom prst="rect">
            <a:avLst/>
          </a:prstGeom>
          <a:noFill/>
        </p:spPr>
        <p:txBody>
          <a:bodyPr wrap="none" rtlCol="0">
            <a:spAutoFit/>
          </a:bodyPr>
          <a:lstStyle/>
          <a:p>
            <a:r>
              <a:rPr lang="en-US" sz="1600" dirty="0" smtClean="0">
                <a:solidFill>
                  <a:srgbClr val="990000"/>
                </a:solidFill>
              </a:rPr>
              <a:t>CMSC 15400</a:t>
            </a:r>
            <a:endParaRPr lang="en-US" sz="1600" dirty="0">
              <a:solidFill>
                <a:srgbClr val="99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iming>
    <p:tnLst>
      <p:par>
        <p:cTn xmlns:p14="http://schemas.microsoft.com/office/powerpoint/2010/main" id="1" dur="indefinite" restart="never" nodeType="tmRoot"/>
      </p:par>
    </p:tnLst>
  </p:timing>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8195"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 name="Text Box 5"/>
          <p:cNvSpPr txBox="1">
            <a:spLocks noChangeArrowheads="1"/>
          </p:cNvSpPr>
          <p:nvPr/>
        </p:nvSpPr>
        <p:spPr bwMode="auto">
          <a:xfrm>
            <a:off x="7897813" y="-26988"/>
            <a:ext cx="1309687" cy="277813"/>
          </a:xfrm>
          <a:prstGeom prst="rect">
            <a:avLst/>
          </a:prstGeom>
          <a:noFill/>
          <a:ln w="25400">
            <a:noFill/>
            <a:miter lim="800000"/>
            <a:headEnd/>
            <a:tailEnd/>
          </a:ln>
          <a:effectLst/>
        </p:spPr>
        <p:txBody>
          <a:bodyPr>
            <a:spAutoFit/>
          </a:bodyPr>
          <a:lstStyle/>
          <a:p>
            <a:pPr>
              <a:defRPr/>
            </a:pPr>
            <a:r>
              <a:rPr lang="en-US" sz="1200" dirty="0">
                <a:solidFill>
                  <a:srgbClr val="FFFFFF"/>
                </a:solidFill>
                <a:latin typeface="Times New Roman" pitchFamily="18" charset="0"/>
              </a:rPr>
              <a:t>Carnegie Mellon</a:t>
            </a:r>
          </a:p>
        </p:txBody>
      </p:sp>
      <p:sp>
        <p:nvSpPr>
          <p:cNvPr id="8" name="Rectangle 7"/>
          <p:cNvSpPr/>
          <p:nvPr userDrawn="1"/>
        </p:nvSpPr>
        <p:spPr>
          <a:xfrm>
            <a:off x="8830843" y="6611779"/>
            <a:ext cx="313157" cy="246221"/>
          </a:xfrm>
          <a:prstGeom prst="rect">
            <a:avLst/>
          </a:prstGeom>
        </p:spPr>
        <p:txBody>
          <a:bodyPr wrap="none">
            <a:spAutoFit/>
          </a:bodyPr>
          <a:lstStyle/>
          <a:p>
            <a:fld id="{F5551B27-49BC-4291-80C6-707CDCF1D651}" type="slidenum">
              <a:rPr lang="en-US" sz="1000" smtClean="0">
                <a:solidFill>
                  <a:srgbClr val="990000"/>
                </a:solidFill>
                <a:latin typeface="Arial Narrow" pitchFamily="-96" charset="0"/>
                <a:ea typeface="ＭＳ Ｐゴシック" pitchFamily="-96" charset="-128"/>
                <a:cs typeface="ＭＳ Ｐゴシック" pitchFamily="-96" charset="-128"/>
              </a:rPr>
              <a:pPr/>
              <a:t>‹#›</a:t>
            </a:fld>
            <a:endParaRPr lang="en-US" dirty="0">
              <a:solidFill>
                <a:srgbClr val="990000"/>
              </a:solidFill>
            </a:endParaRPr>
          </a:p>
        </p:txBody>
      </p:sp>
      <p:pic>
        <p:nvPicPr>
          <p:cNvPr id="9" name="Picture 8"/>
          <p:cNvPicPr>
            <a:picLocks noChangeAspect="1"/>
          </p:cNvPicPr>
          <p:nvPr userDrawn="1"/>
        </p:nvPicPr>
        <p:blipFill>
          <a:blip r:embed="rId15"/>
          <a:stretch>
            <a:fillRect/>
          </a:stretch>
        </p:blipFill>
        <p:spPr>
          <a:xfrm>
            <a:off x="6858000" y="0"/>
            <a:ext cx="2269435" cy="474338"/>
          </a:xfrm>
          <a:prstGeom prst="rect">
            <a:avLst/>
          </a:prstGeom>
        </p:spPr>
      </p:pic>
      <p:sp>
        <p:nvSpPr>
          <p:cNvPr id="10" name="TextBox 9"/>
          <p:cNvSpPr txBox="1"/>
          <p:nvPr userDrawn="1"/>
        </p:nvSpPr>
        <p:spPr>
          <a:xfrm>
            <a:off x="-25648" y="6553200"/>
            <a:ext cx="1299354" cy="338554"/>
          </a:xfrm>
          <a:prstGeom prst="rect">
            <a:avLst/>
          </a:prstGeom>
          <a:noFill/>
        </p:spPr>
        <p:txBody>
          <a:bodyPr wrap="none" rtlCol="0">
            <a:spAutoFit/>
          </a:bodyPr>
          <a:lstStyle/>
          <a:p>
            <a:r>
              <a:rPr lang="en-US" sz="1600" dirty="0" smtClean="0">
                <a:solidFill>
                  <a:srgbClr val="990000"/>
                </a:solidFill>
              </a:rPr>
              <a:t>CMSC 15400</a:t>
            </a:r>
            <a:endParaRPr lang="en-US" sz="1600" dirty="0">
              <a:solidFill>
                <a:srgbClr val="990000"/>
              </a:solidFill>
            </a:endParaRPr>
          </a:p>
        </p:txBody>
      </p:sp>
    </p:spTree>
    <p:extLst>
      <p:ext uri="{BB962C8B-B14F-4D97-AF65-F5344CB8AC3E}">
        <p14:creationId xmlns:p14="http://schemas.microsoft.com/office/powerpoint/2010/main" val="67051828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iming>
    <p:tnLst>
      <p:par>
        <p:cTn xmlns:p14="http://schemas.microsoft.com/office/powerpoint/2010/main" id="1" dur="indefinite" restart="never" nodeType="tmRoot"/>
      </p:par>
    </p:tnLst>
  </p:timing>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Interrupt_descriptor_tabl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 Id="rId3" Type="http://schemas.openxmlformats.org/officeDocument/2006/relationships/hyperlink" Target="https://en.wikibooks.org/wiki/X86_Assembly/Interfacing_with_Linux"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hyperlink" Target="http://download.intel.com/design/processor/manuals/253665.pdf"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lixir.bootlin.com/linux/latest/source/kernel/cpu.c" TargetMode="External"/><Relationship Id="rId4" Type="http://schemas.openxmlformats.org/officeDocument/2006/relationships/hyperlink" Target="https://elixir.bootlin.com/linux/latest/source/net/bluetooth" TargetMode="External"/><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hyperlink" Target="https://elixir.bootlin.com/linux/latest/sourc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800" y="1708150"/>
            <a:ext cx="7772400" cy="1470025"/>
          </a:xfrm>
        </p:spPr>
        <p:txBody>
          <a:bodyPr/>
          <a:lstStyle/>
          <a:p>
            <a:pPr marL="0" indent="0"/>
            <a:r>
              <a:rPr lang="en-US" dirty="0" smtClean="0"/>
              <a:t>os1: OS and  Exceptions</a:t>
            </a:r>
            <a:br>
              <a:rPr lang="en-US" dirty="0" smtClean="0"/>
            </a:br>
            <a:r>
              <a:rPr lang="en-US" sz="2400" dirty="0" smtClean="0"/>
              <a:t>Chapter 8.1</a:t>
            </a:r>
            <a:br>
              <a:rPr lang="en-US" sz="2400" dirty="0" smtClean="0"/>
            </a:br>
            <a:r>
              <a:rPr lang="en-US" sz="2400" dirty="0" smtClean="0"/>
              <a:t/>
            </a:r>
            <a:br>
              <a:rPr lang="en-US" sz="2400" dirty="0" smtClean="0"/>
            </a:br>
            <a:r>
              <a:rPr lang="en-US" sz="2400" dirty="0"/>
              <a:t/>
            </a:r>
            <a:br>
              <a:rPr lang="en-US" sz="2400" dirty="0"/>
            </a:br>
            <a:r>
              <a:rPr lang="en-US" sz="2400" dirty="0" smtClean="0"/>
              <a:t>(note: ex1 grades/viewing)</a:t>
            </a:r>
            <a:endParaRPr lang="en-US" sz="2000" dirty="0" smtClean="0">
              <a:solidFill>
                <a:srgbClr val="FF0000"/>
              </a:solidFill>
            </a:endParaRPr>
          </a:p>
        </p:txBody>
      </p:sp>
      <p:sp>
        <p:nvSpPr>
          <p:cNvPr id="9219" name="Subtitle 2"/>
          <p:cNvSpPr>
            <a:spLocks noGrp="1"/>
          </p:cNvSpPr>
          <p:nvPr>
            <p:ph type="subTitle" idx="1"/>
          </p:nvPr>
        </p:nvSpPr>
        <p:spPr>
          <a:xfrm>
            <a:off x="685800" y="4267200"/>
            <a:ext cx="7678738" cy="1752600"/>
          </a:xfrm>
        </p:spPr>
        <p:txBody>
          <a:bodyPr/>
          <a:lstStyle/>
          <a:p>
            <a:r>
              <a:rPr lang="en-US" sz="2400" b="1" dirty="0" smtClean="0"/>
              <a:t>Instructor:</a:t>
            </a:r>
          </a:p>
          <a:p>
            <a:r>
              <a:rPr lang="en-US" sz="2400" b="1" dirty="0" err="1" smtClean="0"/>
              <a:t>Haryadi</a:t>
            </a:r>
            <a:r>
              <a:rPr lang="en-US" sz="2400" b="1" dirty="0" smtClean="0"/>
              <a:t> </a:t>
            </a:r>
            <a:r>
              <a:rPr lang="en-US" sz="2400" b="1" dirty="0" err="1" smtClean="0"/>
              <a:t>Gunawi</a:t>
            </a:r>
            <a:r>
              <a:rPr lang="en-US" sz="2400" b="1" dirty="0" smtClean="0"/>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 and OS</a:t>
            </a:r>
            <a:endParaRPr lang="en-US" dirty="0"/>
          </a:p>
        </p:txBody>
      </p:sp>
      <p:sp>
        <p:nvSpPr>
          <p:cNvPr id="3" name="Content Placeholder 2"/>
          <p:cNvSpPr>
            <a:spLocks noGrp="1"/>
          </p:cNvSpPr>
          <p:nvPr>
            <p:ph idx="1"/>
          </p:nvPr>
        </p:nvSpPr>
        <p:spPr>
          <a:xfrm>
            <a:off x="396876" y="1362075"/>
            <a:ext cx="4655852" cy="4972050"/>
          </a:xfrm>
        </p:spPr>
        <p:txBody>
          <a:bodyPr/>
          <a:lstStyle/>
          <a:p>
            <a:r>
              <a:rPr lang="en-US" dirty="0" smtClean="0"/>
              <a:t>Where are they? </a:t>
            </a:r>
          </a:p>
          <a:p>
            <a:pPr lvl="1"/>
            <a:r>
              <a:rPr lang="en-US" dirty="0" smtClean="0"/>
              <a:t>So far</a:t>
            </a:r>
            <a:r>
              <a:rPr lang="en-US" dirty="0"/>
              <a:t> </a:t>
            </a:r>
            <a:r>
              <a:rPr lang="en-US" dirty="0" smtClean="0"/>
              <a:t>abstract view. Real view:</a:t>
            </a:r>
          </a:p>
          <a:p>
            <a:pPr lvl="1"/>
            <a:r>
              <a:rPr lang="en-US" dirty="0" smtClean="0"/>
              <a:t>On the disk: </a:t>
            </a:r>
          </a:p>
          <a:p>
            <a:pPr lvl="2"/>
            <a:r>
              <a:rPr lang="en-US" dirty="0" smtClean="0"/>
              <a:t>(</a:t>
            </a:r>
            <a:r>
              <a:rPr lang="en-US" dirty="0" err="1" smtClean="0"/>
              <a:t>yourPath</a:t>
            </a:r>
            <a:r>
              <a:rPr lang="en-US" dirty="0" smtClean="0"/>
              <a:t>) /p1/hello</a:t>
            </a:r>
          </a:p>
          <a:p>
            <a:pPr lvl="2"/>
            <a:r>
              <a:rPr lang="en-US" dirty="0" smtClean="0"/>
              <a:t>/boot/vmlinux-3.2.0</a:t>
            </a:r>
          </a:p>
          <a:p>
            <a:pPr lvl="1"/>
            <a:r>
              <a:rPr lang="en-US" dirty="0" smtClean="0"/>
              <a:t>Gets loaded to memory</a:t>
            </a:r>
          </a:p>
          <a:p>
            <a:pPr lvl="2"/>
            <a:r>
              <a:rPr lang="en-US" dirty="0" smtClean="0"/>
              <a:t>Who loads hello</a:t>
            </a:r>
            <a:r>
              <a:rPr lang="en-US" b="1" dirty="0" smtClean="0">
                <a:solidFill>
                  <a:srgbClr val="FF0000"/>
                </a:solidFill>
              </a:rPr>
              <a:t>?</a:t>
            </a:r>
            <a:r>
              <a:rPr lang="en-US" dirty="0" smtClean="0"/>
              <a:t> </a:t>
            </a:r>
          </a:p>
          <a:p>
            <a:pPr lvl="2"/>
            <a:r>
              <a:rPr lang="en-US" dirty="0" smtClean="0"/>
              <a:t>Who loads </a:t>
            </a:r>
            <a:r>
              <a:rPr lang="en-US" dirty="0" err="1" smtClean="0"/>
              <a:t>vmlinux</a:t>
            </a:r>
            <a:r>
              <a:rPr lang="en-US" b="1" dirty="0" smtClean="0">
                <a:solidFill>
                  <a:srgbClr val="FF0000"/>
                </a:solidFill>
              </a:rPr>
              <a:t>?</a:t>
            </a:r>
            <a:r>
              <a:rPr lang="en-US" dirty="0" smtClean="0"/>
              <a:t> </a:t>
            </a:r>
            <a:endParaRPr lang="en-US" dirty="0"/>
          </a:p>
        </p:txBody>
      </p:sp>
      <p:sp>
        <p:nvSpPr>
          <p:cNvPr id="6" name="Rectangle 6"/>
          <p:cNvSpPr>
            <a:spLocks noChangeArrowheads="1"/>
          </p:cNvSpPr>
          <p:nvPr/>
        </p:nvSpPr>
        <p:spPr bwMode="auto">
          <a:xfrm rot="5400000">
            <a:off x="4837255" y="2325545"/>
            <a:ext cx="4643902" cy="1364412"/>
          </a:xfrm>
          <a:prstGeom prst="rect">
            <a:avLst/>
          </a:prstGeom>
          <a:solidFill>
            <a:schemeClr val="bg2"/>
          </a:solidFill>
          <a:ln w="9525">
            <a:solidFill>
              <a:schemeClr val="tx1"/>
            </a:solidFill>
            <a:miter lim="800000"/>
            <a:headEnd/>
            <a:tailEnd/>
          </a:ln>
          <a:effectLst/>
          <a:extLst/>
        </p:spPr>
        <p:txBody>
          <a:bodyPr wrap="none" anchor="ctr"/>
          <a:lstStyle/>
          <a:p>
            <a:pPr algn="ctr">
              <a:defRPr/>
            </a:pPr>
            <a:r>
              <a:rPr lang="en-US" dirty="0" smtClean="0">
                <a:solidFill>
                  <a:schemeClr val="bg1"/>
                </a:solidFill>
                <a:latin typeface="Gill Sans"/>
                <a:cs typeface="Gill Sans"/>
              </a:rPr>
              <a:t>Memory</a:t>
            </a:r>
            <a:endParaRPr lang="en-US" dirty="0">
              <a:solidFill>
                <a:schemeClr val="bg1"/>
              </a:solidFill>
              <a:latin typeface="Gill Sans"/>
              <a:cs typeface="Gill Sans"/>
            </a:endParaRPr>
          </a:p>
        </p:txBody>
      </p:sp>
      <p:sp>
        <p:nvSpPr>
          <p:cNvPr id="11" name="Text Box 11"/>
          <p:cNvSpPr txBox="1">
            <a:spLocks noChangeArrowheads="1"/>
          </p:cNvSpPr>
          <p:nvPr/>
        </p:nvSpPr>
        <p:spPr bwMode="auto">
          <a:xfrm>
            <a:off x="8680641" y="3393408"/>
            <a:ext cx="246276" cy="30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chemeClr val="bg1"/>
                </a:solidFill>
                <a:latin typeface="Gill Sans"/>
                <a:cs typeface="Gill Sans"/>
              </a:rPr>
              <a:t>0</a:t>
            </a:r>
          </a:p>
        </p:txBody>
      </p:sp>
      <p:sp>
        <p:nvSpPr>
          <p:cNvPr id="12" name="Text Box 12"/>
          <p:cNvSpPr txBox="1">
            <a:spLocks noChangeArrowheads="1"/>
          </p:cNvSpPr>
          <p:nvPr/>
        </p:nvSpPr>
        <p:spPr bwMode="auto">
          <a:xfrm>
            <a:off x="8367957" y="977715"/>
            <a:ext cx="465381" cy="30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chemeClr val="bg1"/>
                </a:solidFill>
                <a:latin typeface="Gill Sans"/>
                <a:cs typeface="Gill Sans"/>
              </a:rPr>
              <a:t>2</a:t>
            </a:r>
            <a:r>
              <a:rPr lang="en-US" baseline="30000">
                <a:solidFill>
                  <a:schemeClr val="bg1"/>
                </a:solidFill>
                <a:latin typeface="Gill Sans"/>
                <a:cs typeface="Gill Sans"/>
              </a:rPr>
              <a:t>n</a:t>
            </a:r>
            <a:r>
              <a:rPr lang="en-US">
                <a:solidFill>
                  <a:schemeClr val="bg1"/>
                </a:solidFill>
                <a:latin typeface="Gill Sans"/>
                <a:cs typeface="Gill Sans"/>
              </a:rPr>
              <a:t>-1</a:t>
            </a:r>
          </a:p>
        </p:txBody>
      </p:sp>
      <p:sp>
        <p:nvSpPr>
          <p:cNvPr id="14" name="Text Box 12"/>
          <p:cNvSpPr txBox="1">
            <a:spLocks noChangeArrowheads="1"/>
          </p:cNvSpPr>
          <p:nvPr/>
        </p:nvSpPr>
        <p:spPr bwMode="auto">
          <a:xfrm>
            <a:off x="5943600" y="535690"/>
            <a:ext cx="465381" cy="30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ill Sans"/>
                <a:cs typeface="Gill Sans"/>
              </a:rPr>
              <a:t>2</a:t>
            </a:r>
            <a:r>
              <a:rPr kumimoji="0" lang="en-US" sz="1800" b="0" i="0" u="none" strike="noStrike" kern="0" cap="none" spc="0" normalizeH="0" baseline="30000" noProof="0" dirty="0">
                <a:ln>
                  <a:noFill/>
                </a:ln>
                <a:solidFill>
                  <a:srgbClr val="000000"/>
                </a:solidFill>
                <a:effectLst/>
                <a:uLnTx/>
                <a:uFillTx/>
                <a:latin typeface="Gill Sans"/>
                <a:cs typeface="Gill Sans"/>
              </a:rPr>
              <a:t>n</a:t>
            </a:r>
            <a:r>
              <a:rPr kumimoji="0" lang="en-US" sz="1800" b="0" i="0" u="none" strike="noStrike" kern="0" cap="none" spc="0" normalizeH="0" baseline="0" noProof="0" dirty="0">
                <a:ln>
                  <a:noFill/>
                </a:ln>
                <a:solidFill>
                  <a:srgbClr val="000000"/>
                </a:solidFill>
                <a:effectLst/>
                <a:uLnTx/>
                <a:uFillTx/>
                <a:latin typeface="Gill Sans"/>
                <a:cs typeface="Gill Sans"/>
              </a:rPr>
              <a:t>-1</a:t>
            </a:r>
          </a:p>
        </p:txBody>
      </p:sp>
      <p:sp>
        <p:nvSpPr>
          <p:cNvPr id="16" name="Text Box 11"/>
          <p:cNvSpPr txBox="1">
            <a:spLocks noChangeArrowheads="1"/>
          </p:cNvSpPr>
          <p:nvPr/>
        </p:nvSpPr>
        <p:spPr bwMode="auto">
          <a:xfrm>
            <a:off x="5943600" y="5097445"/>
            <a:ext cx="246276" cy="30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ill Sans"/>
                <a:cs typeface="Gill Sans"/>
              </a:rPr>
              <a:t>0</a:t>
            </a:r>
          </a:p>
        </p:txBody>
      </p:sp>
      <p:pic>
        <p:nvPicPr>
          <p:cNvPr id="17" name="Picture 16"/>
          <p:cNvPicPr>
            <a:picLocks noChangeAspect="1"/>
          </p:cNvPicPr>
          <p:nvPr/>
        </p:nvPicPr>
        <p:blipFill>
          <a:blip r:embed="rId3"/>
          <a:stretch>
            <a:fillRect/>
          </a:stretch>
        </p:blipFill>
        <p:spPr>
          <a:xfrm rot="16200000" flipV="1">
            <a:off x="6195655" y="2331557"/>
            <a:ext cx="4564045" cy="1272530"/>
          </a:xfrm>
          <a:prstGeom prst="rect">
            <a:avLst/>
          </a:prstGeom>
        </p:spPr>
      </p:pic>
      <p:sp>
        <p:nvSpPr>
          <p:cNvPr id="13" name="TextBox 12"/>
          <p:cNvSpPr txBox="1"/>
          <p:nvPr/>
        </p:nvSpPr>
        <p:spPr>
          <a:xfrm>
            <a:off x="6493408" y="697941"/>
            <a:ext cx="1278992" cy="1054659"/>
          </a:xfrm>
          <a:prstGeom prst="rect">
            <a:avLst/>
          </a:prstGeom>
          <a:solidFill>
            <a:srgbClr val="DC9E1F"/>
          </a:solidFill>
          <a:ln w="12700" cmpd="sng">
            <a:solidFill>
              <a:srgbClr val="000000"/>
            </a:solidFill>
          </a:ln>
        </p:spPr>
        <p:txBody>
          <a:bodyPr wrap="square" t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Gill Sans"/>
                <a:cs typeface="Gill Sans"/>
              </a:rPr>
              <a:t>OS</a:t>
            </a:r>
          </a:p>
          <a:p>
            <a:pPr marL="0" marR="0" lvl="0" indent="0" algn="ctr" defTabSz="914400" eaLnBrk="1" fontAlgn="auto" latinLnBrk="0" hangingPunct="1">
              <a:lnSpc>
                <a:spcPct val="100000"/>
              </a:lnSpc>
              <a:spcBef>
                <a:spcPts val="0"/>
              </a:spcBef>
              <a:spcAft>
                <a:spcPts val="0"/>
              </a:spcAft>
              <a:buClrTx/>
              <a:buSzTx/>
              <a:buFontTx/>
              <a:buNone/>
              <a:tabLst/>
              <a:defRPr/>
            </a:pPr>
            <a:r>
              <a:rPr lang="en-US" sz="1800" b="0" kern="0" dirty="0">
                <a:solidFill>
                  <a:srgbClr val="000000"/>
                </a:solidFill>
                <a:latin typeface="Gill Sans"/>
                <a:cs typeface="Gill Sans"/>
              </a:rPr>
              <a:t>(</a:t>
            </a:r>
            <a:r>
              <a:rPr kumimoji="0" lang="en-US" sz="1800" b="0" i="0" u="none" strike="noStrike" kern="0" cap="none" spc="0" normalizeH="0" baseline="0" noProof="0" dirty="0" err="1" smtClean="0">
                <a:ln>
                  <a:noFill/>
                </a:ln>
                <a:solidFill>
                  <a:srgbClr val="000000"/>
                </a:solidFill>
                <a:effectLst/>
                <a:uLnTx/>
                <a:uFillTx/>
                <a:latin typeface="Gill Sans"/>
                <a:cs typeface="Gill Sans"/>
              </a:rPr>
              <a:t>vmlinux</a:t>
            </a:r>
            <a:r>
              <a:rPr kumimoji="0" lang="en-US" sz="1800" b="0" i="0" u="none" strike="noStrike" kern="0" cap="none" spc="0" normalizeH="0" baseline="0" noProof="0" dirty="0" smtClean="0">
                <a:ln>
                  <a:noFill/>
                </a:ln>
                <a:solidFill>
                  <a:srgbClr val="000000"/>
                </a:solidFill>
                <a:effectLst/>
                <a:uLnTx/>
                <a:uFillTx/>
                <a:latin typeface="Gill Sans"/>
                <a:cs typeface="Gill Sans"/>
              </a:rPr>
              <a:t>)</a:t>
            </a:r>
          </a:p>
        </p:txBody>
      </p:sp>
      <p:sp>
        <p:nvSpPr>
          <p:cNvPr id="15" name="TextBox 14"/>
          <p:cNvSpPr txBox="1"/>
          <p:nvPr/>
        </p:nvSpPr>
        <p:spPr>
          <a:xfrm>
            <a:off x="6492169" y="3945365"/>
            <a:ext cx="1273043" cy="1007636"/>
          </a:xfrm>
          <a:prstGeom prst="rect">
            <a:avLst/>
          </a:prstGeom>
          <a:solidFill>
            <a:srgbClr val="DC9E1F"/>
          </a:solidFill>
          <a:ln w="12700" cmpd="sng">
            <a:solidFill>
              <a:srgbClr val="000000"/>
            </a:solidFill>
          </a:ln>
        </p:spPr>
        <p:txBody>
          <a:bodyPr wrap="square" tIns="0" bIns="0" rtlCol="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0" kern="0" dirty="0">
                <a:solidFill>
                  <a:srgbClr val="000000"/>
                </a:solidFill>
                <a:latin typeface="Gill Sans"/>
                <a:cs typeface="Gill Sans"/>
              </a:rPr>
              <a:t>h</a:t>
            </a:r>
            <a:r>
              <a:rPr kumimoji="0" lang="en-US" sz="1800" b="0" i="0" u="none" strike="noStrike" kern="0" cap="none" spc="0" normalizeH="0" baseline="0" noProof="0" dirty="0" err="1" smtClean="0">
                <a:ln>
                  <a:noFill/>
                </a:ln>
                <a:solidFill>
                  <a:srgbClr val="000000"/>
                </a:solidFill>
                <a:effectLst/>
                <a:uLnTx/>
                <a:uFillTx/>
                <a:latin typeface="Gill Sans"/>
                <a:cs typeface="Gill Sans"/>
              </a:rPr>
              <a:t>ello</a:t>
            </a:r>
            <a:r>
              <a:rPr kumimoji="0" lang="en-US" sz="1800" b="0" i="0" u="none" strike="noStrike" kern="0" cap="none" spc="0" normalizeH="0" baseline="0" noProof="0" dirty="0" smtClean="0">
                <a:ln>
                  <a:noFill/>
                </a:ln>
                <a:solidFill>
                  <a:srgbClr val="000000"/>
                </a:solidFill>
                <a:effectLst/>
                <a:uLnTx/>
                <a:uFillTx/>
                <a:latin typeface="Gill Sans"/>
                <a:cs typeface="Gill Sans"/>
              </a:rPr>
              <a:t>:</a:t>
            </a:r>
          </a:p>
          <a:p>
            <a:pPr marL="0" marR="0" lvl="0" indent="0" algn="ctr" defTabSz="914400" eaLnBrk="1" fontAlgn="auto" latinLnBrk="0" hangingPunct="1">
              <a:lnSpc>
                <a:spcPct val="100000"/>
              </a:lnSpc>
              <a:spcBef>
                <a:spcPts val="0"/>
              </a:spcBef>
              <a:spcAft>
                <a:spcPts val="0"/>
              </a:spcAft>
              <a:buClrTx/>
              <a:buSzTx/>
              <a:buFontTx/>
              <a:buNone/>
              <a:tabLst/>
              <a:defRPr/>
            </a:pPr>
            <a:r>
              <a:rPr lang="en-US" sz="1800" b="0" kern="0" dirty="0" smtClean="0">
                <a:solidFill>
                  <a:srgbClr val="000000"/>
                </a:solidFill>
                <a:latin typeface="Gill Sans"/>
                <a:cs typeface="Gill Sans"/>
              </a:rPr>
              <a:t>Main()</a:t>
            </a:r>
            <a:endParaRPr kumimoji="0" lang="en-US" sz="1800" b="0" i="0" u="none" strike="noStrike" kern="0" cap="none" spc="0" normalizeH="0" baseline="0" noProof="0" dirty="0" smtClean="0">
              <a:ln>
                <a:noFill/>
              </a:ln>
              <a:solidFill>
                <a:srgbClr val="000000"/>
              </a:solidFill>
              <a:effectLst/>
              <a:uLnTx/>
              <a:uFillTx/>
              <a:latin typeface="Gill Sans"/>
              <a:cs typeface="Gill Sans"/>
            </a:endParaRPr>
          </a:p>
        </p:txBody>
      </p:sp>
      <p:sp>
        <p:nvSpPr>
          <p:cNvPr id="18" name="Text Box 12"/>
          <p:cNvSpPr txBox="1">
            <a:spLocks noChangeArrowheads="1"/>
          </p:cNvSpPr>
          <p:nvPr/>
        </p:nvSpPr>
        <p:spPr bwMode="auto">
          <a:xfrm>
            <a:off x="5078444" y="3945365"/>
            <a:ext cx="13868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smtClean="0">
                <a:solidFill>
                  <a:srgbClr val="000000"/>
                </a:solidFill>
                <a:latin typeface="Gill Sans"/>
                <a:cs typeface="Gill Sans"/>
              </a:rPr>
              <a:t>0x0800C040</a:t>
            </a:r>
          </a:p>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a:solidFill>
                  <a:srgbClr val="000000"/>
                </a:solidFill>
                <a:latin typeface="Gill Sans"/>
                <a:cs typeface="Gill Sans"/>
              </a:rPr>
              <a:t>m</a:t>
            </a:r>
            <a:r>
              <a:rPr kumimoji="0" lang="en-US" sz="1800" b="0" i="0" u="none" strike="noStrike" kern="0" cap="none" spc="0" normalizeH="0" baseline="0" noProof="0" dirty="0" err="1" smtClean="0">
                <a:ln>
                  <a:noFill/>
                </a:ln>
                <a:solidFill>
                  <a:srgbClr val="000000"/>
                </a:solidFill>
                <a:effectLst/>
                <a:uLnTx/>
                <a:uFillTx/>
                <a:latin typeface="Gill Sans"/>
                <a:cs typeface="Gill Sans"/>
              </a:rPr>
              <a:t>ain</a:t>
            </a:r>
            <a:r>
              <a:rPr kumimoji="0" lang="en-US" sz="1800" b="0" i="0" u="none" strike="noStrike" kern="0" cap="none" spc="0" normalizeH="0" baseline="0" noProof="0" dirty="0" smtClean="0">
                <a:ln>
                  <a:noFill/>
                </a:ln>
                <a:solidFill>
                  <a:srgbClr val="000000"/>
                </a:solidFill>
                <a:effectLst/>
                <a:uLnTx/>
                <a:uFillTx/>
                <a:latin typeface="Gill Sans"/>
                <a:cs typeface="Gill Sans"/>
              </a:rPr>
              <a:t>()</a:t>
            </a:r>
            <a:endParaRPr kumimoji="0" lang="en-US" sz="1800" b="0" i="0" u="none" strike="noStrike" kern="0" cap="none" spc="0" normalizeH="0" baseline="0" noProof="0" dirty="0">
              <a:ln>
                <a:noFill/>
              </a:ln>
              <a:solidFill>
                <a:srgbClr val="000000"/>
              </a:solidFill>
              <a:effectLst/>
              <a:uLnTx/>
              <a:uFillTx/>
              <a:latin typeface="Gill Sans"/>
              <a:cs typeface="Gill Sans"/>
            </a:endParaRPr>
          </a:p>
        </p:txBody>
      </p:sp>
      <p:sp>
        <p:nvSpPr>
          <p:cNvPr id="19" name="Text Box 12"/>
          <p:cNvSpPr txBox="1">
            <a:spLocks noChangeArrowheads="1"/>
          </p:cNvSpPr>
          <p:nvPr/>
        </p:nvSpPr>
        <p:spPr bwMode="auto">
          <a:xfrm>
            <a:off x="5052727" y="1567934"/>
            <a:ext cx="13868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smtClean="0">
                <a:solidFill>
                  <a:srgbClr val="000000"/>
                </a:solidFill>
                <a:latin typeface="Gill Sans"/>
                <a:cs typeface="Gill Sans"/>
              </a:rPr>
              <a:t>0xC0004080</a:t>
            </a:r>
            <a:endParaRPr kumimoji="0" lang="en-US" sz="1800" b="0" i="0" u="none" strike="noStrike" kern="0" cap="none" spc="0" normalizeH="0" baseline="0" noProof="0" dirty="0">
              <a:ln>
                <a:noFill/>
              </a:ln>
              <a:solidFill>
                <a:srgbClr val="000000"/>
              </a:solidFill>
              <a:effectLst/>
              <a:uLnTx/>
              <a:uFillTx/>
              <a:latin typeface="Gill Sans"/>
              <a:cs typeface="Gill Sans"/>
            </a:endParaRPr>
          </a:p>
        </p:txBody>
      </p:sp>
      <p:sp>
        <p:nvSpPr>
          <p:cNvPr id="20" name="Rectangle 6"/>
          <p:cNvSpPr>
            <a:spLocks noChangeArrowheads="1"/>
          </p:cNvSpPr>
          <p:nvPr/>
        </p:nvSpPr>
        <p:spPr bwMode="auto">
          <a:xfrm>
            <a:off x="609600" y="5219097"/>
            <a:ext cx="1905000" cy="1295400"/>
          </a:xfrm>
          <a:prstGeom prst="rect">
            <a:avLst/>
          </a:prstGeom>
          <a:solidFill>
            <a:srgbClr val="EFBFBF"/>
          </a:solidFill>
          <a:ln w="28575">
            <a:solidFill>
              <a:schemeClr val="tx1"/>
            </a:solidFill>
            <a:miter lim="800000"/>
            <a:headEnd/>
            <a:tailEnd/>
          </a:ln>
          <a:effectLst/>
        </p:spPr>
        <p:txBody>
          <a:bodyPr lIns="90487" tIns="44450" rIns="90487" bIns="44450"/>
          <a:lstStyle/>
          <a:p>
            <a:pPr algn="l" eaLnBrk="0" hangingPunct="0"/>
            <a:r>
              <a:rPr lang="en-US" sz="2400" dirty="0" smtClean="0">
                <a:latin typeface="Calibri" pitchFamily="34" charset="0"/>
              </a:rPr>
              <a:t>CPU</a:t>
            </a:r>
          </a:p>
          <a:p>
            <a:pPr algn="l" eaLnBrk="0" hangingPunct="0"/>
            <a:r>
              <a:rPr lang="en-US" b="0" i="1" dirty="0" smtClean="0">
                <a:latin typeface="Calibri" pitchFamily="34" charset="0"/>
              </a:rPr>
              <a:t>(need instructions)</a:t>
            </a:r>
            <a:endParaRPr lang="en-US" sz="2400" b="0" i="1" dirty="0">
              <a:latin typeface="Calibri" pitchFamily="34" charset="0"/>
            </a:endParaRPr>
          </a:p>
        </p:txBody>
      </p:sp>
      <p:cxnSp>
        <p:nvCxnSpPr>
          <p:cNvPr id="21" name="Curved Connector 20"/>
          <p:cNvCxnSpPr/>
          <p:nvPr/>
        </p:nvCxnSpPr>
        <p:spPr>
          <a:xfrm rot="10800000" flipV="1">
            <a:off x="2667000" y="4499361"/>
            <a:ext cx="3657600" cy="898303"/>
          </a:xfrm>
          <a:prstGeom prst="curvedConnector3">
            <a:avLst>
              <a:gd name="adj1" fmla="val 50000"/>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2" name="Text Box 12"/>
          <p:cNvSpPr txBox="1">
            <a:spLocks noChangeArrowheads="1"/>
          </p:cNvSpPr>
          <p:nvPr/>
        </p:nvSpPr>
        <p:spPr bwMode="auto">
          <a:xfrm>
            <a:off x="3429000" y="5253266"/>
            <a:ext cx="340099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kern="0" dirty="0" smtClean="0">
                <a:solidFill>
                  <a:srgbClr val="FF0000"/>
                </a:solidFill>
                <a:latin typeface="Gill Sans"/>
                <a:cs typeface="Gill Sans"/>
              </a:rPr>
              <a:t>OS</a:t>
            </a:r>
            <a:r>
              <a:rPr lang="en-US" sz="1800" b="0" kern="0" dirty="0" smtClean="0">
                <a:solidFill>
                  <a:srgbClr val="FF0000"/>
                </a:solidFill>
                <a:latin typeface="Gill Sans"/>
                <a:cs typeface="Gill Sans"/>
              </a:rPr>
              <a:t> </a:t>
            </a:r>
            <a:r>
              <a:rPr lang="en-US" sz="1800" b="0" kern="0" dirty="0" smtClean="0">
                <a:solidFill>
                  <a:srgbClr val="000000"/>
                </a:solidFill>
                <a:latin typeface="Gill Sans"/>
                <a:cs typeface="Gill Sans"/>
              </a:rPr>
              <a:t>registers the next</a:t>
            </a:r>
          </a:p>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err="1">
                <a:solidFill>
                  <a:srgbClr val="FF0000"/>
                </a:solidFill>
                <a:latin typeface="Gill Sans"/>
                <a:cs typeface="Gill Sans"/>
              </a:rPr>
              <a:t>i</a:t>
            </a:r>
            <a:r>
              <a:rPr kumimoji="0" lang="en-US" sz="1800" b="0" i="0" u="none" strike="noStrike" kern="0" cap="none" spc="0" normalizeH="0" baseline="0" noProof="0" dirty="0" err="1" smtClean="0">
                <a:ln>
                  <a:noFill/>
                </a:ln>
                <a:solidFill>
                  <a:srgbClr val="FF0000"/>
                </a:solidFill>
                <a:effectLst/>
                <a:uLnTx/>
                <a:uFillTx/>
                <a:latin typeface="Gill Sans"/>
                <a:cs typeface="Gill Sans"/>
              </a:rPr>
              <a:t>nstruction</a:t>
            </a:r>
            <a:r>
              <a:rPr kumimoji="0" lang="en-US" sz="1800" b="0" i="0" u="none" strike="noStrike" kern="0" cap="none" spc="0" normalizeH="0" noProof="0" dirty="0" smtClean="0">
                <a:ln>
                  <a:noFill/>
                </a:ln>
                <a:solidFill>
                  <a:srgbClr val="FF0000"/>
                </a:solidFill>
                <a:effectLst/>
                <a:uLnTx/>
                <a:uFillTx/>
                <a:latin typeface="Gill Sans"/>
                <a:cs typeface="Gill Sans"/>
              </a:rPr>
              <a:t> address </a:t>
            </a:r>
            <a:r>
              <a:rPr kumimoji="0" lang="en-US" sz="1800" b="0" i="0" u="none" strike="noStrike" kern="0" cap="none" spc="0" normalizeH="0" noProof="0" dirty="0" smtClean="0">
                <a:ln>
                  <a:noFill/>
                </a:ln>
                <a:effectLst/>
                <a:uLnTx/>
                <a:uFillTx/>
                <a:latin typeface="Gill Sans"/>
                <a:cs typeface="Gill Sans"/>
              </a:rPr>
              <a:t>(%</a:t>
            </a:r>
            <a:r>
              <a:rPr kumimoji="0" lang="en-US" sz="1800" b="0" i="0" u="none" strike="noStrike" kern="0" cap="none" spc="0" normalizeH="0" noProof="0" dirty="0" err="1" smtClean="0">
                <a:ln>
                  <a:noFill/>
                </a:ln>
                <a:effectLst/>
                <a:uLnTx/>
                <a:uFillTx/>
                <a:latin typeface="Gill Sans"/>
                <a:cs typeface="Gill Sans"/>
              </a:rPr>
              <a:t>eip</a:t>
            </a:r>
            <a:r>
              <a:rPr kumimoji="0" lang="en-US" sz="1800" b="0" i="0" u="none" strike="noStrike" kern="0" cap="none" spc="0" normalizeH="0" noProof="0" dirty="0" smtClean="0">
                <a:ln>
                  <a:noFill/>
                </a:ln>
                <a:effectLst/>
                <a:uLnTx/>
                <a:uFillTx/>
                <a:latin typeface="Gill Sans"/>
                <a:cs typeface="Gill Sans"/>
              </a:rPr>
              <a:t> register)</a:t>
            </a:r>
          </a:p>
          <a:p>
            <a:pPr marL="0" marR="0" lvl="0" indent="0" defTabSz="914400" eaLnBrk="1" fontAlgn="auto" latinLnBrk="0" hangingPunct="1">
              <a:lnSpc>
                <a:spcPct val="100000"/>
              </a:lnSpc>
              <a:spcBef>
                <a:spcPts val="0"/>
              </a:spcBef>
              <a:spcAft>
                <a:spcPts val="0"/>
              </a:spcAft>
              <a:buClrTx/>
              <a:buSzTx/>
              <a:buFontTx/>
              <a:buNone/>
              <a:tabLst/>
              <a:defRPr/>
            </a:pPr>
            <a:r>
              <a:rPr lang="en-US" sz="1800" b="0" kern="0" baseline="0" dirty="0" smtClean="0">
                <a:solidFill>
                  <a:srgbClr val="000000"/>
                </a:solidFill>
                <a:latin typeface="Gill Sans"/>
                <a:cs typeface="Gill Sans"/>
              </a:rPr>
              <a:t>e.g. 0x0800C040</a:t>
            </a:r>
            <a:endParaRPr kumimoji="0" lang="en-US" sz="1800" b="0" i="0" u="none" strike="noStrike" kern="0" cap="none" spc="0" normalizeH="0" baseline="0" noProof="0" dirty="0">
              <a:ln>
                <a:noFill/>
              </a:ln>
              <a:solidFill>
                <a:srgbClr val="000000"/>
              </a:solidFill>
              <a:effectLst/>
              <a:uLnTx/>
              <a:uFillTx/>
              <a:latin typeface="Gill Sans"/>
              <a:cs typeface="Gill Sans"/>
            </a:endParaRPr>
          </a:p>
        </p:txBody>
      </p:sp>
      <p:sp>
        <p:nvSpPr>
          <p:cNvPr id="23" name="AutoShape 12"/>
          <p:cNvSpPr>
            <a:spLocks noChangeArrowheads="1"/>
          </p:cNvSpPr>
          <p:nvPr/>
        </p:nvSpPr>
        <p:spPr bwMode="auto">
          <a:xfrm>
            <a:off x="7369998" y="5562599"/>
            <a:ext cx="997959" cy="1332661"/>
          </a:xfrm>
          <a:prstGeom prst="can">
            <a:avLst>
              <a:gd name="adj" fmla="val 37500"/>
            </a:avLst>
          </a:prstGeom>
          <a:solidFill>
            <a:srgbClr val="FF00FF"/>
          </a:solidFill>
          <a:ln w="9525">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dirty="0">
              <a:solidFill>
                <a:srgbClr val="000000"/>
              </a:solidFill>
              <a:latin typeface="Gill Sans"/>
              <a:cs typeface="Gill Sans"/>
            </a:endParaRPr>
          </a:p>
        </p:txBody>
      </p:sp>
      <p:pic>
        <p:nvPicPr>
          <p:cNvPr id="24" name="Picture 23"/>
          <p:cNvPicPr>
            <a:picLocks noChangeAspect="1"/>
          </p:cNvPicPr>
          <p:nvPr/>
        </p:nvPicPr>
        <p:blipFill>
          <a:blip r:embed="rId4"/>
          <a:stretch>
            <a:fillRect/>
          </a:stretch>
        </p:blipFill>
        <p:spPr>
          <a:xfrm>
            <a:off x="6256075" y="5840970"/>
            <a:ext cx="1098110" cy="1093230"/>
          </a:xfrm>
          <a:prstGeom prst="rect">
            <a:avLst/>
          </a:prstGeom>
        </p:spPr>
      </p:pic>
      <p:sp>
        <p:nvSpPr>
          <p:cNvPr id="25" name="Text Box 12"/>
          <p:cNvSpPr txBox="1">
            <a:spLocks noChangeArrowheads="1"/>
          </p:cNvSpPr>
          <p:nvPr/>
        </p:nvSpPr>
        <p:spPr bwMode="auto">
          <a:xfrm>
            <a:off x="7476232" y="5868166"/>
            <a:ext cx="150554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smtClean="0">
                <a:solidFill>
                  <a:srgbClr val="000000"/>
                </a:solidFill>
                <a:latin typeface="Gill Sans"/>
                <a:cs typeface="Gill Sans"/>
              </a:rPr>
              <a:t>/boot/</a:t>
            </a:r>
            <a:r>
              <a:rPr lang="en-US" sz="1800" b="0" kern="0" dirty="0" err="1" smtClean="0">
                <a:solidFill>
                  <a:srgbClr val="000000"/>
                </a:solidFill>
                <a:latin typeface="Gill Sans"/>
                <a:cs typeface="Gill Sans"/>
              </a:rPr>
              <a:t>vmlinux</a:t>
            </a:r>
            <a:endParaRPr lang="en-US" sz="1800" b="0" kern="0" dirty="0" smtClean="0">
              <a:solidFill>
                <a:srgbClr val="000000"/>
              </a:solidFill>
              <a:latin typeface="Gill Sans"/>
              <a:cs typeface="Gill San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Gill Sans"/>
                <a:cs typeface="Gill Sans"/>
              </a:rPr>
              <a:t>…/p1/hello</a:t>
            </a:r>
            <a:endParaRPr kumimoji="0" lang="en-US" sz="1800" b="0" i="0" u="none" strike="noStrike" kern="0" cap="none" spc="0" normalizeH="0" baseline="0" noProof="0" dirty="0">
              <a:ln>
                <a:noFill/>
              </a:ln>
              <a:solidFill>
                <a:srgbClr val="000000"/>
              </a:solidFill>
              <a:effectLst/>
              <a:uLnTx/>
              <a:uFillTx/>
              <a:latin typeface="Gill Sans"/>
              <a:cs typeface="Gill Sans"/>
            </a:endParaRPr>
          </a:p>
        </p:txBody>
      </p:sp>
      <p:pic>
        <p:nvPicPr>
          <p:cNvPr id="4" name="Picture 3" descr="Screen Shot 2015-04-28 at 9.52.1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6576" y="4212259"/>
            <a:ext cx="1265824" cy="740741"/>
          </a:xfrm>
          <a:prstGeom prst="rect">
            <a:avLst/>
          </a:prstGeom>
        </p:spPr>
      </p:pic>
    </p:spTree>
    <p:extLst>
      <p:ext uri="{BB962C8B-B14F-4D97-AF65-F5344CB8AC3E}">
        <p14:creationId xmlns:p14="http://schemas.microsoft.com/office/powerpoint/2010/main" val="42345836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dissolv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dissolve">
                                      <p:cBhvr>
                                        <p:cTn id="21" dur="500"/>
                                        <p:tgtEl>
                                          <p:spTgt spid="1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dissolve">
                                      <p:cBhvr>
                                        <p:cTn id="24" dur="500"/>
                                        <p:tgtEl>
                                          <p:spTgt spid="15"/>
                                        </p:tgtEl>
                                      </p:cBhvr>
                                    </p:animEffect>
                                  </p:childTnLst>
                                </p:cTn>
                              </p:par>
                              <p:par>
                                <p:cTn id="25" presetID="9"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500"/>
                                        <p:tgtEl>
                                          <p:spTgt spid="22"/>
                                        </p:tgtEl>
                                      </p:cBhvr>
                                    </p:animEffect>
                                  </p:childTnLst>
                                </p:cTn>
                              </p:par>
                              <p:par>
                                <p:cTn id="33" presetID="9"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dissolv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dissolve">
                                      <p:cBhvr>
                                        <p:cTn id="40" dur="500"/>
                                        <p:tgtEl>
                                          <p:spTgt spid="19"/>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dissolv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dissolve">
                                      <p:cBhvr>
                                        <p:cTn id="48" dur="500"/>
                                        <p:tgtEl>
                                          <p:spTgt spid="3">
                                            <p:txEl>
                                              <p:pRg st="5" end="5"/>
                                            </p:txEl>
                                          </p:spTgt>
                                        </p:tgtEl>
                                      </p:cBhvr>
                                    </p:animEffect>
                                  </p:childTnLst>
                                </p:cTn>
                              </p:par>
                              <p:par>
                                <p:cTn id="49" presetID="9" presetClass="entr" presetSubtype="0" fill="hold"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dissolve">
                                      <p:cBhvr>
                                        <p:cTn id="51" dur="500"/>
                                        <p:tgtEl>
                                          <p:spTgt spid="3">
                                            <p:txEl>
                                              <p:pRg st="6" end="6"/>
                                            </p:txEl>
                                          </p:spTgt>
                                        </p:tgtEl>
                                      </p:cBhvr>
                                    </p:animEffect>
                                  </p:childTnLst>
                                </p:cTn>
                              </p:par>
                              <p:par>
                                <p:cTn id="52" presetID="9" presetClass="entr" presetSubtype="0" fill="hold" nodeType="with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Effect transition="in" filter="dissolve">
                                      <p:cBhvr>
                                        <p:cTn id="5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P spid="16" grpId="0"/>
      <p:bldP spid="13" grpId="0" animBg="1"/>
      <p:bldP spid="15" grpId="0" animBg="1"/>
      <p:bldP spid="18" grpId="0"/>
      <p:bldP spid="19"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 an </a:t>
            </a:r>
            <a:r>
              <a:rPr lang="en-US" dirty="0" smtClean="0">
                <a:solidFill>
                  <a:srgbClr val="FF0000"/>
                </a:solidFill>
              </a:rPr>
              <a:t>infinite</a:t>
            </a:r>
            <a:r>
              <a:rPr lang="en-US" dirty="0" smtClean="0"/>
              <a:t> program?</a:t>
            </a:r>
            <a:endParaRPr lang="en-US" dirty="0"/>
          </a:p>
        </p:txBody>
      </p:sp>
      <p:sp>
        <p:nvSpPr>
          <p:cNvPr id="3" name="Content Placeholder 2"/>
          <p:cNvSpPr>
            <a:spLocks noGrp="1"/>
          </p:cNvSpPr>
          <p:nvPr>
            <p:ph idx="1"/>
          </p:nvPr>
        </p:nvSpPr>
        <p:spPr>
          <a:xfrm>
            <a:off x="357018" y="1197678"/>
            <a:ext cx="4860924" cy="3301685"/>
          </a:xfrm>
        </p:spPr>
        <p:txBody>
          <a:bodyPr/>
          <a:lstStyle/>
          <a:p>
            <a:r>
              <a:rPr lang="en-US" dirty="0" smtClean="0"/>
              <a:t>Ex:</a:t>
            </a:r>
          </a:p>
          <a:p>
            <a:pPr lvl="1"/>
            <a:r>
              <a:rPr lang="en-US" dirty="0" smtClean="0"/>
              <a:t>While(true) { </a:t>
            </a:r>
            <a:r>
              <a:rPr lang="en-US" dirty="0" err="1" smtClean="0"/>
              <a:t>i</a:t>
            </a:r>
            <a:r>
              <a:rPr lang="en-US" dirty="0" smtClean="0"/>
              <a:t>++ };</a:t>
            </a:r>
          </a:p>
          <a:p>
            <a:pPr lvl="2"/>
            <a:r>
              <a:rPr lang="en-US" dirty="0" smtClean="0">
                <a:solidFill>
                  <a:srgbClr val="FF0000"/>
                </a:solidFill>
              </a:rPr>
              <a:t>0x800C040: </a:t>
            </a:r>
            <a:r>
              <a:rPr lang="en-US" dirty="0" err="1" smtClean="0"/>
              <a:t>mov</a:t>
            </a:r>
            <a:r>
              <a:rPr lang="en-US" dirty="0" smtClean="0"/>
              <a:t> </a:t>
            </a:r>
            <a:r>
              <a:rPr lang="en-US" dirty="0" err="1" smtClean="0"/>
              <a:t>Mem</a:t>
            </a:r>
            <a:r>
              <a:rPr lang="en-US" dirty="0" smtClean="0"/>
              <a:t>[</a:t>
            </a:r>
            <a:r>
              <a:rPr lang="en-US" dirty="0" err="1" smtClean="0"/>
              <a:t>i</a:t>
            </a:r>
            <a:r>
              <a:rPr lang="en-US" dirty="0" smtClean="0"/>
              <a:t>] %</a:t>
            </a:r>
            <a:r>
              <a:rPr lang="en-US" dirty="0" err="1" smtClean="0"/>
              <a:t>eax</a:t>
            </a:r>
            <a:endParaRPr lang="en-US" dirty="0" smtClean="0"/>
          </a:p>
          <a:p>
            <a:pPr lvl="2"/>
            <a:r>
              <a:rPr lang="en-US" dirty="0" smtClean="0"/>
              <a:t>0x800C050</a:t>
            </a:r>
            <a:r>
              <a:rPr lang="en-US" dirty="0"/>
              <a:t>:</a:t>
            </a:r>
            <a:r>
              <a:rPr lang="en-US" dirty="0">
                <a:solidFill>
                  <a:srgbClr val="FF0000"/>
                </a:solidFill>
              </a:rPr>
              <a:t> </a:t>
            </a:r>
            <a:r>
              <a:rPr lang="en-US" dirty="0" err="1"/>
              <a:t>i</a:t>
            </a:r>
            <a:r>
              <a:rPr lang="en-US" dirty="0" err="1" smtClean="0"/>
              <a:t>nc</a:t>
            </a:r>
            <a:r>
              <a:rPr lang="en-US" dirty="0" smtClean="0"/>
              <a:t> %</a:t>
            </a:r>
            <a:r>
              <a:rPr lang="en-US" dirty="0" err="1" smtClean="0"/>
              <a:t>eax</a:t>
            </a:r>
            <a:endParaRPr lang="en-US" dirty="0" smtClean="0"/>
          </a:p>
          <a:p>
            <a:pPr lvl="2"/>
            <a:r>
              <a:rPr lang="en-US" dirty="0" smtClean="0">
                <a:solidFill>
                  <a:srgbClr val="000000"/>
                </a:solidFill>
              </a:rPr>
              <a:t>0x800C060</a:t>
            </a:r>
            <a:r>
              <a:rPr lang="en-US" dirty="0">
                <a:solidFill>
                  <a:srgbClr val="000000"/>
                </a:solidFill>
              </a:rPr>
              <a:t>: </a:t>
            </a:r>
            <a:r>
              <a:rPr lang="en-US" dirty="0" err="1" smtClean="0">
                <a:solidFill>
                  <a:srgbClr val="000000"/>
                </a:solidFill>
              </a:rPr>
              <a:t>mov</a:t>
            </a:r>
            <a:r>
              <a:rPr lang="en-US" dirty="0" smtClean="0">
                <a:solidFill>
                  <a:srgbClr val="000000"/>
                </a:solidFill>
              </a:rPr>
              <a:t> %</a:t>
            </a:r>
            <a:r>
              <a:rPr lang="en-US" dirty="0" err="1" smtClean="0"/>
              <a:t>eax</a:t>
            </a:r>
            <a:r>
              <a:rPr lang="en-US" dirty="0" smtClean="0"/>
              <a:t> </a:t>
            </a:r>
            <a:r>
              <a:rPr lang="en-US" dirty="0" err="1" smtClean="0"/>
              <a:t>Mem</a:t>
            </a:r>
            <a:r>
              <a:rPr lang="en-US" dirty="0" smtClean="0"/>
              <a:t>[</a:t>
            </a:r>
            <a:r>
              <a:rPr lang="en-US" dirty="0" err="1" smtClean="0"/>
              <a:t>i</a:t>
            </a:r>
            <a:r>
              <a:rPr lang="en-US" dirty="0" smtClean="0"/>
              <a:t>] </a:t>
            </a:r>
          </a:p>
          <a:p>
            <a:pPr lvl="2"/>
            <a:r>
              <a:rPr lang="en-US" dirty="0" smtClean="0">
                <a:solidFill>
                  <a:srgbClr val="000000"/>
                </a:solidFill>
              </a:rPr>
              <a:t>0x800C070</a:t>
            </a:r>
            <a:r>
              <a:rPr lang="en-US" dirty="0">
                <a:solidFill>
                  <a:srgbClr val="000000"/>
                </a:solidFill>
              </a:rPr>
              <a:t>: </a:t>
            </a:r>
            <a:r>
              <a:rPr lang="en-US" dirty="0" err="1" smtClean="0"/>
              <a:t>jmp</a:t>
            </a:r>
            <a:r>
              <a:rPr lang="en-US" dirty="0" smtClean="0"/>
              <a:t> </a:t>
            </a:r>
            <a:r>
              <a:rPr lang="en-US" dirty="0" smtClean="0">
                <a:solidFill>
                  <a:srgbClr val="FF0000"/>
                </a:solidFill>
              </a:rPr>
              <a:t>0x800C040</a:t>
            </a:r>
          </a:p>
          <a:p>
            <a:r>
              <a:rPr lang="en-US" dirty="0" smtClean="0"/>
              <a:t>A new program also runs</a:t>
            </a:r>
          </a:p>
          <a:p>
            <a:pPr lvl="1"/>
            <a:r>
              <a:rPr lang="en-US" dirty="0" smtClean="0"/>
              <a:t>Will you see print “A”? </a:t>
            </a:r>
            <a:r>
              <a:rPr lang="en-US" b="1" dirty="0" smtClean="0">
                <a:solidFill>
                  <a:srgbClr val="FF0000"/>
                </a:solidFill>
              </a:rPr>
              <a:t>No/Yes?</a:t>
            </a:r>
          </a:p>
          <a:p>
            <a:pPr lvl="1"/>
            <a:r>
              <a:rPr lang="en-US" dirty="0" smtClean="0"/>
              <a:t>But how come</a:t>
            </a:r>
            <a:r>
              <a:rPr lang="en-US" b="1" dirty="0" smtClean="0">
                <a:solidFill>
                  <a:srgbClr val="FF0000"/>
                </a:solidFill>
              </a:rPr>
              <a:t>?</a:t>
            </a:r>
          </a:p>
          <a:p>
            <a:pPr lvl="2"/>
            <a:r>
              <a:rPr lang="en-US" dirty="0" smtClean="0"/>
              <a:t>(CPU </a:t>
            </a:r>
            <a:r>
              <a:rPr lang="en-US" dirty="0"/>
              <a:t>is just a passive </a:t>
            </a:r>
            <a:r>
              <a:rPr lang="en-US" dirty="0" smtClean="0"/>
              <a:t>component)</a:t>
            </a:r>
            <a:endParaRPr lang="en-US" b="1" dirty="0" smtClean="0">
              <a:solidFill>
                <a:srgbClr val="FF0000"/>
              </a:solidFill>
            </a:endParaRPr>
          </a:p>
          <a:p>
            <a:pPr lvl="2"/>
            <a:r>
              <a:rPr lang="en-US" b="1" dirty="0" smtClean="0">
                <a:solidFill>
                  <a:srgbClr val="FF0000"/>
                </a:solidFill>
              </a:rPr>
              <a:t>…</a:t>
            </a:r>
            <a:endParaRPr lang="en-US" b="1" dirty="0">
              <a:solidFill>
                <a:srgbClr val="FF0000"/>
              </a:solidFill>
            </a:endParaRPr>
          </a:p>
          <a:p>
            <a:pPr marL="457200" lvl="1" indent="0">
              <a:buNone/>
            </a:pPr>
            <a:endParaRPr lang="en-US" b="1" dirty="0">
              <a:solidFill>
                <a:srgbClr val="FF0000"/>
              </a:solidFill>
            </a:endParaRPr>
          </a:p>
        </p:txBody>
      </p:sp>
      <p:sp>
        <p:nvSpPr>
          <p:cNvPr id="6" name="Rectangle 6"/>
          <p:cNvSpPr>
            <a:spLocks noChangeArrowheads="1"/>
          </p:cNvSpPr>
          <p:nvPr/>
        </p:nvSpPr>
        <p:spPr bwMode="auto">
          <a:xfrm rot="5400000">
            <a:off x="5345147" y="3020444"/>
            <a:ext cx="5828697" cy="1159408"/>
          </a:xfrm>
          <a:prstGeom prst="rect">
            <a:avLst/>
          </a:prstGeom>
          <a:solidFill>
            <a:srgbClr val="808080"/>
          </a:solidFill>
          <a:ln w="9525">
            <a:solidFill>
              <a:schemeClr val="tx1"/>
            </a:solidFill>
            <a:miter lim="800000"/>
            <a:headEnd/>
            <a:tailEnd/>
          </a:ln>
          <a:effectLst/>
          <a:extLst/>
        </p:spPr>
        <p:txBody>
          <a:bodyPr wrap="none" anchor="ctr"/>
          <a:lstStyle/>
          <a:p>
            <a:pPr algn="ctr">
              <a:defRPr/>
            </a:pPr>
            <a:r>
              <a:rPr lang="en-US" dirty="0" smtClean="0">
                <a:solidFill>
                  <a:schemeClr val="bg1"/>
                </a:solidFill>
                <a:latin typeface="Gill Sans"/>
                <a:cs typeface="Gill Sans"/>
              </a:rPr>
              <a:t>Memory</a:t>
            </a:r>
            <a:endParaRPr lang="en-US" dirty="0">
              <a:solidFill>
                <a:schemeClr val="bg1"/>
              </a:solidFill>
              <a:latin typeface="Gill Sans"/>
              <a:cs typeface="Gill Sans"/>
            </a:endParaRPr>
          </a:p>
        </p:txBody>
      </p:sp>
      <p:sp>
        <p:nvSpPr>
          <p:cNvPr id="14" name="Text Box 12"/>
          <p:cNvSpPr txBox="1">
            <a:spLocks noChangeArrowheads="1"/>
          </p:cNvSpPr>
          <p:nvPr/>
        </p:nvSpPr>
        <p:spPr bwMode="auto">
          <a:xfrm>
            <a:off x="7146392" y="535690"/>
            <a:ext cx="465381" cy="30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ill Sans"/>
                <a:cs typeface="Gill Sans"/>
              </a:rPr>
              <a:t>2</a:t>
            </a:r>
            <a:r>
              <a:rPr kumimoji="0" lang="en-US" sz="1800" b="0" i="0" u="none" strike="noStrike" kern="0" cap="none" spc="0" normalizeH="0" baseline="30000" noProof="0" dirty="0">
                <a:ln>
                  <a:noFill/>
                </a:ln>
                <a:solidFill>
                  <a:srgbClr val="000000"/>
                </a:solidFill>
                <a:effectLst/>
                <a:uLnTx/>
                <a:uFillTx/>
                <a:latin typeface="Gill Sans"/>
                <a:cs typeface="Gill Sans"/>
              </a:rPr>
              <a:t>n</a:t>
            </a:r>
            <a:r>
              <a:rPr kumimoji="0" lang="en-US" sz="1800" b="0" i="0" u="none" strike="noStrike" kern="0" cap="none" spc="0" normalizeH="0" baseline="0" noProof="0" dirty="0">
                <a:ln>
                  <a:noFill/>
                </a:ln>
                <a:solidFill>
                  <a:srgbClr val="000000"/>
                </a:solidFill>
                <a:effectLst/>
                <a:uLnTx/>
                <a:uFillTx/>
                <a:latin typeface="Gill Sans"/>
                <a:cs typeface="Gill Sans"/>
              </a:rPr>
              <a:t>-1</a:t>
            </a:r>
          </a:p>
        </p:txBody>
      </p:sp>
      <p:sp>
        <p:nvSpPr>
          <p:cNvPr id="16" name="Text Box 11"/>
          <p:cNvSpPr txBox="1">
            <a:spLocks noChangeArrowheads="1"/>
          </p:cNvSpPr>
          <p:nvPr/>
        </p:nvSpPr>
        <p:spPr bwMode="auto">
          <a:xfrm>
            <a:off x="7400094" y="6211100"/>
            <a:ext cx="246276" cy="30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ill Sans"/>
                <a:cs typeface="Gill Sans"/>
              </a:rPr>
              <a:t>0</a:t>
            </a:r>
          </a:p>
        </p:txBody>
      </p:sp>
      <p:sp>
        <p:nvSpPr>
          <p:cNvPr id="15" name="TextBox 14"/>
          <p:cNvSpPr txBox="1"/>
          <p:nvPr/>
        </p:nvSpPr>
        <p:spPr>
          <a:xfrm>
            <a:off x="7707670" y="3810001"/>
            <a:ext cx="1131529" cy="609600"/>
          </a:xfrm>
          <a:prstGeom prst="rect">
            <a:avLst/>
          </a:prstGeom>
          <a:solidFill>
            <a:srgbClr val="FF0000"/>
          </a:solidFill>
          <a:ln w="12700" cmpd="sng">
            <a:solidFill>
              <a:srgbClr val="000000"/>
            </a:solidFill>
          </a:ln>
        </p:spPr>
        <p:txBody>
          <a:bodyPr wrap="square" t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Gill Sans"/>
                <a:cs typeface="Gill Sans"/>
              </a:rPr>
              <a:t>Infinite Program</a:t>
            </a:r>
          </a:p>
        </p:txBody>
      </p:sp>
      <p:sp>
        <p:nvSpPr>
          <p:cNvPr id="18" name="Text Box 12"/>
          <p:cNvSpPr txBox="1">
            <a:spLocks noChangeArrowheads="1"/>
          </p:cNvSpPr>
          <p:nvPr/>
        </p:nvSpPr>
        <p:spPr bwMode="auto">
          <a:xfrm>
            <a:off x="6140550" y="3810001"/>
            <a:ext cx="13868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smtClean="0">
                <a:solidFill>
                  <a:srgbClr val="000000"/>
                </a:solidFill>
                <a:latin typeface="Gill Sans"/>
                <a:cs typeface="Gill Sans"/>
              </a:rPr>
              <a:t>0x0800C040</a:t>
            </a:r>
            <a:endParaRPr kumimoji="0" lang="en-US" sz="1800" b="0" i="0" u="none" strike="noStrike" kern="0" cap="none" spc="0" normalizeH="0" baseline="0" noProof="0" dirty="0">
              <a:ln>
                <a:noFill/>
              </a:ln>
              <a:solidFill>
                <a:srgbClr val="000000"/>
              </a:solidFill>
              <a:effectLst/>
              <a:uLnTx/>
              <a:uFillTx/>
              <a:latin typeface="Gill Sans"/>
              <a:cs typeface="Gill Sans"/>
            </a:endParaRPr>
          </a:p>
        </p:txBody>
      </p:sp>
      <p:sp>
        <p:nvSpPr>
          <p:cNvPr id="20" name="Rectangle 6"/>
          <p:cNvSpPr>
            <a:spLocks noChangeArrowheads="1"/>
          </p:cNvSpPr>
          <p:nvPr/>
        </p:nvSpPr>
        <p:spPr bwMode="auto">
          <a:xfrm>
            <a:off x="5088992" y="5397665"/>
            <a:ext cx="1905000" cy="1295400"/>
          </a:xfrm>
          <a:prstGeom prst="rect">
            <a:avLst/>
          </a:prstGeom>
          <a:solidFill>
            <a:srgbClr val="EFBFBF"/>
          </a:solidFill>
          <a:ln w="28575">
            <a:solidFill>
              <a:schemeClr val="tx1"/>
            </a:solidFill>
            <a:miter lim="800000"/>
            <a:headEnd/>
            <a:tailEnd/>
          </a:ln>
          <a:effectLst/>
        </p:spPr>
        <p:txBody>
          <a:bodyPr lIns="90487" tIns="44450" rIns="90487" bIns="44450"/>
          <a:lstStyle/>
          <a:p>
            <a:pPr algn="l" eaLnBrk="0" hangingPunct="0"/>
            <a:r>
              <a:rPr lang="en-US" sz="2400" dirty="0" smtClean="0">
                <a:latin typeface="Calibri" pitchFamily="34" charset="0"/>
              </a:rPr>
              <a:t>CPU</a:t>
            </a:r>
          </a:p>
          <a:p>
            <a:pPr algn="l" eaLnBrk="0" hangingPunct="0"/>
            <a:r>
              <a:rPr lang="en-US" b="0" i="1" dirty="0" smtClean="0">
                <a:latin typeface="Calibri" pitchFamily="34" charset="0"/>
              </a:rPr>
              <a:t>(running infinite </a:t>
            </a:r>
            <a:r>
              <a:rPr lang="en-US" b="0" i="1" dirty="0" err="1" smtClean="0">
                <a:latin typeface="Calibri" pitchFamily="34" charset="0"/>
              </a:rPr>
              <a:t>Prog</a:t>
            </a:r>
            <a:r>
              <a:rPr lang="en-US" b="0" i="1" dirty="0" smtClean="0">
                <a:latin typeface="Calibri" pitchFamily="34" charset="0"/>
              </a:rPr>
              <a:t> )</a:t>
            </a:r>
            <a:endParaRPr lang="en-US" sz="2400" b="0" i="1" dirty="0">
              <a:latin typeface="Calibri" pitchFamily="34" charset="0"/>
            </a:endParaRPr>
          </a:p>
        </p:txBody>
      </p:sp>
      <p:cxnSp>
        <p:nvCxnSpPr>
          <p:cNvPr id="21" name="Curved Connector 20"/>
          <p:cNvCxnSpPr/>
          <p:nvPr/>
        </p:nvCxnSpPr>
        <p:spPr>
          <a:xfrm rot="5400000">
            <a:off x="6540770" y="4263222"/>
            <a:ext cx="1135045" cy="838200"/>
          </a:xfrm>
          <a:prstGeom prst="curvedConnector3">
            <a:avLst>
              <a:gd name="adj1" fmla="val 50000"/>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7707671" y="4572000"/>
            <a:ext cx="1131529" cy="914401"/>
          </a:xfrm>
          <a:prstGeom prst="rect">
            <a:avLst/>
          </a:prstGeom>
          <a:solidFill>
            <a:schemeClr val="accent1">
              <a:lumMod val="20000"/>
              <a:lumOff val="80000"/>
            </a:schemeClr>
          </a:solidFill>
          <a:ln w="12700" cmpd="sng">
            <a:solidFill>
              <a:srgbClr val="000000"/>
            </a:solidFill>
          </a:ln>
        </p:spPr>
        <p:txBody>
          <a:bodyPr wrap="square" t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0" kern="0" noProof="0" dirty="0" smtClean="0">
                <a:solidFill>
                  <a:srgbClr val="000000"/>
                </a:solidFill>
                <a:latin typeface="Gill Sans"/>
                <a:cs typeface="Gill Sans"/>
              </a:rPr>
              <a:t>New </a:t>
            </a:r>
            <a:r>
              <a:rPr lang="en-US" sz="1800" b="0" kern="0" noProof="0" dirty="0" err="1" smtClean="0">
                <a:solidFill>
                  <a:srgbClr val="000000"/>
                </a:solidFill>
                <a:latin typeface="Gill Sans"/>
                <a:cs typeface="Gill Sans"/>
              </a:rPr>
              <a:t>prog</a:t>
            </a:r>
            <a:r>
              <a:rPr lang="en-US" sz="1800" b="0" kern="0" noProof="0" dirty="0" smtClean="0">
                <a:solidFill>
                  <a:srgbClr val="000000"/>
                </a:solidFill>
                <a:latin typeface="Gill Sans"/>
                <a:cs typeface="Gill Sans"/>
              </a:rPr>
              <a:t>:</a:t>
            </a:r>
          </a:p>
          <a:p>
            <a:pPr marL="0" marR="0" lvl="0" indent="0" algn="ctr" defTabSz="914400" eaLnBrk="1" fontAlgn="auto" latinLnBrk="0" hangingPunct="1">
              <a:lnSpc>
                <a:spcPct val="100000"/>
              </a:lnSpc>
              <a:spcBef>
                <a:spcPts val="0"/>
              </a:spcBef>
              <a:spcAft>
                <a:spcPts val="0"/>
              </a:spcAft>
              <a:buClrTx/>
              <a:buSzTx/>
              <a:buFontTx/>
              <a:buNone/>
              <a:tabLst/>
              <a:defRPr/>
            </a:pPr>
            <a:r>
              <a:rPr lang="en-US" sz="1800" b="0" kern="0" dirty="0" smtClean="0">
                <a:solidFill>
                  <a:srgbClr val="000000"/>
                </a:solidFill>
                <a:latin typeface="Gill Sans"/>
                <a:cs typeface="Gill Sans"/>
              </a:rPr>
              <a:t>Print </a:t>
            </a:r>
            <a:r>
              <a:rPr lang="en-US" sz="1800" b="0" kern="0" noProof="0" dirty="0" smtClean="0">
                <a:solidFill>
                  <a:srgbClr val="000000"/>
                </a:solidFill>
                <a:latin typeface="Gill Sans"/>
                <a:cs typeface="Gill Sans"/>
              </a:rPr>
              <a:t>“A”</a:t>
            </a:r>
            <a:endParaRPr kumimoji="0" lang="en-US" sz="1800" b="0" i="0" u="none" strike="noStrike" kern="0" cap="none" spc="0" normalizeH="0" baseline="0" noProof="0" dirty="0" smtClean="0">
              <a:ln>
                <a:noFill/>
              </a:ln>
              <a:solidFill>
                <a:srgbClr val="000000"/>
              </a:solidFill>
              <a:effectLst/>
              <a:uLnTx/>
              <a:uFillTx/>
              <a:latin typeface="Gill Sans"/>
              <a:cs typeface="Gill Sans"/>
            </a:endParaRPr>
          </a:p>
        </p:txBody>
      </p:sp>
      <p:pic>
        <p:nvPicPr>
          <p:cNvPr id="22" name="Picture 21"/>
          <p:cNvPicPr>
            <a:picLocks noChangeAspect="1"/>
          </p:cNvPicPr>
          <p:nvPr/>
        </p:nvPicPr>
        <p:blipFill>
          <a:blip r:embed="rId3"/>
          <a:stretch>
            <a:fillRect/>
          </a:stretch>
        </p:blipFill>
        <p:spPr>
          <a:xfrm>
            <a:off x="3733800" y="5911753"/>
            <a:ext cx="918968" cy="918968"/>
          </a:xfrm>
          <a:prstGeom prst="rect">
            <a:avLst/>
          </a:prstGeom>
        </p:spPr>
      </p:pic>
    </p:spTree>
    <p:extLst>
      <p:ext uri="{BB962C8B-B14F-4D97-AF65-F5344CB8AC3E}">
        <p14:creationId xmlns:p14="http://schemas.microsoft.com/office/powerpoint/2010/main" val="39705934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ssolve">
                                      <p:cBhvr>
                                        <p:cTn id="10" dur="500"/>
                                        <p:tgtEl>
                                          <p:spTgt spid="3">
                                            <p:txEl>
                                              <p:pRg st="6" end="6"/>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dissolve">
                                      <p:cBhvr>
                                        <p:cTn id="13" dur="500"/>
                                        <p:tgtEl>
                                          <p:spTgt spid="3">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dissolve">
                                      <p:cBhvr>
                                        <p:cTn id="18" dur="500"/>
                                        <p:tgtEl>
                                          <p:spTgt spid="3">
                                            <p:txEl>
                                              <p:pRg st="8" end="8"/>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dissolve">
                                      <p:cBhvr>
                                        <p:cTn id="21" dur="500"/>
                                        <p:tgtEl>
                                          <p:spTgt spid="3">
                                            <p:txEl>
                                              <p:pRg st="9" end="9"/>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dissolve">
                                      <p:cBhvr>
                                        <p:cTn id="24" dur="500"/>
                                        <p:tgtEl>
                                          <p:spTgt spid="3">
                                            <p:txEl>
                                              <p:pRg st="10" end="1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dissolve">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44262" y="5165402"/>
            <a:ext cx="2049748" cy="1064292"/>
          </a:xfrm>
          <a:prstGeom prst="rect">
            <a:avLst/>
          </a:prstGeom>
        </p:spPr>
      </p:pic>
      <p:sp>
        <p:nvSpPr>
          <p:cNvPr id="2" name="Title 1"/>
          <p:cNvSpPr>
            <a:spLocks noGrp="1"/>
          </p:cNvSpPr>
          <p:nvPr>
            <p:ph type="title"/>
          </p:nvPr>
        </p:nvSpPr>
        <p:spPr/>
        <p:txBody>
          <a:bodyPr/>
          <a:lstStyle/>
          <a:p>
            <a:r>
              <a:rPr lang="en-US" dirty="0" smtClean="0"/>
              <a:t>Or, a network “interrupt”</a:t>
            </a:r>
            <a:endParaRPr lang="en-US" dirty="0"/>
          </a:p>
        </p:txBody>
      </p:sp>
      <p:sp>
        <p:nvSpPr>
          <p:cNvPr id="3" name="Content Placeholder 2"/>
          <p:cNvSpPr>
            <a:spLocks noGrp="1"/>
          </p:cNvSpPr>
          <p:nvPr>
            <p:ph idx="1"/>
          </p:nvPr>
        </p:nvSpPr>
        <p:spPr>
          <a:xfrm>
            <a:off x="357018" y="1197678"/>
            <a:ext cx="4860924" cy="3301685"/>
          </a:xfrm>
        </p:spPr>
        <p:txBody>
          <a:bodyPr/>
          <a:lstStyle/>
          <a:p>
            <a:r>
              <a:rPr lang="en-US" dirty="0" smtClean="0"/>
              <a:t>A </a:t>
            </a:r>
            <a:r>
              <a:rPr lang="en-US" dirty="0" smtClean="0">
                <a:solidFill>
                  <a:srgbClr val="FF0000"/>
                </a:solidFill>
              </a:rPr>
              <a:t>long</a:t>
            </a:r>
            <a:r>
              <a:rPr lang="en-US" dirty="0" smtClean="0"/>
              <a:t> program is using the CPU</a:t>
            </a:r>
          </a:p>
          <a:p>
            <a:r>
              <a:rPr lang="en-US" dirty="0" smtClean="0"/>
              <a:t>But then … </a:t>
            </a:r>
          </a:p>
          <a:p>
            <a:pPr lvl="1"/>
            <a:r>
              <a:rPr lang="en-US" dirty="0"/>
              <a:t>A</a:t>
            </a:r>
            <a:r>
              <a:rPr lang="en-US" dirty="0" smtClean="0"/>
              <a:t>n “important” tweet </a:t>
            </a:r>
          </a:p>
          <a:p>
            <a:pPr lvl="1"/>
            <a:r>
              <a:rPr lang="en-US" dirty="0" smtClean="0"/>
              <a:t>From where? NIC card</a:t>
            </a:r>
          </a:p>
          <a:p>
            <a:r>
              <a:rPr lang="en-US" dirty="0" smtClean="0"/>
              <a:t>When to process the message</a:t>
            </a:r>
            <a:r>
              <a:rPr lang="en-US" b="1" dirty="0" smtClean="0">
                <a:solidFill>
                  <a:srgbClr val="FF0000"/>
                </a:solidFill>
              </a:rPr>
              <a:t>?</a:t>
            </a:r>
            <a:r>
              <a:rPr lang="en-US" dirty="0" smtClean="0">
                <a:solidFill>
                  <a:srgbClr val="FF0000"/>
                </a:solidFill>
              </a:rPr>
              <a:t> </a:t>
            </a:r>
            <a:endParaRPr lang="en-US" dirty="0">
              <a:solidFill>
                <a:srgbClr val="FF0000"/>
              </a:solidFill>
            </a:endParaRPr>
          </a:p>
          <a:p>
            <a:pPr lvl="1"/>
            <a:r>
              <a:rPr lang="en-US" dirty="0" smtClean="0">
                <a:solidFill>
                  <a:srgbClr val="000000"/>
                </a:solidFill>
              </a:rPr>
              <a:t>(Process message needs CPU)</a:t>
            </a:r>
          </a:p>
          <a:p>
            <a:pPr lvl="1"/>
            <a:r>
              <a:rPr lang="en-US" dirty="0" smtClean="0">
                <a:solidFill>
                  <a:srgbClr val="000000"/>
                </a:solidFill>
              </a:rPr>
              <a:t>After the long program ends</a:t>
            </a:r>
            <a:r>
              <a:rPr lang="en-US" b="1" dirty="0" smtClean="0">
                <a:solidFill>
                  <a:srgbClr val="FF0000"/>
                </a:solidFill>
              </a:rPr>
              <a:t>?</a:t>
            </a:r>
            <a:endParaRPr lang="en-US" dirty="0" smtClean="0">
              <a:solidFill>
                <a:srgbClr val="000000"/>
              </a:solidFill>
            </a:endParaRPr>
          </a:p>
          <a:p>
            <a:pPr marL="457200" lvl="1" indent="0">
              <a:buNone/>
            </a:pPr>
            <a:endParaRPr lang="en-US" dirty="0" smtClean="0">
              <a:solidFill>
                <a:srgbClr val="000000"/>
              </a:solidFill>
            </a:endParaRPr>
          </a:p>
          <a:p>
            <a:pPr lvl="1"/>
            <a:endParaRPr lang="en-US" dirty="0">
              <a:solidFill>
                <a:srgbClr val="000000"/>
              </a:solidFill>
            </a:endParaRPr>
          </a:p>
        </p:txBody>
      </p:sp>
      <p:sp>
        <p:nvSpPr>
          <p:cNvPr id="6" name="Rectangle 6"/>
          <p:cNvSpPr>
            <a:spLocks noChangeArrowheads="1"/>
          </p:cNvSpPr>
          <p:nvPr/>
        </p:nvSpPr>
        <p:spPr bwMode="auto">
          <a:xfrm rot="5400000">
            <a:off x="3761355" y="3199013"/>
            <a:ext cx="5828697" cy="1159408"/>
          </a:xfrm>
          <a:prstGeom prst="rect">
            <a:avLst/>
          </a:prstGeom>
          <a:solidFill>
            <a:schemeClr val="bg2"/>
          </a:solidFill>
          <a:ln w="9525">
            <a:solidFill>
              <a:schemeClr val="tx1"/>
            </a:solidFill>
            <a:miter lim="800000"/>
            <a:headEnd/>
            <a:tailEnd/>
          </a:ln>
          <a:effectLst/>
          <a:extLst/>
        </p:spPr>
        <p:txBody>
          <a:bodyPr wrap="none" anchor="ctr"/>
          <a:lstStyle/>
          <a:p>
            <a:pPr algn="ctr">
              <a:defRPr/>
            </a:pPr>
            <a:r>
              <a:rPr lang="en-US" dirty="0" smtClean="0">
                <a:solidFill>
                  <a:schemeClr val="bg1"/>
                </a:solidFill>
                <a:latin typeface="Gill Sans"/>
                <a:cs typeface="Gill Sans"/>
              </a:rPr>
              <a:t>Memory</a:t>
            </a:r>
            <a:endParaRPr lang="en-US" dirty="0">
              <a:solidFill>
                <a:schemeClr val="bg1"/>
              </a:solidFill>
              <a:latin typeface="Gill Sans"/>
              <a:cs typeface="Gill Sans"/>
            </a:endParaRPr>
          </a:p>
        </p:txBody>
      </p:sp>
      <p:sp>
        <p:nvSpPr>
          <p:cNvPr id="11" name="Text Box 11"/>
          <p:cNvSpPr txBox="1">
            <a:spLocks noChangeArrowheads="1"/>
          </p:cNvSpPr>
          <p:nvPr/>
        </p:nvSpPr>
        <p:spPr bwMode="auto">
          <a:xfrm>
            <a:off x="8680641" y="3393408"/>
            <a:ext cx="246276" cy="30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chemeClr val="bg1"/>
                </a:solidFill>
                <a:latin typeface="Gill Sans"/>
                <a:cs typeface="Gill Sans"/>
              </a:rPr>
              <a:t>0</a:t>
            </a:r>
          </a:p>
        </p:txBody>
      </p:sp>
      <p:sp>
        <p:nvSpPr>
          <p:cNvPr id="12" name="Text Box 12"/>
          <p:cNvSpPr txBox="1">
            <a:spLocks noChangeArrowheads="1"/>
          </p:cNvSpPr>
          <p:nvPr/>
        </p:nvSpPr>
        <p:spPr bwMode="auto">
          <a:xfrm>
            <a:off x="8367957" y="977715"/>
            <a:ext cx="465381" cy="30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chemeClr val="bg1"/>
                </a:solidFill>
                <a:latin typeface="Gill Sans"/>
                <a:cs typeface="Gill Sans"/>
              </a:rPr>
              <a:t>2</a:t>
            </a:r>
            <a:r>
              <a:rPr lang="en-US" baseline="30000">
                <a:solidFill>
                  <a:schemeClr val="bg1"/>
                </a:solidFill>
                <a:latin typeface="Gill Sans"/>
                <a:cs typeface="Gill Sans"/>
              </a:rPr>
              <a:t>n</a:t>
            </a:r>
            <a:r>
              <a:rPr lang="en-US">
                <a:solidFill>
                  <a:schemeClr val="bg1"/>
                </a:solidFill>
                <a:latin typeface="Gill Sans"/>
                <a:cs typeface="Gill Sans"/>
              </a:rPr>
              <a:t>-1</a:t>
            </a:r>
          </a:p>
        </p:txBody>
      </p:sp>
      <p:sp>
        <p:nvSpPr>
          <p:cNvPr id="15" name="TextBox 14"/>
          <p:cNvSpPr txBox="1"/>
          <p:nvPr/>
        </p:nvSpPr>
        <p:spPr>
          <a:xfrm>
            <a:off x="6123878" y="3988570"/>
            <a:ext cx="1131529" cy="609600"/>
          </a:xfrm>
          <a:prstGeom prst="rect">
            <a:avLst/>
          </a:prstGeom>
          <a:solidFill>
            <a:srgbClr val="FF0000"/>
          </a:solidFill>
          <a:ln w="12700" cmpd="sng">
            <a:solidFill>
              <a:srgbClr val="000000"/>
            </a:solidFill>
          </a:ln>
        </p:spPr>
        <p:txBody>
          <a:bodyPr wrap="square" t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0" kern="0" dirty="0" smtClean="0">
                <a:solidFill>
                  <a:srgbClr val="000000"/>
                </a:solidFill>
                <a:latin typeface="Gill Sans"/>
                <a:cs typeface="Gill Sans"/>
              </a:rPr>
              <a:t>Long program</a:t>
            </a:r>
            <a:endParaRPr kumimoji="0" lang="en-US" sz="1800" b="0" i="0" u="none" strike="noStrike" kern="0" cap="none" spc="0" normalizeH="0" baseline="0" noProof="0" dirty="0" smtClean="0">
              <a:ln>
                <a:noFill/>
              </a:ln>
              <a:solidFill>
                <a:srgbClr val="000000"/>
              </a:solidFill>
              <a:effectLst/>
              <a:uLnTx/>
              <a:uFillTx/>
              <a:latin typeface="Gill Sans"/>
              <a:cs typeface="Gill Sans"/>
            </a:endParaRPr>
          </a:p>
        </p:txBody>
      </p:sp>
      <p:sp>
        <p:nvSpPr>
          <p:cNvPr id="20" name="Rectangle 6"/>
          <p:cNvSpPr>
            <a:spLocks noChangeArrowheads="1"/>
          </p:cNvSpPr>
          <p:nvPr/>
        </p:nvSpPr>
        <p:spPr bwMode="auto">
          <a:xfrm>
            <a:off x="2743200" y="5397665"/>
            <a:ext cx="1905000" cy="1295400"/>
          </a:xfrm>
          <a:prstGeom prst="rect">
            <a:avLst/>
          </a:prstGeom>
          <a:solidFill>
            <a:srgbClr val="EFBFBF"/>
          </a:solidFill>
          <a:ln w="28575">
            <a:solidFill>
              <a:schemeClr val="tx1"/>
            </a:solidFill>
            <a:miter lim="800000"/>
            <a:headEnd/>
            <a:tailEnd/>
          </a:ln>
          <a:effectLst/>
        </p:spPr>
        <p:txBody>
          <a:bodyPr lIns="90487" tIns="44450" rIns="90487" bIns="44450"/>
          <a:lstStyle/>
          <a:p>
            <a:pPr algn="l" eaLnBrk="0" hangingPunct="0"/>
            <a:r>
              <a:rPr lang="en-US" sz="2400" dirty="0" smtClean="0">
                <a:latin typeface="Calibri" pitchFamily="34" charset="0"/>
              </a:rPr>
              <a:t>CPU</a:t>
            </a:r>
          </a:p>
          <a:p>
            <a:pPr algn="l" eaLnBrk="0" hangingPunct="0"/>
            <a:r>
              <a:rPr lang="en-US" b="0" i="1" dirty="0" smtClean="0">
                <a:latin typeface="Calibri" pitchFamily="34" charset="0"/>
              </a:rPr>
              <a:t>(running long </a:t>
            </a:r>
            <a:r>
              <a:rPr lang="en-US" b="0" i="1" dirty="0" err="1">
                <a:latin typeface="Calibri" pitchFamily="34" charset="0"/>
              </a:rPr>
              <a:t>p</a:t>
            </a:r>
            <a:r>
              <a:rPr lang="en-US" b="0" i="1" dirty="0" err="1" smtClean="0">
                <a:latin typeface="Calibri" pitchFamily="34" charset="0"/>
              </a:rPr>
              <a:t>rog</a:t>
            </a:r>
            <a:r>
              <a:rPr lang="en-US" b="0" i="1" dirty="0" smtClean="0">
                <a:latin typeface="Calibri" pitchFamily="34" charset="0"/>
              </a:rPr>
              <a:t> )</a:t>
            </a:r>
            <a:endParaRPr lang="en-US" sz="2400" b="0" i="1" dirty="0">
              <a:latin typeface="Calibri" pitchFamily="34" charset="0"/>
            </a:endParaRPr>
          </a:p>
        </p:txBody>
      </p:sp>
      <p:cxnSp>
        <p:nvCxnSpPr>
          <p:cNvPr id="21" name="Curved Connector 20"/>
          <p:cNvCxnSpPr/>
          <p:nvPr/>
        </p:nvCxnSpPr>
        <p:spPr>
          <a:xfrm rot="10800000" flipV="1">
            <a:off x="4038600" y="4293368"/>
            <a:ext cx="1989382" cy="982647"/>
          </a:xfrm>
          <a:prstGeom prst="curvedConnector3">
            <a:avLst>
              <a:gd name="adj1" fmla="val 50000"/>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6102888" y="5055370"/>
            <a:ext cx="1131529" cy="1447800"/>
          </a:xfrm>
          <a:prstGeom prst="rect">
            <a:avLst/>
          </a:prstGeom>
          <a:solidFill>
            <a:srgbClr val="C2FFF0"/>
          </a:solidFill>
          <a:ln w="12700" cmpd="sng">
            <a:solidFill>
              <a:srgbClr val="000000"/>
            </a:solidFill>
          </a:ln>
        </p:spPr>
        <p:txBody>
          <a:bodyPr wrap="square" tIns="0" bIns="0" rtlCol="0" anchor="t">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Gill Sans"/>
                <a:cs typeface="Gill Sans"/>
              </a:rPr>
              <a:t>Twitter</a:t>
            </a:r>
          </a:p>
        </p:txBody>
      </p:sp>
      <p:pic>
        <p:nvPicPr>
          <p:cNvPr id="4" name="Picture 3"/>
          <p:cNvPicPr>
            <a:picLocks noChangeAspect="1"/>
          </p:cNvPicPr>
          <p:nvPr/>
        </p:nvPicPr>
        <p:blipFill>
          <a:blip r:embed="rId3"/>
          <a:stretch>
            <a:fillRect/>
          </a:stretch>
        </p:blipFill>
        <p:spPr>
          <a:xfrm>
            <a:off x="6135822" y="5476059"/>
            <a:ext cx="1028700" cy="1028700"/>
          </a:xfrm>
          <a:prstGeom prst="rect">
            <a:avLst/>
          </a:prstGeom>
        </p:spPr>
      </p:pic>
      <p:sp>
        <p:nvSpPr>
          <p:cNvPr id="24" name="Text Box 12"/>
          <p:cNvSpPr txBox="1">
            <a:spLocks noChangeArrowheads="1"/>
          </p:cNvSpPr>
          <p:nvPr/>
        </p:nvSpPr>
        <p:spPr bwMode="auto">
          <a:xfrm>
            <a:off x="7570616" y="5906528"/>
            <a:ext cx="14285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kern="0" noProof="0" dirty="0" smtClean="0">
                <a:solidFill>
                  <a:srgbClr val="000000"/>
                </a:solidFill>
                <a:latin typeface="Gill Sans"/>
                <a:cs typeface="Gill Sans"/>
              </a:rPr>
              <a:t>“</a:t>
            </a:r>
            <a:r>
              <a:rPr lang="en-US" sz="1800" b="0" kern="0" noProof="0" dirty="0" err="1" smtClean="0">
                <a:solidFill>
                  <a:srgbClr val="000000"/>
                </a:solidFill>
                <a:latin typeface="Gill Sans"/>
                <a:cs typeface="Gill Sans"/>
              </a:rPr>
              <a:t>Bieber</a:t>
            </a:r>
            <a:r>
              <a:rPr lang="en-US" sz="1800" b="0" kern="0" noProof="0" dirty="0" smtClean="0">
                <a:solidFill>
                  <a:srgbClr val="000000"/>
                </a:solidFill>
                <a:latin typeface="Gill Sans"/>
                <a:cs typeface="Gill Sans"/>
              </a:rPr>
              <a:t> has a</a:t>
            </a:r>
          </a:p>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a:solidFill>
                  <a:srgbClr val="000000"/>
                </a:solidFill>
                <a:latin typeface="Gill Sans"/>
                <a:cs typeface="Gill Sans"/>
              </a:rPr>
              <a:t>n</a:t>
            </a:r>
            <a:r>
              <a:rPr lang="en-US" sz="1800" b="0" kern="0" noProof="0" dirty="0" err="1" smtClean="0">
                <a:solidFill>
                  <a:srgbClr val="000000"/>
                </a:solidFill>
                <a:latin typeface="Gill Sans"/>
                <a:cs typeface="Gill Sans"/>
              </a:rPr>
              <a:t>ew</a:t>
            </a:r>
            <a:r>
              <a:rPr lang="en-US" sz="1800" b="0" kern="0" noProof="0" dirty="0" smtClean="0">
                <a:solidFill>
                  <a:srgbClr val="000000"/>
                </a:solidFill>
                <a:latin typeface="Gill Sans"/>
                <a:cs typeface="Gill Sans"/>
              </a:rPr>
              <a:t> tattoo”</a:t>
            </a:r>
            <a:endParaRPr kumimoji="0" lang="en-US" sz="1800" b="0" i="0" u="none" strike="noStrike" kern="0" cap="none" spc="0" normalizeH="0" baseline="0" noProof="0" dirty="0">
              <a:ln>
                <a:noFill/>
              </a:ln>
              <a:solidFill>
                <a:srgbClr val="000000"/>
              </a:solidFill>
              <a:effectLst/>
              <a:uLnTx/>
              <a:uFillTx/>
              <a:latin typeface="Gill Sans"/>
              <a:cs typeface="Gill Sans"/>
            </a:endParaRPr>
          </a:p>
        </p:txBody>
      </p:sp>
    </p:spTree>
    <p:extLst>
      <p:ext uri="{BB962C8B-B14F-4D97-AF65-F5344CB8AC3E}">
        <p14:creationId xmlns:p14="http://schemas.microsoft.com/office/powerpoint/2010/main" val="12626229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dissolve">
                                      <p:cBhvr>
                                        <p:cTn id="15" dur="500"/>
                                        <p:tgtEl>
                                          <p:spTgt spid="3">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dissolve">
                                      <p:cBhvr>
                                        <p:cTn id="21" dur="500"/>
                                        <p:tgtEl>
                                          <p:spTgt spid="3">
                                            <p:txEl>
                                              <p:pRg st="2" end="2"/>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dissolve">
                                      <p:cBhvr>
                                        <p:cTn id="24" dur="500"/>
                                        <p:tgtEl>
                                          <p:spTgt spid="3">
                                            <p:txEl>
                                              <p:pRg st="3" end="3"/>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dissolv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dissolve">
                                      <p:cBhvr>
                                        <p:cTn id="35" dur="500"/>
                                        <p:tgtEl>
                                          <p:spTgt spid="3">
                                            <p:txEl>
                                              <p:pRg st="5" end="5"/>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dissolve">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a buggy program</a:t>
            </a:r>
            <a:endParaRPr lang="en-US" dirty="0"/>
          </a:p>
        </p:txBody>
      </p:sp>
      <p:sp>
        <p:nvSpPr>
          <p:cNvPr id="3" name="Content Placeholder 2"/>
          <p:cNvSpPr>
            <a:spLocks noGrp="1"/>
          </p:cNvSpPr>
          <p:nvPr>
            <p:ph idx="1"/>
          </p:nvPr>
        </p:nvSpPr>
        <p:spPr>
          <a:xfrm>
            <a:off x="396876" y="1197678"/>
            <a:ext cx="5318124" cy="4972050"/>
          </a:xfrm>
        </p:spPr>
        <p:txBody>
          <a:bodyPr/>
          <a:lstStyle/>
          <a:p>
            <a:r>
              <a:rPr lang="en-US" dirty="0" smtClean="0"/>
              <a:t>Ex: </a:t>
            </a:r>
            <a:r>
              <a:rPr lang="en-US" dirty="0" smtClean="0">
                <a:solidFill>
                  <a:srgbClr val="FF0000"/>
                </a:solidFill>
              </a:rPr>
              <a:t>divide by zero</a:t>
            </a:r>
          </a:p>
          <a:p>
            <a:pPr lvl="1"/>
            <a:r>
              <a:rPr lang="en-US" b="1" dirty="0" smtClean="0"/>
              <a:t>x</a:t>
            </a:r>
            <a:r>
              <a:rPr lang="en-US" dirty="0" smtClean="0"/>
              <a:t> = y / </a:t>
            </a:r>
            <a:r>
              <a:rPr lang="en-US" b="1" dirty="0">
                <a:solidFill>
                  <a:srgbClr val="FF0000"/>
                </a:solidFill>
              </a:rPr>
              <a:t>z</a:t>
            </a:r>
            <a:r>
              <a:rPr lang="en-US" b="1" dirty="0" smtClean="0"/>
              <a:t>;   </a:t>
            </a:r>
            <a:r>
              <a:rPr lang="en-US" b="1" dirty="0" smtClean="0"/>
              <a:t>(say z is </a:t>
            </a:r>
            <a:r>
              <a:rPr lang="en-US" b="1" dirty="0" smtClean="0">
                <a:solidFill>
                  <a:srgbClr val="FF0000"/>
                </a:solidFill>
              </a:rPr>
              <a:t>0</a:t>
            </a:r>
            <a:r>
              <a:rPr lang="en-US" b="1" dirty="0" smtClean="0"/>
              <a:t>)</a:t>
            </a:r>
          </a:p>
          <a:p>
            <a:pPr lvl="1"/>
            <a:r>
              <a:rPr lang="en-US" dirty="0" smtClean="0">
                <a:solidFill>
                  <a:srgbClr val="FF0000"/>
                </a:solidFill>
              </a:rPr>
              <a:t>0x800C040: </a:t>
            </a:r>
            <a:r>
              <a:rPr lang="en-US" dirty="0" err="1" smtClean="0"/>
              <a:t>idivl</a:t>
            </a:r>
            <a:r>
              <a:rPr lang="en-US" dirty="0" smtClean="0"/>
              <a:t> %</a:t>
            </a:r>
            <a:r>
              <a:rPr lang="en-US" dirty="0" err="1" smtClean="0"/>
              <a:t>ecx</a:t>
            </a:r>
            <a:r>
              <a:rPr lang="en-US" dirty="0" smtClean="0"/>
              <a:t>   (%</a:t>
            </a:r>
            <a:r>
              <a:rPr lang="en-US" dirty="0" err="1" smtClean="0"/>
              <a:t>ecx</a:t>
            </a:r>
            <a:r>
              <a:rPr lang="en-US" dirty="0"/>
              <a:t> </a:t>
            </a:r>
            <a:r>
              <a:rPr lang="en-US" dirty="0" smtClean="0"/>
              <a:t>is </a:t>
            </a:r>
            <a:r>
              <a:rPr lang="en-US" b="1" dirty="0" smtClean="0">
                <a:solidFill>
                  <a:srgbClr val="FF0000"/>
                </a:solidFill>
              </a:rPr>
              <a:t>0</a:t>
            </a:r>
            <a:r>
              <a:rPr lang="en-US" dirty="0" smtClean="0"/>
              <a:t>)</a:t>
            </a:r>
          </a:p>
          <a:p>
            <a:pPr lvl="1"/>
            <a:r>
              <a:rPr lang="en-US" dirty="0" smtClean="0"/>
              <a:t>0x800C050: </a:t>
            </a:r>
            <a:r>
              <a:rPr lang="en-US" dirty="0" err="1" smtClean="0"/>
              <a:t>mov</a:t>
            </a:r>
            <a:r>
              <a:rPr lang="en-US" sz="1200" dirty="0" smtClean="0"/>
              <a:t> (the result) </a:t>
            </a:r>
            <a:r>
              <a:rPr lang="en-US" dirty="0" err="1" smtClean="0"/>
              <a:t>mem</a:t>
            </a:r>
            <a:r>
              <a:rPr lang="en-US" dirty="0" smtClean="0"/>
              <a:t>[</a:t>
            </a:r>
            <a:r>
              <a:rPr lang="en-US" b="1" dirty="0" smtClean="0"/>
              <a:t>x</a:t>
            </a:r>
            <a:r>
              <a:rPr lang="en-US" dirty="0" smtClean="0"/>
              <a:t>]</a:t>
            </a:r>
          </a:p>
          <a:p>
            <a:r>
              <a:rPr lang="en-US" dirty="0" smtClean="0"/>
              <a:t>What will happen</a:t>
            </a:r>
            <a:r>
              <a:rPr lang="en-US" b="1" dirty="0" smtClean="0">
                <a:solidFill>
                  <a:srgbClr val="FF0000"/>
                </a:solidFill>
              </a:rPr>
              <a:t>?</a:t>
            </a:r>
          </a:p>
          <a:p>
            <a:pPr lvl="1"/>
            <a:r>
              <a:rPr lang="en-US" dirty="0" smtClean="0"/>
              <a:t>Execute the next instruction</a:t>
            </a:r>
            <a:r>
              <a:rPr lang="en-US" b="1" dirty="0" smtClean="0">
                <a:solidFill>
                  <a:srgbClr val="FF0000"/>
                </a:solidFill>
              </a:rPr>
              <a:t>?</a:t>
            </a:r>
          </a:p>
          <a:p>
            <a:pPr lvl="1"/>
            <a:r>
              <a:rPr lang="en-US" dirty="0" smtClean="0"/>
              <a:t>What will happen to the buggy program</a:t>
            </a:r>
            <a:r>
              <a:rPr lang="en-US" b="1" dirty="0" smtClean="0">
                <a:solidFill>
                  <a:srgbClr val="FF0000"/>
                </a:solidFill>
              </a:rPr>
              <a:t>?</a:t>
            </a:r>
          </a:p>
          <a:p>
            <a:pPr lvl="1"/>
            <a:r>
              <a:rPr lang="en-US" dirty="0" smtClean="0"/>
              <a:t>But how</a:t>
            </a:r>
            <a:r>
              <a:rPr lang="en-US" b="1" dirty="0" smtClean="0">
                <a:solidFill>
                  <a:srgbClr val="FF0000"/>
                </a:solidFill>
              </a:rPr>
              <a:t>?</a:t>
            </a:r>
            <a:r>
              <a:rPr lang="en-US" dirty="0" smtClean="0"/>
              <a:t> What’s the next instruction to execute by the CPU</a:t>
            </a:r>
            <a:r>
              <a:rPr lang="en-US" b="1" dirty="0" smtClean="0">
                <a:solidFill>
                  <a:srgbClr val="FF0000"/>
                </a:solidFill>
              </a:rPr>
              <a:t>?</a:t>
            </a:r>
          </a:p>
          <a:p>
            <a:pPr lvl="2"/>
            <a:r>
              <a:rPr lang="en-US" b="1" dirty="0" smtClean="0">
                <a:solidFill>
                  <a:srgbClr val="FF0000"/>
                </a:solidFill>
              </a:rPr>
              <a:t>Exception flow to the OS code!</a:t>
            </a:r>
            <a:endParaRPr lang="en-US" b="1" dirty="0">
              <a:solidFill>
                <a:srgbClr val="FF0000"/>
              </a:solidFill>
            </a:endParaRPr>
          </a:p>
        </p:txBody>
      </p:sp>
      <p:sp>
        <p:nvSpPr>
          <p:cNvPr id="6" name="Rectangle 6"/>
          <p:cNvSpPr>
            <a:spLocks noChangeArrowheads="1"/>
          </p:cNvSpPr>
          <p:nvPr/>
        </p:nvSpPr>
        <p:spPr bwMode="auto">
          <a:xfrm rot="5400000">
            <a:off x="5268947" y="3020444"/>
            <a:ext cx="5828697" cy="1159408"/>
          </a:xfrm>
          <a:prstGeom prst="rect">
            <a:avLst/>
          </a:prstGeom>
          <a:solidFill>
            <a:schemeClr val="bg2"/>
          </a:solidFill>
          <a:ln w="9525">
            <a:solidFill>
              <a:schemeClr val="tx1"/>
            </a:solidFill>
            <a:miter lim="800000"/>
            <a:headEnd/>
            <a:tailEnd/>
          </a:ln>
          <a:effectLst/>
          <a:extLst/>
        </p:spPr>
        <p:txBody>
          <a:bodyPr wrap="none" anchor="ctr"/>
          <a:lstStyle/>
          <a:p>
            <a:pPr algn="ctr">
              <a:defRPr/>
            </a:pPr>
            <a:r>
              <a:rPr lang="en-US" dirty="0" smtClean="0">
                <a:solidFill>
                  <a:schemeClr val="bg1"/>
                </a:solidFill>
                <a:latin typeface="Gill Sans"/>
                <a:cs typeface="Gill Sans"/>
              </a:rPr>
              <a:t>Memory</a:t>
            </a:r>
            <a:endParaRPr lang="en-US" dirty="0">
              <a:solidFill>
                <a:schemeClr val="bg1"/>
              </a:solidFill>
              <a:latin typeface="Gill Sans"/>
              <a:cs typeface="Gill Sans"/>
            </a:endParaRPr>
          </a:p>
        </p:txBody>
      </p:sp>
      <p:sp>
        <p:nvSpPr>
          <p:cNvPr id="11" name="Text Box 11"/>
          <p:cNvSpPr txBox="1">
            <a:spLocks noChangeArrowheads="1"/>
          </p:cNvSpPr>
          <p:nvPr/>
        </p:nvSpPr>
        <p:spPr bwMode="auto">
          <a:xfrm>
            <a:off x="8680641" y="3393408"/>
            <a:ext cx="246276" cy="30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chemeClr val="bg1"/>
                </a:solidFill>
                <a:latin typeface="Gill Sans"/>
                <a:cs typeface="Gill Sans"/>
              </a:rPr>
              <a:t>0</a:t>
            </a:r>
          </a:p>
        </p:txBody>
      </p:sp>
      <p:sp>
        <p:nvSpPr>
          <p:cNvPr id="14" name="Text Box 12"/>
          <p:cNvSpPr txBox="1">
            <a:spLocks noChangeArrowheads="1"/>
          </p:cNvSpPr>
          <p:nvPr/>
        </p:nvSpPr>
        <p:spPr bwMode="auto">
          <a:xfrm>
            <a:off x="7070192" y="535690"/>
            <a:ext cx="465381" cy="30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ill Sans"/>
                <a:cs typeface="Gill Sans"/>
              </a:rPr>
              <a:t>2</a:t>
            </a:r>
            <a:r>
              <a:rPr kumimoji="0" lang="en-US" sz="1800" b="0" i="0" u="none" strike="noStrike" kern="0" cap="none" spc="0" normalizeH="0" baseline="30000" noProof="0" dirty="0">
                <a:ln>
                  <a:noFill/>
                </a:ln>
                <a:solidFill>
                  <a:srgbClr val="000000"/>
                </a:solidFill>
                <a:effectLst/>
                <a:uLnTx/>
                <a:uFillTx/>
                <a:latin typeface="Gill Sans"/>
                <a:cs typeface="Gill Sans"/>
              </a:rPr>
              <a:t>n</a:t>
            </a:r>
            <a:r>
              <a:rPr kumimoji="0" lang="en-US" sz="1800" b="0" i="0" u="none" strike="noStrike" kern="0" cap="none" spc="0" normalizeH="0" baseline="0" noProof="0" dirty="0">
                <a:ln>
                  <a:noFill/>
                </a:ln>
                <a:solidFill>
                  <a:srgbClr val="000000"/>
                </a:solidFill>
                <a:effectLst/>
                <a:uLnTx/>
                <a:uFillTx/>
                <a:latin typeface="Gill Sans"/>
                <a:cs typeface="Gill Sans"/>
              </a:rPr>
              <a:t>-1</a:t>
            </a:r>
          </a:p>
        </p:txBody>
      </p:sp>
      <p:sp>
        <p:nvSpPr>
          <p:cNvPr id="16" name="Text Box 11"/>
          <p:cNvSpPr txBox="1">
            <a:spLocks noChangeArrowheads="1"/>
          </p:cNvSpPr>
          <p:nvPr/>
        </p:nvSpPr>
        <p:spPr bwMode="auto">
          <a:xfrm>
            <a:off x="7204916" y="6182807"/>
            <a:ext cx="246276" cy="30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ill Sans"/>
                <a:cs typeface="Gill Sans"/>
              </a:rPr>
              <a:t>0</a:t>
            </a:r>
          </a:p>
        </p:txBody>
      </p:sp>
      <p:sp>
        <p:nvSpPr>
          <p:cNvPr id="13" name="TextBox 12"/>
          <p:cNvSpPr txBox="1"/>
          <p:nvPr/>
        </p:nvSpPr>
        <p:spPr>
          <a:xfrm>
            <a:off x="7619999" y="697941"/>
            <a:ext cx="1371601" cy="1435659"/>
          </a:xfrm>
          <a:prstGeom prst="rect">
            <a:avLst/>
          </a:prstGeom>
          <a:solidFill>
            <a:srgbClr val="DC9E1F"/>
          </a:solidFill>
          <a:ln w="12700" cmpd="sng">
            <a:solidFill>
              <a:srgbClr val="000000"/>
            </a:solidFill>
          </a:ln>
        </p:spPr>
        <p:txBody>
          <a:bodyPr wrap="square" t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rgbClr val="000000"/>
                </a:solidFill>
                <a:effectLst/>
                <a:uLnTx/>
                <a:uFillTx/>
                <a:latin typeface="Gill Sans"/>
                <a:cs typeface="Gill Sans"/>
              </a:rPr>
              <a:t>Vmlinux</a:t>
            </a:r>
            <a:endParaRPr kumimoji="0" lang="en-US" sz="1800" b="0" i="0" u="none" strike="noStrike" kern="0" cap="none" spc="0" normalizeH="0" baseline="0" noProof="0" dirty="0" smtClean="0">
              <a:ln>
                <a:noFill/>
              </a:ln>
              <a:solidFill>
                <a:srgbClr val="000000"/>
              </a:solidFill>
              <a:effectLst/>
              <a:uLnTx/>
              <a:uFillTx/>
              <a:latin typeface="Gill Sans"/>
              <a:cs typeface="Gill San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kern="0" dirty="0">
              <a:solidFill>
                <a:srgbClr val="000000"/>
              </a:solidFill>
              <a:latin typeface="Gill Sans"/>
              <a:cs typeface="Gill San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rgbClr val="000000"/>
                </a:solidFill>
                <a:effectLst/>
                <a:uLnTx/>
                <a:uFillTx/>
                <a:latin typeface="Gill Sans"/>
                <a:cs typeface="Gill Sans"/>
              </a:rPr>
              <a:t>divByZero</a:t>
            </a:r>
            <a:endParaRPr kumimoji="0" lang="en-US" sz="1800" b="0" i="0" u="none" strike="noStrike" kern="0" cap="none" spc="0" normalizeH="0" baseline="0" noProof="0" dirty="0" smtClean="0">
              <a:ln>
                <a:noFill/>
              </a:ln>
              <a:solidFill>
                <a:srgbClr val="000000"/>
              </a:solidFill>
              <a:effectLst/>
              <a:uLnTx/>
              <a:uFillTx/>
              <a:latin typeface="Gill Sans"/>
              <a:cs typeface="Gill San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800" b="0" kern="0" noProof="0" dirty="0" smtClean="0">
                <a:solidFill>
                  <a:srgbClr val="000000"/>
                </a:solidFill>
                <a:latin typeface="Gill Sans"/>
                <a:cs typeface="Gill Sans"/>
              </a:rPr>
              <a:t>Handler</a:t>
            </a:r>
            <a:r>
              <a:rPr kumimoji="0" lang="en-US" sz="1800" b="0" i="0" u="none" strike="noStrike" kern="0" cap="none" spc="0" normalizeH="0" baseline="0" noProof="0" dirty="0" smtClean="0">
                <a:ln>
                  <a:noFill/>
                </a:ln>
                <a:solidFill>
                  <a:srgbClr val="000000"/>
                </a:solidFill>
                <a:effectLst/>
                <a:uLnTx/>
                <a:uFillTx/>
                <a:latin typeface="Gill Sans"/>
                <a:cs typeface="Gill Sans"/>
              </a:rPr>
              <a:t>();</a:t>
            </a:r>
          </a:p>
        </p:txBody>
      </p:sp>
      <p:sp>
        <p:nvSpPr>
          <p:cNvPr id="15" name="TextBox 14"/>
          <p:cNvSpPr txBox="1"/>
          <p:nvPr/>
        </p:nvSpPr>
        <p:spPr>
          <a:xfrm>
            <a:off x="7631470" y="3810001"/>
            <a:ext cx="1131529" cy="609600"/>
          </a:xfrm>
          <a:prstGeom prst="rect">
            <a:avLst/>
          </a:prstGeom>
          <a:solidFill>
            <a:srgbClr val="FF0000"/>
          </a:solidFill>
          <a:ln w="12700" cmpd="sng">
            <a:solidFill>
              <a:srgbClr val="000000"/>
            </a:solidFill>
          </a:ln>
        </p:spPr>
        <p:txBody>
          <a:bodyPr wrap="square" t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0" kern="0" dirty="0" smtClean="0">
                <a:solidFill>
                  <a:srgbClr val="000000"/>
                </a:solidFill>
                <a:latin typeface="Gill Sans"/>
                <a:cs typeface="Gill Sans"/>
              </a:rPr>
              <a:t>Buggy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Gill Sans"/>
                <a:cs typeface="Gill Sans"/>
              </a:rPr>
              <a:t>program</a:t>
            </a:r>
          </a:p>
        </p:txBody>
      </p:sp>
      <p:sp>
        <p:nvSpPr>
          <p:cNvPr id="18" name="Text Box 12"/>
          <p:cNvSpPr txBox="1">
            <a:spLocks noChangeArrowheads="1"/>
          </p:cNvSpPr>
          <p:nvPr/>
        </p:nvSpPr>
        <p:spPr bwMode="auto">
          <a:xfrm>
            <a:off x="6118616" y="3894736"/>
            <a:ext cx="13868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smtClean="0">
                <a:solidFill>
                  <a:srgbClr val="FF0000"/>
                </a:solidFill>
                <a:latin typeface="Gill Sans"/>
                <a:cs typeface="Gill Sans"/>
              </a:rPr>
              <a:t>0x0800C040</a:t>
            </a:r>
            <a:endParaRPr kumimoji="0" lang="en-US" sz="1800" b="0" i="0" u="none" strike="noStrike" kern="0" cap="none" spc="0" normalizeH="0" baseline="0" noProof="0" dirty="0">
              <a:ln>
                <a:noFill/>
              </a:ln>
              <a:solidFill>
                <a:srgbClr val="FF0000"/>
              </a:solidFill>
              <a:effectLst/>
              <a:uLnTx/>
              <a:uFillTx/>
              <a:latin typeface="Gill Sans"/>
              <a:cs typeface="Gill Sans"/>
            </a:endParaRPr>
          </a:p>
        </p:txBody>
      </p:sp>
      <p:sp>
        <p:nvSpPr>
          <p:cNvPr id="19" name="Text Box 12"/>
          <p:cNvSpPr txBox="1">
            <a:spLocks noChangeArrowheads="1"/>
          </p:cNvSpPr>
          <p:nvPr/>
        </p:nvSpPr>
        <p:spPr bwMode="auto">
          <a:xfrm>
            <a:off x="6179319" y="1567934"/>
            <a:ext cx="13868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smtClean="0">
                <a:solidFill>
                  <a:srgbClr val="000000"/>
                </a:solidFill>
                <a:latin typeface="Gill Sans"/>
                <a:cs typeface="Gill Sans"/>
              </a:rPr>
              <a:t>0xC0004080</a:t>
            </a:r>
            <a:endParaRPr kumimoji="0" lang="en-US" sz="1800" b="0" i="0" u="none" strike="noStrike" kern="0" cap="none" spc="0" normalizeH="0" baseline="0" noProof="0" dirty="0">
              <a:ln>
                <a:noFill/>
              </a:ln>
              <a:solidFill>
                <a:srgbClr val="000000"/>
              </a:solidFill>
              <a:effectLst/>
              <a:uLnTx/>
              <a:uFillTx/>
              <a:latin typeface="Gill Sans"/>
              <a:cs typeface="Gill Sans"/>
            </a:endParaRPr>
          </a:p>
        </p:txBody>
      </p:sp>
      <p:sp>
        <p:nvSpPr>
          <p:cNvPr id="20" name="Rectangle 6"/>
          <p:cNvSpPr>
            <a:spLocks noChangeArrowheads="1"/>
          </p:cNvSpPr>
          <p:nvPr/>
        </p:nvSpPr>
        <p:spPr bwMode="auto">
          <a:xfrm>
            <a:off x="3429000" y="5410200"/>
            <a:ext cx="1905000" cy="1295400"/>
          </a:xfrm>
          <a:prstGeom prst="rect">
            <a:avLst/>
          </a:prstGeom>
          <a:solidFill>
            <a:srgbClr val="EFBFBF"/>
          </a:solidFill>
          <a:ln w="28575">
            <a:solidFill>
              <a:schemeClr val="tx1"/>
            </a:solidFill>
            <a:miter lim="800000"/>
            <a:headEnd/>
            <a:tailEnd/>
          </a:ln>
          <a:effectLst/>
        </p:spPr>
        <p:txBody>
          <a:bodyPr lIns="90487" tIns="44450" rIns="90487" bIns="44450"/>
          <a:lstStyle/>
          <a:p>
            <a:pPr algn="l" eaLnBrk="0" hangingPunct="0"/>
            <a:r>
              <a:rPr lang="en-US" sz="2400" dirty="0" smtClean="0">
                <a:latin typeface="Calibri" pitchFamily="34" charset="0"/>
              </a:rPr>
              <a:t>CPU</a:t>
            </a:r>
          </a:p>
          <a:p>
            <a:pPr algn="l" eaLnBrk="0" hangingPunct="0"/>
            <a:r>
              <a:rPr lang="en-US" b="0" i="1" dirty="0" err="1" smtClean="0">
                <a:latin typeface="Calibri" pitchFamily="34" charset="0"/>
              </a:rPr>
              <a:t>idivl</a:t>
            </a:r>
            <a:r>
              <a:rPr lang="en-US" b="0" i="1" dirty="0" smtClean="0">
                <a:latin typeface="Calibri" pitchFamily="34" charset="0"/>
              </a:rPr>
              <a:t> %</a:t>
            </a:r>
            <a:r>
              <a:rPr lang="en-US" b="0" i="1" dirty="0" err="1" smtClean="0">
                <a:latin typeface="Calibri" pitchFamily="34" charset="0"/>
              </a:rPr>
              <a:t>ecx</a:t>
            </a:r>
            <a:endParaRPr lang="en-US" sz="2400" b="0" i="1" dirty="0">
              <a:latin typeface="Calibri" pitchFamily="34" charset="0"/>
            </a:endParaRPr>
          </a:p>
        </p:txBody>
      </p:sp>
      <p:cxnSp>
        <p:nvCxnSpPr>
          <p:cNvPr id="21" name="Curved Connector 20"/>
          <p:cNvCxnSpPr/>
          <p:nvPr/>
        </p:nvCxnSpPr>
        <p:spPr>
          <a:xfrm rot="10800000" flipV="1">
            <a:off x="4594362" y="4264068"/>
            <a:ext cx="2971800" cy="987037"/>
          </a:xfrm>
          <a:prstGeom prst="curvedConnector3">
            <a:avLst>
              <a:gd name="adj1" fmla="val 50000"/>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67973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dissolve">
                                      <p:cBhvr>
                                        <p:cTn id="13" dur="500"/>
                                        <p:tgtEl>
                                          <p:spTgt spid="3">
                                            <p:txEl>
                                              <p:pRg st="6" end="6"/>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dissolve">
                                      <p:cBhvr>
                                        <p:cTn id="16" dur="500"/>
                                        <p:tgtEl>
                                          <p:spTgt spid="3">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dissolve">
                                      <p:cBhvr>
                                        <p:cTn id="21" dur="500"/>
                                        <p:tgtEl>
                                          <p:spTgt spid="19"/>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dissolve">
                                      <p:cBhvr>
                                        <p:cTn id="24" dur="500"/>
                                        <p:tgtEl>
                                          <p:spTgt spid="13"/>
                                        </p:tgtEl>
                                      </p:cBhvr>
                                    </p:animEffect>
                                  </p:childTnLst>
                                </p:cTn>
                              </p:par>
                              <p:par>
                                <p:cTn id="25" presetID="9"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ssolv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make a </a:t>
            </a:r>
            <a:r>
              <a:rPr lang="en-US" dirty="0" smtClean="0">
                <a:solidFill>
                  <a:srgbClr val="FF0000"/>
                </a:solidFill>
              </a:rPr>
              <a:t>system call</a:t>
            </a:r>
            <a:endParaRPr lang="en-US" dirty="0">
              <a:solidFill>
                <a:srgbClr val="FF0000"/>
              </a:solidFill>
            </a:endParaRPr>
          </a:p>
        </p:txBody>
      </p:sp>
      <p:sp>
        <p:nvSpPr>
          <p:cNvPr id="3" name="Content Placeholder 2"/>
          <p:cNvSpPr>
            <a:spLocks noGrp="1"/>
          </p:cNvSpPr>
          <p:nvPr>
            <p:ph idx="1"/>
          </p:nvPr>
        </p:nvSpPr>
        <p:spPr>
          <a:xfrm>
            <a:off x="396876" y="1197678"/>
            <a:ext cx="5318124" cy="4972050"/>
          </a:xfrm>
        </p:spPr>
        <p:txBody>
          <a:bodyPr/>
          <a:lstStyle/>
          <a:p>
            <a:r>
              <a:rPr lang="en-US" dirty="0" smtClean="0"/>
              <a:t>Ex: write()</a:t>
            </a:r>
          </a:p>
          <a:p>
            <a:pPr lvl="1"/>
            <a:r>
              <a:rPr lang="en-US" dirty="0" smtClean="0"/>
              <a:t>X = write(</a:t>
            </a:r>
            <a:r>
              <a:rPr lang="en-US" dirty="0" err="1" smtClean="0"/>
              <a:t>fileDesc</a:t>
            </a:r>
            <a:r>
              <a:rPr lang="en-US" dirty="0" smtClean="0"/>
              <a:t>, </a:t>
            </a:r>
            <a:r>
              <a:rPr lang="en-US" dirty="0" err="1" smtClean="0"/>
              <a:t>buf</a:t>
            </a:r>
            <a:r>
              <a:rPr lang="en-US" dirty="0" smtClean="0"/>
              <a:t>, …)</a:t>
            </a:r>
          </a:p>
          <a:p>
            <a:pPr lvl="1"/>
            <a:r>
              <a:rPr lang="en-US" dirty="0" smtClean="0"/>
              <a:t>Where </a:t>
            </a:r>
            <a:r>
              <a:rPr lang="en-US" dirty="0"/>
              <a:t>are the actual functions that perform reading/writing bytes </a:t>
            </a:r>
            <a:r>
              <a:rPr lang="en-US" dirty="0" smtClean="0"/>
              <a:t>from/to </a:t>
            </a:r>
            <a:r>
              <a:rPr lang="en-US" dirty="0"/>
              <a:t>the disk</a:t>
            </a:r>
            <a:r>
              <a:rPr lang="en-US" b="1" dirty="0" smtClean="0">
                <a:solidFill>
                  <a:srgbClr val="FF0000"/>
                </a:solidFill>
              </a:rPr>
              <a:t>?</a:t>
            </a:r>
            <a:endParaRPr lang="en-US" b="1" dirty="0">
              <a:solidFill>
                <a:srgbClr val="FF0000"/>
              </a:solidFill>
            </a:endParaRPr>
          </a:p>
        </p:txBody>
      </p:sp>
      <p:sp>
        <p:nvSpPr>
          <p:cNvPr id="6" name="Rectangle 6"/>
          <p:cNvSpPr>
            <a:spLocks noChangeArrowheads="1"/>
          </p:cNvSpPr>
          <p:nvPr/>
        </p:nvSpPr>
        <p:spPr bwMode="auto">
          <a:xfrm rot="5400000">
            <a:off x="4142355" y="3020444"/>
            <a:ext cx="5828697" cy="1159408"/>
          </a:xfrm>
          <a:prstGeom prst="rect">
            <a:avLst/>
          </a:prstGeom>
          <a:solidFill>
            <a:schemeClr val="bg2"/>
          </a:solidFill>
          <a:ln w="9525">
            <a:solidFill>
              <a:schemeClr val="tx1"/>
            </a:solidFill>
            <a:miter lim="800000"/>
            <a:headEnd/>
            <a:tailEnd/>
          </a:ln>
          <a:effectLst/>
          <a:extLst/>
        </p:spPr>
        <p:txBody>
          <a:bodyPr wrap="none" anchor="ctr"/>
          <a:lstStyle/>
          <a:p>
            <a:pPr algn="ctr">
              <a:defRPr/>
            </a:pPr>
            <a:r>
              <a:rPr lang="en-US" dirty="0" smtClean="0">
                <a:solidFill>
                  <a:schemeClr val="bg1"/>
                </a:solidFill>
                <a:latin typeface="Gill Sans"/>
                <a:cs typeface="Gill Sans"/>
              </a:rPr>
              <a:t>Memory</a:t>
            </a:r>
            <a:endParaRPr lang="en-US" dirty="0">
              <a:solidFill>
                <a:schemeClr val="bg1"/>
              </a:solidFill>
              <a:latin typeface="Gill Sans"/>
              <a:cs typeface="Gill Sans"/>
            </a:endParaRPr>
          </a:p>
        </p:txBody>
      </p:sp>
      <p:sp>
        <p:nvSpPr>
          <p:cNvPr id="11" name="Text Box 11"/>
          <p:cNvSpPr txBox="1">
            <a:spLocks noChangeArrowheads="1"/>
          </p:cNvSpPr>
          <p:nvPr/>
        </p:nvSpPr>
        <p:spPr bwMode="auto">
          <a:xfrm>
            <a:off x="8680641" y="3393408"/>
            <a:ext cx="246276" cy="30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chemeClr val="bg1"/>
                </a:solidFill>
                <a:latin typeface="Gill Sans"/>
                <a:cs typeface="Gill Sans"/>
              </a:rPr>
              <a:t>0</a:t>
            </a:r>
          </a:p>
        </p:txBody>
      </p:sp>
      <p:sp>
        <p:nvSpPr>
          <p:cNvPr id="12" name="Text Box 12"/>
          <p:cNvSpPr txBox="1">
            <a:spLocks noChangeArrowheads="1"/>
          </p:cNvSpPr>
          <p:nvPr/>
        </p:nvSpPr>
        <p:spPr bwMode="auto">
          <a:xfrm>
            <a:off x="8367957" y="977715"/>
            <a:ext cx="465381" cy="30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chemeClr val="bg1"/>
                </a:solidFill>
                <a:latin typeface="Gill Sans"/>
                <a:cs typeface="Gill Sans"/>
              </a:rPr>
              <a:t>2</a:t>
            </a:r>
            <a:r>
              <a:rPr lang="en-US" baseline="30000">
                <a:solidFill>
                  <a:schemeClr val="bg1"/>
                </a:solidFill>
                <a:latin typeface="Gill Sans"/>
                <a:cs typeface="Gill Sans"/>
              </a:rPr>
              <a:t>n</a:t>
            </a:r>
            <a:r>
              <a:rPr lang="en-US">
                <a:solidFill>
                  <a:schemeClr val="bg1"/>
                </a:solidFill>
                <a:latin typeface="Gill Sans"/>
                <a:cs typeface="Gill Sans"/>
              </a:rPr>
              <a:t>-1</a:t>
            </a:r>
          </a:p>
        </p:txBody>
      </p:sp>
      <p:sp>
        <p:nvSpPr>
          <p:cNvPr id="14" name="Text Box 12"/>
          <p:cNvSpPr txBox="1">
            <a:spLocks noChangeArrowheads="1"/>
          </p:cNvSpPr>
          <p:nvPr/>
        </p:nvSpPr>
        <p:spPr bwMode="auto">
          <a:xfrm>
            <a:off x="5943600" y="535690"/>
            <a:ext cx="465381" cy="30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ill Sans"/>
                <a:cs typeface="Gill Sans"/>
              </a:rPr>
              <a:t>2</a:t>
            </a:r>
            <a:r>
              <a:rPr kumimoji="0" lang="en-US" sz="1800" b="0" i="0" u="none" strike="noStrike" kern="0" cap="none" spc="0" normalizeH="0" baseline="30000" noProof="0" dirty="0">
                <a:ln>
                  <a:noFill/>
                </a:ln>
                <a:solidFill>
                  <a:srgbClr val="000000"/>
                </a:solidFill>
                <a:effectLst/>
                <a:uLnTx/>
                <a:uFillTx/>
                <a:latin typeface="Gill Sans"/>
                <a:cs typeface="Gill Sans"/>
              </a:rPr>
              <a:t>n</a:t>
            </a:r>
            <a:r>
              <a:rPr kumimoji="0" lang="en-US" sz="1800" b="0" i="0" u="none" strike="noStrike" kern="0" cap="none" spc="0" normalizeH="0" baseline="0" noProof="0" dirty="0">
                <a:ln>
                  <a:noFill/>
                </a:ln>
                <a:solidFill>
                  <a:srgbClr val="000000"/>
                </a:solidFill>
                <a:effectLst/>
                <a:uLnTx/>
                <a:uFillTx/>
                <a:latin typeface="Gill Sans"/>
                <a:cs typeface="Gill Sans"/>
              </a:rPr>
              <a:t>-1</a:t>
            </a:r>
          </a:p>
        </p:txBody>
      </p:sp>
      <p:sp>
        <p:nvSpPr>
          <p:cNvPr id="16" name="Text Box 11"/>
          <p:cNvSpPr txBox="1">
            <a:spLocks noChangeArrowheads="1"/>
          </p:cNvSpPr>
          <p:nvPr/>
        </p:nvSpPr>
        <p:spPr bwMode="auto">
          <a:xfrm>
            <a:off x="6078324" y="6182807"/>
            <a:ext cx="246276" cy="30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ill Sans"/>
                <a:cs typeface="Gill Sans"/>
              </a:rPr>
              <a:t>0</a:t>
            </a:r>
          </a:p>
        </p:txBody>
      </p:sp>
      <p:sp>
        <p:nvSpPr>
          <p:cNvPr id="13" name="TextBox 12"/>
          <p:cNvSpPr txBox="1"/>
          <p:nvPr/>
        </p:nvSpPr>
        <p:spPr>
          <a:xfrm>
            <a:off x="6493407" y="697941"/>
            <a:ext cx="1150763" cy="1664259"/>
          </a:xfrm>
          <a:prstGeom prst="rect">
            <a:avLst/>
          </a:prstGeom>
          <a:solidFill>
            <a:srgbClr val="DC9E1F"/>
          </a:solidFill>
          <a:ln w="12700" cmpd="sng">
            <a:solidFill>
              <a:srgbClr val="000000"/>
            </a:solidFill>
          </a:ln>
        </p:spPr>
        <p:txBody>
          <a:bodyPr wrap="square" t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rgbClr val="000000"/>
                </a:solidFill>
                <a:effectLst/>
                <a:uLnTx/>
                <a:uFillTx/>
                <a:latin typeface="Gill Sans"/>
                <a:cs typeface="Gill Sans"/>
              </a:rPr>
              <a:t>Vmlinux</a:t>
            </a:r>
            <a:endParaRPr kumimoji="0" lang="en-US" sz="1800" b="0" i="0" u="none" strike="noStrike" kern="0" cap="none" spc="0" normalizeH="0" baseline="0" noProof="0" dirty="0" smtClean="0">
              <a:ln>
                <a:noFill/>
              </a:ln>
              <a:solidFill>
                <a:srgbClr val="000000"/>
              </a:solidFill>
              <a:effectLst/>
              <a:uLnTx/>
              <a:uFillTx/>
              <a:latin typeface="Gill Sans"/>
              <a:cs typeface="Gill San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kern="0" dirty="0">
              <a:solidFill>
                <a:srgbClr val="000000"/>
              </a:solidFill>
              <a:latin typeface="Gill Sans"/>
              <a:cs typeface="Gill San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rgbClr val="000000"/>
                </a:solidFill>
                <a:effectLst/>
                <a:uLnTx/>
                <a:uFillTx/>
                <a:latin typeface="Gill Sans"/>
                <a:cs typeface="Gill Sans"/>
              </a:rPr>
              <a:t>DiskRW</a:t>
            </a:r>
            <a:r>
              <a:rPr kumimoji="0" lang="en-US" sz="1800" b="0" i="0" u="none" strike="noStrike" kern="0" cap="none" spc="0" normalizeH="0" baseline="0" noProof="0" dirty="0" smtClean="0">
                <a:ln>
                  <a:noFill/>
                </a:ln>
                <a:solidFill>
                  <a:srgbClr val="000000"/>
                </a:solidFill>
                <a:effectLst/>
                <a:uLnTx/>
                <a:uFillTx/>
                <a:latin typeface="Gill Sans"/>
                <a:cs typeface="Gill Sans"/>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Gill Sans"/>
                <a:cs typeface="Gill Sans"/>
              </a:rPr>
              <a:t> {…</a:t>
            </a:r>
            <a:r>
              <a:rPr lang="en-US" sz="1800" b="0" kern="0" dirty="0" smtClean="0">
                <a:solidFill>
                  <a:srgbClr val="000000"/>
                </a:solidFill>
                <a:latin typeface="Gill Sans"/>
                <a:cs typeface="Gill Sans"/>
              </a:rPr>
              <a:t>}</a:t>
            </a:r>
            <a:endParaRPr kumimoji="0" lang="en-US" sz="1800" b="0" i="0" u="none" strike="noStrike" kern="0" cap="none" spc="0" normalizeH="0" baseline="0" noProof="0" dirty="0" smtClean="0">
              <a:ln>
                <a:noFill/>
              </a:ln>
              <a:solidFill>
                <a:srgbClr val="000000"/>
              </a:solidFill>
              <a:effectLst/>
              <a:uLnTx/>
              <a:uFillTx/>
              <a:latin typeface="Gill Sans"/>
              <a:cs typeface="Gill Sans"/>
            </a:endParaRPr>
          </a:p>
        </p:txBody>
      </p:sp>
      <p:sp>
        <p:nvSpPr>
          <p:cNvPr id="15" name="TextBox 14"/>
          <p:cNvSpPr txBox="1"/>
          <p:nvPr/>
        </p:nvSpPr>
        <p:spPr>
          <a:xfrm>
            <a:off x="6512641" y="4735568"/>
            <a:ext cx="1131529" cy="1208032"/>
          </a:xfrm>
          <a:prstGeom prst="rect">
            <a:avLst/>
          </a:prstGeom>
          <a:solidFill>
            <a:schemeClr val="accent1"/>
          </a:solidFill>
          <a:ln w="12700" cmpd="sng">
            <a:solidFill>
              <a:srgbClr val="000000"/>
            </a:solidFill>
          </a:ln>
        </p:spPr>
        <p:txBody>
          <a:bodyPr wrap="square" t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0" kern="0" noProof="0" dirty="0" err="1" smtClean="0">
                <a:solidFill>
                  <a:srgbClr val="000000"/>
                </a:solidFill>
                <a:latin typeface="Gill Sans"/>
                <a:cs typeface="Gill Sans"/>
              </a:rPr>
              <a:t>Programwith</a:t>
            </a:r>
            <a:endParaRPr lang="en-US" sz="1800" b="0" kern="0" noProof="0" dirty="0" smtClean="0">
              <a:solidFill>
                <a:srgbClr val="000000"/>
              </a:solidFill>
              <a:latin typeface="Gill Sans"/>
              <a:cs typeface="Gill San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800" b="0" kern="0" dirty="0" smtClean="0">
                <a:solidFill>
                  <a:srgbClr val="000000"/>
                </a:solidFill>
                <a:latin typeface="Gill Sans"/>
                <a:cs typeface="Gill Sans"/>
              </a:rPr>
              <a:t>I/</a:t>
            </a:r>
            <a:r>
              <a:rPr lang="en-US" sz="1800" b="0" kern="0" dirty="0" err="1" smtClean="0">
                <a:solidFill>
                  <a:srgbClr val="000000"/>
                </a:solidFill>
                <a:latin typeface="Gill Sans"/>
                <a:cs typeface="Gill Sans"/>
              </a:rPr>
              <a:t>Os</a:t>
            </a:r>
            <a:endParaRPr lang="en-US" sz="1800" b="0" kern="0" noProof="0" dirty="0" smtClean="0">
              <a:solidFill>
                <a:srgbClr val="000000"/>
              </a:solidFill>
              <a:latin typeface="Gill Sans"/>
              <a:cs typeface="Gill Sans"/>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Gill Sans"/>
              <a:cs typeface="Gill Sans"/>
            </a:endParaRPr>
          </a:p>
        </p:txBody>
      </p:sp>
      <p:sp>
        <p:nvSpPr>
          <p:cNvPr id="20" name="Rectangle 6"/>
          <p:cNvSpPr>
            <a:spLocks noChangeArrowheads="1"/>
          </p:cNvSpPr>
          <p:nvPr/>
        </p:nvSpPr>
        <p:spPr bwMode="auto">
          <a:xfrm>
            <a:off x="2362200" y="5219097"/>
            <a:ext cx="1905000" cy="1295400"/>
          </a:xfrm>
          <a:prstGeom prst="rect">
            <a:avLst/>
          </a:prstGeom>
          <a:solidFill>
            <a:srgbClr val="EFBFBF"/>
          </a:solidFill>
          <a:ln w="28575">
            <a:solidFill>
              <a:schemeClr val="tx1"/>
            </a:solidFill>
            <a:miter lim="800000"/>
            <a:headEnd/>
            <a:tailEnd/>
          </a:ln>
          <a:effectLst/>
        </p:spPr>
        <p:txBody>
          <a:bodyPr lIns="90487" tIns="44450" rIns="90487" bIns="44450"/>
          <a:lstStyle/>
          <a:p>
            <a:pPr algn="l" eaLnBrk="0" hangingPunct="0"/>
            <a:r>
              <a:rPr lang="en-US" sz="2400" dirty="0" smtClean="0">
                <a:latin typeface="Calibri" pitchFamily="34" charset="0"/>
              </a:rPr>
              <a:t>CPU</a:t>
            </a:r>
          </a:p>
        </p:txBody>
      </p:sp>
      <p:cxnSp>
        <p:nvCxnSpPr>
          <p:cNvPr id="21" name="Curved Connector 20"/>
          <p:cNvCxnSpPr/>
          <p:nvPr/>
        </p:nvCxnSpPr>
        <p:spPr>
          <a:xfrm rot="10800000" flipV="1">
            <a:off x="3352799" y="5105399"/>
            <a:ext cx="2971800" cy="453637"/>
          </a:xfrm>
          <a:prstGeom prst="curvedConnector3">
            <a:avLst>
              <a:gd name="adj1" fmla="val 50000"/>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8" name="Text Box 12"/>
          <p:cNvSpPr txBox="1">
            <a:spLocks noChangeArrowheads="1"/>
          </p:cNvSpPr>
          <p:nvPr/>
        </p:nvSpPr>
        <p:spPr bwMode="auto">
          <a:xfrm>
            <a:off x="7763390" y="1573243"/>
            <a:ext cx="13868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smtClean="0">
                <a:solidFill>
                  <a:srgbClr val="000000"/>
                </a:solidFill>
                <a:latin typeface="Gill Sans"/>
                <a:cs typeface="Gill Sans"/>
              </a:rPr>
              <a:t>0xC0005010</a:t>
            </a:r>
            <a:endParaRPr kumimoji="0" lang="en-US" sz="1800" b="0" i="0" u="none" strike="noStrike" kern="0" cap="none" spc="0" normalizeH="0" baseline="0" noProof="0" dirty="0">
              <a:ln>
                <a:noFill/>
              </a:ln>
              <a:solidFill>
                <a:srgbClr val="000000"/>
              </a:solidFill>
              <a:effectLst/>
              <a:uLnTx/>
              <a:uFillTx/>
              <a:latin typeface="Gill Sans"/>
              <a:cs typeface="Gill Sans"/>
            </a:endParaRPr>
          </a:p>
        </p:txBody>
      </p:sp>
    </p:spTree>
    <p:extLst>
      <p:ext uri="{BB962C8B-B14F-4D97-AF65-F5344CB8AC3E}">
        <p14:creationId xmlns:p14="http://schemas.microsoft.com/office/powerpoint/2010/main" val="6780981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The problem statement</a:t>
            </a:r>
            <a:endParaRPr lang="en-US" dirty="0"/>
          </a:p>
        </p:txBody>
      </p:sp>
      <p:sp>
        <p:nvSpPr>
          <p:cNvPr id="3" name="Content Placeholder 2"/>
          <p:cNvSpPr>
            <a:spLocks noGrp="1"/>
          </p:cNvSpPr>
          <p:nvPr>
            <p:ph idx="1"/>
          </p:nvPr>
        </p:nvSpPr>
        <p:spPr>
          <a:xfrm>
            <a:off x="396875" y="1362074"/>
            <a:ext cx="8518525" cy="5343525"/>
          </a:xfrm>
        </p:spPr>
        <p:txBody>
          <a:bodyPr>
            <a:normAutofit lnSpcReduction="10000"/>
          </a:bodyPr>
          <a:lstStyle/>
          <a:p>
            <a:r>
              <a:rPr lang="en-US" dirty="0" smtClean="0"/>
              <a:t>Computer is complex</a:t>
            </a:r>
          </a:p>
          <a:p>
            <a:pPr lvl="1"/>
            <a:r>
              <a:rPr lang="en-US" dirty="0" smtClean="0"/>
              <a:t>System calls, network interrupts, error handling, time sharing, ..</a:t>
            </a:r>
          </a:p>
          <a:p>
            <a:pPr lvl="1"/>
            <a:r>
              <a:rPr lang="en-US" dirty="0" smtClean="0"/>
              <a:t>But processor is “passive”</a:t>
            </a:r>
          </a:p>
          <a:p>
            <a:r>
              <a:rPr lang="en-US" dirty="0" smtClean="0"/>
              <a:t>We need a </a:t>
            </a:r>
            <a:r>
              <a:rPr lang="en-US" dirty="0" smtClean="0">
                <a:solidFill>
                  <a:srgbClr val="FF0000"/>
                </a:solidFill>
              </a:rPr>
              <a:t>mechanism</a:t>
            </a:r>
            <a:r>
              <a:rPr lang="en-US" dirty="0" smtClean="0"/>
              <a:t> to deal with these scenarios</a:t>
            </a:r>
          </a:p>
          <a:p>
            <a:pPr lvl="1"/>
            <a:r>
              <a:rPr lang="en-US" u="sng" dirty="0" smtClean="0"/>
              <a:t>That is, we need to </a:t>
            </a:r>
            <a:r>
              <a:rPr lang="en-US" b="1" i="1" u="sng" dirty="0" smtClean="0">
                <a:solidFill>
                  <a:srgbClr val="FF0000"/>
                </a:solidFill>
              </a:rPr>
              <a:t>break</a:t>
            </a:r>
            <a:r>
              <a:rPr lang="en-US" i="1" u="sng" dirty="0" smtClean="0">
                <a:solidFill>
                  <a:srgbClr val="FF0000"/>
                </a:solidFill>
              </a:rPr>
              <a:t> the control flow of a running program</a:t>
            </a:r>
          </a:p>
          <a:p>
            <a:endParaRPr lang="en-US" dirty="0" smtClean="0"/>
          </a:p>
          <a:p>
            <a:r>
              <a:rPr lang="en-US" dirty="0" smtClean="0"/>
              <a:t>Solution: OS </a:t>
            </a:r>
            <a:r>
              <a:rPr lang="en-US" dirty="0" smtClean="0">
                <a:solidFill>
                  <a:srgbClr val="FF0000"/>
                </a:solidFill>
              </a:rPr>
              <a:t>Exceptions</a:t>
            </a:r>
          </a:p>
          <a:p>
            <a:pPr lvl="1"/>
            <a:r>
              <a:rPr lang="en-US" dirty="0" smtClean="0"/>
              <a:t>In the book: “exceptional control flow”</a:t>
            </a:r>
          </a:p>
          <a:p>
            <a:pPr lvl="1"/>
            <a:r>
              <a:rPr lang="en-US" dirty="0" smtClean="0"/>
              <a:t>Alter the flow of a program</a:t>
            </a:r>
          </a:p>
          <a:p>
            <a:pPr lvl="1"/>
            <a:r>
              <a:rPr lang="en-US" i="1" dirty="0" smtClean="0"/>
              <a:t>(NOT the same as Java/C# exceptions)</a:t>
            </a:r>
          </a:p>
          <a:p>
            <a:r>
              <a:rPr lang="en-US" dirty="0" smtClean="0">
                <a:solidFill>
                  <a:srgbClr val="000000"/>
                </a:solidFill>
              </a:rPr>
              <a:t>The mechanisms:</a:t>
            </a:r>
          </a:p>
          <a:p>
            <a:pPr lvl="1"/>
            <a:r>
              <a:rPr lang="en-US" b="1" dirty="0">
                <a:solidFill>
                  <a:srgbClr val="FF0000"/>
                </a:solidFill>
              </a:rPr>
              <a:t>Exception </a:t>
            </a:r>
            <a:r>
              <a:rPr lang="en-US" b="1" dirty="0" smtClean="0">
                <a:solidFill>
                  <a:srgbClr val="FF0000"/>
                </a:solidFill>
              </a:rPr>
              <a:t>handlers </a:t>
            </a:r>
            <a:r>
              <a:rPr lang="en-US" dirty="0" smtClean="0"/>
              <a:t>(written by OS Developers)</a:t>
            </a:r>
            <a:endParaRPr lang="en-US" dirty="0"/>
          </a:p>
          <a:p>
            <a:pPr lvl="1"/>
            <a:r>
              <a:rPr lang="en-US" b="1" dirty="0" smtClean="0">
                <a:solidFill>
                  <a:srgbClr val="FF0000"/>
                </a:solidFill>
              </a:rPr>
              <a:t>Exception table </a:t>
            </a:r>
            <a:r>
              <a:rPr lang="en-US" dirty="0" smtClean="0">
                <a:solidFill>
                  <a:srgbClr val="000000"/>
                </a:solidFill>
              </a:rPr>
              <a:t>(provided in the HW)</a:t>
            </a:r>
          </a:p>
          <a:p>
            <a:pPr lvl="1"/>
            <a:r>
              <a:rPr lang="en-US" dirty="0"/>
              <a:t>HW and SW (i.e. OS) developers work together to solve the problem</a:t>
            </a:r>
          </a:p>
          <a:p>
            <a:pPr lvl="1"/>
            <a:endParaRPr lang="en-US" dirty="0" smtClean="0">
              <a:solidFill>
                <a:srgbClr val="000000"/>
              </a:solidFill>
            </a:endParaRPr>
          </a:p>
        </p:txBody>
      </p:sp>
      <p:sp>
        <p:nvSpPr>
          <p:cNvPr id="6" name="Text Box 1027"/>
          <p:cNvSpPr txBox="1">
            <a:spLocks noChangeArrowheads="1"/>
          </p:cNvSpPr>
          <p:nvPr/>
        </p:nvSpPr>
        <p:spPr bwMode="auto">
          <a:xfrm>
            <a:off x="7691531" y="609600"/>
            <a:ext cx="1439366" cy="1938992"/>
          </a:xfrm>
          <a:prstGeom prst="rect">
            <a:avLst/>
          </a:prstGeom>
          <a:noFill/>
          <a:ln w="25400">
            <a:noFill/>
            <a:miter lim="800000"/>
            <a:headEnd/>
            <a:tailEnd/>
          </a:ln>
          <a:effectLst/>
        </p:spPr>
        <p:txBody>
          <a:bodyPr wrap="none">
            <a:spAutoFit/>
          </a:bodyPr>
          <a:lstStyle/>
          <a:p>
            <a:pPr>
              <a:lnSpc>
                <a:spcPct val="100000"/>
              </a:lnSpc>
            </a:pPr>
            <a:r>
              <a:rPr lang="en-US" dirty="0" smtClean="0">
                <a:latin typeface="Calibri" pitchFamily="34" charset="0"/>
              </a:rPr>
              <a:t>inst</a:t>
            </a:r>
            <a:r>
              <a:rPr lang="en-US" baseline="-25000" dirty="0" smtClean="0">
                <a:latin typeface="Calibri" pitchFamily="34" charset="0"/>
              </a:rPr>
              <a:t>1</a:t>
            </a:r>
            <a:endParaRPr lang="en-US" dirty="0">
              <a:latin typeface="Calibri" pitchFamily="34" charset="0"/>
            </a:endParaRPr>
          </a:p>
          <a:p>
            <a:pPr>
              <a:lnSpc>
                <a:spcPct val="100000"/>
              </a:lnSpc>
            </a:pPr>
            <a:r>
              <a:rPr lang="en-US" dirty="0">
                <a:latin typeface="Calibri" pitchFamily="34" charset="0"/>
              </a:rPr>
              <a:t>inst</a:t>
            </a:r>
            <a:r>
              <a:rPr lang="en-US" baseline="-25000" dirty="0">
                <a:latin typeface="Calibri" pitchFamily="34" charset="0"/>
              </a:rPr>
              <a:t>2</a:t>
            </a:r>
            <a:endParaRPr lang="en-US" dirty="0">
              <a:latin typeface="Calibri" pitchFamily="34" charset="0"/>
            </a:endParaRPr>
          </a:p>
          <a:p>
            <a:pPr>
              <a:lnSpc>
                <a:spcPct val="100000"/>
              </a:lnSpc>
            </a:pPr>
            <a:r>
              <a:rPr lang="en-US" dirty="0">
                <a:latin typeface="Calibri" pitchFamily="34" charset="0"/>
              </a:rPr>
              <a:t>inst</a:t>
            </a:r>
            <a:r>
              <a:rPr lang="en-US" baseline="-25000" dirty="0">
                <a:latin typeface="Calibri" pitchFamily="34" charset="0"/>
              </a:rPr>
              <a:t>3</a:t>
            </a:r>
            <a:endParaRPr lang="en-US" dirty="0">
              <a:latin typeface="Calibri" pitchFamily="34" charset="0"/>
            </a:endParaRPr>
          </a:p>
          <a:p>
            <a:pPr>
              <a:lnSpc>
                <a:spcPct val="100000"/>
              </a:lnSpc>
            </a:pPr>
            <a:r>
              <a:rPr lang="en-US" dirty="0" smtClean="0">
                <a:latin typeface="Calibri" pitchFamily="34" charset="0"/>
              </a:rPr>
              <a:t>…</a:t>
            </a:r>
            <a:r>
              <a:rPr lang="en-US" dirty="0" smtClean="0">
                <a:solidFill>
                  <a:srgbClr val="FF0000"/>
                </a:solidFill>
                <a:latin typeface="Calibri" pitchFamily="34" charset="0"/>
              </a:rPr>
              <a:t>&lt;break&gt;</a:t>
            </a:r>
            <a:endParaRPr lang="en-US" dirty="0">
              <a:solidFill>
                <a:srgbClr val="FF0000"/>
              </a:solidFill>
              <a:latin typeface="Calibri" pitchFamily="34" charset="0"/>
            </a:endParaRPr>
          </a:p>
          <a:p>
            <a:pPr>
              <a:lnSpc>
                <a:spcPct val="100000"/>
              </a:lnSpc>
            </a:pPr>
            <a:r>
              <a:rPr lang="en-US" dirty="0" err="1" smtClean="0">
                <a:latin typeface="Calibri" pitchFamily="34" charset="0"/>
              </a:rPr>
              <a:t>inst</a:t>
            </a:r>
            <a:r>
              <a:rPr lang="en-US" baseline="-25000" dirty="0" err="1" smtClean="0">
                <a:latin typeface="Calibri" pitchFamily="34" charset="0"/>
              </a:rPr>
              <a:t>n</a:t>
            </a:r>
            <a:endParaRPr lang="en-US" dirty="0">
              <a:latin typeface="Calibri" pitchFamily="34" charset="0"/>
            </a:endParaRPr>
          </a:p>
        </p:txBody>
      </p:sp>
    </p:spTree>
    <p:extLst>
      <p:ext uri="{BB962C8B-B14F-4D97-AF65-F5344CB8AC3E}">
        <p14:creationId xmlns:p14="http://schemas.microsoft.com/office/powerpoint/2010/main" val="38268090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dissolve">
                                      <p:cBhvr>
                                        <p:cTn id="18" dur="500"/>
                                        <p:tgtEl>
                                          <p:spTgt spid="3">
                                            <p:txEl>
                                              <p:pRg st="6" end="6"/>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dissolve">
                                      <p:cBhvr>
                                        <p:cTn id="21" dur="500"/>
                                        <p:tgtEl>
                                          <p:spTgt spid="3">
                                            <p:txEl>
                                              <p:pRg st="7" end="7"/>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dissolve">
                                      <p:cBhvr>
                                        <p:cTn id="24" dur="500"/>
                                        <p:tgtEl>
                                          <p:spTgt spid="3">
                                            <p:txEl>
                                              <p:pRg st="8" end="8"/>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dissolve">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dissolve">
                                      <p:cBhvr>
                                        <p:cTn id="32" dur="500"/>
                                        <p:tgtEl>
                                          <p:spTgt spid="3">
                                            <p:txEl>
                                              <p:pRg st="10" end="10"/>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dissolve">
                                      <p:cBhvr>
                                        <p:cTn id="35" dur="500"/>
                                        <p:tgtEl>
                                          <p:spTgt spid="3">
                                            <p:txEl>
                                              <p:pRg st="11" end="11"/>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dissolve">
                                      <p:cBhvr>
                                        <p:cTn id="38" dur="500"/>
                                        <p:tgtEl>
                                          <p:spTgt spid="3">
                                            <p:txEl>
                                              <p:pRg st="12" end="12"/>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animEffect transition="in" filter="dissolve">
                                      <p:cBhvr>
                                        <p:cTn id="41"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Exceptions</a:t>
            </a:r>
            <a:endParaRPr lang="en-US" dirty="0"/>
          </a:p>
        </p:txBody>
      </p:sp>
      <p:sp>
        <p:nvSpPr>
          <p:cNvPr id="3" name="Subtitle 2"/>
          <p:cNvSpPr>
            <a:spLocks noGrp="1"/>
          </p:cNvSpPr>
          <p:nvPr>
            <p:ph type="subTitle" idx="1"/>
          </p:nvPr>
        </p:nvSpPr>
        <p:spPr/>
        <p:txBody>
          <a:bodyPr/>
          <a:lstStyle/>
          <a:p>
            <a:r>
              <a:rPr lang="en-US" dirty="0" smtClean="0"/>
              <a:t>Exception handlers and Exception table</a:t>
            </a:r>
            <a:endParaRPr lang="en-US" dirty="0"/>
          </a:p>
        </p:txBody>
      </p:sp>
    </p:spTree>
    <p:extLst>
      <p:ext uri="{BB962C8B-B14F-4D97-AF65-F5344CB8AC3E}">
        <p14:creationId xmlns:p14="http://schemas.microsoft.com/office/powerpoint/2010/main" val="12711167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 contains </a:t>
            </a:r>
            <a:r>
              <a:rPr lang="en-US" dirty="0" smtClean="0">
                <a:solidFill>
                  <a:srgbClr val="FF0000"/>
                </a:solidFill>
              </a:rPr>
              <a:t>exception handlers</a:t>
            </a: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4876800" y="1556643"/>
            <a:ext cx="3810000" cy="3899122"/>
          </a:xfrm>
          <a:prstGeom prst="rect">
            <a:avLst/>
          </a:prstGeom>
        </p:spPr>
      </p:pic>
      <p:sp>
        <p:nvSpPr>
          <p:cNvPr id="5" name="TextBox 4"/>
          <p:cNvSpPr txBox="1"/>
          <p:nvPr/>
        </p:nvSpPr>
        <p:spPr>
          <a:xfrm>
            <a:off x="386505" y="1556643"/>
            <a:ext cx="4267200" cy="954107"/>
          </a:xfrm>
          <a:prstGeom prst="rect">
            <a:avLst/>
          </a:prstGeom>
          <a:noFill/>
          <a:ln w="28575" cmpd="sng">
            <a:solidFill>
              <a:schemeClr val="tx2"/>
            </a:solidFill>
          </a:ln>
        </p:spPr>
        <p:txBody>
          <a:bodyPr wrap="square" rtlCol="0">
            <a:spAutoFit/>
          </a:bodyPr>
          <a:lstStyle/>
          <a:p>
            <a:r>
              <a:rPr lang="en-US" sz="1400" dirty="0" err="1" smtClean="0">
                <a:solidFill>
                  <a:srgbClr val="FF0000"/>
                </a:solidFill>
                <a:latin typeface="Monaco"/>
                <a:cs typeface="Monaco"/>
              </a:rPr>
              <a:t>TimerInterrupt</a:t>
            </a:r>
            <a:r>
              <a:rPr lang="en-US" sz="1400" dirty="0" smtClean="0">
                <a:solidFill>
                  <a:srgbClr val="000000"/>
                </a:solidFill>
                <a:latin typeface="Monaco"/>
                <a:cs typeface="Monaco"/>
              </a:rPr>
              <a:t>() { // every 10 </a:t>
            </a:r>
            <a:r>
              <a:rPr lang="en-US" sz="1400" dirty="0" err="1" smtClean="0">
                <a:solidFill>
                  <a:srgbClr val="000000"/>
                </a:solidFill>
                <a:latin typeface="Monaco"/>
                <a:cs typeface="Monaco"/>
              </a:rPr>
              <a:t>ms</a:t>
            </a:r>
            <a:endParaRPr lang="en-US" sz="1400" dirty="0" smtClean="0">
              <a:solidFill>
                <a:srgbClr val="000000"/>
              </a:solidFill>
              <a:latin typeface="Monaco"/>
              <a:cs typeface="Monaco"/>
            </a:endParaRPr>
          </a:p>
          <a:p>
            <a:r>
              <a:rPr lang="en-US" sz="1400" dirty="0">
                <a:solidFill>
                  <a:srgbClr val="000000"/>
                </a:solidFill>
                <a:latin typeface="Monaco"/>
                <a:cs typeface="Monaco"/>
              </a:rPr>
              <a:t> </a:t>
            </a:r>
            <a:r>
              <a:rPr lang="en-US" sz="1400" dirty="0" smtClean="0">
                <a:solidFill>
                  <a:srgbClr val="000000"/>
                </a:solidFill>
                <a:latin typeface="Monaco"/>
                <a:cs typeface="Monaco"/>
              </a:rPr>
              <a:t> </a:t>
            </a:r>
            <a:r>
              <a:rPr lang="en-US" sz="1400" dirty="0" err="1" smtClean="0">
                <a:solidFill>
                  <a:srgbClr val="000000"/>
                </a:solidFill>
                <a:latin typeface="Monaco"/>
                <a:cs typeface="Monaco"/>
              </a:rPr>
              <a:t>SchedulePrograms</a:t>
            </a:r>
            <a:r>
              <a:rPr lang="en-US" sz="1400" dirty="0" smtClean="0">
                <a:solidFill>
                  <a:srgbClr val="000000"/>
                </a:solidFill>
                <a:latin typeface="Monaco"/>
                <a:cs typeface="Monaco"/>
              </a:rPr>
              <a:t>(</a:t>
            </a:r>
            <a:r>
              <a:rPr lang="en-US" sz="1400" dirty="0" smtClean="0">
                <a:solidFill>
                  <a:srgbClr val="000000"/>
                </a:solidFill>
                <a:latin typeface="Monaco"/>
                <a:cs typeface="Monaco"/>
              </a:rPr>
              <a:t>);</a:t>
            </a:r>
          </a:p>
          <a:p>
            <a:r>
              <a:rPr lang="en-US" sz="1400" dirty="0">
                <a:solidFill>
                  <a:srgbClr val="000000"/>
                </a:solidFill>
                <a:latin typeface="Monaco"/>
                <a:cs typeface="Monaco"/>
              </a:rPr>
              <a:t> </a:t>
            </a:r>
            <a:r>
              <a:rPr lang="en-US" sz="1400" dirty="0" smtClean="0">
                <a:solidFill>
                  <a:srgbClr val="000000"/>
                </a:solidFill>
                <a:latin typeface="Monaco"/>
                <a:cs typeface="Monaco"/>
              </a:rPr>
              <a:t> Ex: P1 just ran, so now P2’s turn;</a:t>
            </a:r>
          </a:p>
          <a:p>
            <a:r>
              <a:rPr lang="en-US" sz="1400" dirty="0">
                <a:solidFill>
                  <a:srgbClr val="000000"/>
                </a:solidFill>
                <a:latin typeface="Monaco"/>
                <a:cs typeface="Monaco"/>
              </a:rPr>
              <a:t>}</a:t>
            </a:r>
            <a:r>
              <a:rPr lang="en-US" sz="1400" dirty="0" smtClean="0">
                <a:solidFill>
                  <a:srgbClr val="000000"/>
                </a:solidFill>
                <a:latin typeface="Monaco"/>
                <a:cs typeface="Monaco"/>
              </a:rPr>
              <a:t>   </a:t>
            </a:r>
            <a:endParaRPr lang="en-US" sz="1400" dirty="0">
              <a:solidFill>
                <a:srgbClr val="000000"/>
              </a:solidFill>
              <a:latin typeface="Monaco"/>
              <a:cs typeface="Monaco"/>
            </a:endParaRPr>
          </a:p>
        </p:txBody>
      </p:sp>
      <p:sp>
        <p:nvSpPr>
          <p:cNvPr id="6" name="TextBox 5"/>
          <p:cNvSpPr txBox="1"/>
          <p:nvPr/>
        </p:nvSpPr>
        <p:spPr>
          <a:xfrm>
            <a:off x="369887" y="2663150"/>
            <a:ext cx="4267200" cy="1384995"/>
          </a:xfrm>
          <a:prstGeom prst="rect">
            <a:avLst/>
          </a:prstGeom>
          <a:noFill/>
          <a:ln w="28575" cmpd="sng">
            <a:solidFill>
              <a:schemeClr val="tx2"/>
            </a:solidFill>
          </a:ln>
        </p:spPr>
        <p:txBody>
          <a:bodyPr wrap="square" rtlCol="0">
            <a:spAutoFit/>
          </a:bodyPr>
          <a:lstStyle/>
          <a:p>
            <a:r>
              <a:rPr lang="en-US" sz="1400" dirty="0" err="1" smtClean="0">
                <a:solidFill>
                  <a:srgbClr val="FF0000"/>
                </a:solidFill>
                <a:latin typeface="Monaco"/>
                <a:cs typeface="Monaco"/>
              </a:rPr>
              <a:t>DivideByZeroError</a:t>
            </a:r>
            <a:r>
              <a:rPr lang="en-US" sz="1400" dirty="0" smtClean="0">
                <a:solidFill>
                  <a:srgbClr val="000000"/>
                </a:solidFill>
                <a:latin typeface="Monaco"/>
                <a:cs typeface="Monaco"/>
              </a:rPr>
              <a:t>() {</a:t>
            </a:r>
          </a:p>
          <a:p>
            <a:r>
              <a:rPr lang="en-US" sz="1400" dirty="0">
                <a:solidFill>
                  <a:srgbClr val="000000"/>
                </a:solidFill>
                <a:latin typeface="Monaco"/>
                <a:cs typeface="Monaco"/>
              </a:rPr>
              <a:t> </a:t>
            </a:r>
            <a:r>
              <a:rPr lang="en-US" sz="1400" dirty="0" smtClean="0">
                <a:solidFill>
                  <a:srgbClr val="000000"/>
                </a:solidFill>
                <a:latin typeface="Monaco"/>
                <a:cs typeface="Monaco"/>
              </a:rPr>
              <a:t> // e.g. </a:t>
            </a:r>
            <a:r>
              <a:rPr lang="en-US" sz="1400" dirty="0" err="1" smtClean="0">
                <a:solidFill>
                  <a:srgbClr val="000000"/>
                </a:solidFill>
                <a:latin typeface="Monaco"/>
                <a:cs typeface="Monaco"/>
              </a:rPr>
              <a:t>currentP</a:t>
            </a:r>
            <a:r>
              <a:rPr lang="en-US" sz="1400" dirty="0" smtClean="0">
                <a:solidFill>
                  <a:srgbClr val="000000"/>
                </a:solidFill>
                <a:latin typeface="Monaco"/>
                <a:cs typeface="Monaco"/>
              </a:rPr>
              <a:t> just did x/0</a:t>
            </a:r>
          </a:p>
          <a:p>
            <a:r>
              <a:rPr lang="en-US" sz="1400" dirty="0">
                <a:solidFill>
                  <a:srgbClr val="000000"/>
                </a:solidFill>
                <a:latin typeface="Monaco"/>
                <a:cs typeface="Monaco"/>
              </a:rPr>
              <a:t> </a:t>
            </a:r>
            <a:r>
              <a:rPr lang="en-US" sz="1400" dirty="0" smtClean="0">
                <a:solidFill>
                  <a:srgbClr val="000000"/>
                </a:solidFill>
                <a:latin typeface="Monaco"/>
                <a:cs typeface="Monaco"/>
              </a:rPr>
              <a:t> kill(</a:t>
            </a:r>
            <a:r>
              <a:rPr lang="en-US" sz="1400" dirty="0" err="1" smtClean="0">
                <a:solidFill>
                  <a:srgbClr val="000000"/>
                </a:solidFill>
                <a:latin typeface="Monaco"/>
                <a:cs typeface="Monaco"/>
              </a:rPr>
              <a:t>currentProcess</a:t>
            </a:r>
            <a:r>
              <a:rPr lang="en-US" sz="1400" dirty="0" smtClean="0">
                <a:solidFill>
                  <a:srgbClr val="000000"/>
                </a:solidFill>
                <a:latin typeface="Monaco"/>
                <a:cs typeface="Monaco"/>
              </a:rPr>
              <a:t>);</a:t>
            </a:r>
          </a:p>
          <a:p>
            <a:r>
              <a:rPr lang="en-US" sz="1400" dirty="0">
                <a:solidFill>
                  <a:srgbClr val="000000"/>
                </a:solidFill>
                <a:latin typeface="Monaco"/>
                <a:cs typeface="Monaco"/>
              </a:rPr>
              <a:t> </a:t>
            </a:r>
            <a:r>
              <a:rPr lang="en-US" sz="1400" dirty="0" smtClean="0">
                <a:solidFill>
                  <a:srgbClr val="000000"/>
                </a:solidFill>
                <a:latin typeface="Monaco"/>
                <a:cs typeface="Monaco"/>
              </a:rPr>
              <a:t> </a:t>
            </a:r>
            <a:r>
              <a:rPr lang="en-US" sz="1400" dirty="0" err="1" smtClean="0">
                <a:solidFill>
                  <a:srgbClr val="000000"/>
                </a:solidFill>
                <a:latin typeface="Monaco"/>
                <a:cs typeface="Monaco"/>
              </a:rPr>
              <a:t>popUpWindow</a:t>
            </a:r>
            <a:r>
              <a:rPr lang="en-US" sz="1400" dirty="0" smtClean="0">
                <a:solidFill>
                  <a:srgbClr val="000000"/>
                </a:solidFill>
                <a:latin typeface="Monaco"/>
                <a:cs typeface="Monaco"/>
              </a:rPr>
              <a:t>(“hey something wrong”); </a:t>
            </a:r>
          </a:p>
          <a:p>
            <a:r>
              <a:rPr lang="en-US" sz="1400" dirty="0">
                <a:solidFill>
                  <a:srgbClr val="000000"/>
                </a:solidFill>
                <a:latin typeface="Monaco"/>
                <a:cs typeface="Monaco"/>
              </a:rPr>
              <a:t> </a:t>
            </a:r>
            <a:r>
              <a:rPr lang="en-US" sz="1400" dirty="0" smtClean="0">
                <a:solidFill>
                  <a:srgbClr val="000000"/>
                </a:solidFill>
                <a:latin typeface="Monaco"/>
                <a:cs typeface="Monaco"/>
              </a:rPr>
              <a:t> </a:t>
            </a:r>
            <a:r>
              <a:rPr lang="en-US" sz="1400" dirty="0" err="1" smtClean="0">
                <a:solidFill>
                  <a:srgbClr val="000000"/>
                </a:solidFill>
                <a:latin typeface="Monaco"/>
                <a:cs typeface="Monaco"/>
              </a:rPr>
              <a:t>scheduleProcesses</a:t>
            </a:r>
            <a:r>
              <a:rPr lang="en-US" sz="1400" dirty="0" smtClean="0">
                <a:solidFill>
                  <a:srgbClr val="000000"/>
                </a:solidFill>
                <a:latin typeface="Monaco"/>
                <a:cs typeface="Monaco"/>
              </a:rPr>
              <a:t>();</a:t>
            </a:r>
          </a:p>
          <a:p>
            <a:r>
              <a:rPr lang="en-US" sz="1400" dirty="0">
                <a:solidFill>
                  <a:srgbClr val="000000"/>
                </a:solidFill>
                <a:latin typeface="Monaco"/>
                <a:cs typeface="Monaco"/>
              </a:rPr>
              <a:t>}</a:t>
            </a:r>
            <a:r>
              <a:rPr lang="en-US" sz="1400" dirty="0" smtClean="0">
                <a:solidFill>
                  <a:srgbClr val="000000"/>
                </a:solidFill>
                <a:latin typeface="Monaco"/>
                <a:cs typeface="Monaco"/>
              </a:rPr>
              <a:t>   </a:t>
            </a:r>
          </a:p>
        </p:txBody>
      </p:sp>
      <p:sp>
        <p:nvSpPr>
          <p:cNvPr id="7" name="TextBox 6"/>
          <p:cNvSpPr txBox="1"/>
          <p:nvPr/>
        </p:nvSpPr>
        <p:spPr>
          <a:xfrm>
            <a:off x="369887" y="4184423"/>
            <a:ext cx="4267200" cy="954107"/>
          </a:xfrm>
          <a:prstGeom prst="rect">
            <a:avLst/>
          </a:prstGeom>
          <a:noFill/>
          <a:ln w="28575" cmpd="sng">
            <a:solidFill>
              <a:schemeClr val="tx2"/>
            </a:solidFill>
          </a:ln>
        </p:spPr>
        <p:txBody>
          <a:bodyPr wrap="square" rtlCol="0">
            <a:spAutoFit/>
          </a:bodyPr>
          <a:lstStyle/>
          <a:p>
            <a:r>
              <a:rPr lang="en-US" sz="1400" dirty="0" err="1" smtClean="0">
                <a:solidFill>
                  <a:srgbClr val="FF0000"/>
                </a:solidFill>
                <a:latin typeface="Monaco"/>
                <a:cs typeface="Monaco"/>
              </a:rPr>
              <a:t>Syscall_handler</a:t>
            </a:r>
            <a:r>
              <a:rPr lang="en-US" sz="1400" dirty="0" smtClean="0">
                <a:solidFill>
                  <a:srgbClr val="FF0000"/>
                </a:solidFill>
                <a:latin typeface="Monaco"/>
                <a:cs typeface="Monaco"/>
              </a:rPr>
              <a:t> </a:t>
            </a:r>
            <a:r>
              <a:rPr lang="en-US" sz="1400" dirty="0" smtClean="0">
                <a:solidFill>
                  <a:srgbClr val="000000"/>
                </a:solidFill>
                <a:latin typeface="Monaco"/>
                <a:cs typeface="Monaco"/>
              </a:rPr>
              <a:t>(</a:t>
            </a:r>
            <a:r>
              <a:rPr lang="en-US" sz="1400" dirty="0" err="1" smtClean="0">
                <a:solidFill>
                  <a:srgbClr val="000000"/>
                </a:solidFill>
                <a:latin typeface="Monaco"/>
                <a:cs typeface="Monaco"/>
              </a:rPr>
              <a:t>int</a:t>
            </a:r>
            <a:r>
              <a:rPr lang="en-US" sz="1400" dirty="0" smtClean="0">
                <a:solidFill>
                  <a:srgbClr val="000000"/>
                </a:solidFill>
                <a:latin typeface="Monaco"/>
                <a:cs typeface="Monaco"/>
              </a:rPr>
              <a:t> </a:t>
            </a:r>
            <a:r>
              <a:rPr lang="en-US" sz="1400" dirty="0" err="1" smtClean="0">
                <a:solidFill>
                  <a:srgbClr val="000000"/>
                </a:solidFill>
                <a:latin typeface="Monaco"/>
                <a:cs typeface="Monaco"/>
              </a:rPr>
              <a:t>arg</a:t>
            </a:r>
            <a:r>
              <a:rPr lang="en-US" sz="1400" dirty="0" smtClean="0">
                <a:solidFill>
                  <a:srgbClr val="000000"/>
                </a:solidFill>
                <a:latin typeface="Monaco"/>
                <a:cs typeface="Monaco"/>
              </a:rPr>
              <a:t>) {</a:t>
            </a:r>
          </a:p>
          <a:p>
            <a:r>
              <a:rPr lang="en-US" sz="1400" dirty="0">
                <a:solidFill>
                  <a:srgbClr val="000000"/>
                </a:solidFill>
                <a:latin typeface="Monaco"/>
                <a:cs typeface="Monaco"/>
              </a:rPr>
              <a:t> </a:t>
            </a:r>
            <a:r>
              <a:rPr lang="en-US" sz="1400" dirty="0" smtClean="0">
                <a:solidFill>
                  <a:srgbClr val="000000"/>
                </a:solidFill>
                <a:latin typeface="Monaco"/>
                <a:cs typeface="Monaco"/>
              </a:rPr>
              <a:t> if (</a:t>
            </a:r>
            <a:r>
              <a:rPr lang="en-US" sz="1400" dirty="0" err="1" smtClean="0">
                <a:solidFill>
                  <a:srgbClr val="000000"/>
                </a:solidFill>
                <a:latin typeface="Monaco"/>
                <a:cs typeface="Monaco"/>
              </a:rPr>
              <a:t>arg</a:t>
            </a:r>
            <a:r>
              <a:rPr lang="en-US" sz="1400" dirty="0" smtClean="0">
                <a:solidFill>
                  <a:srgbClr val="000000"/>
                </a:solidFill>
                <a:latin typeface="Monaco"/>
                <a:cs typeface="Monaco"/>
              </a:rPr>
              <a:t>==READ) </a:t>
            </a:r>
            <a:r>
              <a:rPr lang="en-US" sz="1400" dirty="0" err="1" smtClean="0">
                <a:solidFill>
                  <a:srgbClr val="000000"/>
                </a:solidFill>
                <a:latin typeface="Monaco"/>
                <a:cs typeface="Monaco"/>
              </a:rPr>
              <a:t>sys_read</a:t>
            </a:r>
            <a:r>
              <a:rPr lang="en-US" sz="1400" dirty="0" smtClean="0">
                <a:solidFill>
                  <a:srgbClr val="000000"/>
                </a:solidFill>
                <a:latin typeface="Monaco"/>
                <a:cs typeface="Monaco"/>
              </a:rPr>
              <a:t>(…);</a:t>
            </a:r>
          </a:p>
          <a:p>
            <a:r>
              <a:rPr lang="en-US" sz="1400" dirty="0">
                <a:solidFill>
                  <a:srgbClr val="000000"/>
                </a:solidFill>
                <a:latin typeface="Monaco"/>
                <a:cs typeface="Monaco"/>
              </a:rPr>
              <a:t> </a:t>
            </a:r>
            <a:r>
              <a:rPr lang="en-US" sz="1400" dirty="0" smtClean="0">
                <a:solidFill>
                  <a:srgbClr val="000000"/>
                </a:solidFill>
                <a:latin typeface="Monaco"/>
                <a:cs typeface="Monaco"/>
              </a:rPr>
              <a:t> …</a:t>
            </a:r>
          </a:p>
          <a:p>
            <a:r>
              <a:rPr lang="en-US" sz="1400" dirty="0" smtClean="0">
                <a:solidFill>
                  <a:srgbClr val="000000"/>
                </a:solidFill>
                <a:latin typeface="Monaco"/>
                <a:cs typeface="Monaco"/>
              </a:rPr>
              <a:t>}   </a:t>
            </a:r>
          </a:p>
        </p:txBody>
      </p:sp>
      <p:sp>
        <p:nvSpPr>
          <p:cNvPr id="9" name="TextBox 8"/>
          <p:cNvSpPr txBox="1"/>
          <p:nvPr/>
        </p:nvSpPr>
        <p:spPr>
          <a:xfrm>
            <a:off x="369887" y="5257800"/>
            <a:ext cx="4267200" cy="738664"/>
          </a:xfrm>
          <a:prstGeom prst="rect">
            <a:avLst/>
          </a:prstGeom>
          <a:noFill/>
          <a:ln w="28575" cmpd="sng">
            <a:solidFill>
              <a:schemeClr val="tx2"/>
            </a:solidFill>
          </a:ln>
        </p:spPr>
        <p:txBody>
          <a:bodyPr wrap="square" rtlCol="0">
            <a:spAutoFit/>
          </a:bodyPr>
          <a:lstStyle/>
          <a:p>
            <a:r>
              <a:rPr lang="en-US" sz="1400" dirty="0" err="1" smtClean="0">
                <a:solidFill>
                  <a:srgbClr val="FF0000"/>
                </a:solidFill>
                <a:latin typeface="Monaco"/>
                <a:cs typeface="Monaco"/>
              </a:rPr>
              <a:t>networkInterrupt</a:t>
            </a:r>
            <a:r>
              <a:rPr lang="en-US" sz="1400" dirty="0" smtClean="0">
                <a:solidFill>
                  <a:srgbClr val="000000"/>
                </a:solidFill>
                <a:latin typeface="Monaco"/>
                <a:cs typeface="Monaco"/>
              </a:rPr>
              <a:t>() {</a:t>
            </a:r>
          </a:p>
          <a:p>
            <a:r>
              <a:rPr lang="en-US" sz="1400" dirty="0">
                <a:solidFill>
                  <a:srgbClr val="000000"/>
                </a:solidFill>
                <a:latin typeface="Monaco"/>
                <a:cs typeface="Monaco"/>
              </a:rPr>
              <a:t> </a:t>
            </a:r>
            <a:r>
              <a:rPr lang="en-US" sz="1400" dirty="0" smtClean="0">
                <a:solidFill>
                  <a:srgbClr val="000000"/>
                </a:solidFill>
                <a:latin typeface="Monaco"/>
                <a:cs typeface="Monaco"/>
              </a:rPr>
              <a:t> // read data from network card</a:t>
            </a:r>
          </a:p>
          <a:p>
            <a:r>
              <a:rPr lang="en-US" sz="1400" dirty="0">
                <a:solidFill>
                  <a:srgbClr val="000000"/>
                </a:solidFill>
                <a:latin typeface="Monaco"/>
                <a:cs typeface="Monaco"/>
              </a:rPr>
              <a:t>}</a:t>
            </a:r>
            <a:r>
              <a:rPr lang="en-US" sz="1400" dirty="0" smtClean="0">
                <a:solidFill>
                  <a:srgbClr val="000000"/>
                </a:solidFill>
                <a:latin typeface="Monaco"/>
                <a:cs typeface="Monaco"/>
              </a:rPr>
              <a:t>   </a:t>
            </a:r>
          </a:p>
        </p:txBody>
      </p:sp>
    </p:spTree>
    <p:extLst>
      <p:ext uri="{BB962C8B-B14F-4D97-AF65-F5344CB8AC3E}">
        <p14:creationId xmlns:p14="http://schemas.microsoft.com/office/powerpoint/2010/main" val="29941632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Exception handlers</a:t>
            </a:r>
            <a:endParaRPr lang="en-US" dirty="0"/>
          </a:p>
        </p:txBody>
      </p:sp>
      <p:sp>
        <p:nvSpPr>
          <p:cNvPr id="8" name="Content Placeholder 7"/>
          <p:cNvSpPr>
            <a:spLocks noGrp="1"/>
          </p:cNvSpPr>
          <p:nvPr>
            <p:ph idx="1"/>
          </p:nvPr>
        </p:nvSpPr>
        <p:spPr>
          <a:xfrm>
            <a:off x="228600" y="2987201"/>
            <a:ext cx="7896225" cy="2588657"/>
          </a:xfrm>
        </p:spPr>
        <p:txBody>
          <a:bodyPr/>
          <a:lstStyle/>
          <a:p>
            <a:r>
              <a:rPr lang="en-US" dirty="0"/>
              <a:t>Compiled and get loaded to the </a:t>
            </a:r>
            <a:r>
              <a:rPr lang="en-US" dirty="0" smtClean="0"/>
              <a:t>memory</a:t>
            </a:r>
          </a:p>
          <a:p>
            <a:pPr lvl="1"/>
            <a:r>
              <a:rPr lang="en-US" dirty="0" smtClean="0"/>
              <a:t>They have “home” </a:t>
            </a:r>
            <a:r>
              <a:rPr lang="en-US" b="1" dirty="0" smtClean="0"/>
              <a:t>(physical) addresses</a:t>
            </a:r>
          </a:p>
          <a:p>
            <a:pPr lvl="1"/>
            <a:r>
              <a:rPr lang="en-US" dirty="0" smtClean="0"/>
              <a:t>(during boot time by the boot loader)</a:t>
            </a:r>
            <a:endParaRPr lang="en-US" dirty="0"/>
          </a:p>
          <a:p>
            <a:pPr lvl="1"/>
            <a:r>
              <a:rPr lang="en-US" dirty="0" smtClean="0"/>
              <a:t>Examples:</a:t>
            </a:r>
          </a:p>
          <a:p>
            <a:pPr lvl="2"/>
            <a:r>
              <a:rPr lang="en-US" dirty="0" err="1" smtClean="0">
                <a:solidFill>
                  <a:srgbClr val="FF0000"/>
                </a:solidFill>
              </a:rPr>
              <a:t>divideByZero</a:t>
            </a:r>
            <a:r>
              <a:rPr lang="en-US" dirty="0">
                <a:solidFill>
                  <a:srgbClr val="FF0000"/>
                </a:solidFill>
              </a:rPr>
              <a:t>() </a:t>
            </a:r>
            <a:r>
              <a:rPr lang="en-US" dirty="0"/>
              <a:t>is </a:t>
            </a:r>
            <a:r>
              <a:rPr lang="en-US" dirty="0" smtClean="0"/>
              <a:t>stored in address </a:t>
            </a:r>
            <a:r>
              <a:rPr lang="en-US" dirty="0" smtClean="0">
                <a:solidFill>
                  <a:srgbClr val="FF0000"/>
                </a:solidFill>
              </a:rPr>
              <a:t>0xC0003000</a:t>
            </a:r>
            <a:endParaRPr lang="en-US" dirty="0">
              <a:solidFill>
                <a:srgbClr val="FF0000"/>
              </a:solidFill>
            </a:endParaRPr>
          </a:p>
          <a:p>
            <a:pPr lvl="2"/>
            <a:r>
              <a:rPr lang="en-US" dirty="0" err="1" smtClean="0">
                <a:solidFill>
                  <a:srgbClr val="FF0000"/>
                </a:solidFill>
              </a:rPr>
              <a:t>timerInterrupt</a:t>
            </a:r>
            <a:r>
              <a:rPr lang="en-US" dirty="0"/>
              <a:t>, </a:t>
            </a:r>
            <a:r>
              <a:rPr lang="en-US" dirty="0">
                <a:solidFill>
                  <a:srgbClr val="FF0000"/>
                </a:solidFill>
              </a:rPr>
              <a:t>0xC0002000</a:t>
            </a:r>
          </a:p>
          <a:p>
            <a:pPr lvl="2"/>
            <a:r>
              <a:rPr lang="en-US" dirty="0" err="1" smtClean="0">
                <a:solidFill>
                  <a:srgbClr val="FF0000"/>
                </a:solidFill>
              </a:rPr>
              <a:t>syscall_handler</a:t>
            </a:r>
            <a:r>
              <a:rPr lang="en-US" dirty="0"/>
              <a:t>, </a:t>
            </a:r>
            <a:r>
              <a:rPr lang="en-US" dirty="0" smtClean="0">
                <a:solidFill>
                  <a:srgbClr val="FF0000"/>
                </a:solidFill>
              </a:rPr>
              <a:t>0xC0001000</a:t>
            </a:r>
          </a:p>
          <a:p>
            <a:pPr lvl="2"/>
            <a:r>
              <a:rPr lang="en-US" dirty="0" smtClean="0"/>
              <a:t>(Addresses are not static, known at boot time)</a:t>
            </a:r>
          </a:p>
          <a:p>
            <a:pPr lvl="1"/>
            <a:r>
              <a:rPr lang="en-US" dirty="0" smtClean="0"/>
              <a:t>These functions are </a:t>
            </a:r>
            <a:r>
              <a:rPr lang="en-US" b="1" dirty="0" smtClean="0"/>
              <a:t>waiting to be called </a:t>
            </a:r>
            <a:r>
              <a:rPr lang="en-US" dirty="0" smtClean="0"/>
              <a:t>(by who?)</a:t>
            </a:r>
            <a:endParaRPr lang="en-US" dirty="0"/>
          </a:p>
          <a:p>
            <a:endParaRPr lang="en-US" dirty="0"/>
          </a:p>
        </p:txBody>
      </p:sp>
      <p:sp>
        <p:nvSpPr>
          <p:cNvPr id="5" name="Rectangle 6"/>
          <p:cNvSpPr>
            <a:spLocks noChangeArrowheads="1"/>
          </p:cNvSpPr>
          <p:nvPr/>
        </p:nvSpPr>
        <p:spPr bwMode="auto">
          <a:xfrm rot="5400000">
            <a:off x="5020838" y="2714132"/>
            <a:ext cx="5863102" cy="1806438"/>
          </a:xfrm>
          <a:prstGeom prst="rect">
            <a:avLst/>
          </a:prstGeom>
          <a:solidFill>
            <a:schemeClr val="bg2"/>
          </a:solidFill>
          <a:ln w="9525">
            <a:solidFill>
              <a:schemeClr val="tx1"/>
            </a:solidFill>
            <a:miter lim="800000"/>
            <a:headEnd/>
            <a:tailEnd/>
          </a:ln>
          <a:effectLst/>
          <a:extLst/>
        </p:spPr>
        <p:txBody>
          <a:bodyPr wrap="none" anchor="ctr"/>
          <a:lstStyle/>
          <a:p>
            <a:pPr algn="ctr">
              <a:defRPr/>
            </a:pPr>
            <a:r>
              <a:rPr lang="en-US" dirty="0" smtClean="0">
                <a:solidFill>
                  <a:schemeClr val="bg1"/>
                </a:solidFill>
                <a:latin typeface="Gill Sans"/>
                <a:cs typeface="Gill Sans"/>
              </a:rPr>
              <a:t>                        Memory</a:t>
            </a:r>
            <a:endParaRPr lang="en-US" dirty="0">
              <a:solidFill>
                <a:schemeClr val="bg1"/>
              </a:solidFill>
              <a:latin typeface="Gill Sans"/>
              <a:cs typeface="Gill Sans"/>
            </a:endParaRPr>
          </a:p>
        </p:txBody>
      </p:sp>
      <p:sp>
        <p:nvSpPr>
          <p:cNvPr id="6" name="TextBox 5"/>
          <p:cNvSpPr txBox="1"/>
          <p:nvPr/>
        </p:nvSpPr>
        <p:spPr>
          <a:xfrm>
            <a:off x="7162800" y="914400"/>
            <a:ext cx="1616608" cy="2649262"/>
          </a:xfrm>
          <a:prstGeom prst="rect">
            <a:avLst/>
          </a:prstGeom>
          <a:solidFill>
            <a:srgbClr val="DC9E1F"/>
          </a:solidFill>
          <a:ln w="12700" cmpd="sng">
            <a:solidFill>
              <a:srgbClr val="000000"/>
            </a:solidFill>
          </a:ln>
        </p:spPr>
        <p:txBody>
          <a:bodyPr wrap="square" t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kern="0" dirty="0" err="1">
                <a:solidFill>
                  <a:srgbClr val="000000"/>
                </a:solidFill>
                <a:latin typeface="Gill Sans"/>
                <a:cs typeface="Gill Sans"/>
              </a:rPr>
              <a:t>v</a:t>
            </a:r>
            <a:r>
              <a:rPr kumimoji="0" lang="en-US" sz="1800" i="0" u="none" strike="noStrike" kern="0" cap="none" spc="0" normalizeH="0" baseline="0" noProof="0" dirty="0" err="1" smtClean="0">
                <a:ln>
                  <a:noFill/>
                </a:ln>
                <a:solidFill>
                  <a:srgbClr val="000000"/>
                </a:solidFill>
                <a:effectLst/>
                <a:uLnTx/>
                <a:uFillTx/>
                <a:latin typeface="Gill Sans"/>
                <a:cs typeface="Gill Sans"/>
              </a:rPr>
              <a:t>mlinux</a:t>
            </a:r>
            <a:r>
              <a:rPr lang="en-US" sz="1800" kern="0" dirty="0">
                <a:solidFill>
                  <a:srgbClr val="000000"/>
                </a:solidFill>
                <a:latin typeface="Gill Sans"/>
                <a:cs typeface="Gill Sans"/>
              </a:rPr>
              <a:t>/</a:t>
            </a:r>
            <a:r>
              <a:rPr kumimoji="0" lang="en-US" sz="1800" i="0" u="none" strike="noStrike" kern="0" cap="none" spc="0" normalizeH="0" baseline="0" noProof="0" dirty="0" smtClean="0">
                <a:ln>
                  <a:noFill/>
                </a:ln>
                <a:solidFill>
                  <a:srgbClr val="000000"/>
                </a:solidFill>
                <a:effectLst/>
                <a:uLnTx/>
                <a:uFillTx/>
                <a:latin typeface="Gill Sans"/>
                <a:cs typeface="Gill Sans"/>
              </a:rPr>
              <a:t>OS</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kern="0" dirty="0" smtClean="0">
              <a:solidFill>
                <a:srgbClr val="000000"/>
              </a:solidFill>
              <a:latin typeface="Gill Sans"/>
              <a:cs typeface="Gill San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rgbClr val="000000"/>
                </a:solidFill>
                <a:effectLst/>
                <a:uLnTx/>
                <a:uFillTx/>
                <a:latin typeface="Gill Sans"/>
                <a:cs typeface="Gill Sans"/>
              </a:rPr>
              <a:t>divByZero</a:t>
            </a:r>
            <a:r>
              <a:rPr kumimoji="0" lang="en-US" sz="1800" b="0" i="0" u="none" strike="noStrike" kern="0" cap="none" spc="0" normalizeH="0" baseline="0" noProof="0" dirty="0" smtClean="0">
                <a:ln>
                  <a:noFill/>
                </a:ln>
                <a:solidFill>
                  <a:srgbClr val="000000"/>
                </a:solidFill>
                <a:effectLst/>
                <a:uLnTx/>
                <a:uFillTx/>
                <a:latin typeface="Gill Sans"/>
                <a:cs typeface="Gill Sans"/>
              </a:rPr>
              <a:t>(){}</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kern="0" dirty="0">
              <a:solidFill>
                <a:srgbClr val="000000"/>
              </a:solidFill>
              <a:latin typeface="Gill Sans"/>
              <a:cs typeface="Gill San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rgbClr val="000000"/>
                </a:solidFill>
                <a:effectLst/>
                <a:uLnTx/>
                <a:uFillTx/>
                <a:latin typeface="Gill Sans"/>
                <a:cs typeface="Gill Sans"/>
              </a:rPr>
              <a:t>timerInt</a:t>
            </a:r>
            <a:r>
              <a:rPr kumimoji="0" lang="en-US" sz="1800" b="0" i="0" u="none" strike="noStrike" kern="0" cap="none" spc="0" normalizeH="0" baseline="0" noProof="0" dirty="0" smtClean="0">
                <a:ln>
                  <a:noFill/>
                </a:ln>
                <a:solidFill>
                  <a:srgbClr val="000000"/>
                </a:solidFill>
                <a:effectLst/>
                <a:uLnTx/>
                <a:uFillTx/>
                <a:latin typeface="Gill Sans"/>
                <a:cs typeface="Gill Sans"/>
              </a:rPr>
              <a:t>(){}</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kern="0" dirty="0">
              <a:solidFill>
                <a:srgbClr val="000000"/>
              </a:solidFill>
              <a:latin typeface="Gill Sans"/>
              <a:cs typeface="Gill San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rgbClr val="000000"/>
                </a:solidFill>
                <a:effectLst/>
                <a:uLnTx/>
                <a:uFillTx/>
                <a:latin typeface="Gill Sans"/>
                <a:cs typeface="Gill Sans"/>
              </a:rPr>
              <a:t>sysHandler</a:t>
            </a:r>
            <a:r>
              <a:rPr kumimoji="0" lang="en-US" sz="1800" b="0" i="0" u="none" strike="noStrike" kern="0" cap="none" spc="0" normalizeH="0" baseline="0" noProof="0" dirty="0" smtClean="0">
                <a:ln>
                  <a:noFill/>
                </a:ln>
                <a:solidFill>
                  <a:srgbClr val="000000"/>
                </a:solidFill>
                <a:effectLst/>
                <a:uLnTx/>
                <a:uFillTx/>
                <a:latin typeface="Gill Sans"/>
                <a:cs typeface="Gill Sans"/>
              </a:rPr>
              <a:t>()</a:t>
            </a:r>
            <a:r>
              <a:rPr kumimoji="0" lang="en-US" sz="1800" b="0" i="0" u="none" strike="noStrike" kern="0" cap="none" spc="0" normalizeH="0" noProof="0" dirty="0" smtClean="0">
                <a:ln>
                  <a:noFill/>
                </a:ln>
                <a:solidFill>
                  <a:srgbClr val="000000"/>
                </a:solidFill>
                <a:effectLst/>
                <a:uLnTx/>
                <a:uFillTx/>
                <a:latin typeface="Gill Sans"/>
                <a:cs typeface="Gill Sans"/>
              </a:rPr>
              <a:t> {}</a:t>
            </a:r>
            <a:endParaRPr kumimoji="0" lang="en-US" sz="1800" b="0" i="0" u="none" strike="noStrike" kern="0" cap="none" spc="0" normalizeH="0" baseline="0" noProof="0" dirty="0" smtClean="0">
              <a:ln>
                <a:noFill/>
              </a:ln>
              <a:solidFill>
                <a:srgbClr val="000000"/>
              </a:solidFill>
              <a:effectLst/>
              <a:uLnTx/>
              <a:uFillTx/>
              <a:latin typeface="Gill Sans"/>
              <a:cs typeface="Gill Sans"/>
            </a:endParaRPr>
          </a:p>
        </p:txBody>
      </p:sp>
      <p:sp>
        <p:nvSpPr>
          <p:cNvPr id="7" name="Text Box 12"/>
          <p:cNvSpPr txBox="1">
            <a:spLocks noChangeArrowheads="1"/>
          </p:cNvSpPr>
          <p:nvPr/>
        </p:nvSpPr>
        <p:spPr bwMode="auto">
          <a:xfrm>
            <a:off x="5662327" y="1752600"/>
            <a:ext cx="13868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smtClean="0">
                <a:solidFill>
                  <a:srgbClr val="000000"/>
                </a:solidFill>
                <a:latin typeface="Gill Sans"/>
                <a:cs typeface="Gill Sans"/>
              </a:rPr>
              <a:t>0xC0003000</a:t>
            </a:r>
            <a:endParaRPr kumimoji="0" lang="en-US" sz="1800" b="0" i="0" u="none" strike="noStrike" kern="0" cap="none" spc="0" normalizeH="0" baseline="0" noProof="0" dirty="0">
              <a:ln>
                <a:noFill/>
              </a:ln>
              <a:solidFill>
                <a:srgbClr val="000000"/>
              </a:solidFill>
              <a:effectLst/>
              <a:uLnTx/>
              <a:uFillTx/>
              <a:latin typeface="Gill Sans"/>
              <a:cs typeface="Gill Sans"/>
            </a:endParaRPr>
          </a:p>
        </p:txBody>
      </p:sp>
      <p:sp>
        <p:nvSpPr>
          <p:cNvPr id="9" name="Text Box 12"/>
          <p:cNvSpPr txBox="1">
            <a:spLocks noChangeArrowheads="1"/>
          </p:cNvSpPr>
          <p:nvPr/>
        </p:nvSpPr>
        <p:spPr bwMode="auto">
          <a:xfrm>
            <a:off x="5677275" y="2438400"/>
            <a:ext cx="13868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smtClean="0">
                <a:solidFill>
                  <a:srgbClr val="000000"/>
                </a:solidFill>
                <a:latin typeface="Gill Sans"/>
                <a:cs typeface="Gill Sans"/>
              </a:rPr>
              <a:t>0xC0002000</a:t>
            </a:r>
            <a:endParaRPr kumimoji="0" lang="en-US" sz="1800" b="0" i="0" u="none" strike="noStrike" kern="0" cap="none" spc="0" normalizeH="0" baseline="0" noProof="0" dirty="0">
              <a:ln>
                <a:noFill/>
              </a:ln>
              <a:solidFill>
                <a:srgbClr val="000000"/>
              </a:solidFill>
              <a:effectLst/>
              <a:uLnTx/>
              <a:uFillTx/>
              <a:latin typeface="Gill Sans"/>
              <a:cs typeface="Gill Sans"/>
            </a:endParaRPr>
          </a:p>
        </p:txBody>
      </p:sp>
      <p:sp>
        <p:nvSpPr>
          <p:cNvPr id="10" name="Text Box 12"/>
          <p:cNvSpPr txBox="1">
            <a:spLocks noChangeArrowheads="1"/>
          </p:cNvSpPr>
          <p:nvPr/>
        </p:nvSpPr>
        <p:spPr bwMode="auto">
          <a:xfrm>
            <a:off x="5662327" y="2987201"/>
            <a:ext cx="13868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smtClean="0">
                <a:solidFill>
                  <a:srgbClr val="000000"/>
                </a:solidFill>
                <a:latin typeface="Gill Sans"/>
                <a:cs typeface="Gill Sans"/>
              </a:rPr>
              <a:t>0xC0001000</a:t>
            </a:r>
            <a:endParaRPr kumimoji="0" lang="en-US" sz="1800" b="0" i="0" u="none" strike="noStrike" kern="0" cap="none" spc="0" normalizeH="0" baseline="0" noProof="0" dirty="0">
              <a:ln>
                <a:noFill/>
              </a:ln>
              <a:solidFill>
                <a:srgbClr val="000000"/>
              </a:solidFill>
              <a:effectLst/>
              <a:uLnTx/>
              <a:uFillTx/>
              <a:latin typeface="Gill Sans"/>
              <a:cs typeface="Gill Sans"/>
            </a:endParaRPr>
          </a:p>
        </p:txBody>
      </p:sp>
    </p:spTree>
    <p:extLst>
      <p:ext uri="{BB962C8B-B14F-4D97-AF65-F5344CB8AC3E}">
        <p14:creationId xmlns:p14="http://schemas.microsoft.com/office/powerpoint/2010/main" val="34528250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Exception/Interrupt Table </a:t>
            </a:r>
            <a:endParaRPr lang="en-US" dirty="0">
              <a:solidFill>
                <a:srgbClr val="FF0000"/>
              </a:solidFill>
            </a:endParaRPr>
          </a:p>
        </p:txBody>
      </p:sp>
      <p:sp>
        <p:nvSpPr>
          <p:cNvPr id="3" name="Content Placeholder 2"/>
          <p:cNvSpPr>
            <a:spLocks noGrp="1"/>
          </p:cNvSpPr>
          <p:nvPr>
            <p:ph idx="1"/>
          </p:nvPr>
        </p:nvSpPr>
        <p:spPr>
          <a:xfrm>
            <a:off x="396875" y="1362075"/>
            <a:ext cx="4327525" cy="4972050"/>
          </a:xfrm>
        </p:spPr>
        <p:txBody>
          <a:bodyPr>
            <a:normAutofit/>
          </a:bodyPr>
          <a:lstStyle/>
          <a:p>
            <a:r>
              <a:rPr lang="en-US" dirty="0" smtClean="0">
                <a:solidFill>
                  <a:srgbClr val="FF0000"/>
                </a:solidFill>
              </a:rPr>
              <a:t>Built inside the CPU</a:t>
            </a:r>
          </a:p>
          <a:p>
            <a:pPr lvl="1"/>
            <a:r>
              <a:rPr lang="en-US" dirty="0" smtClean="0"/>
              <a:t>256 entries</a:t>
            </a:r>
          </a:p>
          <a:p>
            <a:r>
              <a:rPr lang="en-US" dirty="0" smtClean="0"/>
              <a:t>Initialization</a:t>
            </a:r>
          </a:p>
          <a:p>
            <a:pPr lvl="1"/>
            <a:r>
              <a:rPr lang="en-US" dirty="0" smtClean="0"/>
              <a:t>The boot loader boots the OS</a:t>
            </a:r>
            <a:endParaRPr lang="en-US" dirty="0"/>
          </a:p>
          <a:p>
            <a:pPr lvl="1"/>
            <a:r>
              <a:rPr lang="en-US" dirty="0" smtClean="0">
                <a:solidFill>
                  <a:srgbClr val="000000"/>
                </a:solidFill>
              </a:rPr>
              <a:t>OS initialization code install </a:t>
            </a:r>
            <a:r>
              <a:rPr lang="en-US" dirty="0" smtClean="0">
                <a:solidFill>
                  <a:srgbClr val="FF0000"/>
                </a:solidFill>
              </a:rPr>
              <a:t>addresses of exception handlers </a:t>
            </a:r>
            <a:r>
              <a:rPr lang="en-US" dirty="0" smtClean="0"/>
              <a:t>to</a:t>
            </a:r>
            <a:r>
              <a:rPr lang="en-US" dirty="0" smtClean="0">
                <a:solidFill>
                  <a:srgbClr val="FF0000"/>
                </a:solidFill>
              </a:rPr>
              <a:t> exception table</a:t>
            </a:r>
          </a:p>
        </p:txBody>
      </p:sp>
      <p:graphicFrame>
        <p:nvGraphicFramePr>
          <p:cNvPr id="4" name="Table 3"/>
          <p:cNvGraphicFramePr>
            <a:graphicFrameLocks noGrp="1"/>
          </p:cNvGraphicFramePr>
          <p:nvPr>
            <p:extLst>
              <p:ext uri="{D42A27DB-BD31-4B8C-83A1-F6EECF244321}">
                <p14:modId xmlns:p14="http://schemas.microsoft.com/office/powerpoint/2010/main" val="1376427932"/>
              </p:ext>
            </p:extLst>
          </p:nvPr>
        </p:nvGraphicFramePr>
        <p:xfrm>
          <a:off x="4191000" y="3850006"/>
          <a:ext cx="4787023" cy="2910839"/>
        </p:xfrm>
        <a:graphic>
          <a:graphicData uri="http://schemas.openxmlformats.org/drawingml/2006/table">
            <a:tbl>
              <a:tblPr firstRow="1" bandRow="1">
                <a:tableStyleId>{2D5ABB26-0587-4C30-8999-92F81FD0307C}</a:tableStyleId>
              </a:tblPr>
              <a:tblGrid>
                <a:gridCol w="973632"/>
                <a:gridCol w="1460448"/>
                <a:gridCol w="2352943"/>
              </a:tblGrid>
              <a:tr h="640080">
                <a:tc>
                  <a:txBody>
                    <a:bodyPr/>
                    <a:lstStyle/>
                    <a:p>
                      <a:r>
                        <a:rPr lang="en-US" sz="1400" b="1" dirty="0" err="1" smtClean="0">
                          <a:solidFill>
                            <a:srgbClr val="000000"/>
                          </a:solidFill>
                          <a:latin typeface="Gill Sans"/>
                          <a:cs typeface="Gill Sans"/>
                        </a:rPr>
                        <a:t>Excep-tion</a:t>
                      </a:r>
                      <a:r>
                        <a:rPr lang="en-US" sz="1400" b="1" baseline="0" dirty="0" smtClean="0">
                          <a:solidFill>
                            <a:srgbClr val="000000"/>
                          </a:solidFill>
                          <a:latin typeface="Gill Sans"/>
                          <a:cs typeface="Gill Sans"/>
                        </a:rPr>
                        <a:t> #</a:t>
                      </a:r>
                      <a:endParaRPr lang="en-US" sz="1400" b="1"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a:txBody>
                    <a:bodyPr/>
                    <a:lstStyle/>
                    <a:p>
                      <a:r>
                        <a:rPr lang="en-US" sz="1400" b="1" dirty="0" smtClean="0">
                          <a:solidFill>
                            <a:srgbClr val="000000"/>
                          </a:solidFill>
                          <a:latin typeface="Gill Sans"/>
                          <a:cs typeface="Gill Sans"/>
                        </a:rPr>
                        <a:t>Description</a:t>
                      </a:r>
                      <a:endParaRPr lang="en-US" sz="1400" b="1"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a:txBody>
                    <a:bodyPr/>
                    <a:lstStyle/>
                    <a:p>
                      <a:r>
                        <a:rPr lang="en-US" sz="1400" b="1" dirty="0" smtClean="0">
                          <a:solidFill>
                            <a:srgbClr val="000000"/>
                          </a:solidFill>
                          <a:latin typeface="Gill Sans"/>
                          <a:cs typeface="Gill Sans"/>
                        </a:rPr>
                        <a:t>Actual </a:t>
                      </a:r>
                    </a:p>
                    <a:p>
                      <a:r>
                        <a:rPr lang="en-US" sz="1400" b="1" dirty="0" smtClean="0">
                          <a:solidFill>
                            <a:srgbClr val="000000"/>
                          </a:solidFill>
                          <a:latin typeface="Gill Sans"/>
                          <a:cs typeface="Gill Sans"/>
                        </a:rPr>
                        <a:t>Functions</a:t>
                      </a:r>
                      <a:endParaRPr lang="en-US" sz="1400" b="1"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r>
              <a:tr h="370840">
                <a:tc>
                  <a:txBody>
                    <a:bodyPr/>
                    <a:lstStyle/>
                    <a:p>
                      <a:r>
                        <a:rPr lang="en-US" sz="1400" dirty="0" smtClean="0">
                          <a:solidFill>
                            <a:srgbClr val="000000"/>
                          </a:solidFill>
                          <a:latin typeface="Gill Sans"/>
                          <a:cs typeface="Gill Sans"/>
                        </a:rPr>
                        <a:t>0</a:t>
                      </a:r>
                      <a:endParaRPr lang="en-US" sz="1400"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a:txBody>
                    <a:bodyPr/>
                    <a:lstStyle/>
                    <a:p>
                      <a:r>
                        <a:rPr lang="en-US" sz="1400" dirty="0" smtClean="0">
                          <a:solidFill>
                            <a:srgbClr val="000000"/>
                          </a:solidFill>
                          <a:latin typeface="Gill Sans"/>
                          <a:cs typeface="Gill Sans"/>
                        </a:rPr>
                        <a:t>Divide Error</a:t>
                      </a:r>
                      <a:endParaRPr lang="en-US" sz="1400"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a:txBody>
                    <a:bodyPr/>
                    <a:lstStyle/>
                    <a:p>
                      <a:r>
                        <a:rPr lang="en-US" sz="1400" dirty="0" err="1" smtClean="0">
                          <a:solidFill>
                            <a:srgbClr val="000000"/>
                          </a:solidFill>
                          <a:latin typeface="Gill Sans"/>
                          <a:cs typeface="Gill Sans"/>
                        </a:rPr>
                        <a:t>DivideByZeroError</a:t>
                      </a:r>
                      <a:r>
                        <a:rPr lang="en-US" sz="1400" dirty="0" smtClean="0">
                          <a:solidFill>
                            <a:srgbClr val="000000"/>
                          </a:solidFill>
                          <a:latin typeface="Gill Sans"/>
                          <a:cs typeface="Gill Sans"/>
                        </a:rPr>
                        <a:t>()</a:t>
                      </a:r>
                      <a:endParaRPr lang="en-US" sz="1400"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r>
              <a:tr h="370840">
                <a:tc>
                  <a:txBody>
                    <a:bodyPr/>
                    <a:lstStyle/>
                    <a:p>
                      <a:r>
                        <a:rPr lang="en-US" sz="1400" dirty="0" smtClean="0">
                          <a:solidFill>
                            <a:srgbClr val="000000"/>
                          </a:solidFill>
                          <a:latin typeface="Gill Sans"/>
                          <a:cs typeface="Gill Sans"/>
                        </a:rPr>
                        <a:t>128</a:t>
                      </a:r>
                      <a:endParaRPr lang="en-US" sz="1400"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a:txBody>
                    <a:bodyPr/>
                    <a:lstStyle/>
                    <a:p>
                      <a:r>
                        <a:rPr lang="en-US" sz="1400" dirty="0" err="1" smtClean="0">
                          <a:solidFill>
                            <a:srgbClr val="000000"/>
                          </a:solidFill>
                          <a:latin typeface="Gill Sans"/>
                          <a:cs typeface="Gill Sans"/>
                        </a:rPr>
                        <a:t>Syscall</a:t>
                      </a:r>
                      <a:endParaRPr lang="en-US" sz="1400"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a:txBody>
                    <a:bodyPr/>
                    <a:lstStyle/>
                    <a:p>
                      <a:r>
                        <a:rPr lang="en-US" sz="1400" dirty="0" err="1" smtClean="0">
                          <a:solidFill>
                            <a:srgbClr val="000000"/>
                          </a:solidFill>
                          <a:latin typeface="Gill Sans"/>
                          <a:cs typeface="Gill Sans"/>
                        </a:rPr>
                        <a:t>SyscallHandler</a:t>
                      </a:r>
                      <a:r>
                        <a:rPr lang="en-US" sz="1400" dirty="0" smtClean="0">
                          <a:solidFill>
                            <a:srgbClr val="000000"/>
                          </a:solidFill>
                          <a:latin typeface="Gill Sans"/>
                          <a:cs typeface="Gill Sans"/>
                        </a:rPr>
                        <a:t>()</a:t>
                      </a:r>
                      <a:endParaRPr lang="en-US" sz="1400"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r>
              <a:tr h="370840">
                <a:tc>
                  <a:txBody>
                    <a:bodyPr/>
                    <a:lstStyle/>
                    <a:p>
                      <a:r>
                        <a:rPr lang="en-US" sz="1400" dirty="0" smtClean="0">
                          <a:solidFill>
                            <a:srgbClr val="000000"/>
                          </a:solidFill>
                          <a:latin typeface="Gill Sans"/>
                          <a:cs typeface="Gill Sans"/>
                        </a:rPr>
                        <a:t>200</a:t>
                      </a:r>
                      <a:endParaRPr lang="en-US" sz="1400"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a:txBody>
                    <a:bodyPr/>
                    <a:lstStyle/>
                    <a:p>
                      <a:r>
                        <a:rPr lang="en-US" sz="1400" dirty="0" smtClean="0">
                          <a:solidFill>
                            <a:srgbClr val="000000"/>
                          </a:solidFill>
                          <a:latin typeface="Gill Sans"/>
                          <a:cs typeface="Gill Sans"/>
                        </a:rPr>
                        <a:t>Timer interrupt</a:t>
                      </a:r>
                      <a:endParaRPr lang="en-US" sz="1400"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a:txBody>
                    <a:bodyPr/>
                    <a:lstStyle/>
                    <a:p>
                      <a:r>
                        <a:rPr lang="en-US" sz="1400" dirty="0" err="1" smtClean="0">
                          <a:solidFill>
                            <a:srgbClr val="000000"/>
                          </a:solidFill>
                          <a:latin typeface="Gill Sans"/>
                          <a:cs typeface="Gill Sans"/>
                        </a:rPr>
                        <a:t>TimerInterrupt</a:t>
                      </a:r>
                      <a:r>
                        <a:rPr lang="en-US" sz="1400" dirty="0" smtClean="0">
                          <a:solidFill>
                            <a:srgbClr val="000000"/>
                          </a:solidFill>
                          <a:latin typeface="Gill Sans"/>
                          <a:cs typeface="Gill Sans"/>
                        </a:rPr>
                        <a:t>()</a:t>
                      </a:r>
                      <a:endParaRPr lang="en-US" sz="1400"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0000"/>
                          </a:solidFill>
                          <a:latin typeface="Gill Sans"/>
                          <a:cs typeface="Gill Sans"/>
                        </a:rPr>
                        <a:t>(See Fig.</a:t>
                      </a:r>
                      <a:r>
                        <a:rPr lang="en-US" sz="1400" b="1" baseline="0" dirty="0" smtClean="0">
                          <a:solidFill>
                            <a:srgbClr val="000000"/>
                          </a:solidFill>
                          <a:latin typeface="Gill Sans"/>
                          <a:cs typeface="Gill Sans"/>
                        </a:rPr>
                        <a:t> 8.9 in CSAPP book</a:t>
                      </a:r>
                      <a:r>
                        <a:rPr lang="en-US" sz="1400" b="1" dirty="0" smtClean="0">
                          <a:solidFill>
                            <a:srgbClr val="000000"/>
                          </a:solidFill>
                          <a:latin typeface="Gill Sans"/>
                          <a:cs typeface="Gill Sans"/>
                        </a:rPr>
                        <a:t>)</a:t>
                      </a:r>
                    </a:p>
                    <a:p>
                      <a:endParaRPr lang="en-US" sz="1400"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a:txBody>
                    <a:bodyPr/>
                    <a:lstStyle/>
                    <a:p>
                      <a:endParaRPr lang="en-US" sz="1400"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c>
                  <a:txBody>
                    <a:bodyPr/>
                    <a:lstStyle/>
                    <a:p>
                      <a:endParaRPr lang="en-US" sz="1400"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FFCC"/>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19440646"/>
              </p:ext>
            </p:extLst>
          </p:nvPr>
        </p:nvGraphicFramePr>
        <p:xfrm>
          <a:off x="5097151" y="1143000"/>
          <a:ext cx="3221420" cy="2499360"/>
        </p:xfrm>
        <a:graphic>
          <a:graphicData uri="http://schemas.openxmlformats.org/drawingml/2006/table">
            <a:tbl>
              <a:tblPr firstRow="1" bandRow="1">
                <a:tableStyleId>{2D5ABB26-0587-4C30-8999-92F81FD0307C}</a:tableStyleId>
              </a:tblPr>
              <a:tblGrid>
                <a:gridCol w="818529"/>
                <a:gridCol w="2402891"/>
              </a:tblGrid>
              <a:tr h="286574">
                <a:tc>
                  <a:txBody>
                    <a:bodyPr/>
                    <a:lstStyle/>
                    <a:p>
                      <a:r>
                        <a:rPr lang="en-US" sz="1600" b="1" dirty="0" err="1" smtClean="0">
                          <a:solidFill>
                            <a:srgbClr val="000000"/>
                          </a:solidFill>
                          <a:latin typeface="Gill Sans"/>
                          <a:cs typeface="Gill Sans"/>
                        </a:rPr>
                        <a:t>Exc</a:t>
                      </a:r>
                      <a:r>
                        <a:rPr lang="en-US" sz="1600" b="1" dirty="0" smtClean="0">
                          <a:solidFill>
                            <a:srgbClr val="000000"/>
                          </a:solidFill>
                          <a:latin typeface="Gill Sans"/>
                          <a:cs typeface="Gill Sans"/>
                        </a:rPr>
                        <a:t>#</a:t>
                      </a:r>
                      <a:endParaRPr lang="en-US" sz="1600" b="1"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CE9F"/>
                    </a:solidFill>
                  </a:tcPr>
                </a:tc>
                <a:tc>
                  <a:txBody>
                    <a:bodyPr/>
                    <a:lstStyle/>
                    <a:p>
                      <a:r>
                        <a:rPr lang="en-US" sz="1600" b="1" dirty="0" smtClean="0">
                          <a:solidFill>
                            <a:srgbClr val="000000"/>
                          </a:solidFill>
                          <a:latin typeface="Gill Sans"/>
                          <a:cs typeface="Gill Sans"/>
                        </a:rPr>
                        <a:t>Exception handler </a:t>
                      </a:r>
                      <a:r>
                        <a:rPr lang="en-US" sz="1600" b="1" baseline="0" dirty="0" smtClean="0">
                          <a:solidFill>
                            <a:srgbClr val="000000"/>
                          </a:solidFill>
                          <a:latin typeface="Gill Sans"/>
                          <a:cs typeface="Gill Sans"/>
                        </a:rPr>
                        <a:t>addresses</a:t>
                      </a:r>
                      <a:endParaRPr lang="en-US" sz="1600" b="1"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CE9F"/>
                    </a:solidFill>
                  </a:tcPr>
                </a:tc>
              </a:tr>
              <a:tr h="286574">
                <a:tc>
                  <a:txBody>
                    <a:bodyPr/>
                    <a:lstStyle/>
                    <a:p>
                      <a:r>
                        <a:rPr lang="en-US" sz="1600" dirty="0" smtClean="0">
                          <a:solidFill>
                            <a:srgbClr val="000000"/>
                          </a:solidFill>
                          <a:latin typeface="Gill Sans"/>
                          <a:cs typeface="Gill Sans"/>
                        </a:rPr>
                        <a:t>0</a:t>
                      </a:r>
                      <a:endParaRPr lang="en-US" sz="1600"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CE9F"/>
                    </a:solidFill>
                  </a:tcPr>
                </a:tc>
                <a:tc>
                  <a:txBody>
                    <a:bodyPr/>
                    <a:lstStyle/>
                    <a:p>
                      <a:r>
                        <a:rPr kumimoji="0" lang="en-US" sz="1600" b="0" i="0" u="none" strike="noStrike" kern="0" cap="none" spc="0" normalizeH="0" baseline="0" noProof="0" dirty="0" smtClean="0">
                          <a:ln>
                            <a:noFill/>
                          </a:ln>
                          <a:solidFill>
                            <a:srgbClr val="000000"/>
                          </a:solidFill>
                          <a:effectLst/>
                          <a:uLnTx/>
                          <a:uFillTx/>
                          <a:latin typeface="Gill Sans"/>
                          <a:ea typeface="+mn-ea"/>
                          <a:cs typeface="Gill Sans"/>
                        </a:rPr>
                        <a:t>0xC0003000   (</a:t>
                      </a:r>
                      <a:r>
                        <a:rPr kumimoji="0" lang="en-US" sz="1600" b="0" i="0" u="none" strike="noStrike" kern="0" cap="none" spc="0" normalizeH="0" baseline="0" noProof="0" dirty="0" err="1" smtClean="0">
                          <a:ln>
                            <a:noFill/>
                          </a:ln>
                          <a:solidFill>
                            <a:srgbClr val="000000"/>
                          </a:solidFill>
                          <a:effectLst/>
                          <a:uLnTx/>
                          <a:uFillTx/>
                          <a:latin typeface="Gill Sans"/>
                          <a:ea typeface="+mn-ea"/>
                          <a:cs typeface="Gill Sans"/>
                        </a:rPr>
                        <a:t>divByZero</a:t>
                      </a:r>
                      <a:r>
                        <a:rPr kumimoji="0" lang="en-US" sz="1600" b="0" i="0" u="none" strike="noStrike" kern="0" cap="none" spc="0" normalizeH="0" baseline="0" noProof="0" dirty="0" smtClean="0">
                          <a:ln>
                            <a:noFill/>
                          </a:ln>
                          <a:solidFill>
                            <a:srgbClr val="000000"/>
                          </a:solidFill>
                          <a:effectLst/>
                          <a:uLnTx/>
                          <a:uFillTx/>
                          <a:latin typeface="Gill Sans"/>
                          <a:ea typeface="+mn-ea"/>
                          <a:cs typeface="Gill Sans"/>
                        </a:rPr>
                        <a:t>)</a:t>
                      </a:r>
                      <a:endParaRPr lang="en-US" sz="1600" b="0"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CE9F"/>
                    </a:solidFill>
                  </a:tcPr>
                </a:tc>
              </a:tr>
              <a:tr h="286574">
                <a:tc>
                  <a:txBody>
                    <a:bodyPr/>
                    <a:lstStyle/>
                    <a:p>
                      <a:r>
                        <a:rPr lang="en-US" sz="1600" dirty="0" smtClean="0">
                          <a:solidFill>
                            <a:srgbClr val="000000"/>
                          </a:solidFill>
                          <a:latin typeface="Gill Sans"/>
                          <a:cs typeface="Gill Sans"/>
                        </a:rPr>
                        <a:t>…</a:t>
                      </a:r>
                      <a:endParaRPr lang="en-US" sz="1600"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CE9F"/>
                    </a:solidFill>
                  </a:tcPr>
                </a:tc>
                <a:tc>
                  <a:txBody>
                    <a:bodyPr/>
                    <a:lstStyle/>
                    <a:p>
                      <a:r>
                        <a:rPr lang="en-US" sz="1600" dirty="0" smtClean="0">
                          <a:solidFill>
                            <a:srgbClr val="000000"/>
                          </a:solidFill>
                          <a:latin typeface="Gill Sans"/>
                          <a:cs typeface="Gill Sans"/>
                        </a:rPr>
                        <a:t>…</a:t>
                      </a:r>
                      <a:endParaRPr lang="en-US" sz="1600"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CE9F"/>
                    </a:solidFill>
                  </a:tcPr>
                </a:tc>
              </a:tr>
              <a:tr h="286574">
                <a:tc>
                  <a:txBody>
                    <a:bodyPr/>
                    <a:lstStyle/>
                    <a:p>
                      <a:r>
                        <a:rPr lang="en-US" sz="1600" dirty="0" smtClean="0">
                          <a:solidFill>
                            <a:srgbClr val="000000"/>
                          </a:solidFill>
                          <a:latin typeface="Gill Sans"/>
                          <a:cs typeface="Gill Sans"/>
                        </a:rPr>
                        <a:t>128</a:t>
                      </a:r>
                      <a:endParaRPr lang="en-US" sz="1600"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CE9F"/>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Gill Sans"/>
                          <a:cs typeface="Gill Sans"/>
                        </a:rPr>
                        <a:t>0xC0001000  (</a:t>
                      </a:r>
                      <a:r>
                        <a:rPr lang="en-US" sz="1600" dirty="0" err="1" smtClean="0">
                          <a:latin typeface="Gill Sans"/>
                          <a:cs typeface="Gill Sans"/>
                        </a:rPr>
                        <a:t>syscall</a:t>
                      </a:r>
                      <a:r>
                        <a:rPr lang="en-US" sz="1600" dirty="0" smtClean="0">
                          <a:latin typeface="Gill Sans"/>
                          <a:cs typeface="Gill Sans"/>
                        </a:rPr>
                        <a:t>)</a:t>
                      </a:r>
                    </a:p>
                    <a:p>
                      <a:endParaRPr lang="en-US" sz="1600"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CE9F"/>
                    </a:solidFill>
                  </a:tcPr>
                </a:tc>
              </a:tr>
              <a:tr h="286574">
                <a:tc>
                  <a:txBody>
                    <a:bodyPr/>
                    <a:lstStyle/>
                    <a:p>
                      <a:r>
                        <a:rPr lang="en-US" sz="1600" dirty="0" smtClean="0">
                          <a:solidFill>
                            <a:srgbClr val="000000"/>
                          </a:solidFill>
                          <a:latin typeface="Gill Sans"/>
                          <a:cs typeface="Gill Sans"/>
                        </a:rPr>
                        <a:t>…</a:t>
                      </a:r>
                      <a:endParaRPr lang="en-US" sz="1600"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CE9F"/>
                    </a:solidFill>
                  </a:tcPr>
                </a:tc>
                <a:tc>
                  <a:txBody>
                    <a:bodyPr/>
                    <a:lstStyle/>
                    <a:p>
                      <a:r>
                        <a:rPr lang="en-US" sz="1600" dirty="0" smtClean="0">
                          <a:solidFill>
                            <a:srgbClr val="000000"/>
                          </a:solidFill>
                          <a:latin typeface="Gill Sans"/>
                          <a:cs typeface="Gill Sans"/>
                        </a:rPr>
                        <a:t>…</a:t>
                      </a:r>
                      <a:endParaRPr lang="en-US" sz="1600"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CE9F"/>
                    </a:solidFill>
                  </a:tcPr>
                </a:tc>
              </a:tr>
              <a:tr h="286574">
                <a:tc>
                  <a:txBody>
                    <a:bodyPr/>
                    <a:lstStyle/>
                    <a:p>
                      <a:r>
                        <a:rPr lang="en-US" sz="1600" dirty="0" smtClean="0">
                          <a:solidFill>
                            <a:srgbClr val="000000"/>
                          </a:solidFill>
                          <a:latin typeface="Gill Sans"/>
                          <a:cs typeface="Gill Sans"/>
                        </a:rPr>
                        <a:t>200</a:t>
                      </a:r>
                      <a:endParaRPr lang="en-US" sz="1600"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CE9F"/>
                    </a:solidFill>
                  </a:tcPr>
                </a:tc>
                <a:tc>
                  <a:txBody>
                    <a:bodyPr/>
                    <a:lstStyle/>
                    <a:p>
                      <a:r>
                        <a:rPr lang="en-US" sz="1600" dirty="0" smtClean="0">
                          <a:solidFill>
                            <a:srgbClr val="000000"/>
                          </a:solidFill>
                          <a:latin typeface="Gill Sans"/>
                          <a:cs typeface="Gill Sans"/>
                        </a:rPr>
                        <a:t>0xC0002000  (time</a:t>
                      </a:r>
                      <a:r>
                        <a:rPr lang="en-US" sz="1600" baseline="0" dirty="0" smtClean="0">
                          <a:solidFill>
                            <a:srgbClr val="000000"/>
                          </a:solidFill>
                          <a:latin typeface="Gill Sans"/>
                          <a:cs typeface="Gill Sans"/>
                        </a:rPr>
                        <a:t>r </a:t>
                      </a:r>
                      <a:r>
                        <a:rPr lang="en-US" sz="1600" baseline="0" dirty="0" err="1" smtClean="0">
                          <a:solidFill>
                            <a:srgbClr val="000000"/>
                          </a:solidFill>
                          <a:latin typeface="Gill Sans"/>
                          <a:cs typeface="Gill Sans"/>
                        </a:rPr>
                        <a:t>intr</a:t>
                      </a:r>
                      <a:r>
                        <a:rPr lang="en-US" sz="1600" baseline="0" dirty="0" smtClean="0">
                          <a:solidFill>
                            <a:srgbClr val="000000"/>
                          </a:solidFill>
                          <a:latin typeface="Gill Sans"/>
                          <a:cs typeface="Gill Sans"/>
                        </a:rPr>
                        <a:t>)</a:t>
                      </a:r>
                      <a:endParaRPr lang="en-US" sz="1600"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CE9F"/>
                    </a:solidFill>
                  </a:tcPr>
                </a:tc>
              </a:tr>
            </a:tbl>
          </a:graphicData>
        </a:graphic>
      </p:graphicFrame>
      <p:pic>
        <p:nvPicPr>
          <p:cNvPr id="6" name="Picture 5"/>
          <p:cNvPicPr>
            <a:picLocks noChangeAspect="1"/>
          </p:cNvPicPr>
          <p:nvPr/>
        </p:nvPicPr>
        <p:blipFill>
          <a:blip r:embed="rId2"/>
          <a:stretch>
            <a:fillRect/>
          </a:stretch>
        </p:blipFill>
        <p:spPr>
          <a:xfrm>
            <a:off x="152400" y="4074730"/>
            <a:ext cx="3754725" cy="2783270"/>
          </a:xfrm>
          <a:prstGeom prst="rect">
            <a:avLst/>
          </a:prstGeom>
        </p:spPr>
      </p:pic>
      <p:pic>
        <p:nvPicPr>
          <p:cNvPr id="7" name="Picture 6"/>
          <p:cNvPicPr>
            <a:picLocks noChangeAspect="1"/>
          </p:cNvPicPr>
          <p:nvPr/>
        </p:nvPicPr>
        <p:blipFill>
          <a:blip r:embed="rId3"/>
          <a:stretch>
            <a:fillRect/>
          </a:stretch>
        </p:blipFill>
        <p:spPr>
          <a:xfrm>
            <a:off x="1828800" y="5410200"/>
            <a:ext cx="883282" cy="685800"/>
          </a:xfrm>
          <a:prstGeom prst="rect">
            <a:avLst/>
          </a:prstGeom>
        </p:spPr>
      </p:pic>
    </p:spTree>
    <p:extLst>
      <p:ext uri="{BB962C8B-B14F-4D97-AF65-F5344CB8AC3E}">
        <p14:creationId xmlns:p14="http://schemas.microsoft.com/office/powerpoint/2010/main" val="36377608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875" y="304800"/>
            <a:ext cx="7592093" cy="762000"/>
          </a:xfrm>
        </p:spPr>
        <p:txBody>
          <a:bodyPr/>
          <a:lstStyle/>
          <a:p>
            <a:r>
              <a:rPr lang="en-US" dirty="0" smtClean="0"/>
              <a:t>I hate 64 bits</a:t>
            </a:r>
            <a:endParaRPr lang="en-US" dirty="0"/>
          </a:p>
        </p:txBody>
      </p:sp>
      <p:sp>
        <p:nvSpPr>
          <p:cNvPr id="3" name="Content Placeholder 2"/>
          <p:cNvSpPr>
            <a:spLocks noGrp="1"/>
          </p:cNvSpPr>
          <p:nvPr>
            <p:ph idx="1"/>
          </p:nvPr>
        </p:nvSpPr>
        <p:spPr>
          <a:xfrm>
            <a:off x="396875" y="1364233"/>
            <a:ext cx="7896225" cy="695325"/>
          </a:xfrm>
        </p:spPr>
        <p:txBody>
          <a:bodyPr/>
          <a:lstStyle/>
          <a:p>
            <a:r>
              <a:rPr lang="en-US" dirty="0" smtClean="0"/>
              <a:t>OS lectures, I’ll use </a:t>
            </a:r>
            <a:r>
              <a:rPr lang="en-US" u="sng" dirty="0" smtClean="0"/>
              <a:t>32-bit </a:t>
            </a:r>
            <a:r>
              <a:rPr lang="en-US" dirty="0" smtClean="0"/>
              <a:t>registers:  “r” </a:t>
            </a:r>
            <a:r>
              <a:rPr lang="en-US" dirty="0" smtClean="0">
                <a:sym typeface="Wingdings"/>
              </a:rPr>
              <a:t> “</a:t>
            </a:r>
            <a:r>
              <a:rPr lang="en-US" dirty="0" smtClean="0">
                <a:solidFill>
                  <a:srgbClr val="FF0000"/>
                </a:solidFill>
                <a:sym typeface="Wingdings"/>
              </a:rPr>
              <a:t>e</a:t>
            </a:r>
            <a:r>
              <a:rPr lang="en-US" dirty="0" smtClean="0">
                <a:sym typeface="Wingdings"/>
              </a:rPr>
              <a:t>”</a:t>
            </a:r>
            <a:endParaRPr lang="en-US" dirty="0" smtClean="0"/>
          </a:p>
          <a:p>
            <a:pPr lvl="1"/>
            <a:r>
              <a:rPr lang="en-US" b="1" dirty="0" smtClean="0">
                <a:solidFill>
                  <a:srgbClr val="FF0000"/>
                </a:solidFill>
              </a:rPr>
              <a:t>%</a:t>
            </a:r>
            <a:r>
              <a:rPr lang="en-US" b="1" dirty="0" err="1" smtClean="0">
                <a:solidFill>
                  <a:srgbClr val="FF0000"/>
                </a:solidFill>
              </a:rPr>
              <a:t>eip</a:t>
            </a:r>
            <a:r>
              <a:rPr lang="en-US" b="1" dirty="0" smtClean="0">
                <a:solidFill>
                  <a:srgbClr val="FF0000"/>
                </a:solidFill>
              </a:rPr>
              <a:t> </a:t>
            </a:r>
            <a:r>
              <a:rPr lang="en-US" dirty="0" smtClean="0"/>
              <a:t>= program counter (%rip in x64)</a:t>
            </a:r>
          </a:p>
          <a:p>
            <a:pPr lvl="1"/>
            <a:r>
              <a:rPr lang="en-US" dirty="0" smtClean="0"/>
              <a:t>We’ll just four registers mainly </a:t>
            </a:r>
            <a:r>
              <a:rPr lang="en-US" b="1" dirty="0" smtClean="0">
                <a:solidFill>
                  <a:srgbClr val="FF0000"/>
                </a:solidFill>
              </a:rPr>
              <a:t>%</a:t>
            </a:r>
            <a:r>
              <a:rPr lang="en-US" b="1" dirty="0" err="1" smtClean="0">
                <a:solidFill>
                  <a:srgbClr val="FF0000"/>
                </a:solidFill>
              </a:rPr>
              <a:t>eax</a:t>
            </a:r>
            <a:r>
              <a:rPr lang="en-US" b="1" dirty="0" smtClean="0">
                <a:solidFill>
                  <a:srgbClr val="FF0000"/>
                </a:solidFill>
              </a:rPr>
              <a:t>, %</a:t>
            </a:r>
            <a:r>
              <a:rPr lang="en-US" b="1" dirty="0" err="1" smtClean="0">
                <a:solidFill>
                  <a:srgbClr val="FF0000"/>
                </a:solidFill>
              </a:rPr>
              <a:t>ebx</a:t>
            </a:r>
            <a:r>
              <a:rPr lang="en-US" b="1" dirty="0" smtClean="0">
                <a:solidFill>
                  <a:srgbClr val="FF0000"/>
                </a:solidFill>
              </a:rPr>
              <a:t>, %</a:t>
            </a:r>
            <a:r>
              <a:rPr lang="en-US" b="1" dirty="0" err="1" smtClean="0">
                <a:solidFill>
                  <a:srgbClr val="FF0000"/>
                </a:solidFill>
              </a:rPr>
              <a:t>ecx</a:t>
            </a:r>
            <a:r>
              <a:rPr lang="en-US" b="1" dirty="0" smtClean="0">
                <a:solidFill>
                  <a:srgbClr val="FF0000"/>
                </a:solidFill>
              </a:rPr>
              <a:t>, %</a:t>
            </a:r>
            <a:r>
              <a:rPr lang="en-US" b="1" dirty="0" err="1" smtClean="0">
                <a:solidFill>
                  <a:srgbClr val="FF0000"/>
                </a:solidFill>
              </a:rPr>
              <a:t>edx</a:t>
            </a:r>
            <a:endParaRPr lang="en-US" b="1" dirty="0" smtClean="0">
              <a:solidFill>
                <a:srgbClr val="FF0000"/>
              </a:solidFill>
            </a:endParaRPr>
          </a:p>
          <a:p>
            <a:pPr lvl="2"/>
            <a:r>
              <a:rPr lang="en-US" dirty="0" smtClean="0"/>
              <a:t>(not </a:t>
            </a:r>
            <a:r>
              <a:rPr lang="en-US" dirty="0" err="1" smtClean="0"/>
              <a:t>rax</a:t>
            </a:r>
            <a:r>
              <a:rPr lang="en-US" dirty="0" smtClean="0"/>
              <a:t>, </a:t>
            </a:r>
            <a:r>
              <a:rPr lang="en-US" dirty="0" err="1" smtClean="0"/>
              <a:t>rbx</a:t>
            </a:r>
            <a:r>
              <a:rPr lang="en-US" dirty="0" smtClean="0"/>
              <a:t>, etc.)</a:t>
            </a:r>
            <a:endParaRPr lang="en-US" dirty="0"/>
          </a:p>
          <a:p>
            <a:pPr lvl="1"/>
            <a:r>
              <a:rPr lang="en-US" dirty="0" err="1" smtClean="0"/>
              <a:t>mov</a:t>
            </a:r>
            <a:r>
              <a:rPr lang="en-US" dirty="0" smtClean="0"/>
              <a:t>  %</a:t>
            </a:r>
            <a:r>
              <a:rPr lang="en-US" dirty="0" err="1" smtClean="0"/>
              <a:t>eax</a:t>
            </a:r>
            <a:r>
              <a:rPr lang="en-US" dirty="0" smtClean="0"/>
              <a:t>  </a:t>
            </a:r>
            <a:r>
              <a:rPr lang="en-US" b="1" dirty="0" err="1" smtClean="0">
                <a:solidFill>
                  <a:srgbClr val="FF0000"/>
                </a:solidFill>
              </a:rPr>
              <a:t>mem</a:t>
            </a:r>
            <a:r>
              <a:rPr lang="en-US" b="1" dirty="0" smtClean="0">
                <a:solidFill>
                  <a:srgbClr val="FF0000"/>
                </a:solidFill>
              </a:rPr>
              <a:t>[</a:t>
            </a:r>
            <a:r>
              <a:rPr lang="en-US" b="1" dirty="0" err="1" smtClean="0">
                <a:solidFill>
                  <a:srgbClr val="FF0000"/>
                </a:solidFill>
              </a:rPr>
              <a:t>addr</a:t>
            </a:r>
            <a:r>
              <a:rPr lang="en-US" b="1" dirty="0" smtClean="0">
                <a:solidFill>
                  <a:srgbClr val="FF0000"/>
                </a:solidFill>
              </a:rPr>
              <a:t>] </a:t>
            </a:r>
          </a:p>
          <a:p>
            <a:pPr lvl="1"/>
            <a:r>
              <a:rPr lang="en-US" dirty="0" smtClean="0"/>
              <a:t>Understanding the </a:t>
            </a:r>
            <a:r>
              <a:rPr lang="en-US" b="1" i="1" dirty="0" smtClean="0"/>
              <a:t>concept</a:t>
            </a:r>
            <a:r>
              <a:rPr lang="en-US" dirty="0" smtClean="0"/>
              <a:t> is more important</a:t>
            </a:r>
          </a:p>
          <a:p>
            <a:pPr lvl="1"/>
            <a:endParaRPr lang="en-US" dirty="0"/>
          </a:p>
        </p:txBody>
      </p:sp>
      <p:sp>
        <p:nvSpPr>
          <p:cNvPr id="5" name="TextBox 4"/>
          <p:cNvSpPr txBox="1"/>
          <p:nvPr/>
        </p:nvSpPr>
        <p:spPr>
          <a:xfrm>
            <a:off x="5029200" y="3800564"/>
            <a:ext cx="1390124" cy="1200329"/>
          </a:xfrm>
          <a:prstGeom prst="rect">
            <a:avLst/>
          </a:prstGeom>
          <a:noFill/>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smtClean="0">
                <a:solidFill>
                  <a:srgbClr val="000000"/>
                </a:solidFill>
                <a:latin typeface="Gill Sans"/>
                <a:cs typeface="Gill Sans"/>
              </a:rPr>
              <a:t>Figure 3.2 </a:t>
            </a:r>
          </a:p>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smtClean="0">
                <a:solidFill>
                  <a:srgbClr val="000000"/>
                </a:solidFill>
                <a:latin typeface="Gill Sans"/>
                <a:cs typeface="Gill Sans"/>
              </a:rPr>
              <a:t>(page 80 in </a:t>
            </a:r>
          </a:p>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smtClean="0">
                <a:solidFill>
                  <a:srgbClr val="000000"/>
                </a:solidFill>
                <a:latin typeface="Gill Sans"/>
                <a:cs typeface="Gill Sans"/>
              </a:rPr>
              <a:t>CSAPP book </a:t>
            </a:r>
          </a:p>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smtClean="0">
                <a:solidFill>
                  <a:srgbClr val="000000"/>
                </a:solidFill>
                <a:latin typeface="Gill Sans"/>
                <a:cs typeface="Gill Sans"/>
              </a:rPr>
              <a:t>ver3)</a:t>
            </a:r>
            <a:endParaRPr kumimoji="0" lang="en-US" sz="1800" b="0" i="0" u="none" strike="noStrike" kern="0" cap="none" spc="0" normalizeH="0" baseline="0" noProof="0" dirty="0">
              <a:ln>
                <a:noFill/>
              </a:ln>
              <a:solidFill>
                <a:srgbClr val="000000"/>
              </a:solidFill>
              <a:effectLst/>
              <a:uLnTx/>
              <a:uFillTx/>
              <a:latin typeface="Gill Sans"/>
              <a:cs typeface="Gill Sans"/>
            </a:endParaRPr>
          </a:p>
        </p:txBody>
      </p:sp>
      <p:pic>
        <p:nvPicPr>
          <p:cNvPr id="7" name="Picture 6"/>
          <p:cNvPicPr>
            <a:picLocks noChangeAspect="1"/>
          </p:cNvPicPr>
          <p:nvPr/>
        </p:nvPicPr>
        <p:blipFill>
          <a:blip r:embed="rId2"/>
          <a:stretch>
            <a:fillRect/>
          </a:stretch>
        </p:blipFill>
        <p:spPr>
          <a:xfrm>
            <a:off x="609600" y="3657600"/>
            <a:ext cx="4152238" cy="3178836"/>
          </a:xfrm>
          <a:prstGeom prst="rect">
            <a:avLst/>
          </a:prstGeom>
        </p:spPr>
      </p:pic>
      <p:sp>
        <p:nvSpPr>
          <p:cNvPr id="8" name="Oval 7"/>
          <p:cNvSpPr/>
          <p:nvPr/>
        </p:nvSpPr>
        <p:spPr>
          <a:xfrm>
            <a:off x="2153663" y="3562529"/>
            <a:ext cx="1026673" cy="1676400"/>
          </a:xfrm>
          <a:prstGeom prst="ellipse">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Arial Narrow"/>
            </a:endParaRPr>
          </a:p>
        </p:txBody>
      </p:sp>
    </p:spTree>
    <p:extLst>
      <p:ext uri="{BB962C8B-B14F-4D97-AF65-F5344CB8AC3E}">
        <p14:creationId xmlns:p14="http://schemas.microsoft.com/office/powerpoint/2010/main" val="26672761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en-US" dirty="0"/>
          </a:p>
        </p:txBody>
      </p:sp>
      <p:sp>
        <p:nvSpPr>
          <p:cNvPr id="6" name="Rectangle 6"/>
          <p:cNvSpPr>
            <a:spLocks noChangeArrowheads="1"/>
          </p:cNvSpPr>
          <p:nvPr/>
        </p:nvSpPr>
        <p:spPr bwMode="auto">
          <a:xfrm rot="5400000">
            <a:off x="5002247" y="2753745"/>
            <a:ext cx="5828697" cy="1692808"/>
          </a:xfrm>
          <a:prstGeom prst="rect">
            <a:avLst/>
          </a:prstGeom>
          <a:solidFill>
            <a:srgbClr val="808080"/>
          </a:solidFill>
          <a:ln w="9525">
            <a:solidFill>
              <a:schemeClr val="tx1"/>
            </a:solidFill>
            <a:miter lim="800000"/>
            <a:headEnd/>
            <a:tailEnd/>
          </a:ln>
          <a:effectLst/>
          <a:extLst/>
        </p:spPr>
        <p:txBody>
          <a:bodyPr wrap="none" anchor="ctr"/>
          <a:lstStyle/>
          <a:p>
            <a:pPr algn="ctr">
              <a:defRPr/>
            </a:pPr>
            <a:r>
              <a:rPr lang="en-US" dirty="0" smtClean="0">
                <a:solidFill>
                  <a:schemeClr val="bg1"/>
                </a:solidFill>
                <a:latin typeface="Gill Sans"/>
                <a:cs typeface="Gill Sans"/>
              </a:rPr>
              <a:t>Memory</a:t>
            </a:r>
            <a:endParaRPr lang="en-US" dirty="0">
              <a:solidFill>
                <a:schemeClr val="bg1"/>
              </a:solidFill>
              <a:latin typeface="Gill Sans"/>
              <a:cs typeface="Gill Sans"/>
            </a:endParaRPr>
          </a:p>
        </p:txBody>
      </p:sp>
      <p:sp>
        <p:nvSpPr>
          <p:cNvPr id="11" name="Text Box 11"/>
          <p:cNvSpPr txBox="1">
            <a:spLocks noChangeArrowheads="1"/>
          </p:cNvSpPr>
          <p:nvPr/>
        </p:nvSpPr>
        <p:spPr bwMode="auto">
          <a:xfrm>
            <a:off x="8680641" y="3393408"/>
            <a:ext cx="246276" cy="30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chemeClr val="bg1"/>
                </a:solidFill>
                <a:latin typeface="Gill Sans"/>
                <a:cs typeface="Gill Sans"/>
              </a:rPr>
              <a:t>0</a:t>
            </a:r>
          </a:p>
        </p:txBody>
      </p:sp>
      <p:sp>
        <p:nvSpPr>
          <p:cNvPr id="16" name="Text Box 11"/>
          <p:cNvSpPr txBox="1">
            <a:spLocks noChangeArrowheads="1"/>
          </p:cNvSpPr>
          <p:nvPr/>
        </p:nvSpPr>
        <p:spPr bwMode="auto">
          <a:xfrm>
            <a:off x="7204916" y="6182807"/>
            <a:ext cx="246276" cy="30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ill Sans"/>
                <a:cs typeface="Gill Sans"/>
              </a:rPr>
              <a:t>0</a:t>
            </a:r>
          </a:p>
        </p:txBody>
      </p:sp>
      <p:sp>
        <p:nvSpPr>
          <p:cNvPr id="13" name="TextBox 12"/>
          <p:cNvSpPr txBox="1"/>
          <p:nvPr/>
        </p:nvSpPr>
        <p:spPr>
          <a:xfrm>
            <a:off x="7122557" y="1125171"/>
            <a:ext cx="1558084" cy="1435659"/>
          </a:xfrm>
          <a:prstGeom prst="rect">
            <a:avLst/>
          </a:prstGeom>
          <a:solidFill>
            <a:srgbClr val="DC9E1F"/>
          </a:solidFill>
          <a:ln w="12700" cmpd="sng">
            <a:solidFill>
              <a:srgbClr val="000000"/>
            </a:solidFill>
          </a:ln>
        </p:spPr>
        <p:txBody>
          <a:bodyPr wrap="square" t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rgbClr val="000000"/>
                </a:solidFill>
                <a:effectLst/>
                <a:uLnTx/>
                <a:uFillTx/>
                <a:latin typeface="Gill Sans"/>
                <a:cs typeface="Gill Sans"/>
              </a:rPr>
              <a:t>Vmlinux</a:t>
            </a:r>
            <a:endParaRPr kumimoji="0" lang="en-US" sz="1800" b="0" i="0" u="none" strike="noStrike" kern="0" cap="none" spc="0" normalizeH="0" baseline="0" noProof="0" dirty="0" smtClean="0">
              <a:ln>
                <a:noFill/>
              </a:ln>
              <a:solidFill>
                <a:srgbClr val="000000"/>
              </a:solidFill>
              <a:effectLst/>
              <a:uLnTx/>
              <a:uFillTx/>
              <a:latin typeface="Gill Sans"/>
              <a:cs typeface="Gill San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kern="0" dirty="0">
              <a:solidFill>
                <a:srgbClr val="000000"/>
              </a:solidFill>
              <a:latin typeface="Gill Sans"/>
              <a:cs typeface="Gill San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800" b="0" kern="0" dirty="0" err="1" smtClean="0">
                <a:solidFill>
                  <a:srgbClr val="000000"/>
                </a:solidFill>
                <a:latin typeface="Gill Sans"/>
                <a:cs typeface="Gill Sans"/>
              </a:rPr>
              <a:t>DivByZero</a:t>
            </a:r>
            <a:r>
              <a:rPr lang="en-US" sz="1800" b="0" kern="0" dirty="0" smtClean="0">
                <a:solidFill>
                  <a:srgbClr val="000000"/>
                </a:solidFill>
                <a:latin typeface="Gill Sans"/>
                <a:cs typeface="Gill Sans"/>
              </a:rPr>
              <a:t>() { }</a:t>
            </a:r>
          </a:p>
          <a:p>
            <a:pPr marL="0" marR="0" lvl="0" indent="0" algn="ctr" defTabSz="914400" eaLnBrk="1" fontAlgn="auto" latinLnBrk="0" hangingPunct="1">
              <a:lnSpc>
                <a:spcPct val="100000"/>
              </a:lnSpc>
              <a:spcBef>
                <a:spcPts val="0"/>
              </a:spcBef>
              <a:spcAft>
                <a:spcPts val="0"/>
              </a:spcAft>
              <a:buClrTx/>
              <a:buSzTx/>
              <a:buFontTx/>
              <a:buNone/>
              <a:tabLst/>
              <a:defRPr/>
            </a:pPr>
            <a:r>
              <a:rPr lang="en-US" sz="1800" b="0" kern="0" dirty="0" smtClean="0">
                <a:solidFill>
                  <a:srgbClr val="000000"/>
                </a:solidFill>
                <a:latin typeface="Gill Sans"/>
                <a:cs typeface="Gill Sans"/>
              </a:rPr>
              <a:t>(handler)</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kern="0" dirty="0">
              <a:solidFill>
                <a:srgbClr val="000000"/>
              </a:solidFill>
              <a:latin typeface="Gill Sans"/>
              <a:cs typeface="Gill Sans"/>
            </a:endParaRPr>
          </a:p>
        </p:txBody>
      </p:sp>
      <p:sp>
        <p:nvSpPr>
          <p:cNvPr id="15" name="TextBox 14"/>
          <p:cNvSpPr txBox="1"/>
          <p:nvPr/>
        </p:nvSpPr>
        <p:spPr>
          <a:xfrm>
            <a:off x="7204916" y="3810001"/>
            <a:ext cx="1558083" cy="609600"/>
          </a:xfrm>
          <a:prstGeom prst="rect">
            <a:avLst/>
          </a:prstGeom>
          <a:solidFill>
            <a:srgbClr val="FF0000"/>
          </a:solidFill>
          <a:ln w="12700" cmpd="sng">
            <a:solidFill>
              <a:srgbClr val="000000"/>
            </a:solidFill>
          </a:ln>
        </p:spPr>
        <p:txBody>
          <a:bodyPr wrap="square" t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0" kern="0" dirty="0" smtClean="0">
                <a:solidFill>
                  <a:srgbClr val="000000"/>
                </a:solidFill>
                <a:latin typeface="Gill Sans"/>
                <a:cs typeface="Gill Sans"/>
              </a:rPr>
              <a:t>Buggy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Gill Sans"/>
                <a:cs typeface="Gill Sans"/>
              </a:rPr>
              <a:t>program</a:t>
            </a:r>
          </a:p>
        </p:txBody>
      </p:sp>
      <p:sp>
        <p:nvSpPr>
          <p:cNvPr id="18" name="Text Box 12"/>
          <p:cNvSpPr txBox="1">
            <a:spLocks noChangeArrowheads="1"/>
          </p:cNvSpPr>
          <p:nvPr/>
        </p:nvSpPr>
        <p:spPr bwMode="auto">
          <a:xfrm>
            <a:off x="5546366" y="3901994"/>
            <a:ext cx="13868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smtClean="0">
                <a:solidFill>
                  <a:srgbClr val="FF0000"/>
                </a:solidFill>
                <a:latin typeface="Gill Sans"/>
                <a:cs typeface="Gill Sans"/>
              </a:rPr>
              <a:t>0x0800C040</a:t>
            </a:r>
            <a:endParaRPr kumimoji="0" lang="en-US" sz="1800" b="0" i="0" u="none" strike="noStrike" kern="0" cap="none" spc="0" normalizeH="0" baseline="0" noProof="0" dirty="0">
              <a:ln>
                <a:noFill/>
              </a:ln>
              <a:solidFill>
                <a:srgbClr val="FF0000"/>
              </a:solidFill>
              <a:effectLst/>
              <a:uLnTx/>
              <a:uFillTx/>
              <a:latin typeface="Gill Sans"/>
              <a:cs typeface="Gill Sans"/>
            </a:endParaRPr>
          </a:p>
        </p:txBody>
      </p:sp>
      <p:sp>
        <p:nvSpPr>
          <p:cNvPr id="19" name="Text Box 12"/>
          <p:cNvSpPr txBox="1">
            <a:spLocks noChangeArrowheads="1"/>
          </p:cNvSpPr>
          <p:nvPr/>
        </p:nvSpPr>
        <p:spPr bwMode="auto">
          <a:xfrm>
            <a:off x="5683348" y="1752600"/>
            <a:ext cx="13868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smtClean="0">
                <a:solidFill>
                  <a:srgbClr val="FF6600"/>
                </a:solidFill>
                <a:latin typeface="Gill Sans"/>
                <a:cs typeface="Gill Sans"/>
              </a:rPr>
              <a:t>0xC0003000</a:t>
            </a:r>
            <a:endParaRPr kumimoji="0" lang="en-US" sz="1800" b="0" i="0" u="none" strike="noStrike" kern="0" cap="none" spc="0" normalizeH="0" baseline="0" noProof="0" dirty="0">
              <a:ln>
                <a:noFill/>
              </a:ln>
              <a:solidFill>
                <a:srgbClr val="FF6600"/>
              </a:solidFill>
              <a:effectLst/>
              <a:uLnTx/>
              <a:uFillTx/>
              <a:latin typeface="Gill Sans"/>
              <a:cs typeface="Gill Sans"/>
            </a:endParaRPr>
          </a:p>
        </p:txBody>
      </p:sp>
      <p:sp>
        <p:nvSpPr>
          <p:cNvPr id="20" name="Rectangle 6"/>
          <p:cNvSpPr>
            <a:spLocks noChangeArrowheads="1"/>
          </p:cNvSpPr>
          <p:nvPr/>
        </p:nvSpPr>
        <p:spPr bwMode="auto">
          <a:xfrm>
            <a:off x="2055423" y="1295400"/>
            <a:ext cx="1905000" cy="914400"/>
          </a:xfrm>
          <a:prstGeom prst="rect">
            <a:avLst/>
          </a:prstGeom>
          <a:solidFill>
            <a:srgbClr val="FF0000"/>
          </a:solidFill>
          <a:ln w="28575">
            <a:solidFill>
              <a:schemeClr val="tx1"/>
            </a:solidFill>
            <a:miter lim="800000"/>
            <a:headEnd/>
            <a:tailEnd/>
          </a:ln>
          <a:effectLst/>
        </p:spPr>
        <p:txBody>
          <a:bodyPr lIns="90487" tIns="44450" rIns="90487" bIns="44450"/>
          <a:lstStyle/>
          <a:p>
            <a:pPr algn="l" eaLnBrk="0" hangingPunct="0"/>
            <a:r>
              <a:rPr lang="en-US" sz="2400" dirty="0" smtClean="0">
                <a:latin typeface="Calibri" pitchFamily="34" charset="0"/>
              </a:rPr>
              <a:t>CPU</a:t>
            </a:r>
          </a:p>
          <a:p>
            <a:pPr algn="l" eaLnBrk="0" hangingPunct="0"/>
            <a:r>
              <a:rPr lang="en-US" b="0" i="1" dirty="0" err="1">
                <a:latin typeface="Calibri" pitchFamily="34" charset="0"/>
              </a:rPr>
              <a:t>i</a:t>
            </a:r>
            <a:r>
              <a:rPr lang="en-US" b="0" i="1" dirty="0" err="1" smtClean="0">
                <a:latin typeface="Calibri" pitchFamily="34" charset="0"/>
              </a:rPr>
              <a:t>divl</a:t>
            </a:r>
            <a:r>
              <a:rPr lang="en-US" b="0" i="1" dirty="0" smtClean="0">
                <a:latin typeface="Calibri" pitchFamily="34" charset="0"/>
              </a:rPr>
              <a:t>   Z</a:t>
            </a:r>
            <a:endParaRPr lang="en-US" sz="2400" b="0" i="1" dirty="0">
              <a:latin typeface="Calibri" pitchFamily="34" charset="0"/>
            </a:endParaRPr>
          </a:p>
        </p:txBody>
      </p:sp>
      <p:sp>
        <p:nvSpPr>
          <p:cNvPr id="17" name="Text Box 12"/>
          <p:cNvSpPr txBox="1">
            <a:spLocks noChangeArrowheads="1"/>
          </p:cNvSpPr>
          <p:nvPr/>
        </p:nvSpPr>
        <p:spPr bwMode="auto">
          <a:xfrm>
            <a:off x="455223" y="1401570"/>
            <a:ext cx="13868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smtClean="0">
                <a:solidFill>
                  <a:srgbClr val="FF0000"/>
                </a:solidFill>
                <a:latin typeface="Gill Sans"/>
                <a:cs typeface="Gill Sans"/>
              </a:rPr>
              <a:t>0x0800C040</a:t>
            </a:r>
            <a:endParaRPr kumimoji="0" lang="en-US" sz="1800" b="0" i="0" u="none" strike="noStrike" kern="0" cap="none" spc="0" normalizeH="0" baseline="0" noProof="0" dirty="0">
              <a:ln>
                <a:noFill/>
              </a:ln>
              <a:solidFill>
                <a:srgbClr val="FF0000"/>
              </a:solidFill>
              <a:effectLst/>
              <a:uLnTx/>
              <a:uFillTx/>
              <a:latin typeface="Gill Sans"/>
              <a:cs typeface="Gill Sans"/>
            </a:endParaRPr>
          </a:p>
        </p:txBody>
      </p:sp>
      <p:sp>
        <p:nvSpPr>
          <p:cNvPr id="22" name="Rectangle 6"/>
          <p:cNvSpPr>
            <a:spLocks noChangeArrowheads="1"/>
          </p:cNvSpPr>
          <p:nvPr/>
        </p:nvSpPr>
        <p:spPr bwMode="auto">
          <a:xfrm>
            <a:off x="2209800" y="5600098"/>
            <a:ext cx="2667000" cy="914400"/>
          </a:xfrm>
          <a:prstGeom prst="rect">
            <a:avLst/>
          </a:prstGeom>
          <a:solidFill>
            <a:srgbClr val="DC9E1F"/>
          </a:solidFill>
          <a:ln w="28575">
            <a:solidFill>
              <a:schemeClr val="tx1"/>
            </a:solidFill>
            <a:miter lim="800000"/>
            <a:headEnd/>
            <a:tailEnd/>
          </a:ln>
          <a:effectLst/>
        </p:spPr>
        <p:txBody>
          <a:bodyPr lIns="90487" tIns="44450" rIns="90487" bIns="44450"/>
          <a:lstStyle/>
          <a:p>
            <a:pPr algn="l" eaLnBrk="0" hangingPunct="0"/>
            <a:r>
              <a:rPr lang="en-US" sz="2400" dirty="0" smtClean="0">
                <a:latin typeface="Calibri" pitchFamily="34" charset="0"/>
              </a:rPr>
              <a:t>CPU</a:t>
            </a:r>
          </a:p>
          <a:p>
            <a:pPr algn="l" eaLnBrk="0" hangingPunct="0"/>
            <a:r>
              <a:rPr lang="en-US" b="0" i="1" dirty="0" smtClean="0">
                <a:latin typeface="Calibri" pitchFamily="34" charset="0"/>
              </a:rPr>
              <a:t>(Exec </a:t>
            </a:r>
            <a:r>
              <a:rPr lang="en-US" b="0" i="1" dirty="0" err="1" smtClean="0">
                <a:latin typeface="Calibri" pitchFamily="34" charset="0"/>
              </a:rPr>
              <a:t>DivByZero</a:t>
            </a:r>
            <a:r>
              <a:rPr lang="en-US" b="0" i="1" dirty="0" smtClean="0">
                <a:latin typeface="Calibri" pitchFamily="34" charset="0"/>
              </a:rPr>
              <a:t>())</a:t>
            </a:r>
            <a:endParaRPr lang="en-US" sz="2400" b="0" i="1" dirty="0">
              <a:latin typeface="Calibri" pitchFamily="34" charset="0"/>
            </a:endParaRPr>
          </a:p>
        </p:txBody>
      </p:sp>
      <p:sp>
        <p:nvSpPr>
          <p:cNvPr id="23" name="Text Box 12"/>
          <p:cNvSpPr txBox="1">
            <a:spLocks noChangeArrowheads="1"/>
          </p:cNvSpPr>
          <p:nvPr/>
        </p:nvSpPr>
        <p:spPr bwMode="auto">
          <a:xfrm>
            <a:off x="644342" y="5756259"/>
            <a:ext cx="13868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a:solidFill>
                  <a:srgbClr val="FF6600"/>
                </a:solidFill>
                <a:latin typeface="Gill Sans"/>
                <a:cs typeface="Gill Sans"/>
              </a:rPr>
              <a:t>s</a:t>
            </a:r>
            <a:r>
              <a:rPr lang="en-US" sz="1800" b="0" kern="0" dirty="0" smtClean="0">
                <a:solidFill>
                  <a:srgbClr val="FF6600"/>
                </a:solidFill>
                <a:latin typeface="Gill Sans"/>
                <a:cs typeface="Gill Sans"/>
              </a:rPr>
              <a:t>et %</a:t>
            </a:r>
            <a:r>
              <a:rPr lang="en-US" sz="1800" b="0" kern="0" dirty="0" err="1" smtClean="0">
                <a:solidFill>
                  <a:srgbClr val="FF6600"/>
                </a:solidFill>
                <a:latin typeface="Gill Sans"/>
                <a:cs typeface="Gill Sans"/>
              </a:rPr>
              <a:t>eip</a:t>
            </a:r>
            <a:r>
              <a:rPr lang="en-US" sz="1800" b="0" kern="0" dirty="0" smtClean="0">
                <a:solidFill>
                  <a:srgbClr val="FF6600"/>
                </a:solidFill>
                <a:latin typeface="Gill Sans"/>
                <a:cs typeface="Gill Sans"/>
              </a:rPr>
              <a:t> = </a:t>
            </a:r>
          </a:p>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smtClean="0">
                <a:solidFill>
                  <a:srgbClr val="FF6600"/>
                </a:solidFill>
                <a:latin typeface="Gill Sans"/>
                <a:cs typeface="Gill Sans"/>
              </a:rPr>
              <a:t>0xC0003000</a:t>
            </a:r>
            <a:endParaRPr kumimoji="0" lang="en-US" sz="1800" b="0" i="0" u="none" strike="noStrike" kern="0" cap="none" spc="0" normalizeH="0" baseline="0" noProof="0" dirty="0">
              <a:ln>
                <a:noFill/>
              </a:ln>
              <a:solidFill>
                <a:srgbClr val="FF6600"/>
              </a:solidFill>
              <a:effectLst/>
              <a:uLnTx/>
              <a:uFillTx/>
              <a:latin typeface="Gill Sans"/>
              <a:cs typeface="Gill Sans"/>
            </a:endParaRPr>
          </a:p>
        </p:txBody>
      </p:sp>
      <p:sp>
        <p:nvSpPr>
          <p:cNvPr id="24" name="Text Box 12"/>
          <p:cNvSpPr txBox="1">
            <a:spLocks noChangeArrowheads="1"/>
          </p:cNvSpPr>
          <p:nvPr/>
        </p:nvSpPr>
        <p:spPr bwMode="auto">
          <a:xfrm>
            <a:off x="455222" y="2793244"/>
            <a:ext cx="4802577" cy="1446550"/>
          </a:xfrm>
          <a:prstGeom prst="rect">
            <a:avLst/>
          </a:prstGeom>
          <a:solidFill>
            <a:srgbClr val="CCFFCC"/>
          </a:solidFill>
          <a:ln>
            <a:noFill/>
          </a:ln>
          <a:effectLs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0" i="1" kern="0" dirty="0" smtClean="0">
                <a:solidFill>
                  <a:srgbClr val="000000"/>
                </a:solidFill>
                <a:latin typeface="Gill Sans"/>
                <a:cs typeface="Gill Sans"/>
              </a:rPr>
              <a:t>In CPU, ALU circuit: </a:t>
            </a:r>
          </a:p>
          <a:p>
            <a:pPr marL="0" marR="0" lvl="0" indent="0" defTabSz="914400" eaLnBrk="1" fontAlgn="auto" latinLnBrk="0" hangingPunct="1">
              <a:lnSpc>
                <a:spcPct val="100000"/>
              </a:lnSpc>
              <a:spcBef>
                <a:spcPts val="0"/>
              </a:spcBef>
              <a:spcAft>
                <a:spcPts val="0"/>
              </a:spcAft>
              <a:buClrTx/>
              <a:buSzTx/>
              <a:buFontTx/>
              <a:buNone/>
              <a:tabLst/>
              <a:defRPr/>
            </a:pPr>
            <a:r>
              <a:rPr lang="en-US" b="0" i="1" kern="0" dirty="0" smtClean="0">
                <a:solidFill>
                  <a:srgbClr val="000000"/>
                </a:solidFill>
                <a:latin typeface="Gill Sans"/>
                <a:cs typeface="Gill Sans"/>
              </a:rPr>
              <a:t> if </a:t>
            </a:r>
            <a:r>
              <a:rPr lang="en-US" b="0" i="1" kern="0" dirty="0" smtClean="0">
                <a:solidFill>
                  <a:srgbClr val="000000"/>
                </a:solidFill>
                <a:latin typeface="Gill Sans"/>
                <a:cs typeface="Gill Sans"/>
              </a:rPr>
              <a:t>(“Z </a:t>
            </a:r>
            <a:r>
              <a:rPr lang="en-US" b="0" i="1" kern="0" dirty="0" smtClean="0">
                <a:solidFill>
                  <a:srgbClr val="000000"/>
                </a:solidFill>
                <a:latin typeface="Gill Sans"/>
                <a:cs typeface="Gill Sans"/>
              </a:rPr>
              <a:t>== </a:t>
            </a:r>
            <a:r>
              <a:rPr lang="en-US" b="0" i="1" kern="0" dirty="0" smtClean="0">
                <a:solidFill>
                  <a:srgbClr val="000000"/>
                </a:solidFill>
                <a:latin typeface="Gill Sans"/>
                <a:cs typeface="Gill Sans"/>
              </a:rPr>
              <a:t>0”)</a:t>
            </a:r>
          </a:p>
          <a:p>
            <a:pPr marL="0" marR="0" lvl="0" indent="0" defTabSz="914400" eaLnBrk="1" fontAlgn="auto" latinLnBrk="0" hangingPunct="1">
              <a:lnSpc>
                <a:spcPct val="100000"/>
              </a:lnSpc>
              <a:spcBef>
                <a:spcPts val="0"/>
              </a:spcBef>
              <a:spcAft>
                <a:spcPts val="0"/>
              </a:spcAft>
              <a:buClrTx/>
              <a:buSzTx/>
              <a:buFontTx/>
              <a:buNone/>
              <a:tabLst/>
              <a:defRPr/>
            </a:pPr>
            <a:r>
              <a:rPr lang="en-US" sz="1600" b="0" i="1" kern="0" dirty="0">
                <a:solidFill>
                  <a:srgbClr val="000000"/>
                </a:solidFill>
                <a:latin typeface="Gill Sans"/>
                <a:cs typeface="Gill Sans"/>
              </a:rPr>
              <a:t> </a:t>
            </a:r>
            <a:r>
              <a:rPr lang="en-US" sz="1600" b="0" i="1" kern="0" dirty="0" smtClean="0">
                <a:solidFill>
                  <a:srgbClr val="000000"/>
                </a:solidFill>
                <a:latin typeface="Gill Sans"/>
                <a:cs typeface="Gill Sans"/>
              </a:rPr>
              <a:t>     (all bit lines are 0)</a:t>
            </a:r>
            <a:endParaRPr lang="en-US" sz="1600" b="0" i="1" kern="0" dirty="0" smtClean="0">
              <a:solidFill>
                <a:srgbClr val="000000"/>
              </a:solidFill>
              <a:latin typeface="Gill Sans"/>
              <a:cs typeface="Gill Sans"/>
            </a:endParaRPr>
          </a:p>
          <a:p>
            <a:pPr marL="0" marR="0" lvl="0" indent="0" defTabSz="914400" eaLnBrk="1" fontAlgn="auto" latinLnBrk="0" hangingPunct="1">
              <a:lnSpc>
                <a:spcPct val="100000"/>
              </a:lnSpc>
              <a:spcBef>
                <a:spcPts val="0"/>
              </a:spcBef>
              <a:spcAft>
                <a:spcPts val="0"/>
              </a:spcAft>
              <a:buClrTx/>
              <a:buSzTx/>
              <a:buFontTx/>
              <a:buNone/>
              <a:tabLst/>
              <a:defRPr/>
            </a:pPr>
            <a:r>
              <a:rPr lang="en-US" b="0" i="1" kern="0" dirty="0" smtClean="0">
                <a:solidFill>
                  <a:srgbClr val="000000"/>
                </a:solidFill>
                <a:latin typeface="Gill Sans"/>
                <a:cs typeface="Gill Sans"/>
              </a:rPr>
              <a:t>  fetch </a:t>
            </a:r>
            <a:r>
              <a:rPr lang="en-US" i="1" kern="0" dirty="0" err="1" smtClean="0">
                <a:solidFill>
                  <a:srgbClr val="000000"/>
                </a:solidFill>
                <a:latin typeface="Gill Sans"/>
                <a:cs typeface="Gill Sans"/>
              </a:rPr>
              <a:t>exc</a:t>
            </a:r>
            <a:r>
              <a:rPr lang="en-US" i="1" kern="0" dirty="0" smtClean="0">
                <a:solidFill>
                  <a:srgbClr val="000000"/>
                </a:solidFill>
                <a:latin typeface="Gill Sans"/>
                <a:cs typeface="Gill Sans"/>
              </a:rPr>
              <a:t>[0</a:t>
            </a:r>
            <a:r>
              <a:rPr lang="en-US" i="1" kern="0" dirty="0">
                <a:solidFill>
                  <a:srgbClr val="000000"/>
                </a:solidFill>
                <a:latin typeface="Gill Sans"/>
                <a:cs typeface="Gill Sans"/>
              </a:rPr>
              <a:t>]</a:t>
            </a:r>
            <a:endParaRPr kumimoji="0" lang="en-US" i="1" u="none" strike="noStrike" kern="0" cap="none" spc="0" normalizeH="0" baseline="0" noProof="0" dirty="0">
              <a:ln>
                <a:noFill/>
              </a:ln>
              <a:solidFill>
                <a:srgbClr val="000000"/>
              </a:solidFill>
              <a:effectLst/>
              <a:uLnTx/>
              <a:uFillTx/>
              <a:latin typeface="Gill Sans"/>
              <a:cs typeface="Gill Sans"/>
            </a:endParaRPr>
          </a:p>
        </p:txBody>
      </p:sp>
      <p:pic>
        <p:nvPicPr>
          <p:cNvPr id="3" name="Picture 2"/>
          <p:cNvPicPr>
            <a:picLocks noChangeAspect="1"/>
          </p:cNvPicPr>
          <p:nvPr/>
        </p:nvPicPr>
        <p:blipFill>
          <a:blip r:embed="rId2"/>
          <a:stretch>
            <a:fillRect/>
          </a:stretch>
        </p:blipFill>
        <p:spPr>
          <a:xfrm>
            <a:off x="2931207" y="2542694"/>
            <a:ext cx="2385041" cy="1800706"/>
          </a:xfrm>
          <a:prstGeom prst="rect">
            <a:avLst/>
          </a:prstGeom>
        </p:spPr>
      </p:pic>
      <p:graphicFrame>
        <p:nvGraphicFramePr>
          <p:cNvPr id="21" name="Table 20"/>
          <p:cNvGraphicFramePr>
            <a:graphicFrameLocks noGrp="1"/>
          </p:cNvGraphicFramePr>
          <p:nvPr>
            <p:extLst>
              <p:ext uri="{D42A27DB-BD31-4B8C-83A1-F6EECF244321}">
                <p14:modId xmlns:p14="http://schemas.microsoft.com/office/powerpoint/2010/main" val="2940879047"/>
              </p:ext>
            </p:extLst>
          </p:nvPr>
        </p:nvGraphicFramePr>
        <p:xfrm>
          <a:off x="599090" y="4278466"/>
          <a:ext cx="3221420" cy="670560"/>
        </p:xfrm>
        <a:graphic>
          <a:graphicData uri="http://schemas.openxmlformats.org/drawingml/2006/table">
            <a:tbl>
              <a:tblPr firstRow="1" bandRow="1">
                <a:tableStyleId>{2D5ABB26-0587-4C30-8999-92F81FD0307C}</a:tableStyleId>
              </a:tblPr>
              <a:tblGrid>
                <a:gridCol w="818529"/>
                <a:gridCol w="2402891"/>
              </a:tblGrid>
              <a:tr h="286574">
                <a:tc>
                  <a:txBody>
                    <a:bodyPr/>
                    <a:lstStyle/>
                    <a:p>
                      <a:endParaRPr lang="en-US" sz="1600" b="1"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CE9F"/>
                    </a:solidFill>
                  </a:tcPr>
                </a:tc>
                <a:tc>
                  <a:txBody>
                    <a:bodyPr/>
                    <a:lstStyle/>
                    <a:p>
                      <a:r>
                        <a:rPr lang="en-US" sz="1600" b="1" dirty="0" smtClean="0">
                          <a:solidFill>
                            <a:srgbClr val="000000"/>
                          </a:solidFill>
                          <a:latin typeface="Gill Sans"/>
                          <a:cs typeface="Gill Sans"/>
                        </a:rPr>
                        <a:t>Exception</a:t>
                      </a:r>
                      <a:r>
                        <a:rPr lang="en-US" sz="1600" b="1" baseline="0" dirty="0" smtClean="0">
                          <a:solidFill>
                            <a:srgbClr val="000000"/>
                          </a:solidFill>
                          <a:latin typeface="Gill Sans"/>
                          <a:cs typeface="Gill Sans"/>
                        </a:rPr>
                        <a:t> Table</a:t>
                      </a:r>
                      <a:endParaRPr lang="en-US" sz="1600" b="1"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CE9F"/>
                    </a:solidFill>
                  </a:tcPr>
                </a:tc>
              </a:tr>
              <a:tr h="286574">
                <a:tc>
                  <a:txBody>
                    <a:bodyPr/>
                    <a:lstStyle/>
                    <a:p>
                      <a:r>
                        <a:rPr lang="en-US" sz="1600" dirty="0" smtClean="0">
                          <a:solidFill>
                            <a:srgbClr val="000000"/>
                          </a:solidFill>
                          <a:latin typeface="Gill Sans"/>
                          <a:cs typeface="Gill Sans"/>
                        </a:rPr>
                        <a:t>0</a:t>
                      </a:r>
                      <a:endParaRPr lang="en-US" sz="1600"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CE9F"/>
                    </a:solidFill>
                  </a:tcPr>
                </a:tc>
                <a:tc>
                  <a:txBody>
                    <a:bodyPr/>
                    <a:lstStyle/>
                    <a:p>
                      <a:r>
                        <a:rPr kumimoji="0" lang="en-US" sz="1600" b="0" i="0" u="none" strike="noStrike" kern="0" cap="none" spc="0" normalizeH="0" baseline="0" noProof="0" dirty="0" smtClean="0">
                          <a:ln>
                            <a:noFill/>
                          </a:ln>
                          <a:solidFill>
                            <a:srgbClr val="000000"/>
                          </a:solidFill>
                          <a:effectLst/>
                          <a:uLnTx/>
                          <a:uFillTx/>
                          <a:latin typeface="Gill Sans"/>
                          <a:ea typeface="+mn-ea"/>
                          <a:cs typeface="Gill Sans"/>
                        </a:rPr>
                        <a:t>0xC0003000</a:t>
                      </a:r>
                      <a:endParaRPr lang="en-US" sz="1600" b="0"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CE9F"/>
                    </a:solidFill>
                  </a:tcPr>
                </a:tc>
              </a:tr>
            </a:tbl>
          </a:graphicData>
        </a:graphic>
      </p:graphicFrame>
    </p:spTree>
    <p:extLst>
      <p:ext uri="{BB962C8B-B14F-4D97-AF65-F5344CB8AC3E}">
        <p14:creationId xmlns:p14="http://schemas.microsoft.com/office/powerpoint/2010/main" val="30387091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ssolv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dissolve">
                                      <p:cBhvr>
                                        <p:cTn id="20" dur="500"/>
                                        <p:tgtEl>
                                          <p:spTgt spid="23"/>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ssolve">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
            </a:r>
            <a:endParaRPr lang="en-US" dirty="0"/>
          </a:p>
        </p:txBody>
      </p:sp>
      <p:sp>
        <p:nvSpPr>
          <p:cNvPr id="6" name="Rectangle 6"/>
          <p:cNvSpPr>
            <a:spLocks noChangeArrowheads="1"/>
          </p:cNvSpPr>
          <p:nvPr/>
        </p:nvSpPr>
        <p:spPr bwMode="auto">
          <a:xfrm rot="5400000">
            <a:off x="5002247" y="2753745"/>
            <a:ext cx="5828697" cy="1692808"/>
          </a:xfrm>
          <a:prstGeom prst="rect">
            <a:avLst/>
          </a:prstGeom>
          <a:solidFill>
            <a:srgbClr val="808080"/>
          </a:solidFill>
          <a:ln w="9525">
            <a:solidFill>
              <a:schemeClr val="tx1"/>
            </a:solidFill>
            <a:miter lim="800000"/>
            <a:headEnd/>
            <a:tailEnd/>
          </a:ln>
          <a:effectLst/>
          <a:extLst/>
        </p:spPr>
        <p:txBody>
          <a:bodyPr wrap="none" anchor="ctr"/>
          <a:lstStyle/>
          <a:p>
            <a:pPr algn="ctr">
              <a:defRPr/>
            </a:pPr>
            <a:r>
              <a:rPr lang="en-US" dirty="0" smtClean="0">
                <a:solidFill>
                  <a:schemeClr val="bg1"/>
                </a:solidFill>
                <a:latin typeface="Gill Sans"/>
                <a:cs typeface="Gill Sans"/>
              </a:rPr>
              <a:t>Memory</a:t>
            </a:r>
            <a:endParaRPr lang="en-US" dirty="0">
              <a:solidFill>
                <a:schemeClr val="bg1"/>
              </a:solidFill>
              <a:latin typeface="Gill Sans"/>
              <a:cs typeface="Gill Sans"/>
            </a:endParaRPr>
          </a:p>
        </p:txBody>
      </p:sp>
      <p:sp>
        <p:nvSpPr>
          <p:cNvPr id="11" name="Text Box 11"/>
          <p:cNvSpPr txBox="1">
            <a:spLocks noChangeArrowheads="1"/>
          </p:cNvSpPr>
          <p:nvPr/>
        </p:nvSpPr>
        <p:spPr bwMode="auto">
          <a:xfrm>
            <a:off x="8680641" y="3393408"/>
            <a:ext cx="246276" cy="30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chemeClr val="bg1"/>
                </a:solidFill>
                <a:latin typeface="Gill Sans"/>
                <a:cs typeface="Gill Sans"/>
              </a:rPr>
              <a:t>0</a:t>
            </a:r>
          </a:p>
        </p:txBody>
      </p:sp>
      <p:sp>
        <p:nvSpPr>
          <p:cNvPr id="16" name="Text Box 11"/>
          <p:cNvSpPr txBox="1">
            <a:spLocks noChangeArrowheads="1"/>
          </p:cNvSpPr>
          <p:nvPr/>
        </p:nvSpPr>
        <p:spPr bwMode="auto">
          <a:xfrm>
            <a:off x="7204916" y="6182807"/>
            <a:ext cx="246276" cy="300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Gill Sans"/>
                <a:cs typeface="Gill Sans"/>
              </a:rPr>
              <a:t>0</a:t>
            </a:r>
          </a:p>
        </p:txBody>
      </p:sp>
      <p:sp>
        <p:nvSpPr>
          <p:cNvPr id="13" name="TextBox 12"/>
          <p:cNvSpPr txBox="1"/>
          <p:nvPr/>
        </p:nvSpPr>
        <p:spPr>
          <a:xfrm>
            <a:off x="7122557" y="1125171"/>
            <a:ext cx="1558084" cy="1435659"/>
          </a:xfrm>
          <a:prstGeom prst="rect">
            <a:avLst/>
          </a:prstGeom>
          <a:solidFill>
            <a:srgbClr val="DC9E1F"/>
          </a:solidFill>
          <a:ln w="12700" cmpd="sng">
            <a:solidFill>
              <a:srgbClr val="000000"/>
            </a:solidFill>
          </a:ln>
        </p:spPr>
        <p:txBody>
          <a:bodyPr wrap="square" t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rgbClr val="000000"/>
                </a:solidFill>
                <a:effectLst/>
                <a:uLnTx/>
                <a:uFillTx/>
                <a:latin typeface="Gill Sans"/>
                <a:cs typeface="Gill Sans"/>
              </a:rPr>
              <a:t>Vmlinux</a:t>
            </a:r>
            <a:endParaRPr kumimoji="0" lang="en-US" sz="1800" b="0" i="0" u="none" strike="noStrike" kern="0" cap="none" spc="0" normalizeH="0" baseline="0" noProof="0" dirty="0" smtClean="0">
              <a:ln>
                <a:noFill/>
              </a:ln>
              <a:solidFill>
                <a:srgbClr val="000000"/>
              </a:solidFill>
              <a:effectLst/>
              <a:uLnTx/>
              <a:uFillTx/>
              <a:latin typeface="Gill Sans"/>
              <a:cs typeface="Gill Sans"/>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kern="0" dirty="0">
              <a:solidFill>
                <a:srgbClr val="000000"/>
              </a:solidFill>
              <a:latin typeface="Gill Sans"/>
              <a:cs typeface="Gill Sans"/>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800" b="0" kern="0" dirty="0" err="1" smtClean="0">
                <a:solidFill>
                  <a:srgbClr val="000000"/>
                </a:solidFill>
                <a:latin typeface="Gill Sans"/>
                <a:cs typeface="Gill Sans"/>
              </a:rPr>
              <a:t>timerIntr</a:t>
            </a:r>
            <a:r>
              <a:rPr lang="en-US" sz="1800" b="0" kern="0" dirty="0" smtClean="0">
                <a:solidFill>
                  <a:srgbClr val="000000"/>
                </a:solidFill>
                <a:latin typeface="Gill Sans"/>
                <a:cs typeface="Gill Sans"/>
              </a:rPr>
              <a:t>() { }</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kern="0" dirty="0">
              <a:solidFill>
                <a:srgbClr val="000000"/>
              </a:solidFill>
              <a:latin typeface="Gill Sans"/>
              <a:cs typeface="Gill Sans"/>
            </a:endParaRPr>
          </a:p>
        </p:txBody>
      </p:sp>
      <p:sp>
        <p:nvSpPr>
          <p:cNvPr id="15" name="TextBox 14"/>
          <p:cNvSpPr txBox="1"/>
          <p:nvPr/>
        </p:nvSpPr>
        <p:spPr>
          <a:xfrm>
            <a:off x="7204916" y="3810001"/>
            <a:ext cx="1558083" cy="609600"/>
          </a:xfrm>
          <a:prstGeom prst="rect">
            <a:avLst/>
          </a:prstGeom>
          <a:solidFill>
            <a:srgbClr val="FF0000"/>
          </a:solidFill>
          <a:ln w="12700" cmpd="sng">
            <a:solidFill>
              <a:srgbClr val="000000"/>
            </a:solidFill>
          </a:ln>
        </p:spPr>
        <p:txBody>
          <a:bodyPr wrap="square" t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0" kern="0" dirty="0" smtClean="0">
                <a:solidFill>
                  <a:srgbClr val="000000"/>
                </a:solidFill>
                <a:latin typeface="Gill Sans"/>
                <a:cs typeface="Gill Sans"/>
              </a:rPr>
              <a:t>Long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Gill Sans"/>
                <a:cs typeface="Gill Sans"/>
              </a:rPr>
              <a:t>program</a:t>
            </a:r>
          </a:p>
        </p:txBody>
      </p:sp>
      <p:sp>
        <p:nvSpPr>
          <p:cNvPr id="18" name="Text Box 12"/>
          <p:cNvSpPr txBox="1">
            <a:spLocks noChangeArrowheads="1"/>
          </p:cNvSpPr>
          <p:nvPr/>
        </p:nvSpPr>
        <p:spPr bwMode="auto">
          <a:xfrm>
            <a:off x="5546366" y="3901994"/>
            <a:ext cx="13868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smtClean="0">
                <a:solidFill>
                  <a:srgbClr val="FF0000"/>
                </a:solidFill>
                <a:latin typeface="Gill Sans"/>
                <a:cs typeface="Gill Sans"/>
              </a:rPr>
              <a:t>0x0800C040</a:t>
            </a:r>
            <a:endParaRPr kumimoji="0" lang="en-US" sz="1800" b="0" i="0" u="none" strike="noStrike" kern="0" cap="none" spc="0" normalizeH="0" baseline="0" noProof="0" dirty="0">
              <a:ln>
                <a:noFill/>
              </a:ln>
              <a:solidFill>
                <a:srgbClr val="FF0000"/>
              </a:solidFill>
              <a:effectLst/>
              <a:uLnTx/>
              <a:uFillTx/>
              <a:latin typeface="Gill Sans"/>
              <a:cs typeface="Gill Sans"/>
            </a:endParaRPr>
          </a:p>
        </p:txBody>
      </p:sp>
      <p:sp>
        <p:nvSpPr>
          <p:cNvPr id="19" name="Text Box 12"/>
          <p:cNvSpPr txBox="1">
            <a:spLocks noChangeArrowheads="1"/>
          </p:cNvSpPr>
          <p:nvPr/>
        </p:nvSpPr>
        <p:spPr bwMode="auto">
          <a:xfrm>
            <a:off x="5683348" y="1752600"/>
            <a:ext cx="13868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smtClean="0">
                <a:solidFill>
                  <a:srgbClr val="FF6600"/>
                </a:solidFill>
                <a:latin typeface="Gill Sans"/>
                <a:cs typeface="Gill Sans"/>
              </a:rPr>
              <a:t>0xC0001000</a:t>
            </a:r>
            <a:endParaRPr kumimoji="0" lang="en-US" sz="1800" b="0" i="0" u="none" strike="noStrike" kern="0" cap="none" spc="0" normalizeH="0" baseline="0" noProof="0" dirty="0">
              <a:ln>
                <a:noFill/>
              </a:ln>
              <a:solidFill>
                <a:srgbClr val="FF6600"/>
              </a:solidFill>
              <a:effectLst/>
              <a:uLnTx/>
              <a:uFillTx/>
              <a:latin typeface="Gill Sans"/>
              <a:cs typeface="Gill Sans"/>
            </a:endParaRPr>
          </a:p>
        </p:txBody>
      </p:sp>
      <p:sp>
        <p:nvSpPr>
          <p:cNvPr id="20" name="Rectangle 6"/>
          <p:cNvSpPr>
            <a:spLocks noChangeArrowheads="1"/>
          </p:cNvSpPr>
          <p:nvPr/>
        </p:nvSpPr>
        <p:spPr bwMode="auto">
          <a:xfrm>
            <a:off x="2055422" y="1295400"/>
            <a:ext cx="2745177" cy="914400"/>
          </a:xfrm>
          <a:prstGeom prst="rect">
            <a:avLst/>
          </a:prstGeom>
          <a:solidFill>
            <a:srgbClr val="FF0000"/>
          </a:solidFill>
          <a:ln w="28575">
            <a:solidFill>
              <a:schemeClr val="tx1"/>
            </a:solidFill>
            <a:miter lim="800000"/>
            <a:headEnd/>
            <a:tailEnd/>
          </a:ln>
          <a:effectLst/>
        </p:spPr>
        <p:txBody>
          <a:bodyPr lIns="90487" tIns="44450" rIns="90487" bIns="44450"/>
          <a:lstStyle/>
          <a:p>
            <a:pPr algn="l" eaLnBrk="0" hangingPunct="0"/>
            <a:r>
              <a:rPr lang="en-US" sz="2400" dirty="0" smtClean="0">
                <a:latin typeface="Calibri" pitchFamily="34" charset="0"/>
              </a:rPr>
              <a:t>CPU</a:t>
            </a:r>
          </a:p>
          <a:p>
            <a:pPr algn="l" eaLnBrk="0" hangingPunct="0"/>
            <a:r>
              <a:rPr lang="en-US" b="0" i="1" dirty="0" smtClean="0">
                <a:latin typeface="Calibri" pitchFamily="34" charset="0"/>
              </a:rPr>
              <a:t>(Long program)</a:t>
            </a:r>
            <a:endParaRPr lang="en-US" sz="2400" b="0" i="1" dirty="0">
              <a:latin typeface="Calibri" pitchFamily="34" charset="0"/>
            </a:endParaRPr>
          </a:p>
        </p:txBody>
      </p:sp>
      <p:sp>
        <p:nvSpPr>
          <p:cNvPr id="17" name="Text Box 12"/>
          <p:cNvSpPr txBox="1">
            <a:spLocks noChangeArrowheads="1"/>
          </p:cNvSpPr>
          <p:nvPr/>
        </p:nvSpPr>
        <p:spPr bwMode="auto">
          <a:xfrm>
            <a:off x="455223" y="1401570"/>
            <a:ext cx="13868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smtClean="0">
                <a:solidFill>
                  <a:srgbClr val="FF0000"/>
                </a:solidFill>
                <a:latin typeface="Gill Sans"/>
                <a:cs typeface="Gill Sans"/>
              </a:rPr>
              <a:t>0x0800C040</a:t>
            </a:r>
            <a:endParaRPr kumimoji="0" lang="en-US" sz="1800" b="0" i="0" u="none" strike="noStrike" kern="0" cap="none" spc="0" normalizeH="0" baseline="0" noProof="0" dirty="0">
              <a:ln>
                <a:noFill/>
              </a:ln>
              <a:solidFill>
                <a:srgbClr val="FF0000"/>
              </a:solidFill>
              <a:effectLst/>
              <a:uLnTx/>
              <a:uFillTx/>
              <a:latin typeface="Gill Sans"/>
              <a:cs typeface="Gill Sans"/>
            </a:endParaRPr>
          </a:p>
        </p:txBody>
      </p:sp>
      <p:sp>
        <p:nvSpPr>
          <p:cNvPr id="25" name="Text Box 12"/>
          <p:cNvSpPr txBox="1">
            <a:spLocks noChangeArrowheads="1"/>
          </p:cNvSpPr>
          <p:nvPr/>
        </p:nvSpPr>
        <p:spPr bwMode="auto">
          <a:xfrm>
            <a:off x="914400" y="2286000"/>
            <a:ext cx="4876800" cy="1200328"/>
          </a:xfrm>
          <a:prstGeom prst="rect">
            <a:avLst/>
          </a:prstGeom>
          <a:solidFill>
            <a:srgbClr val="CCFFCC"/>
          </a:solidFill>
          <a:ln>
            <a:noFill/>
          </a:ln>
          <a:effectLs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0" i="1" kern="0" dirty="0" smtClean="0">
                <a:solidFill>
                  <a:srgbClr val="000000"/>
                </a:solidFill>
                <a:latin typeface="Gill Sans"/>
                <a:cs typeface="Gill Sans"/>
              </a:rPr>
              <a:t>In CPU circuit:  </a:t>
            </a:r>
          </a:p>
          <a:p>
            <a:pPr marL="0" marR="0" lvl="0" indent="0" defTabSz="914400" eaLnBrk="1" fontAlgn="auto" latinLnBrk="0" hangingPunct="1">
              <a:lnSpc>
                <a:spcPct val="100000"/>
              </a:lnSpc>
              <a:spcBef>
                <a:spcPts val="0"/>
              </a:spcBef>
              <a:spcAft>
                <a:spcPts val="0"/>
              </a:spcAft>
              <a:buClrTx/>
              <a:buSzTx/>
              <a:buFontTx/>
              <a:buNone/>
              <a:tabLst/>
              <a:defRPr/>
            </a:pPr>
            <a:r>
              <a:rPr lang="en-US" b="0" i="1" kern="0" dirty="0">
                <a:solidFill>
                  <a:srgbClr val="000000"/>
                </a:solidFill>
                <a:latin typeface="Gill Sans"/>
                <a:cs typeface="Gill Sans"/>
              </a:rPr>
              <a:t>(</a:t>
            </a:r>
            <a:r>
              <a:rPr lang="en-US" b="0" i="1" kern="0" dirty="0" smtClean="0">
                <a:solidFill>
                  <a:srgbClr val="000000"/>
                </a:solidFill>
                <a:latin typeface="Gill Sans"/>
                <a:cs typeface="Gill Sans"/>
              </a:rPr>
              <a:t>every 10ms)</a:t>
            </a:r>
          </a:p>
          <a:p>
            <a:pPr marL="0" marR="0" lvl="0" indent="0" defTabSz="914400" eaLnBrk="1" fontAlgn="auto" latinLnBrk="0" hangingPunct="1">
              <a:lnSpc>
                <a:spcPct val="100000"/>
              </a:lnSpc>
              <a:spcBef>
                <a:spcPts val="0"/>
              </a:spcBef>
              <a:spcAft>
                <a:spcPts val="0"/>
              </a:spcAft>
              <a:buClrTx/>
              <a:buSzTx/>
              <a:buFontTx/>
              <a:buNone/>
              <a:tabLst/>
              <a:defRPr/>
            </a:pPr>
            <a:r>
              <a:rPr lang="en-US" b="0" i="1" kern="0" dirty="0">
                <a:solidFill>
                  <a:srgbClr val="000000"/>
                </a:solidFill>
                <a:latin typeface="Gill Sans"/>
                <a:cs typeface="Gill Sans"/>
              </a:rPr>
              <a:t> </a:t>
            </a:r>
            <a:r>
              <a:rPr lang="en-US" b="0" i="1" kern="0" dirty="0" smtClean="0">
                <a:solidFill>
                  <a:srgbClr val="000000"/>
                </a:solidFill>
                <a:latin typeface="Gill Sans"/>
                <a:cs typeface="Gill Sans"/>
              </a:rPr>
              <a:t> fetch </a:t>
            </a:r>
            <a:r>
              <a:rPr lang="en-US" i="1" kern="0" dirty="0" err="1" smtClean="0">
                <a:solidFill>
                  <a:srgbClr val="000000"/>
                </a:solidFill>
                <a:latin typeface="Gill Sans"/>
                <a:cs typeface="Gill Sans"/>
              </a:rPr>
              <a:t>exc</a:t>
            </a:r>
            <a:r>
              <a:rPr lang="en-US" i="1" kern="0" dirty="0" smtClean="0">
                <a:solidFill>
                  <a:srgbClr val="000000"/>
                </a:solidFill>
                <a:latin typeface="Gill Sans"/>
                <a:cs typeface="Gill Sans"/>
              </a:rPr>
              <a:t>[200]  </a:t>
            </a:r>
            <a:r>
              <a:rPr lang="en-US" sz="1600" b="0" kern="0" dirty="0" smtClean="0">
                <a:solidFill>
                  <a:srgbClr val="000000"/>
                </a:solidFill>
                <a:latin typeface="Gill Sans"/>
                <a:cs typeface="Gill Sans"/>
                <a:sym typeface="Wingdings"/>
              </a:rPr>
              <a:t></a:t>
            </a:r>
            <a:r>
              <a:rPr lang="en-US" sz="1600" b="0" kern="0" dirty="0" smtClean="0">
                <a:solidFill>
                  <a:srgbClr val="000000"/>
                </a:solidFill>
                <a:latin typeface="Gill Sans"/>
                <a:cs typeface="Gill Sans"/>
              </a:rPr>
              <a:t> timer interrupt</a:t>
            </a:r>
            <a:endParaRPr kumimoji="0" lang="en-US" sz="1600" i="1" u="none" strike="noStrike" kern="0" cap="none" spc="0" normalizeH="0" baseline="0" noProof="0" dirty="0">
              <a:ln>
                <a:noFill/>
              </a:ln>
              <a:solidFill>
                <a:srgbClr val="000000"/>
              </a:solidFill>
              <a:effectLst/>
              <a:uLnTx/>
              <a:uFillTx/>
              <a:latin typeface="Gill Sans"/>
              <a:cs typeface="Gill Sans"/>
            </a:endParaRPr>
          </a:p>
        </p:txBody>
      </p:sp>
      <p:sp>
        <p:nvSpPr>
          <p:cNvPr id="26" name="Rectangle 6"/>
          <p:cNvSpPr>
            <a:spLocks noChangeArrowheads="1"/>
          </p:cNvSpPr>
          <p:nvPr/>
        </p:nvSpPr>
        <p:spPr bwMode="auto">
          <a:xfrm>
            <a:off x="2072416" y="4678127"/>
            <a:ext cx="2667000" cy="914400"/>
          </a:xfrm>
          <a:prstGeom prst="rect">
            <a:avLst/>
          </a:prstGeom>
          <a:solidFill>
            <a:srgbClr val="DC9E1F"/>
          </a:solidFill>
          <a:ln w="28575">
            <a:solidFill>
              <a:schemeClr val="tx1"/>
            </a:solidFill>
            <a:miter lim="800000"/>
            <a:headEnd/>
            <a:tailEnd/>
          </a:ln>
          <a:effectLst/>
        </p:spPr>
        <p:txBody>
          <a:bodyPr lIns="90487" tIns="44450" rIns="90487" bIns="44450"/>
          <a:lstStyle/>
          <a:p>
            <a:pPr algn="l" eaLnBrk="0" hangingPunct="0"/>
            <a:r>
              <a:rPr lang="en-US" sz="2400" dirty="0" smtClean="0">
                <a:latin typeface="Calibri" pitchFamily="34" charset="0"/>
              </a:rPr>
              <a:t>CPU</a:t>
            </a:r>
          </a:p>
          <a:p>
            <a:pPr algn="l" eaLnBrk="0" hangingPunct="0"/>
            <a:r>
              <a:rPr lang="en-US" b="0" i="1" dirty="0" smtClean="0">
                <a:latin typeface="Calibri" pitchFamily="34" charset="0"/>
              </a:rPr>
              <a:t>(Exec </a:t>
            </a:r>
            <a:r>
              <a:rPr lang="en-US" b="0" i="1" dirty="0" err="1" smtClean="0">
                <a:latin typeface="Calibri" pitchFamily="34" charset="0"/>
              </a:rPr>
              <a:t>timerIntr</a:t>
            </a:r>
            <a:r>
              <a:rPr lang="en-US" b="0" i="1" dirty="0" smtClean="0">
                <a:latin typeface="Calibri" pitchFamily="34" charset="0"/>
              </a:rPr>
              <a:t>())</a:t>
            </a:r>
            <a:endParaRPr lang="en-US" sz="2400" b="0" i="1" dirty="0">
              <a:latin typeface="Calibri" pitchFamily="34" charset="0"/>
            </a:endParaRPr>
          </a:p>
        </p:txBody>
      </p:sp>
      <p:sp>
        <p:nvSpPr>
          <p:cNvPr id="27" name="Text Box 12"/>
          <p:cNvSpPr txBox="1">
            <a:spLocks noChangeArrowheads="1"/>
          </p:cNvSpPr>
          <p:nvPr/>
        </p:nvSpPr>
        <p:spPr bwMode="auto">
          <a:xfrm>
            <a:off x="506958" y="4834288"/>
            <a:ext cx="13868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smtClean="0">
                <a:solidFill>
                  <a:srgbClr val="FF6600"/>
                </a:solidFill>
                <a:latin typeface="Gill Sans"/>
                <a:cs typeface="Gill Sans"/>
              </a:rPr>
              <a:t>%</a:t>
            </a:r>
            <a:r>
              <a:rPr lang="en-US" sz="1800" b="0" kern="0" dirty="0" err="1" smtClean="0">
                <a:solidFill>
                  <a:srgbClr val="FF6600"/>
                </a:solidFill>
                <a:latin typeface="Gill Sans"/>
                <a:cs typeface="Gill Sans"/>
              </a:rPr>
              <a:t>eip</a:t>
            </a:r>
            <a:r>
              <a:rPr lang="en-US" sz="1800" b="0" kern="0" dirty="0" smtClean="0">
                <a:solidFill>
                  <a:srgbClr val="FF6600"/>
                </a:solidFill>
                <a:latin typeface="Gill Sans"/>
                <a:cs typeface="Gill Sans"/>
              </a:rPr>
              <a:t> = </a:t>
            </a:r>
          </a:p>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smtClean="0">
                <a:solidFill>
                  <a:srgbClr val="FF6600"/>
                </a:solidFill>
                <a:latin typeface="Gill Sans"/>
                <a:cs typeface="Gill Sans"/>
              </a:rPr>
              <a:t>0xC0001000</a:t>
            </a:r>
            <a:endParaRPr kumimoji="0" lang="en-US" sz="1800" b="0" i="0" u="none" strike="noStrike" kern="0" cap="none" spc="0" normalizeH="0" baseline="0" noProof="0" dirty="0">
              <a:ln>
                <a:noFill/>
              </a:ln>
              <a:solidFill>
                <a:srgbClr val="FF6600"/>
              </a:solidFill>
              <a:effectLst/>
              <a:uLnTx/>
              <a:uFillTx/>
              <a:latin typeface="Gill Sans"/>
              <a:cs typeface="Gill Sans"/>
            </a:endParaRPr>
          </a:p>
        </p:txBody>
      </p:sp>
      <p:sp>
        <p:nvSpPr>
          <p:cNvPr id="21" name="TextBox 20"/>
          <p:cNvSpPr txBox="1"/>
          <p:nvPr/>
        </p:nvSpPr>
        <p:spPr>
          <a:xfrm>
            <a:off x="7204916" y="5257800"/>
            <a:ext cx="1558083" cy="609600"/>
          </a:xfrm>
          <a:prstGeom prst="rect">
            <a:avLst/>
          </a:prstGeom>
          <a:solidFill>
            <a:schemeClr val="accent1"/>
          </a:solidFill>
          <a:ln w="12700" cmpd="sng">
            <a:solidFill>
              <a:srgbClr val="000000"/>
            </a:solidFill>
          </a:ln>
        </p:spPr>
        <p:txBody>
          <a:bodyPr wrap="square" t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800" b="0" kern="0" dirty="0" smtClean="0">
                <a:solidFill>
                  <a:srgbClr val="000000"/>
                </a:solidFill>
                <a:latin typeface="Gill Sans"/>
                <a:cs typeface="Gill Sans"/>
              </a:rPr>
              <a:t>Another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Gill Sans"/>
                <a:cs typeface="Gill Sans"/>
              </a:rPr>
              <a:t>program</a:t>
            </a:r>
          </a:p>
        </p:txBody>
      </p:sp>
      <p:sp>
        <p:nvSpPr>
          <p:cNvPr id="28" name="Text Box 12"/>
          <p:cNvSpPr txBox="1">
            <a:spLocks noChangeArrowheads="1"/>
          </p:cNvSpPr>
          <p:nvPr/>
        </p:nvSpPr>
        <p:spPr bwMode="auto">
          <a:xfrm>
            <a:off x="5546366" y="5349793"/>
            <a:ext cx="13388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smtClean="0">
                <a:solidFill>
                  <a:schemeClr val="accent1"/>
                </a:solidFill>
                <a:latin typeface="Gill Sans"/>
                <a:cs typeface="Gill Sans"/>
              </a:rPr>
              <a:t>0x08001010</a:t>
            </a:r>
            <a:endParaRPr kumimoji="0" lang="en-US" sz="1800" b="0" i="0" u="none" strike="noStrike" kern="0" cap="none" spc="0" normalizeH="0" baseline="0" noProof="0" dirty="0">
              <a:ln>
                <a:noFill/>
              </a:ln>
              <a:solidFill>
                <a:schemeClr val="accent1"/>
              </a:solidFill>
              <a:effectLst/>
              <a:uLnTx/>
              <a:uFillTx/>
              <a:latin typeface="Gill Sans"/>
              <a:cs typeface="Gill Sans"/>
            </a:endParaRPr>
          </a:p>
        </p:txBody>
      </p:sp>
      <p:sp>
        <p:nvSpPr>
          <p:cNvPr id="29" name="Rectangle 6"/>
          <p:cNvSpPr>
            <a:spLocks noChangeArrowheads="1"/>
          </p:cNvSpPr>
          <p:nvPr/>
        </p:nvSpPr>
        <p:spPr bwMode="auto">
          <a:xfrm>
            <a:off x="2088086" y="5946134"/>
            <a:ext cx="2667000" cy="914400"/>
          </a:xfrm>
          <a:prstGeom prst="rect">
            <a:avLst/>
          </a:prstGeom>
          <a:solidFill>
            <a:schemeClr val="accent1"/>
          </a:solidFill>
          <a:ln w="28575">
            <a:solidFill>
              <a:schemeClr val="tx1"/>
            </a:solidFill>
            <a:miter lim="800000"/>
            <a:headEnd/>
            <a:tailEnd/>
          </a:ln>
          <a:effectLst/>
        </p:spPr>
        <p:txBody>
          <a:bodyPr lIns="90487" tIns="44450" rIns="90487" bIns="44450"/>
          <a:lstStyle/>
          <a:p>
            <a:pPr algn="l" eaLnBrk="0" hangingPunct="0"/>
            <a:r>
              <a:rPr lang="en-US" sz="2400" dirty="0" smtClean="0">
                <a:latin typeface="Calibri" pitchFamily="34" charset="0"/>
              </a:rPr>
              <a:t>CPU</a:t>
            </a:r>
          </a:p>
          <a:p>
            <a:pPr algn="l" eaLnBrk="0" hangingPunct="0"/>
            <a:r>
              <a:rPr lang="en-US" b="0" i="1" dirty="0" smtClean="0">
                <a:latin typeface="Calibri" pitchFamily="34" charset="0"/>
              </a:rPr>
              <a:t>(another program)</a:t>
            </a:r>
            <a:endParaRPr lang="en-US" sz="2400" b="0" i="1" dirty="0">
              <a:latin typeface="Calibri" pitchFamily="34" charset="0"/>
            </a:endParaRPr>
          </a:p>
        </p:txBody>
      </p:sp>
      <p:sp>
        <p:nvSpPr>
          <p:cNvPr id="30" name="Text Box 12"/>
          <p:cNvSpPr txBox="1">
            <a:spLocks noChangeArrowheads="1"/>
          </p:cNvSpPr>
          <p:nvPr/>
        </p:nvSpPr>
        <p:spPr bwMode="auto">
          <a:xfrm>
            <a:off x="522628" y="5946134"/>
            <a:ext cx="13388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smtClean="0">
                <a:solidFill>
                  <a:srgbClr val="00CC99"/>
                </a:solidFill>
                <a:latin typeface="Gill Sans"/>
                <a:cs typeface="Gill Sans"/>
              </a:rPr>
              <a:t>%</a:t>
            </a:r>
            <a:r>
              <a:rPr lang="en-US" sz="1800" b="0" kern="0" dirty="0" err="1" smtClean="0">
                <a:solidFill>
                  <a:srgbClr val="00CC99"/>
                </a:solidFill>
                <a:latin typeface="Gill Sans"/>
                <a:cs typeface="Gill Sans"/>
              </a:rPr>
              <a:t>eip</a:t>
            </a:r>
            <a:r>
              <a:rPr lang="en-US" sz="1800" b="0" kern="0" dirty="0" smtClean="0">
                <a:solidFill>
                  <a:srgbClr val="00CC99"/>
                </a:solidFill>
                <a:latin typeface="Gill Sans"/>
                <a:cs typeface="Gill Sans"/>
              </a:rPr>
              <a:t> = </a:t>
            </a:r>
          </a:p>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smtClean="0">
                <a:solidFill>
                  <a:srgbClr val="00CC99"/>
                </a:solidFill>
                <a:latin typeface="Gill Sans"/>
                <a:cs typeface="Gill Sans"/>
              </a:rPr>
              <a:t>0x08001010</a:t>
            </a:r>
            <a:endParaRPr lang="en-US" sz="1800" b="0" kern="0" dirty="0">
              <a:solidFill>
                <a:srgbClr val="00CC99"/>
              </a:solidFill>
              <a:latin typeface="Gill Sans"/>
              <a:cs typeface="Gill Sans"/>
            </a:endParaRPr>
          </a:p>
        </p:txBody>
      </p:sp>
      <p:graphicFrame>
        <p:nvGraphicFramePr>
          <p:cNvPr id="22" name="Table 21"/>
          <p:cNvGraphicFramePr>
            <a:graphicFrameLocks noGrp="1"/>
          </p:cNvGraphicFramePr>
          <p:nvPr>
            <p:extLst>
              <p:ext uri="{D42A27DB-BD31-4B8C-83A1-F6EECF244321}">
                <p14:modId xmlns:p14="http://schemas.microsoft.com/office/powerpoint/2010/main" val="1355687766"/>
              </p:ext>
            </p:extLst>
          </p:nvPr>
        </p:nvGraphicFramePr>
        <p:xfrm>
          <a:off x="1676400" y="3566714"/>
          <a:ext cx="3221420" cy="670560"/>
        </p:xfrm>
        <a:graphic>
          <a:graphicData uri="http://schemas.openxmlformats.org/drawingml/2006/table">
            <a:tbl>
              <a:tblPr firstRow="1" bandRow="1">
                <a:tableStyleId>{2D5ABB26-0587-4C30-8999-92F81FD0307C}</a:tableStyleId>
              </a:tblPr>
              <a:tblGrid>
                <a:gridCol w="818529"/>
                <a:gridCol w="2402891"/>
              </a:tblGrid>
              <a:tr h="286574">
                <a:tc>
                  <a:txBody>
                    <a:bodyPr/>
                    <a:lstStyle/>
                    <a:p>
                      <a:endParaRPr lang="en-US" sz="1600" b="1"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CE9F"/>
                    </a:solidFill>
                  </a:tcPr>
                </a:tc>
                <a:tc>
                  <a:txBody>
                    <a:bodyPr/>
                    <a:lstStyle/>
                    <a:p>
                      <a:r>
                        <a:rPr lang="en-US" sz="1600" b="1" dirty="0" smtClean="0">
                          <a:solidFill>
                            <a:srgbClr val="000000"/>
                          </a:solidFill>
                          <a:latin typeface="Gill Sans"/>
                          <a:cs typeface="Gill Sans"/>
                        </a:rPr>
                        <a:t>Exception</a:t>
                      </a:r>
                      <a:r>
                        <a:rPr lang="en-US" sz="1600" b="1" baseline="0" dirty="0" smtClean="0">
                          <a:solidFill>
                            <a:srgbClr val="000000"/>
                          </a:solidFill>
                          <a:latin typeface="Gill Sans"/>
                          <a:cs typeface="Gill Sans"/>
                        </a:rPr>
                        <a:t> Table</a:t>
                      </a:r>
                      <a:endParaRPr lang="en-US" sz="1600" b="1"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CE9F"/>
                    </a:solidFill>
                  </a:tcPr>
                </a:tc>
              </a:tr>
              <a:tr h="286574">
                <a:tc>
                  <a:txBody>
                    <a:bodyPr/>
                    <a:lstStyle/>
                    <a:p>
                      <a:r>
                        <a:rPr lang="en-US" sz="1600" dirty="0" smtClean="0">
                          <a:solidFill>
                            <a:srgbClr val="000000"/>
                          </a:solidFill>
                          <a:latin typeface="Gill Sans"/>
                          <a:cs typeface="Gill Sans"/>
                        </a:rPr>
                        <a:t>200</a:t>
                      </a:r>
                      <a:endParaRPr lang="en-US" sz="1600"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CE9F"/>
                    </a:solidFill>
                  </a:tcPr>
                </a:tc>
                <a:tc>
                  <a:txBody>
                    <a:bodyPr/>
                    <a:lstStyle/>
                    <a:p>
                      <a:r>
                        <a:rPr kumimoji="0" lang="en-US" sz="1600" b="0" i="0" u="none" strike="noStrike" kern="0" cap="none" spc="0" normalizeH="0" baseline="0" noProof="0" dirty="0" smtClean="0">
                          <a:ln>
                            <a:noFill/>
                          </a:ln>
                          <a:solidFill>
                            <a:srgbClr val="000000"/>
                          </a:solidFill>
                          <a:effectLst/>
                          <a:uLnTx/>
                          <a:uFillTx/>
                          <a:latin typeface="Gill Sans"/>
                          <a:ea typeface="+mn-ea"/>
                          <a:cs typeface="Gill Sans"/>
                        </a:rPr>
                        <a:t>0xC0001000</a:t>
                      </a:r>
                      <a:endParaRPr lang="en-US" sz="1600" b="0" dirty="0">
                        <a:solidFill>
                          <a:srgbClr val="000000"/>
                        </a:solidFill>
                        <a:latin typeface="Gill Sans"/>
                        <a:cs typeface="Gill San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DCE9F"/>
                    </a:solidFill>
                  </a:tcPr>
                </a:tc>
              </a:tr>
            </a:tbl>
          </a:graphicData>
        </a:graphic>
      </p:graphicFrame>
    </p:spTree>
    <p:extLst>
      <p:ext uri="{BB962C8B-B14F-4D97-AF65-F5344CB8AC3E}">
        <p14:creationId xmlns:p14="http://schemas.microsoft.com/office/powerpoint/2010/main" val="13047692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dissolve">
                                      <p:cBhvr>
                                        <p:cTn id="17" dur="500"/>
                                        <p:tgtEl>
                                          <p:spTgt spid="27"/>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dissolv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dissolve">
                                      <p:cBhvr>
                                        <p:cTn id="25" dur="500"/>
                                        <p:tgtEl>
                                          <p:spTgt spid="3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dissolve">
                                      <p:cBhvr>
                                        <p:cTn id="2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9"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bwMode="auto">
          <a:xfrm>
            <a:off x="2120444" y="5485260"/>
            <a:ext cx="4495800" cy="425450"/>
          </a:xfrm>
          <a:prstGeom prst="rect">
            <a:avLst/>
          </a:prstGeom>
          <a:solidFill>
            <a:srgbClr val="F1C7C7"/>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Calibri" pitchFamily="34" charset="0"/>
            </a:endParaRPr>
          </a:p>
        </p:txBody>
      </p:sp>
      <p:sp>
        <p:nvSpPr>
          <p:cNvPr id="36" name="Rectangle 35"/>
          <p:cNvSpPr/>
          <p:nvPr/>
        </p:nvSpPr>
        <p:spPr bwMode="auto">
          <a:xfrm>
            <a:off x="2120444" y="5059810"/>
            <a:ext cx="4495800" cy="425450"/>
          </a:xfrm>
          <a:prstGeom prst="rect">
            <a:avLst/>
          </a:prstGeom>
          <a:solidFill>
            <a:schemeClr val="bg1">
              <a:lumMod val="9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Calibri" pitchFamily="34" charset="0"/>
            </a:endParaRPr>
          </a:p>
        </p:txBody>
      </p:sp>
      <p:sp>
        <p:nvSpPr>
          <p:cNvPr id="37" name="Rectangle 36"/>
          <p:cNvSpPr/>
          <p:nvPr/>
        </p:nvSpPr>
        <p:spPr bwMode="auto">
          <a:xfrm>
            <a:off x="2120444" y="5910710"/>
            <a:ext cx="4495800" cy="425450"/>
          </a:xfrm>
          <a:prstGeom prst="rect">
            <a:avLst/>
          </a:prstGeom>
          <a:solidFill>
            <a:schemeClr val="bg1">
              <a:lumMod val="9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Calibri" pitchFamily="34" charset="0"/>
            </a:endParaRPr>
          </a:p>
        </p:txBody>
      </p:sp>
      <p:sp>
        <p:nvSpPr>
          <p:cNvPr id="34" name="Rectangle 33"/>
          <p:cNvSpPr/>
          <p:nvPr/>
        </p:nvSpPr>
        <p:spPr bwMode="auto">
          <a:xfrm>
            <a:off x="2120444" y="4628466"/>
            <a:ext cx="4495800" cy="425450"/>
          </a:xfrm>
          <a:prstGeom prst="rect">
            <a:avLst/>
          </a:prstGeom>
          <a:solidFill>
            <a:srgbClr val="F1C7C7"/>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Calibri" pitchFamily="34" charset="0"/>
            </a:endParaRPr>
          </a:p>
        </p:txBody>
      </p:sp>
      <p:sp>
        <p:nvSpPr>
          <p:cNvPr id="33" name="Rectangle 32"/>
          <p:cNvSpPr/>
          <p:nvPr/>
        </p:nvSpPr>
        <p:spPr bwMode="auto">
          <a:xfrm>
            <a:off x="2120444" y="4203016"/>
            <a:ext cx="4495800" cy="425450"/>
          </a:xfrm>
          <a:prstGeom prst="rect">
            <a:avLst/>
          </a:prstGeom>
          <a:solidFill>
            <a:schemeClr val="bg1">
              <a:lumMod val="9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Calibri" pitchFamily="34" charset="0"/>
            </a:endParaRPr>
          </a:p>
        </p:txBody>
      </p:sp>
      <p:sp>
        <p:nvSpPr>
          <p:cNvPr id="487426" name="Rectangle 2"/>
          <p:cNvSpPr>
            <a:spLocks noGrp="1" noChangeArrowheads="1"/>
          </p:cNvSpPr>
          <p:nvPr>
            <p:ph type="title"/>
          </p:nvPr>
        </p:nvSpPr>
        <p:spPr>
          <a:xfrm>
            <a:off x="380088" y="387578"/>
            <a:ext cx="5842000" cy="573088"/>
          </a:xfrm>
        </p:spPr>
        <p:txBody>
          <a:bodyPr/>
          <a:lstStyle/>
          <a:p>
            <a:r>
              <a:rPr lang="en-US"/>
              <a:t>Context Switching</a:t>
            </a:r>
          </a:p>
        </p:txBody>
      </p:sp>
      <p:sp>
        <p:nvSpPr>
          <p:cNvPr id="487427" name="Rectangle 3"/>
          <p:cNvSpPr>
            <a:spLocks noGrp="1" noChangeArrowheads="1"/>
          </p:cNvSpPr>
          <p:nvPr>
            <p:ph type="body" idx="1"/>
          </p:nvPr>
        </p:nvSpPr>
        <p:spPr>
          <a:xfrm>
            <a:off x="381000" y="1104900"/>
            <a:ext cx="8294687" cy="2552700"/>
          </a:xfrm>
        </p:spPr>
        <p:txBody>
          <a:bodyPr/>
          <a:lstStyle/>
          <a:p>
            <a:r>
              <a:rPr lang="en-US" dirty="0" smtClean="0"/>
              <a:t>Control </a:t>
            </a:r>
            <a:r>
              <a:rPr lang="en-US" dirty="0"/>
              <a:t>flow passes from one process to another via a </a:t>
            </a:r>
            <a:r>
              <a:rPr lang="en-US" i="1" dirty="0">
                <a:solidFill>
                  <a:srgbClr val="C00000"/>
                </a:solidFill>
              </a:rPr>
              <a:t>context </a:t>
            </a:r>
            <a:r>
              <a:rPr lang="en-US" i="1" dirty="0" smtClean="0">
                <a:solidFill>
                  <a:srgbClr val="C00000"/>
                </a:solidFill>
              </a:rPr>
              <a:t>switch</a:t>
            </a:r>
          </a:p>
          <a:p>
            <a:pPr lvl="1"/>
            <a:r>
              <a:rPr lang="en-US" dirty="0" smtClean="0">
                <a:solidFill>
                  <a:srgbClr val="000000"/>
                </a:solidFill>
              </a:rPr>
              <a:t>Ex: CPU context switches from Process A to Process B</a:t>
            </a:r>
            <a:endParaRPr lang="en-US" dirty="0">
              <a:solidFill>
                <a:srgbClr val="000000"/>
              </a:solidFill>
            </a:endParaRPr>
          </a:p>
          <a:p>
            <a:r>
              <a:rPr lang="en-US" dirty="0" smtClean="0"/>
              <a:t>But what triggers context switch</a:t>
            </a:r>
            <a:r>
              <a:rPr lang="en-US" dirty="0" smtClean="0">
                <a:solidFill>
                  <a:srgbClr val="FF0000"/>
                </a:solidFill>
              </a:rPr>
              <a:t>?</a:t>
            </a:r>
          </a:p>
          <a:p>
            <a:pPr lvl="1"/>
            <a:r>
              <a:rPr lang="en-US" dirty="0" smtClean="0"/>
              <a:t>Timer interrupt (the most common trigger)</a:t>
            </a:r>
            <a:endParaRPr lang="en-US" dirty="0"/>
          </a:p>
        </p:txBody>
      </p:sp>
      <p:sp>
        <p:nvSpPr>
          <p:cNvPr id="487428" name="Text Box 4"/>
          <p:cNvSpPr txBox="1">
            <a:spLocks noChangeArrowheads="1"/>
          </p:cNvSpPr>
          <p:nvPr/>
        </p:nvSpPr>
        <p:spPr bwMode="auto">
          <a:xfrm>
            <a:off x="2342466" y="3581400"/>
            <a:ext cx="1097160" cy="369332"/>
          </a:xfrm>
          <a:prstGeom prst="rect">
            <a:avLst/>
          </a:prstGeom>
          <a:noFill/>
          <a:ln w="25400">
            <a:noFill/>
            <a:miter lim="800000"/>
            <a:headEnd/>
            <a:tailEnd/>
          </a:ln>
          <a:effectLst/>
        </p:spPr>
        <p:txBody>
          <a:bodyPr wrap="none">
            <a:spAutoFit/>
          </a:bodyPr>
          <a:lstStyle/>
          <a:p>
            <a:pPr>
              <a:lnSpc>
                <a:spcPct val="100000"/>
              </a:lnSpc>
            </a:pPr>
            <a:r>
              <a:rPr lang="en-US" sz="1800" i="1" dirty="0">
                <a:solidFill>
                  <a:srgbClr val="C00000"/>
                </a:solidFill>
                <a:latin typeface="Calibri" pitchFamily="34" charset="0"/>
              </a:rPr>
              <a:t>Process </a:t>
            </a:r>
            <a:r>
              <a:rPr lang="en-US" sz="1800" i="1" dirty="0" smtClean="0">
                <a:solidFill>
                  <a:srgbClr val="C00000"/>
                </a:solidFill>
                <a:latin typeface="Calibri" pitchFamily="34" charset="0"/>
              </a:rPr>
              <a:t>A</a:t>
            </a:r>
            <a:endParaRPr lang="en-US" sz="1800" i="1" dirty="0">
              <a:solidFill>
                <a:srgbClr val="C00000"/>
              </a:solidFill>
              <a:latin typeface="Calibri" pitchFamily="34" charset="0"/>
            </a:endParaRPr>
          </a:p>
        </p:txBody>
      </p:sp>
      <p:sp>
        <p:nvSpPr>
          <p:cNvPr id="487429" name="Text Box 5"/>
          <p:cNvSpPr txBox="1">
            <a:spLocks noChangeArrowheads="1"/>
          </p:cNvSpPr>
          <p:nvPr/>
        </p:nvSpPr>
        <p:spPr bwMode="auto">
          <a:xfrm>
            <a:off x="3865458" y="3581400"/>
            <a:ext cx="1087542" cy="369332"/>
          </a:xfrm>
          <a:prstGeom prst="rect">
            <a:avLst/>
          </a:prstGeom>
          <a:noFill/>
          <a:ln w="25400">
            <a:noFill/>
            <a:miter lim="800000"/>
            <a:headEnd/>
            <a:tailEnd/>
          </a:ln>
          <a:effectLst/>
        </p:spPr>
        <p:txBody>
          <a:bodyPr wrap="none">
            <a:spAutoFit/>
          </a:bodyPr>
          <a:lstStyle/>
          <a:p>
            <a:pPr>
              <a:lnSpc>
                <a:spcPct val="100000"/>
              </a:lnSpc>
            </a:pPr>
            <a:r>
              <a:rPr lang="en-US" sz="1800" i="1" dirty="0">
                <a:solidFill>
                  <a:srgbClr val="C00000"/>
                </a:solidFill>
                <a:latin typeface="Calibri" pitchFamily="34" charset="0"/>
              </a:rPr>
              <a:t>Process </a:t>
            </a:r>
            <a:r>
              <a:rPr lang="en-US" sz="1800" i="1" dirty="0" smtClean="0">
                <a:solidFill>
                  <a:srgbClr val="C00000"/>
                </a:solidFill>
                <a:latin typeface="Calibri" pitchFamily="34" charset="0"/>
              </a:rPr>
              <a:t>B</a:t>
            </a:r>
            <a:endParaRPr lang="en-US" sz="1800" i="1" dirty="0">
              <a:solidFill>
                <a:srgbClr val="C00000"/>
              </a:solidFill>
              <a:latin typeface="Calibri" pitchFamily="34" charset="0"/>
            </a:endParaRPr>
          </a:p>
        </p:txBody>
      </p:sp>
      <p:sp>
        <p:nvSpPr>
          <p:cNvPr id="487430" name="Line 6"/>
          <p:cNvSpPr>
            <a:spLocks noChangeShapeType="1"/>
          </p:cNvSpPr>
          <p:nvPr/>
        </p:nvSpPr>
        <p:spPr bwMode="auto">
          <a:xfrm flipH="1">
            <a:off x="2895600" y="4206200"/>
            <a:ext cx="6350" cy="420624"/>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487435" name="Line 11"/>
          <p:cNvSpPr>
            <a:spLocks noChangeShapeType="1"/>
          </p:cNvSpPr>
          <p:nvPr/>
        </p:nvSpPr>
        <p:spPr bwMode="auto">
          <a:xfrm flipH="1">
            <a:off x="3721100" y="3581400"/>
            <a:ext cx="12700" cy="3124200"/>
          </a:xfrm>
          <a:prstGeom prst="line">
            <a:avLst/>
          </a:prstGeom>
          <a:noFill/>
          <a:ln w="25400">
            <a:solidFill>
              <a:schemeClr val="tx1"/>
            </a:solidFill>
            <a:prstDash val="dash"/>
            <a:round/>
            <a:headEnd/>
            <a:tailEnd/>
          </a:ln>
          <a:effectLst/>
        </p:spPr>
        <p:txBody>
          <a:bodyPr wrap="none" anchor="ctr"/>
          <a:lstStyle/>
          <a:p>
            <a:endParaRPr lang="en-US" dirty="0">
              <a:latin typeface="Calibri" pitchFamily="34" charset="0"/>
            </a:endParaRPr>
          </a:p>
        </p:txBody>
      </p:sp>
      <p:sp>
        <p:nvSpPr>
          <p:cNvPr id="487436" name="Text Box 12"/>
          <p:cNvSpPr txBox="1">
            <a:spLocks noChangeArrowheads="1"/>
          </p:cNvSpPr>
          <p:nvPr/>
        </p:nvSpPr>
        <p:spPr bwMode="auto">
          <a:xfrm>
            <a:off x="5422900" y="4267200"/>
            <a:ext cx="1009187"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user code</a:t>
            </a:r>
          </a:p>
        </p:txBody>
      </p:sp>
      <p:sp>
        <p:nvSpPr>
          <p:cNvPr id="487437" name="Text Box 13"/>
          <p:cNvSpPr txBox="1">
            <a:spLocks noChangeArrowheads="1"/>
          </p:cNvSpPr>
          <p:nvPr/>
        </p:nvSpPr>
        <p:spPr bwMode="auto">
          <a:xfrm>
            <a:off x="5422900" y="4681538"/>
            <a:ext cx="1171859"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kernel code</a:t>
            </a:r>
          </a:p>
        </p:txBody>
      </p:sp>
      <p:sp>
        <p:nvSpPr>
          <p:cNvPr id="487438" name="Text Box 14"/>
          <p:cNvSpPr txBox="1">
            <a:spLocks noChangeArrowheads="1"/>
          </p:cNvSpPr>
          <p:nvPr/>
        </p:nvSpPr>
        <p:spPr bwMode="auto">
          <a:xfrm>
            <a:off x="5422900" y="5094288"/>
            <a:ext cx="1009187"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user code</a:t>
            </a:r>
          </a:p>
        </p:txBody>
      </p:sp>
      <p:sp>
        <p:nvSpPr>
          <p:cNvPr id="487439" name="Text Box 15"/>
          <p:cNvSpPr txBox="1">
            <a:spLocks noChangeArrowheads="1"/>
          </p:cNvSpPr>
          <p:nvPr/>
        </p:nvSpPr>
        <p:spPr bwMode="auto">
          <a:xfrm>
            <a:off x="5405438" y="5530850"/>
            <a:ext cx="1171859"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kernel code</a:t>
            </a:r>
          </a:p>
        </p:txBody>
      </p:sp>
      <p:sp>
        <p:nvSpPr>
          <p:cNvPr id="487440" name="Text Box 16"/>
          <p:cNvSpPr txBox="1">
            <a:spLocks noChangeArrowheads="1"/>
          </p:cNvSpPr>
          <p:nvPr/>
        </p:nvSpPr>
        <p:spPr bwMode="auto">
          <a:xfrm>
            <a:off x="5422900" y="5988050"/>
            <a:ext cx="1009187"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user code</a:t>
            </a:r>
          </a:p>
        </p:txBody>
      </p:sp>
      <p:sp>
        <p:nvSpPr>
          <p:cNvPr id="487451" name="AutoShape 27"/>
          <p:cNvSpPr>
            <a:spLocks/>
          </p:cNvSpPr>
          <p:nvPr/>
        </p:nvSpPr>
        <p:spPr bwMode="auto">
          <a:xfrm>
            <a:off x="6858000" y="4627343"/>
            <a:ext cx="76200" cy="381000"/>
          </a:xfrm>
          <a:prstGeom prst="rightBrace">
            <a:avLst>
              <a:gd name="adj1" fmla="val 41667"/>
              <a:gd name="adj2" fmla="val 50000"/>
            </a:avLst>
          </a:prstGeom>
          <a:noFill/>
          <a:ln w="25400">
            <a:solidFill>
              <a:schemeClr val="tx1"/>
            </a:solidFill>
            <a:round/>
            <a:headEnd/>
            <a:tailEnd/>
          </a:ln>
          <a:effectLst/>
        </p:spPr>
        <p:txBody>
          <a:bodyPr wrap="none" anchor="ctr"/>
          <a:lstStyle/>
          <a:p>
            <a:pPr>
              <a:lnSpc>
                <a:spcPct val="100000"/>
              </a:lnSpc>
            </a:pPr>
            <a:endParaRPr lang="en-US" sz="1600" dirty="0">
              <a:latin typeface="Calibri" pitchFamily="34" charset="0"/>
            </a:endParaRPr>
          </a:p>
        </p:txBody>
      </p:sp>
      <p:sp>
        <p:nvSpPr>
          <p:cNvPr id="487452" name="Text Box 28"/>
          <p:cNvSpPr txBox="1">
            <a:spLocks noChangeArrowheads="1"/>
          </p:cNvSpPr>
          <p:nvPr/>
        </p:nvSpPr>
        <p:spPr bwMode="auto">
          <a:xfrm>
            <a:off x="6937375" y="4648566"/>
            <a:ext cx="1403654" cy="338554"/>
          </a:xfrm>
          <a:prstGeom prst="rect">
            <a:avLst/>
          </a:prstGeom>
          <a:noFill/>
          <a:ln w="25400">
            <a:noFill/>
            <a:miter lim="800000"/>
            <a:headEnd/>
            <a:tailEnd/>
          </a:ln>
          <a:effectLst/>
        </p:spPr>
        <p:txBody>
          <a:bodyPr wrap="none">
            <a:spAutoFit/>
          </a:bodyPr>
          <a:lstStyle/>
          <a:p>
            <a:pPr algn="l">
              <a:lnSpc>
                <a:spcPct val="100000"/>
              </a:lnSpc>
            </a:pPr>
            <a:r>
              <a:rPr lang="en-US" sz="1600" i="1" dirty="0">
                <a:latin typeface="Calibri" pitchFamily="34" charset="0"/>
              </a:rPr>
              <a:t>context switch</a:t>
            </a:r>
            <a:endParaRPr lang="en-US" sz="1600" dirty="0">
              <a:latin typeface="Calibri" pitchFamily="34" charset="0"/>
            </a:endParaRPr>
          </a:p>
        </p:txBody>
      </p:sp>
      <p:sp>
        <p:nvSpPr>
          <p:cNvPr id="487453" name="AutoShape 29"/>
          <p:cNvSpPr>
            <a:spLocks/>
          </p:cNvSpPr>
          <p:nvPr/>
        </p:nvSpPr>
        <p:spPr bwMode="auto">
          <a:xfrm>
            <a:off x="6858000" y="5496837"/>
            <a:ext cx="76200" cy="381000"/>
          </a:xfrm>
          <a:prstGeom prst="rightBrace">
            <a:avLst>
              <a:gd name="adj1" fmla="val 41667"/>
              <a:gd name="adj2" fmla="val 50000"/>
            </a:avLst>
          </a:prstGeom>
          <a:noFill/>
          <a:ln w="25400">
            <a:solidFill>
              <a:schemeClr val="tx1"/>
            </a:solidFill>
            <a:round/>
            <a:headEnd/>
            <a:tailEnd/>
          </a:ln>
          <a:effectLst/>
        </p:spPr>
        <p:txBody>
          <a:bodyPr wrap="none" anchor="ctr"/>
          <a:lstStyle/>
          <a:p>
            <a:pPr>
              <a:lnSpc>
                <a:spcPct val="100000"/>
              </a:lnSpc>
            </a:pPr>
            <a:endParaRPr lang="en-US" sz="1600" dirty="0">
              <a:latin typeface="Calibri" pitchFamily="34" charset="0"/>
            </a:endParaRPr>
          </a:p>
        </p:txBody>
      </p:sp>
      <p:sp>
        <p:nvSpPr>
          <p:cNvPr id="487454" name="Text Box 30"/>
          <p:cNvSpPr txBox="1">
            <a:spLocks noChangeArrowheads="1"/>
          </p:cNvSpPr>
          <p:nvPr/>
        </p:nvSpPr>
        <p:spPr bwMode="auto">
          <a:xfrm>
            <a:off x="6937375" y="5518060"/>
            <a:ext cx="1403654" cy="338554"/>
          </a:xfrm>
          <a:prstGeom prst="rect">
            <a:avLst/>
          </a:prstGeom>
          <a:noFill/>
          <a:ln w="25400">
            <a:noFill/>
            <a:miter lim="800000"/>
            <a:headEnd/>
            <a:tailEnd/>
          </a:ln>
          <a:effectLst/>
        </p:spPr>
        <p:txBody>
          <a:bodyPr wrap="none">
            <a:spAutoFit/>
          </a:bodyPr>
          <a:lstStyle/>
          <a:p>
            <a:pPr algn="l">
              <a:lnSpc>
                <a:spcPct val="100000"/>
              </a:lnSpc>
            </a:pPr>
            <a:r>
              <a:rPr lang="en-US" sz="1600" i="1" dirty="0">
                <a:latin typeface="Calibri" pitchFamily="34" charset="0"/>
              </a:rPr>
              <a:t>context switch</a:t>
            </a:r>
            <a:endParaRPr lang="en-US" sz="1600" dirty="0">
              <a:latin typeface="Calibri" pitchFamily="34" charset="0"/>
            </a:endParaRPr>
          </a:p>
        </p:txBody>
      </p:sp>
      <p:sp>
        <p:nvSpPr>
          <p:cNvPr id="31" name="Text Box 5"/>
          <p:cNvSpPr txBox="1">
            <a:spLocks noChangeArrowheads="1"/>
          </p:cNvSpPr>
          <p:nvPr/>
        </p:nvSpPr>
        <p:spPr bwMode="auto">
          <a:xfrm>
            <a:off x="533400" y="4953000"/>
            <a:ext cx="817853" cy="461665"/>
          </a:xfrm>
          <a:prstGeom prst="rect">
            <a:avLst/>
          </a:prstGeom>
          <a:noFill/>
          <a:ln w="25400">
            <a:noFill/>
            <a:miter lim="800000"/>
            <a:headEnd/>
            <a:tailEnd/>
          </a:ln>
          <a:effectLst/>
        </p:spPr>
        <p:txBody>
          <a:bodyPr wrap="none">
            <a:spAutoFit/>
          </a:bodyPr>
          <a:lstStyle/>
          <a:p>
            <a:pPr algn="l">
              <a:lnSpc>
                <a:spcPct val="100000"/>
              </a:lnSpc>
            </a:pPr>
            <a:r>
              <a:rPr lang="en-US" dirty="0">
                <a:latin typeface="Calibri" pitchFamily="34" charset="0"/>
              </a:rPr>
              <a:t>Time</a:t>
            </a:r>
          </a:p>
        </p:txBody>
      </p:sp>
      <p:sp>
        <p:nvSpPr>
          <p:cNvPr id="32" name="Down Arrow 31"/>
          <p:cNvSpPr/>
          <p:nvPr/>
        </p:nvSpPr>
        <p:spPr bwMode="auto">
          <a:xfrm>
            <a:off x="1295400" y="4152900"/>
            <a:ext cx="457200" cy="24003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Calibri" pitchFamily="34" charset="0"/>
            </a:endParaRPr>
          </a:p>
        </p:txBody>
      </p:sp>
      <p:sp>
        <p:nvSpPr>
          <p:cNvPr id="38" name="Line 6"/>
          <p:cNvSpPr>
            <a:spLocks noChangeShapeType="1"/>
          </p:cNvSpPr>
          <p:nvPr/>
        </p:nvSpPr>
        <p:spPr bwMode="auto">
          <a:xfrm flipH="1">
            <a:off x="2889250" y="5903976"/>
            <a:ext cx="6350" cy="420624"/>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39" name="Line 6"/>
          <p:cNvSpPr>
            <a:spLocks noChangeShapeType="1"/>
          </p:cNvSpPr>
          <p:nvPr/>
        </p:nvSpPr>
        <p:spPr bwMode="auto">
          <a:xfrm flipH="1">
            <a:off x="4489450" y="5065776"/>
            <a:ext cx="6350" cy="420624"/>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cxnSp>
        <p:nvCxnSpPr>
          <p:cNvPr id="41" name="Straight Arrow Connector 40"/>
          <p:cNvCxnSpPr>
            <a:stCxn id="487430" idx="1"/>
            <a:endCxn id="39" idx="0"/>
          </p:cNvCxnSpPr>
          <p:nvPr/>
        </p:nvCxnSpPr>
        <p:spPr bwMode="auto">
          <a:xfrm rot="16200000" flipH="1">
            <a:off x="3476224" y="4046200"/>
            <a:ext cx="438952" cy="1600200"/>
          </a:xfrm>
          <a:prstGeom prst="straightConnector1">
            <a:avLst/>
          </a:prstGeom>
          <a:noFill/>
          <a:ln w="25400">
            <a:solidFill>
              <a:schemeClr val="tx1"/>
            </a:solidFill>
            <a:round/>
            <a:headEnd/>
            <a:tailEnd type="triangle" w="med" len="med"/>
          </a:ln>
          <a:effectLst/>
        </p:spPr>
      </p:cxnSp>
      <p:cxnSp>
        <p:nvCxnSpPr>
          <p:cNvPr id="43" name="Straight Arrow Connector 42"/>
          <p:cNvCxnSpPr>
            <a:stCxn id="39" idx="1"/>
            <a:endCxn id="38" idx="0"/>
          </p:cNvCxnSpPr>
          <p:nvPr/>
        </p:nvCxnSpPr>
        <p:spPr bwMode="auto">
          <a:xfrm rot="16200000" flipH="1" flipV="1">
            <a:off x="3483737" y="4898263"/>
            <a:ext cx="417576" cy="1593850"/>
          </a:xfrm>
          <a:prstGeom prst="straightConnector1">
            <a:avLst/>
          </a:prstGeom>
          <a:noFill/>
          <a:ln w="25400">
            <a:solidFill>
              <a:schemeClr val="tx1"/>
            </a:solidFill>
            <a:round/>
            <a:headEnd/>
            <a:tailEnd type="triangle" w="med" len="med"/>
          </a:ln>
          <a:effectLst/>
        </p:spPr>
      </p:cxnSp>
    </p:spTree>
    <p:extLst>
      <p:ext uri="{BB962C8B-B14F-4D97-AF65-F5344CB8AC3E}">
        <p14:creationId xmlns:p14="http://schemas.microsoft.com/office/powerpoint/2010/main" val="17145971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87427">
                                            <p:txEl>
                                              <p:pRg st="2" end="2"/>
                                            </p:txEl>
                                          </p:spTgt>
                                        </p:tgtEl>
                                        <p:attrNameLst>
                                          <p:attrName>style.visibility</p:attrName>
                                        </p:attrNameLst>
                                      </p:cBhvr>
                                      <p:to>
                                        <p:strVal val="visible"/>
                                      </p:to>
                                    </p:set>
                                    <p:animEffect transition="in" filter="dissolve">
                                      <p:cBhvr>
                                        <p:cTn id="7" dur="500"/>
                                        <p:tgtEl>
                                          <p:spTgt spid="487427">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87427">
                                            <p:txEl>
                                              <p:pRg st="3" end="3"/>
                                            </p:txEl>
                                          </p:spTgt>
                                        </p:tgtEl>
                                        <p:attrNameLst>
                                          <p:attrName>style.visibility</p:attrName>
                                        </p:attrNameLst>
                                      </p:cBhvr>
                                      <p:to>
                                        <p:strVal val="visible"/>
                                      </p:to>
                                    </p:set>
                                    <p:animEffect transition="in" filter="dissolve">
                                      <p:cBhvr>
                                        <p:cTn id="10" dur="500"/>
                                        <p:tgtEl>
                                          <p:spTgt spid="4874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96875" y="1362075"/>
            <a:ext cx="8289925" cy="4972050"/>
          </a:xfrm>
        </p:spPr>
        <p:txBody>
          <a:bodyPr>
            <a:normAutofit lnSpcReduction="10000"/>
          </a:bodyPr>
          <a:lstStyle/>
          <a:p>
            <a:r>
              <a:rPr lang="en-US" dirty="0" smtClean="0"/>
              <a:t>Computer is complex</a:t>
            </a:r>
          </a:p>
          <a:p>
            <a:pPr lvl="1"/>
            <a:r>
              <a:rPr lang="en-US" dirty="0" smtClean="0"/>
              <a:t>Need exceptional control flow</a:t>
            </a:r>
          </a:p>
          <a:p>
            <a:pPr lvl="1">
              <a:spcBef>
                <a:spcPts val="100"/>
              </a:spcBef>
            </a:pPr>
            <a:r>
              <a:rPr lang="en-US" dirty="0" smtClean="0">
                <a:solidFill>
                  <a:srgbClr val="000000"/>
                </a:solidFill>
              </a:rPr>
              <a:t>Exceptional control flow (ECF) </a:t>
            </a:r>
            <a:r>
              <a:rPr lang="en-US" dirty="0">
                <a:solidFill>
                  <a:srgbClr val="000000"/>
                </a:solidFill>
              </a:rPr>
              <a:t>is important because its how we </a:t>
            </a:r>
            <a:r>
              <a:rPr lang="en-US" dirty="0" smtClean="0">
                <a:solidFill>
                  <a:srgbClr val="000000"/>
                </a:solidFill>
              </a:rPr>
              <a:t>implement: Input</a:t>
            </a:r>
            <a:r>
              <a:rPr lang="en-US" dirty="0">
                <a:solidFill>
                  <a:srgbClr val="000000"/>
                </a:solidFill>
              </a:rPr>
              <a:t>/output, processes (and user-level control of process creation), virtual memory, interactions with OS, software </a:t>
            </a:r>
            <a:r>
              <a:rPr lang="en-US" dirty="0" smtClean="0">
                <a:solidFill>
                  <a:srgbClr val="000000"/>
                </a:solidFill>
              </a:rPr>
              <a:t>exceptions</a:t>
            </a:r>
          </a:p>
          <a:p>
            <a:r>
              <a:rPr lang="en-US" dirty="0" smtClean="0"/>
              <a:t>Exception handlers – in SW</a:t>
            </a:r>
          </a:p>
          <a:p>
            <a:pPr lvl="1"/>
            <a:r>
              <a:rPr lang="en-US" dirty="0" smtClean="0"/>
              <a:t>Basically OS functions, compiled, then get loaded to certain memory addresses</a:t>
            </a:r>
          </a:p>
          <a:p>
            <a:r>
              <a:rPr lang="en-US" dirty="0" smtClean="0"/>
              <a:t>Exception table (or interrupt descriptor table) – in HW</a:t>
            </a:r>
          </a:p>
          <a:p>
            <a:pPr lvl="1"/>
            <a:r>
              <a:rPr lang="en-US" dirty="0" smtClean="0"/>
              <a:t>Built-in the CPU, initialized by the OS, contains addresses</a:t>
            </a:r>
          </a:p>
          <a:p>
            <a:pPr lvl="1"/>
            <a:r>
              <a:rPr lang="en-US" dirty="0">
                <a:hlinkClick r:id="rId2"/>
              </a:rPr>
              <a:t>http://en.wikipedia.org/wiki/</a:t>
            </a:r>
            <a:r>
              <a:rPr lang="en-US" dirty="0" smtClean="0">
                <a:hlinkClick r:id="rId2"/>
              </a:rPr>
              <a:t>Interrupt_descriptor_table</a:t>
            </a:r>
            <a:endParaRPr lang="en-US" dirty="0" smtClean="0"/>
          </a:p>
          <a:p>
            <a:r>
              <a:rPr lang="en-US" dirty="0" smtClean="0"/>
              <a:t>HW and SW developers work together</a:t>
            </a:r>
          </a:p>
          <a:p>
            <a:pPr lvl="1"/>
            <a:r>
              <a:rPr lang="en-US" dirty="0" smtClean="0"/>
              <a:t>HW provides the interrupt table</a:t>
            </a:r>
          </a:p>
          <a:p>
            <a:pPr lvl="1"/>
            <a:r>
              <a:rPr lang="en-US" dirty="0" smtClean="0"/>
              <a:t>SW (OS) decides how to handle each exception/interrupt</a:t>
            </a:r>
            <a:endParaRPr lang="en-US" dirty="0"/>
          </a:p>
        </p:txBody>
      </p:sp>
    </p:spTree>
    <p:extLst>
      <p:ext uri="{BB962C8B-B14F-4D97-AF65-F5344CB8AC3E}">
        <p14:creationId xmlns:p14="http://schemas.microsoft.com/office/powerpoint/2010/main" val="25649136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dissolve">
                                      <p:cBhvr>
                                        <p:cTn id="15" dur="500"/>
                                        <p:tgtEl>
                                          <p:spTgt spid="3">
                                            <p:txEl>
                                              <p:pRg st="5" end="5"/>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dissolve">
                                      <p:cBhvr>
                                        <p:cTn id="18" dur="500"/>
                                        <p:tgtEl>
                                          <p:spTgt spid="3">
                                            <p:txEl>
                                              <p:pRg st="6" end="6"/>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dissolv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dissolve">
                                      <p:cBhvr>
                                        <p:cTn id="26" dur="500"/>
                                        <p:tgtEl>
                                          <p:spTgt spid="3">
                                            <p:txEl>
                                              <p:pRg st="8" end="8"/>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dissolve">
                                      <p:cBhvr>
                                        <p:cTn id="29" dur="500"/>
                                        <p:tgtEl>
                                          <p:spTgt spid="3">
                                            <p:txEl>
                                              <p:pRg st="9" end="9"/>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dissolv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Exceptional Control Flow (Cont’d)</a:t>
            </a:r>
            <a:endParaRPr lang="en-US" dirty="0"/>
          </a:p>
        </p:txBody>
      </p:sp>
      <p:sp>
        <p:nvSpPr>
          <p:cNvPr id="3" name="Subtitle 2"/>
          <p:cNvSpPr>
            <a:spLocks noGrp="1"/>
          </p:cNvSpPr>
          <p:nvPr>
            <p:ph type="subTitle" idx="1"/>
          </p:nvPr>
        </p:nvSpPr>
        <p:spPr/>
        <p:txBody>
          <a:bodyPr/>
          <a:lstStyle/>
          <a:p>
            <a:r>
              <a:rPr lang="en-US" dirty="0" smtClean="0"/>
              <a:t>(From the book)</a:t>
            </a:r>
            <a:endParaRPr lang="en-US" dirty="0"/>
          </a:p>
        </p:txBody>
      </p:sp>
    </p:spTree>
    <p:extLst>
      <p:ext uri="{BB962C8B-B14F-4D97-AF65-F5344CB8AC3E}">
        <p14:creationId xmlns:p14="http://schemas.microsoft.com/office/powerpoint/2010/main" val="116260829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825500" y="2362200"/>
            <a:ext cx="7570461" cy="29718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Calibri" pitchFamily="34" charset="0"/>
            </a:endParaRPr>
          </a:p>
        </p:txBody>
      </p:sp>
      <p:sp>
        <p:nvSpPr>
          <p:cNvPr id="476162" name="Rectangle 2"/>
          <p:cNvSpPr>
            <a:spLocks noGrp="1" noChangeArrowheads="1"/>
          </p:cNvSpPr>
          <p:nvPr>
            <p:ph type="title"/>
          </p:nvPr>
        </p:nvSpPr>
        <p:spPr>
          <a:xfrm>
            <a:off x="381000" y="533400"/>
            <a:ext cx="3352800" cy="573088"/>
          </a:xfrm>
          <a:noFill/>
          <a:ln/>
        </p:spPr>
        <p:txBody>
          <a:bodyPr lIns="91294" tIns="45647" rIns="91294" bIns="45647" anchor="t"/>
          <a:lstStyle/>
          <a:p>
            <a:r>
              <a:rPr lang="en-US"/>
              <a:t>Exceptions</a:t>
            </a:r>
          </a:p>
        </p:txBody>
      </p:sp>
      <p:sp>
        <p:nvSpPr>
          <p:cNvPr id="476163" name="Rectangle 3"/>
          <p:cNvSpPr>
            <a:spLocks noGrp="1" noChangeArrowheads="1"/>
          </p:cNvSpPr>
          <p:nvPr>
            <p:ph type="body" idx="1"/>
          </p:nvPr>
        </p:nvSpPr>
        <p:spPr>
          <a:xfrm>
            <a:off x="381000" y="1371600"/>
            <a:ext cx="8686800" cy="1098550"/>
          </a:xfrm>
          <a:noFill/>
          <a:ln/>
        </p:spPr>
        <p:txBody>
          <a:bodyPr/>
          <a:lstStyle/>
          <a:p>
            <a:r>
              <a:rPr lang="en-US" dirty="0"/>
              <a:t>An </a:t>
            </a:r>
            <a:r>
              <a:rPr lang="en-US" i="1" dirty="0">
                <a:solidFill>
                  <a:srgbClr val="C00000"/>
                </a:solidFill>
              </a:rPr>
              <a:t>exception</a:t>
            </a:r>
            <a:r>
              <a:rPr lang="en-US" dirty="0"/>
              <a:t> is a transfer of control to the OS in response to some </a:t>
            </a:r>
            <a:r>
              <a:rPr lang="en-US" i="1" dirty="0"/>
              <a:t>event</a:t>
            </a:r>
            <a:r>
              <a:rPr lang="en-US" dirty="0"/>
              <a:t>  (i.e., change in processor state</a:t>
            </a:r>
            <a:r>
              <a:rPr lang="en-US" dirty="0" smtClean="0"/>
              <a: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sz="2000" dirty="0" smtClean="0"/>
              <a:t>Examples: </a:t>
            </a:r>
            <a:br>
              <a:rPr lang="en-US" sz="2000" dirty="0" smtClean="0"/>
            </a:br>
            <a:r>
              <a:rPr lang="en-US" sz="2000" b="0" dirty="0" smtClean="0"/>
              <a:t>page fault, I/O request completes, Ctrl-</a:t>
            </a:r>
            <a:r>
              <a:rPr lang="en-US" sz="2000" b="0" dirty="0"/>
              <a:t>C, </a:t>
            </a:r>
            <a:r>
              <a:rPr lang="en-US" sz="2000" b="0" dirty="0" smtClean="0"/>
              <a:t>divide </a:t>
            </a:r>
            <a:r>
              <a:rPr lang="en-US" sz="2000" b="0" dirty="0"/>
              <a:t>by </a:t>
            </a:r>
            <a:r>
              <a:rPr lang="en-US" sz="2000" b="0" dirty="0" smtClean="0"/>
              <a:t>0</a:t>
            </a:r>
            <a:r>
              <a:rPr lang="en-US" sz="2000" b="0" dirty="0"/>
              <a:t> </a:t>
            </a:r>
            <a:r>
              <a:rPr lang="en-US" sz="2000" b="0" dirty="0" smtClean="0"/>
              <a:t>… </a:t>
            </a:r>
            <a:endParaRPr lang="en-US" sz="2000" b="0" dirty="0"/>
          </a:p>
        </p:txBody>
      </p:sp>
      <p:sp>
        <p:nvSpPr>
          <p:cNvPr id="476164" name="Rectangle 4"/>
          <p:cNvSpPr>
            <a:spLocks noChangeArrowheads="1"/>
          </p:cNvSpPr>
          <p:nvPr/>
        </p:nvSpPr>
        <p:spPr bwMode="auto">
          <a:xfrm>
            <a:off x="2419350" y="2433638"/>
            <a:ext cx="1804388"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User Process</a:t>
            </a:r>
          </a:p>
        </p:txBody>
      </p:sp>
      <p:sp>
        <p:nvSpPr>
          <p:cNvPr id="476165" name="Rectangle 5"/>
          <p:cNvSpPr>
            <a:spLocks noChangeArrowheads="1"/>
          </p:cNvSpPr>
          <p:nvPr/>
        </p:nvSpPr>
        <p:spPr bwMode="auto">
          <a:xfrm>
            <a:off x="5724525" y="2433638"/>
            <a:ext cx="536989"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OS</a:t>
            </a:r>
          </a:p>
        </p:txBody>
      </p:sp>
      <p:sp>
        <p:nvSpPr>
          <p:cNvPr id="476166" name="Line 6"/>
          <p:cNvSpPr>
            <a:spLocks noChangeShapeType="1"/>
          </p:cNvSpPr>
          <p:nvPr/>
        </p:nvSpPr>
        <p:spPr bwMode="auto">
          <a:xfrm>
            <a:off x="3233738" y="2955925"/>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476167" name="Line 7"/>
          <p:cNvSpPr>
            <a:spLocks noChangeShapeType="1"/>
          </p:cNvSpPr>
          <p:nvPr/>
        </p:nvSpPr>
        <p:spPr bwMode="auto">
          <a:xfrm>
            <a:off x="3240088" y="3560763"/>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476168" name="Line 8"/>
          <p:cNvSpPr>
            <a:spLocks noChangeShapeType="1"/>
          </p:cNvSpPr>
          <p:nvPr/>
        </p:nvSpPr>
        <p:spPr bwMode="auto">
          <a:xfrm>
            <a:off x="6053138" y="3567113"/>
            <a:ext cx="0" cy="5969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476169" name="Line 9"/>
          <p:cNvSpPr>
            <a:spLocks noChangeShapeType="1"/>
          </p:cNvSpPr>
          <p:nvPr/>
        </p:nvSpPr>
        <p:spPr bwMode="auto">
          <a:xfrm flipH="1" flipV="1">
            <a:off x="3227388" y="3630613"/>
            <a:ext cx="2832100" cy="5461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476170" name="Line 10"/>
          <p:cNvSpPr>
            <a:spLocks noChangeShapeType="1"/>
          </p:cNvSpPr>
          <p:nvPr/>
        </p:nvSpPr>
        <p:spPr bwMode="auto">
          <a:xfrm>
            <a:off x="3233738" y="3657600"/>
            <a:ext cx="0" cy="15128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476171" name="Rectangle 11"/>
          <p:cNvSpPr>
            <a:spLocks noChangeArrowheads="1"/>
          </p:cNvSpPr>
          <p:nvPr/>
        </p:nvSpPr>
        <p:spPr bwMode="auto">
          <a:xfrm>
            <a:off x="4102100" y="3233738"/>
            <a:ext cx="1072649"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a:latin typeface="Calibri" pitchFamily="34" charset="0"/>
              </a:rPr>
              <a:t>exception</a:t>
            </a:r>
          </a:p>
        </p:txBody>
      </p:sp>
      <p:sp>
        <p:nvSpPr>
          <p:cNvPr id="476172" name="Rectangle 12"/>
          <p:cNvSpPr>
            <a:spLocks noChangeArrowheads="1"/>
          </p:cNvSpPr>
          <p:nvPr/>
        </p:nvSpPr>
        <p:spPr bwMode="auto">
          <a:xfrm>
            <a:off x="6083300" y="3506788"/>
            <a:ext cx="2146300" cy="920757"/>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sz="1800" b="0" i="1" dirty="0">
                <a:latin typeface="Calibri" pitchFamily="34" charset="0"/>
              </a:rPr>
              <a:t>exception processing</a:t>
            </a:r>
          </a:p>
          <a:p>
            <a:pPr algn="l">
              <a:lnSpc>
                <a:spcPct val="100000"/>
              </a:lnSpc>
            </a:pPr>
            <a:r>
              <a:rPr lang="en-US" sz="1800" b="0" dirty="0">
                <a:latin typeface="Calibri" pitchFamily="34" charset="0"/>
              </a:rPr>
              <a:t>by </a:t>
            </a:r>
            <a:r>
              <a:rPr lang="en-US" sz="1800" b="0" i="1" dirty="0">
                <a:latin typeface="Calibri" pitchFamily="34" charset="0"/>
              </a:rPr>
              <a:t>exception handler</a:t>
            </a:r>
          </a:p>
          <a:p>
            <a:pPr algn="l">
              <a:lnSpc>
                <a:spcPct val="100000"/>
              </a:lnSpc>
            </a:pPr>
            <a:endParaRPr lang="en-US" sz="1800" b="0" i="1" dirty="0">
              <a:latin typeface="Calibri" pitchFamily="34" charset="0"/>
            </a:endParaRPr>
          </a:p>
        </p:txBody>
      </p:sp>
      <p:sp>
        <p:nvSpPr>
          <p:cNvPr id="476173" name="Rectangle 13"/>
          <p:cNvSpPr>
            <a:spLocks noChangeArrowheads="1"/>
          </p:cNvSpPr>
          <p:nvPr/>
        </p:nvSpPr>
        <p:spPr bwMode="auto">
          <a:xfrm>
            <a:off x="3733800" y="4073994"/>
            <a:ext cx="2043940" cy="920757"/>
          </a:xfrm>
          <a:prstGeom prst="rect">
            <a:avLst/>
          </a:prstGeom>
          <a:noFill/>
          <a:ln w="12700">
            <a:noFill/>
            <a:miter lim="800000"/>
            <a:headEnd/>
            <a:tailEnd/>
          </a:ln>
          <a:effectLst/>
        </p:spPr>
        <p:txBody>
          <a:bodyPr wrap="none" lIns="90479" tIns="44446" rIns="90479" bIns="44446">
            <a:spAutoFit/>
          </a:bodyPr>
          <a:lstStyle/>
          <a:p>
            <a:pPr algn="l">
              <a:lnSpc>
                <a:spcPct val="100000"/>
              </a:lnSpc>
              <a:buFont typeface="Arial" pitchFamily="34" charset="0"/>
              <a:buChar char="•"/>
            </a:pPr>
            <a:r>
              <a:rPr lang="en-US" sz="1800" b="0" i="1" dirty="0" smtClean="0">
                <a:latin typeface="Calibri" pitchFamily="34" charset="0"/>
              </a:rPr>
              <a:t> return to </a:t>
            </a:r>
            <a:r>
              <a:rPr lang="en-US" sz="1800" b="0" i="1" dirty="0" err="1" smtClean="0">
                <a:latin typeface="Calibri" pitchFamily="34" charset="0"/>
              </a:rPr>
              <a:t>I_current</a:t>
            </a:r>
            <a:endParaRPr lang="en-US" sz="1800" b="0" i="1" dirty="0" smtClean="0">
              <a:latin typeface="Calibri" pitchFamily="34" charset="0"/>
            </a:endParaRPr>
          </a:p>
          <a:p>
            <a:pPr marL="112713" indent="-112713" algn="l">
              <a:lnSpc>
                <a:spcPct val="100000"/>
              </a:lnSpc>
              <a:buFont typeface="Arial" pitchFamily="34" charset="0"/>
              <a:buChar char="•"/>
            </a:pPr>
            <a:r>
              <a:rPr lang="en-US" sz="1800" b="0" i="1" dirty="0" smtClean="0">
                <a:latin typeface="Calibri" pitchFamily="34" charset="0"/>
              </a:rPr>
              <a:t>return to </a:t>
            </a:r>
            <a:r>
              <a:rPr lang="en-US" sz="1800" b="0" i="1" dirty="0" err="1" smtClean="0">
                <a:latin typeface="Calibri" pitchFamily="34" charset="0"/>
              </a:rPr>
              <a:t>I_next</a:t>
            </a:r>
            <a:endParaRPr lang="en-US" sz="1800" b="0" i="1" dirty="0" smtClean="0">
              <a:latin typeface="Calibri" pitchFamily="34" charset="0"/>
            </a:endParaRPr>
          </a:p>
          <a:p>
            <a:pPr marL="112713" indent="-112713" algn="l">
              <a:lnSpc>
                <a:spcPct val="100000"/>
              </a:lnSpc>
              <a:buFont typeface="Arial" pitchFamily="34" charset="0"/>
              <a:buChar char="•"/>
            </a:pPr>
            <a:r>
              <a:rPr lang="en-US" sz="1800" b="0" i="1" dirty="0" smtClean="0">
                <a:latin typeface="Calibri" pitchFamily="34" charset="0"/>
              </a:rPr>
              <a:t>abort</a:t>
            </a:r>
            <a:endParaRPr lang="en-US" sz="1800" b="0" dirty="0">
              <a:latin typeface="Calibri" pitchFamily="34" charset="0"/>
            </a:endParaRPr>
          </a:p>
        </p:txBody>
      </p:sp>
      <p:sp>
        <p:nvSpPr>
          <p:cNvPr id="476174" name="Rectangle 14"/>
          <p:cNvSpPr>
            <a:spLocks noChangeArrowheads="1"/>
          </p:cNvSpPr>
          <p:nvPr/>
        </p:nvSpPr>
        <p:spPr bwMode="auto">
          <a:xfrm>
            <a:off x="1040139" y="3292366"/>
            <a:ext cx="804863" cy="366759"/>
          </a:xfrm>
          <a:prstGeom prst="rect">
            <a:avLst/>
          </a:prstGeom>
          <a:noFill/>
          <a:ln w="12700">
            <a:noFill/>
            <a:miter lim="800000"/>
            <a:headEnd/>
            <a:tailEnd/>
          </a:ln>
          <a:effectLst/>
        </p:spPr>
        <p:txBody>
          <a:bodyPr lIns="90479" tIns="44446" rIns="90479" bIns="44446">
            <a:spAutoFit/>
          </a:bodyPr>
          <a:lstStyle/>
          <a:p>
            <a:pPr algn="l">
              <a:lnSpc>
                <a:spcPct val="100000"/>
              </a:lnSpc>
            </a:pPr>
            <a:r>
              <a:rPr lang="en-US" sz="1800" i="1" dirty="0">
                <a:solidFill>
                  <a:srgbClr val="C00000"/>
                </a:solidFill>
                <a:latin typeface="Calibri" pitchFamily="34" charset="0"/>
              </a:rPr>
              <a:t>event </a:t>
            </a:r>
          </a:p>
        </p:txBody>
      </p:sp>
      <p:sp>
        <p:nvSpPr>
          <p:cNvPr id="476175" name="Text Box 15"/>
          <p:cNvSpPr txBox="1">
            <a:spLocks noChangeArrowheads="1"/>
          </p:cNvSpPr>
          <p:nvPr/>
        </p:nvSpPr>
        <p:spPr bwMode="auto">
          <a:xfrm>
            <a:off x="2396803" y="3329151"/>
            <a:ext cx="867097" cy="307777"/>
          </a:xfrm>
          <a:prstGeom prst="rect">
            <a:avLst/>
          </a:prstGeom>
          <a:noFill/>
          <a:ln w="25400">
            <a:noFill/>
            <a:miter lim="800000"/>
            <a:headEnd/>
            <a:tailEnd/>
          </a:ln>
          <a:effectLst/>
        </p:spPr>
        <p:txBody>
          <a:bodyPr wrap="none">
            <a:spAutoFit/>
          </a:bodyPr>
          <a:lstStyle/>
          <a:p>
            <a:pPr algn="l">
              <a:lnSpc>
                <a:spcPct val="100000"/>
              </a:lnSpc>
            </a:pPr>
            <a:r>
              <a:rPr lang="en-US" sz="1400" b="0" dirty="0" err="1" smtClean="0">
                <a:latin typeface="Calibri" pitchFamily="34" charset="0"/>
              </a:rPr>
              <a:t>I_current</a:t>
            </a:r>
            <a:endParaRPr lang="en-US" sz="1400" b="0" dirty="0">
              <a:latin typeface="Calibri" pitchFamily="34" charset="0"/>
            </a:endParaRPr>
          </a:p>
        </p:txBody>
      </p:sp>
      <p:sp>
        <p:nvSpPr>
          <p:cNvPr id="476176" name="Text Box 16"/>
          <p:cNvSpPr txBox="1">
            <a:spLocks noChangeArrowheads="1"/>
          </p:cNvSpPr>
          <p:nvPr/>
        </p:nvSpPr>
        <p:spPr bwMode="auto">
          <a:xfrm>
            <a:off x="2613978" y="3534510"/>
            <a:ext cx="649922" cy="307777"/>
          </a:xfrm>
          <a:prstGeom prst="rect">
            <a:avLst/>
          </a:prstGeom>
          <a:noFill/>
          <a:ln w="25400">
            <a:noFill/>
            <a:miter lim="800000"/>
            <a:headEnd/>
            <a:tailEnd/>
          </a:ln>
          <a:effectLst/>
        </p:spPr>
        <p:txBody>
          <a:bodyPr wrap="none">
            <a:spAutoFit/>
          </a:bodyPr>
          <a:lstStyle/>
          <a:p>
            <a:pPr algn="l">
              <a:lnSpc>
                <a:spcPct val="100000"/>
              </a:lnSpc>
            </a:pPr>
            <a:r>
              <a:rPr lang="en-US" sz="1400" b="0" dirty="0" err="1" smtClean="0">
                <a:latin typeface="Calibri" pitchFamily="34" charset="0"/>
              </a:rPr>
              <a:t>I_next</a:t>
            </a:r>
            <a:endParaRPr lang="en-US" sz="1400" b="0" dirty="0">
              <a:latin typeface="Calibri" pitchFamily="34" charset="0"/>
            </a:endParaRPr>
          </a:p>
        </p:txBody>
      </p:sp>
      <p:sp>
        <p:nvSpPr>
          <p:cNvPr id="476177" name="Line 17"/>
          <p:cNvSpPr>
            <a:spLocks noChangeShapeType="1"/>
          </p:cNvSpPr>
          <p:nvPr/>
        </p:nvSpPr>
        <p:spPr bwMode="auto">
          <a:xfrm>
            <a:off x="1716251" y="3477823"/>
            <a:ext cx="685800" cy="0"/>
          </a:xfrm>
          <a:prstGeom prst="line">
            <a:avLst/>
          </a:prstGeom>
          <a:noFill/>
          <a:ln w="25400">
            <a:solidFill>
              <a:srgbClr val="C00000"/>
            </a:solidFill>
            <a:round/>
            <a:headEnd/>
            <a:tailEnd type="triangle" w="med" len="med"/>
          </a:ln>
          <a:effectLst/>
        </p:spPr>
        <p:txBody>
          <a:bodyPr wrap="none" anchor="ctr"/>
          <a:lstStyle/>
          <a:p>
            <a:endParaRPr lang="en-US" dirty="0">
              <a:latin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61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61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61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61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61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61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617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61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61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617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761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7" grpId="0" animBg="1"/>
      <p:bldP spid="476168" grpId="0" animBg="1"/>
      <p:bldP spid="476169" grpId="0" animBg="1"/>
      <p:bldP spid="476170" grpId="0" animBg="1"/>
      <p:bldP spid="476171" grpId="0"/>
      <p:bldP spid="476172" grpId="0"/>
      <p:bldP spid="476173" grpId="0"/>
      <p:bldP spid="476174" grpId="0"/>
      <p:bldP spid="476176" grpId="0"/>
      <p:bldP spid="47617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396766" y="569912"/>
            <a:ext cx="7912100" cy="573088"/>
          </a:xfrm>
        </p:spPr>
        <p:txBody>
          <a:bodyPr/>
          <a:lstStyle/>
          <a:p>
            <a:r>
              <a:rPr lang="en-US" dirty="0">
                <a:solidFill>
                  <a:srgbClr val="C00000"/>
                </a:solidFill>
              </a:rPr>
              <a:t>Asynchronous</a:t>
            </a:r>
            <a:r>
              <a:rPr lang="en-US" dirty="0">
                <a:solidFill>
                  <a:srgbClr val="FF0000"/>
                </a:solidFill>
              </a:rPr>
              <a:t> </a:t>
            </a:r>
            <a:r>
              <a:rPr lang="en-US" dirty="0"/>
              <a:t>Exceptions (</a:t>
            </a:r>
            <a:r>
              <a:rPr lang="en-US" dirty="0">
                <a:solidFill>
                  <a:srgbClr val="C00000"/>
                </a:solidFill>
              </a:rPr>
              <a:t>Interrupts</a:t>
            </a:r>
            <a:r>
              <a:rPr lang="en-US" dirty="0"/>
              <a:t>)</a:t>
            </a:r>
          </a:p>
        </p:txBody>
      </p:sp>
      <p:sp>
        <p:nvSpPr>
          <p:cNvPr id="478211" name="Rectangle 3"/>
          <p:cNvSpPr>
            <a:spLocks noGrp="1" noChangeArrowheads="1"/>
          </p:cNvSpPr>
          <p:nvPr>
            <p:ph type="body" idx="1"/>
          </p:nvPr>
        </p:nvSpPr>
        <p:spPr/>
        <p:txBody>
          <a:bodyPr/>
          <a:lstStyle/>
          <a:p>
            <a:r>
              <a:rPr lang="en-US" dirty="0"/>
              <a:t>Caused by events external to the processor</a:t>
            </a:r>
          </a:p>
          <a:p>
            <a:pPr lvl="1"/>
            <a:r>
              <a:rPr lang="en-US" dirty="0"/>
              <a:t>Indicated by setting the processor’s interrupt pin</a:t>
            </a:r>
          </a:p>
          <a:p>
            <a:pPr lvl="1"/>
            <a:r>
              <a:rPr lang="en-US" dirty="0" smtClean="0"/>
              <a:t>Handler </a:t>
            </a:r>
            <a:r>
              <a:rPr lang="en-US" dirty="0"/>
              <a:t>returns to “next” </a:t>
            </a:r>
            <a:r>
              <a:rPr lang="en-US" dirty="0" smtClean="0"/>
              <a:t>instruction</a:t>
            </a:r>
          </a:p>
          <a:p>
            <a:r>
              <a:rPr lang="en-US" dirty="0" smtClean="0"/>
              <a:t>Examples</a:t>
            </a:r>
            <a:r>
              <a:rPr lang="en-US" dirty="0"/>
              <a:t>:</a:t>
            </a:r>
          </a:p>
          <a:p>
            <a:pPr lvl="1"/>
            <a:r>
              <a:rPr lang="en-US" dirty="0"/>
              <a:t>I/O interrupts</a:t>
            </a:r>
          </a:p>
          <a:p>
            <a:pPr lvl="2"/>
            <a:r>
              <a:rPr lang="en-US" dirty="0"/>
              <a:t>hitting Ctrl-C at the keyboard</a:t>
            </a:r>
          </a:p>
          <a:p>
            <a:pPr lvl="2"/>
            <a:r>
              <a:rPr lang="en-US" dirty="0"/>
              <a:t>arrival of a packet from a network</a:t>
            </a:r>
          </a:p>
          <a:p>
            <a:pPr lvl="2"/>
            <a:r>
              <a:rPr lang="en-US" dirty="0"/>
              <a:t>arrival of data from a disk</a:t>
            </a:r>
          </a:p>
          <a:p>
            <a:pPr lvl="1"/>
            <a:r>
              <a:rPr lang="en-US" dirty="0" smtClean="0"/>
              <a:t>Timer interrupt</a:t>
            </a:r>
          </a:p>
          <a:p>
            <a:pPr lvl="1"/>
            <a:r>
              <a:rPr lang="en-US" dirty="0" smtClean="0"/>
              <a:t>Hard </a:t>
            </a:r>
            <a:r>
              <a:rPr lang="en-US" dirty="0"/>
              <a:t>reset interrupt</a:t>
            </a:r>
          </a:p>
          <a:p>
            <a:pPr lvl="2"/>
            <a:r>
              <a:rPr lang="en-US" dirty="0"/>
              <a:t>hitting the reset button</a:t>
            </a:r>
          </a:p>
          <a:p>
            <a:pPr lvl="1"/>
            <a:r>
              <a:rPr lang="en-US" dirty="0"/>
              <a:t>Soft reset interrupt</a:t>
            </a:r>
          </a:p>
          <a:p>
            <a:pPr lvl="2"/>
            <a:r>
              <a:rPr lang="en-US" dirty="0"/>
              <a:t>hitting Ctrl-Alt-Delete on a PC</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821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821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821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821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8211">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8211">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8211">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8211">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8211">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82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a:xfrm>
            <a:off x="419100" y="569912"/>
            <a:ext cx="6819900" cy="573088"/>
          </a:xfrm>
        </p:spPr>
        <p:txBody>
          <a:bodyPr/>
          <a:lstStyle/>
          <a:p>
            <a:r>
              <a:rPr lang="en-US" dirty="0">
                <a:solidFill>
                  <a:srgbClr val="C00000"/>
                </a:solidFill>
              </a:rPr>
              <a:t>Synchronous </a:t>
            </a:r>
            <a:r>
              <a:rPr lang="en-US" dirty="0"/>
              <a:t>Exceptions</a:t>
            </a:r>
          </a:p>
        </p:txBody>
      </p:sp>
      <p:sp>
        <p:nvSpPr>
          <p:cNvPr id="479235" name="Rectangle 3"/>
          <p:cNvSpPr>
            <a:spLocks noGrp="1" noChangeArrowheads="1"/>
          </p:cNvSpPr>
          <p:nvPr>
            <p:ph type="body" idx="1"/>
          </p:nvPr>
        </p:nvSpPr>
        <p:spPr>
          <a:xfrm>
            <a:off x="396875" y="1219200"/>
            <a:ext cx="7896225" cy="5638800"/>
          </a:xfrm>
        </p:spPr>
        <p:txBody>
          <a:bodyPr>
            <a:normAutofit fontScale="92500" lnSpcReduction="10000"/>
          </a:bodyPr>
          <a:lstStyle/>
          <a:p>
            <a:r>
              <a:rPr lang="en-US" dirty="0"/>
              <a:t>Caused by </a:t>
            </a:r>
            <a:r>
              <a:rPr lang="en-US" dirty="0" smtClean="0"/>
              <a:t>events </a:t>
            </a:r>
            <a:r>
              <a:rPr lang="en-US" dirty="0"/>
              <a:t>that occur as a result of executing an instruction:</a:t>
            </a:r>
          </a:p>
          <a:p>
            <a:pPr lvl="1"/>
            <a:r>
              <a:rPr lang="en-US" b="1" i="1" dirty="0" smtClean="0">
                <a:solidFill>
                  <a:srgbClr val="C00000"/>
                </a:solidFill>
              </a:rPr>
              <a:t>Traps (example in next slide)</a:t>
            </a:r>
            <a:endParaRPr lang="en-US" b="1" i="1" dirty="0">
              <a:solidFill>
                <a:srgbClr val="C00000"/>
              </a:solidFill>
            </a:endParaRPr>
          </a:p>
          <a:p>
            <a:pPr lvl="2"/>
            <a:r>
              <a:rPr lang="en-US" dirty="0"/>
              <a:t>Intentional, </a:t>
            </a:r>
            <a:r>
              <a:rPr lang="en-US" dirty="0" smtClean="0"/>
              <a:t>returns </a:t>
            </a:r>
            <a:r>
              <a:rPr lang="en-US" dirty="0"/>
              <a:t>control to “next” </a:t>
            </a:r>
            <a:r>
              <a:rPr lang="en-US" dirty="0" smtClean="0"/>
              <a:t>instruction</a:t>
            </a:r>
            <a:endParaRPr lang="en-US" dirty="0"/>
          </a:p>
          <a:p>
            <a:pPr lvl="2"/>
            <a:r>
              <a:rPr lang="en-US" dirty="0"/>
              <a:t>Examples: </a:t>
            </a:r>
            <a:r>
              <a:rPr lang="en-US" b="1" i="1" dirty="0"/>
              <a:t>system calls</a:t>
            </a:r>
            <a:r>
              <a:rPr lang="en-US" dirty="0"/>
              <a:t>, breakpoint traps, special instructions</a:t>
            </a:r>
          </a:p>
          <a:p>
            <a:pPr lvl="1"/>
            <a:r>
              <a:rPr lang="en-US" b="1" i="1" dirty="0" smtClean="0">
                <a:solidFill>
                  <a:srgbClr val="C00000"/>
                </a:solidFill>
              </a:rPr>
              <a:t>Faults</a:t>
            </a:r>
            <a:endParaRPr lang="en-US" b="1" i="1" dirty="0">
              <a:solidFill>
                <a:srgbClr val="C00000"/>
              </a:solidFill>
            </a:endParaRPr>
          </a:p>
          <a:p>
            <a:pPr lvl="2"/>
            <a:r>
              <a:rPr lang="en-US" dirty="0"/>
              <a:t>Unintentional but possibly recoverable </a:t>
            </a:r>
          </a:p>
          <a:p>
            <a:pPr lvl="2"/>
            <a:r>
              <a:rPr lang="en-US" dirty="0"/>
              <a:t>Examples: page faults (recoverable), protection faults (unrecoverable), floating point </a:t>
            </a:r>
            <a:r>
              <a:rPr lang="en-US" dirty="0" smtClean="0"/>
              <a:t>exceptions</a:t>
            </a:r>
          </a:p>
          <a:p>
            <a:pPr lvl="3"/>
            <a:r>
              <a:rPr lang="en-US" dirty="0" smtClean="0"/>
              <a:t>Page faults: (Imagine a 100 MB </a:t>
            </a:r>
            <a:r>
              <a:rPr lang="en-US" dirty="0" err="1" smtClean="0"/>
              <a:t>microsoft</a:t>
            </a:r>
            <a:r>
              <a:rPr lang="en-US" dirty="0" smtClean="0"/>
              <a:t> excel program, not all of them are loaded to memory; if next instruction (PC++) is not in memory, go to OS and fetch next code page from disk)</a:t>
            </a:r>
            <a:endParaRPr lang="en-US" dirty="0"/>
          </a:p>
          <a:p>
            <a:pPr lvl="2"/>
            <a:r>
              <a:rPr lang="en-US" dirty="0"/>
              <a:t>Either re-executes faulting (“current”) instruction or aborts</a:t>
            </a:r>
          </a:p>
          <a:p>
            <a:pPr lvl="1"/>
            <a:r>
              <a:rPr lang="en-US" b="1" i="1" dirty="0">
                <a:solidFill>
                  <a:srgbClr val="C00000"/>
                </a:solidFill>
              </a:rPr>
              <a:t>Aborts</a:t>
            </a:r>
          </a:p>
          <a:p>
            <a:pPr lvl="2"/>
            <a:r>
              <a:rPr lang="en-US" dirty="0"/>
              <a:t>unintentional and unrecoverable</a:t>
            </a:r>
          </a:p>
          <a:p>
            <a:pPr lvl="2"/>
            <a:r>
              <a:rPr lang="en-US" dirty="0"/>
              <a:t>Examples: parity error, machine check</a:t>
            </a:r>
          </a:p>
          <a:p>
            <a:pPr lvl="2"/>
            <a:r>
              <a:rPr lang="en-US" dirty="0"/>
              <a:t>Aborts current program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923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923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923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9235">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9235">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923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9235">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9235">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923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5-01 at 9.10.59 PM.png"/>
          <p:cNvPicPr>
            <a:picLocks noChangeAspect="1"/>
          </p:cNvPicPr>
          <p:nvPr/>
        </p:nvPicPr>
        <p:blipFill rotWithShape="1">
          <a:blip r:embed="rId2">
            <a:extLst>
              <a:ext uri="{28A0092B-C50C-407E-A947-70E740481C1C}">
                <a14:useLocalDpi xmlns:a14="http://schemas.microsoft.com/office/drawing/2010/main" val="0"/>
              </a:ext>
            </a:extLst>
          </a:blip>
          <a:srcRect t="2726" b="49086"/>
          <a:stretch/>
        </p:blipFill>
        <p:spPr>
          <a:xfrm>
            <a:off x="0" y="2195092"/>
            <a:ext cx="10023537" cy="2453108"/>
          </a:xfrm>
          <a:prstGeom prst="rect">
            <a:avLst/>
          </a:prstGeom>
        </p:spPr>
      </p:pic>
      <p:sp>
        <p:nvSpPr>
          <p:cNvPr id="5" name="TextBox 4"/>
          <p:cNvSpPr txBox="1"/>
          <p:nvPr/>
        </p:nvSpPr>
        <p:spPr>
          <a:xfrm>
            <a:off x="2514600" y="2413260"/>
            <a:ext cx="3810000" cy="381232"/>
          </a:xfrm>
          <a:prstGeom prst="rect">
            <a:avLst/>
          </a:prstGeom>
          <a:solidFill>
            <a:srgbClr val="FF0000">
              <a:alpha val="27000"/>
            </a:srgbClr>
          </a:solidFill>
          <a:ln w="28575" cmpd="sng">
            <a:solidFill>
              <a:srgbClr val="FF0000"/>
            </a:solidFill>
          </a:ln>
        </p:spPr>
        <p:txBody>
          <a:bodyPr wrap="square" tIns="0" bIns="0" rtlCol="0" anchor="ctr">
            <a:noAutofit/>
          </a:bodyPr>
          <a:lstStyle/>
          <a:p>
            <a:pPr algn="ctr"/>
            <a:endParaRPr lang="en-US" dirty="0" smtClean="0">
              <a:latin typeface="Gill Sans"/>
              <a:cs typeface="Gill Sans"/>
            </a:endParaRPr>
          </a:p>
        </p:txBody>
      </p:sp>
      <p:sp>
        <p:nvSpPr>
          <p:cNvPr id="6" name="TextBox 5"/>
          <p:cNvSpPr txBox="1"/>
          <p:nvPr/>
        </p:nvSpPr>
        <p:spPr>
          <a:xfrm>
            <a:off x="1143000" y="4114800"/>
            <a:ext cx="1447800" cy="381232"/>
          </a:xfrm>
          <a:prstGeom prst="rect">
            <a:avLst/>
          </a:prstGeom>
          <a:solidFill>
            <a:srgbClr val="FF0000">
              <a:alpha val="27000"/>
            </a:srgbClr>
          </a:solidFill>
          <a:ln w="28575" cmpd="sng">
            <a:solidFill>
              <a:srgbClr val="FF0000"/>
            </a:solidFill>
          </a:ln>
        </p:spPr>
        <p:txBody>
          <a:bodyPr wrap="square" tIns="0" bIns="0" rtlCol="0" anchor="ctr">
            <a:noAutofit/>
          </a:bodyPr>
          <a:lstStyle/>
          <a:p>
            <a:pPr algn="ctr"/>
            <a:endParaRPr lang="en-US" dirty="0" smtClean="0">
              <a:latin typeface="Gill Sans"/>
              <a:cs typeface="Gill Sans"/>
            </a:endParaRPr>
          </a:p>
        </p:txBody>
      </p:sp>
      <p:sp>
        <p:nvSpPr>
          <p:cNvPr id="7" name="Text Box 12"/>
          <p:cNvSpPr txBox="1">
            <a:spLocks noChangeArrowheads="1"/>
          </p:cNvSpPr>
          <p:nvPr/>
        </p:nvSpPr>
        <p:spPr bwMode="auto">
          <a:xfrm>
            <a:off x="1357867" y="5300862"/>
            <a:ext cx="5638800" cy="1569660"/>
          </a:xfrm>
          <a:prstGeom prst="rect">
            <a:avLst/>
          </a:prstGeom>
          <a:solidFill>
            <a:srgbClr val="CCFFCC"/>
          </a:solidFill>
          <a:ln>
            <a:noFill/>
          </a:ln>
          <a:effectLs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b="0" i="1" kern="0" dirty="0" smtClean="0">
                <a:solidFill>
                  <a:srgbClr val="000000"/>
                </a:solidFill>
                <a:latin typeface="Gill Sans"/>
                <a:cs typeface="Gill Sans"/>
              </a:rPr>
              <a:t>In CPU circuit: </a:t>
            </a:r>
          </a:p>
          <a:p>
            <a:pPr marL="0" marR="0" lvl="0" indent="0" defTabSz="914400" eaLnBrk="1" fontAlgn="auto" latinLnBrk="0" hangingPunct="1">
              <a:lnSpc>
                <a:spcPct val="100000"/>
              </a:lnSpc>
              <a:spcBef>
                <a:spcPts val="0"/>
              </a:spcBef>
              <a:spcAft>
                <a:spcPts val="0"/>
              </a:spcAft>
              <a:buClrTx/>
              <a:buSzTx/>
              <a:buFontTx/>
              <a:buNone/>
              <a:tabLst/>
              <a:defRPr/>
            </a:pPr>
            <a:r>
              <a:rPr lang="en-US" b="0" i="1" kern="0" dirty="0">
                <a:solidFill>
                  <a:srgbClr val="000000"/>
                </a:solidFill>
                <a:latin typeface="Gill Sans"/>
                <a:cs typeface="Gill Sans"/>
              </a:rPr>
              <a:t> </a:t>
            </a:r>
            <a:r>
              <a:rPr lang="en-US" b="0" i="1" kern="0" dirty="0" smtClean="0">
                <a:solidFill>
                  <a:srgbClr val="000000"/>
                </a:solidFill>
                <a:latin typeface="Gill Sans"/>
                <a:cs typeface="Gill Sans"/>
              </a:rPr>
              <a:t> fetch code address at </a:t>
            </a:r>
            <a:r>
              <a:rPr lang="en-US" i="1" kern="0" dirty="0" err="1" smtClean="0">
                <a:solidFill>
                  <a:srgbClr val="000000"/>
                </a:solidFill>
                <a:latin typeface="Gill Sans"/>
                <a:cs typeface="Gill Sans"/>
              </a:rPr>
              <a:t>exc</a:t>
            </a:r>
            <a:r>
              <a:rPr lang="en-US" i="1" kern="0" dirty="0" smtClean="0">
                <a:solidFill>
                  <a:srgbClr val="000000"/>
                </a:solidFill>
                <a:latin typeface="Gill Sans"/>
                <a:cs typeface="Gill Sans"/>
              </a:rPr>
              <a:t>[128]</a:t>
            </a:r>
            <a:r>
              <a:rPr lang="en-US" b="0" i="1" kern="0" dirty="0" smtClean="0">
                <a:solidFill>
                  <a:srgbClr val="000000"/>
                </a:solidFill>
                <a:latin typeface="Gill Sans"/>
                <a:cs typeface="Gill Sans"/>
              </a:rPr>
              <a:t>  </a:t>
            </a:r>
            <a:r>
              <a:rPr lang="en-US" sz="1600" b="0" i="1" kern="0" dirty="0" smtClean="0">
                <a:solidFill>
                  <a:srgbClr val="000000"/>
                </a:solidFill>
                <a:latin typeface="Gill Sans"/>
                <a:cs typeface="Gill Sans"/>
              </a:rPr>
              <a:t> 0x80==128</a:t>
            </a:r>
          </a:p>
          <a:p>
            <a:pPr marL="0" marR="0" lvl="0" indent="0" defTabSz="914400" eaLnBrk="1" fontAlgn="auto" latinLnBrk="0" hangingPunct="1">
              <a:lnSpc>
                <a:spcPct val="100000"/>
              </a:lnSpc>
              <a:spcBef>
                <a:spcPts val="0"/>
              </a:spcBef>
              <a:spcAft>
                <a:spcPts val="0"/>
              </a:spcAft>
              <a:buClrTx/>
              <a:buSzTx/>
              <a:buFontTx/>
              <a:buNone/>
              <a:tabLst/>
              <a:defRPr/>
            </a:pPr>
            <a:r>
              <a:rPr lang="en-US" b="0" i="1" kern="0" dirty="0" smtClean="0">
                <a:solidFill>
                  <a:srgbClr val="000000"/>
                </a:solidFill>
                <a:latin typeface="Gill Sans"/>
                <a:cs typeface="Gill Sans"/>
                <a:sym typeface="Wingdings"/>
              </a:rPr>
              <a:t> (the </a:t>
            </a:r>
            <a:r>
              <a:rPr lang="en-US" b="0" i="1" kern="0" dirty="0" err="1" smtClean="0">
                <a:solidFill>
                  <a:srgbClr val="000000"/>
                </a:solidFill>
                <a:latin typeface="Gill Sans"/>
                <a:cs typeface="Gill Sans"/>
                <a:sym typeface="Wingdings"/>
              </a:rPr>
              <a:t>syscall_handler</a:t>
            </a:r>
            <a:r>
              <a:rPr lang="en-US" b="0" i="1" kern="0" dirty="0" smtClean="0">
                <a:solidFill>
                  <a:srgbClr val="000000"/>
                </a:solidFill>
                <a:latin typeface="Gill Sans"/>
                <a:cs typeface="Gill Sans"/>
                <a:sym typeface="Wingdings"/>
              </a:rPr>
              <a:t>() in OS code, which will    put the string to the monitor screen)</a:t>
            </a:r>
            <a:endParaRPr kumimoji="0" lang="en-US" b="0" i="1" u="none" strike="noStrike" kern="0" cap="none" spc="0" normalizeH="0" baseline="0" noProof="0" dirty="0">
              <a:ln>
                <a:noFill/>
              </a:ln>
              <a:solidFill>
                <a:srgbClr val="000000"/>
              </a:solidFill>
              <a:effectLst/>
              <a:uLnTx/>
              <a:uFillTx/>
              <a:latin typeface="Gill Sans"/>
              <a:cs typeface="Gill Sans"/>
            </a:endParaRPr>
          </a:p>
        </p:txBody>
      </p:sp>
      <p:cxnSp>
        <p:nvCxnSpPr>
          <p:cNvPr id="8" name="Straight Arrow Connector 7"/>
          <p:cNvCxnSpPr/>
          <p:nvPr/>
        </p:nvCxnSpPr>
        <p:spPr>
          <a:xfrm>
            <a:off x="2590800" y="4496032"/>
            <a:ext cx="914400" cy="1142768"/>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6469879" y="-48953"/>
            <a:ext cx="2674121" cy="2308324"/>
          </a:xfrm>
          <a:prstGeom prst="rect">
            <a:avLst/>
          </a:prstGeom>
          <a:solidFill>
            <a:schemeClr val="bg1">
              <a:lumMod val="85000"/>
            </a:schemeClr>
          </a:solidFill>
          <a:ln>
            <a:solidFill>
              <a:schemeClr val="tx1"/>
            </a:solidFill>
          </a:ln>
        </p:spPr>
        <p:txBody>
          <a:bodyPr wrap="square">
            <a:spAutoFit/>
          </a:bodyPr>
          <a:lstStyle/>
          <a:p>
            <a:r>
              <a:rPr lang="en-US" sz="1600" dirty="0">
                <a:solidFill>
                  <a:srgbClr val="FF0000"/>
                </a:solidFill>
                <a:latin typeface="Gill Sans"/>
                <a:cs typeface="Gill Sans"/>
              </a:rPr>
              <a:t>x</a:t>
            </a:r>
            <a:r>
              <a:rPr lang="en-US" sz="1600" dirty="0" smtClean="0">
                <a:solidFill>
                  <a:srgbClr val="FF0000"/>
                </a:solidFill>
                <a:latin typeface="Gill Sans"/>
                <a:cs typeface="Gill Sans"/>
              </a:rPr>
              <a:t>86</a:t>
            </a:r>
            <a:r>
              <a:rPr lang="en-US" sz="2000" dirty="0" smtClean="0">
                <a:solidFill>
                  <a:srgbClr val="FF0000"/>
                </a:solidFill>
                <a:latin typeface="Gill Sans"/>
                <a:cs typeface="Gill Sans"/>
              </a:rPr>
              <a:t>_32</a:t>
            </a:r>
            <a:r>
              <a:rPr lang="en-US" sz="1600" dirty="0" smtClean="0">
                <a:solidFill>
                  <a:srgbClr val="FF0000"/>
                </a:solidFill>
                <a:latin typeface="Gill Sans"/>
                <a:cs typeface="Gill Sans"/>
              </a:rPr>
              <a:t>:</a:t>
            </a:r>
          </a:p>
          <a:p>
            <a:r>
              <a:rPr lang="en-US" sz="1600" b="0" dirty="0" smtClean="0">
                <a:latin typeface="Gill Sans"/>
                <a:cs typeface="Gill Sans"/>
                <a:hlinkClick r:id="rId3"/>
              </a:rPr>
              <a:t>https</a:t>
            </a:r>
            <a:r>
              <a:rPr lang="en-US" sz="1600" b="0" dirty="0">
                <a:latin typeface="Gill Sans"/>
                <a:cs typeface="Gill Sans"/>
                <a:hlinkClick r:id="rId3"/>
              </a:rPr>
              <a:t>://en.wikibooks.org/wiki/X86_Assembly/</a:t>
            </a:r>
            <a:r>
              <a:rPr lang="en-US" sz="1600" b="0" dirty="0" smtClean="0">
                <a:latin typeface="Gill Sans"/>
                <a:cs typeface="Gill Sans"/>
                <a:hlinkClick r:id="rId3"/>
              </a:rPr>
              <a:t>Interfacing_with_Linux</a:t>
            </a:r>
            <a:endParaRPr lang="en-US" sz="1600" b="0" dirty="0" smtClean="0">
              <a:latin typeface="Gill Sans"/>
              <a:cs typeface="Gill Sans"/>
            </a:endParaRPr>
          </a:p>
          <a:p>
            <a:endParaRPr lang="en-US" sz="1600" b="0" dirty="0">
              <a:latin typeface="Gill Sans"/>
              <a:cs typeface="Gill Sans"/>
            </a:endParaRPr>
          </a:p>
          <a:p>
            <a:pPr marL="0" marR="0" lvl="0" indent="0" defTabSz="914400" eaLnBrk="1" fontAlgn="auto" latinLnBrk="0" hangingPunct="1">
              <a:lnSpc>
                <a:spcPct val="100000"/>
              </a:lnSpc>
              <a:spcBef>
                <a:spcPts val="0"/>
              </a:spcBef>
              <a:spcAft>
                <a:spcPts val="0"/>
              </a:spcAft>
              <a:buClrTx/>
              <a:buSzTx/>
              <a:buFontTx/>
              <a:buNone/>
              <a:tabLst/>
              <a:defRPr/>
            </a:pPr>
            <a:r>
              <a:rPr lang="en-US" sz="2200" b="0" kern="0" dirty="0">
                <a:solidFill>
                  <a:srgbClr val="000000"/>
                </a:solidFill>
                <a:latin typeface="Gill Sans"/>
                <a:cs typeface="Gill Sans"/>
              </a:rPr>
              <a:t>In </a:t>
            </a:r>
            <a:r>
              <a:rPr lang="en-US" sz="2200" b="0" kern="0" dirty="0" smtClean="0">
                <a:solidFill>
                  <a:srgbClr val="000000"/>
                </a:solidFill>
                <a:latin typeface="Gill Sans"/>
                <a:cs typeface="Gill Sans"/>
              </a:rPr>
              <a:t>x86_64 (book):</a:t>
            </a:r>
            <a:endParaRPr lang="en-US" sz="2200" b="0" kern="0" dirty="0">
              <a:solidFill>
                <a:srgbClr val="000000"/>
              </a:solidFill>
              <a:latin typeface="Gill Sans"/>
              <a:cs typeface="Gill Sans"/>
            </a:endParaRPr>
          </a:p>
          <a:p>
            <a:pPr marL="285750" marR="0" lvl="0" indent="-285750" defTabSz="914400" eaLnBrk="1" fontAlgn="auto" latinLnBrk="0" hangingPunct="1">
              <a:lnSpc>
                <a:spcPct val="100000"/>
              </a:lnSpc>
              <a:spcBef>
                <a:spcPts val="0"/>
              </a:spcBef>
              <a:spcAft>
                <a:spcPts val="0"/>
              </a:spcAft>
              <a:buClrTx/>
              <a:buSzTx/>
              <a:buFontTx/>
              <a:buChar char="-"/>
              <a:tabLst/>
              <a:defRPr/>
            </a:pPr>
            <a:r>
              <a:rPr lang="en-US" sz="2200" b="0" kern="0" dirty="0" err="1" smtClean="0">
                <a:solidFill>
                  <a:srgbClr val="000000"/>
                </a:solidFill>
                <a:latin typeface="Gill Sans"/>
                <a:cs typeface="Gill Sans"/>
              </a:rPr>
              <a:t>int</a:t>
            </a:r>
            <a:r>
              <a:rPr lang="en-US" sz="2200" b="0" kern="0" dirty="0" smtClean="0">
                <a:solidFill>
                  <a:srgbClr val="000000"/>
                </a:solidFill>
                <a:latin typeface="Gill Sans"/>
                <a:cs typeface="Gill Sans"/>
              </a:rPr>
              <a:t> 0x80 </a:t>
            </a:r>
            <a:r>
              <a:rPr lang="en-US" sz="2200" b="0" kern="0" dirty="0" smtClean="0">
                <a:solidFill>
                  <a:srgbClr val="000000"/>
                </a:solidFill>
                <a:latin typeface="Gill Sans"/>
                <a:cs typeface="Gill Sans"/>
                <a:sym typeface="Wingdings"/>
              </a:rPr>
              <a:t> </a:t>
            </a:r>
            <a:r>
              <a:rPr lang="en-US" sz="2200" b="0" kern="0" dirty="0" err="1" smtClean="0">
                <a:solidFill>
                  <a:srgbClr val="000000"/>
                </a:solidFill>
                <a:latin typeface="Gill Sans"/>
                <a:cs typeface="Gill Sans"/>
                <a:sym typeface="Wingdings"/>
              </a:rPr>
              <a:t>syscall</a:t>
            </a:r>
            <a:endParaRPr lang="en-US" sz="2200" b="0" kern="0" dirty="0">
              <a:solidFill>
                <a:srgbClr val="000000"/>
              </a:solidFill>
              <a:latin typeface="Gill Sans"/>
              <a:cs typeface="Gill Sans"/>
            </a:endParaRPr>
          </a:p>
          <a:p>
            <a:endParaRPr lang="en-US" sz="1600" b="0" dirty="0">
              <a:latin typeface="Gill Sans"/>
              <a:cs typeface="Gill Sans"/>
            </a:endParaRPr>
          </a:p>
        </p:txBody>
      </p:sp>
      <p:cxnSp>
        <p:nvCxnSpPr>
          <p:cNvPr id="9" name="Straight Arrow Connector 8"/>
          <p:cNvCxnSpPr/>
          <p:nvPr/>
        </p:nvCxnSpPr>
        <p:spPr>
          <a:xfrm>
            <a:off x="3657600" y="1524000"/>
            <a:ext cx="457200" cy="866181"/>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0" name="Rectangle 11"/>
          <p:cNvSpPr>
            <a:spLocks noChangeArrowheads="1"/>
          </p:cNvSpPr>
          <p:nvPr/>
        </p:nvSpPr>
        <p:spPr bwMode="auto">
          <a:xfrm>
            <a:off x="2927284" y="1064908"/>
            <a:ext cx="2854192"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b="0" i="1" dirty="0" err="1">
                <a:latin typeface="Calibri" pitchFamily="34" charset="0"/>
              </a:rPr>
              <a:t>p</a:t>
            </a:r>
            <a:r>
              <a:rPr lang="en-US" b="0" i="1" dirty="0" err="1" smtClean="0">
                <a:latin typeface="Calibri" pitchFamily="34" charset="0"/>
              </a:rPr>
              <a:t>rintf</a:t>
            </a:r>
            <a:r>
              <a:rPr lang="en-US" b="0" i="1" dirty="0" smtClean="0">
                <a:latin typeface="Calibri" pitchFamily="34" charset="0"/>
              </a:rPr>
              <a:t>(“hello world”)</a:t>
            </a:r>
            <a:endParaRPr lang="en-US" b="0" i="1" dirty="0">
              <a:latin typeface="Calibri" pitchFamily="34" charset="0"/>
            </a:endParaRPr>
          </a:p>
        </p:txBody>
      </p:sp>
    </p:spTree>
    <p:extLst>
      <p:ext uri="{BB962C8B-B14F-4D97-AF65-F5344CB8AC3E}">
        <p14:creationId xmlns:p14="http://schemas.microsoft.com/office/powerpoint/2010/main" val="32332149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par>
                                <p:cTn id="19" presetID="9"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dissolv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 grpId="0"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p:txBody>
          <a:bodyPr/>
          <a:lstStyle/>
          <a:p>
            <a:r>
              <a:rPr lang="en-US" smtClean="0"/>
              <a:t>Summary</a:t>
            </a:r>
            <a:endParaRPr lang="en-US" dirty="0"/>
          </a:p>
        </p:txBody>
      </p:sp>
      <p:sp>
        <p:nvSpPr>
          <p:cNvPr id="504835" name="Rectangle 3"/>
          <p:cNvSpPr>
            <a:spLocks noGrp="1" noChangeArrowheads="1"/>
          </p:cNvSpPr>
          <p:nvPr>
            <p:ph type="body" idx="1"/>
          </p:nvPr>
        </p:nvSpPr>
        <p:spPr/>
        <p:txBody>
          <a:bodyPr/>
          <a:lstStyle/>
          <a:p>
            <a:r>
              <a:rPr lang="en-US" dirty="0" smtClean="0"/>
              <a:t>Exceptions</a:t>
            </a:r>
          </a:p>
          <a:p>
            <a:pPr lvl="1"/>
            <a:r>
              <a:rPr lang="en-US" dirty="0" smtClean="0"/>
              <a:t>Events that require </a:t>
            </a:r>
            <a:r>
              <a:rPr lang="en-US" b="1" dirty="0" smtClean="0"/>
              <a:t>nonstandard control flow</a:t>
            </a:r>
          </a:p>
          <a:p>
            <a:pPr lvl="2"/>
            <a:r>
              <a:rPr lang="en-US" dirty="0" smtClean="0"/>
              <a:t>“</a:t>
            </a:r>
            <a:r>
              <a:rPr lang="en-US" b="1" dirty="0" smtClean="0">
                <a:solidFill>
                  <a:srgbClr val="FF0000"/>
                </a:solidFill>
              </a:rPr>
              <a:t>JUMPING</a:t>
            </a:r>
            <a:r>
              <a:rPr lang="en-US" dirty="0" smtClean="0"/>
              <a:t>” from user program to the OS code</a:t>
            </a:r>
          </a:p>
          <a:p>
            <a:pPr lvl="1"/>
            <a:r>
              <a:rPr lang="en-US" dirty="0" smtClean="0"/>
              <a:t>Generated </a:t>
            </a:r>
            <a:r>
              <a:rPr lang="en-US" b="1" dirty="0" smtClean="0"/>
              <a:t>externally</a:t>
            </a:r>
            <a:r>
              <a:rPr lang="en-US" dirty="0"/>
              <a:t>/</a:t>
            </a:r>
            <a:r>
              <a:rPr lang="en-US" b="1" dirty="0" smtClean="0"/>
              <a:t>asynchronous</a:t>
            </a:r>
            <a:r>
              <a:rPr lang="en-US" dirty="0" smtClean="0"/>
              <a:t> (interrupts) or </a:t>
            </a:r>
            <a:r>
              <a:rPr lang="en-US" b="1" dirty="0" smtClean="0"/>
              <a:t>internally/synchronous</a:t>
            </a:r>
            <a:r>
              <a:rPr lang="en-US" dirty="0" smtClean="0"/>
              <a:t> (traps and faults)</a:t>
            </a:r>
          </a:p>
          <a:p>
            <a:pPr marL="0" indent="0">
              <a:buNone/>
            </a:pPr>
            <a:endParaRPr lang="en-US" dirty="0" smtClean="0"/>
          </a:p>
        </p:txBody>
      </p:sp>
    </p:spTree>
    <p:extLst>
      <p:ext uri="{BB962C8B-B14F-4D97-AF65-F5344CB8AC3E}">
        <p14:creationId xmlns:p14="http://schemas.microsoft.com/office/powerpoint/2010/main" val="40392769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1026"/>
          <p:cNvSpPr>
            <a:spLocks noGrp="1" noChangeArrowheads="1"/>
          </p:cNvSpPr>
          <p:nvPr>
            <p:ph type="title"/>
          </p:nvPr>
        </p:nvSpPr>
        <p:spPr>
          <a:xfrm>
            <a:off x="431800" y="457200"/>
            <a:ext cx="4292600" cy="573088"/>
          </a:xfrm>
        </p:spPr>
        <p:txBody>
          <a:bodyPr/>
          <a:lstStyle/>
          <a:p>
            <a:r>
              <a:rPr lang="en-US"/>
              <a:t>Control Flow</a:t>
            </a:r>
          </a:p>
        </p:txBody>
      </p:sp>
      <p:sp>
        <p:nvSpPr>
          <p:cNvPr id="472067" name="Text Box 1027"/>
          <p:cNvSpPr txBox="1">
            <a:spLocks noChangeArrowheads="1"/>
          </p:cNvSpPr>
          <p:nvPr/>
        </p:nvSpPr>
        <p:spPr bwMode="auto">
          <a:xfrm>
            <a:off x="4010452" y="4158952"/>
            <a:ext cx="1774012" cy="2677656"/>
          </a:xfrm>
          <a:prstGeom prst="rect">
            <a:avLst/>
          </a:prstGeom>
          <a:noFill/>
          <a:ln w="25400">
            <a:noFill/>
            <a:miter lim="800000"/>
            <a:headEnd/>
            <a:tailEnd/>
          </a:ln>
          <a:effectLst/>
        </p:spPr>
        <p:txBody>
          <a:bodyPr wrap="none">
            <a:spAutoFit/>
          </a:bodyPr>
          <a:lstStyle/>
          <a:p>
            <a:pPr>
              <a:lnSpc>
                <a:spcPct val="100000"/>
              </a:lnSpc>
            </a:pPr>
            <a:r>
              <a:rPr lang="en-US" dirty="0">
                <a:solidFill>
                  <a:schemeClr val="tx1">
                    <a:lumMod val="50000"/>
                    <a:lumOff val="50000"/>
                  </a:schemeClr>
                </a:solidFill>
                <a:latin typeface="Calibri" pitchFamily="34" charset="0"/>
              </a:rPr>
              <a:t>&lt;startup&gt;</a:t>
            </a:r>
          </a:p>
          <a:p>
            <a:pPr>
              <a:lnSpc>
                <a:spcPct val="100000"/>
              </a:lnSpc>
            </a:pPr>
            <a:r>
              <a:rPr lang="en-US" dirty="0">
                <a:latin typeface="Calibri" pitchFamily="34" charset="0"/>
              </a:rPr>
              <a:t>inst</a:t>
            </a:r>
            <a:r>
              <a:rPr lang="en-US" baseline="-25000" dirty="0">
                <a:latin typeface="Calibri" pitchFamily="34" charset="0"/>
              </a:rPr>
              <a:t>1</a:t>
            </a:r>
            <a:endParaRPr lang="en-US" dirty="0">
              <a:latin typeface="Calibri" pitchFamily="34" charset="0"/>
            </a:endParaRPr>
          </a:p>
          <a:p>
            <a:pPr>
              <a:lnSpc>
                <a:spcPct val="100000"/>
              </a:lnSpc>
            </a:pPr>
            <a:r>
              <a:rPr lang="en-US" dirty="0">
                <a:latin typeface="Calibri" pitchFamily="34" charset="0"/>
              </a:rPr>
              <a:t>inst</a:t>
            </a:r>
            <a:r>
              <a:rPr lang="en-US" baseline="-25000" dirty="0">
                <a:latin typeface="Calibri" pitchFamily="34" charset="0"/>
              </a:rPr>
              <a:t>2</a:t>
            </a:r>
            <a:endParaRPr lang="en-US" dirty="0">
              <a:latin typeface="Calibri" pitchFamily="34" charset="0"/>
            </a:endParaRPr>
          </a:p>
          <a:p>
            <a:pPr>
              <a:lnSpc>
                <a:spcPct val="100000"/>
              </a:lnSpc>
            </a:pPr>
            <a:r>
              <a:rPr lang="en-US" dirty="0">
                <a:latin typeface="Calibri" pitchFamily="34" charset="0"/>
              </a:rPr>
              <a:t>inst</a:t>
            </a:r>
            <a:r>
              <a:rPr lang="en-US" baseline="-25000" dirty="0">
                <a:latin typeface="Calibri" pitchFamily="34" charset="0"/>
              </a:rPr>
              <a:t>3</a:t>
            </a:r>
            <a:endParaRPr lang="en-US" dirty="0">
              <a:latin typeface="Calibri" pitchFamily="34" charset="0"/>
            </a:endParaRPr>
          </a:p>
          <a:p>
            <a:pPr>
              <a:lnSpc>
                <a:spcPct val="100000"/>
              </a:lnSpc>
            </a:pPr>
            <a:r>
              <a:rPr lang="en-US" dirty="0">
                <a:latin typeface="Calibri" pitchFamily="34" charset="0"/>
              </a:rPr>
              <a:t>…</a:t>
            </a:r>
          </a:p>
          <a:p>
            <a:pPr>
              <a:lnSpc>
                <a:spcPct val="100000"/>
              </a:lnSpc>
            </a:pPr>
            <a:r>
              <a:rPr lang="en-US" dirty="0" err="1">
                <a:latin typeface="Calibri" pitchFamily="34" charset="0"/>
              </a:rPr>
              <a:t>inst</a:t>
            </a:r>
            <a:r>
              <a:rPr lang="en-US" baseline="-25000" dirty="0" err="1">
                <a:latin typeface="Calibri" pitchFamily="34" charset="0"/>
              </a:rPr>
              <a:t>n</a:t>
            </a:r>
            <a:endParaRPr lang="en-US" dirty="0">
              <a:latin typeface="Calibri" pitchFamily="34" charset="0"/>
            </a:endParaRPr>
          </a:p>
          <a:p>
            <a:pPr>
              <a:lnSpc>
                <a:spcPct val="100000"/>
              </a:lnSpc>
            </a:pPr>
            <a:r>
              <a:rPr lang="en-US" dirty="0">
                <a:solidFill>
                  <a:schemeClr val="tx1">
                    <a:lumMod val="50000"/>
                    <a:lumOff val="50000"/>
                  </a:schemeClr>
                </a:solidFill>
                <a:latin typeface="Calibri" pitchFamily="34" charset="0"/>
              </a:rPr>
              <a:t>&lt;shutdown&gt;</a:t>
            </a:r>
          </a:p>
        </p:txBody>
      </p:sp>
      <p:sp>
        <p:nvSpPr>
          <p:cNvPr id="472068" name="Rectangle 1028"/>
          <p:cNvSpPr>
            <a:spLocks noGrp="1" noChangeArrowheads="1"/>
          </p:cNvSpPr>
          <p:nvPr>
            <p:ph type="body" idx="1"/>
          </p:nvPr>
        </p:nvSpPr>
        <p:spPr>
          <a:xfrm>
            <a:off x="452547" y="1219200"/>
            <a:ext cx="8294687" cy="1741487"/>
          </a:xfrm>
          <a:noFill/>
          <a:ln/>
        </p:spPr>
        <p:txBody>
          <a:bodyPr lIns="90487" tIns="44450" rIns="90487" bIns="44450"/>
          <a:lstStyle/>
          <a:p>
            <a:r>
              <a:rPr lang="en-US" dirty="0" smtClean="0"/>
              <a:t>A </a:t>
            </a:r>
            <a:r>
              <a:rPr lang="en-US" dirty="0" smtClean="0">
                <a:solidFill>
                  <a:srgbClr val="FF0000"/>
                </a:solidFill>
              </a:rPr>
              <a:t>processor</a:t>
            </a:r>
            <a:r>
              <a:rPr lang="en-US" dirty="0" smtClean="0"/>
              <a:t> does </a:t>
            </a:r>
            <a:r>
              <a:rPr lang="en-US" dirty="0"/>
              <a:t>only </a:t>
            </a:r>
            <a:r>
              <a:rPr lang="en-US" dirty="0" smtClean="0">
                <a:solidFill>
                  <a:srgbClr val="FF6600"/>
                </a:solidFill>
              </a:rPr>
              <a:t>“one thing”</a:t>
            </a:r>
            <a:r>
              <a:rPr lang="en-US" dirty="0" smtClean="0"/>
              <a:t>:</a:t>
            </a:r>
            <a:endParaRPr lang="en-US" dirty="0"/>
          </a:p>
          <a:p>
            <a:pPr lvl="1"/>
            <a:r>
              <a:rPr lang="en-US" dirty="0"/>
              <a:t>From startup to </a:t>
            </a:r>
            <a:r>
              <a:rPr lang="en-US" dirty="0" smtClean="0"/>
              <a:t>shutdown …</a:t>
            </a:r>
          </a:p>
          <a:p>
            <a:pPr lvl="2"/>
            <a:r>
              <a:rPr lang="en-US" b="1" dirty="0"/>
              <a:t>R</a:t>
            </a:r>
            <a:r>
              <a:rPr lang="en-US" b="1" dirty="0" smtClean="0"/>
              <a:t>eads</a:t>
            </a:r>
            <a:r>
              <a:rPr lang="en-US" dirty="0" smtClean="0"/>
              <a:t> an instruction from memory, then …</a:t>
            </a:r>
          </a:p>
          <a:p>
            <a:pPr lvl="3"/>
            <a:r>
              <a:rPr lang="en-US" b="1" dirty="0" smtClean="0"/>
              <a:t>Executes</a:t>
            </a:r>
            <a:r>
              <a:rPr lang="en-US" dirty="0" smtClean="0"/>
              <a:t> the instruction</a:t>
            </a:r>
          </a:p>
          <a:p>
            <a:pPr lvl="1"/>
            <a:endParaRPr lang="en-US" dirty="0"/>
          </a:p>
          <a:p>
            <a:r>
              <a:rPr lang="en-US" dirty="0"/>
              <a:t>This sequence is the CPU’s </a:t>
            </a:r>
            <a:r>
              <a:rPr lang="en-US" i="1" dirty="0">
                <a:solidFill>
                  <a:srgbClr val="FF0000"/>
                </a:solidFill>
              </a:rPr>
              <a:t>control </a:t>
            </a:r>
            <a:r>
              <a:rPr lang="en-US" i="1" dirty="0" smtClean="0">
                <a:solidFill>
                  <a:srgbClr val="FF0000"/>
                </a:solidFill>
              </a:rPr>
              <a:t>flow</a:t>
            </a:r>
            <a:endParaRPr lang="en-US" dirty="0"/>
          </a:p>
          <a:p>
            <a:endParaRPr lang="en-US" dirty="0"/>
          </a:p>
        </p:txBody>
      </p:sp>
      <p:sp>
        <p:nvSpPr>
          <p:cNvPr id="472071" name="Text Box 1031"/>
          <p:cNvSpPr txBox="1">
            <a:spLocks noChangeArrowheads="1"/>
          </p:cNvSpPr>
          <p:nvPr/>
        </p:nvSpPr>
        <p:spPr bwMode="auto">
          <a:xfrm>
            <a:off x="2363924" y="5068887"/>
            <a:ext cx="817853" cy="461665"/>
          </a:xfrm>
          <a:prstGeom prst="rect">
            <a:avLst/>
          </a:prstGeom>
          <a:noFill/>
          <a:ln w="25400">
            <a:noFill/>
            <a:miter lim="800000"/>
            <a:headEnd/>
            <a:tailEnd/>
          </a:ln>
          <a:effectLst/>
        </p:spPr>
        <p:txBody>
          <a:bodyPr wrap="none">
            <a:spAutoFit/>
          </a:bodyPr>
          <a:lstStyle/>
          <a:p>
            <a:pPr algn="l">
              <a:lnSpc>
                <a:spcPct val="100000"/>
              </a:lnSpc>
            </a:pPr>
            <a:r>
              <a:rPr lang="en-US" dirty="0">
                <a:latin typeface="Calibri" pitchFamily="34" charset="0"/>
              </a:rPr>
              <a:t>Time</a:t>
            </a:r>
          </a:p>
        </p:txBody>
      </p:sp>
      <p:sp>
        <p:nvSpPr>
          <p:cNvPr id="8" name="Down Arrow 7"/>
          <p:cNvSpPr/>
          <p:nvPr/>
        </p:nvSpPr>
        <p:spPr bwMode="auto">
          <a:xfrm>
            <a:off x="3257977" y="4311352"/>
            <a:ext cx="457200" cy="23622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EXTRA</a:t>
            </a:r>
            <a:endParaRPr lang="en-US" dirty="0"/>
          </a:p>
        </p:txBody>
      </p:sp>
      <p:sp>
        <p:nvSpPr>
          <p:cNvPr id="5" name="Subtitle 4"/>
          <p:cNvSpPr>
            <a:spLocks noGrp="1"/>
          </p:cNvSpPr>
          <p:nvPr>
            <p:ph type="subTitle" idx="1"/>
          </p:nvPr>
        </p:nvSpPr>
        <p:spPr/>
        <p:txBody>
          <a:bodyPr/>
          <a:lstStyle/>
          <a:p>
            <a:r>
              <a:rPr lang="en-US" dirty="0" smtClean="0"/>
              <a:t>(Quick recap)</a:t>
            </a:r>
            <a:endParaRPr lang="en-US" dirty="0"/>
          </a:p>
        </p:txBody>
      </p:sp>
    </p:spTree>
    <p:extLst>
      <p:ext uri="{BB962C8B-B14F-4D97-AF65-F5344CB8AC3E}">
        <p14:creationId xmlns:p14="http://schemas.microsoft.com/office/powerpoint/2010/main" val="20086753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838200" y="3657600"/>
            <a:ext cx="4876800" cy="22860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Calibri" pitchFamily="34" charset="0"/>
            </a:endParaRPr>
          </a:p>
        </p:txBody>
      </p:sp>
      <p:sp>
        <p:nvSpPr>
          <p:cNvPr id="480258" name="Rectangle 2"/>
          <p:cNvSpPr>
            <a:spLocks noGrp="1" noChangeArrowheads="1"/>
          </p:cNvSpPr>
          <p:nvPr>
            <p:ph type="title"/>
          </p:nvPr>
        </p:nvSpPr>
        <p:spPr>
          <a:xfrm>
            <a:off x="381000" y="533400"/>
            <a:ext cx="5527675" cy="573088"/>
          </a:xfrm>
          <a:noFill/>
          <a:ln/>
        </p:spPr>
        <p:txBody>
          <a:bodyPr/>
          <a:lstStyle/>
          <a:p>
            <a:r>
              <a:rPr lang="en-US" dirty="0">
                <a:solidFill>
                  <a:srgbClr val="FF0000"/>
                </a:solidFill>
              </a:rPr>
              <a:t>Trap</a:t>
            </a:r>
            <a:r>
              <a:rPr lang="en-US" dirty="0"/>
              <a:t> </a:t>
            </a:r>
            <a:r>
              <a:rPr lang="en-US" dirty="0" smtClean="0"/>
              <a:t>Example: Opening File</a:t>
            </a:r>
            <a:endParaRPr lang="en-US" dirty="0"/>
          </a:p>
        </p:txBody>
      </p:sp>
      <p:sp>
        <p:nvSpPr>
          <p:cNvPr id="480271" name="Rectangle 15"/>
          <p:cNvSpPr>
            <a:spLocks noGrp="1" noChangeArrowheads="1"/>
          </p:cNvSpPr>
          <p:nvPr>
            <p:ph type="body" idx="1"/>
          </p:nvPr>
        </p:nvSpPr>
        <p:spPr>
          <a:xfrm>
            <a:off x="396875" y="1219200"/>
            <a:ext cx="8366125" cy="5486400"/>
          </a:xfrm>
        </p:spPr>
        <p:txBody>
          <a:bodyPr/>
          <a:lstStyle/>
          <a:p>
            <a:r>
              <a:rPr lang="en-US" sz="2000" b="0" dirty="0" smtClean="0"/>
              <a:t>User calls: </a:t>
            </a:r>
            <a:r>
              <a:rPr lang="en-US" sz="2000" dirty="0">
                <a:latin typeface="Courier New" pitchFamily="49" charset="0"/>
              </a:rPr>
              <a:t>open(filename, options</a:t>
            </a:r>
            <a:r>
              <a:rPr lang="en-US" sz="2000" dirty="0" smtClean="0">
                <a:latin typeface="Courier New" pitchFamily="49" charset="0"/>
              </a:rPr>
              <a:t>)</a:t>
            </a:r>
            <a:endParaRPr lang="en-US" sz="2000" b="0" dirty="0"/>
          </a:p>
          <a:p>
            <a:r>
              <a:rPr lang="en-US" sz="2000" b="0" dirty="0"/>
              <a:t>Function </a:t>
            </a:r>
            <a:r>
              <a:rPr lang="en-US" sz="2000" dirty="0" smtClean="0">
                <a:latin typeface="Courier New" pitchFamily="49" charset="0"/>
              </a:rPr>
              <a:t>open</a:t>
            </a:r>
            <a:r>
              <a:rPr lang="en-US" sz="2000" b="0" dirty="0" smtClean="0"/>
              <a:t> executes trap instruction </a:t>
            </a:r>
            <a:r>
              <a:rPr lang="en-US" sz="2000" dirty="0" err="1" smtClean="0">
                <a:latin typeface="Courier New" pitchFamily="49" charset="0"/>
              </a:rPr>
              <a:t>int</a:t>
            </a:r>
            <a:r>
              <a:rPr lang="en-US" sz="2000" b="0" dirty="0" smtClean="0"/>
              <a:t> (with </a:t>
            </a:r>
            <a:r>
              <a:rPr lang="en-US" sz="2000" b="0" dirty="0" err="1" smtClean="0"/>
              <a:t>syscall</a:t>
            </a:r>
            <a:r>
              <a:rPr lang="en-US" sz="2000" b="0" dirty="0" smtClean="0"/>
              <a:t> code x80=128)</a:t>
            </a:r>
            <a:endParaRPr lang="en-US" sz="2000" dirty="0">
              <a:latin typeface="Courier New" pitchFamily="49" charset="0"/>
            </a:endParaRPr>
          </a:p>
          <a:p>
            <a:endParaRPr lang="en-US" sz="2200" b="0" dirty="0" smtClean="0"/>
          </a:p>
          <a:p>
            <a:endParaRPr lang="en-US" sz="2200" b="0" dirty="0" smtClean="0"/>
          </a:p>
          <a:p>
            <a:endParaRPr lang="en-US" sz="2200" b="0" dirty="0" smtClean="0"/>
          </a:p>
          <a:p>
            <a:endParaRPr lang="en-US" sz="2200" b="0" dirty="0" smtClean="0"/>
          </a:p>
          <a:p>
            <a:endParaRPr lang="en-US" sz="2200" b="0" dirty="0" smtClean="0"/>
          </a:p>
          <a:p>
            <a:endParaRPr lang="en-US" sz="2200" b="0" dirty="0" smtClean="0"/>
          </a:p>
          <a:p>
            <a:endParaRPr lang="en-US" sz="2200" b="0" dirty="0" smtClean="0"/>
          </a:p>
          <a:p>
            <a:endParaRPr lang="en-US" sz="2200" b="0" dirty="0" smtClean="0"/>
          </a:p>
          <a:p>
            <a:endParaRPr lang="en-US" sz="2200" b="0" dirty="0" smtClean="0"/>
          </a:p>
          <a:p>
            <a:endParaRPr lang="en-US" sz="2200" b="0" dirty="0" smtClean="0"/>
          </a:p>
          <a:p>
            <a:r>
              <a:rPr lang="en-US" sz="2000" b="0" dirty="0" smtClean="0"/>
              <a:t>OS </a:t>
            </a:r>
            <a:r>
              <a:rPr lang="en-US" sz="2000" b="0" dirty="0"/>
              <a:t>must find or create file, get it ready for reading or writing</a:t>
            </a:r>
          </a:p>
          <a:p>
            <a:r>
              <a:rPr lang="en-US" sz="2000" b="0" dirty="0"/>
              <a:t>Returns integer file descriptor</a:t>
            </a:r>
          </a:p>
        </p:txBody>
      </p:sp>
      <p:sp>
        <p:nvSpPr>
          <p:cNvPr id="480272" name="Text Box 16"/>
          <p:cNvSpPr txBox="1">
            <a:spLocks noChangeArrowheads="1"/>
          </p:cNvSpPr>
          <p:nvPr/>
        </p:nvSpPr>
        <p:spPr bwMode="auto">
          <a:xfrm>
            <a:off x="838200" y="2133600"/>
            <a:ext cx="6295699" cy="1339850"/>
          </a:xfrm>
          <a:prstGeom prst="rect">
            <a:avLst/>
          </a:prstGeom>
          <a:solidFill>
            <a:schemeClr val="bg1">
              <a:lumMod val="95000"/>
            </a:schemeClr>
          </a:solidFill>
          <a:ln w="12700">
            <a:solidFill>
              <a:schemeClr val="tx1"/>
            </a:solidFill>
            <a:miter lim="800000"/>
            <a:headEnd/>
            <a:tailEnd/>
          </a:ln>
          <a:effectLst/>
        </p:spPr>
        <p:txBody>
          <a:bodyPr wrap="square">
            <a:spAutoFit/>
          </a:bodyPr>
          <a:lstStyle/>
          <a:p>
            <a:pPr algn="l">
              <a:lnSpc>
                <a:spcPct val="100000"/>
              </a:lnSpc>
            </a:pPr>
            <a:r>
              <a:rPr lang="en-US" sz="1600">
                <a:latin typeface="Courier New" pitchFamily="49" charset="0"/>
              </a:rPr>
              <a:t>0804d070 &lt;__libc_open&gt;:</a:t>
            </a:r>
          </a:p>
          <a:p>
            <a:pPr algn="l">
              <a:lnSpc>
                <a:spcPct val="100000"/>
              </a:lnSpc>
            </a:pPr>
            <a:r>
              <a:rPr lang="en-US" sz="1600">
                <a:latin typeface="Courier New" pitchFamily="49" charset="0"/>
              </a:rPr>
              <a:t> . . .</a:t>
            </a:r>
          </a:p>
          <a:p>
            <a:pPr algn="l">
              <a:lnSpc>
                <a:spcPct val="100000"/>
              </a:lnSpc>
            </a:pPr>
            <a:r>
              <a:rPr lang="en-US" sz="1600">
                <a:latin typeface="Courier New" pitchFamily="49" charset="0"/>
              </a:rPr>
              <a:t> 804d082:	cd 80                	</a:t>
            </a:r>
            <a:r>
              <a:rPr lang="en-US" sz="1600" i="1">
                <a:latin typeface="Courier New" pitchFamily="49" charset="0"/>
              </a:rPr>
              <a:t>int</a:t>
            </a:r>
            <a:r>
              <a:rPr lang="en-US" sz="1600">
                <a:latin typeface="Courier New" pitchFamily="49" charset="0"/>
              </a:rPr>
              <a:t>    $0x80</a:t>
            </a:r>
          </a:p>
          <a:p>
            <a:pPr algn="l">
              <a:lnSpc>
                <a:spcPct val="100000"/>
              </a:lnSpc>
            </a:pPr>
            <a:r>
              <a:rPr lang="en-US" sz="1600">
                <a:latin typeface="Courier New" pitchFamily="49" charset="0"/>
              </a:rPr>
              <a:t> 804d084:	5b                   	pop    %ebx</a:t>
            </a:r>
          </a:p>
          <a:p>
            <a:pPr algn="l">
              <a:lnSpc>
                <a:spcPct val="100000"/>
              </a:lnSpc>
            </a:pPr>
            <a:r>
              <a:rPr lang="en-US" sz="1600">
                <a:latin typeface="Courier New" pitchFamily="49" charset="0"/>
              </a:rPr>
              <a:t> . . .</a:t>
            </a:r>
          </a:p>
        </p:txBody>
      </p:sp>
      <p:sp>
        <p:nvSpPr>
          <p:cNvPr id="17" name="Rectangle 4"/>
          <p:cNvSpPr>
            <a:spLocks noChangeArrowheads="1"/>
          </p:cNvSpPr>
          <p:nvPr/>
        </p:nvSpPr>
        <p:spPr bwMode="auto">
          <a:xfrm>
            <a:off x="939582" y="3657600"/>
            <a:ext cx="1804388"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User Process</a:t>
            </a:r>
          </a:p>
        </p:txBody>
      </p:sp>
      <p:sp>
        <p:nvSpPr>
          <p:cNvPr id="18" name="Rectangle 5"/>
          <p:cNvSpPr>
            <a:spLocks noChangeArrowheads="1"/>
          </p:cNvSpPr>
          <p:nvPr/>
        </p:nvSpPr>
        <p:spPr bwMode="auto">
          <a:xfrm>
            <a:off x="4244757" y="3657600"/>
            <a:ext cx="536989"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OS</a:t>
            </a:r>
          </a:p>
        </p:txBody>
      </p:sp>
      <p:sp>
        <p:nvSpPr>
          <p:cNvPr id="19" name="Line 6"/>
          <p:cNvSpPr>
            <a:spLocks noChangeShapeType="1"/>
          </p:cNvSpPr>
          <p:nvPr/>
        </p:nvSpPr>
        <p:spPr bwMode="auto">
          <a:xfrm>
            <a:off x="1753970" y="4179887"/>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0" name="Line 7"/>
          <p:cNvSpPr>
            <a:spLocks noChangeShapeType="1"/>
          </p:cNvSpPr>
          <p:nvPr/>
        </p:nvSpPr>
        <p:spPr bwMode="auto">
          <a:xfrm>
            <a:off x="1760320" y="4784725"/>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1" name="Line 8"/>
          <p:cNvSpPr>
            <a:spLocks noChangeShapeType="1"/>
          </p:cNvSpPr>
          <p:nvPr/>
        </p:nvSpPr>
        <p:spPr bwMode="auto">
          <a:xfrm>
            <a:off x="4573370" y="4791075"/>
            <a:ext cx="0" cy="5969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2" name="Line 9"/>
          <p:cNvSpPr>
            <a:spLocks noChangeShapeType="1"/>
          </p:cNvSpPr>
          <p:nvPr/>
        </p:nvSpPr>
        <p:spPr bwMode="auto">
          <a:xfrm flipH="1" flipV="1">
            <a:off x="1747620" y="4854575"/>
            <a:ext cx="2832100" cy="5461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3" name="Line 10"/>
          <p:cNvSpPr>
            <a:spLocks noChangeShapeType="1"/>
          </p:cNvSpPr>
          <p:nvPr/>
        </p:nvSpPr>
        <p:spPr bwMode="auto">
          <a:xfrm flipH="1">
            <a:off x="1747620" y="4881562"/>
            <a:ext cx="6350" cy="90963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4" name="Rectangle 11"/>
          <p:cNvSpPr>
            <a:spLocks noChangeArrowheads="1"/>
          </p:cNvSpPr>
          <p:nvPr/>
        </p:nvSpPr>
        <p:spPr bwMode="auto">
          <a:xfrm>
            <a:off x="2622332" y="4419600"/>
            <a:ext cx="1072649"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a:latin typeface="Calibri" pitchFamily="34" charset="0"/>
              </a:rPr>
              <a:t>exception</a:t>
            </a:r>
          </a:p>
        </p:txBody>
      </p:sp>
      <p:sp>
        <p:nvSpPr>
          <p:cNvPr id="25" name="Rectangle 12"/>
          <p:cNvSpPr>
            <a:spLocks noChangeArrowheads="1"/>
          </p:cNvSpPr>
          <p:nvPr/>
        </p:nvSpPr>
        <p:spPr bwMode="auto">
          <a:xfrm>
            <a:off x="4603532" y="4876800"/>
            <a:ext cx="1219200" cy="366759"/>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sz="1800" b="0" i="1" dirty="0" smtClean="0">
                <a:latin typeface="Calibri" pitchFamily="34" charset="0"/>
              </a:rPr>
              <a:t>open file</a:t>
            </a:r>
            <a:endParaRPr lang="en-US" sz="1800" b="0" i="1" dirty="0">
              <a:latin typeface="Calibri" pitchFamily="34" charset="0"/>
            </a:endParaRPr>
          </a:p>
        </p:txBody>
      </p:sp>
      <p:sp>
        <p:nvSpPr>
          <p:cNvPr id="26" name="Rectangle 13"/>
          <p:cNvSpPr>
            <a:spLocks noChangeArrowheads="1"/>
          </p:cNvSpPr>
          <p:nvPr/>
        </p:nvSpPr>
        <p:spPr bwMode="auto">
          <a:xfrm>
            <a:off x="2622332" y="5186362"/>
            <a:ext cx="853165"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smtClean="0">
                <a:latin typeface="Calibri" pitchFamily="34" charset="0"/>
              </a:rPr>
              <a:t>returns</a:t>
            </a:r>
            <a:endParaRPr lang="en-US" sz="1800" b="0" dirty="0">
              <a:latin typeface="Calibri" pitchFamily="34" charset="0"/>
            </a:endParaRPr>
          </a:p>
        </p:txBody>
      </p:sp>
      <p:sp>
        <p:nvSpPr>
          <p:cNvPr id="28" name="Text Box 15"/>
          <p:cNvSpPr txBox="1">
            <a:spLocks noChangeArrowheads="1"/>
          </p:cNvSpPr>
          <p:nvPr/>
        </p:nvSpPr>
        <p:spPr bwMode="auto">
          <a:xfrm>
            <a:off x="1327763" y="4553113"/>
            <a:ext cx="380169" cy="307777"/>
          </a:xfrm>
          <a:prstGeom prst="rect">
            <a:avLst/>
          </a:prstGeom>
          <a:noFill/>
          <a:ln w="25400">
            <a:noFill/>
            <a:miter lim="800000"/>
            <a:headEnd/>
            <a:tailEnd/>
          </a:ln>
          <a:effectLst/>
        </p:spPr>
        <p:txBody>
          <a:bodyPr wrap="none">
            <a:spAutoFit/>
          </a:bodyPr>
          <a:lstStyle/>
          <a:p>
            <a:pPr algn="l">
              <a:lnSpc>
                <a:spcPct val="100000"/>
              </a:lnSpc>
            </a:pPr>
            <a:r>
              <a:rPr lang="en-US" sz="1400" b="0" dirty="0" err="1" smtClean="0">
                <a:latin typeface="Calibri" pitchFamily="34" charset="0"/>
              </a:rPr>
              <a:t>int</a:t>
            </a:r>
            <a:endParaRPr lang="en-US" sz="1400" b="0" dirty="0">
              <a:latin typeface="Calibri" pitchFamily="34" charset="0"/>
            </a:endParaRPr>
          </a:p>
        </p:txBody>
      </p:sp>
      <p:sp>
        <p:nvSpPr>
          <p:cNvPr id="29" name="Text Box 16"/>
          <p:cNvSpPr txBox="1">
            <a:spLocks noChangeArrowheads="1"/>
          </p:cNvSpPr>
          <p:nvPr/>
        </p:nvSpPr>
        <p:spPr bwMode="auto">
          <a:xfrm>
            <a:off x="1239534" y="4758472"/>
            <a:ext cx="468398" cy="307777"/>
          </a:xfrm>
          <a:prstGeom prst="rect">
            <a:avLst/>
          </a:prstGeom>
          <a:noFill/>
          <a:ln w="25400">
            <a:noFill/>
            <a:miter lim="800000"/>
            <a:headEnd/>
            <a:tailEnd/>
          </a:ln>
          <a:effectLst/>
        </p:spPr>
        <p:txBody>
          <a:bodyPr wrap="none">
            <a:spAutoFit/>
          </a:bodyPr>
          <a:lstStyle/>
          <a:p>
            <a:pPr algn="l">
              <a:lnSpc>
                <a:spcPct val="100000"/>
              </a:lnSpc>
            </a:pPr>
            <a:r>
              <a:rPr lang="en-US" sz="1400" b="0" dirty="0" smtClean="0">
                <a:latin typeface="Calibri" pitchFamily="34" charset="0"/>
              </a:rPr>
              <a:t>pop</a:t>
            </a:r>
            <a:endParaRPr lang="en-US" sz="1400" b="0" dirty="0">
              <a:latin typeface="Calibri" pitchFamily="34" charset="0"/>
            </a:endParaRPr>
          </a:p>
        </p:txBody>
      </p:sp>
    </p:spTree>
    <p:extLst>
      <p:ext uri="{BB962C8B-B14F-4D97-AF65-F5344CB8AC3E}">
        <p14:creationId xmlns:p14="http://schemas.microsoft.com/office/powerpoint/2010/main" val="23679897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80271">
                                            <p:txEl>
                                              <p:pRg st="12" end="1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80271">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7" grpId="0"/>
      <p:bldP spid="18" grpId="0"/>
      <p:bldP spid="19" grpId="0" animBg="1"/>
      <p:bldP spid="20" grpId="0" animBg="1"/>
      <p:bldP spid="21" grpId="0" animBg="1"/>
      <p:bldP spid="22" grpId="0" animBg="1"/>
      <p:bldP spid="23" grpId="0" animBg="1"/>
      <p:bldP spid="24" grpId="0"/>
      <p:bldP spid="25" grpId="0"/>
      <p:bldP spid="26" grpId="0"/>
      <p:bldP spid="28" grpId="0"/>
      <p:bldP spid="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914400" y="3048000"/>
            <a:ext cx="5715000" cy="22860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Calibri" pitchFamily="34" charset="0"/>
            </a:endParaRPr>
          </a:p>
        </p:txBody>
      </p:sp>
      <p:sp>
        <p:nvSpPr>
          <p:cNvPr id="481282" name="Rectangle 2"/>
          <p:cNvSpPr>
            <a:spLocks noGrp="1" noChangeArrowheads="1"/>
          </p:cNvSpPr>
          <p:nvPr>
            <p:ph type="title"/>
          </p:nvPr>
        </p:nvSpPr>
        <p:spPr>
          <a:xfrm>
            <a:off x="441652" y="587375"/>
            <a:ext cx="7893050" cy="555625"/>
          </a:xfrm>
          <a:noFill/>
          <a:ln/>
        </p:spPr>
        <p:txBody>
          <a:bodyPr/>
          <a:lstStyle/>
          <a:p>
            <a:r>
              <a:rPr lang="en-US" dirty="0"/>
              <a:t>Fault </a:t>
            </a:r>
            <a:r>
              <a:rPr lang="en-US" dirty="0" smtClean="0"/>
              <a:t>Example: </a:t>
            </a:r>
            <a:r>
              <a:rPr lang="en-US" dirty="0" smtClean="0">
                <a:solidFill>
                  <a:srgbClr val="FF0000"/>
                </a:solidFill>
              </a:rPr>
              <a:t>Page Fault</a:t>
            </a:r>
            <a:endParaRPr lang="en-US" dirty="0">
              <a:solidFill>
                <a:srgbClr val="FF0000"/>
              </a:solidFill>
            </a:endParaRPr>
          </a:p>
        </p:txBody>
      </p:sp>
      <p:sp>
        <p:nvSpPr>
          <p:cNvPr id="481297" name="Rectangle 17"/>
          <p:cNvSpPr>
            <a:spLocks noGrp="1" noChangeArrowheads="1"/>
          </p:cNvSpPr>
          <p:nvPr>
            <p:ph type="body" idx="1"/>
          </p:nvPr>
        </p:nvSpPr>
        <p:spPr>
          <a:xfrm>
            <a:off x="457200" y="1022350"/>
            <a:ext cx="8153400" cy="3397250"/>
          </a:xfrm>
        </p:spPr>
        <p:txBody>
          <a:bodyPr/>
          <a:lstStyle/>
          <a:p>
            <a:r>
              <a:rPr lang="en-US" sz="2000" b="0" i="1" dirty="0" smtClean="0"/>
              <a:t>(You can ignore for now, until we learn about VM)</a:t>
            </a:r>
          </a:p>
          <a:p>
            <a:r>
              <a:rPr lang="en-US" sz="2000" b="0" dirty="0" smtClean="0"/>
              <a:t>User </a:t>
            </a:r>
            <a:r>
              <a:rPr lang="en-US" sz="2000" b="0" dirty="0"/>
              <a:t>writes to memory location</a:t>
            </a:r>
          </a:p>
          <a:p>
            <a:r>
              <a:rPr lang="en-US" sz="2000" b="0" dirty="0"/>
              <a:t>That portion (page) of user’s memory </a:t>
            </a:r>
            <a:r>
              <a:rPr lang="en-US" sz="2000" b="0" dirty="0" smtClean="0"/>
              <a:t/>
            </a:r>
            <a:br>
              <a:rPr lang="en-US" sz="2000" b="0" dirty="0" smtClean="0"/>
            </a:br>
            <a:r>
              <a:rPr lang="en-US" sz="2000" b="0" dirty="0" smtClean="0"/>
              <a:t>is </a:t>
            </a:r>
            <a:r>
              <a:rPr lang="en-US" sz="2000" b="0" dirty="0"/>
              <a:t>currently on disk</a:t>
            </a:r>
          </a:p>
          <a:p>
            <a:endParaRPr lang="en-US" sz="2200" b="0" dirty="0"/>
          </a:p>
          <a:p>
            <a:endParaRPr lang="en-US" sz="2200" b="0" dirty="0" smtClean="0"/>
          </a:p>
          <a:p>
            <a:endParaRPr lang="en-US" sz="2200" b="0" dirty="0" smtClean="0"/>
          </a:p>
          <a:p>
            <a:endParaRPr lang="en-US" sz="2200" b="0" dirty="0" smtClean="0"/>
          </a:p>
          <a:p>
            <a:endParaRPr lang="en-US" sz="2200" b="0" dirty="0" smtClean="0"/>
          </a:p>
          <a:p>
            <a:endParaRPr lang="en-US" sz="2200" b="0" dirty="0" smtClean="0"/>
          </a:p>
          <a:p>
            <a:endParaRPr lang="en-US" sz="2200" b="0" dirty="0" smtClean="0"/>
          </a:p>
          <a:p>
            <a:endParaRPr lang="en-US" sz="2000" b="0" dirty="0" smtClean="0"/>
          </a:p>
          <a:p>
            <a:r>
              <a:rPr lang="en-US" sz="2000" b="0" dirty="0" smtClean="0"/>
              <a:t>Page </a:t>
            </a:r>
            <a:r>
              <a:rPr lang="en-US" sz="2000" b="0" dirty="0"/>
              <a:t>handler must load page into physical memory</a:t>
            </a:r>
          </a:p>
          <a:p>
            <a:r>
              <a:rPr lang="en-US" sz="2000" b="0" dirty="0"/>
              <a:t>Returns to faulting instruction</a:t>
            </a:r>
          </a:p>
          <a:p>
            <a:r>
              <a:rPr lang="en-US" sz="2000" b="0" dirty="0"/>
              <a:t>Successful on second try</a:t>
            </a:r>
          </a:p>
        </p:txBody>
      </p:sp>
      <p:sp>
        <p:nvSpPr>
          <p:cNvPr id="481298" name="Text Box 18"/>
          <p:cNvSpPr txBox="1">
            <a:spLocks noChangeArrowheads="1"/>
          </p:cNvSpPr>
          <p:nvPr/>
        </p:nvSpPr>
        <p:spPr bwMode="auto">
          <a:xfrm>
            <a:off x="6113354" y="1022350"/>
            <a:ext cx="2165350" cy="1339850"/>
          </a:xfrm>
          <a:prstGeom prst="rect">
            <a:avLst/>
          </a:prstGeom>
          <a:solidFill>
            <a:srgbClr val="F6F5BD"/>
          </a:solidFill>
          <a:ln w="12700">
            <a:solidFill>
              <a:schemeClr val="tx1"/>
            </a:solidFill>
            <a:miter lim="800000"/>
            <a:headEnd/>
            <a:tailEnd/>
          </a:ln>
          <a:effectLst/>
        </p:spPr>
        <p:txBody>
          <a:bodyPr wrap="none">
            <a:spAutoFit/>
          </a:bodyPr>
          <a:lstStyle/>
          <a:p>
            <a:pPr algn="l">
              <a:lnSpc>
                <a:spcPct val="100000"/>
              </a:lnSpc>
            </a:pPr>
            <a:r>
              <a:rPr lang="en-US" sz="1600" dirty="0" err="1">
                <a:latin typeface="Courier New" pitchFamily="49" charset="0"/>
              </a:rPr>
              <a:t>int</a:t>
            </a:r>
            <a:r>
              <a:rPr lang="en-US" sz="1600" dirty="0">
                <a:latin typeface="Courier New" pitchFamily="49" charset="0"/>
              </a:rPr>
              <a:t> a[1000];</a:t>
            </a:r>
          </a:p>
          <a:p>
            <a:pPr algn="l">
              <a:lnSpc>
                <a:spcPct val="100000"/>
              </a:lnSpc>
            </a:pPr>
            <a:r>
              <a:rPr lang="en-US" sz="1600" dirty="0">
                <a:latin typeface="Courier New" pitchFamily="49" charset="0"/>
              </a:rPr>
              <a:t>main ()</a:t>
            </a:r>
          </a:p>
          <a:p>
            <a:pPr algn="l">
              <a:lnSpc>
                <a:spcPct val="100000"/>
              </a:lnSpc>
            </a:pPr>
            <a:r>
              <a:rPr lang="en-US" sz="1600" dirty="0">
                <a:latin typeface="Courier New" pitchFamily="49" charset="0"/>
              </a:rPr>
              <a:t>{</a:t>
            </a:r>
          </a:p>
          <a:p>
            <a:pPr algn="l">
              <a:lnSpc>
                <a:spcPct val="100000"/>
              </a:lnSpc>
            </a:pPr>
            <a:r>
              <a:rPr lang="en-US" sz="1600" dirty="0">
                <a:latin typeface="Courier New" pitchFamily="49" charset="0"/>
              </a:rPr>
              <a:t>    a[500] = 13;</a:t>
            </a:r>
          </a:p>
          <a:p>
            <a:pPr algn="l">
              <a:lnSpc>
                <a:spcPct val="100000"/>
              </a:lnSpc>
            </a:pPr>
            <a:r>
              <a:rPr lang="en-US" sz="1600" dirty="0">
                <a:latin typeface="Courier New" pitchFamily="49" charset="0"/>
              </a:rPr>
              <a:t>}</a:t>
            </a:r>
          </a:p>
        </p:txBody>
      </p:sp>
      <p:sp>
        <p:nvSpPr>
          <p:cNvPr id="481299" name="Text Box 19"/>
          <p:cNvSpPr txBox="1">
            <a:spLocks noChangeArrowheads="1"/>
          </p:cNvSpPr>
          <p:nvPr/>
        </p:nvSpPr>
        <p:spPr bwMode="auto">
          <a:xfrm>
            <a:off x="914400" y="2488982"/>
            <a:ext cx="7348538" cy="361950"/>
          </a:xfrm>
          <a:prstGeom prst="rect">
            <a:avLst/>
          </a:prstGeom>
          <a:solidFill>
            <a:schemeClr val="bg1">
              <a:lumMod val="95000"/>
            </a:schemeClr>
          </a:solidFill>
          <a:ln w="12700">
            <a:solidFill>
              <a:schemeClr val="tx1"/>
            </a:solidFill>
            <a:miter lim="800000"/>
            <a:headEnd/>
            <a:tailEnd/>
          </a:ln>
          <a:effectLst/>
        </p:spPr>
        <p:txBody>
          <a:bodyPr wrap="none">
            <a:spAutoFit/>
          </a:bodyPr>
          <a:lstStyle/>
          <a:p>
            <a:pPr algn="l">
              <a:lnSpc>
                <a:spcPct val="100000"/>
              </a:lnSpc>
            </a:pPr>
            <a:r>
              <a:rPr lang="en-US" sz="1600">
                <a:latin typeface="Courier New" pitchFamily="49" charset="0"/>
              </a:rPr>
              <a:t> 80483b7:	c7 05 10 9d 04 08 0d 	movl   $0xd,0x8049d10</a:t>
            </a:r>
          </a:p>
        </p:txBody>
      </p:sp>
      <p:sp>
        <p:nvSpPr>
          <p:cNvPr id="20" name="Rectangle 4"/>
          <p:cNvSpPr>
            <a:spLocks noChangeArrowheads="1"/>
          </p:cNvSpPr>
          <p:nvPr/>
        </p:nvSpPr>
        <p:spPr bwMode="auto">
          <a:xfrm>
            <a:off x="990600" y="3100551"/>
            <a:ext cx="1804388"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User Process</a:t>
            </a:r>
          </a:p>
        </p:txBody>
      </p:sp>
      <p:sp>
        <p:nvSpPr>
          <p:cNvPr id="21" name="Rectangle 5"/>
          <p:cNvSpPr>
            <a:spLocks noChangeArrowheads="1"/>
          </p:cNvSpPr>
          <p:nvPr/>
        </p:nvSpPr>
        <p:spPr bwMode="auto">
          <a:xfrm>
            <a:off x="4295775" y="3100551"/>
            <a:ext cx="536989"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OS</a:t>
            </a:r>
          </a:p>
        </p:txBody>
      </p:sp>
      <p:sp>
        <p:nvSpPr>
          <p:cNvPr id="22" name="Line 6"/>
          <p:cNvSpPr>
            <a:spLocks noChangeShapeType="1"/>
          </p:cNvSpPr>
          <p:nvPr/>
        </p:nvSpPr>
        <p:spPr bwMode="auto">
          <a:xfrm>
            <a:off x="1804988" y="3622838"/>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3" name="Line 7"/>
          <p:cNvSpPr>
            <a:spLocks noChangeShapeType="1"/>
          </p:cNvSpPr>
          <p:nvPr/>
        </p:nvSpPr>
        <p:spPr bwMode="auto">
          <a:xfrm>
            <a:off x="1811338" y="4227676"/>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4" name="Line 8"/>
          <p:cNvSpPr>
            <a:spLocks noChangeShapeType="1"/>
          </p:cNvSpPr>
          <p:nvPr/>
        </p:nvSpPr>
        <p:spPr bwMode="auto">
          <a:xfrm>
            <a:off x="4624388" y="4234026"/>
            <a:ext cx="0" cy="5969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5" name="Line 9"/>
          <p:cNvSpPr>
            <a:spLocks noChangeShapeType="1"/>
          </p:cNvSpPr>
          <p:nvPr/>
        </p:nvSpPr>
        <p:spPr bwMode="auto">
          <a:xfrm flipH="1" flipV="1">
            <a:off x="1798637" y="4234026"/>
            <a:ext cx="2832100" cy="6096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6" name="Line 10"/>
          <p:cNvSpPr>
            <a:spLocks noChangeShapeType="1"/>
          </p:cNvSpPr>
          <p:nvPr/>
        </p:nvSpPr>
        <p:spPr bwMode="auto">
          <a:xfrm flipH="1">
            <a:off x="1798638" y="4324513"/>
            <a:ext cx="6350" cy="90963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7" name="Rectangle 11"/>
          <p:cNvSpPr>
            <a:spLocks noChangeArrowheads="1"/>
          </p:cNvSpPr>
          <p:nvPr/>
        </p:nvSpPr>
        <p:spPr bwMode="auto">
          <a:xfrm>
            <a:off x="2277364" y="3862551"/>
            <a:ext cx="2142236"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smtClean="0">
                <a:latin typeface="Calibri" pitchFamily="34" charset="0"/>
              </a:rPr>
              <a:t>exception: page fault</a:t>
            </a:r>
            <a:endParaRPr lang="en-US" sz="1800" b="0" i="1" dirty="0">
              <a:latin typeface="Calibri" pitchFamily="34" charset="0"/>
            </a:endParaRPr>
          </a:p>
        </p:txBody>
      </p:sp>
      <p:sp>
        <p:nvSpPr>
          <p:cNvPr id="28" name="Rectangle 12"/>
          <p:cNvSpPr>
            <a:spLocks noChangeArrowheads="1"/>
          </p:cNvSpPr>
          <p:nvPr/>
        </p:nvSpPr>
        <p:spPr bwMode="auto">
          <a:xfrm>
            <a:off x="4654550" y="4206766"/>
            <a:ext cx="1974850" cy="643758"/>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sz="1800" b="0" i="1" dirty="0" smtClean="0">
                <a:latin typeface="Calibri" pitchFamily="34" charset="0"/>
              </a:rPr>
              <a:t>Create page and </a:t>
            </a:r>
          </a:p>
          <a:p>
            <a:pPr algn="l">
              <a:lnSpc>
                <a:spcPct val="100000"/>
              </a:lnSpc>
            </a:pPr>
            <a:r>
              <a:rPr lang="en-US" sz="1800" b="0" i="1" dirty="0" smtClean="0">
                <a:latin typeface="Calibri" pitchFamily="34" charset="0"/>
              </a:rPr>
              <a:t>load into memory</a:t>
            </a:r>
            <a:endParaRPr lang="en-US" sz="1800" b="0" i="1" dirty="0">
              <a:latin typeface="Calibri" pitchFamily="34" charset="0"/>
            </a:endParaRPr>
          </a:p>
        </p:txBody>
      </p:sp>
      <p:sp>
        <p:nvSpPr>
          <p:cNvPr id="29" name="Rectangle 13"/>
          <p:cNvSpPr>
            <a:spLocks noChangeArrowheads="1"/>
          </p:cNvSpPr>
          <p:nvPr/>
        </p:nvSpPr>
        <p:spPr bwMode="auto">
          <a:xfrm>
            <a:off x="2673350" y="4548351"/>
            <a:ext cx="853165"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smtClean="0">
                <a:latin typeface="Calibri" pitchFamily="34" charset="0"/>
              </a:rPr>
              <a:t>returns</a:t>
            </a:r>
            <a:endParaRPr lang="en-US" sz="1800" b="0" dirty="0">
              <a:latin typeface="Calibri" pitchFamily="34" charset="0"/>
            </a:endParaRPr>
          </a:p>
        </p:txBody>
      </p:sp>
      <p:sp>
        <p:nvSpPr>
          <p:cNvPr id="30" name="Text Box 15"/>
          <p:cNvSpPr txBox="1">
            <a:spLocks noChangeArrowheads="1"/>
          </p:cNvSpPr>
          <p:nvPr/>
        </p:nvSpPr>
        <p:spPr bwMode="auto">
          <a:xfrm>
            <a:off x="1250732" y="4062249"/>
            <a:ext cx="544573" cy="307777"/>
          </a:xfrm>
          <a:prstGeom prst="rect">
            <a:avLst/>
          </a:prstGeom>
          <a:noFill/>
          <a:ln w="25400">
            <a:noFill/>
            <a:miter lim="800000"/>
            <a:headEnd/>
            <a:tailEnd/>
          </a:ln>
          <a:effectLst/>
        </p:spPr>
        <p:txBody>
          <a:bodyPr wrap="none">
            <a:spAutoFit/>
          </a:bodyPr>
          <a:lstStyle/>
          <a:p>
            <a:pPr algn="l">
              <a:lnSpc>
                <a:spcPct val="100000"/>
              </a:lnSpc>
            </a:pPr>
            <a:r>
              <a:rPr lang="en-US" sz="1400" b="0" dirty="0" err="1" smtClean="0">
                <a:latin typeface="Calibri" pitchFamily="34" charset="0"/>
              </a:rPr>
              <a:t>movl</a:t>
            </a:r>
            <a:endParaRPr lang="en-US" sz="1400" b="0" dirty="0">
              <a:latin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81297">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81297">
                                            <p:txEl>
                                              <p:pRg st="12" end="1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8129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0" grpId="0"/>
      <p:bldP spid="21" grpId="0"/>
      <p:bldP spid="22" grpId="0" animBg="1"/>
      <p:bldP spid="23" grpId="0" animBg="1"/>
      <p:bldP spid="24" grpId="0" animBg="1"/>
      <p:bldP spid="25" grpId="0" animBg="1"/>
      <p:bldP spid="26" grpId="0" animBg="1"/>
      <p:bldP spid="27" grpId="0"/>
      <p:bldP spid="28" grpId="0"/>
      <p:bldP spid="29" grpId="0"/>
      <p:bldP spid="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a:xfrm>
            <a:off x="457200" y="533400"/>
            <a:ext cx="8686800" cy="555625"/>
          </a:xfrm>
          <a:noFill/>
          <a:ln/>
        </p:spPr>
        <p:txBody>
          <a:bodyPr/>
          <a:lstStyle/>
          <a:p>
            <a:r>
              <a:rPr lang="en-US" dirty="0"/>
              <a:t>Fault </a:t>
            </a:r>
            <a:r>
              <a:rPr lang="en-US" dirty="0" smtClean="0"/>
              <a:t>Example: Invalid Memory Reference</a:t>
            </a:r>
            <a:endParaRPr lang="en-US" dirty="0"/>
          </a:p>
        </p:txBody>
      </p:sp>
      <p:sp>
        <p:nvSpPr>
          <p:cNvPr id="482318" name="Rectangle 14"/>
          <p:cNvSpPr>
            <a:spLocks noGrp="1" noChangeArrowheads="1"/>
          </p:cNvSpPr>
          <p:nvPr>
            <p:ph type="body" idx="1"/>
          </p:nvPr>
        </p:nvSpPr>
        <p:spPr>
          <a:xfrm>
            <a:off x="517634" y="5525815"/>
            <a:ext cx="6705600" cy="1255985"/>
          </a:xfrm>
        </p:spPr>
        <p:txBody>
          <a:bodyPr/>
          <a:lstStyle/>
          <a:p>
            <a:r>
              <a:rPr lang="en-US" sz="2000" b="0" dirty="0" smtClean="0"/>
              <a:t>Page </a:t>
            </a:r>
            <a:r>
              <a:rPr lang="en-US" sz="2000" b="0" dirty="0"/>
              <a:t>handler detects invalid address</a:t>
            </a:r>
          </a:p>
          <a:p>
            <a:r>
              <a:rPr lang="en-US" sz="2000" b="0" dirty="0"/>
              <a:t>Sends </a:t>
            </a:r>
            <a:r>
              <a:rPr lang="en-US" sz="2000" dirty="0">
                <a:latin typeface="Courier New" pitchFamily="49" charset="0"/>
              </a:rPr>
              <a:t>SIGSEGV</a:t>
            </a:r>
            <a:r>
              <a:rPr lang="en-US" sz="2000" b="0" dirty="0"/>
              <a:t> signal to user process</a:t>
            </a:r>
          </a:p>
          <a:p>
            <a:r>
              <a:rPr lang="en-US" sz="2000" b="0" dirty="0"/>
              <a:t>User process exits with “segmentation fault”</a:t>
            </a:r>
          </a:p>
        </p:txBody>
      </p:sp>
      <p:sp>
        <p:nvSpPr>
          <p:cNvPr id="482319" name="Text Box 15"/>
          <p:cNvSpPr txBox="1">
            <a:spLocks noChangeArrowheads="1"/>
          </p:cNvSpPr>
          <p:nvPr/>
        </p:nvSpPr>
        <p:spPr bwMode="auto">
          <a:xfrm>
            <a:off x="959068" y="1219200"/>
            <a:ext cx="2287588" cy="1339850"/>
          </a:xfrm>
          <a:prstGeom prst="rect">
            <a:avLst/>
          </a:prstGeom>
          <a:solidFill>
            <a:srgbClr val="F6F5BD"/>
          </a:solidFill>
          <a:ln w="12700">
            <a:solidFill>
              <a:schemeClr val="tx1"/>
            </a:solidFill>
            <a:miter lim="800000"/>
            <a:headEnd/>
            <a:tailEnd/>
          </a:ln>
          <a:effectLst/>
        </p:spPr>
        <p:txBody>
          <a:bodyPr wrap="none">
            <a:spAutoFit/>
          </a:bodyPr>
          <a:lstStyle/>
          <a:p>
            <a:r>
              <a:rPr lang="en-US" sz="1600" dirty="0" err="1">
                <a:latin typeface="Courier New" pitchFamily="49" charset="0"/>
              </a:rPr>
              <a:t>int a[1000];</a:t>
            </a:r>
          </a:p>
          <a:p>
            <a:r>
              <a:rPr lang="en-US" sz="1600" dirty="0" err="1">
                <a:latin typeface="Courier New" pitchFamily="49" charset="0"/>
              </a:rPr>
              <a:t>main ()</a:t>
            </a:r>
          </a:p>
          <a:p>
            <a:r>
              <a:rPr lang="en-US" sz="1600" dirty="0" err="1">
                <a:latin typeface="Courier New" pitchFamily="49" charset="0"/>
              </a:rPr>
              <a:t>{</a:t>
            </a:r>
          </a:p>
          <a:p>
            <a:r>
              <a:rPr lang="en-US" sz="1600" dirty="0" err="1">
                <a:latin typeface="Courier New" pitchFamily="49" charset="0"/>
              </a:rPr>
              <a:t>    a[5000] = 13;</a:t>
            </a:r>
          </a:p>
          <a:p>
            <a:r>
              <a:rPr lang="en-US" sz="1600" dirty="0" err="1">
                <a:latin typeface="Courier New" pitchFamily="49" charset="0"/>
              </a:rPr>
              <a:t>}</a:t>
            </a:r>
          </a:p>
        </p:txBody>
      </p:sp>
      <p:sp>
        <p:nvSpPr>
          <p:cNvPr id="482320" name="Text Box 16"/>
          <p:cNvSpPr txBox="1">
            <a:spLocks noChangeArrowheads="1"/>
          </p:cNvSpPr>
          <p:nvPr/>
        </p:nvSpPr>
        <p:spPr bwMode="auto">
          <a:xfrm>
            <a:off x="959068" y="2667000"/>
            <a:ext cx="7393371" cy="338554"/>
          </a:xfrm>
          <a:prstGeom prst="rect">
            <a:avLst/>
          </a:prstGeom>
          <a:solidFill>
            <a:schemeClr val="bg1">
              <a:lumMod val="95000"/>
            </a:schemeClr>
          </a:solidFill>
          <a:ln w="12700">
            <a:solidFill>
              <a:schemeClr val="tx1"/>
            </a:solidFill>
            <a:miter lim="800000"/>
            <a:headEnd/>
            <a:tailEnd/>
          </a:ln>
          <a:effectLst/>
        </p:spPr>
        <p:txBody>
          <a:bodyPr wrap="none">
            <a:spAutoFit/>
          </a:bodyPr>
          <a:lstStyle/>
          <a:p>
            <a:r>
              <a:rPr lang="en-US" sz="1600">
                <a:latin typeface="Courier New" pitchFamily="49" charset="0"/>
              </a:rPr>
              <a:t> 80483b7:	c7 05 60 e3 04 08 0d 	movl   $0xd,0x804e360</a:t>
            </a:r>
          </a:p>
        </p:txBody>
      </p:sp>
      <p:sp>
        <p:nvSpPr>
          <p:cNvPr id="18" name="Rectangle 17"/>
          <p:cNvSpPr/>
          <p:nvPr/>
        </p:nvSpPr>
        <p:spPr bwMode="auto">
          <a:xfrm>
            <a:off x="959068" y="3276600"/>
            <a:ext cx="7270532" cy="20574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smtClean="0">
              <a:latin typeface="Calibri" pitchFamily="34" charset="0"/>
            </a:endParaRPr>
          </a:p>
        </p:txBody>
      </p:sp>
      <p:sp>
        <p:nvSpPr>
          <p:cNvPr id="19" name="Rectangle 4"/>
          <p:cNvSpPr>
            <a:spLocks noChangeArrowheads="1"/>
          </p:cNvSpPr>
          <p:nvPr/>
        </p:nvSpPr>
        <p:spPr bwMode="auto">
          <a:xfrm>
            <a:off x="1060450" y="3276600"/>
            <a:ext cx="1804388"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User Process</a:t>
            </a:r>
          </a:p>
        </p:txBody>
      </p:sp>
      <p:sp>
        <p:nvSpPr>
          <p:cNvPr id="20" name="Rectangle 5"/>
          <p:cNvSpPr>
            <a:spLocks noChangeArrowheads="1"/>
          </p:cNvSpPr>
          <p:nvPr/>
        </p:nvSpPr>
        <p:spPr bwMode="auto">
          <a:xfrm>
            <a:off x="4365625" y="3276600"/>
            <a:ext cx="536989"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OS</a:t>
            </a:r>
          </a:p>
        </p:txBody>
      </p:sp>
      <p:sp>
        <p:nvSpPr>
          <p:cNvPr id="21" name="Line 6"/>
          <p:cNvSpPr>
            <a:spLocks noChangeShapeType="1"/>
          </p:cNvSpPr>
          <p:nvPr/>
        </p:nvSpPr>
        <p:spPr bwMode="auto">
          <a:xfrm>
            <a:off x="1874838" y="3798887"/>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2" name="Line 7"/>
          <p:cNvSpPr>
            <a:spLocks noChangeShapeType="1"/>
          </p:cNvSpPr>
          <p:nvPr/>
        </p:nvSpPr>
        <p:spPr bwMode="auto">
          <a:xfrm>
            <a:off x="1881188" y="4403725"/>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3" name="Line 8"/>
          <p:cNvSpPr>
            <a:spLocks noChangeShapeType="1"/>
          </p:cNvSpPr>
          <p:nvPr/>
        </p:nvSpPr>
        <p:spPr bwMode="auto">
          <a:xfrm>
            <a:off x="4694238" y="4410075"/>
            <a:ext cx="0" cy="5969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6" name="Rectangle 11"/>
          <p:cNvSpPr>
            <a:spLocks noChangeArrowheads="1"/>
          </p:cNvSpPr>
          <p:nvPr/>
        </p:nvSpPr>
        <p:spPr bwMode="auto">
          <a:xfrm>
            <a:off x="2277364" y="4038600"/>
            <a:ext cx="2142236"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smtClean="0">
                <a:latin typeface="Calibri" pitchFamily="34" charset="0"/>
              </a:rPr>
              <a:t>exception: page fault</a:t>
            </a:r>
            <a:endParaRPr lang="en-US" sz="1800" b="0" i="1" dirty="0">
              <a:latin typeface="Calibri" pitchFamily="34" charset="0"/>
            </a:endParaRPr>
          </a:p>
        </p:txBody>
      </p:sp>
      <p:sp>
        <p:nvSpPr>
          <p:cNvPr id="27" name="Rectangle 12"/>
          <p:cNvSpPr>
            <a:spLocks noChangeArrowheads="1"/>
          </p:cNvSpPr>
          <p:nvPr/>
        </p:nvSpPr>
        <p:spPr bwMode="auto">
          <a:xfrm>
            <a:off x="4724400" y="4495800"/>
            <a:ext cx="2286000" cy="366759"/>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sz="1800" b="0" i="1" dirty="0" smtClean="0">
                <a:latin typeface="Calibri" pitchFamily="34" charset="0"/>
              </a:rPr>
              <a:t>detect invalid address</a:t>
            </a:r>
            <a:endParaRPr lang="en-US" sz="1800" b="0" i="1" dirty="0">
              <a:latin typeface="Calibri" pitchFamily="34" charset="0"/>
            </a:endParaRPr>
          </a:p>
        </p:txBody>
      </p:sp>
      <p:sp>
        <p:nvSpPr>
          <p:cNvPr id="29" name="Text Box 15"/>
          <p:cNvSpPr txBox="1">
            <a:spLocks noChangeArrowheads="1"/>
          </p:cNvSpPr>
          <p:nvPr/>
        </p:nvSpPr>
        <p:spPr bwMode="auto">
          <a:xfrm>
            <a:off x="1319049" y="4240574"/>
            <a:ext cx="544573" cy="307777"/>
          </a:xfrm>
          <a:prstGeom prst="rect">
            <a:avLst/>
          </a:prstGeom>
          <a:noFill/>
          <a:ln w="25400">
            <a:noFill/>
            <a:miter lim="800000"/>
            <a:headEnd/>
            <a:tailEnd/>
          </a:ln>
          <a:effectLst/>
        </p:spPr>
        <p:txBody>
          <a:bodyPr wrap="none">
            <a:spAutoFit/>
          </a:bodyPr>
          <a:lstStyle/>
          <a:p>
            <a:pPr algn="l">
              <a:lnSpc>
                <a:spcPct val="100000"/>
              </a:lnSpc>
            </a:pPr>
            <a:r>
              <a:rPr lang="en-US" sz="1400" b="0" dirty="0" err="1" smtClean="0">
                <a:latin typeface="Calibri" pitchFamily="34" charset="0"/>
              </a:rPr>
              <a:t>movl</a:t>
            </a:r>
            <a:endParaRPr lang="en-US" sz="1400" b="0" dirty="0">
              <a:latin typeface="Calibri" pitchFamily="34" charset="0"/>
            </a:endParaRPr>
          </a:p>
        </p:txBody>
      </p:sp>
      <p:sp>
        <p:nvSpPr>
          <p:cNvPr id="31" name="Line 7"/>
          <p:cNvSpPr>
            <a:spLocks noChangeShapeType="1"/>
          </p:cNvSpPr>
          <p:nvPr/>
        </p:nvSpPr>
        <p:spPr bwMode="auto">
          <a:xfrm>
            <a:off x="4708634" y="5005551"/>
            <a:ext cx="1768366"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32" name="Rectangle 12"/>
          <p:cNvSpPr>
            <a:spLocks noChangeArrowheads="1"/>
          </p:cNvSpPr>
          <p:nvPr/>
        </p:nvSpPr>
        <p:spPr bwMode="auto">
          <a:xfrm>
            <a:off x="6477000" y="4814841"/>
            <a:ext cx="1600200" cy="366759"/>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sz="1800" b="0" i="1" dirty="0" smtClean="0">
                <a:latin typeface="Calibri" pitchFamily="34" charset="0"/>
              </a:rPr>
              <a:t>signal process</a:t>
            </a:r>
            <a:endParaRPr lang="en-US" sz="1800" b="0" i="1" dirty="0">
              <a:latin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82318">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2318">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823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18" grpId="0" build="p"/>
      <p:bldP spid="18" grpId="0" animBg="1"/>
      <p:bldP spid="19" grpId="0"/>
      <p:bldP spid="20" grpId="0"/>
      <p:bldP spid="21" grpId="0" animBg="1"/>
      <p:bldP spid="22" grpId="0" animBg="1"/>
      <p:bldP spid="23" grpId="0" animBg="1"/>
      <p:bldP spid="26" grpId="0"/>
      <p:bldP spid="27" grpId="0"/>
      <p:bldP spid="29" grpId="0"/>
      <p:bldP spid="31" grpId="0" animBg="1"/>
      <p:bldP spid="3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5"/>
          <p:cNvSpPr>
            <a:spLocks noChangeArrowheads="1"/>
          </p:cNvSpPr>
          <p:nvPr/>
        </p:nvSpPr>
        <p:spPr bwMode="auto">
          <a:xfrm>
            <a:off x="611188" y="3556000"/>
            <a:ext cx="12192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spAutoFit/>
          </a:bodyPr>
          <a:lstStyle/>
          <a:p>
            <a:endParaRPr lang="en-US"/>
          </a:p>
        </p:txBody>
      </p:sp>
      <p:sp>
        <p:nvSpPr>
          <p:cNvPr id="43" name="Rectangle 6"/>
          <p:cNvSpPr>
            <a:spLocks noChangeArrowheads="1"/>
          </p:cNvSpPr>
          <p:nvPr/>
        </p:nvSpPr>
        <p:spPr bwMode="auto">
          <a:xfrm>
            <a:off x="611188" y="3784600"/>
            <a:ext cx="12192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spAutoFit/>
          </a:bodyPr>
          <a:lstStyle/>
          <a:p>
            <a:endParaRPr lang="en-US"/>
          </a:p>
        </p:txBody>
      </p:sp>
      <p:sp>
        <p:nvSpPr>
          <p:cNvPr id="44" name="Rectangle 7"/>
          <p:cNvSpPr>
            <a:spLocks noChangeArrowheads="1"/>
          </p:cNvSpPr>
          <p:nvPr/>
        </p:nvSpPr>
        <p:spPr bwMode="auto">
          <a:xfrm>
            <a:off x="611188" y="4013200"/>
            <a:ext cx="12192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spAutoFit/>
          </a:bodyPr>
          <a:lstStyle/>
          <a:p>
            <a:endParaRPr lang="en-US"/>
          </a:p>
        </p:txBody>
      </p:sp>
      <p:sp>
        <p:nvSpPr>
          <p:cNvPr id="45" name="Oval 9"/>
          <p:cNvSpPr>
            <a:spLocks noChangeArrowheads="1"/>
          </p:cNvSpPr>
          <p:nvPr/>
        </p:nvSpPr>
        <p:spPr bwMode="auto">
          <a:xfrm>
            <a:off x="1179513" y="4076700"/>
            <a:ext cx="88900" cy="88900"/>
          </a:xfrm>
          <a:prstGeom prst="ellipse">
            <a:avLst/>
          </a:prstGeom>
          <a:solidFill>
            <a:schemeClr val="tx1"/>
          </a:solidFill>
          <a:ln w="12700">
            <a:solidFill>
              <a:schemeClr val="tx1"/>
            </a:solidFill>
            <a:round/>
            <a:headEnd/>
            <a:tailEnd/>
          </a:ln>
          <a:effectLst/>
        </p:spPr>
        <p:txBody>
          <a:bodyPr wrap="none" anchor="ctr">
            <a:spAutoFit/>
          </a:bodyPr>
          <a:lstStyle/>
          <a:p>
            <a:endParaRPr lang="en-US"/>
          </a:p>
        </p:txBody>
      </p:sp>
      <p:sp>
        <p:nvSpPr>
          <p:cNvPr id="46" name="Text Box 10"/>
          <p:cNvSpPr txBox="1">
            <a:spLocks noChangeArrowheads="1"/>
          </p:cNvSpPr>
          <p:nvPr/>
        </p:nvSpPr>
        <p:spPr bwMode="auto">
          <a:xfrm>
            <a:off x="390525" y="3505200"/>
            <a:ext cx="282575" cy="304800"/>
          </a:xfrm>
          <a:prstGeom prst="rect">
            <a:avLst/>
          </a:prstGeom>
          <a:noFill/>
          <a:ln w="12700">
            <a:noFill/>
            <a:miter lim="800000"/>
            <a:headEnd/>
            <a:tailEnd/>
          </a:ln>
          <a:effectLst/>
        </p:spPr>
        <p:txBody>
          <a:bodyPr wrap="none" anchor="ctr">
            <a:spAutoFit/>
          </a:bodyPr>
          <a:lstStyle/>
          <a:p>
            <a:pPr>
              <a:lnSpc>
                <a:spcPct val="100000"/>
              </a:lnSpc>
            </a:pPr>
            <a:r>
              <a:rPr lang="en-US" sz="1400">
                <a:latin typeface="Arial" pitchFamily="34" charset="0"/>
              </a:rPr>
              <a:t>0</a:t>
            </a:r>
          </a:p>
        </p:txBody>
      </p:sp>
      <p:sp>
        <p:nvSpPr>
          <p:cNvPr id="47" name="Text Box 11"/>
          <p:cNvSpPr txBox="1">
            <a:spLocks noChangeArrowheads="1"/>
          </p:cNvSpPr>
          <p:nvPr/>
        </p:nvSpPr>
        <p:spPr bwMode="auto">
          <a:xfrm>
            <a:off x="390525" y="3708400"/>
            <a:ext cx="282575" cy="304800"/>
          </a:xfrm>
          <a:prstGeom prst="rect">
            <a:avLst/>
          </a:prstGeom>
          <a:noFill/>
          <a:ln w="12700">
            <a:noFill/>
            <a:miter lim="800000"/>
            <a:headEnd/>
            <a:tailEnd/>
          </a:ln>
          <a:effectLst/>
        </p:spPr>
        <p:txBody>
          <a:bodyPr wrap="none" anchor="ctr">
            <a:spAutoFit/>
          </a:bodyPr>
          <a:lstStyle/>
          <a:p>
            <a:pPr>
              <a:lnSpc>
                <a:spcPct val="100000"/>
              </a:lnSpc>
            </a:pPr>
            <a:r>
              <a:rPr lang="en-US" sz="1400">
                <a:latin typeface="Arial" pitchFamily="34" charset="0"/>
              </a:rPr>
              <a:t>1</a:t>
            </a:r>
          </a:p>
        </p:txBody>
      </p:sp>
      <p:sp>
        <p:nvSpPr>
          <p:cNvPr id="48" name="Text Box 12"/>
          <p:cNvSpPr txBox="1">
            <a:spLocks noChangeArrowheads="1"/>
          </p:cNvSpPr>
          <p:nvPr/>
        </p:nvSpPr>
        <p:spPr bwMode="auto">
          <a:xfrm>
            <a:off x="390525" y="3962400"/>
            <a:ext cx="282575" cy="304800"/>
          </a:xfrm>
          <a:prstGeom prst="rect">
            <a:avLst/>
          </a:prstGeom>
          <a:noFill/>
          <a:ln w="12700">
            <a:noFill/>
            <a:miter lim="800000"/>
            <a:headEnd/>
            <a:tailEnd/>
          </a:ln>
          <a:effectLst/>
        </p:spPr>
        <p:txBody>
          <a:bodyPr wrap="none" anchor="ctr">
            <a:spAutoFit/>
          </a:bodyPr>
          <a:lstStyle/>
          <a:p>
            <a:pPr>
              <a:lnSpc>
                <a:spcPct val="100000"/>
              </a:lnSpc>
            </a:pPr>
            <a:r>
              <a:rPr lang="en-US" sz="1400">
                <a:latin typeface="Arial" pitchFamily="34" charset="0"/>
              </a:rPr>
              <a:t>2</a:t>
            </a:r>
          </a:p>
        </p:txBody>
      </p:sp>
      <p:sp>
        <p:nvSpPr>
          <p:cNvPr id="49" name="Text Box 13"/>
          <p:cNvSpPr txBox="1">
            <a:spLocks noChangeArrowheads="1"/>
          </p:cNvSpPr>
          <p:nvPr/>
        </p:nvSpPr>
        <p:spPr bwMode="auto">
          <a:xfrm>
            <a:off x="1004888" y="4025900"/>
            <a:ext cx="436562" cy="457200"/>
          </a:xfrm>
          <a:prstGeom prst="rect">
            <a:avLst/>
          </a:prstGeom>
          <a:noFill/>
          <a:ln w="12700">
            <a:noFill/>
            <a:miter lim="800000"/>
            <a:headEnd/>
            <a:tailEnd/>
          </a:ln>
          <a:effectLst/>
        </p:spPr>
        <p:txBody>
          <a:bodyPr wrap="none" anchor="ctr">
            <a:spAutoFit/>
          </a:bodyPr>
          <a:lstStyle/>
          <a:p>
            <a:pPr>
              <a:lnSpc>
                <a:spcPct val="100000"/>
              </a:lnSpc>
            </a:pPr>
            <a:r>
              <a:rPr lang="en-US" sz="2400">
                <a:latin typeface="Arial" pitchFamily="34" charset="0"/>
              </a:rPr>
              <a:t>...</a:t>
            </a:r>
          </a:p>
        </p:txBody>
      </p:sp>
      <p:sp>
        <p:nvSpPr>
          <p:cNvPr id="50" name="Rectangle 14"/>
          <p:cNvSpPr>
            <a:spLocks noChangeArrowheads="1"/>
          </p:cNvSpPr>
          <p:nvPr/>
        </p:nvSpPr>
        <p:spPr bwMode="auto">
          <a:xfrm>
            <a:off x="611188" y="4495800"/>
            <a:ext cx="12192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spAutoFit/>
          </a:bodyPr>
          <a:lstStyle/>
          <a:p>
            <a:endParaRPr lang="en-US"/>
          </a:p>
        </p:txBody>
      </p:sp>
      <p:sp>
        <p:nvSpPr>
          <p:cNvPr id="51" name="Text Box 15"/>
          <p:cNvSpPr txBox="1">
            <a:spLocks noChangeArrowheads="1"/>
          </p:cNvSpPr>
          <p:nvPr/>
        </p:nvSpPr>
        <p:spPr bwMode="auto">
          <a:xfrm>
            <a:off x="223838" y="4445000"/>
            <a:ext cx="449262" cy="304800"/>
          </a:xfrm>
          <a:prstGeom prst="rect">
            <a:avLst/>
          </a:prstGeom>
          <a:noFill/>
          <a:ln w="12700">
            <a:noFill/>
            <a:miter lim="800000"/>
            <a:headEnd/>
            <a:tailEnd/>
          </a:ln>
          <a:effectLst/>
        </p:spPr>
        <p:txBody>
          <a:bodyPr wrap="none" anchor="ctr">
            <a:spAutoFit/>
          </a:bodyPr>
          <a:lstStyle/>
          <a:p>
            <a:pPr>
              <a:lnSpc>
                <a:spcPct val="100000"/>
              </a:lnSpc>
            </a:pPr>
            <a:r>
              <a:rPr lang="en-US" sz="1400">
                <a:latin typeface="Arial" pitchFamily="34" charset="0"/>
              </a:rPr>
              <a:t>n-1</a:t>
            </a:r>
          </a:p>
        </p:txBody>
      </p:sp>
      <p:sp>
        <p:nvSpPr>
          <p:cNvPr id="52" name="Oval 16"/>
          <p:cNvSpPr>
            <a:spLocks noChangeArrowheads="1"/>
          </p:cNvSpPr>
          <p:nvPr/>
        </p:nvSpPr>
        <p:spPr bwMode="auto">
          <a:xfrm>
            <a:off x="1179513" y="3644900"/>
            <a:ext cx="88900" cy="88900"/>
          </a:xfrm>
          <a:prstGeom prst="ellipse">
            <a:avLst/>
          </a:prstGeom>
          <a:solidFill>
            <a:schemeClr val="tx1"/>
          </a:solidFill>
          <a:ln w="12700">
            <a:solidFill>
              <a:schemeClr val="tx1"/>
            </a:solidFill>
            <a:round/>
            <a:headEnd/>
            <a:tailEnd/>
          </a:ln>
          <a:effectLst/>
        </p:spPr>
        <p:txBody>
          <a:bodyPr wrap="none" anchor="ctr">
            <a:spAutoFit/>
          </a:bodyPr>
          <a:lstStyle/>
          <a:p>
            <a:endParaRPr lang="en-US"/>
          </a:p>
        </p:txBody>
      </p:sp>
      <p:sp>
        <p:nvSpPr>
          <p:cNvPr id="53" name="Oval 20"/>
          <p:cNvSpPr>
            <a:spLocks noChangeArrowheads="1"/>
          </p:cNvSpPr>
          <p:nvPr/>
        </p:nvSpPr>
        <p:spPr bwMode="auto">
          <a:xfrm>
            <a:off x="1179513" y="3860800"/>
            <a:ext cx="88900" cy="88900"/>
          </a:xfrm>
          <a:prstGeom prst="ellipse">
            <a:avLst/>
          </a:prstGeom>
          <a:solidFill>
            <a:schemeClr val="tx1"/>
          </a:solidFill>
          <a:ln w="12700">
            <a:solidFill>
              <a:schemeClr val="tx1"/>
            </a:solidFill>
            <a:round/>
            <a:headEnd/>
            <a:tailEnd/>
          </a:ln>
          <a:effectLst/>
        </p:spPr>
        <p:txBody>
          <a:bodyPr wrap="none" anchor="ctr">
            <a:spAutoFit/>
          </a:bodyPr>
          <a:lstStyle/>
          <a:p>
            <a:endParaRPr lang="en-US"/>
          </a:p>
        </p:txBody>
      </p:sp>
      <p:sp>
        <p:nvSpPr>
          <p:cNvPr id="54" name="Oval 25"/>
          <p:cNvSpPr>
            <a:spLocks noChangeArrowheads="1"/>
          </p:cNvSpPr>
          <p:nvPr/>
        </p:nvSpPr>
        <p:spPr bwMode="auto">
          <a:xfrm>
            <a:off x="1179513" y="4559300"/>
            <a:ext cx="88900" cy="88900"/>
          </a:xfrm>
          <a:prstGeom prst="ellipse">
            <a:avLst/>
          </a:prstGeom>
          <a:solidFill>
            <a:schemeClr val="tx1"/>
          </a:solidFill>
          <a:ln w="12700">
            <a:solidFill>
              <a:schemeClr val="tx1"/>
            </a:solidFill>
            <a:round/>
            <a:headEnd/>
            <a:tailEnd/>
          </a:ln>
          <a:effectLst/>
        </p:spPr>
        <p:txBody>
          <a:bodyPr wrap="none" anchor="ctr">
            <a:spAutoFit/>
          </a:bodyPr>
          <a:lstStyle/>
          <a:p>
            <a:endParaRPr lang="en-US"/>
          </a:p>
        </p:txBody>
      </p:sp>
      <p:sp>
        <p:nvSpPr>
          <p:cNvPr id="477213" name="Rectangle 29"/>
          <p:cNvSpPr>
            <a:spLocks noGrp="1" noChangeArrowheads="1"/>
          </p:cNvSpPr>
          <p:nvPr>
            <p:ph type="title"/>
          </p:nvPr>
        </p:nvSpPr>
        <p:spPr/>
        <p:txBody>
          <a:bodyPr/>
          <a:lstStyle/>
          <a:p>
            <a:r>
              <a:rPr lang="en-US"/>
              <a:t>Interrupt Vectors</a:t>
            </a:r>
          </a:p>
        </p:txBody>
      </p:sp>
      <p:sp>
        <p:nvSpPr>
          <p:cNvPr id="477214" name="Rectangle 30"/>
          <p:cNvSpPr>
            <a:spLocks noGrp="1" noChangeArrowheads="1"/>
          </p:cNvSpPr>
          <p:nvPr>
            <p:ph type="body" idx="1"/>
          </p:nvPr>
        </p:nvSpPr>
        <p:spPr>
          <a:xfrm>
            <a:off x="5410200" y="2340138"/>
            <a:ext cx="3581400" cy="2589213"/>
          </a:xfrm>
        </p:spPr>
        <p:txBody>
          <a:bodyPr/>
          <a:lstStyle/>
          <a:p>
            <a:r>
              <a:rPr lang="en-US" sz="1800" dirty="0"/>
              <a:t>Each </a:t>
            </a:r>
            <a:r>
              <a:rPr lang="en-US" sz="1800" dirty="0" smtClean="0"/>
              <a:t>type </a:t>
            </a:r>
            <a:r>
              <a:rPr lang="en-US" sz="1800" dirty="0"/>
              <a:t>of event has a </a:t>
            </a:r>
            <a:r>
              <a:rPr lang="en-US" sz="1800" dirty="0" smtClean="0"/>
              <a:t/>
            </a:r>
            <a:br>
              <a:rPr lang="en-US" sz="1800" dirty="0" smtClean="0"/>
            </a:br>
            <a:r>
              <a:rPr lang="en-US" sz="1800" dirty="0" smtClean="0"/>
              <a:t>unique </a:t>
            </a:r>
            <a:r>
              <a:rPr lang="en-US" sz="1800" dirty="0"/>
              <a:t>exception number k</a:t>
            </a:r>
          </a:p>
          <a:p>
            <a:endParaRPr lang="en-US" sz="1800" dirty="0" smtClean="0"/>
          </a:p>
          <a:p>
            <a:r>
              <a:rPr lang="en-US" sz="1800" dirty="0" smtClean="0"/>
              <a:t>k = index </a:t>
            </a:r>
            <a:r>
              <a:rPr lang="en-US" sz="1800" dirty="0"/>
              <a:t>into </a:t>
            </a:r>
            <a:r>
              <a:rPr lang="en-US" sz="1800" dirty="0" smtClean="0"/>
              <a:t>exception table </a:t>
            </a:r>
            <a:br>
              <a:rPr lang="en-US" sz="1800" dirty="0" smtClean="0"/>
            </a:br>
            <a:r>
              <a:rPr lang="en-US" sz="1800" dirty="0" smtClean="0"/>
              <a:t>(</a:t>
            </a:r>
            <a:r>
              <a:rPr lang="en-US" sz="1800" dirty="0"/>
              <a:t>a.k.a</a:t>
            </a:r>
            <a:r>
              <a:rPr lang="en-US" sz="1800" dirty="0" smtClean="0"/>
              <a:t>. </a:t>
            </a:r>
            <a:r>
              <a:rPr lang="en-US" sz="1800" dirty="0"/>
              <a:t>interrupt vector)</a:t>
            </a:r>
          </a:p>
          <a:p>
            <a:endParaRPr lang="en-US" sz="1800" dirty="0" smtClean="0"/>
          </a:p>
          <a:p>
            <a:r>
              <a:rPr lang="en-US" sz="1800" dirty="0" smtClean="0"/>
              <a:t>Handler </a:t>
            </a:r>
            <a:r>
              <a:rPr lang="en-US" sz="1800" dirty="0"/>
              <a:t>k is called each time </a:t>
            </a:r>
            <a:r>
              <a:rPr lang="en-US" sz="1800" dirty="0" smtClean="0"/>
              <a:t/>
            </a:r>
            <a:br>
              <a:rPr lang="en-US" sz="1800" dirty="0" smtClean="0"/>
            </a:br>
            <a:r>
              <a:rPr lang="en-US" sz="1800" dirty="0" smtClean="0"/>
              <a:t>exception </a:t>
            </a:r>
            <a:r>
              <a:rPr lang="en-US" sz="1800" dirty="0"/>
              <a:t>k occurs</a:t>
            </a:r>
          </a:p>
        </p:txBody>
      </p:sp>
      <p:sp>
        <p:nvSpPr>
          <p:cNvPr id="477188" name="Rectangle 4"/>
          <p:cNvSpPr>
            <a:spLocks noChangeArrowheads="1"/>
          </p:cNvSpPr>
          <p:nvPr/>
        </p:nvSpPr>
        <p:spPr bwMode="auto">
          <a:xfrm>
            <a:off x="511624" y="2993480"/>
            <a:ext cx="1012376" cy="582203"/>
          </a:xfrm>
          <a:prstGeom prst="rect">
            <a:avLst/>
          </a:prstGeom>
          <a:noFill/>
          <a:ln w="12700">
            <a:noFill/>
            <a:miter lim="800000"/>
            <a:headEnd/>
            <a:tailEnd/>
          </a:ln>
          <a:effectLst/>
        </p:spPr>
        <p:txBody>
          <a:bodyPr wrap="none" lIns="90479" tIns="44446" rIns="90479" bIns="44446">
            <a:spAutoFit/>
          </a:bodyPr>
          <a:lstStyle/>
          <a:p>
            <a:pPr>
              <a:lnSpc>
                <a:spcPct val="100000"/>
              </a:lnSpc>
            </a:pPr>
            <a:r>
              <a:rPr lang="en-US" sz="1600" dirty="0" smtClean="0">
                <a:latin typeface="Calibri" pitchFamily="34" charset="0"/>
              </a:rPr>
              <a:t>Exception</a:t>
            </a:r>
          </a:p>
          <a:p>
            <a:pPr>
              <a:lnSpc>
                <a:spcPct val="100000"/>
              </a:lnSpc>
            </a:pPr>
            <a:r>
              <a:rPr lang="en-US" sz="1600" dirty="0" smtClean="0">
                <a:latin typeface="Calibri" pitchFamily="34" charset="0"/>
              </a:rPr>
              <a:t>Table</a:t>
            </a:r>
            <a:endParaRPr lang="en-US" sz="1600" dirty="0">
              <a:latin typeface="Calibri" pitchFamily="34" charset="0"/>
            </a:endParaRPr>
          </a:p>
        </p:txBody>
      </p:sp>
      <p:sp>
        <p:nvSpPr>
          <p:cNvPr id="477192" name="Line 8"/>
          <p:cNvSpPr>
            <a:spLocks noChangeShapeType="1"/>
          </p:cNvSpPr>
          <p:nvPr/>
        </p:nvSpPr>
        <p:spPr bwMode="auto">
          <a:xfrm flipV="1">
            <a:off x="1220788" y="3797300"/>
            <a:ext cx="1219200" cy="317500"/>
          </a:xfrm>
          <a:prstGeom prst="line">
            <a:avLst/>
          </a:prstGeom>
          <a:noFill/>
          <a:ln w="12700">
            <a:solidFill>
              <a:schemeClr val="tx1"/>
            </a:solidFill>
            <a:round/>
            <a:headEnd/>
            <a:tailEnd type="triangle" w="med" len="med"/>
          </a:ln>
          <a:effectLst/>
        </p:spPr>
        <p:txBody>
          <a:bodyPr anchor="ctr">
            <a:spAutoFit/>
          </a:bodyPr>
          <a:lstStyle/>
          <a:p>
            <a:endParaRPr lang="en-US" dirty="0">
              <a:latin typeface="Calibri" pitchFamily="34" charset="0"/>
            </a:endParaRPr>
          </a:p>
        </p:txBody>
      </p:sp>
      <p:sp>
        <p:nvSpPr>
          <p:cNvPr id="477201" name="Line 17"/>
          <p:cNvSpPr>
            <a:spLocks noChangeShapeType="1"/>
          </p:cNvSpPr>
          <p:nvPr/>
        </p:nvSpPr>
        <p:spPr bwMode="auto">
          <a:xfrm flipV="1">
            <a:off x="1220788" y="2425700"/>
            <a:ext cx="1219200" cy="1257300"/>
          </a:xfrm>
          <a:prstGeom prst="line">
            <a:avLst/>
          </a:prstGeom>
          <a:noFill/>
          <a:ln w="12700">
            <a:solidFill>
              <a:schemeClr val="tx1"/>
            </a:solidFill>
            <a:round/>
            <a:headEnd/>
            <a:tailEnd type="triangle" w="med" len="med"/>
          </a:ln>
          <a:effectLst/>
        </p:spPr>
        <p:txBody>
          <a:bodyPr anchor="ctr">
            <a:spAutoFit/>
          </a:bodyPr>
          <a:lstStyle/>
          <a:p>
            <a:endParaRPr lang="en-US" dirty="0">
              <a:latin typeface="Calibri" pitchFamily="34" charset="0"/>
            </a:endParaRPr>
          </a:p>
        </p:txBody>
      </p:sp>
      <p:sp>
        <p:nvSpPr>
          <p:cNvPr id="477202" name="Rectangle 18"/>
          <p:cNvSpPr>
            <a:spLocks noChangeArrowheads="1"/>
          </p:cNvSpPr>
          <p:nvPr/>
        </p:nvSpPr>
        <p:spPr bwMode="auto">
          <a:xfrm>
            <a:off x="2439988" y="2425700"/>
            <a:ext cx="2589212" cy="533400"/>
          </a:xfrm>
          <a:prstGeom prst="rect">
            <a:avLst/>
          </a:prstGeom>
          <a:solidFill>
            <a:srgbClr val="F6F5BD"/>
          </a:solidFill>
          <a:ln w="9525">
            <a:solidFill>
              <a:schemeClr val="tx1"/>
            </a:solidFill>
            <a:miter lim="800000"/>
            <a:headEnd/>
            <a:tailEnd/>
          </a:ln>
          <a:effectLst/>
        </p:spPr>
        <p:txBody>
          <a:bodyPr wrap="none" anchor="ctr"/>
          <a:lstStyle/>
          <a:p>
            <a:pPr>
              <a:lnSpc>
                <a:spcPct val="100000"/>
              </a:lnSpc>
            </a:pPr>
            <a:r>
              <a:rPr lang="en-US" sz="1600" dirty="0">
                <a:latin typeface="Calibri" pitchFamily="34" charset="0"/>
              </a:rPr>
              <a:t>code for  </a:t>
            </a:r>
          </a:p>
          <a:p>
            <a:pPr>
              <a:lnSpc>
                <a:spcPct val="100000"/>
              </a:lnSpc>
            </a:pPr>
            <a:r>
              <a:rPr lang="en-US" sz="1600" dirty="0">
                <a:latin typeface="Calibri" pitchFamily="34" charset="0"/>
              </a:rPr>
              <a:t>exception handler 0</a:t>
            </a:r>
          </a:p>
        </p:txBody>
      </p:sp>
      <p:sp>
        <p:nvSpPr>
          <p:cNvPr id="477203" name="Rectangle 19"/>
          <p:cNvSpPr>
            <a:spLocks noChangeArrowheads="1"/>
          </p:cNvSpPr>
          <p:nvPr/>
        </p:nvSpPr>
        <p:spPr bwMode="auto">
          <a:xfrm>
            <a:off x="2439988" y="3111500"/>
            <a:ext cx="2589212" cy="533400"/>
          </a:xfrm>
          <a:prstGeom prst="rect">
            <a:avLst/>
          </a:prstGeom>
          <a:solidFill>
            <a:srgbClr val="F6F5BD"/>
          </a:solidFill>
          <a:ln w="9525">
            <a:solidFill>
              <a:schemeClr val="tx1"/>
            </a:solidFill>
            <a:miter lim="800000"/>
            <a:headEnd/>
            <a:tailEnd/>
          </a:ln>
          <a:effectLst/>
        </p:spPr>
        <p:txBody>
          <a:bodyPr wrap="none" anchor="ctr"/>
          <a:lstStyle/>
          <a:p>
            <a:pPr>
              <a:lnSpc>
                <a:spcPct val="100000"/>
              </a:lnSpc>
            </a:pPr>
            <a:r>
              <a:rPr lang="en-US" sz="1600" dirty="0">
                <a:latin typeface="Calibri" pitchFamily="34" charset="0"/>
              </a:rPr>
              <a:t>code for </a:t>
            </a:r>
          </a:p>
          <a:p>
            <a:pPr>
              <a:lnSpc>
                <a:spcPct val="100000"/>
              </a:lnSpc>
            </a:pPr>
            <a:r>
              <a:rPr lang="en-US" sz="1600" dirty="0">
                <a:latin typeface="Calibri" pitchFamily="34" charset="0"/>
              </a:rPr>
              <a:t>exception handler 1</a:t>
            </a:r>
          </a:p>
        </p:txBody>
      </p:sp>
      <p:sp>
        <p:nvSpPr>
          <p:cNvPr id="477205" name="Line 21"/>
          <p:cNvSpPr>
            <a:spLocks noChangeShapeType="1"/>
          </p:cNvSpPr>
          <p:nvPr/>
        </p:nvSpPr>
        <p:spPr bwMode="auto">
          <a:xfrm flipV="1">
            <a:off x="1220788" y="3111500"/>
            <a:ext cx="1219200" cy="793750"/>
          </a:xfrm>
          <a:prstGeom prst="line">
            <a:avLst/>
          </a:prstGeom>
          <a:noFill/>
          <a:ln w="12700">
            <a:solidFill>
              <a:schemeClr val="tx1"/>
            </a:solidFill>
            <a:round/>
            <a:headEnd/>
            <a:tailEnd type="triangle" w="med" len="med"/>
          </a:ln>
          <a:effectLst/>
        </p:spPr>
        <p:txBody>
          <a:bodyPr anchor="ctr">
            <a:spAutoFit/>
          </a:bodyPr>
          <a:lstStyle/>
          <a:p>
            <a:endParaRPr lang="en-US" dirty="0">
              <a:latin typeface="Calibri" pitchFamily="34" charset="0"/>
            </a:endParaRPr>
          </a:p>
        </p:txBody>
      </p:sp>
      <p:sp>
        <p:nvSpPr>
          <p:cNvPr id="477206" name="Rectangle 22"/>
          <p:cNvSpPr>
            <a:spLocks noChangeArrowheads="1"/>
          </p:cNvSpPr>
          <p:nvPr/>
        </p:nvSpPr>
        <p:spPr bwMode="auto">
          <a:xfrm>
            <a:off x="2439988" y="3797300"/>
            <a:ext cx="2589212" cy="533400"/>
          </a:xfrm>
          <a:prstGeom prst="rect">
            <a:avLst/>
          </a:prstGeom>
          <a:solidFill>
            <a:srgbClr val="F6F5BD"/>
          </a:solidFill>
          <a:ln w="9525">
            <a:solidFill>
              <a:schemeClr val="tx1"/>
            </a:solidFill>
            <a:miter lim="800000"/>
            <a:headEnd/>
            <a:tailEnd/>
          </a:ln>
          <a:effectLst/>
        </p:spPr>
        <p:txBody>
          <a:bodyPr wrap="none" anchor="ctr"/>
          <a:lstStyle/>
          <a:p>
            <a:pPr>
              <a:lnSpc>
                <a:spcPct val="100000"/>
              </a:lnSpc>
            </a:pPr>
            <a:r>
              <a:rPr lang="en-US" sz="1600" dirty="0">
                <a:latin typeface="Calibri" pitchFamily="34" charset="0"/>
              </a:rPr>
              <a:t>code for</a:t>
            </a:r>
          </a:p>
          <a:p>
            <a:pPr>
              <a:lnSpc>
                <a:spcPct val="100000"/>
              </a:lnSpc>
            </a:pPr>
            <a:r>
              <a:rPr lang="en-US" sz="1600" dirty="0">
                <a:latin typeface="Calibri" pitchFamily="34" charset="0"/>
              </a:rPr>
              <a:t>exception handler 2</a:t>
            </a:r>
          </a:p>
        </p:txBody>
      </p:sp>
      <p:sp>
        <p:nvSpPr>
          <p:cNvPr id="477207" name="Rectangle 23"/>
          <p:cNvSpPr>
            <a:spLocks noChangeArrowheads="1"/>
          </p:cNvSpPr>
          <p:nvPr/>
        </p:nvSpPr>
        <p:spPr bwMode="auto">
          <a:xfrm>
            <a:off x="2439988" y="5105400"/>
            <a:ext cx="2589212" cy="533400"/>
          </a:xfrm>
          <a:prstGeom prst="rect">
            <a:avLst/>
          </a:prstGeom>
          <a:solidFill>
            <a:srgbClr val="F6F5BD"/>
          </a:solidFill>
          <a:ln w="9525">
            <a:solidFill>
              <a:schemeClr val="tx1"/>
            </a:solidFill>
            <a:miter lim="800000"/>
            <a:headEnd/>
            <a:tailEnd/>
          </a:ln>
          <a:effectLst/>
        </p:spPr>
        <p:txBody>
          <a:bodyPr wrap="none" anchor="ctr"/>
          <a:lstStyle/>
          <a:p>
            <a:pPr>
              <a:lnSpc>
                <a:spcPct val="100000"/>
              </a:lnSpc>
            </a:pPr>
            <a:r>
              <a:rPr lang="en-US" sz="1600" dirty="0">
                <a:latin typeface="Calibri" pitchFamily="34" charset="0"/>
              </a:rPr>
              <a:t>code for </a:t>
            </a:r>
          </a:p>
          <a:p>
            <a:pPr>
              <a:lnSpc>
                <a:spcPct val="100000"/>
              </a:lnSpc>
            </a:pPr>
            <a:r>
              <a:rPr lang="en-US" sz="1600" dirty="0">
                <a:latin typeface="Calibri" pitchFamily="34" charset="0"/>
              </a:rPr>
              <a:t>exception handler n-1</a:t>
            </a:r>
          </a:p>
        </p:txBody>
      </p:sp>
      <p:sp>
        <p:nvSpPr>
          <p:cNvPr id="477208" name="Text Box 24"/>
          <p:cNvSpPr txBox="1">
            <a:spLocks noChangeArrowheads="1"/>
          </p:cNvSpPr>
          <p:nvPr/>
        </p:nvSpPr>
        <p:spPr bwMode="auto">
          <a:xfrm>
            <a:off x="3581400" y="4406900"/>
            <a:ext cx="436563" cy="457200"/>
          </a:xfrm>
          <a:prstGeom prst="rect">
            <a:avLst/>
          </a:prstGeom>
          <a:noFill/>
          <a:ln w="12700">
            <a:noFill/>
            <a:miter lim="800000"/>
            <a:headEnd/>
            <a:tailEnd/>
          </a:ln>
          <a:effectLst/>
        </p:spPr>
        <p:txBody>
          <a:bodyPr wrap="none" anchor="ctr">
            <a:spAutoFit/>
          </a:bodyPr>
          <a:lstStyle/>
          <a:p>
            <a:pPr>
              <a:lnSpc>
                <a:spcPct val="100000"/>
              </a:lnSpc>
            </a:pPr>
            <a:r>
              <a:rPr lang="en-US" sz="2400" dirty="0">
                <a:latin typeface="Calibri" pitchFamily="34" charset="0"/>
              </a:rPr>
              <a:t>...</a:t>
            </a:r>
          </a:p>
        </p:txBody>
      </p:sp>
      <p:sp>
        <p:nvSpPr>
          <p:cNvPr id="477210" name="Line 26"/>
          <p:cNvSpPr>
            <a:spLocks noChangeShapeType="1"/>
          </p:cNvSpPr>
          <p:nvPr/>
        </p:nvSpPr>
        <p:spPr bwMode="auto">
          <a:xfrm>
            <a:off x="1220788" y="4603750"/>
            <a:ext cx="1219200" cy="501650"/>
          </a:xfrm>
          <a:prstGeom prst="line">
            <a:avLst/>
          </a:prstGeom>
          <a:noFill/>
          <a:ln w="12700">
            <a:solidFill>
              <a:schemeClr val="tx1"/>
            </a:solidFill>
            <a:round/>
            <a:headEnd/>
            <a:tailEnd type="triangle" w="med" len="med"/>
          </a:ln>
          <a:effectLst/>
        </p:spPr>
        <p:txBody>
          <a:bodyPr anchor="ctr">
            <a:spAutoFit/>
          </a:bodyPr>
          <a:lstStyle/>
          <a:p>
            <a:endParaRPr lang="en-US" dirty="0">
              <a:latin typeface="Calibri" pitchFamily="34" charset="0"/>
            </a:endParaRPr>
          </a:p>
        </p:txBody>
      </p:sp>
      <p:sp>
        <p:nvSpPr>
          <p:cNvPr id="477211" name="Text Box 27"/>
          <p:cNvSpPr txBox="1">
            <a:spLocks noChangeArrowheads="1"/>
          </p:cNvSpPr>
          <p:nvPr/>
        </p:nvSpPr>
        <p:spPr bwMode="auto">
          <a:xfrm>
            <a:off x="433551" y="1625025"/>
            <a:ext cx="1060803" cy="584775"/>
          </a:xfrm>
          <a:prstGeom prst="rect">
            <a:avLst/>
          </a:prstGeom>
          <a:noFill/>
          <a:ln w="25400">
            <a:noFill/>
            <a:miter lim="800000"/>
            <a:headEnd/>
            <a:tailEnd/>
          </a:ln>
          <a:effectLst/>
        </p:spPr>
        <p:txBody>
          <a:bodyPr wrap="none">
            <a:spAutoFit/>
          </a:bodyPr>
          <a:lstStyle/>
          <a:p>
            <a:pPr algn="l">
              <a:lnSpc>
                <a:spcPct val="100000"/>
              </a:lnSpc>
            </a:pPr>
            <a:r>
              <a:rPr lang="en-US" sz="1600" dirty="0">
                <a:solidFill>
                  <a:schemeClr val="tx1">
                    <a:lumMod val="50000"/>
                    <a:lumOff val="50000"/>
                  </a:schemeClr>
                </a:solidFill>
                <a:latin typeface="Calibri" pitchFamily="34" charset="0"/>
              </a:rPr>
              <a:t>Exception </a:t>
            </a:r>
          </a:p>
          <a:p>
            <a:pPr algn="l">
              <a:lnSpc>
                <a:spcPct val="100000"/>
              </a:lnSpc>
            </a:pPr>
            <a:r>
              <a:rPr lang="en-US" sz="1600" dirty="0">
                <a:solidFill>
                  <a:schemeClr val="tx1">
                    <a:lumMod val="50000"/>
                    <a:lumOff val="50000"/>
                  </a:schemeClr>
                </a:solidFill>
                <a:latin typeface="Calibri" pitchFamily="34" charset="0"/>
              </a:rPr>
              <a:t>numbers</a:t>
            </a:r>
          </a:p>
        </p:txBody>
      </p:sp>
      <p:cxnSp>
        <p:nvCxnSpPr>
          <p:cNvPr id="57" name="Straight Arrow Connector 56"/>
          <p:cNvCxnSpPr/>
          <p:nvPr/>
        </p:nvCxnSpPr>
        <p:spPr bwMode="auto">
          <a:xfrm rot="5400000">
            <a:off x="-124894" y="2837150"/>
            <a:ext cx="1336100" cy="1588"/>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72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721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72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21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 Table IA32 (Excerpt)</a:t>
            </a:r>
            <a:endParaRPr lang="en-US" dirty="0"/>
          </a:p>
        </p:txBody>
      </p:sp>
      <p:graphicFrame>
        <p:nvGraphicFramePr>
          <p:cNvPr id="3" name="Table 2"/>
          <p:cNvGraphicFramePr>
            <a:graphicFrameLocks noGrp="1"/>
          </p:cNvGraphicFramePr>
          <p:nvPr/>
        </p:nvGraphicFramePr>
        <p:xfrm>
          <a:off x="1447800" y="1640840"/>
          <a:ext cx="7086600" cy="2966720"/>
        </p:xfrm>
        <a:graphic>
          <a:graphicData uri="http://schemas.openxmlformats.org/drawingml/2006/table">
            <a:tbl>
              <a:tblPr firstRow="1" bandRow="1">
                <a:tableStyleId>{91EBBBCC-DAD2-459C-BE2E-F6DE35CF9A28}</a:tableStyleId>
              </a:tblPr>
              <a:tblGrid>
                <a:gridCol w="2362200"/>
                <a:gridCol w="2590800"/>
                <a:gridCol w="2133600"/>
              </a:tblGrid>
              <a:tr h="370840">
                <a:tc>
                  <a:txBody>
                    <a:bodyPr/>
                    <a:lstStyle/>
                    <a:p>
                      <a:r>
                        <a:rPr lang="en-US" i="1" dirty="0" smtClean="0">
                          <a:solidFill>
                            <a:srgbClr val="C00000"/>
                          </a:solidFill>
                          <a:latin typeface="Calibri" pitchFamily="34" charset="0"/>
                        </a:rPr>
                        <a:t>Exception</a:t>
                      </a:r>
                      <a:r>
                        <a:rPr lang="en-US" i="1" baseline="0" dirty="0" smtClean="0">
                          <a:solidFill>
                            <a:srgbClr val="C00000"/>
                          </a:solidFill>
                          <a:latin typeface="Calibri" pitchFamily="34" charset="0"/>
                        </a:rPr>
                        <a:t> Number</a:t>
                      </a:r>
                      <a:endParaRPr lang="en-US" i="1" dirty="0">
                        <a:solidFill>
                          <a:srgbClr val="C00000"/>
                        </a:solidFill>
                        <a:latin typeface="Calibri" pitchFamily="34" charset="0"/>
                      </a:endParaRPr>
                    </a:p>
                  </a:txBody>
                  <a:tcPr>
                    <a:solidFill>
                      <a:schemeClr val="bg1"/>
                    </a:solidFill>
                  </a:tcPr>
                </a:tc>
                <a:tc>
                  <a:txBody>
                    <a:bodyPr/>
                    <a:lstStyle/>
                    <a:p>
                      <a:r>
                        <a:rPr lang="en-US" i="1" dirty="0" smtClean="0">
                          <a:solidFill>
                            <a:srgbClr val="C00000"/>
                          </a:solidFill>
                          <a:latin typeface="Calibri" pitchFamily="34" charset="0"/>
                        </a:rPr>
                        <a:t>Description</a:t>
                      </a:r>
                      <a:endParaRPr lang="en-US" i="1" dirty="0">
                        <a:solidFill>
                          <a:srgbClr val="C00000"/>
                        </a:solidFill>
                        <a:latin typeface="Calibri" pitchFamily="34" charset="0"/>
                      </a:endParaRPr>
                    </a:p>
                  </a:txBody>
                  <a:tcPr>
                    <a:solidFill>
                      <a:schemeClr val="bg1"/>
                    </a:solidFill>
                  </a:tcPr>
                </a:tc>
                <a:tc>
                  <a:txBody>
                    <a:bodyPr/>
                    <a:lstStyle/>
                    <a:p>
                      <a:r>
                        <a:rPr lang="en-US" i="1" dirty="0" smtClean="0">
                          <a:solidFill>
                            <a:srgbClr val="C00000"/>
                          </a:solidFill>
                          <a:latin typeface="Calibri" pitchFamily="34" charset="0"/>
                        </a:rPr>
                        <a:t>Exception Class</a:t>
                      </a:r>
                      <a:endParaRPr lang="en-US" i="1" dirty="0">
                        <a:solidFill>
                          <a:srgbClr val="C00000"/>
                        </a:solidFill>
                        <a:latin typeface="Calibri" pitchFamily="34" charset="0"/>
                      </a:endParaRPr>
                    </a:p>
                  </a:txBody>
                  <a:tcPr>
                    <a:solidFill>
                      <a:schemeClr val="bg1"/>
                    </a:solidFill>
                  </a:tcPr>
                </a:tc>
              </a:tr>
              <a:tr h="370840">
                <a:tc>
                  <a:txBody>
                    <a:bodyPr/>
                    <a:lstStyle/>
                    <a:p>
                      <a:r>
                        <a:rPr lang="en-US" dirty="0" smtClean="0">
                          <a:latin typeface="Calibri" pitchFamily="34" charset="0"/>
                        </a:rPr>
                        <a:t>0</a:t>
                      </a:r>
                      <a:endParaRPr lang="en-US" dirty="0">
                        <a:latin typeface="Calibri" pitchFamily="34" charset="0"/>
                      </a:endParaRPr>
                    </a:p>
                  </a:txBody>
                  <a:tcPr>
                    <a:solidFill>
                      <a:schemeClr val="bg2">
                        <a:lumMod val="20000"/>
                        <a:lumOff val="80000"/>
                      </a:schemeClr>
                    </a:solidFill>
                  </a:tcPr>
                </a:tc>
                <a:tc>
                  <a:txBody>
                    <a:bodyPr/>
                    <a:lstStyle/>
                    <a:p>
                      <a:r>
                        <a:rPr lang="en-US" dirty="0" smtClean="0">
                          <a:latin typeface="Calibri" pitchFamily="34" charset="0"/>
                        </a:rPr>
                        <a:t>Divide error</a:t>
                      </a:r>
                      <a:endParaRPr lang="en-US" dirty="0">
                        <a:latin typeface="Calibri" pitchFamily="34" charset="0"/>
                      </a:endParaRPr>
                    </a:p>
                  </a:txBody>
                  <a:tcPr>
                    <a:solidFill>
                      <a:schemeClr val="bg2">
                        <a:lumMod val="20000"/>
                        <a:lumOff val="80000"/>
                      </a:schemeClr>
                    </a:solidFill>
                  </a:tcPr>
                </a:tc>
                <a:tc>
                  <a:txBody>
                    <a:bodyPr/>
                    <a:lstStyle/>
                    <a:p>
                      <a:r>
                        <a:rPr lang="en-US" dirty="0" smtClean="0">
                          <a:latin typeface="Calibri" pitchFamily="34" charset="0"/>
                        </a:rPr>
                        <a:t>Fault</a:t>
                      </a:r>
                      <a:endParaRPr lang="en-US" dirty="0">
                        <a:latin typeface="Calibri" pitchFamily="34" charset="0"/>
                      </a:endParaRPr>
                    </a:p>
                  </a:txBody>
                  <a:tcPr>
                    <a:solidFill>
                      <a:schemeClr val="bg2">
                        <a:lumMod val="20000"/>
                        <a:lumOff val="80000"/>
                      </a:schemeClr>
                    </a:solidFill>
                  </a:tcPr>
                </a:tc>
              </a:tr>
              <a:tr h="370840">
                <a:tc>
                  <a:txBody>
                    <a:bodyPr/>
                    <a:lstStyle/>
                    <a:p>
                      <a:r>
                        <a:rPr lang="en-US" dirty="0" smtClean="0">
                          <a:latin typeface="Calibri" pitchFamily="34" charset="0"/>
                        </a:rPr>
                        <a:t>13</a:t>
                      </a:r>
                      <a:endParaRPr lang="en-US" dirty="0">
                        <a:latin typeface="Calibri" pitchFamily="34" charset="0"/>
                      </a:endParaRPr>
                    </a:p>
                  </a:txBody>
                  <a:tcPr>
                    <a:solidFill>
                      <a:schemeClr val="bg2">
                        <a:lumMod val="20000"/>
                        <a:lumOff val="80000"/>
                      </a:schemeClr>
                    </a:solidFill>
                  </a:tcPr>
                </a:tc>
                <a:tc>
                  <a:txBody>
                    <a:bodyPr/>
                    <a:lstStyle/>
                    <a:p>
                      <a:r>
                        <a:rPr lang="en-US" dirty="0" smtClean="0">
                          <a:latin typeface="Calibri" pitchFamily="34" charset="0"/>
                        </a:rPr>
                        <a:t>General protection fault</a:t>
                      </a:r>
                      <a:endParaRPr lang="en-US" dirty="0">
                        <a:latin typeface="Calibri" pitchFamily="34" charset="0"/>
                      </a:endParaRPr>
                    </a:p>
                  </a:txBody>
                  <a:tcPr>
                    <a:solidFill>
                      <a:schemeClr val="bg2">
                        <a:lumMod val="20000"/>
                        <a:lumOff val="80000"/>
                      </a:schemeClr>
                    </a:solidFill>
                  </a:tcPr>
                </a:tc>
                <a:tc>
                  <a:txBody>
                    <a:bodyPr/>
                    <a:lstStyle/>
                    <a:p>
                      <a:r>
                        <a:rPr lang="en-US" dirty="0" smtClean="0">
                          <a:latin typeface="Calibri" pitchFamily="34" charset="0"/>
                        </a:rPr>
                        <a:t>Fault</a:t>
                      </a:r>
                      <a:endParaRPr lang="en-US" dirty="0">
                        <a:latin typeface="Calibri" pitchFamily="34" charset="0"/>
                      </a:endParaRPr>
                    </a:p>
                  </a:txBody>
                  <a:tcPr>
                    <a:solidFill>
                      <a:schemeClr val="bg2">
                        <a:lumMod val="20000"/>
                        <a:lumOff val="80000"/>
                      </a:schemeClr>
                    </a:solidFill>
                  </a:tcPr>
                </a:tc>
              </a:tr>
              <a:tr h="370840">
                <a:tc>
                  <a:txBody>
                    <a:bodyPr/>
                    <a:lstStyle/>
                    <a:p>
                      <a:r>
                        <a:rPr lang="en-US" dirty="0" smtClean="0">
                          <a:latin typeface="Calibri" pitchFamily="34" charset="0"/>
                        </a:rPr>
                        <a:t>14</a:t>
                      </a:r>
                      <a:endParaRPr lang="en-US" dirty="0">
                        <a:latin typeface="Calibri" pitchFamily="34" charset="0"/>
                      </a:endParaRPr>
                    </a:p>
                  </a:txBody>
                  <a:tcPr>
                    <a:solidFill>
                      <a:schemeClr val="bg2">
                        <a:lumMod val="20000"/>
                        <a:lumOff val="80000"/>
                      </a:schemeClr>
                    </a:solidFill>
                  </a:tcPr>
                </a:tc>
                <a:tc>
                  <a:txBody>
                    <a:bodyPr/>
                    <a:lstStyle/>
                    <a:p>
                      <a:r>
                        <a:rPr lang="en-US" dirty="0" smtClean="0">
                          <a:latin typeface="Calibri" pitchFamily="34" charset="0"/>
                        </a:rPr>
                        <a:t>Page fault</a:t>
                      </a:r>
                      <a:endParaRPr lang="en-US" dirty="0">
                        <a:latin typeface="Calibri" pitchFamily="34" charset="0"/>
                      </a:endParaRPr>
                    </a:p>
                  </a:txBody>
                  <a:tcPr>
                    <a:solidFill>
                      <a:schemeClr val="bg2">
                        <a:lumMod val="20000"/>
                        <a:lumOff val="80000"/>
                      </a:schemeClr>
                    </a:solidFill>
                  </a:tcPr>
                </a:tc>
                <a:tc>
                  <a:txBody>
                    <a:bodyPr/>
                    <a:lstStyle/>
                    <a:p>
                      <a:r>
                        <a:rPr lang="en-US" dirty="0" smtClean="0">
                          <a:latin typeface="Calibri" pitchFamily="34" charset="0"/>
                        </a:rPr>
                        <a:t>Fault</a:t>
                      </a:r>
                      <a:endParaRPr lang="en-US" dirty="0">
                        <a:latin typeface="Calibri" pitchFamily="34" charset="0"/>
                      </a:endParaRPr>
                    </a:p>
                  </a:txBody>
                  <a:tcPr>
                    <a:solidFill>
                      <a:schemeClr val="bg2">
                        <a:lumMod val="20000"/>
                        <a:lumOff val="80000"/>
                      </a:schemeClr>
                    </a:solidFill>
                  </a:tcPr>
                </a:tc>
              </a:tr>
              <a:tr h="370840">
                <a:tc>
                  <a:txBody>
                    <a:bodyPr/>
                    <a:lstStyle/>
                    <a:p>
                      <a:r>
                        <a:rPr lang="en-US" dirty="0" smtClean="0">
                          <a:latin typeface="Calibri" pitchFamily="34" charset="0"/>
                        </a:rPr>
                        <a:t>18</a:t>
                      </a:r>
                      <a:endParaRPr lang="en-US" dirty="0">
                        <a:latin typeface="Calibri" pitchFamily="34" charset="0"/>
                      </a:endParaRPr>
                    </a:p>
                  </a:txBody>
                  <a:tcPr>
                    <a:solidFill>
                      <a:schemeClr val="bg2">
                        <a:lumMod val="20000"/>
                        <a:lumOff val="80000"/>
                      </a:schemeClr>
                    </a:solidFill>
                  </a:tcPr>
                </a:tc>
                <a:tc>
                  <a:txBody>
                    <a:bodyPr/>
                    <a:lstStyle/>
                    <a:p>
                      <a:r>
                        <a:rPr lang="en-US" dirty="0" smtClean="0">
                          <a:latin typeface="Calibri" pitchFamily="34" charset="0"/>
                        </a:rPr>
                        <a:t>Machine check</a:t>
                      </a:r>
                      <a:endParaRPr lang="en-US" dirty="0">
                        <a:latin typeface="Calibri" pitchFamily="34" charset="0"/>
                      </a:endParaRPr>
                    </a:p>
                  </a:txBody>
                  <a:tcPr>
                    <a:solidFill>
                      <a:schemeClr val="bg2">
                        <a:lumMod val="20000"/>
                        <a:lumOff val="80000"/>
                      </a:schemeClr>
                    </a:solidFill>
                  </a:tcPr>
                </a:tc>
                <a:tc>
                  <a:txBody>
                    <a:bodyPr/>
                    <a:lstStyle/>
                    <a:p>
                      <a:r>
                        <a:rPr lang="en-US" dirty="0" smtClean="0">
                          <a:latin typeface="Calibri" pitchFamily="34" charset="0"/>
                        </a:rPr>
                        <a:t>Abort</a:t>
                      </a:r>
                      <a:endParaRPr lang="en-US" dirty="0">
                        <a:latin typeface="Calibri" pitchFamily="34" charset="0"/>
                      </a:endParaRPr>
                    </a:p>
                  </a:txBody>
                  <a:tcPr>
                    <a:solidFill>
                      <a:schemeClr val="bg2">
                        <a:lumMod val="20000"/>
                        <a:lumOff val="80000"/>
                      </a:schemeClr>
                    </a:solidFill>
                  </a:tcPr>
                </a:tc>
              </a:tr>
              <a:tr h="370840">
                <a:tc>
                  <a:txBody>
                    <a:bodyPr/>
                    <a:lstStyle/>
                    <a:p>
                      <a:r>
                        <a:rPr lang="en-US" dirty="0" smtClean="0">
                          <a:latin typeface="Calibri" pitchFamily="34" charset="0"/>
                        </a:rPr>
                        <a:t>32-127</a:t>
                      </a:r>
                      <a:endParaRPr lang="en-US" dirty="0">
                        <a:latin typeface="Calibri" pitchFamily="34" charset="0"/>
                      </a:endParaRPr>
                    </a:p>
                  </a:txBody>
                  <a:tcPr>
                    <a:noFill/>
                  </a:tcPr>
                </a:tc>
                <a:tc>
                  <a:txBody>
                    <a:bodyPr/>
                    <a:lstStyle/>
                    <a:p>
                      <a:r>
                        <a:rPr lang="en-US" dirty="0" smtClean="0">
                          <a:latin typeface="Calibri" pitchFamily="34" charset="0"/>
                        </a:rPr>
                        <a:t>OS-defined</a:t>
                      </a:r>
                      <a:endParaRPr lang="en-US" dirty="0">
                        <a:latin typeface="Calibri" pitchFamily="34" charset="0"/>
                      </a:endParaRPr>
                    </a:p>
                  </a:txBody>
                  <a:tcPr>
                    <a:noFill/>
                  </a:tcPr>
                </a:tc>
                <a:tc>
                  <a:txBody>
                    <a:bodyPr/>
                    <a:lstStyle/>
                    <a:p>
                      <a:r>
                        <a:rPr lang="en-US" dirty="0" smtClean="0">
                          <a:latin typeface="Calibri" pitchFamily="34" charset="0"/>
                        </a:rPr>
                        <a:t>Interrupt or trap</a:t>
                      </a:r>
                      <a:endParaRPr lang="en-US" dirty="0">
                        <a:latin typeface="Calibri" pitchFamily="34" charset="0"/>
                      </a:endParaRPr>
                    </a:p>
                  </a:txBody>
                  <a:tcPr>
                    <a:noFill/>
                  </a:tcPr>
                </a:tc>
              </a:tr>
              <a:tr h="370840">
                <a:tc>
                  <a:txBody>
                    <a:bodyPr/>
                    <a:lstStyle/>
                    <a:p>
                      <a:r>
                        <a:rPr lang="en-US" dirty="0" smtClean="0">
                          <a:latin typeface="Calibri" pitchFamily="34" charset="0"/>
                        </a:rPr>
                        <a:t>128 (0x80)</a:t>
                      </a:r>
                      <a:endParaRPr lang="en-US" dirty="0">
                        <a:latin typeface="Calibri" pitchFamily="34" charset="0"/>
                      </a:endParaRPr>
                    </a:p>
                  </a:txBody>
                  <a:tcPr>
                    <a:noFill/>
                  </a:tcPr>
                </a:tc>
                <a:tc>
                  <a:txBody>
                    <a:bodyPr/>
                    <a:lstStyle/>
                    <a:p>
                      <a:r>
                        <a:rPr lang="en-US" dirty="0" smtClean="0">
                          <a:latin typeface="Calibri" pitchFamily="34" charset="0"/>
                        </a:rPr>
                        <a:t>System call</a:t>
                      </a:r>
                      <a:endParaRPr lang="en-US" dirty="0">
                        <a:latin typeface="Calibri" pitchFamily="34" charset="0"/>
                      </a:endParaRPr>
                    </a:p>
                  </a:txBody>
                  <a:tcPr>
                    <a:noFill/>
                  </a:tcPr>
                </a:tc>
                <a:tc>
                  <a:txBody>
                    <a:bodyPr/>
                    <a:lstStyle/>
                    <a:p>
                      <a:r>
                        <a:rPr lang="en-US" dirty="0" smtClean="0">
                          <a:latin typeface="Calibri" pitchFamily="34" charset="0"/>
                        </a:rPr>
                        <a:t>Trap</a:t>
                      </a:r>
                      <a:endParaRPr lang="en-US" dirty="0">
                        <a:latin typeface="Calibri" pitchFamily="34" charset="0"/>
                      </a:endParaRPr>
                    </a:p>
                  </a:txBody>
                  <a:tcPr>
                    <a:noFill/>
                  </a:tcPr>
                </a:tc>
              </a:tr>
              <a:tr h="370840">
                <a:tc>
                  <a:txBody>
                    <a:bodyPr/>
                    <a:lstStyle/>
                    <a:p>
                      <a:r>
                        <a:rPr lang="en-US" dirty="0" smtClean="0">
                          <a:latin typeface="Calibri" pitchFamily="34" charset="0"/>
                        </a:rPr>
                        <a:t>129-255</a:t>
                      </a:r>
                      <a:endParaRPr lang="en-US" dirty="0">
                        <a:latin typeface="Calibri" pitchFamily="34" charset="0"/>
                      </a:endParaRPr>
                    </a:p>
                  </a:txBody>
                  <a:tcPr>
                    <a:noFill/>
                  </a:tcPr>
                </a:tc>
                <a:tc>
                  <a:txBody>
                    <a:bodyPr/>
                    <a:lstStyle/>
                    <a:p>
                      <a:r>
                        <a:rPr lang="en-US" dirty="0" smtClean="0">
                          <a:latin typeface="Calibri" pitchFamily="34" charset="0"/>
                        </a:rPr>
                        <a:t>OS-defined</a:t>
                      </a:r>
                      <a:endParaRPr lang="en-US" dirty="0">
                        <a:latin typeface="Calibri" pitchFamily="34" charset="0"/>
                      </a:endParaRPr>
                    </a:p>
                  </a:txBody>
                  <a:tcPr>
                    <a:noFill/>
                  </a:tcPr>
                </a:tc>
                <a:tc>
                  <a:txBody>
                    <a:bodyPr/>
                    <a:lstStyle/>
                    <a:p>
                      <a:r>
                        <a:rPr lang="en-US" dirty="0" smtClean="0">
                          <a:latin typeface="Calibri" pitchFamily="34" charset="0"/>
                        </a:rPr>
                        <a:t>Interrupt or trap</a:t>
                      </a:r>
                      <a:endParaRPr lang="en-US" dirty="0">
                        <a:latin typeface="Calibri" pitchFamily="34" charset="0"/>
                      </a:endParaRPr>
                    </a:p>
                  </a:txBody>
                  <a:tcPr>
                    <a:noFill/>
                  </a:tcPr>
                </a:tc>
              </a:tr>
            </a:tbl>
          </a:graphicData>
        </a:graphic>
      </p:graphicFrame>
      <p:sp>
        <p:nvSpPr>
          <p:cNvPr id="4" name="Rectangle 3"/>
          <p:cNvSpPr/>
          <p:nvPr/>
        </p:nvSpPr>
        <p:spPr>
          <a:xfrm>
            <a:off x="685800" y="5410200"/>
            <a:ext cx="8001000" cy="646331"/>
          </a:xfrm>
          <a:prstGeom prst="rect">
            <a:avLst/>
          </a:prstGeom>
        </p:spPr>
        <p:txBody>
          <a:bodyPr wrap="square">
            <a:spAutoFit/>
          </a:bodyPr>
          <a:lstStyle/>
          <a:p>
            <a:r>
              <a:rPr lang="en-US" sz="1800" dirty="0" smtClean="0">
                <a:latin typeface="Calibri" pitchFamily="34" charset="0"/>
              </a:rPr>
              <a:t>Check Table 6-1:</a:t>
            </a:r>
            <a:endParaRPr lang="en-US" sz="1800" dirty="0" smtClean="0">
              <a:latin typeface="Calibri" pitchFamily="34" charset="0"/>
              <a:hlinkClick r:id="rId3"/>
            </a:endParaRPr>
          </a:p>
          <a:p>
            <a:r>
              <a:rPr lang="en-US" sz="1800" dirty="0" smtClean="0">
                <a:latin typeface="Calibri" pitchFamily="34" charset="0"/>
                <a:hlinkClick r:id="rId3"/>
              </a:rPr>
              <a:t>http://download.intel.com/design/processor/manuals/253665.pdf</a:t>
            </a:r>
            <a:endParaRPr lang="en-US" sz="1800" dirty="0">
              <a:latin typeface="Calibri" pitchFamily="34" charset="0"/>
            </a:endParaRPr>
          </a:p>
        </p:txBody>
      </p:sp>
      <p:sp>
        <p:nvSpPr>
          <p:cNvPr id="5" name="TextBox 4"/>
          <p:cNvSpPr txBox="1"/>
          <p:nvPr/>
        </p:nvSpPr>
        <p:spPr>
          <a:xfrm>
            <a:off x="96087" y="2209800"/>
            <a:ext cx="970713" cy="923330"/>
          </a:xfrm>
          <a:prstGeom prst="rect">
            <a:avLst/>
          </a:prstGeom>
          <a:noFill/>
        </p:spPr>
        <p:txBody>
          <a:bodyPr wrap="none" rtlCol="0">
            <a:spAutoFit/>
          </a:bodyPr>
          <a:lstStyle/>
          <a:p>
            <a:r>
              <a:rPr lang="en-US" sz="1800" dirty="0" smtClean="0">
                <a:latin typeface="Calibri" pitchFamily="34" charset="0"/>
              </a:rPr>
              <a:t>0-31 are</a:t>
            </a:r>
          </a:p>
          <a:p>
            <a:r>
              <a:rPr lang="en-US" sz="1800" dirty="0" smtClean="0">
                <a:latin typeface="Calibri" pitchFamily="34" charset="0"/>
              </a:rPr>
              <a:t>Intel-</a:t>
            </a:r>
          </a:p>
          <a:p>
            <a:r>
              <a:rPr lang="en-US" sz="1800" dirty="0" smtClean="0">
                <a:latin typeface="Calibri" pitchFamily="34" charset="0"/>
              </a:rPr>
              <a:t>defined</a:t>
            </a:r>
          </a:p>
        </p:txBody>
      </p:sp>
      <p:sp>
        <p:nvSpPr>
          <p:cNvPr id="6" name="TextBox 5"/>
          <p:cNvSpPr txBox="1"/>
          <p:nvPr/>
        </p:nvSpPr>
        <p:spPr>
          <a:xfrm>
            <a:off x="-33291" y="3752165"/>
            <a:ext cx="1252491" cy="646331"/>
          </a:xfrm>
          <a:prstGeom prst="rect">
            <a:avLst/>
          </a:prstGeom>
          <a:noFill/>
        </p:spPr>
        <p:txBody>
          <a:bodyPr wrap="none" rtlCol="0">
            <a:spAutoFit/>
          </a:bodyPr>
          <a:lstStyle/>
          <a:p>
            <a:r>
              <a:rPr lang="en-US" sz="1800" dirty="0" smtClean="0">
                <a:latin typeface="Calibri" pitchFamily="34" charset="0"/>
              </a:rPr>
              <a:t>32-255 are</a:t>
            </a:r>
          </a:p>
          <a:p>
            <a:r>
              <a:rPr lang="en-US" sz="1800" dirty="0" smtClean="0">
                <a:latin typeface="Calibri" pitchFamily="34" charset="0"/>
              </a:rPr>
              <a:t>OS-defined</a:t>
            </a:r>
          </a:p>
        </p:txBody>
      </p:sp>
      <p:sp>
        <p:nvSpPr>
          <p:cNvPr id="7" name="Left Brace 6"/>
          <p:cNvSpPr/>
          <p:nvPr/>
        </p:nvSpPr>
        <p:spPr bwMode="auto">
          <a:xfrm>
            <a:off x="1143001" y="1981200"/>
            <a:ext cx="227421" cy="1469136"/>
          </a:xfrm>
          <a:prstGeom prst="leftBrace">
            <a:avLst/>
          </a:prstGeom>
          <a:noFill/>
          <a:ln w="2540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8" name="Left Brace 7"/>
          <p:cNvSpPr/>
          <p:nvPr/>
        </p:nvSpPr>
        <p:spPr bwMode="auto">
          <a:xfrm>
            <a:off x="1143000" y="3558540"/>
            <a:ext cx="218278" cy="989076"/>
          </a:xfrm>
          <a:prstGeom prst="leftBrace">
            <a:avLst/>
          </a:prstGeom>
          <a:noFill/>
          <a:ln w="25400" cap="flat" cmpd="sng" algn="ctr">
            <a:solidFill>
              <a:schemeClr val="tx1"/>
            </a:solidFill>
            <a:prstDash val="solid"/>
            <a:round/>
            <a:headEnd type="none" w="med" len="med"/>
            <a:tailEnd type="none" w="med" len="med"/>
          </a:ln>
          <a:effectLst/>
        </p:spPr>
        <p:txBody>
          <a:bodyPr rtlCol="0" anchor="ctr"/>
          <a:lstStyle/>
          <a:p>
            <a:pPr algn="ct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Linux/IA32 system call codes</a:t>
            </a:r>
            <a:endParaRPr lang="en-US" dirty="0"/>
          </a:p>
        </p:txBody>
      </p:sp>
      <p:pic>
        <p:nvPicPr>
          <p:cNvPr id="3" name="Picture 2"/>
          <p:cNvPicPr>
            <a:picLocks noChangeAspect="1"/>
          </p:cNvPicPr>
          <p:nvPr/>
        </p:nvPicPr>
        <p:blipFill>
          <a:blip r:embed="rId2"/>
          <a:stretch>
            <a:fillRect/>
          </a:stretch>
        </p:blipFill>
        <p:spPr>
          <a:xfrm>
            <a:off x="0" y="1524000"/>
            <a:ext cx="9144000" cy="3798430"/>
          </a:xfrm>
          <a:prstGeom prst="rect">
            <a:avLst/>
          </a:prstGeom>
        </p:spPr>
      </p:pic>
    </p:spTree>
    <p:extLst>
      <p:ext uri="{BB962C8B-B14F-4D97-AF65-F5344CB8AC3E}">
        <p14:creationId xmlns:p14="http://schemas.microsoft.com/office/powerpoint/2010/main" val="301213930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378" y="685800"/>
            <a:ext cx="7592093" cy="762000"/>
          </a:xfrm>
        </p:spPr>
        <p:txBody>
          <a:bodyPr/>
          <a:lstStyle/>
          <a:p>
            <a:r>
              <a:rPr lang="en-US" dirty="0" smtClean="0"/>
              <a:t>Processor       </a:t>
            </a:r>
            <a:r>
              <a:rPr lang="en-US" sz="4800" dirty="0" smtClean="0">
                <a:solidFill>
                  <a:srgbClr val="FF0000"/>
                </a:solidFill>
              </a:rPr>
              <a:t>!=</a:t>
            </a:r>
            <a:r>
              <a:rPr lang="en-US" sz="4800" dirty="0" smtClean="0"/>
              <a:t>     </a:t>
            </a:r>
            <a:r>
              <a:rPr lang="en-US" dirty="0" smtClean="0"/>
              <a:t>Computer</a:t>
            </a:r>
            <a:endParaRPr lang="en-US" dirty="0"/>
          </a:p>
        </p:txBody>
      </p:sp>
      <p:sp>
        <p:nvSpPr>
          <p:cNvPr id="7" name="Content Placeholder 6"/>
          <p:cNvSpPr>
            <a:spLocks noGrp="1"/>
          </p:cNvSpPr>
          <p:nvPr>
            <p:ph idx="1"/>
          </p:nvPr>
        </p:nvSpPr>
        <p:spPr>
          <a:xfrm>
            <a:off x="396875" y="4571999"/>
            <a:ext cx="2574925" cy="1762125"/>
          </a:xfrm>
        </p:spPr>
        <p:txBody>
          <a:bodyPr/>
          <a:lstStyle/>
          <a:p>
            <a:r>
              <a:rPr lang="en-US" dirty="0" smtClean="0"/>
              <a:t>Different?</a:t>
            </a:r>
            <a:endParaRPr lang="en-US" dirty="0"/>
          </a:p>
        </p:txBody>
      </p:sp>
      <p:pic>
        <p:nvPicPr>
          <p:cNvPr id="5" name="Picture 4"/>
          <p:cNvPicPr>
            <a:picLocks noChangeAspect="1"/>
          </p:cNvPicPr>
          <p:nvPr/>
        </p:nvPicPr>
        <p:blipFill>
          <a:blip r:embed="rId2"/>
          <a:stretch>
            <a:fillRect/>
          </a:stretch>
        </p:blipFill>
        <p:spPr>
          <a:xfrm>
            <a:off x="304800" y="1752600"/>
            <a:ext cx="1930400" cy="1930400"/>
          </a:xfrm>
          <a:prstGeom prst="rect">
            <a:avLst/>
          </a:prstGeom>
        </p:spPr>
      </p:pic>
      <p:pic>
        <p:nvPicPr>
          <p:cNvPr id="8" name="Picture 7"/>
          <p:cNvPicPr>
            <a:picLocks noChangeAspect="1"/>
          </p:cNvPicPr>
          <p:nvPr/>
        </p:nvPicPr>
        <p:blipFill>
          <a:blip r:embed="rId3"/>
          <a:stretch>
            <a:fillRect/>
          </a:stretch>
        </p:blipFill>
        <p:spPr>
          <a:xfrm>
            <a:off x="4167248" y="1553723"/>
            <a:ext cx="4331576" cy="4800600"/>
          </a:xfrm>
          <a:prstGeom prst="rect">
            <a:avLst/>
          </a:prstGeom>
        </p:spPr>
      </p:pic>
      <p:sp>
        <p:nvSpPr>
          <p:cNvPr id="10" name="Rounded Rectangle 9"/>
          <p:cNvSpPr/>
          <p:nvPr/>
        </p:nvSpPr>
        <p:spPr>
          <a:xfrm>
            <a:off x="4300004" y="4267200"/>
            <a:ext cx="1259824" cy="389466"/>
          </a:xfrm>
          <a:prstGeom prst="roundRect">
            <a:avLst/>
          </a:prstGeom>
          <a:solidFill>
            <a:srgbClr val="800000"/>
          </a:solidFill>
          <a:ln w="28575" cap="flat" cmpd="sng" algn="ctr">
            <a:noFill/>
            <a:prstDash val="solid"/>
          </a:ln>
          <a:effectLst/>
        </p:spPr>
        <p:txBody>
          <a:bodyPr t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Gill Sans"/>
                <a:ea typeface="+mn-ea"/>
                <a:cs typeface="Gill Sans"/>
              </a:rPr>
              <a:t>Disk/SSD</a:t>
            </a:r>
            <a:endParaRPr kumimoji="0" lang="en-US" sz="1800" b="0" i="0" u="none" strike="noStrike" kern="0" cap="none" spc="0" normalizeH="0" baseline="0" noProof="0" dirty="0">
              <a:ln>
                <a:noFill/>
              </a:ln>
              <a:solidFill>
                <a:srgbClr val="FFFFFF"/>
              </a:solidFill>
              <a:effectLst/>
              <a:uLnTx/>
              <a:uFillTx/>
              <a:latin typeface="Gill Sans"/>
              <a:ea typeface="+mn-ea"/>
              <a:cs typeface="Gill Sans"/>
            </a:endParaRPr>
          </a:p>
        </p:txBody>
      </p:sp>
      <p:sp>
        <p:nvSpPr>
          <p:cNvPr id="11" name="Rounded Rectangle 10"/>
          <p:cNvSpPr/>
          <p:nvPr/>
        </p:nvSpPr>
        <p:spPr>
          <a:xfrm>
            <a:off x="4267200" y="1947333"/>
            <a:ext cx="1259824" cy="389466"/>
          </a:xfrm>
          <a:prstGeom prst="roundRect">
            <a:avLst/>
          </a:prstGeom>
          <a:solidFill>
            <a:srgbClr val="800000"/>
          </a:solidFill>
          <a:ln w="28575" cap="flat" cmpd="sng" algn="ctr">
            <a:noFill/>
            <a:prstDash val="solid"/>
          </a:ln>
          <a:effectLst/>
        </p:spPr>
        <p:txBody>
          <a:bodyPr t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Gill Sans"/>
                <a:ea typeface="+mn-ea"/>
                <a:cs typeface="Gill Sans"/>
              </a:rPr>
              <a:t>Power</a:t>
            </a:r>
            <a:endParaRPr kumimoji="0" lang="en-US" sz="1800" b="0" i="0" u="none" strike="noStrike" kern="0" cap="none" spc="0" normalizeH="0" baseline="0" noProof="0" dirty="0">
              <a:ln>
                <a:noFill/>
              </a:ln>
              <a:solidFill>
                <a:srgbClr val="FFFFFF"/>
              </a:solidFill>
              <a:effectLst/>
              <a:uLnTx/>
              <a:uFillTx/>
              <a:latin typeface="Gill Sans"/>
              <a:ea typeface="+mn-ea"/>
              <a:cs typeface="Gill Sans"/>
            </a:endParaRPr>
          </a:p>
        </p:txBody>
      </p:sp>
      <p:sp>
        <p:nvSpPr>
          <p:cNvPr id="12" name="Rounded Rectangle 11"/>
          <p:cNvSpPr/>
          <p:nvPr/>
        </p:nvSpPr>
        <p:spPr>
          <a:xfrm>
            <a:off x="5257800" y="5867400"/>
            <a:ext cx="1259824" cy="389466"/>
          </a:xfrm>
          <a:prstGeom prst="roundRect">
            <a:avLst/>
          </a:prstGeom>
          <a:solidFill>
            <a:srgbClr val="800000"/>
          </a:solidFill>
          <a:ln w="28575" cap="flat" cmpd="sng" algn="ctr">
            <a:noFill/>
            <a:prstDash val="solid"/>
          </a:ln>
          <a:effectLst/>
        </p:spPr>
        <p:txBody>
          <a:bodyPr t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Gill Sans"/>
                <a:ea typeface="+mn-ea"/>
                <a:cs typeface="Gill Sans"/>
              </a:rPr>
              <a:t>Cooling</a:t>
            </a:r>
            <a:endParaRPr kumimoji="0" lang="en-US" sz="1800" b="0" i="0" u="none" strike="noStrike" kern="0" cap="none" spc="0" normalizeH="0" baseline="0" noProof="0" dirty="0">
              <a:ln>
                <a:noFill/>
              </a:ln>
              <a:solidFill>
                <a:srgbClr val="FFFFFF"/>
              </a:solidFill>
              <a:effectLst/>
              <a:uLnTx/>
              <a:uFillTx/>
              <a:latin typeface="Gill Sans"/>
              <a:ea typeface="+mn-ea"/>
              <a:cs typeface="Gill Sans"/>
            </a:endParaRPr>
          </a:p>
        </p:txBody>
      </p:sp>
      <p:sp>
        <p:nvSpPr>
          <p:cNvPr id="13" name="Rounded Rectangle 12"/>
          <p:cNvSpPr/>
          <p:nvPr/>
        </p:nvSpPr>
        <p:spPr>
          <a:xfrm>
            <a:off x="5715000" y="2667000"/>
            <a:ext cx="1259824" cy="621204"/>
          </a:xfrm>
          <a:prstGeom prst="roundRect">
            <a:avLst/>
          </a:prstGeom>
          <a:solidFill>
            <a:srgbClr val="800000"/>
          </a:solidFill>
          <a:ln w="28575" cap="flat" cmpd="sng" algn="ctr">
            <a:noFill/>
            <a:prstDash val="solid"/>
          </a:ln>
          <a:effectLst/>
        </p:spPr>
        <p:txBody>
          <a:bodyPr t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Gill Sans"/>
                <a:ea typeface="+mn-ea"/>
                <a:cs typeface="Gill Sans"/>
              </a:rPr>
              <a:t>Memory (DRAM)</a:t>
            </a:r>
            <a:endParaRPr kumimoji="0" lang="en-US" sz="1800" b="0" i="0" u="none" strike="noStrike" kern="0" cap="none" spc="0" normalizeH="0" baseline="0" noProof="0" dirty="0">
              <a:ln>
                <a:noFill/>
              </a:ln>
              <a:solidFill>
                <a:srgbClr val="FFFFFF"/>
              </a:solidFill>
              <a:effectLst/>
              <a:uLnTx/>
              <a:uFillTx/>
              <a:latin typeface="Gill Sans"/>
              <a:ea typeface="+mn-ea"/>
              <a:cs typeface="Gill Sans"/>
            </a:endParaRPr>
          </a:p>
        </p:txBody>
      </p:sp>
      <p:sp>
        <p:nvSpPr>
          <p:cNvPr id="14" name="Rounded Rectangle 13"/>
          <p:cNvSpPr/>
          <p:nvPr/>
        </p:nvSpPr>
        <p:spPr>
          <a:xfrm>
            <a:off x="6989647" y="1636731"/>
            <a:ext cx="1259824" cy="621204"/>
          </a:xfrm>
          <a:prstGeom prst="roundRect">
            <a:avLst/>
          </a:prstGeom>
          <a:solidFill>
            <a:srgbClr val="800000"/>
          </a:solidFill>
          <a:ln w="28575" cap="flat" cmpd="sng" algn="ctr">
            <a:noFill/>
            <a:prstDash val="solid"/>
          </a:ln>
          <a:effectLst/>
        </p:spPr>
        <p:txBody>
          <a:bodyPr t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Gill Sans"/>
                <a:ea typeface="+mn-ea"/>
                <a:cs typeface="Gill Sans"/>
              </a:rPr>
              <a:t>Network</a:t>
            </a:r>
            <a:endParaRPr kumimoji="0" lang="en-US" sz="1800" b="0" i="0" u="none" strike="noStrike" kern="0" cap="none" spc="0" normalizeH="0" baseline="0" noProof="0" dirty="0">
              <a:ln>
                <a:noFill/>
              </a:ln>
              <a:solidFill>
                <a:srgbClr val="FFFFFF"/>
              </a:solidFill>
              <a:effectLst/>
              <a:uLnTx/>
              <a:uFillTx/>
              <a:latin typeface="Gill Sans"/>
              <a:ea typeface="+mn-ea"/>
              <a:cs typeface="Gill Sans"/>
            </a:endParaRPr>
          </a:p>
        </p:txBody>
      </p:sp>
    </p:spTree>
    <p:extLst>
      <p:ext uri="{BB962C8B-B14F-4D97-AF65-F5344CB8AC3E}">
        <p14:creationId xmlns:p14="http://schemas.microsoft.com/office/powerpoint/2010/main" val="17164864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Processor </a:t>
            </a:r>
            <a:r>
              <a:rPr lang="en-US" dirty="0" smtClean="0">
                <a:solidFill>
                  <a:srgbClr val="FF0000"/>
                </a:solidFill>
              </a:rPr>
              <a:t>!=</a:t>
            </a:r>
            <a:r>
              <a:rPr lang="en-US" dirty="0" smtClean="0"/>
              <a:t> Computer</a:t>
            </a:r>
            <a:endParaRPr lang="en-US" dirty="0"/>
          </a:p>
        </p:txBody>
      </p:sp>
      <p:sp>
        <p:nvSpPr>
          <p:cNvPr id="3" name="Content Placeholder 2"/>
          <p:cNvSpPr>
            <a:spLocks noGrp="1"/>
          </p:cNvSpPr>
          <p:nvPr>
            <p:ph idx="1"/>
          </p:nvPr>
        </p:nvSpPr>
        <p:spPr/>
        <p:txBody>
          <a:bodyPr>
            <a:normAutofit/>
          </a:bodyPr>
          <a:lstStyle/>
          <a:p>
            <a:r>
              <a:rPr lang="en-US" dirty="0"/>
              <a:t>A </a:t>
            </a:r>
            <a:r>
              <a:rPr lang="en-US" dirty="0">
                <a:solidFill>
                  <a:srgbClr val="3366FF"/>
                </a:solidFill>
              </a:rPr>
              <a:t>processor</a:t>
            </a:r>
            <a:r>
              <a:rPr lang="en-US" dirty="0"/>
              <a:t> is a “</a:t>
            </a:r>
            <a:r>
              <a:rPr lang="en-US" dirty="0">
                <a:solidFill>
                  <a:srgbClr val="3366FF"/>
                </a:solidFill>
              </a:rPr>
              <a:t>passive</a:t>
            </a:r>
            <a:r>
              <a:rPr lang="en-US" dirty="0"/>
              <a:t>” component </a:t>
            </a:r>
          </a:p>
          <a:p>
            <a:pPr lvl="1"/>
            <a:r>
              <a:rPr lang="en-US" dirty="0"/>
              <a:t>(A simple perspective; </a:t>
            </a:r>
            <a:r>
              <a:rPr lang="en-US" dirty="0" smtClean="0"/>
              <a:t>but also </a:t>
            </a:r>
            <a:r>
              <a:rPr lang="en-US" dirty="0"/>
              <a:t>complex in reality)</a:t>
            </a:r>
          </a:p>
          <a:p>
            <a:r>
              <a:rPr lang="en-US" dirty="0" smtClean="0"/>
              <a:t>A </a:t>
            </a:r>
            <a:r>
              <a:rPr lang="en-US" dirty="0" smtClean="0">
                <a:solidFill>
                  <a:srgbClr val="FF0000"/>
                </a:solidFill>
              </a:rPr>
              <a:t>computer</a:t>
            </a:r>
            <a:r>
              <a:rPr lang="en-US" dirty="0" smtClean="0"/>
              <a:t> does much more</a:t>
            </a:r>
          </a:p>
          <a:p>
            <a:pPr lvl="1"/>
            <a:r>
              <a:rPr lang="en-US" dirty="0" smtClean="0"/>
              <a:t>Run many programs</a:t>
            </a:r>
          </a:p>
          <a:p>
            <a:pPr lvl="1"/>
            <a:r>
              <a:rPr lang="en-US" dirty="0" smtClean="0"/>
              <a:t>Deal with errors</a:t>
            </a:r>
          </a:p>
          <a:p>
            <a:pPr lvl="1"/>
            <a:r>
              <a:rPr lang="en-US" dirty="0" smtClean="0"/>
              <a:t>Receive network packets (e.g. Skype messages)</a:t>
            </a:r>
          </a:p>
          <a:p>
            <a:pPr lvl="1"/>
            <a:r>
              <a:rPr lang="en-US" dirty="0" smtClean="0"/>
              <a:t>Read/write data to disk/SSD</a:t>
            </a:r>
          </a:p>
          <a:p>
            <a:pPr lvl="1"/>
            <a:r>
              <a:rPr lang="en-US" dirty="0" smtClean="0"/>
              <a:t>Input/output: keyboard, mouse, screen</a:t>
            </a:r>
          </a:p>
          <a:p>
            <a:pPr lvl="1"/>
            <a:r>
              <a:rPr lang="en-US" i="1" dirty="0" smtClean="0">
                <a:solidFill>
                  <a:srgbClr val="FF0000"/>
                </a:solidFill>
              </a:rPr>
              <a:t>But, who manages all of these?</a:t>
            </a:r>
          </a:p>
          <a:p>
            <a:r>
              <a:rPr lang="en-US" dirty="0" smtClean="0"/>
              <a:t>The answer: </a:t>
            </a:r>
            <a:r>
              <a:rPr lang="en-US" dirty="0" smtClean="0">
                <a:solidFill>
                  <a:srgbClr val="FF0000"/>
                </a:solidFill>
              </a:rPr>
              <a:t>the operating system</a:t>
            </a:r>
          </a:p>
          <a:p>
            <a:pPr lvl="1"/>
            <a:r>
              <a:rPr lang="en-US" dirty="0" smtClean="0"/>
              <a:t>Lots of mechanisms and policies</a:t>
            </a:r>
          </a:p>
          <a:p>
            <a:pPr lvl="1"/>
            <a:r>
              <a:rPr lang="en-US" dirty="0" smtClean="0"/>
              <a:t>We’ll begin with </a:t>
            </a:r>
            <a:r>
              <a:rPr lang="en-US" b="1" u="sng" dirty="0" smtClean="0"/>
              <a:t>exception</a:t>
            </a:r>
          </a:p>
        </p:txBody>
      </p:sp>
      <p:pic>
        <p:nvPicPr>
          <p:cNvPr id="5" name="Picture 4"/>
          <p:cNvPicPr>
            <a:picLocks noChangeAspect="1"/>
          </p:cNvPicPr>
          <p:nvPr/>
        </p:nvPicPr>
        <p:blipFill>
          <a:blip r:embed="rId2"/>
          <a:stretch>
            <a:fillRect/>
          </a:stretch>
        </p:blipFill>
        <p:spPr>
          <a:xfrm>
            <a:off x="6729911" y="762001"/>
            <a:ext cx="1219200" cy="1219200"/>
          </a:xfrm>
          <a:prstGeom prst="rect">
            <a:avLst/>
          </a:prstGeom>
        </p:spPr>
      </p:pic>
      <p:pic>
        <p:nvPicPr>
          <p:cNvPr id="6" name="Picture 5"/>
          <p:cNvPicPr>
            <a:picLocks noChangeAspect="1"/>
          </p:cNvPicPr>
          <p:nvPr/>
        </p:nvPicPr>
        <p:blipFill>
          <a:blip r:embed="rId3"/>
          <a:stretch>
            <a:fillRect/>
          </a:stretch>
        </p:blipFill>
        <p:spPr>
          <a:xfrm>
            <a:off x="6400800" y="2286000"/>
            <a:ext cx="2456053" cy="2108200"/>
          </a:xfrm>
          <a:prstGeom prst="rect">
            <a:avLst/>
          </a:prstGeom>
        </p:spPr>
      </p:pic>
    </p:spTree>
    <p:extLst>
      <p:ext uri="{BB962C8B-B14F-4D97-AF65-F5344CB8AC3E}">
        <p14:creationId xmlns:p14="http://schemas.microsoft.com/office/powerpoint/2010/main" val="34841060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ssolve">
                                      <p:cBhvr>
                                        <p:cTn id="13" dur="500"/>
                                        <p:tgtEl>
                                          <p:spTgt spid="3">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dissolve">
                                      <p:cBhvr>
                                        <p:cTn id="16" dur="500"/>
                                        <p:tgtEl>
                                          <p:spTgt spid="3">
                                            <p:txEl>
                                              <p:pRg st="5" end="5"/>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dissolve">
                                      <p:cBhvr>
                                        <p:cTn id="19" dur="500"/>
                                        <p:tgtEl>
                                          <p:spTgt spid="3">
                                            <p:txEl>
                                              <p:pRg st="6" end="6"/>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dissolve">
                                      <p:cBhvr>
                                        <p:cTn id="22" dur="500"/>
                                        <p:tgtEl>
                                          <p:spTgt spid="3">
                                            <p:txEl>
                                              <p:pRg st="7" end="7"/>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dissolve">
                                      <p:cBhvr>
                                        <p:cTn id="25" dur="500"/>
                                        <p:tgtEl>
                                          <p:spTgt spid="3">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dissolve">
                                      <p:cBhvr>
                                        <p:cTn id="30" dur="500"/>
                                        <p:tgtEl>
                                          <p:spTgt spid="3">
                                            <p:txEl>
                                              <p:pRg st="9" end="9"/>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dissolve">
                                      <p:cBhvr>
                                        <p:cTn id="33" dur="500"/>
                                        <p:tgtEl>
                                          <p:spTgt spid="3">
                                            <p:txEl>
                                              <p:pRg st="10" end="10"/>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dissolve">
                                      <p:cBhvr>
                                        <p:cTn id="3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OS?</a:t>
            </a:r>
            <a:endParaRPr lang="en-US" dirty="0"/>
          </a:p>
        </p:txBody>
      </p:sp>
      <p:sp>
        <p:nvSpPr>
          <p:cNvPr id="3" name="Content Placeholder 2"/>
          <p:cNvSpPr>
            <a:spLocks noGrp="1"/>
          </p:cNvSpPr>
          <p:nvPr>
            <p:ph idx="1"/>
          </p:nvPr>
        </p:nvSpPr>
        <p:spPr/>
        <p:txBody>
          <a:bodyPr/>
          <a:lstStyle/>
          <a:p>
            <a:r>
              <a:rPr lang="en-US" dirty="0" smtClean="0"/>
              <a:t>A </a:t>
            </a:r>
            <a:r>
              <a:rPr lang="en-US" dirty="0">
                <a:solidFill>
                  <a:srgbClr val="FF0000"/>
                </a:solidFill>
              </a:rPr>
              <a:t>top-down </a:t>
            </a:r>
            <a:r>
              <a:rPr lang="en-US" dirty="0" smtClean="0"/>
              <a:t>description</a:t>
            </a:r>
            <a:endParaRPr lang="en-US" dirty="0"/>
          </a:p>
          <a:p>
            <a:pPr lvl="1"/>
            <a:r>
              <a:rPr lang="en-US" dirty="0" smtClean="0"/>
              <a:t>Wiki:</a:t>
            </a:r>
          </a:p>
          <a:p>
            <a:pPr lvl="2"/>
            <a:r>
              <a:rPr lang="en-US" dirty="0"/>
              <a:t>An operating system (OS) is software that manages computer hardware and software resources and provides common services for computer programs. The operating system is an essential component of the system software in a computer system. Application programs usually require an operating system to function</a:t>
            </a:r>
            <a:r>
              <a:rPr lang="en-US" dirty="0" smtClean="0"/>
              <a:t>.</a:t>
            </a:r>
          </a:p>
          <a:p>
            <a:pPr lvl="1"/>
            <a:r>
              <a:rPr lang="en-US" dirty="0" smtClean="0"/>
              <a:t>Book: …</a:t>
            </a:r>
          </a:p>
          <a:p>
            <a:r>
              <a:rPr lang="en-US" dirty="0" smtClean="0"/>
              <a:t>This lecture: A </a:t>
            </a:r>
            <a:r>
              <a:rPr lang="en-US" dirty="0" smtClean="0">
                <a:solidFill>
                  <a:srgbClr val="FF0000"/>
                </a:solidFill>
              </a:rPr>
              <a:t>bottom-up </a:t>
            </a:r>
            <a:r>
              <a:rPr lang="en-US" dirty="0" smtClean="0"/>
              <a:t>description</a:t>
            </a:r>
          </a:p>
          <a:p>
            <a:pPr lvl="1"/>
            <a:r>
              <a:rPr lang="en-US" dirty="0" smtClean="0"/>
              <a:t>See it! Feel it! Love it!</a:t>
            </a:r>
          </a:p>
          <a:p>
            <a:pPr lvl="1"/>
            <a:r>
              <a:rPr lang="en-US" dirty="0"/>
              <a:t>(don’t forget to read the </a:t>
            </a:r>
            <a:r>
              <a:rPr lang="en-US" dirty="0" smtClean="0"/>
              <a:t>book</a:t>
            </a:r>
            <a:r>
              <a:rPr lang="en-US" dirty="0"/>
              <a:t> </a:t>
            </a:r>
            <a:r>
              <a:rPr lang="en-US" dirty="0" smtClean="0"/>
              <a:t>… need both)</a:t>
            </a:r>
          </a:p>
        </p:txBody>
      </p:sp>
    </p:spTree>
    <p:extLst>
      <p:ext uri="{BB962C8B-B14F-4D97-AF65-F5344CB8AC3E}">
        <p14:creationId xmlns:p14="http://schemas.microsoft.com/office/powerpoint/2010/main" val="35030152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dissolve">
                                      <p:cBhvr>
                                        <p:cTn id="10" dur="500"/>
                                        <p:tgtEl>
                                          <p:spTgt spid="3">
                                            <p:txEl>
                                              <p:pRg st="5" end="5"/>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dissolv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OS?</a:t>
            </a:r>
            <a:endParaRPr lang="en-US" dirty="0"/>
          </a:p>
        </p:txBody>
      </p:sp>
      <p:sp>
        <p:nvSpPr>
          <p:cNvPr id="3" name="Content Placeholder 2"/>
          <p:cNvSpPr>
            <a:spLocks noGrp="1"/>
          </p:cNvSpPr>
          <p:nvPr>
            <p:ph idx="1"/>
          </p:nvPr>
        </p:nvSpPr>
        <p:spPr>
          <a:xfrm>
            <a:off x="396875" y="1362074"/>
            <a:ext cx="8518525" cy="5267325"/>
          </a:xfrm>
        </p:spPr>
        <p:txBody>
          <a:bodyPr>
            <a:normAutofit fontScale="92500" lnSpcReduction="10000"/>
          </a:bodyPr>
          <a:lstStyle/>
          <a:p>
            <a:r>
              <a:rPr lang="en-US" dirty="0" smtClean="0"/>
              <a:t>OS manages program executions</a:t>
            </a:r>
          </a:p>
          <a:p>
            <a:pPr lvl="1"/>
            <a:r>
              <a:rPr lang="en-US" dirty="0" smtClean="0"/>
              <a:t>Hundreds of programs are running on your laptop!</a:t>
            </a:r>
          </a:p>
          <a:p>
            <a:pPr lvl="1"/>
            <a:r>
              <a:rPr lang="en-US" dirty="0" smtClean="0"/>
              <a:t>(Including the execution of itself)</a:t>
            </a:r>
          </a:p>
          <a:p>
            <a:r>
              <a:rPr lang="en-US" dirty="0" smtClean="0"/>
              <a:t>OS itself is a </a:t>
            </a:r>
            <a:r>
              <a:rPr lang="en-US" dirty="0" smtClean="0">
                <a:solidFill>
                  <a:srgbClr val="FF0000"/>
                </a:solidFill>
              </a:rPr>
              <a:t>program</a:t>
            </a:r>
          </a:p>
          <a:p>
            <a:pPr lvl="1"/>
            <a:endParaRPr lang="en-US" dirty="0" smtClean="0"/>
          </a:p>
          <a:p>
            <a:r>
              <a:rPr lang="en-US" dirty="0" smtClean="0"/>
              <a:t>What does a </a:t>
            </a:r>
            <a:r>
              <a:rPr lang="en-US" dirty="0" smtClean="0">
                <a:solidFill>
                  <a:srgbClr val="FF0000"/>
                </a:solidFill>
              </a:rPr>
              <a:t>program</a:t>
            </a:r>
            <a:r>
              <a:rPr lang="en-US" dirty="0" smtClean="0"/>
              <a:t> look like?</a:t>
            </a:r>
          </a:p>
          <a:p>
            <a:pPr lvl="1"/>
            <a:r>
              <a:rPr lang="en-US" dirty="0" err="1" smtClean="0"/>
              <a:t>Hello.c</a:t>
            </a:r>
            <a:r>
              <a:rPr lang="en-US" dirty="0" smtClean="0"/>
              <a:t> </a:t>
            </a:r>
            <a:r>
              <a:rPr lang="en-US" dirty="0" smtClean="0">
                <a:sym typeface="Wingdings"/>
              </a:rPr>
              <a:t> </a:t>
            </a:r>
            <a:r>
              <a:rPr lang="en-US" b="1" dirty="0" smtClean="0">
                <a:solidFill>
                  <a:srgbClr val="0000FF"/>
                </a:solidFill>
                <a:sym typeface="Wingdings"/>
              </a:rPr>
              <a:t>hello (a binary file)</a:t>
            </a:r>
          </a:p>
          <a:p>
            <a:pPr lvl="1"/>
            <a:endParaRPr lang="en-US" b="1" dirty="0" smtClean="0">
              <a:solidFill>
                <a:srgbClr val="0000FF"/>
              </a:solidFill>
            </a:endParaRPr>
          </a:p>
          <a:p>
            <a:r>
              <a:rPr lang="en-US" dirty="0" smtClean="0"/>
              <a:t>What does an </a:t>
            </a:r>
            <a:r>
              <a:rPr lang="en-US" dirty="0" smtClean="0">
                <a:solidFill>
                  <a:srgbClr val="FF0000"/>
                </a:solidFill>
              </a:rPr>
              <a:t>OS program</a:t>
            </a:r>
            <a:r>
              <a:rPr lang="en-US" dirty="0" smtClean="0"/>
              <a:t> look like?</a:t>
            </a:r>
          </a:p>
          <a:p>
            <a:pPr lvl="1"/>
            <a:r>
              <a:rPr lang="en-US" dirty="0" smtClean="0"/>
              <a:t>Whole </a:t>
            </a:r>
            <a:r>
              <a:rPr lang="en-US" dirty="0" smtClean="0"/>
              <a:t>tree: </a:t>
            </a:r>
          </a:p>
          <a:p>
            <a:pPr lvl="2"/>
            <a:r>
              <a:rPr lang="en-US" dirty="0" smtClean="0">
                <a:hlinkClick r:id="rId2"/>
              </a:rPr>
              <a:t>https</a:t>
            </a:r>
            <a:r>
              <a:rPr lang="en-US" dirty="0">
                <a:hlinkClick r:id="rId2"/>
              </a:rPr>
              <a:t>://elixir.bootlin.com/linux/latest/source</a:t>
            </a:r>
            <a:r>
              <a:rPr lang="en-US" dirty="0"/>
              <a:t> </a:t>
            </a:r>
            <a:endParaRPr lang="en-US" dirty="0" smtClean="0"/>
          </a:p>
          <a:p>
            <a:pPr lvl="2"/>
            <a:r>
              <a:rPr lang="en-US" dirty="0" smtClean="0"/>
              <a:t>CPU </a:t>
            </a:r>
            <a:r>
              <a:rPr lang="en-US" dirty="0" err="1" smtClean="0"/>
              <a:t>mgmt</a:t>
            </a:r>
            <a:r>
              <a:rPr lang="en-US" dirty="0" smtClean="0"/>
              <a:t>: </a:t>
            </a:r>
            <a:r>
              <a:rPr lang="en-US" dirty="0">
                <a:hlinkClick r:id="rId3"/>
              </a:rPr>
              <a:t>https://elixir.bootlin.com/linux/latest/source/kernel/</a:t>
            </a:r>
            <a:r>
              <a:rPr lang="en-US" dirty="0" smtClean="0">
                <a:hlinkClick r:id="rId3"/>
              </a:rPr>
              <a:t>cpu.c</a:t>
            </a:r>
            <a:endParaRPr lang="en-US" dirty="0" smtClean="0"/>
          </a:p>
          <a:p>
            <a:pPr lvl="2"/>
            <a:r>
              <a:rPr lang="en-US" dirty="0" smtClean="0"/>
              <a:t>Bluetooth</a:t>
            </a:r>
            <a:r>
              <a:rPr lang="en-US" dirty="0"/>
              <a:t>: </a:t>
            </a:r>
            <a:r>
              <a:rPr lang="en-US" dirty="0">
                <a:hlinkClick r:id="rId4"/>
              </a:rPr>
              <a:t>https://elixir.bootlin.com/linux/latest/source/net/</a:t>
            </a:r>
            <a:r>
              <a:rPr lang="en-US" dirty="0" smtClean="0">
                <a:hlinkClick r:id="rId4"/>
              </a:rPr>
              <a:t>bluetooth</a:t>
            </a:r>
            <a:endParaRPr lang="en-US" dirty="0" smtClean="0"/>
          </a:p>
          <a:p>
            <a:pPr lvl="1"/>
            <a:r>
              <a:rPr lang="en-US" dirty="0" smtClean="0"/>
              <a:t>A bunch of C files! (just like </a:t>
            </a:r>
            <a:r>
              <a:rPr lang="en-US" dirty="0" err="1" smtClean="0"/>
              <a:t>hello.c</a:t>
            </a:r>
            <a:r>
              <a:rPr lang="en-US" dirty="0" smtClean="0"/>
              <a:t>)</a:t>
            </a:r>
          </a:p>
          <a:p>
            <a:pPr lvl="1"/>
            <a:r>
              <a:rPr lang="en-US" dirty="0" smtClean="0"/>
              <a:t>Compiled into </a:t>
            </a:r>
            <a:r>
              <a:rPr lang="en-US" b="1" dirty="0" smtClean="0">
                <a:solidFill>
                  <a:srgbClr val="0000FF"/>
                </a:solidFill>
              </a:rPr>
              <a:t>/boot/</a:t>
            </a:r>
            <a:r>
              <a:rPr lang="en-US" b="1" dirty="0" err="1" smtClean="0">
                <a:solidFill>
                  <a:srgbClr val="0000FF"/>
                </a:solidFill>
              </a:rPr>
              <a:t>vmlinux</a:t>
            </a:r>
            <a:r>
              <a:rPr lang="en-US" dirty="0" smtClean="0"/>
              <a:t>… (&gt; 200 MB </a:t>
            </a:r>
            <a:r>
              <a:rPr lang="en-US" dirty="0" smtClean="0">
                <a:solidFill>
                  <a:srgbClr val="0000FF"/>
                </a:solidFill>
              </a:rPr>
              <a:t>binary file</a:t>
            </a:r>
            <a:r>
              <a:rPr lang="en-US" dirty="0" smtClean="0"/>
              <a:t>)</a:t>
            </a:r>
          </a:p>
        </p:txBody>
      </p:sp>
      <p:pic>
        <p:nvPicPr>
          <p:cNvPr id="5" name="Picture 4"/>
          <p:cNvPicPr>
            <a:picLocks noChangeAspect="1"/>
          </p:cNvPicPr>
          <p:nvPr/>
        </p:nvPicPr>
        <p:blipFill>
          <a:blip r:embed="rId5"/>
          <a:stretch>
            <a:fillRect/>
          </a:stretch>
        </p:blipFill>
        <p:spPr>
          <a:xfrm>
            <a:off x="5029200" y="2057400"/>
            <a:ext cx="3352800" cy="1765808"/>
          </a:xfrm>
          <a:prstGeom prst="rect">
            <a:avLst/>
          </a:prstGeom>
        </p:spPr>
      </p:pic>
    </p:spTree>
    <p:extLst>
      <p:ext uri="{BB962C8B-B14F-4D97-AF65-F5344CB8AC3E}">
        <p14:creationId xmlns:p14="http://schemas.microsoft.com/office/powerpoint/2010/main" val="34931932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dissolve">
                                      <p:cBhvr>
                                        <p:cTn id="15" dur="500"/>
                                        <p:tgtEl>
                                          <p:spTgt spid="3">
                                            <p:txEl>
                                              <p:pRg st="5" end="5"/>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dissolve">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dissolve">
                                      <p:cBhvr>
                                        <p:cTn id="23" dur="500"/>
                                        <p:tgtEl>
                                          <p:spTgt spid="3">
                                            <p:txEl>
                                              <p:pRg st="8" end="8"/>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dissolve">
                                      <p:cBhvr>
                                        <p:cTn id="26" dur="500"/>
                                        <p:tgtEl>
                                          <p:spTgt spid="3">
                                            <p:txEl>
                                              <p:pRg st="9" end="9"/>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dissolve">
                                      <p:cBhvr>
                                        <p:cTn id="29" dur="500"/>
                                        <p:tgtEl>
                                          <p:spTgt spid="3">
                                            <p:txEl>
                                              <p:pRg st="10" end="10"/>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dissolve">
                                      <p:cBhvr>
                                        <p:cTn id="32" dur="500"/>
                                        <p:tgtEl>
                                          <p:spTgt spid="3">
                                            <p:txEl>
                                              <p:pRg st="11" end="11"/>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Effect transition="in" filter="dissolve">
                                      <p:cBhvr>
                                        <p:cTn id="35" dur="500"/>
                                        <p:tgtEl>
                                          <p:spTgt spid="3">
                                            <p:txEl>
                                              <p:pRg st="12" end="12"/>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3">
                                            <p:txEl>
                                              <p:pRg st="13" end="13"/>
                                            </p:txEl>
                                          </p:spTgt>
                                        </p:tgtEl>
                                        <p:attrNameLst>
                                          <p:attrName>style.visibility</p:attrName>
                                        </p:attrNameLst>
                                      </p:cBhvr>
                                      <p:to>
                                        <p:strVal val="visible"/>
                                      </p:to>
                                    </p:set>
                                    <p:animEffect transition="in" filter="dissolve">
                                      <p:cBhvr>
                                        <p:cTn id="38" dur="500"/>
                                        <p:tgtEl>
                                          <p:spTgt spid="3">
                                            <p:txEl>
                                              <p:pRg st="13" end="13"/>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animEffect transition="in" filter="dissolve">
                                      <p:cBhvr>
                                        <p:cTn id="41"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Objdump</a:t>
            </a:r>
            <a:endParaRPr lang="en-US" dirty="0"/>
          </a:p>
        </p:txBody>
      </p:sp>
      <p:sp>
        <p:nvSpPr>
          <p:cNvPr id="3" name="Content Placeholder 2"/>
          <p:cNvSpPr>
            <a:spLocks noGrp="1"/>
          </p:cNvSpPr>
          <p:nvPr>
            <p:ph idx="1"/>
          </p:nvPr>
        </p:nvSpPr>
        <p:spPr/>
        <p:txBody>
          <a:bodyPr/>
          <a:lstStyle/>
          <a:p>
            <a:r>
              <a:rPr lang="en-US" dirty="0" err="1"/>
              <a:t>Objdump</a:t>
            </a:r>
            <a:r>
              <a:rPr lang="en-US" dirty="0"/>
              <a:t>:</a:t>
            </a:r>
          </a:p>
          <a:p>
            <a:pPr lvl="1"/>
            <a:r>
              <a:rPr lang="en-US" dirty="0" err="1"/>
              <a:t>o</a:t>
            </a:r>
            <a:r>
              <a:rPr lang="en-US" dirty="0" err="1" smtClean="0"/>
              <a:t>bjdump</a:t>
            </a:r>
            <a:r>
              <a:rPr lang="en-US" dirty="0" smtClean="0"/>
              <a:t> </a:t>
            </a:r>
            <a:r>
              <a:rPr lang="en-US" b="1" dirty="0"/>
              <a:t>–t</a:t>
            </a:r>
            <a:r>
              <a:rPr lang="en-US" dirty="0"/>
              <a:t> &lt;binary&gt; </a:t>
            </a:r>
            <a:r>
              <a:rPr lang="en-US" dirty="0">
                <a:sym typeface="Wingdings"/>
              </a:rPr>
              <a:t> </a:t>
            </a:r>
            <a:r>
              <a:rPr lang="en-US" dirty="0" smtClean="0">
                <a:sym typeface="Wingdings"/>
              </a:rPr>
              <a:t>functions</a:t>
            </a:r>
            <a:endParaRPr lang="en-US" dirty="0">
              <a:sym typeface="Wingdings"/>
            </a:endParaRPr>
          </a:p>
          <a:p>
            <a:pPr lvl="1"/>
            <a:r>
              <a:rPr lang="en-US" dirty="0" err="1">
                <a:sym typeface="Wingdings"/>
              </a:rPr>
              <a:t>o</a:t>
            </a:r>
            <a:r>
              <a:rPr lang="en-US" dirty="0" err="1" smtClean="0">
                <a:sym typeface="Wingdings"/>
              </a:rPr>
              <a:t>bjdump</a:t>
            </a:r>
            <a:r>
              <a:rPr lang="en-US" dirty="0" smtClean="0">
                <a:sym typeface="Wingdings"/>
              </a:rPr>
              <a:t> </a:t>
            </a:r>
            <a:r>
              <a:rPr lang="en-US" b="1" dirty="0">
                <a:sym typeface="Wingdings"/>
              </a:rPr>
              <a:t>–D </a:t>
            </a:r>
            <a:r>
              <a:rPr lang="en-US" dirty="0">
                <a:sym typeface="Wingdings"/>
              </a:rPr>
              <a:t>&lt;binary&gt;  all instructions</a:t>
            </a:r>
          </a:p>
          <a:p>
            <a:r>
              <a:rPr lang="en-US" dirty="0" smtClean="0">
                <a:sym typeface="Wingdings"/>
              </a:rPr>
              <a:t>Program (binary) files</a:t>
            </a:r>
            <a:endParaRPr lang="en-US" dirty="0">
              <a:sym typeface="Wingdings"/>
            </a:endParaRPr>
          </a:p>
          <a:p>
            <a:pPr lvl="1"/>
            <a:r>
              <a:rPr lang="en-US" dirty="0" err="1">
                <a:sym typeface="Wingdings"/>
              </a:rPr>
              <a:t>objdump</a:t>
            </a:r>
            <a:r>
              <a:rPr lang="en-US" dirty="0">
                <a:sym typeface="Wingdings"/>
              </a:rPr>
              <a:t> </a:t>
            </a:r>
            <a:r>
              <a:rPr lang="en-US" dirty="0" smtClean="0">
                <a:sym typeface="Wingdings"/>
              </a:rPr>
              <a:t>–t </a:t>
            </a:r>
            <a:r>
              <a:rPr lang="en-US" b="1" dirty="0" smtClean="0">
                <a:solidFill>
                  <a:srgbClr val="0000FF"/>
                </a:solidFill>
                <a:sym typeface="Wingdings"/>
              </a:rPr>
              <a:t>hello</a:t>
            </a:r>
            <a:r>
              <a:rPr lang="en-US" dirty="0" smtClean="0">
                <a:solidFill>
                  <a:srgbClr val="0000FF"/>
                </a:solidFill>
                <a:sym typeface="Wingdings"/>
              </a:rPr>
              <a:t> </a:t>
            </a:r>
            <a:r>
              <a:rPr lang="en-US" dirty="0">
                <a:sym typeface="Wingdings"/>
              </a:rPr>
              <a:t>| </a:t>
            </a:r>
            <a:r>
              <a:rPr lang="en-US" dirty="0" err="1">
                <a:sym typeface="Wingdings"/>
              </a:rPr>
              <a:t>grep</a:t>
            </a:r>
            <a:r>
              <a:rPr lang="en-US" dirty="0">
                <a:sym typeface="Wingdings"/>
              </a:rPr>
              <a:t> -w F | </a:t>
            </a:r>
            <a:r>
              <a:rPr lang="en-US" dirty="0" err="1">
                <a:sym typeface="Wingdings"/>
              </a:rPr>
              <a:t>wc</a:t>
            </a:r>
            <a:r>
              <a:rPr lang="en-US" dirty="0">
                <a:sym typeface="Wingdings"/>
              </a:rPr>
              <a:t> </a:t>
            </a:r>
            <a:r>
              <a:rPr lang="en-US" dirty="0" smtClean="0">
                <a:sym typeface="Wingdings"/>
              </a:rPr>
              <a:t>–l</a:t>
            </a:r>
            <a:endParaRPr lang="en-US" dirty="0">
              <a:sym typeface="Wingdings"/>
            </a:endParaRPr>
          </a:p>
          <a:p>
            <a:pPr lvl="2"/>
            <a:r>
              <a:rPr lang="en-US" b="1" dirty="0">
                <a:sym typeface="Wingdings"/>
              </a:rPr>
              <a:t>12 functions</a:t>
            </a:r>
            <a:r>
              <a:rPr lang="en-US" dirty="0">
                <a:sym typeface="Wingdings"/>
              </a:rPr>
              <a:t>, </a:t>
            </a:r>
            <a:r>
              <a:rPr lang="en-US" dirty="0" smtClean="0">
                <a:sym typeface="Wingdings"/>
              </a:rPr>
              <a:t>8.2 KB</a:t>
            </a:r>
            <a:endParaRPr lang="en-US" dirty="0">
              <a:sym typeface="Wingdings"/>
            </a:endParaRPr>
          </a:p>
          <a:p>
            <a:pPr lvl="1"/>
            <a:r>
              <a:rPr lang="en-US" dirty="0" err="1">
                <a:sym typeface="Wingdings"/>
              </a:rPr>
              <a:t>objdump</a:t>
            </a:r>
            <a:r>
              <a:rPr lang="en-US" dirty="0">
                <a:sym typeface="Wingdings"/>
              </a:rPr>
              <a:t> -t </a:t>
            </a:r>
            <a:r>
              <a:rPr lang="en-US" b="1" dirty="0">
                <a:solidFill>
                  <a:srgbClr val="0000FF"/>
                </a:solidFill>
                <a:sym typeface="Wingdings"/>
              </a:rPr>
              <a:t>/boot/</a:t>
            </a:r>
            <a:r>
              <a:rPr lang="en-US" b="1" dirty="0" err="1">
                <a:solidFill>
                  <a:srgbClr val="0000FF"/>
                </a:solidFill>
                <a:sym typeface="Wingdings"/>
              </a:rPr>
              <a:t>vmlinux</a:t>
            </a:r>
            <a:r>
              <a:rPr lang="en-US" dirty="0">
                <a:sym typeface="Wingdings"/>
              </a:rPr>
              <a:t>  | </a:t>
            </a:r>
            <a:r>
              <a:rPr lang="en-US" dirty="0" err="1">
                <a:sym typeface="Wingdings"/>
              </a:rPr>
              <a:t>grep</a:t>
            </a:r>
            <a:r>
              <a:rPr lang="en-US" dirty="0">
                <a:sym typeface="Wingdings"/>
              </a:rPr>
              <a:t> -w F | </a:t>
            </a:r>
            <a:r>
              <a:rPr lang="en-US" dirty="0" err="1">
                <a:sym typeface="Wingdings"/>
              </a:rPr>
              <a:t>wc</a:t>
            </a:r>
            <a:r>
              <a:rPr lang="en-US" dirty="0">
                <a:sym typeface="Wingdings"/>
              </a:rPr>
              <a:t> –l </a:t>
            </a:r>
          </a:p>
          <a:p>
            <a:pPr lvl="2"/>
            <a:r>
              <a:rPr lang="en-US" dirty="0" smtClean="0">
                <a:sym typeface="Wingdings"/>
              </a:rPr>
              <a:t>(or jut see /boot/</a:t>
            </a:r>
            <a:r>
              <a:rPr lang="en-US" dirty="0" err="1" smtClean="0">
                <a:sym typeface="Wingdings"/>
              </a:rPr>
              <a:t>System.map</a:t>
            </a:r>
            <a:r>
              <a:rPr lang="en-US" dirty="0" smtClean="0">
                <a:sym typeface="Wingdings"/>
              </a:rPr>
              <a:t> file)</a:t>
            </a:r>
          </a:p>
          <a:p>
            <a:pPr lvl="2"/>
            <a:r>
              <a:rPr lang="en-US" dirty="0" smtClean="0">
                <a:sym typeface="Wingdings"/>
              </a:rPr>
              <a:t>Linux</a:t>
            </a:r>
            <a:r>
              <a:rPr lang="en-US" dirty="0">
                <a:sym typeface="Wingdings"/>
              </a:rPr>
              <a:t>: </a:t>
            </a:r>
            <a:r>
              <a:rPr lang="en-US" b="1" dirty="0">
                <a:sym typeface="Wingdings"/>
              </a:rPr>
              <a:t>30,000+ functions, </a:t>
            </a:r>
            <a:r>
              <a:rPr lang="en-US" dirty="0">
                <a:sym typeface="Wingdings"/>
              </a:rPr>
              <a:t>146MB (excluding loadable drivers)</a:t>
            </a:r>
          </a:p>
          <a:p>
            <a:pPr lvl="2"/>
            <a:r>
              <a:rPr lang="en-US" dirty="0">
                <a:sym typeface="Wingdings"/>
              </a:rPr>
              <a:t>“</a:t>
            </a:r>
            <a:r>
              <a:rPr lang="en-US" dirty="0" err="1">
                <a:sym typeface="Wingdings"/>
              </a:rPr>
              <a:t>vmlinuz</a:t>
            </a:r>
            <a:r>
              <a:rPr lang="en-US" dirty="0">
                <a:sym typeface="Wingdings"/>
              </a:rPr>
              <a:t>”  compressed version of </a:t>
            </a:r>
            <a:r>
              <a:rPr lang="en-US" dirty="0" err="1" smtClean="0">
                <a:sym typeface="Wingdings"/>
              </a:rPr>
              <a:t>vmlinux</a:t>
            </a:r>
            <a:endParaRPr lang="en-US" dirty="0" smtClean="0">
              <a:sym typeface="Wingdings"/>
            </a:endParaRPr>
          </a:p>
          <a:p>
            <a:r>
              <a:rPr lang="en-US" dirty="0" smtClean="0">
                <a:solidFill>
                  <a:srgbClr val="FF0000"/>
                </a:solidFill>
                <a:sym typeface="Wingdings"/>
              </a:rPr>
              <a:t>Where does a program live?</a:t>
            </a:r>
          </a:p>
          <a:p>
            <a:pPr lvl="1"/>
            <a:r>
              <a:rPr lang="en-US" dirty="0" smtClean="0">
                <a:sym typeface="Wingdings"/>
              </a:rPr>
              <a:t>In disk, and </a:t>
            </a:r>
            <a:r>
              <a:rPr lang="en-US" i="1" dirty="0" smtClean="0">
                <a:sym typeface="Wingdings"/>
              </a:rPr>
              <a:t>loaded to </a:t>
            </a:r>
            <a:r>
              <a:rPr lang="en-US" b="1" i="1" dirty="0" smtClean="0">
                <a:sym typeface="Wingdings"/>
              </a:rPr>
              <a:t>memory</a:t>
            </a:r>
            <a:endParaRPr lang="en-US" b="1" i="1" dirty="0">
              <a:sym typeface="Wingdings"/>
            </a:endParaRPr>
          </a:p>
          <a:p>
            <a:endParaRPr lang="en-US" dirty="0">
              <a:sym typeface="Wingdings"/>
            </a:endParaRPr>
          </a:p>
          <a:p>
            <a:pPr lvl="1"/>
            <a:endParaRPr lang="en-US" dirty="0"/>
          </a:p>
          <a:p>
            <a:endParaRPr lang="en-US" dirty="0"/>
          </a:p>
        </p:txBody>
      </p:sp>
    </p:spTree>
    <p:extLst>
      <p:ext uri="{BB962C8B-B14F-4D97-AF65-F5344CB8AC3E}">
        <p14:creationId xmlns:p14="http://schemas.microsoft.com/office/powerpoint/2010/main" val="3985858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dissolv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dissolve">
                                      <p:cBhvr>
                                        <p:cTn id="12" dur="500"/>
                                        <p:tgtEl>
                                          <p:spTgt spid="3">
                                            <p:txEl>
                                              <p:pRg st="7" end="7"/>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dissolve">
                                      <p:cBhvr>
                                        <p:cTn id="15" dur="500"/>
                                        <p:tgtEl>
                                          <p:spTgt spid="3">
                                            <p:txEl>
                                              <p:pRg st="8" end="8"/>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dissolve">
                                      <p:cBhvr>
                                        <p:cTn id="18" dur="500"/>
                                        <p:tgtEl>
                                          <p:spTgt spid="3">
                                            <p:txEl>
                                              <p:pRg st="9" end="9"/>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Effect transition="in" filter="dissolve">
                                      <p:cBhvr>
                                        <p:cTn id="23" dur="500"/>
                                        <p:tgtEl>
                                          <p:spTgt spid="3">
                                            <p:txEl>
                                              <p:pRg st="10" end="10"/>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11" end="11"/>
                                            </p:txEl>
                                          </p:spTgt>
                                        </p:tgtEl>
                                        <p:attrNameLst>
                                          <p:attrName>style.visibility</p:attrName>
                                        </p:attrNameLst>
                                      </p:cBhvr>
                                      <p:to>
                                        <p:strVal val="visible"/>
                                      </p:to>
                                    </p:set>
                                    <p:animEffect transition="in" filter="dissolve">
                                      <p:cBhvr>
                                        <p:cTn id="2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(DRAM) and Addresses</a:t>
            </a:r>
            <a:endParaRPr lang="en-US" dirty="0"/>
          </a:p>
        </p:txBody>
      </p:sp>
      <p:sp>
        <p:nvSpPr>
          <p:cNvPr id="3" name="Content Placeholder 2"/>
          <p:cNvSpPr>
            <a:spLocks noGrp="1"/>
          </p:cNvSpPr>
          <p:nvPr>
            <p:ph idx="1"/>
          </p:nvPr>
        </p:nvSpPr>
        <p:spPr>
          <a:xfrm>
            <a:off x="357018" y="1355678"/>
            <a:ext cx="6080125" cy="5495925"/>
          </a:xfrm>
        </p:spPr>
        <p:txBody>
          <a:bodyPr/>
          <a:lstStyle/>
          <a:p>
            <a:r>
              <a:rPr lang="en-US" dirty="0"/>
              <a:t>Addressable </a:t>
            </a:r>
            <a:r>
              <a:rPr lang="en-US" dirty="0" smtClean="0"/>
              <a:t>high</a:t>
            </a:r>
            <a:r>
              <a:rPr lang="en-US" dirty="0"/>
              <a:t>-speed volatile </a:t>
            </a:r>
            <a:r>
              <a:rPr lang="en-US" dirty="0" smtClean="0"/>
              <a:t>storage</a:t>
            </a:r>
          </a:p>
          <a:p>
            <a:pPr lvl="1"/>
            <a:r>
              <a:rPr lang="en-US" dirty="0" err="1" smtClean="0"/>
              <a:t>int</a:t>
            </a:r>
            <a:r>
              <a:rPr lang="en-US" dirty="0" smtClean="0"/>
              <a:t> </a:t>
            </a:r>
            <a:r>
              <a:rPr lang="en-US" dirty="0" err="1" smtClean="0"/>
              <a:t>i</a:t>
            </a:r>
            <a:r>
              <a:rPr lang="en-US" dirty="0" smtClean="0"/>
              <a:t> = 7;</a:t>
            </a:r>
          </a:p>
          <a:p>
            <a:pPr lvl="1"/>
            <a:r>
              <a:rPr lang="en-US" dirty="0" err="1" smtClean="0"/>
              <a:t>mov</a:t>
            </a:r>
            <a:r>
              <a:rPr lang="en-US" dirty="0" smtClean="0"/>
              <a:t> 7 </a:t>
            </a:r>
            <a:r>
              <a:rPr lang="en-US" dirty="0" err="1" smtClean="0"/>
              <a:t>Mem</a:t>
            </a:r>
            <a:r>
              <a:rPr lang="en-US" dirty="0" smtClean="0"/>
              <a:t>[</a:t>
            </a:r>
            <a:r>
              <a:rPr lang="en-US" b="1" dirty="0" err="1" smtClean="0">
                <a:solidFill>
                  <a:srgbClr val="FF0000"/>
                </a:solidFill>
              </a:rPr>
              <a:t>Addr</a:t>
            </a:r>
            <a:r>
              <a:rPr lang="en-US" dirty="0" smtClean="0"/>
              <a:t>]</a:t>
            </a:r>
          </a:p>
          <a:p>
            <a:r>
              <a:rPr lang="en-US" dirty="0" smtClean="0"/>
              <a:t>Address range</a:t>
            </a:r>
          </a:p>
          <a:p>
            <a:pPr lvl="1"/>
            <a:r>
              <a:rPr lang="en-US" dirty="0" smtClean="0"/>
              <a:t>8 bytes of memory</a:t>
            </a:r>
          </a:p>
          <a:p>
            <a:pPr lvl="2"/>
            <a:r>
              <a:rPr lang="en-US" b="1" dirty="0" smtClean="0">
                <a:solidFill>
                  <a:srgbClr val="FF0000"/>
                </a:solidFill>
              </a:rPr>
              <a:t>[0x 0 – 0x 8)</a:t>
            </a:r>
          </a:p>
          <a:p>
            <a:pPr lvl="1"/>
            <a:r>
              <a:rPr lang="en-US" dirty="0" smtClean="0"/>
              <a:t>16 bytes of memory</a:t>
            </a:r>
          </a:p>
          <a:p>
            <a:pPr lvl="2"/>
            <a:r>
              <a:rPr lang="en-US" b="1" dirty="0" smtClean="0">
                <a:solidFill>
                  <a:srgbClr val="FF0000"/>
                </a:solidFill>
              </a:rPr>
              <a:t>[0x 0 – 0x 10)</a:t>
            </a:r>
          </a:p>
          <a:p>
            <a:pPr lvl="1"/>
            <a:r>
              <a:rPr lang="en-US" dirty="0" smtClean="0"/>
              <a:t>32 bytes of memory</a:t>
            </a:r>
          </a:p>
          <a:p>
            <a:pPr lvl="2"/>
            <a:r>
              <a:rPr lang="en-US" b="1" dirty="0" smtClean="0">
                <a:solidFill>
                  <a:srgbClr val="FF0000"/>
                </a:solidFill>
              </a:rPr>
              <a:t>[0x 0 -- ?? </a:t>
            </a:r>
          </a:p>
          <a:p>
            <a:pPr lvl="1"/>
            <a:r>
              <a:rPr lang="en-US" dirty="0"/>
              <a:t>2</a:t>
            </a:r>
            <a:r>
              <a:rPr lang="en-US" dirty="0" smtClean="0"/>
              <a:t> GB</a:t>
            </a:r>
          </a:p>
          <a:p>
            <a:pPr lvl="2"/>
            <a:r>
              <a:rPr lang="en-US" b="1" dirty="0">
                <a:solidFill>
                  <a:srgbClr val="FF0000"/>
                </a:solidFill>
              </a:rPr>
              <a:t>[</a:t>
            </a:r>
            <a:r>
              <a:rPr lang="en-US" b="1" dirty="0" smtClean="0">
                <a:solidFill>
                  <a:srgbClr val="FF0000"/>
                </a:solidFill>
              </a:rPr>
              <a:t>0x 0 </a:t>
            </a:r>
            <a:r>
              <a:rPr lang="en-US" b="1" dirty="0">
                <a:solidFill>
                  <a:srgbClr val="FF0000"/>
                </a:solidFill>
              </a:rPr>
              <a:t>– </a:t>
            </a:r>
            <a:r>
              <a:rPr lang="en-US" b="1" dirty="0" smtClean="0">
                <a:solidFill>
                  <a:srgbClr val="FF0000"/>
                </a:solidFill>
              </a:rPr>
              <a:t>0x 8000 0000)</a:t>
            </a:r>
          </a:p>
          <a:p>
            <a:pPr lvl="1"/>
            <a:r>
              <a:rPr lang="en-US" dirty="0" smtClean="0"/>
              <a:t>4 </a:t>
            </a:r>
            <a:r>
              <a:rPr lang="en-US" dirty="0"/>
              <a:t>GB</a:t>
            </a:r>
          </a:p>
          <a:p>
            <a:pPr lvl="2"/>
            <a:r>
              <a:rPr lang="en-US" b="1" dirty="0" smtClean="0">
                <a:solidFill>
                  <a:srgbClr val="FF0000"/>
                </a:solidFill>
              </a:rPr>
              <a:t>[0x 0 -- ?? </a:t>
            </a:r>
            <a:endParaRPr lang="en-US" b="1" dirty="0">
              <a:solidFill>
                <a:srgbClr val="FF0000"/>
              </a:solidFill>
            </a:endParaRPr>
          </a:p>
        </p:txBody>
      </p:sp>
      <p:pic>
        <p:nvPicPr>
          <p:cNvPr id="4" name="Picture 3"/>
          <p:cNvPicPr>
            <a:picLocks noChangeAspect="1"/>
          </p:cNvPicPr>
          <p:nvPr/>
        </p:nvPicPr>
        <p:blipFill>
          <a:blip r:embed="rId2"/>
          <a:stretch>
            <a:fillRect/>
          </a:stretch>
        </p:blipFill>
        <p:spPr>
          <a:xfrm rot="16200000" flipV="1">
            <a:off x="5898043" y="3007832"/>
            <a:ext cx="4564045" cy="1272530"/>
          </a:xfrm>
          <a:prstGeom prst="rect">
            <a:avLst/>
          </a:prstGeom>
        </p:spPr>
      </p:pic>
      <p:sp>
        <p:nvSpPr>
          <p:cNvPr id="5" name="Text Box 12"/>
          <p:cNvSpPr txBox="1">
            <a:spLocks noChangeArrowheads="1"/>
          </p:cNvSpPr>
          <p:nvPr/>
        </p:nvSpPr>
        <p:spPr bwMode="auto">
          <a:xfrm>
            <a:off x="6095644" y="1197678"/>
            <a:ext cx="18534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Gill Sans"/>
                <a:cs typeface="Gill Sans"/>
              </a:rPr>
              <a:t>Largest address</a:t>
            </a:r>
            <a:r>
              <a:rPr kumimoji="0" lang="en-US" sz="1800" b="0" i="0" u="none" strike="noStrike" kern="0" cap="none" spc="0" normalizeH="0" noProof="0" dirty="0" smtClean="0">
                <a:ln>
                  <a:noFill/>
                </a:ln>
                <a:solidFill>
                  <a:srgbClr val="000000"/>
                </a:solidFill>
                <a:effectLst/>
                <a:uLnTx/>
                <a:uFillTx/>
                <a:latin typeface="Gill Sans"/>
                <a:cs typeface="Gill Sans"/>
              </a:rPr>
              <a:t> --</a:t>
            </a:r>
            <a:endParaRPr kumimoji="0" lang="en-US" sz="1800" b="0" i="0" u="none" strike="noStrike" kern="0" cap="none" spc="0" normalizeH="0" baseline="0" noProof="0" dirty="0">
              <a:ln>
                <a:noFill/>
              </a:ln>
              <a:solidFill>
                <a:srgbClr val="000000"/>
              </a:solidFill>
              <a:effectLst/>
              <a:uLnTx/>
              <a:uFillTx/>
              <a:latin typeface="Gill Sans"/>
              <a:cs typeface="Gill Sans"/>
            </a:endParaRPr>
          </a:p>
        </p:txBody>
      </p:sp>
      <p:sp>
        <p:nvSpPr>
          <p:cNvPr id="6" name="Text Box 12"/>
          <p:cNvSpPr txBox="1">
            <a:spLocks noChangeArrowheads="1"/>
          </p:cNvSpPr>
          <p:nvPr/>
        </p:nvSpPr>
        <p:spPr bwMode="auto">
          <a:xfrm>
            <a:off x="6629400" y="5456471"/>
            <a:ext cx="5950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Gill Sans"/>
                <a:cs typeface="Gill Sans"/>
              </a:rPr>
              <a:t>0x 0</a:t>
            </a:r>
            <a:endParaRPr kumimoji="0" lang="en-US" sz="1800" b="0" i="0" u="none" strike="noStrike" kern="0" cap="none" spc="0" normalizeH="0" baseline="0" noProof="0" dirty="0">
              <a:ln>
                <a:noFill/>
              </a:ln>
              <a:solidFill>
                <a:srgbClr val="000000"/>
              </a:solidFill>
              <a:effectLst/>
              <a:uLnTx/>
              <a:uFillTx/>
              <a:latin typeface="Gill Sans"/>
              <a:cs typeface="Gill Sans"/>
            </a:endParaRPr>
          </a:p>
        </p:txBody>
      </p:sp>
      <p:sp>
        <p:nvSpPr>
          <p:cNvPr id="8" name="Rounded Rectangle 7"/>
          <p:cNvSpPr/>
          <p:nvPr/>
        </p:nvSpPr>
        <p:spPr>
          <a:xfrm>
            <a:off x="7869851" y="2133600"/>
            <a:ext cx="955023" cy="313266"/>
          </a:xfrm>
          <a:prstGeom prst="roundRect">
            <a:avLst/>
          </a:prstGeom>
          <a:solidFill>
            <a:srgbClr val="800000"/>
          </a:solidFill>
          <a:ln w="28575" cap="flat" cmpd="sng" algn="ctr">
            <a:noFill/>
            <a:prstDash val="solid"/>
          </a:ln>
          <a:effectLst/>
        </p:spPr>
        <p:txBody>
          <a:bodyPr t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smtClean="0">
                <a:ln>
                  <a:noFill/>
                </a:ln>
                <a:solidFill>
                  <a:srgbClr val="FFFFFF"/>
                </a:solidFill>
                <a:effectLst/>
                <a:uLnTx/>
                <a:uFillTx/>
                <a:latin typeface="Gill Sans"/>
                <a:ea typeface="+mn-ea"/>
                <a:cs typeface="Gill Sans"/>
              </a:rPr>
              <a:t>i</a:t>
            </a:r>
            <a:endParaRPr kumimoji="0" lang="en-US" sz="1800" b="0" i="0" u="none" strike="noStrike" kern="0" cap="none" spc="0" normalizeH="0" baseline="0" noProof="0" dirty="0">
              <a:ln>
                <a:noFill/>
              </a:ln>
              <a:solidFill>
                <a:srgbClr val="FFFFFF"/>
              </a:solidFill>
              <a:effectLst/>
              <a:uLnTx/>
              <a:uFillTx/>
              <a:latin typeface="Gill Sans"/>
              <a:ea typeface="+mn-ea"/>
              <a:cs typeface="Gill Sans"/>
            </a:endParaRPr>
          </a:p>
        </p:txBody>
      </p:sp>
      <p:sp>
        <p:nvSpPr>
          <p:cNvPr id="9" name="TextBox 8"/>
          <p:cNvSpPr txBox="1"/>
          <p:nvPr/>
        </p:nvSpPr>
        <p:spPr>
          <a:xfrm>
            <a:off x="5921601" y="2088185"/>
            <a:ext cx="1415597" cy="400110"/>
          </a:xfrm>
          <a:prstGeom prst="rect">
            <a:avLst/>
          </a:prstGeom>
          <a:noFill/>
          <a:effectLst/>
        </p:spPr>
        <p:txBody>
          <a:bodyPr wrap="none" rtlCol="0">
            <a:spAutoFit/>
          </a:bodyPr>
          <a:lstStyle/>
          <a:p>
            <a:pPr lvl="1" eaLnBrk="1" hangingPunct="1">
              <a:spcBef>
                <a:spcPct val="20000"/>
              </a:spcBef>
              <a:buClr>
                <a:srgbClr val="990000"/>
              </a:buClr>
              <a:buSzPct val="110000"/>
            </a:pPr>
            <a:r>
              <a:rPr lang="en-US" sz="2000" b="0" kern="0" dirty="0" err="1">
                <a:solidFill>
                  <a:srgbClr val="000000"/>
                </a:solidFill>
                <a:latin typeface="Calibri" pitchFamily="34" charset="0"/>
              </a:rPr>
              <a:t>Mem</a:t>
            </a:r>
            <a:r>
              <a:rPr lang="en-US" sz="2000" b="0" kern="0" dirty="0">
                <a:solidFill>
                  <a:srgbClr val="000000"/>
                </a:solidFill>
                <a:latin typeface="Calibri" pitchFamily="34" charset="0"/>
              </a:rPr>
              <a:t>[</a:t>
            </a:r>
            <a:r>
              <a:rPr lang="en-US" sz="2000" kern="0" dirty="0" err="1">
                <a:solidFill>
                  <a:srgbClr val="FF0000"/>
                </a:solidFill>
                <a:latin typeface="Calibri" pitchFamily="34" charset="0"/>
              </a:rPr>
              <a:t>Addr</a:t>
            </a:r>
            <a:r>
              <a:rPr lang="en-US" sz="2000" b="0" kern="0" dirty="0">
                <a:solidFill>
                  <a:srgbClr val="000000"/>
                </a:solidFill>
                <a:latin typeface="Calibri" pitchFamily="34" charset="0"/>
              </a:rPr>
              <a:t>]</a:t>
            </a:r>
          </a:p>
        </p:txBody>
      </p:sp>
    </p:spTree>
    <p:extLst>
      <p:ext uri="{BB962C8B-B14F-4D97-AF65-F5344CB8AC3E}">
        <p14:creationId xmlns:p14="http://schemas.microsoft.com/office/powerpoint/2010/main" val="20036268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dissolv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dissolve">
                                      <p:cBhvr>
                                        <p:cTn id="18" dur="500"/>
                                        <p:tgtEl>
                                          <p:spTgt spid="3">
                                            <p:txEl>
                                              <p:pRg st="6" end="6"/>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dissolv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dissolve">
                                      <p:cBhvr>
                                        <p:cTn id="26" dur="500"/>
                                        <p:tgtEl>
                                          <p:spTgt spid="3">
                                            <p:txEl>
                                              <p:pRg st="8" end="8"/>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dissolve">
                                      <p:cBhvr>
                                        <p:cTn id="29" dur="500"/>
                                        <p:tgtEl>
                                          <p:spTgt spid="3">
                                            <p:txEl>
                                              <p:pRg st="9" end="9"/>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dissolve">
                                      <p:cBhvr>
                                        <p:cTn id="34" dur="500"/>
                                        <p:tgtEl>
                                          <p:spTgt spid="3">
                                            <p:txEl>
                                              <p:pRg st="10" end="10"/>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dissolve">
                                      <p:cBhvr>
                                        <p:cTn id="37" dur="5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dissolve">
                                      <p:cBhvr>
                                        <p:cTn id="42" dur="500"/>
                                        <p:tgtEl>
                                          <p:spTgt spid="3">
                                            <p:txEl>
                                              <p:pRg st="12" end="12"/>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animEffect transition="in" filter="dissolve">
                                      <p:cBhvr>
                                        <p:cTn id="45"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tx1"/>
          </a:solidFill>
          <a:prstDash val="solid"/>
          <a:round/>
          <a:headEnd type="none" w="med" len="med"/>
          <a:tailEnd type="arrow" w="med" len="med"/>
        </a:ln>
        <a:effectLst/>
      </a:spPr>
      <a:bodyPr rtlCol="0" anchor="ctr"/>
      <a:lstStyle>
        <a:defPPr algn="ctr">
          <a:defRPr/>
        </a:defPPr>
      </a:lstStyle>
    </a:spDef>
    <a:lnDef>
      <a:spPr bwMode="auto">
        <a:noFill/>
        <a:ln w="25400"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tx1"/>
          </a:solidFill>
          <a:prstDash val="solid"/>
          <a:round/>
          <a:headEnd type="none" w="med" len="med"/>
          <a:tailEnd type="arrow" w="med" len="med"/>
        </a:ln>
        <a:effectLst/>
      </a:spPr>
      <a:bodyPr rtlCol="0" anchor="ctr"/>
      <a:lstStyle>
        <a:defPPr algn="ctr">
          <a:defRPr/>
        </a:defPPr>
      </a:lstStyle>
    </a:spDef>
    <a:lnDef>
      <a:spPr bwMode="auto">
        <a:noFill/>
        <a:ln w="25400"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template2007</Template>
  <TotalTime>15896</TotalTime>
  <Words>2565</Words>
  <Application>Microsoft Macintosh PowerPoint</Application>
  <PresentationFormat>On-screen Show (4:3)</PresentationFormat>
  <Paragraphs>644</Paragraphs>
  <Slides>36</Slides>
  <Notes>14</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template2007</vt:lpstr>
      <vt:lpstr>1_template2007</vt:lpstr>
      <vt:lpstr>os1: OS and  Exceptions Chapter 8.1   (note: ex1 grades/viewing)</vt:lpstr>
      <vt:lpstr>I hate 64 bits</vt:lpstr>
      <vt:lpstr>Control Flow</vt:lpstr>
      <vt:lpstr>Processor       !=     Computer</vt:lpstr>
      <vt:lpstr>Processor != Computer</vt:lpstr>
      <vt:lpstr>What is an OS?</vt:lpstr>
      <vt:lpstr>WHAT is an OS?</vt:lpstr>
      <vt:lpstr>Objdump</vt:lpstr>
      <vt:lpstr>Memory (DRAM) and Addresses</vt:lpstr>
      <vt:lpstr>Programs and OS</vt:lpstr>
      <vt:lpstr>But … an infinite program?</vt:lpstr>
      <vt:lpstr>Or, a network “interrupt”</vt:lpstr>
      <vt:lpstr>Or, a buggy program</vt:lpstr>
      <vt:lpstr>Or, make a system call</vt:lpstr>
      <vt:lpstr>RECAP: The problem statement</vt:lpstr>
      <vt:lpstr>Exceptions</vt:lpstr>
      <vt:lpstr>OS contains exception handlers</vt:lpstr>
      <vt:lpstr>Exception handlers</vt:lpstr>
      <vt:lpstr>Exception/Interrupt Table </vt:lpstr>
      <vt:lpstr>Example …</vt:lpstr>
      <vt:lpstr>Example …</vt:lpstr>
      <vt:lpstr>Context Switching</vt:lpstr>
      <vt:lpstr>Summary</vt:lpstr>
      <vt:lpstr>Exceptional Control Flow (Cont’d)</vt:lpstr>
      <vt:lpstr>Exceptions</vt:lpstr>
      <vt:lpstr>Asynchronous Exceptions (Interrupts)</vt:lpstr>
      <vt:lpstr>Synchronous Exceptions</vt:lpstr>
      <vt:lpstr>PowerPoint Presentation</vt:lpstr>
      <vt:lpstr>Summary</vt:lpstr>
      <vt:lpstr>EXTRA</vt:lpstr>
      <vt:lpstr>Trap Example: Opening File</vt:lpstr>
      <vt:lpstr>Fault Example: Page Fault</vt:lpstr>
      <vt:lpstr>Fault Example: Invalid Memory Reference</vt:lpstr>
      <vt:lpstr>Interrupt Vectors</vt:lpstr>
      <vt:lpstr>Exception Table IA32 (Excerpt)</vt:lpstr>
      <vt:lpstr>Linux/IA32 system call codes</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dc:title>
  <dc:creator>Markus Pueschel</dc:creator>
  <dc:description>Redesign of slides created by Randal E. Bryant and David R. O'Hallaron</dc:description>
  <cp:lastModifiedBy>HG</cp:lastModifiedBy>
  <cp:revision>1178</cp:revision>
  <cp:lastPrinted>1999-09-20T15:19:18Z</cp:lastPrinted>
  <dcterms:created xsi:type="dcterms:W3CDTF">2011-01-05T23:04:21Z</dcterms:created>
  <dcterms:modified xsi:type="dcterms:W3CDTF">2019-11-05T19:32:33Z</dcterms:modified>
</cp:coreProperties>
</file>