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46"/>
  </p:notesMasterIdLst>
  <p:handoutMasterIdLst>
    <p:handoutMasterId r:id="rId47"/>
  </p:handoutMasterIdLst>
  <p:sldIdLst>
    <p:sldId id="1327" r:id="rId3"/>
    <p:sldId id="1243" r:id="rId4"/>
    <p:sldId id="1220" r:id="rId5"/>
    <p:sldId id="1239" r:id="rId6"/>
    <p:sldId id="1225" r:id="rId7"/>
    <p:sldId id="1229" r:id="rId8"/>
    <p:sldId id="1230" r:id="rId9"/>
    <p:sldId id="1231" r:id="rId10"/>
    <p:sldId id="1232" r:id="rId11"/>
    <p:sldId id="1233" r:id="rId12"/>
    <p:sldId id="1246" r:id="rId13"/>
    <p:sldId id="1296" r:id="rId14"/>
    <p:sldId id="1295" r:id="rId15"/>
    <p:sldId id="1254" r:id="rId16"/>
    <p:sldId id="1255" r:id="rId17"/>
    <p:sldId id="1256" r:id="rId18"/>
    <p:sldId id="1297" r:id="rId19"/>
    <p:sldId id="1257" r:id="rId20"/>
    <p:sldId id="1365" r:id="rId21"/>
    <p:sldId id="1258" r:id="rId22"/>
    <p:sldId id="1259" r:id="rId23"/>
    <p:sldId id="1298" r:id="rId24"/>
    <p:sldId id="1260" r:id="rId25"/>
    <p:sldId id="1261" r:id="rId26"/>
    <p:sldId id="1262" r:id="rId27"/>
    <p:sldId id="1294" r:id="rId28"/>
    <p:sldId id="1336" r:id="rId29"/>
    <p:sldId id="1341" r:id="rId30"/>
    <p:sldId id="1342" r:id="rId31"/>
    <p:sldId id="1343" r:id="rId32"/>
    <p:sldId id="1344" r:id="rId33"/>
    <p:sldId id="1345" r:id="rId34"/>
    <p:sldId id="1346" r:id="rId35"/>
    <p:sldId id="1347" r:id="rId36"/>
    <p:sldId id="1348" r:id="rId37"/>
    <p:sldId id="1349" r:id="rId38"/>
    <p:sldId id="1350" r:id="rId39"/>
    <p:sldId id="1351" r:id="rId40"/>
    <p:sldId id="1352" r:id="rId41"/>
    <p:sldId id="1353" r:id="rId42"/>
    <p:sldId id="1354" r:id="rId43"/>
    <p:sldId id="1355" r:id="rId44"/>
    <p:sldId id="1364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5CD"/>
    <a:srgbClr val="990000"/>
    <a:srgbClr val="D5F1CF"/>
    <a:srgbClr val="F1C7C7"/>
    <a:srgbClr val="E9E1C9"/>
    <a:srgbClr val="F6F5BD"/>
    <a:srgbClr val="DED8C4"/>
    <a:srgbClr val="E7DDBB"/>
    <a:srgbClr val="DDCE9F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3824" autoAdjust="0"/>
  </p:normalViewPr>
  <p:slideViewPr>
    <p:cSldViewPr snapToObjects="1">
      <p:cViewPr varScale="1">
        <p:scale>
          <a:sx n="104" d="100"/>
          <a:sy n="104" d="100"/>
        </p:scale>
        <p:origin x="-616" y="-96"/>
      </p:cViewPr>
      <p:guideLst>
        <p:guide orient="horz" pos="4319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31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“Which</a:t>
            </a:r>
            <a:r>
              <a:rPr lang="en-US" baseline="0" dirty="0" smtClean="0"/>
              <a:t> one is first” </a:t>
            </a:r>
            <a:r>
              <a:rPr lang="en-US" baseline="0" dirty="0" smtClean="0">
                <a:sym typeface="Wingdings"/>
              </a:rPr>
              <a:t> </a:t>
            </a:r>
          </a:p>
          <a:p>
            <a:r>
              <a:rPr lang="en-US" dirty="0" smtClean="0"/>
              <a:t>For</a:t>
            </a:r>
            <a:r>
              <a:rPr lang="en-US" baseline="0" dirty="0" smtClean="0"/>
              <a:t> all of these little code snippets in Chapter 8, there is no reason why you shouldn’t try creating and running a program that contains that code.</a:t>
            </a:r>
          </a:p>
          <a:p>
            <a:r>
              <a:rPr lang="en-US" baseline="0" dirty="0" smtClean="0"/>
              <a:t>Its easy!</a:t>
            </a:r>
          </a:p>
          <a:p>
            <a:r>
              <a:rPr lang="en-US" baseline="0" dirty="0" smtClean="0"/>
              <a:t>Here’s how ….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INIT process has</a:t>
            </a:r>
            <a:r>
              <a:rPr lang="en-US" baseline="0" dirty="0" smtClean="0"/>
              <a:t> a PID of 1 and is created during system initialization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Feof</a:t>
            </a:r>
            <a:r>
              <a:rPr lang="en-US" dirty="0" smtClean="0"/>
              <a:t>: test for end of file indicator on a stream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4035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r>
              <a:rPr lang="en-US" dirty="0" err="1" smtClean="0"/>
              <a:t>Ulimit</a:t>
            </a:r>
            <a:r>
              <a:rPr lang="en-US" baseline="0" dirty="0" smtClean="0"/>
              <a:t> –u </a:t>
            </a:r>
            <a:r>
              <a:rPr lang="en-US" baseline="0" dirty="0" smtClean="0">
                <a:sym typeface="Wingdings"/>
              </a:rPr>
              <a:t> 709 on my Mac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order cannot be known for sure.</a:t>
            </a:r>
          </a:p>
          <a:p>
            <a:r>
              <a:rPr lang="en-US" dirty="0" smtClean="0"/>
              <a:t>Adding print statements may change the order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Wait for specific ones, in reverse order..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7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2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79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32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58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53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6185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2585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33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06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526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7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solidFill>
                <a:srgbClr val="99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</a:rPr>
              <a:t>CMSC 15400</a:t>
            </a:r>
            <a:endParaRPr lang="en-US" sz="1600" dirty="0">
              <a:solidFill>
                <a:srgbClr val="99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FFFFFF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lang="en-US" sz="1000" smtClean="0">
                <a:solidFill>
                  <a:srgbClr val="99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solidFill>
                <a:srgbClr val="99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</a:rPr>
              <a:t>CMSC 15400</a:t>
            </a:r>
            <a:endParaRPr lang="en-US" sz="16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0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sapp.cs.cmu.edu/public/waside/waside-graphs.pdf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8064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EXTRA SLIDES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fork, </a:t>
            </a:r>
            <a:r>
              <a:rPr lang="en-US" dirty="0" err="1">
                <a:solidFill>
                  <a:schemeClr val="bg1"/>
                </a:solidFill>
              </a:rPr>
              <a:t>execve</a:t>
            </a:r>
            <a:r>
              <a:rPr lang="en-US" dirty="0">
                <a:solidFill>
                  <a:schemeClr val="bg1"/>
                </a:solidFill>
              </a:rPr>
              <a:t>, wait, </a:t>
            </a:r>
            <a:r>
              <a:rPr lang="en-US" dirty="0" err="1">
                <a:solidFill>
                  <a:schemeClr val="bg1"/>
                </a:solidFill>
              </a:rPr>
              <a:t>waitpid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shells, background </a:t>
            </a:r>
            <a:r>
              <a:rPr lang="en-US" dirty="0">
                <a:solidFill>
                  <a:schemeClr val="bg1"/>
                </a:solidFill>
              </a:rPr>
              <a:t>jobs,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(from the book and CMU slides)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3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5334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*filename,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current process:</a:t>
            </a:r>
          </a:p>
          <a:p>
            <a:pPr lvl="1"/>
            <a:r>
              <a:rPr lang="en-US" dirty="0" smtClean="0"/>
              <a:t>Executable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1"/>
            <a:r>
              <a:rPr lang="en-US" dirty="0" smtClean="0"/>
              <a:t>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dirty="0" smtClean="0"/>
              <a:t>And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Does not return (unless error)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376860" y="25908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4376860" y="28956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4376860" y="35052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4376860" y="32004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4376860" y="109987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</a:t>
            </a:r>
            <a:r>
              <a:rPr lang="en-US" sz="1800" b="0" dirty="0" err="1" smtClean="0">
                <a:latin typeface="Calibri" pitchFamily="34" charset="0"/>
              </a:rPr>
              <a:t>argc</a:t>
            </a:r>
            <a:r>
              <a:rPr lang="en-US" sz="1800" b="0" dirty="0" smtClean="0">
                <a:latin typeface="Calibri" pitchFamily="34" charset="0"/>
              </a:rPr>
              <a:t>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4376860" y="140467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4376860" y="201427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9" name="Rectangle 23"/>
          <p:cNvSpPr>
            <a:spLocks noChangeArrowheads="1"/>
          </p:cNvSpPr>
          <p:nvPr/>
        </p:nvSpPr>
        <p:spPr bwMode="auto">
          <a:xfrm>
            <a:off x="4376860" y="170947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91460" y="198280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91460" y="167369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10379" y="137320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/include”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91460" y="347213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“USER=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91460" y="317676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“PRINTER=iron”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91460" y="2864138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“PWD=/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cxnSp>
        <p:nvCxnSpPr>
          <p:cNvPr id="50" name="Straight Arrow Connector 49"/>
          <p:cNvCxnSpPr>
            <a:stCxn id="37" idx="3"/>
            <a:endCxn id="40" idx="1"/>
          </p:cNvCxnSpPr>
          <p:nvPr/>
        </p:nvCxnSpPr>
        <p:spPr bwMode="auto">
          <a:xfrm>
            <a:off x="6173910" y="216667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9" idx="3"/>
            <a:endCxn id="41" idx="1"/>
          </p:cNvCxnSpPr>
          <p:nvPr/>
        </p:nvCxnSpPr>
        <p:spPr bwMode="auto">
          <a:xfrm flipV="1">
            <a:off x="6173910" y="185836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33" idx="3"/>
            <a:endCxn id="46" idx="1"/>
          </p:cNvCxnSpPr>
          <p:nvPr/>
        </p:nvCxnSpPr>
        <p:spPr bwMode="auto">
          <a:xfrm>
            <a:off x="6173910" y="155707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30" idx="3"/>
            <a:endCxn id="47" idx="1"/>
          </p:cNvCxnSpPr>
          <p:nvPr/>
        </p:nvCxnSpPr>
        <p:spPr bwMode="auto">
          <a:xfrm flipV="1">
            <a:off x="6173910" y="3656796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1" idx="3"/>
            <a:endCxn id="48" idx="1"/>
          </p:cNvCxnSpPr>
          <p:nvPr/>
        </p:nvCxnSpPr>
        <p:spPr bwMode="auto">
          <a:xfrm>
            <a:off x="6173910" y="3352800"/>
            <a:ext cx="717550" cy="86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9" idx="3"/>
            <a:endCxn id="49" idx="1"/>
          </p:cNvCxnSpPr>
          <p:nvPr/>
        </p:nvCxnSpPr>
        <p:spPr bwMode="auto">
          <a:xfrm>
            <a:off x="6173910" y="304800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5672708" y="4038600"/>
            <a:ext cx="3242692" cy="13049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dirty="0" smtClean="0"/>
              <a:t>Environment variables:</a:t>
            </a:r>
          </a:p>
          <a:p>
            <a:r>
              <a:rPr lang="en-US" sz="2000" dirty="0" smtClean="0"/>
              <a:t>“name=value” strings</a:t>
            </a:r>
          </a:p>
          <a:p>
            <a:r>
              <a:rPr lang="en-US" sz="2000" dirty="0" err="1" smtClean="0">
                <a:latin typeface="Courier New"/>
                <a:cs typeface="Courier New"/>
              </a:rPr>
              <a:t>getenv</a:t>
            </a:r>
            <a:r>
              <a:rPr lang="en-US" sz="2000" dirty="0" smtClean="0">
                <a:latin typeface="Courier New"/>
                <a:cs typeface="Courier New"/>
              </a:rPr>
              <a:t> and </a:t>
            </a:r>
            <a:r>
              <a:rPr lang="en-US" sz="2000" dirty="0" err="1" smtClean="0">
                <a:latin typeface="Courier New"/>
                <a:cs typeface="Courier New"/>
              </a:rPr>
              <a:t>putenv</a:t>
            </a:r>
            <a:endParaRPr lang="en-US" sz="2000" dirty="0">
              <a:latin typeface="Courier New"/>
              <a:cs typeface="Courier New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2667000" y="1861870"/>
            <a:ext cx="1709860" cy="305604"/>
          </a:xfrm>
          <a:prstGeom prst="straightConnector1">
            <a:avLst/>
          </a:prstGeom>
          <a:noFill/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2590800" y="2167474"/>
            <a:ext cx="1786060" cy="1489322"/>
          </a:xfrm>
          <a:prstGeom prst="straightConnector1">
            <a:avLst/>
          </a:prstGeom>
          <a:noFill/>
          <a:ln w="25400" cap="flat" cmpd="sng" algn="ctr">
            <a:solidFill>
              <a:srgbClr val="00CC99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391400" y="2209800"/>
            <a:ext cx="163738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57018" y="1362075"/>
            <a:ext cx="7896225" cy="1990725"/>
          </a:xfr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if ((</a:t>
            </a:r>
            <a:r>
              <a:rPr lang="en-US" sz="1800" dirty="0" err="1" smtClean="0">
                <a:latin typeface="Courier New"/>
                <a:cs typeface="Courier New"/>
              </a:rPr>
              <a:t>pid</a:t>
            </a:r>
            <a:r>
              <a:rPr lang="en-US" sz="1800" dirty="0" smtClean="0">
                <a:latin typeface="Courier New"/>
                <a:cs typeface="Courier New"/>
              </a:rPr>
              <a:t> = Fork()) == 0) { /* Child runs user job */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if (execve(argv[0], </a:t>
            </a:r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r>
              <a:rPr lang="en-US" sz="1800" dirty="0" smtClean="0">
                <a:latin typeface="Courier New"/>
                <a:cs typeface="Courier New"/>
              </a:rPr>
              <a:t>, environ) &lt; 0) {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</a:t>
            </a:r>
            <a:r>
              <a:rPr lang="en-US" sz="1800" dirty="0" err="1" smtClean="0">
                <a:latin typeface="Courier New"/>
                <a:cs typeface="Courier New"/>
              </a:rPr>
              <a:t>printf("%s</a:t>
            </a:r>
            <a:r>
              <a:rPr lang="en-US" sz="1800" dirty="0" smtClean="0">
                <a:latin typeface="Courier New"/>
                <a:cs typeface="Courier New"/>
              </a:rPr>
              <a:t>: Command not found.\</a:t>
            </a:r>
            <a:r>
              <a:rPr lang="en-US" sz="1800" dirty="0" err="1" smtClean="0">
                <a:latin typeface="Courier New"/>
                <a:cs typeface="Courier New"/>
              </a:rPr>
              <a:t>n</a:t>
            </a:r>
            <a:r>
              <a:rPr lang="en-US" sz="1800" dirty="0" smtClean="0">
                <a:latin typeface="Courier New"/>
                <a:cs typeface="Courier New"/>
              </a:rPr>
              <a:t>", argv[0]);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exit(0);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}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3429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*filename,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eeps </a:t>
            </a:r>
            <a:r>
              <a:rPr lang="en-US" dirty="0" err="1" smtClean="0"/>
              <a:t>pid</a:t>
            </a:r>
            <a:r>
              <a:rPr lang="en-US" dirty="0" smtClean="0"/>
              <a:t>, open files and signal context</a:t>
            </a:r>
          </a:p>
          <a:p>
            <a:pPr lvl="1"/>
            <a:endParaRPr lang="en-US" dirty="0"/>
          </a:p>
          <a:p>
            <a:r>
              <a:rPr lang="en-US" dirty="0" smtClean="0"/>
              <a:t>Note: Same process, different program</a:t>
            </a: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589917" y="990600"/>
            <a:ext cx="1797050" cy="6096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600" b="0" dirty="0" err="1" smtClean="0">
                <a:latin typeface="Calibri" pitchFamily="34" charset="0"/>
              </a:rPr>
              <a:t>env</a:t>
            </a:r>
            <a:r>
              <a:rPr lang="en-US" sz="1600" b="0" dirty="0" smtClean="0">
                <a:latin typeface="Calibri" pitchFamily="34" charset="0"/>
              </a:rPr>
              <a:t> </a:t>
            </a:r>
            <a:r>
              <a:rPr lang="en-US" sz="1600" b="0" dirty="0" err="1" smtClean="0">
                <a:latin typeface="Calibri" pitchFamily="34" charset="0"/>
              </a:rPr>
              <a:t>var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5589917" y="22098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5589917" y="1600200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/>
            <a:r>
              <a:rPr lang="en-US" sz="1600" b="0" dirty="0" err="1" smtClean="0">
                <a:latin typeface="Calibri" pitchFamily="34" charset="0"/>
              </a:rPr>
              <a:t>cmd</a:t>
            </a:r>
            <a:r>
              <a:rPr lang="en-US" sz="1600" b="0" dirty="0" smtClean="0">
                <a:latin typeface="Calibri" pitchFamily="34" charset="0"/>
              </a:rPr>
              <a:t> line </a:t>
            </a:r>
            <a:r>
              <a:rPr lang="en-US" sz="1600" b="0" dirty="0" err="1" smtClean="0">
                <a:latin typeface="Calibri" pitchFamily="34" charset="0"/>
              </a:rPr>
              <a:t>arg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89917" y="25146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envp[n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5589917" y="28194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5589917" y="34290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5589917" y="31242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589917" y="49530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Linker </a:t>
            </a:r>
            <a:r>
              <a:rPr lang="en-US" sz="1800" b="0" dirty="0" err="1" smtClean="0">
                <a:latin typeface="Calibri" pitchFamily="34" charset="0"/>
              </a:rPr>
              <a:t>vars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589917" y="3733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argv[argc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589917" y="4038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5589917" y="4648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89917" y="4343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589917" y="52578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89917" y="58674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argc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5589917" y="55626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76404" y="838200"/>
            <a:ext cx="150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bottom</a:t>
            </a:r>
          </a:p>
        </p:txBody>
      </p:sp>
      <p:sp>
        <p:nvSpPr>
          <p:cNvPr id="42" name="Freeform 41"/>
          <p:cNvSpPr/>
          <p:nvPr/>
        </p:nvSpPr>
        <p:spPr bwMode="auto">
          <a:xfrm>
            <a:off x="5263551" y="4875362"/>
            <a:ext cx="324928" cy="836763"/>
          </a:xfrm>
          <a:custGeom>
            <a:avLst/>
            <a:gdLst>
              <a:gd name="connsiteX0" fmla="*/ 324928 w 324928"/>
              <a:gd name="connsiteY0" fmla="*/ 836763 h 836763"/>
              <a:gd name="connsiteX1" fmla="*/ 5751 w 324928"/>
              <a:gd name="connsiteY1" fmla="*/ 353683 h 836763"/>
              <a:gd name="connsiteX2" fmla="*/ 290423 w 324928"/>
              <a:gd name="connsiteY2" fmla="*/ 0 h 83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28" h="836763">
                <a:moveTo>
                  <a:pt x="324928" y="836763"/>
                </a:moveTo>
                <a:cubicBezTo>
                  <a:pt x="168215" y="664953"/>
                  <a:pt x="11502" y="493144"/>
                  <a:pt x="5751" y="353683"/>
                </a:cubicBezTo>
                <a:cubicBezTo>
                  <a:pt x="0" y="214222"/>
                  <a:pt x="145211" y="107111"/>
                  <a:pt x="290423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 bwMode="auto">
          <a:xfrm>
            <a:off x="5029200" y="2209800"/>
            <a:ext cx="542026" cy="2631056"/>
          </a:xfrm>
          <a:custGeom>
            <a:avLst/>
            <a:gdLst>
              <a:gd name="connsiteX0" fmla="*/ 770626 w 770626"/>
              <a:gd name="connsiteY0" fmla="*/ 2631056 h 2631056"/>
              <a:gd name="connsiteX1" fmla="*/ 2875 w 770626"/>
              <a:gd name="connsiteY1" fmla="*/ 992037 h 2631056"/>
              <a:gd name="connsiteX2" fmla="*/ 753374 w 770626"/>
              <a:gd name="connsiteY2" fmla="*/ 0 h 2631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626" h="2631056">
                <a:moveTo>
                  <a:pt x="770626" y="2631056"/>
                </a:moveTo>
                <a:cubicBezTo>
                  <a:pt x="388188" y="2030801"/>
                  <a:pt x="5750" y="1430546"/>
                  <a:pt x="2875" y="992037"/>
                </a:cubicBezTo>
                <a:cubicBezTo>
                  <a:pt x="0" y="553528"/>
                  <a:pt x="376687" y="276764"/>
                  <a:pt x="75337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 bwMode="auto">
          <a:xfrm>
            <a:off x="7382774" y="3641785"/>
            <a:ext cx="503207" cy="1777041"/>
          </a:xfrm>
          <a:custGeom>
            <a:avLst/>
            <a:gdLst>
              <a:gd name="connsiteX0" fmla="*/ 0 w 503207"/>
              <a:gd name="connsiteY0" fmla="*/ 1777041 h 1777041"/>
              <a:gd name="connsiteX1" fmla="*/ 500332 w 503207"/>
              <a:gd name="connsiteY1" fmla="*/ 854015 h 1777041"/>
              <a:gd name="connsiteX2" fmla="*/ 17252 w 503207"/>
              <a:gd name="connsiteY2" fmla="*/ 0 h 1777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207" h="1777041">
                <a:moveTo>
                  <a:pt x="0" y="1777041"/>
                </a:moveTo>
                <a:cubicBezTo>
                  <a:pt x="248728" y="1463614"/>
                  <a:pt x="497457" y="1150188"/>
                  <a:pt x="500332" y="854015"/>
                </a:cubicBezTo>
                <a:cubicBezTo>
                  <a:pt x="503207" y="557842"/>
                  <a:pt x="260229" y="278921"/>
                  <a:pt x="17252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 bwMode="auto">
          <a:xfrm>
            <a:off x="7408653" y="1600200"/>
            <a:ext cx="631166" cy="2014268"/>
          </a:xfrm>
          <a:custGeom>
            <a:avLst/>
            <a:gdLst>
              <a:gd name="connsiteX0" fmla="*/ 0 w 631166"/>
              <a:gd name="connsiteY0" fmla="*/ 2242868 h 2242868"/>
              <a:gd name="connsiteX1" fmla="*/ 629728 w 631166"/>
              <a:gd name="connsiteY1" fmla="*/ 854015 h 2242868"/>
              <a:gd name="connsiteX2" fmla="*/ 8626 w 631166"/>
              <a:gd name="connsiteY2" fmla="*/ 0 h 22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166" h="2242868">
                <a:moveTo>
                  <a:pt x="0" y="2242868"/>
                </a:moveTo>
                <a:cubicBezTo>
                  <a:pt x="314145" y="1735347"/>
                  <a:pt x="628290" y="1227826"/>
                  <a:pt x="629728" y="854015"/>
                </a:cubicBezTo>
                <a:cubicBezTo>
                  <a:pt x="631166" y="480204"/>
                  <a:pt x="319896" y="240102"/>
                  <a:pt x="8626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589917" y="6172200"/>
            <a:ext cx="1797050" cy="6096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Stack frame for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ourier New"/>
                <a:cs typeface="Courier New"/>
              </a:rPr>
              <a:t>main</a:t>
            </a:r>
            <a:endParaRPr lang="en-US" sz="1800" b="0" dirty="0">
              <a:latin typeface="Courier New"/>
              <a:cs typeface="Courier New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76404" y="6488668"/>
            <a:ext cx="112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top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77200" y="34290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rot="10800000" flipV="1">
            <a:off x="7408654" y="3656798"/>
            <a:ext cx="668547" cy="80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40235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592093" cy="7620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ork vs. Fork (etc.)</a:t>
            </a:r>
            <a:br>
              <a:rPr lang="en-US" dirty="0" smtClean="0"/>
            </a:br>
            <a:r>
              <a:rPr lang="en-US" sz="3200" dirty="0" smtClean="0"/>
              <a:t>Section 8.3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28750"/>
            <a:ext cx="906780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void </a:t>
            </a:r>
            <a:r>
              <a:rPr lang="en-US" sz="2200" dirty="0" err="1">
                <a:latin typeface="Courier New"/>
                <a:cs typeface="Courier New"/>
              </a:rPr>
              <a:t>unix_error</a:t>
            </a:r>
            <a:r>
              <a:rPr lang="en-US" sz="2200" dirty="0">
                <a:latin typeface="Courier New"/>
                <a:cs typeface="Courier New"/>
              </a:rPr>
              <a:t>(char *</a:t>
            </a:r>
            <a:r>
              <a:rPr lang="en-US" sz="2200" dirty="0" err="1">
                <a:latin typeface="Courier New"/>
                <a:cs typeface="Courier New"/>
              </a:rPr>
              <a:t>msg</a:t>
            </a:r>
            <a:r>
              <a:rPr lang="en-US" sz="2200" dirty="0">
                <a:latin typeface="Courier New"/>
                <a:cs typeface="Courier New"/>
              </a:rPr>
              <a:t>) </a:t>
            </a:r>
            <a:r>
              <a:rPr lang="en-US" sz="2200" dirty="0" smtClean="0">
                <a:latin typeface="Courier New"/>
                <a:cs typeface="Courier New"/>
              </a:rPr>
              <a:t>{</a:t>
            </a:r>
            <a:endParaRPr lang="en-US" sz="22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   </a:t>
            </a:r>
            <a:r>
              <a:rPr lang="en-US" sz="2200" dirty="0" err="1" smtClean="0">
                <a:latin typeface="Courier New"/>
                <a:cs typeface="Courier New"/>
              </a:rPr>
              <a:t>fprintf</a:t>
            </a:r>
            <a:r>
              <a:rPr lang="en-US" sz="2200" dirty="0">
                <a:latin typeface="Courier New"/>
                <a:cs typeface="Courier New"/>
              </a:rPr>
              <a:t>(</a:t>
            </a:r>
            <a:r>
              <a:rPr lang="en-US" sz="2200" dirty="0" err="1">
                <a:latin typeface="Courier New"/>
                <a:cs typeface="Courier New"/>
              </a:rPr>
              <a:t>stderr</a:t>
            </a:r>
            <a:r>
              <a:rPr lang="en-US" sz="2200" dirty="0">
                <a:latin typeface="Courier New"/>
                <a:cs typeface="Courier New"/>
              </a:rPr>
              <a:t>, "%s: %s\n", </a:t>
            </a:r>
            <a:r>
              <a:rPr lang="en-US" sz="2200" dirty="0" err="1">
                <a:latin typeface="Courier New"/>
                <a:cs typeface="Courier New"/>
              </a:rPr>
              <a:t>msg</a:t>
            </a:r>
            <a:r>
              <a:rPr lang="en-US" sz="2200" dirty="0">
                <a:latin typeface="Courier New"/>
                <a:cs typeface="Courier New"/>
              </a:rPr>
              <a:t>, </a:t>
            </a:r>
            <a:r>
              <a:rPr lang="en-US" sz="2200" dirty="0" err="1">
                <a:latin typeface="Courier New"/>
                <a:cs typeface="Courier New"/>
              </a:rPr>
              <a:t>strerror</a:t>
            </a:r>
            <a:r>
              <a:rPr lang="en-US" sz="2200" dirty="0">
                <a:latin typeface="Courier New"/>
                <a:cs typeface="Courier New"/>
              </a:rPr>
              <a:t>(</a:t>
            </a:r>
            <a:r>
              <a:rPr lang="en-US" sz="2200" dirty="0" err="1">
                <a:latin typeface="Courier New"/>
                <a:cs typeface="Courier New"/>
              </a:rPr>
              <a:t>errno</a:t>
            </a:r>
            <a:r>
              <a:rPr lang="en-US" sz="2200" dirty="0">
                <a:latin typeface="Courier New"/>
                <a:cs typeface="Courier New"/>
              </a:rPr>
              <a:t>)); </a:t>
            </a:r>
          </a:p>
          <a:p>
            <a:pPr marL="0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   exit</a:t>
            </a:r>
            <a:r>
              <a:rPr lang="en-US" sz="2200" dirty="0">
                <a:latin typeface="Courier New"/>
                <a:cs typeface="Courier New"/>
              </a:rPr>
              <a:t>(0); </a:t>
            </a:r>
          </a:p>
          <a:p>
            <a:pPr marL="0" indent="0">
              <a:buNone/>
            </a:pPr>
            <a:r>
              <a:rPr lang="en-US" sz="2200" dirty="0" smtClean="0">
                <a:latin typeface="Courier New"/>
                <a:cs typeface="Courier New"/>
              </a:rPr>
              <a:t>} </a:t>
            </a:r>
            <a:endParaRPr lang="en-US" sz="22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fi-FI" sz="22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i-FI" sz="22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pid_t</a:t>
            </a:r>
            <a:r>
              <a:rPr lang="fi-FI" sz="22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fi-FI" sz="2200" dirty="0" err="1">
                <a:solidFill>
                  <a:srgbClr val="FF0000"/>
                </a:solidFill>
                <a:latin typeface="Courier New"/>
                <a:cs typeface="Courier New"/>
              </a:rPr>
              <a:t>Fork(</a:t>
            </a:r>
            <a:r>
              <a:rPr lang="fi-FI" sz="22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void</a:t>
            </a:r>
            <a:r>
              <a:rPr lang="fi-FI" sz="2200" dirty="0" smtClean="0">
                <a:solidFill>
                  <a:srgbClr val="FF0000"/>
                </a:solidFill>
                <a:latin typeface="Courier New"/>
                <a:cs typeface="Courier New"/>
              </a:rPr>
              <a:t>) </a:t>
            </a:r>
            <a:r>
              <a:rPr lang="fi-FI" sz="2200" dirty="0" smtClean="0">
                <a:latin typeface="Courier New"/>
                <a:cs typeface="Courier New"/>
              </a:rPr>
              <a:t>{</a:t>
            </a:r>
            <a:r>
              <a:rPr lang="fi-FI" sz="2200" dirty="0">
                <a:latin typeface="Courier New"/>
                <a:cs typeface="Courier New"/>
              </a:rPr>
              <a:t/>
            </a:r>
            <a:br>
              <a:rPr lang="fi-FI" sz="2200" dirty="0">
                <a:latin typeface="Courier New"/>
                <a:cs typeface="Courier New"/>
              </a:rPr>
            </a:br>
            <a:r>
              <a:rPr lang="fi-FI" sz="2200" dirty="0" smtClean="0">
                <a:latin typeface="Courier New"/>
                <a:cs typeface="Courier New"/>
              </a:rPr>
              <a:t>   </a:t>
            </a:r>
            <a:r>
              <a:rPr lang="fi-FI" sz="2200" dirty="0" err="1" smtClean="0">
                <a:latin typeface="Courier New"/>
                <a:cs typeface="Courier New"/>
              </a:rPr>
              <a:t>pid_t</a:t>
            </a:r>
            <a:r>
              <a:rPr lang="fi-FI" sz="2200" dirty="0" smtClean="0">
                <a:latin typeface="Courier New"/>
                <a:cs typeface="Courier New"/>
              </a:rPr>
              <a:t> </a:t>
            </a:r>
            <a:r>
              <a:rPr lang="fi-FI" sz="2200" dirty="0" err="1">
                <a:latin typeface="Courier New"/>
                <a:cs typeface="Courier New"/>
              </a:rPr>
              <a:t>pid</a:t>
            </a:r>
            <a:r>
              <a:rPr lang="fi-FI" sz="2200" dirty="0">
                <a:latin typeface="Courier New"/>
                <a:cs typeface="Courier New"/>
              </a:rPr>
              <a:t>;</a:t>
            </a:r>
            <a:br>
              <a:rPr lang="fi-FI" sz="2200" dirty="0">
                <a:latin typeface="Courier New"/>
                <a:cs typeface="Courier New"/>
              </a:rPr>
            </a:br>
            <a:endParaRPr lang="fi-FI" sz="22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i-FI" sz="2200" dirty="0">
                <a:latin typeface="Courier New"/>
                <a:cs typeface="Courier New"/>
              </a:rPr>
              <a:t> </a:t>
            </a:r>
            <a:r>
              <a:rPr lang="fi-FI" sz="2200" dirty="0" smtClean="0">
                <a:latin typeface="Courier New"/>
                <a:cs typeface="Courier New"/>
              </a:rPr>
              <a:t>  </a:t>
            </a:r>
            <a:r>
              <a:rPr lang="fi-FI" sz="2200" dirty="0" err="1" smtClean="0">
                <a:latin typeface="Courier New"/>
                <a:cs typeface="Courier New"/>
              </a:rPr>
              <a:t>if</a:t>
            </a:r>
            <a:r>
              <a:rPr lang="fi-FI" sz="2200" dirty="0" smtClean="0">
                <a:latin typeface="Courier New"/>
                <a:cs typeface="Courier New"/>
              </a:rPr>
              <a:t> </a:t>
            </a:r>
            <a:r>
              <a:rPr lang="fi-FI" sz="2200" dirty="0">
                <a:latin typeface="Courier New"/>
                <a:cs typeface="Courier New"/>
              </a:rPr>
              <a:t>((</a:t>
            </a:r>
            <a:r>
              <a:rPr lang="fi-FI" sz="2200" dirty="0" err="1">
                <a:latin typeface="Courier New"/>
                <a:cs typeface="Courier New"/>
              </a:rPr>
              <a:t>pid</a:t>
            </a:r>
            <a:r>
              <a:rPr lang="fi-FI" sz="2200" dirty="0">
                <a:latin typeface="Courier New"/>
                <a:cs typeface="Courier New"/>
              </a:rPr>
              <a:t> = </a:t>
            </a:r>
            <a:r>
              <a:rPr lang="fi-FI" sz="2200" dirty="0" err="1">
                <a:latin typeface="Courier New"/>
                <a:cs typeface="Courier New"/>
              </a:rPr>
              <a:t>fork</a:t>
            </a:r>
            <a:r>
              <a:rPr lang="fi-FI" sz="2200" dirty="0">
                <a:latin typeface="Courier New"/>
                <a:cs typeface="Courier New"/>
              </a:rPr>
              <a:t>()) &lt; 0) </a:t>
            </a:r>
          </a:p>
          <a:p>
            <a:pPr marL="0" indent="0">
              <a:buNone/>
            </a:pPr>
            <a:r>
              <a:rPr lang="fi-FI" sz="2200" dirty="0" smtClean="0">
                <a:latin typeface="Courier New"/>
                <a:cs typeface="Courier New"/>
              </a:rPr>
              <a:t>      </a:t>
            </a:r>
            <a:r>
              <a:rPr lang="fi-FI" sz="2200" dirty="0" err="1" smtClean="0">
                <a:latin typeface="Courier New"/>
                <a:cs typeface="Courier New"/>
              </a:rPr>
              <a:t>unix_error</a:t>
            </a:r>
            <a:r>
              <a:rPr lang="fi-FI" sz="2200" dirty="0" err="1">
                <a:latin typeface="Courier New"/>
                <a:cs typeface="Courier New"/>
              </a:rPr>
              <a:t>("Fork</a:t>
            </a:r>
            <a:r>
              <a:rPr lang="fi-FI" sz="2200" dirty="0">
                <a:latin typeface="Courier New"/>
                <a:cs typeface="Courier New"/>
              </a:rPr>
              <a:t> </a:t>
            </a:r>
            <a:r>
              <a:rPr lang="fi-FI" sz="2200" dirty="0" err="1">
                <a:latin typeface="Courier New"/>
                <a:cs typeface="Courier New"/>
              </a:rPr>
              <a:t>error</a:t>
            </a:r>
            <a:r>
              <a:rPr lang="fi-FI" sz="2200" dirty="0">
                <a:latin typeface="Courier New"/>
                <a:cs typeface="Courier New"/>
              </a:rPr>
              <a:t>"); </a:t>
            </a:r>
          </a:p>
          <a:p>
            <a:pPr marL="0" indent="0">
              <a:buNone/>
            </a:pPr>
            <a:r>
              <a:rPr lang="fi-FI" sz="2200" dirty="0" smtClean="0">
                <a:latin typeface="Courier New"/>
                <a:cs typeface="Courier New"/>
              </a:rPr>
              <a:t>   </a:t>
            </a:r>
            <a:r>
              <a:rPr lang="fi-FI" sz="2200" dirty="0" err="1" smtClean="0">
                <a:latin typeface="Courier New"/>
                <a:cs typeface="Courier New"/>
              </a:rPr>
              <a:t>return</a:t>
            </a:r>
            <a:r>
              <a:rPr lang="fi-FI" sz="2200" dirty="0" smtClean="0">
                <a:latin typeface="Courier New"/>
                <a:cs typeface="Courier New"/>
              </a:rPr>
              <a:t> </a:t>
            </a:r>
            <a:r>
              <a:rPr lang="fi-FI" sz="2200" dirty="0" err="1">
                <a:latin typeface="Courier New"/>
                <a:cs typeface="Courier New"/>
              </a:rPr>
              <a:t>pid</a:t>
            </a:r>
            <a:r>
              <a:rPr lang="fi-FI" sz="2200" dirty="0">
                <a:latin typeface="Courier New"/>
                <a:cs typeface="Courier New"/>
              </a:rPr>
              <a:t>; </a:t>
            </a:r>
          </a:p>
          <a:p>
            <a:pPr marL="0" indent="0">
              <a:buNone/>
            </a:pPr>
            <a:r>
              <a:rPr lang="fi-FI" sz="2200" dirty="0" smtClean="0">
                <a:latin typeface="Courier New"/>
                <a:cs typeface="Courier New"/>
              </a:rPr>
              <a:t>} </a:t>
            </a:r>
            <a:endParaRPr lang="fi-FI" sz="2200" dirty="0">
              <a:latin typeface="Courier New"/>
              <a:cs typeface="Courier New"/>
            </a:endParaRPr>
          </a:p>
          <a:p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609600"/>
            <a:ext cx="16564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Calibri" pitchFamily="34" charset="0"/>
              </a:rPr>
              <a:t>c</a:t>
            </a:r>
            <a:r>
              <a:rPr lang="en-US" sz="3600" dirty="0" err="1" smtClean="0">
                <a:solidFill>
                  <a:srgbClr val="FF0000"/>
                </a:solidFill>
                <a:latin typeface="Calibri" pitchFamily="34" charset="0"/>
              </a:rPr>
              <a:t>sapp.c</a:t>
            </a:r>
            <a:endParaRPr lang="en-US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3600" dirty="0" err="1">
                <a:solidFill>
                  <a:srgbClr val="FF0000"/>
                </a:solidFill>
                <a:latin typeface="Calibri" pitchFamily="34" charset="0"/>
              </a:rPr>
              <a:t>c</a:t>
            </a:r>
            <a:r>
              <a:rPr lang="en-US" sz="3600" dirty="0" err="1" smtClean="0">
                <a:solidFill>
                  <a:srgbClr val="FF0000"/>
                </a:solidFill>
                <a:latin typeface="Calibri" pitchFamily="34" charset="0"/>
              </a:rPr>
              <a:t>sapp.h</a:t>
            </a:r>
            <a:endParaRPr lang="en-US" sz="36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2514600"/>
            <a:ext cx="3733800" cy="4154983"/>
          </a:xfrm>
          <a:prstGeom prst="rect">
            <a:avLst/>
          </a:prstGeom>
          <a:solidFill>
            <a:srgbClr val="F1C7C7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When Unix system-level functions encounter an error, they typically return −1 and set the global integer variable </a:t>
            </a:r>
            <a:r>
              <a:rPr lang="en-US" dirty="0" err="1"/>
              <a:t>errno</a:t>
            </a:r>
            <a:r>
              <a:rPr lang="en-US" dirty="0"/>
              <a:t> to indicate what went wrong. </a:t>
            </a:r>
            <a:r>
              <a:rPr lang="en-US" dirty="0" smtClean="0"/>
              <a:t>Programmers </a:t>
            </a:r>
            <a:r>
              <a:rPr lang="en-US" dirty="0"/>
              <a:t>should </a:t>
            </a:r>
            <a:r>
              <a:rPr lang="en-US" i="1" dirty="0"/>
              <a:t>always </a:t>
            </a:r>
            <a:r>
              <a:rPr lang="en-US" dirty="0"/>
              <a:t>check for errors, but unfortunately, many skip error checking because it bloats the code and makes it harder to read. </a:t>
            </a:r>
          </a:p>
        </p:txBody>
      </p:sp>
    </p:spTree>
    <p:extLst>
      <p:ext uri="{BB962C8B-B14F-4D97-AF65-F5344CB8AC3E}">
        <p14:creationId xmlns:p14="http://schemas.microsoft.com/office/powerpoint/2010/main" val="412745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Processes</a:t>
            </a:r>
          </a:p>
          <a:p>
            <a:r>
              <a:rPr lang="en-US" dirty="0" smtClean="0"/>
              <a:t>Multitasking, shells</a:t>
            </a:r>
          </a:p>
        </p:txBody>
      </p:sp>
    </p:spTree>
    <p:extLst>
      <p:ext uri="{BB962C8B-B14F-4D97-AF65-F5344CB8AC3E}">
        <p14:creationId xmlns:p14="http://schemas.microsoft.com/office/powerpoint/2010/main" val="3391980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World of Multitasking</a:t>
            </a:r>
            <a:endParaRPr lang="en-US" dirty="0"/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 smtClean="0"/>
              <a:t>System runs many processes concurrently</a:t>
            </a:r>
          </a:p>
          <a:p>
            <a:endParaRPr lang="en-US" dirty="0" smtClean="0"/>
          </a:p>
          <a:p>
            <a:r>
              <a:rPr lang="en-US" dirty="0" smtClean="0"/>
              <a:t>Process: executing program</a:t>
            </a:r>
          </a:p>
          <a:p>
            <a:pPr lvl="1"/>
            <a:r>
              <a:rPr lang="en-US" dirty="0" smtClean="0"/>
              <a:t>State includes memory image + register values + program counter</a:t>
            </a:r>
          </a:p>
          <a:p>
            <a:endParaRPr lang="en-US" dirty="0" smtClean="0"/>
          </a:p>
          <a:p>
            <a:r>
              <a:rPr lang="en-US" dirty="0" smtClean="0"/>
              <a:t>Regularly switches from one process to another</a:t>
            </a:r>
          </a:p>
          <a:p>
            <a:pPr lvl="1"/>
            <a:r>
              <a:rPr lang="en-US" dirty="0" smtClean="0"/>
              <a:t>Suspend process when it needs I/O resource or timer event occurs</a:t>
            </a:r>
          </a:p>
          <a:p>
            <a:pPr lvl="1"/>
            <a:r>
              <a:rPr lang="en-US" dirty="0" smtClean="0"/>
              <a:t>Resume process when I/O available or given scheduling priority</a:t>
            </a:r>
          </a:p>
          <a:p>
            <a:endParaRPr lang="en-US" dirty="0" smtClean="0"/>
          </a:p>
          <a:p>
            <a:r>
              <a:rPr lang="en-US" dirty="0" smtClean="0"/>
              <a:t>Appears to </a:t>
            </a:r>
            <a:r>
              <a:rPr lang="en-US" dirty="0" err="1" smtClean="0"/>
              <a:t>user(s</a:t>
            </a:r>
            <a:r>
              <a:rPr lang="en-US" dirty="0" smtClean="0"/>
              <a:t>) as if all processes executing simultaneously</a:t>
            </a:r>
          </a:p>
          <a:p>
            <a:pPr lvl="1"/>
            <a:r>
              <a:rPr lang="en-US" dirty="0" smtClean="0"/>
              <a:t>Even though most systems can only execute one process at a time</a:t>
            </a:r>
          </a:p>
          <a:p>
            <a:pPr lvl="1"/>
            <a:r>
              <a:rPr lang="en-US" dirty="0" smtClean="0"/>
              <a:t>Except possibly with lower performance than if running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12200" cy="573087"/>
          </a:xfrm>
        </p:spPr>
        <p:txBody>
          <a:bodyPr/>
          <a:lstStyle/>
          <a:p>
            <a:r>
              <a:rPr lang="en-US" dirty="0"/>
              <a:t>Programmer’s Model of Multitasking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624887" cy="5484812"/>
          </a:xfrm>
        </p:spPr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functions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fork</a:t>
            </a:r>
            <a:r>
              <a:rPr lang="en-US" b="1" dirty="0" smtClean="0"/>
              <a:t> </a:t>
            </a:r>
            <a:r>
              <a:rPr lang="en-US" dirty="0"/>
              <a:t>spawns new process</a:t>
            </a:r>
          </a:p>
          <a:p>
            <a:pPr lvl="2"/>
            <a:r>
              <a:rPr lang="en-US" dirty="0"/>
              <a:t>Called once, returns twice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exit</a:t>
            </a:r>
            <a:r>
              <a:rPr lang="en-US" b="1" dirty="0" smtClean="0"/>
              <a:t> </a:t>
            </a:r>
            <a:r>
              <a:rPr lang="en-US" dirty="0"/>
              <a:t>terminates own process</a:t>
            </a:r>
          </a:p>
          <a:p>
            <a:pPr lvl="2"/>
            <a:r>
              <a:rPr lang="en-US" dirty="0"/>
              <a:t>Called once, never returns</a:t>
            </a:r>
          </a:p>
          <a:p>
            <a:pPr lvl="2"/>
            <a:r>
              <a:rPr lang="en-US" dirty="0"/>
              <a:t>Puts it into “zombie” status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wait</a:t>
            </a:r>
            <a:r>
              <a:rPr lang="en-US" b="1" dirty="0" smtClean="0"/>
              <a:t> 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waitpid</a:t>
            </a:r>
            <a:r>
              <a:rPr lang="en-US" b="1" dirty="0" smtClean="0"/>
              <a:t> </a:t>
            </a:r>
            <a:r>
              <a:rPr lang="en-US" dirty="0"/>
              <a:t>wait for and reap terminated children</a:t>
            </a:r>
            <a:endParaRPr lang="en-US" dirty="0" smtClean="0"/>
          </a:p>
          <a:p>
            <a:pPr lvl="1"/>
            <a:r>
              <a:rPr lang="en-US" b="1" dirty="0" err="1" smtClean="0">
                <a:latin typeface="Courier New" pitchFamily="49" charset="0"/>
              </a:rPr>
              <a:t>execve</a:t>
            </a:r>
            <a:r>
              <a:rPr lang="en-US" b="1" dirty="0" smtClean="0"/>
              <a:t> </a:t>
            </a:r>
            <a:r>
              <a:rPr lang="en-US" dirty="0" smtClean="0"/>
              <a:t>runs </a:t>
            </a:r>
            <a:r>
              <a:rPr lang="en-US" dirty="0"/>
              <a:t>new program in existing process</a:t>
            </a:r>
          </a:p>
          <a:p>
            <a:pPr lvl="2"/>
            <a:r>
              <a:rPr lang="en-US" dirty="0"/>
              <a:t>Called once, (normally) never returns</a:t>
            </a:r>
          </a:p>
          <a:p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/>
              <a:t>c</a:t>
            </a:r>
            <a:r>
              <a:rPr lang="en-US" dirty="0" smtClean="0"/>
              <a:t>hallenge</a:t>
            </a:r>
            <a:endParaRPr lang="en-US" dirty="0"/>
          </a:p>
          <a:p>
            <a:pPr lvl="1"/>
            <a:r>
              <a:rPr lang="en-US" dirty="0"/>
              <a:t>Understanding the nonstandard semantics of the functions</a:t>
            </a:r>
          </a:p>
          <a:p>
            <a:pPr lvl="1"/>
            <a:r>
              <a:rPr lang="en-US" dirty="0"/>
              <a:t>Avoiding improper use of system resources</a:t>
            </a:r>
          </a:p>
          <a:p>
            <a:pPr lvl="2"/>
            <a:r>
              <a:rPr lang="en-US" dirty="0"/>
              <a:t>E.g. “Fork bombs” can disable a system</a:t>
            </a:r>
          </a:p>
        </p:txBody>
      </p:sp>
    </p:spTree>
    <p:extLst>
      <p:ext uri="{BB962C8B-B14F-4D97-AF65-F5344CB8AC3E}">
        <p14:creationId xmlns:p14="http://schemas.microsoft.com/office/powerpoint/2010/main" val="4257075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bomb (from Wikipedia)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into bash shell:</a:t>
            </a:r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dirty="0" smtClean="0">
                <a:latin typeface="Courier New"/>
                <a:cs typeface="Courier New"/>
              </a:rPr>
              <a:t>:</a:t>
            </a:r>
            <a:r>
              <a:rPr lang="en-US" dirty="0">
                <a:latin typeface="Courier New"/>
                <a:cs typeface="Courier New"/>
              </a:rPr>
              <a:t>(){ :|:&amp; };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dirty="0" smtClean="0"/>
              <a:t>More readably: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forkbomb</a:t>
            </a:r>
            <a:r>
              <a:rPr lang="en-US" dirty="0"/>
              <a:t>(</a:t>
            </a:r>
            <a:r>
              <a:rPr lang="en-US" dirty="0" smtClean="0"/>
              <a:t>) {</a:t>
            </a:r>
            <a:r>
              <a:rPr lang="en-US" b="0" dirty="0" smtClean="0"/>
              <a:t> </a:t>
            </a:r>
            <a:r>
              <a:rPr lang="en-US" b="0" dirty="0" err="1" smtClean="0"/>
              <a:t>forkbomb</a:t>
            </a:r>
            <a:r>
              <a:rPr lang="en-US" b="0" dirty="0" smtClean="0"/>
              <a:t> </a:t>
            </a:r>
            <a:r>
              <a:rPr lang="en-US" dirty="0" smtClean="0"/>
              <a:t>| </a:t>
            </a:r>
            <a:r>
              <a:rPr lang="en-US" b="0" dirty="0" err="1" smtClean="0"/>
              <a:t>forkbomb</a:t>
            </a:r>
            <a:r>
              <a:rPr lang="en-US" b="0" dirty="0" smtClean="0"/>
              <a:t> </a:t>
            </a:r>
            <a:r>
              <a:rPr lang="en-US" dirty="0"/>
              <a:t>&amp;</a:t>
            </a:r>
            <a:r>
              <a:rPr lang="en-US" b="0" dirty="0"/>
              <a:t> </a:t>
            </a:r>
            <a:r>
              <a:rPr lang="en-US" dirty="0"/>
              <a:t>}</a:t>
            </a:r>
            <a:r>
              <a:rPr lang="en-US" b="0" dirty="0"/>
              <a:t> ; </a:t>
            </a:r>
            <a:r>
              <a:rPr lang="en-US" b="0" dirty="0" err="1"/>
              <a:t>forkbomb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0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  <p:extLst>
      <p:ext uri="{BB962C8B-B14F-4D97-AF65-F5344CB8AC3E}">
        <p14:creationId xmlns:p14="http://schemas.microsoft.com/office/powerpoint/2010/main" val="1506145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4593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fork</a:t>
            </a:r>
            <a:endParaRPr lang="en-US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5857" y="15885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529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228600" y="1561121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86494" y="1590259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4166" y="1220927"/>
            <a:ext cx="1668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Child Process m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799237" y="1562848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15857" y="31887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228600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1902" y="3583127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m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186494" y="3188732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4799237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8735" y="3583127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4494" y="4802327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227237" y="564052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186494" y="4802327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799237" y="521663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5400" y="6290846"/>
            <a:ext cx="228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parent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93834" y="6290846"/>
            <a:ext cx="21595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child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6277408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Which one is first?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3" y="1143000"/>
            <a:ext cx="8229600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shell (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: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smtClean="0"/>
              <a:t>enhanced </a:t>
            </a:r>
            <a:r>
              <a:rPr lang="en-US" sz="1800" dirty="0" err="1" smtClean="0">
                <a:latin typeface="Courier New"/>
                <a:cs typeface="Courier New"/>
              </a:rPr>
              <a:t>csh</a:t>
            </a:r>
            <a:r>
              <a:rPr lang="en-US" sz="1800" dirty="0" smtClean="0"/>
              <a:t> at </a:t>
            </a:r>
            <a:r>
              <a:rPr lang="en-US" sz="1800" dirty="0"/>
              <a:t>CMU and elsewhere</a:t>
            </a:r>
            <a:r>
              <a:rPr lang="en-US" sz="1800" dirty="0">
                <a:latin typeface="Courier New" pitchFamily="49" charset="0"/>
              </a:rPr>
              <a:t>)</a:t>
            </a:r>
            <a:r>
              <a:rPr lang="en-US" sz="1800" dirty="0"/>
              <a:t> 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826402" y="3166170"/>
            <a:ext cx="4800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main()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char 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[MAXLINE]; 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read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Fgets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, MAXLINE, 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feof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))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    exit(0);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evaluate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eval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5597994" y="30480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3935377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381000" y="950177"/>
            <a:ext cx="8340725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eval(char *cmdline)</a:t>
            </a:r>
            <a:r>
              <a:rPr lang="en-US" sz="1600" dirty="0" smtClean="0">
                <a:latin typeface="Courier New" pitchFamily="49" charset="0"/>
              </a:rPr>
              <a:t> {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char *argv[MAXARGS];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argv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execve() */</a:t>
            </a:r>
          </a:p>
          <a:p>
            <a:r>
              <a:rPr lang="en-US" sz="1600" dirty="0" err="1">
                <a:latin typeface="Courier New" pitchFamily="49" charset="0"/>
              </a:rPr>
              <a:t>    int bg;   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should the job run in bg or fg? */</a:t>
            </a:r>
          </a:p>
          <a:p>
            <a:r>
              <a:rPr lang="en-US" sz="1600" dirty="0" err="1">
                <a:latin typeface="Courier New" pitchFamily="49" charset="0"/>
              </a:rPr>
              <a:t>    pid_t pid;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process id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bg</a:t>
            </a:r>
            <a:r>
              <a:rPr lang="en-US" sz="1600" dirty="0">
                <a:latin typeface="Courier New" pitchFamily="49" charset="0"/>
              </a:rPr>
              <a:t> = parseline(cmdline, argv); </a:t>
            </a:r>
          </a:p>
          <a:p>
            <a:r>
              <a:rPr lang="en-US" sz="1600" dirty="0" err="1">
                <a:latin typeface="Courier New" pitchFamily="49" charset="0"/>
              </a:rPr>
              <a:t>    if (!builtin_command(argv)) { </a:t>
            </a:r>
          </a:p>
          <a:p>
            <a:r>
              <a:rPr lang="en-US" sz="1600" dirty="0" err="1">
                <a:latin typeface="Courier New" pitchFamily="49" charset="0"/>
              </a:rPr>
              <a:t>	if ((pid = Fork()) == 0)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child runs user job */</a:t>
            </a:r>
          </a:p>
          <a:p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(argv[0], argv, environ) &lt; 0) {</a:t>
            </a:r>
          </a:p>
          <a:p>
            <a:r>
              <a:rPr lang="en-US" sz="1600" dirty="0" err="1">
                <a:latin typeface="Courier New" pitchFamily="49" charset="0"/>
              </a:rPr>
              <a:t>		printf("%s: Command not found.\n", argv[0]);</a:t>
            </a:r>
          </a:p>
          <a:p>
            <a:r>
              <a:rPr lang="en-US" sz="1600" dirty="0" err="1">
                <a:latin typeface="Courier New" pitchFamily="49" charset="0"/>
              </a:rPr>
              <a:t>		exit(0);</a:t>
            </a:r>
          </a:p>
          <a:p>
            <a:r>
              <a:rPr lang="en-US" sz="1600" dirty="0" err="1">
                <a:latin typeface="Courier New" pitchFamily="49" charset="0"/>
              </a:rPr>
              <a:t>	    }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	if (!bg)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parent waits for fg job to terminate */</a:t>
            </a:r>
          </a:p>
          <a:p>
            <a:r>
              <a:rPr lang="en-US" sz="1600" dirty="0" err="1">
                <a:latin typeface="Courier New" pitchFamily="49" charset="0"/>
              </a:rPr>
              <a:t>           int status;</a:t>
            </a:r>
          </a:p>
          <a:p>
            <a:pPr>
              <a:tabLst>
                <a:tab pos="1374775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</a:rPr>
              <a:t>if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waitpid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&amp;status, 0) &lt; 0)</a:t>
            </a:r>
          </a:p>
          <a:p>
            <a:r>
              <a:rPr lang="en-US" sz="1600" dirty="0" err="1">
                <a:latin typeface="Courier New" pitchFamily="49" charset="0"/>
              </a:rPr>
              <a:t>		unix_error("waitfg: waitpid error");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r>
              <a:rPr lang="en-US" sz="1600" dirty="0" err="1">
                <a:latin typeface="Courier New" pitchFamily="49" charset="0"/>
              </a:rPr>
              <a:t>	else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otherwise, don’t wait for bg job */</a:t>
            </a:r>
          </a:p>
          <a:p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("%d %s",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cmdline);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64130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builtin_command</a:t>
            </a:r>
            <a:r>
              <a:rPr lang="en-US" dirty="0" smtClean="0"/>
              <a:t>()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builtin_command</a:t>
            </a:r>
            <a:r>
              <a:rPr lang="en-US" dirty="0">
                <a:latin typeface="Courier New"/>
                <a:cs typeface="Courier New"/>
              </a:rPr>
              <a:t>(char **</a:t>
            </a:r>
            <a:r>
              <a:rPr lang="en-US" dirty="0" err="1">
                <a:latin typeface="Courier New"/>
                <a:cs typeface="Courier New"/>
              </a:rPr>
              <a:t>argv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 smtClean="0">
                <a:latin typeface="Courier New"/>
                <a:cs typeface="Courier New"/>
              </a:rPr>
              <a:t/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{ </a:t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   if </a:t>
            </a:r>
            <a:r>
              <a:rPr lang="en-US" dirty="0">
                <a:latin typeface="Courier New"/>
                <a:cs typeface="Courier New"/>
              </a:rPr>
              <a:t>(!</a:t>
            </a:r>
            <a:r>
              <a:rPr lang="en-US" dirty="0" err="1">
                <a:latin typeface="Courier New"/>
                <a:cs typeface="Courier New"/>
              </a:rPr>
              <a:t>strcmp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argv</a:t>
            </a:r>
            <a:r>
              <a:rPr lang="en-US" dirty="0">
                <a:latin typeface="Courier New"/>
                <a:cs typeface="Courier New"/>
              </a:rPr>
              <a:t>[0], "quit"))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exit</a:t>
            </a:r>
            <a:r>
              <a:rPr lang="en-US" dirty="0">
                <a:latin typeface="Courier New"/>
                <a:cs typeface="Courier New"/>
              </a:rPr>
              <a:t>(0);  </a:t>
            </a:r>
            <a:r>
              <a:rPr lang="en-US" dirty="0" smtClean="0">
                <a:solidFill>
                  <a:srgbClr val="800000"/>
                </a:solidFill>
                <a:latin typeface="Courier New"/>
                <a:cs typeface="Courier New"/>
              </a:rPr>
              <a:t>/</a:t>
            </a:r>
            <a:r>
              <a:rPr lang="en-US" dirty="0">
                <a:solidFill>
                  <a:srgbClr val="800000"/>
                </a:solidFill>
                <a:latin typeface="Courier New"/>
                <a:cs typeface="Courier New"/>
              </a:rPr>
              <a:t>* quit command */ </a:t>
            </a:r>
            <a:endParaRPr lang="en-US" dirty="0" smtClean="0">
              <a:solidFill>
                <a:srgbClr val="8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if </a:t>
            </a:r>
            <a:r>
              <a:rPr lang="en-US" dirty="0">
                <a:latin typeface="Courier New"/>
                <a:cs typeface="Courier New"/>
              </a:rPr>
              <a:t>(!</a:t>
            </a:r>
            <a:r>
              <a:rPr lang="en-US" dirty="0" err="1">
                <a:latin typeface="Courier New"/>
                <a:cs typeface="Courier New"/>
              </a:rPr>
              <a:t>strcmp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argv</a:t>
            </a:r>
            <a:r>
              <a:rPr lang="en-US" dirty="0">
                <a:latin typeface="Courier New"/>
                <a:cs typeface="Courier New"/>
              </a:rPr>
              <a:t>[0], "&amp;"))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return </a:t>
            </a:r>
            <a:r>
              <a:rPr lang="en-US" dirty="0">
                <a:latin typeface="Courier New"/>
                <a:cs typeface="Courier New"/>
              </a:rPr>
              <a:t>1; </a:t>
            </a:r>
            <a:r>
              <a:rPr lang="en-US" dirty="0" smtClean="0">
                <a:solidFill>
                  <a:srgbClr val="800000"/>
                </a:solidFill>
                <a:latin typeface="Courier New"/>
                <a:cs typeface="Courier New"/>
              </a:rPr>
              <a:t>/* Ignore singleton &amp; */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return </a:t>
            </a:r>
            <a:r>
              <a:rPr lang="en-US" dirty="0">
                <a:latin typeface="Courier New"/>
                <a:cs typeface="Courier New"/>
              </a:rPr>
              <a:t>0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2457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304800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Is a “Background </a:t>
            </a:r>
            <a:r>
              <a:rPr lang="en-GB" dirty="0"/>
              <a:t>Job”?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220788"/>
            <a:ext cx="8728075" cy="5226050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Users </a:t>
            </a:r>
            <a:r>
              <a:rPr lang="en-GB" dirty="0"/>
              <a:t>generally run one command at a time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Type command, read output, type another command</a:t>
            </a:r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programs run “for a long time”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 “delete this file in two hours”</a:t>
            </a:r>
            <a:endParaRPr lang="en-GB" dirty="0" smtClean="0"/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</a:t>
            </a:r>
            <a:r>
              <a:rPr lang="en-GB" dirty="0"/>
              <a:t>“background” job is a process we don't want to wait for</a:t>
            </a:r>
            <a:endParaRPr lang="en-GB" dirty="0" smtClean="0"/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377624"/>
            <a:ext cx="8153400" cy="33855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0" lvl="3"/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sleep 7200;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  # shell stuck for 2 hours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4876800" cy="883346"/>
          </a:xfrm>
          <a:prstGeom prst="rect">
            <a:avLst/>
          </a:prstGeom>
          <a:solidFill>
            <a:srgbClr val="E0E0E0"/>
          </a:solidFill>
        </p:spPr>
        <p:txBody>
          <a:bodyPr wrap="square" lIns="91440" rtlCol="0">
            <a:no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(sleep 7200 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/junk) &amp;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smtClean="0">
                <a:latin typeface="Courier New" pitchFamily="49" charset="0"/>
              </a:rPr>
              <a:t>[1] 907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# ready for next command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7875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memory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Modern </a:t>
            </a:r>
            <a:r>
              <a:rPr lang="en-GB" dirty="0"/>
              <a:t>Unix: once you exceed your process quota, your shell can't run any new commands for </a:t>
            </a:r>
            <a:r>
              <a:rPr lang="en-GB" dirty="0" smtClean="0"/>
              <a:t>you: fork</a:t>
            </a:r>
            <a:r>
              <a:rPr lang="en-GB" dirty="0"/>
              <a:t>() returns -</a:t>
            </a:r>
            <a:r>
              <a:rPr lang="en-GB" dirty="0" smtClean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953000"/>
            <a:ext cx="6324600" cy="113661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limit </a:t>
            </a: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 # </a:t>
            </a:r>
            <a:r>
              <a:rPr lang="en-GB" sz="1800" dirty="0" err="1" smtClean="0">
                <a:latin typeface="Courier New" pitchFamily="49" charset="0"/>
              </a:rPr>
              <a:t>csh</a:t>
            </a:r>
            <a:r>
              <a:rPr lang="en-GB" sz="1800" dirty="0" smtClean="0">
                <a:latin typeface="Courier New" pitchFamily="49" charset="0"/>
              </a:rPr>
              <a:t>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202752</a:t>
            </a:r>
            <a:endParaRPr lang="en-GB" sz="1800" dirty="0" smtClean="0"/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</a:t>
            </a:r>
            <a:r>
              <a:rPr lang="en-GB" sz="1800" dirty="0" err="1" smtClean="0">
                <a:latin typeface="Courier New" pitchFamily="49" charset="0"/>
              </a:rPr>
              <a:t>ulimit</a:t>
            </a:r>
            <a:r>
              <a:rPr lang="en-GB" sz="1800" dirty="0" smtClean="0">
                <a:latin typeface="Courier New" pitchFamily="49" charset="0"/>
              </a:rPr>
              <a:t> -</a:t>
            </a:r>
            <a:r>
              <a:rPr lang="en-GB" sz="1800" dirty="0" err="1" smtClean="0">
                <a:latin typeface="Courier New" pitchFamily="49" charset="0"/>
              </a:rPr>
              <a:t>u</a:t>
            </a:r>
            <a:r>
              <a:rPr lang="en-GB" sz="1800" dirty="0" smtClean="0">
                <a:latin typeface="Courier New" pitchFamily="49" charset="0"/>
              </a:rPr>
              <a:t>           # bash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>
                <a:latin typeface="Courier New" pitchFamily="49" charset="0"/>
              </a:rPr>
              <a:t>202752</a:t>
            </a:r>
            <a:endParaRPr lang="en-GB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8497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 doesn't know when a background job will finish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By nature, it could happen at any time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shell's regular control flow can't reap exited background processes in a timely fashion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Regular control flow is “wait until running job completes, then reap it”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11897470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-152400"/>
            <a:ext cx="7592093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438150"/>
            <a:ext cx="7896225" cy="4972050"/>
          </a:xfrm>
        </p:spPr>
        <p:txBody>
          <a:bodyPr/>
          <a:lstStyle/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 single core, though</a:t>
            </a:r>
          </a:p>
          <a:p>
            <a:pPr lvl="1"/>
            <a:r>
              <a:rPr lang="en-US" dirty="0" smtClean="0"/>
              <a:t>Each process appears to have total control of 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</a:p>
          <a:p>
            <a:r>
              <a:rPr lang="en-US" dirty="0"/>
              <a:t>Spawning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/>
              <a:t>One call, two returns</a:t>
            </a:r>
          </a:p>
          <a:p>
            <a:r>
              <a:rPr lang="en-US" dirty="0"/>
              <a:t>Process completion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/>
              <a:t>One call, no return</a:t>
            </a:r>
          </a:p>
          <a:p>
            <a:r>
              <a:rPr lang="en-US" dirty="0"/>
              <a:t>Reaping and waiting for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Loading and running Programs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latin typeface="Courier New"/>
                <a:cs typeface="Courier New"/>
              </a:rPr>
              <a:t>execve</a:t>
            </a:r>
            <a:r>
              <a:rPr lang="en-US" dirty="0"/>
              <a:t> (or variant)</a:t>
            </a:r>
          </a:p>
          <a:p>
            <a:pPr lvl="1"/>
            <a:r>
              <a:rPr lang="en-US" dirty="0"/>
              <a:t>One call, (normally) no </a:t>
            </a:r>
            <a:r>
              <a:rPr lang="en-US" dirty="0" smtClean="0"/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Extra: Signals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5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/>
              <a:t>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6802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/bin/</a:t>
            </a:r>
            <a:r>
              <a:rPr lang="en-US" dirty="0" smtClean="0">
                <a:latin typeface="Courier New" pitchFamily="49" charset="0"/>
              </a:rPr>
              <a:t>kill</a:t>
            </a:r>
            <a:r>
              <a:rPr lang="en-US" dirty="0" smtClean="0"/>
              <a:t>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./forks 16 </a:t>
            </a:r>
            <a:endParaRPr lang="en-US" sz="16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/bin/kill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322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/>
              <a:t>Fork Example #1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439429" y="3523833"/>
            <a:ext cx="7713971" cy="280076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x = 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pid_t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 fork();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== 0)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("Child has x = %d\n", ++x);</a:t>
            </a:r>
          </a:p>
          <a:p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("Parent has x = %d\n", --x);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("Bye from process %d with x = %d\n", </a:t>
            </a:r>
            <a:r>
              <a:rPr lang="en-US" sz="1600" dirty="0" err="1">
                <a:latin typeface="Courier New" pitchFamily="49" charset="0"/>
              </a:rPr>
              <a:t>getpid</a:t>
            </a:r>
            <a:r>
              <a:rPr lang="en-US" sz="1600" dirty="0">
                <a:latin typeface="Courier New" pitchFamily="49" charset="0"/>
              </a:rPr>
              <a:t>(), x);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6257" y="1219200"/>
            <a:ext cx="8307387" cy="2209800"/>
          </a:xfrm>
        </p:spPr>
        <p:txBody>
          <a:bodyPr/>
          <a:lstStyle/>
          <a:p>
            <a:r>
              <a:rPr lang="en-US" dirty="0" smtClean="0"/>
              <a:t>Parent </a:t>
            </a:r>
            <a:r>
              <a:rPr lang="en-US" dirty="0"/>
              <a:t>and child both run same code</a:t>
            </a:r>
          </a:p>
          <a:p>
            <a:pPr lvl="1"/>
            <a:r>
              <a:rPr lang="en-US" dirty="0"/>
              <a:t>Distinguish parent from child by return value from </a:t>
            </a:r>
            <a:r>
              <a:rPr lang="en-US" b="1" dirty="0">
                <a:latin typeface="Courier New" pitchFamily="49" charset="0"/>
              </a:rPr>
              <a:t>fork</a:t>
            </a:r>
          </a:p>
          <a:p>
            <a:r>
              <a:rPr lang="en-US" dirty="0"/>
              <a:t>Start with same state, but each has private copy</a:t>
            </a:r>
          </a:p>
          <a:p>
            <a:pPr lvl="1"/>
            <a:r>
              <a:rPr lang="en-US" dirty="0"/>
              <a:t>Including shared output file descriptor</a:t>
            </a:r>
          </a:p>
          <a:p>
            <a:pPr lvl="1"/>
            <a:r>
              <a:rPr lang="en-US" dirty="0"/>
              <a:t>Relative ordering of their print statements undefined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  <p:extLst>
      <p:ext uri="{BB962C8B-B14F-4D97-AF65-F5344CB8AC3E}">
        <p14:creationId xmlns:p14="http://schemas.microsoft.com/office/powerpoint/2010/main" val="1320776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z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w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fg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&lt;types ctrl-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w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29723756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696200" cy="52629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("Killing process %d\n",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kill(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pid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(WIFEXITED(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	  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, WEXITSTATUS(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abnormally\n",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66255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 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386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  <p:extLst>
      <p:ext uri="{BB962C8B-B14F-4D97-AF65-F5344CB8AC3E}">
        <p14:creationId xmlns:p14="http://schemas.microsoft.com/office/powerpoint/2010/main" val="36315659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7239000" cy="573087"/>
          </a:xfrm>
        </p:spPr>
        <p:txBody>
          <a:bodyPr/>
          <a:lstStyle/>
          <a:p>
            <a:r>
              <a:rPr lang="en-US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398696" y="1066800"/>
            <a:ext cx="8211904" cy="569386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void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int_handler(int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sig) {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safe_printf("Process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%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d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received signal %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d\n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",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getpid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(), sig);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   exit(0);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void fork13()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pid[N</a:t>
            </a:r>
            <a:r>
              <a:rPr lang="en-US" sz="1400" dirty="0" smtClean="0">
                <a:latin typeface="Courier New" pitchFamily="49" charset="0"/>
              </a:rPr>
              <a:t>];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child_status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signal(SIGINT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int_handler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if ((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 = fork()) == 0) {</a:t>
            </a:r>
          </a:p>
          <a:p>
            <a:r>
              <a:rPr lang="en-US" sz="1400" dirty="0" smtClean="0">
                <a:latin typeface="Courier New" pitchFamily="49" charset="0"/>
              </a:rPr>
              <a:t>            while(1); /* child infinite loop</a:t>
            </a:r>
          </a:p>
          <a:p>
            <a:r>
              <a:rPr lang="en-US" sz="1400" dirty="0" smtClean="0">
                <a:latin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printf("Killing</a:t>
            </a:r>
            <a:r>
              <a:rPr lang="en-US" sz="1400" dirty="0" smtClean="0">
                <a:latin typeface="Courier New" pitchFamily="49" charset="0"/>
              </a:rPr>
              <a:t> process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]);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kill(pid[i</a:t>
            </a:r>
            <a:r>
              <a:rPr lang="en-US" sz="1400" dirty="0" smtClean="0">
                <a:latin typeface="Courier New" pitchFamily="49" charset="0"/>
              </a:rPr>
              <a:t>], SIGINT);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wait(&amp;child_status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    if (</a:t>
            </a:r>
            <a:r>
              <a:rPr lang="en-US" sz="1400" dirty="0" err="1" smtClean="0">
                <a:latin typeface="Courier New" pitchFamily="49" charset="0"/>
              </a:rPr>
              <a:t>WIFEXITED(child_status</a:t>
            </a:r>
            <a:r>
              <a:rPr lang="en-US" sz="1400" dirty="0" smtClean="0">
                <a:latin typeface="Courier New" pitchFamily="49" charset="0"/>
              </a:rPr>
              <a:t>))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with exit status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WEXITSTATUS(child_status</a:t>
            </a:r>
            <a:r>
              <a:rPr lang="en-US" sz="1400" dirty="0" smtClean="0">
                <a:latin typeface="Courier New" pitchFamily="49" charset="0"/>
              </a:rPr>
              <a:t>));</a:t>
            </a:r>
          </a:p>
          <a:p>
            <a:r>
              <a:rPr lang="en-US" sz="1400" dirty="0" smtClean="0">
                <a:latin typeface="Courier New" pitchFamily="49" charset="0"/>
              </a:rPr>
              <a:t>        else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abnormally\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4114800" y="2921000"/>
            <a:ext cx="4724400" cy="375487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linux</a:t>
            </a:r>
            <a:r>
              <a:rPr lang="en-US" sz="1400" b="1" dirty="0">
                <a:latin typeface="Courier New" pitchFamily="49" charset="0"/>
              </a:rPr>
              <a:t>&gt;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./forks 13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25417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25418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25419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25420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25421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Process 25417 received signal 2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Process 25418 received signal 2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Process 25420 received signal 2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Process 25421 received signal 2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Process 25419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Child 25417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25418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25420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25419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25421 terminated with exit status 0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 smtClean="0">
                <a:latin typeface="Courier New" pitchFamily="49" charset="0"/>
              </a:rPr>
              <a:t>linux</a:t>
            </a:r>
            <a:r>
              <a:rPr lang="en-US" sz="1400" b="1" dirty="0" smtClean="0">
                <a:latin typeface="Courier New" pitchFamily="49" charset="0"/>
              </a:rPr>
              <a:t>&gt;</a:t>
            </a:r>
            <a:endParaRPr 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program	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“concurrently</a:t>
            </a:r>
            <a:r>
              <a:rPr lang="en-US" dirty="0" smtClean="0"/>
              <a:t>” </a:t>
            </a:r>
            <a:r>
              <a:rPr lang="en-US" dirty="0"/>
              <a:t>in the “not sequential” sense	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710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048500" cy="573088"/>
          </a:xfrm>
        </p:spPr>
        <p:txBody>
          <a:bodyPr/>
          <a:lstStyle/>
          <a:p>
            <a:r>
              <a:rPr lang="en-US" dirty="0"/>
              <a:t>Signal </a:t>
            </a:r>
            <a:r>
              <a:rPr lang="en-US" dirty="0" smtClean="0"/>
              <a:t>Handler </a:t>
            </a:r>
            <a:r>
              <a:rPr lang="en-US" dirty="0"/>
              <a:t>Funkiness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066800"/>
            <a:ext cx="3200400" cy="3352800"/>
          </a:xfrm>
        </p:spPr>
        <p:txBody>
          <a:bodyPr/>
          <a:lstStyle/>
          <a:p>
            <a:pPr marL="230188" indent="-230188"/>
            <a:r>
              <a:rPr lang="en-US" sz="2000" dirty="0"/>
              <a:t>Pending 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just have single bit indicating whether or not signal is </a:t>
            </a:r>
            <a:r>
              <a:rPr lang="en-US" sz="1800" dirty="0" smtClean="0"/>
              <a:t>pending</a:t>
            </a:r>
          </a:p>
          <a:p>
            <a:pPr marL="401638" lvl="1" indent="-171450"/>
            <a:r>
              <a:rPr lang="en-US" sz="1800" dirty="0" smtClean="0"/>
              <a:t>Even </a:t>
            </a:r>
            <a:r>
              <a:rPr lang="en-US" sz="1800" dirty="0"/>
              <a:t>if multiple processes have sent this signal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5715000" cy="569386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0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void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child_handler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sig)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child_status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pid_t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pid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= wait(&amp;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child_status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ccount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</a:rPr>
              <a:t>safe_printf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   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           sig,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pid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signal(SIGCHLD,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child_handler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sleep(1);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 err="1">
                <a:solidFill>
                  <a:srgbClr val="990000"/>
                </a:solidFill>
                <a:latin typeface="Courier New" pitchFamily="49" charset="0"/>
              </a:rPr>
              <a:t>deschedule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 child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exit(0);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Child: Exit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while (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pause</a:t>
            </a:r>
            <a:r>
              <a:rPr lang="en-US" sz="1400" b="1" dirty="0" smtClean="0">
                <a:latin typeface="Courier New" pitchFamily="49" charset="0"/>
              </a:rPr>
              <a:t>();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3664803"/>
            <a:ext cx="5943600" cy="83099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./forks 14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21345</a:t>
            </a:r>
          </a:p>
        </p:txBody>
      </p:sp>
    </p:spTree>
    <p:extLst>
      <p:ext uri="{BB962C8B-B14F-4D97-AF65-F5344CB8AC3E}">
        <p14:creationId xmlns:p14="http://schemas.microsoft.com/office/powerpoint/2010/main" val="1580242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/>
              <a:t>Living With Nonqueuing Signals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check for all terminated jobs</a:t>
            </a:r>
          </a:p>
          <a:p>
            <a:pPr lvl="1"/>
            <a:r>
              <a:rPr lang="en-US" dirty="0"/>
              <a:t>Typically loop with </a:t>
            </a:r>
            <a:r>
              <a:rPr lang="en-US" b="1" dirty="0">
                <a:latin typeface="Courier New" pitchFamily="49" charset="0"/>
              </a:rPr>
              <a:t>wait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556996" y="2317750"/>
            <a:ext cx="8153400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pid_t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while ((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 = waitpid(-1, &amp;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, WNOHANG)) &gt;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ccount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("Received</a:t>
            </a:r>
            <a:r>
              <a:rPr lang="en-US" sz="1600" b="1" dirty="0">
                <a:latin typeface="Courier New" pitchFamily="49" charset="0"/>
              </a:rPr>
              <a:t> signal %</a:t>
            </a:r>
            <a:r>
              <a:rPr lang="en-US" sz="1600" b="1" dirty="0" err="1">
                <a:latin typeface="Courier New" pitchFamily="49" charset="0"/>
              </a:rPr>
              <a:t>d</a:t>
            </a:r>
            <a:r>
              <a:rPr lang="en-US" sz="1600" b="1" dirty="0">
                <a:latin typeface="Courier New" pitchFamily="49" charset="0"/>
              </a:rPr>
              <a:t> from process %</a:t>
            </a:r>
            <a:r>
              <a:rPr lang="en-US" sz="1600" b="1" dirty="0" err="1">
                <a:latin typeface="Courier New" pitchFamily="49" charset="0"/>
              </a:rPr>
              <a:t>d\n</a:t>
            </a:r>
            <a:r>
              <a:rPr lang="en-US" sz="1600" b="1" dirty="0">
                <a:latin typeface="Courier New" pitchFamily="49" charset="0"/>
              </a:rPr>
              <a:t>",</a:t>
            </a:r>
            <a:r>
              <a:rPr lang="en-US" sz="1600" b="1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   </a:t>
            </a:r>
            <a:r>
              <a:rPr lang="en-US" sz="1600" b="1" dirty="0" smtClean="0">
                <a:latin typeface="Courier New" pitchFamily="49" charset="0"/>
              </a:rPr>
              <a:t>sig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signal(SIGCHLD</a:t>
            </a:r>
            <a:r>
              <a:rPr lang="en-US" sz="1600" b="1" dirty="0">
                <a:latin typeface="Courier New" pitchFamily="49" charset="0"/>
              </a:rPr>
              <a:t>, child_handler2);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4800600"/>
            <a:ext cx="65786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forks 15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27476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27477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27478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27479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27480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36774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More Signal </a:t>
            </a:r>
            <a:r>
              <a:rPr lang="en-US" dirty="0"/>
              <a:t>Handler </a:t>
            </a:r>
            <a:r>
              <a:rPr lang="en-US" dirty="0" smtClean="0"/>
              <a:t>Funkiness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r>
              <a:rPr lang="en-US" dirty="0"/>
              <a:t>Signal arrival during long system calls (say a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Signal </a:t>
            </a:r>
            <a:r>
              <a:rPr lang="en-US" dirty="0"/>
              <a:t>handler interrupts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</a:t>
            </a:r>
          </a:p>
          <a:p>
            <a:pPr lvl="1"/>
            <a:r>
              <a:rPr lang="en-US" dirty="0"/>
              <a:t>Linux: upon return from signal handler, the </a:t>
            </a:r>
            <a:r>
              <a:rPr lang="en-US" b="1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 is restarted automatically</a:t>
            </a:r>
          </a:p>
          <a:p>
            <a:pPr lvl="1"/>
            <a:r>
              <a:rPr lang="en-US" dirty="0"/>
              <a:t>Some other flavors of Unix can cause the </a:t>
            </a:r>
            <a:r>
              <a:rPr lang="en-US" b="1" dirty="0" smtClean="0">
                <a:latin typeface="Courier New" pitchFamily="49" charset="0"/>
              </a:rPr>
              <a:t>read </a:t>
            </a:r>
            <a:r>
              <a:rPr lang="en-US" dirty="0" smtClean="0"/>
              <a:t>call </a:t>
            </a:r>
            <a:r>
              <a:rPr lang="en-US" dirty="0"/>
              <a:t>to fail with an </a:t>
            </a:r>
            <a:r>
              <a:rPr lang="en-US" b="1" dirty="0">
                <a:latin typeface="Courier New" pitchFamily="49" charset="0"/>
              </a:rPr>
              <a:t>EINTER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error number (</a:t>
            </a:r>
            <a:r>
              <a:rPr lang="en-US" b="1" dirty="0" err="1">
                <a:latin typeface="Courier New" pitchFamily="49" charset="0"/>
              </a:rPr>
              <a:t>errno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in this case, the application program can restart the slow system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Subtle </a:t>
            </a:r>
            <a:r>
              <a:rPr lang="en-US" dirty="0"/>
              <a:t>differences like these complicate the writing of portable code that uses </a:t>
            </a:r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Consult your textbook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3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Both </a:t>
            </a:r>
            <a:r>
              <a:rPr lang="en-US" dirty="0"/>
              <a:t>parent and child can continue forking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3893" y="1828800"/>
            <a:ext cx="3727302" cy="35086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fork5()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printf("L0\n");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printf("L1\n");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printf("L2\n");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printf("Bye\n");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5410200" y="4006850"/>
            <a:ext cx="457200" cy="336550"/>
            <a:chOff x="3408" y="2976"/>
            <a:chExt cx="288" cy="212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3408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3408" y="297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5867400" y="3625850"/>
            <a:ext cx="627063" cy="717550"/>
            <a:chOff x="3696" y="2736"/>
            <a:chExt cx="395" cy="452"/>
          </a:xfrm>
        </p:grpSpPr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3744" y="297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 flipV="1">
              <a:off x="3696" y="292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3696" y="29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Text Box 13"/>
            <p:cNvSpPr txBox="1">
              <a:spLocks noChangeArrowheads="1"/>
            </p:cNvSpPr>
            <p:nvPr/>
          </p:nvSpPr>
          <p:spPr bwMode="auto">
            <a:xfrm>
              <a:off x="3696" y="273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696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6781800" y="2863850"/>
            <a:ext cx="627063" cy="717550"/>
            <a:chOff x="4272" y="2256"/>
            <a:chExt cx="395" cy="452"/>
          </a:xfrm>
        </p:grpSpPr>
        <p:sp>
          <p:nvSpPr>
            <p:cNvPr id="37" name="Line 15"/>
            <p:cNvSpPr>
              <a:spLocks noChangeShapeType="1"/>
            </p:cNvSpPr>
            <p:nvPr/>
          </p:nvSpPr>
          <p:spPr bwMode="auto">
            <a:xfrm flipV="1">
              <a:off x="4272" y="244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4320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4272" y="24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4309" y="225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4272" y="268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6324600" y="3244850"/>
            <a:ext cx="627063" cy="717550"/>
            <a:chOff x="3984" y="2496"/>
            <a:chExt cx="395" cy="452"/>
          </a:xfrm>
        </p:grpSpPr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V="1">
              <a:off x="3984" y="268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4" name="Text Box 12"/>
            <p:cNvSpPr txBox="1">
              <a:spLocks noChangeArrowheads="1"/>
            </p:cNvSpPr>
            <p:nvPr/>
          </p:nvSpPr>
          <p:spPr bwMode="auto">
            <a:xfrm>
              <a:off x="4032" y="273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3984" y="268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3984" y="249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3984" y="292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609600" y="5754469"/>
            <a:ext cx="7820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Calibri" pitchFamily="34" charset="0"/>
                <a:hlinkClick r:id="rId3"/>
              </a:rPr>
              <a:t>http</a:t>
            </a:r>
            <a:r>
              <a:rPr lang="en-US" sz="1800" b="0" dirty="0">
                <a:latin typeface="Calibri" pitchFamily="34" charset="0"/>
                <a:hlinkClick r:id="rId3"/>
              </a:rPr>
              <a:t>://csapp.cs.cmu.edu/public/waside/waside-</a:t>
            </a:r>
            <a:r>
              <a:rPr lang="en-US" sz="1800" b="0" dirty="0" smtClean="0">
                <a:latin typeface="Calibri" pitchFamily="34" charset="0"/>
                <a:hlinkClick r:id="rId3"/>
              </a:rPr>
              <a:t>graphs.pdf</a:t>
            </a:r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Provides useful further information about the topological sort of nodes in graph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3820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</a:t>
            </a:r>
            <a:br>
              <a:rPr lang="en-US" dirty="0"/>
            </a:br>
            <a:r>
              <a:rPr lang="en-US" dirty="0"/>
              <a:t>Externally Generated Events </a:t>
            </a:r>
            <a:r>
              <a:rPr lang="en-US" dirty="0" smtClean="0"/>
              <a:t>(Ctrl-c</a:t>
            </a:r>
            <a:r>
              <a:rPr lang="en-US" dirty="0"/>
              <a:t>)</a:t>
            </a:r>
          </a:p>
        </p:txBody>
      </p:sp>
      <p:sp>
        <p:nvSpPr>
          <p:cNvPr id="527363" name="Rectangle 3"/>
          <p:cNvSpPr>
            <a:spLocks noChangeArrowheads="1"/>
          </p:cNvSpPr>
          <p:nvPr/>
        </p:nvSpPr>
        <p:spPr bwMode="auto">
          <a:xfrm>
            <a:off x="555625" y="1736725"/>
            <a:ext cx="8065028" cy="452431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stdlib.h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("You</a:t>
            </a:r>
            <a:r>
              <a:rPr lang="en-US" sz="1600" b="1" dirty="0">
                <a:latin typeface="Courier New" pitchFamily="49" charset="0"/>
              </a:rPr>
              <a:t> think hitting ctrl-c will stop the bomb?\n");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sleep(2);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("Well</a:t>
            </a:r>
            <a:r>
              <a:rPr lang="en-US" sz="1600" b="1" dirty="0">
                <a:latin typeface="Courier New" pitchFamily="49" charset="0"/>
              </a:rPr>
              <a:t>...");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 sleep</a:t>
            </a:r>
            <a:r>
              <a:rPr lang="en-US" sz="1600" b="1" dirty="0">
                <a:latin typeface="Courier New" pitchFamily="49" charset="0"/>
              </a:rPr>
              <a:t>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("OK\n");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signal(SIGINT, handler);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installs </a:t>
            </a:r>
            <a:r>
              <a:rPr lang="en-US" sz="1600" b="1" dirty="0" err="1">
                <a:solidFill>
                  <a:srgbClr val="990000"/>
                </a:solidFill>
                <a:latin typeface="Courier New" pitchFamily="49" charset="0"/>
              </a:rPr>
              <a:t>ctl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-c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48" y="6172200"/>
            <a:ext cx="113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external.c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3581400"/>
            <a:ext cx="4572000" cy="1569660"/>
          </a:xfrm>
          <a:prstGeom prst="rect">
            <a:avLst/>
          </a:prstGeom>
          <a:solidFill>
            <a:srgbClr val="E0E0E0"/>
          </a:solidFill>
        </p:spPr>
        <p:txBody>
          <a:bodyPr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./external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&lt;ctrl-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You think hitting 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 will stop the bomb?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Well...OK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13325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6827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 Internally Generated Events</a:t>
            </a:r>
          </a:p>
        </p:txBody>
      </p:sp>
      <p:sp>
        <p:nvSpPr>
          <p:cNvPr id="528387" name="Rectangle 3"/>
          <p:cNvSpPr>
            <a:spLocks noChangeArrowheads="1"/>
          </p:cNvSpPr>
          <p:nvPr/>
        </p:nvSpPr>
        <p:spPr bwMode="auto">
          <a:xfrm>
            <a:off x="480796" y="1752600"/>
            <a:ext cx="3509194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beeps = 0;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SIGALRM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("BEEP\n</a:t>
            </a:r>
            <a:r>
              <a:rPr lang="en-US" sz="1600" b="1" dirty="0">
                <a:latin typeface="Courier New" pitchFamily="49" charset="0"/>
              </a:rPr>
              <a:t>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(++beeps &lt; 5) 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alarm(1);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else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("BOOM!\n</a:t>
            </a:r>
            <a:r>
              <a:rPr lang="en-US" sz="1600" b="1" dirty="0">
                <a:latin typeface="Courier New" pitchFamily="49" charset="0"/>
              </a:rPr>
              <a:t>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4633912" y="1752600"/>
            <a:ext cx="3976688" cy="22955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signal(SIGALRM, handler);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alarm(1);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send SIGALRM in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               1 second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 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handler returns here */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4657725" y="4276725"/>
            <a:ext cx="2277887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./internal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BOOM!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bass&gt;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726668"/>
            <a:ext cx="109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internal.c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78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20669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(all variables stored on stack frame, CS:APP2e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on the list, </a:t>
            </a:r>
            <a:r>
              <a:rPr lang="en-US" b="1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 i</a:t>
            </a:r>
            <a:r>
              <a:rPr lang="en-US" dirty="0" smtClean="0">
                <a:latin typeface="Calibri"/>
                <a:cs typeface="Calibri"/>
              </a:rPr>
              <a:t>s not</a:t>
            </a:r>
          </a:p>
          <a:p>
            <a:r>
              <a:rPr lang="en-US" dirty="0" smtClean="0">
                <a:latin typeface="Calibri"/>
                <a:cs typeface="Calibri"/>
              </a:rPr>
              <a:t>One solution: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wrapper for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4168676"/>
            <a:ext cx="8915400" cy="2308324"/>
          </a:xfrm>
          <a:prstGeom prst="rect">
            <a:avLst/>
          </a:prstGeom>
          <a:solidFill>
            <a:srgbClr val="F6F5BD"/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void </a:t>
            </a:r>
            <a:r>
              <a:rPr lang="en-US" sz="1600" dirty="0" err="1" smtClean="0">
                <a:latin typeface="Courier New"/>
                <a:cs typeface="Courier New"/>
              </a:rPr>
              <a:t>safe_printf(const</a:t>
            </a:r>
            <a:r>
              <a:rPr lang="en-US" sz="1600" dirty="0" smtClean="0">
                <a:latin typeface="Courier New"/>
                <a:cs typeface="Courier New"/>
              </a:rPr>
              <a:t> char *format, ...)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char </a:t>
            </a:r>
            <a:r>
              <a:rPr lang="en-US" sz="1600" dirty="0" err="1" smtClean="0">
                <a:latin typeface="Courier New"/>
                <a:cs typeface="Courier New"/>
              </a:rPr>
              <a:t>buf[MAXS</a:t>
            </a:r>
            <a:r>
              <a:rPr lang="en-US" sz="1600" dirty="0" smtClean="0">
                <a:latin typeface="Courier New"/>
                <a:cs typeface="Courier New"/>
              </a:rPr>
              <a:t>];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va_list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va_start(args</a:t>
            </a:r>
            <a:r>
              <a:rPr lang="en-US" sz="1600" dirty="0" smtClean="0">
                <a:latin typeface="Courier New"/>
                <a:cs typeface="Courier New"/>
              </a:rPr>
              <a:t>, format);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vsnprintf(buf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sizeof(buf</a:t>
            </a:r>
            <a:r>
              <a:rPr lang="en-US" sz="1600" dirty="0" smtClean="0">
                <a:latin typeface="Courier New"/>
                <a:cs typeface="Courier New"/>
              </a:rPr>
              <a:t>), format,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);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va_end(args</a:t>
            </a:r>
            <a:r>
              <a:rPr lang="en-US" sz="1600" dirty="0" smtClean="0">
                <a:latin typeface="Courier New"/>
                <a:cs typeface="Courier New"/>
              </a:rPr>
              <a:t>);          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write(1, </a:t>
            </a:r>
            <a:r>
              <a:rPr lang="en-US" sz="1600" dirty="0" err="1" smtClean="0">
                <a:latin typeface="Courier New"/>
                <a:cs typeface="Courier New"/>
              </a:rPr>
              <a:t>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strlen(buf</a:t>
            </a:r>
            <a:r>
              <a:rPr lang="en-US" sz="1600" dirty="0" smtClean="0">
                <a:latin typeface="Courier New"/>
                <a:cs typeface="Courier New"/>
              </a:rPr>
              <a:t>));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/>
                <a:cs typeface="Courier New"/>
              </a:rPr>
              <a:t>async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-signal-safe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412468"/>
            <a:ext cx="137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safe_printf.c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46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handler</a:t>
            </a:r>
          </a:p>
          <a:p>
            <a:r>
              <a:rPr lang="en-US" dirty="0"/>
              <a:t>Some caveats</a:t>
            </a:r>
          </a:p>
          <a:p>
            <a:pPr lvl="1"/>
            <a:r>
              <a:rPr lang="en-US" dirty="0"/>
              <a:t>Very high overhead</a:t>
            </a:r>
          </a:p>
          <a:p>
            <a:pPr lvl="2"/>
            <a:r>
              <a:rPr lang="en-US" dirty="0" smtClean="0"/>
              <a:t>&gt;</a:t>
            </a:r>
            <a:r>
              <a:rPr lang="en-US" dirty="0"/>
              <a:t>10,000 clock cycles</a:t>
            </a:r>
          </a:p>
          <a:p>
            <a:pPr lvl="2"/>
            <a:r>
              <a:rPr lang="en-US" dirty="0"/>
              <a:t>Only use for exceptional conditions</a:t>
            </a:r>
          </a:p>
          <a:p>
            <a:pPr lvl="1"/>
            <a:r>
              <a:rPr lang="en-US" dirty="0"/>
              <a:t>Don’t have queues</a:t>
            </a:r>
          </a:p>
          <a:p>
            <a:pPr lvl="2"/>
            <a:r>
              <a:rPr lang="en-US" dirty="0"/>
              <a:t>Just one bit for each pending signal type</a:t>
            </a:r>
          </a:p>
          <a:p>
            <a:r>
              <a:rPr lang="en-US" dirty="0"/>
              <a:t>Nonlocal 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  <p:extLst>
      <p:ext uri="{BB962C8B-B14F-4D97-AF65-F5344CB8AC3E}">
        <p14:creationId xmlns:p14="http://schemas.microsoft.com/office/powerpoint/2010/main" val="297999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0259" y="457200"/>
            <a:ext cx="66198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exit</a:t>
            </a:r>
            <a:r>
              <a:rPr lang="en-US"/>
              <a:t>: Ending a process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766" y="1143000"/>
            <a:ext cx="8255000" cy="17526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exit(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status)</a:t>
            </a:r>
            <a:endParaRPr lang="en-US" dirty="0"/>
          </a:p>
          <a:p>
            <a:pPr lvl="1"/>
            <a:r>
              <a:rPr lang="en-US" dirty="0"/>
              <a:t>exits a process</a:t>
            </a:r>
          </a:p>
          <a:p>
            <a:pPr lvl="2"/>
            <a:r>
              <a:rPr lang="en-US" dirty="0"/>
              <a:t>Normally return with status 0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atexit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registers functions to be executed upon exit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990600" y="3113544"/>
            <a:ext cx="3906839" cy="26776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cleanup(void) {</a:t>
            </a:r>
          </a:p>
          <a:p>
            <a:r>
              <a:rPr lang="en-US" sz="1800" dirty="0">
                <a:latin typeface="Courier New" pitchFamily="49" charset="0"/>
              </a:rPr>
              <a:t>   printf("cleaning up\n");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fork6() {</a:t>
            </a:r>
          </a:p>
          <a:p>
            <a:r>
              <a:rPr lang="en-US" sz="1800" dirty="0">
                <a:latin typeface="Courier New" pitchFamily="49" charset="0"/>
              </a:rPr>
              <a:t>   atexit(cleanup);</a:t>
            </a:r>
          </a:p>
          <a:p>
            <a:r>
              <a:rPr lang="en-US" sz="1800" dirty="0">
                <a:latin typeface="Courier New" pitchFamily="49" charset="0"/>
              </a:rPr>
              <a:t>   fork();</a:t>
            </a:r>
          </a:p>
          <a:p>
            <a:r>
              <a:rPr lang="en-US" sz="1800" dirty="0">
                <a:latin typeface="Courier New" pitchFamily="49" charset="0"/>
              </a:rPr>
              <a:t>   exit(0);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31242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wait(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object it points to will be set to  a status indicating why the child process </a:t>
            </a:r>
            <a:r>
              <a:rPr lang="en-US" dirty="0" smtClean="0"/>
              <a:t>terminated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If the status argument is non-NULL, then </a:t>
            </a:r>
            <a:r>
              <a:rPr lang="en-US" dirty="0" err="1"/>
              <a:t>waitpid</a:t>
            </a:r>
            <a:r>
              <a:rPr lang="en-US" dirty="0"/>
              <a:t> encodes status information about the child that caused the return in the status argument. The </a:t>
            </a:r>
            <a:r>
              <a:rPr lang="en-US" dirty="0" err="1"/>
              <a:t>wait.h</a:t>
            </a:r>
            <a:r>
              <a:rPr lang="en-US" dirty="0"/>
              <a:t> include file defines several macros for interpreting the status </a:t>
            </a:r>
            <a:r>
              <a:rPr lang="en-US" dirty="0" smtClean="0"/>
              <a:t>argument. Including: </a:t>
            </a:r>
            <a:endParaRPr lang="en-US" dirty="0"/>
          </a:p>
          <a:p>
            <a:pPr lvl="1"/>
            <a:r>
              <a:rPr lang="en-US" dirty="0" smtClean="0"/>
              <a:t>WIFEXITED</a:t>
            </a:r>
            <a:r>
              <a:rPr lang="en-US" dirty="0"/>
              <a:t>(status): Returns true if the child terminated normally, via a call to exit or a return. </a:t>
            </a:r>
          </a:p>
          <a:p>
            <a:pPr lvl="1"/>
            <a:r>
              <a:rPr lang="en-US" dirty="0" smtClean="0"/>
              <a:t>WEXITSTATUS</a:t>
            </a:r>
            <a:r>
              <a:rPr lang="en-US" dirty="0"/>
              <a:t>(status): Returns the exit status of a normally terminated child. This status is only defined if WIFEXITED returned true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451391" y="1413570"/>
            <a:ext cx="5492209" cy="353943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fork9()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int child_status;  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if (fork() == 0)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</a:t>
            </a:r>
            <a:r>
              <a:rPr lang="en-US" sz="1600" dirty="0">
                <a:solidFill>
                  <a:srgbClr val="800000"/>
                </a:solidFill>
                <a:latin typeface="Courier New" pitchFamily="49" charset="0"/>
              </a:rPr>
              <a:t>HC: hello from child\n</a:t>
            </a:r>
            <a:r>
              <a:rPr lang="en-US" sz="1600" dirty="0">
                <a:latin typeface="Courier New" pitchFamily="49" charset="0"/>
              </a:rPr>
              <a:t>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else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printf("HP: hello from parent\n");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wait(&amp;child_status);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printf("CT: child has terminated\n");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printf("Bye\n");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06887" name="Line 7"/>
          <p:cNvSpPr>
            <a:spLocks noChangeShapeType="1"/>
          </p:cNvSpPr>
          <p:nvPr/>
        </p:nvSpPr>
        <p:spPr bwMode="auto">
          <a:xfrm>
            <a:off x="6248400" y="347345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629400" y="2482850"/>
            <a:ext cx="428625" cy="1022350"/>
            <a:chOff x="4224" y="2688"/>
            <a:chExt cx="270" cy="644"/>
          </a:xfrm>
        </p:grpSpPr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 flipV="1">
              <a:off x="4224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>
              <a:off x="4224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9" name="Text Box 9"/>
            <p:cNvSpPr txBox="1">
              <a:spLocks noChangeArrowheads="1"/>
            </p:cNvSpPr>
            <p:nvPr/>
          </p:nvSpPr>
          <p:spPr bwMode="auto">
            <a:xfrm>
              <a:off x="4224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HP</a:t>
              </a:r>
            </a:p>
          </p:txBody>
        </p:sp>
        <p:sp>
          <p:nvSpPr>
            <p:cNvPr id="506890" name="Text Box 10"/>
            <p:cNvSpPr txBox="1">
              <a:spLocks noChangeArrowheads="1"/>
            </p:cNvSpPr>
            <p:nvPr/>
          </p:nvSpPr>
          <p:spPr bwMode="auto">
            <a:xfrm>
              <a:off x="4224" y="2688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solidFill>
                    <a:srgbClr val="800000"/>
                  </a:solidFill>
                  <a:latin typeface="Courier New" pitchFamily="49" charset="0"/>
                </a:rPr>
                <a:t>HC</a:t>
              </a:r>
            </a:p>
          </p:txBody>
        </p:sp>
        <p:sp>
          <p:nvSpPr>
            <p:cNvPr id="506896" name="Line 16"/>
            <p:cNvSpPr>
              <a:spLocks noChangeShapeType="1"/>
            </p:cNvSpPr>
            <p:nvPr/>
          </p:nvSpPr>
          <p:spPr bwMode="auto">
            <a:xfrm>
              <a:off x="4224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010400" y="2482850"/>
            <a:ext cx="550863" cy="990600"/>
            <a:chOff x="4464" y="2688"/>
            <a:chExt cx="347" cy="624"/>
          </a:xfrm>
        </p:grpSpPr>
        <p:sp>
          <p:nvSpPr>
            <p:cNvPr id="506892" name="Text Box 12"/>
            <p:cNvSpPr txBox="1">
              <a:spLocks noChangeArrowheads="1"/>
            </p:cNvSpPr>
            <p:nvPr/>
          </p:nvSpPr>
          <p:spPr bwMode="auto">
            <a:xfrm>
              <a:off x="446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solidFill>
                    <a:srgbClr val="800000"/>
                  </a:solidFill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897" name="Line 17"/>
            <p:cNvSpPr>
              <a:spLocks noChangeShapeType="1"/>
            </p:cNvSpPr>
            <p:nvPr/>
          </p:nvSpPr>
          <p:spPr bwMode="auto">
            <a:xfrm>
              <a:off x="4464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8" name="Line 18"/>
            <p:cNvSpPr>
              <a:spLocks noChangeShapeType="1"/>
            </p:cNvSpPr>
            <p:nvPr/>
          </p:nvSpPr>
          <p:spPr bwMode="auto">
            <a:xfrm>
              <a:off x="4464" y="33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543800" y="2787650"/>
            <a:ext cx="381000" cy="685800"/>
            <a:chOff x="4800" y="2880"/>
            <a:chExt cx="240" cy="432"/>
          </a:xfrm>
        </p:grpSpPr>
        <p:sp>
          <p:nvSpPr>
            <p:cNvPr id="506893" name="Line 13"/>
            <p:cNvSpPr>
              <a:spLocks noChangeShapeType="1"/>
            </p:cNvSpPr>
            <p:nvPr/>
          </p:nvSpPr>
          <p:spPr bwMode="auto">
            <a:xfrm>
              <a:off x="4800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5" name="Line 15"/>
            <p:cNvSpPr>
              <a:spLocks noChangeShapeType="1"/>
            </p:cNvSpPr>
            <p:nvPr/>
          </p:nvSpPr>
          <p:spPr bwMode="auto">
            <a:xfrm>
              <a:off x="504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9" name="Line 19"/>
            <p:cNvSpPr>
              <a:spLocks noChangeShapeType="1"/>
            </p:cNvSpPr>
            <p:nvPr/>
          </p:nvSpPr>
          <p:spPr bwMode="auto">
            <a:xfrm>
              <a:off x="480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924800" y="3168650"/>
            <a:ext cx="428625" cy="336550"/>
            <a:chOff x="5040" y="3120"/>
            <a:chExt cx="270" cy="212"/>
          </a:xfrm>
        </p:grpSpPr>
        <p:sp>
          <p:nvSpPr>
            <p:cNvPr id="506894" name="Text Box 14"/>
            <p:cNvSpPr txBox="1">
              <a:spLocks noChangeArrowheads="1"/>
            </p:cNvSpPr>
            <p:nvPr/>
          </p:nvSpPr>
          <p:spPr bwMode="auto">
            <a:xfrm>
              <a:off x="5040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CT</a:t>
              </a:r>
            </a:p>
          </p:txBody>
        </p:sp>
        <p:sp>
          <p:nvSpPr>
            <p:cNvPr id="506900" name="Line 20"/>
            <p:cNvSpPr>
              <a:spLocks noChangeShapeType="1"/>
            </p:cNvSpPr>
            <p:nvPr/>
          </p:nvSpPr>
          <p:spPr bwMode="auto">
            <a:xfrm>
              <a:off x="504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8305800" y="3168650"/>
            <a:ext cx="550863" cy="336550"/>
            <a:chOff x="5280" y="3120"/>
            <a:chExt cx="347" cy="212"/>
          </a:xfrm>
        </p:grpSpPr>
        <p:sp>
          <p:nvSpPr>
            <p:cNvPr id="506891" name="Text Box 11"/>
            <p:cNvSpPr txBox="1">
              <a:spLocks noChangeArrowheads="1"/>
            </p:cNvSpPr>
            <p:nvPr/>
          </p:nvSpPr>
          <p:spPr bwMode="auto">
            <a:xfrm>
              <a:off x="5280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901" name="Line 21"/>
            <p:cNvSpPr>
              <a:spLocks noChangeShapeType="1"/>
            </p:cNvSpPr>
            <p:nvPr/>
          </p:nvSpPr>
          <p:spPr bwMode="auto">
            <a:xfrm>
              <a:off x="5280" y="3312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5105400"/>
            <a:ext cx="2535257" cy="1477328"/>
          </a:xfrm>
          <a:prstGeom prst="rect">
            <a:avLst/>
          </a:prstGeom>
          <a:solidFill>
            <a:srgbClr val="F1C7C7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800000"/>
                </a:solidFill>
                <a:latin typeface="Calibri" pitchFamily="34" charset="0"/>
              </a:rPr>
              <a:t>HC: Hello from child</a:t>
            </a:r>
          </a:p>
          <a:p>
            <a:r>
              <a:rPr lang="en-US" sz="1800" dirty="0" smtClean="0">
                <a:solidFill>
                  <a:srgbClr val="80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latin typeface="Calibri" pitchFamily="34" charset="0"/>
              </a:rPr>
              <a:t>HP: Hello from parent</a:t>
            </a:r>
          </a:p>
          <a:p>
            <a:r>
              <a:rPr lang="en-US" sz="1800" dirty="0" smtClean="0">
                <a:latin typeface="Calibri" pitchFamily="34" charset="0"/>
              </a:rPr>
              <a:t>CT: Child has terminated</a:t>
            </a:r>
          </a:p>
          <a:p>
            <a:r>
              <a:rPr lang="en-US" sz="1800" dirty="0" smtClean="0">
                <a:latin typeface="Calibri" pitchFamily="34" charset="0"/>
              </a:rPr>
              <a:t>Bye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76600" y="5105400"/>
            <a:ext cx="2535257" cy="1477328"/>
          </a:xfrm>
          <a:prstGeom prst="rect">
            <a:avLst/>
          </a:prstGeom>
          <a:solidFill>
            <a:srgbClr val="F1C7C7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HP: Hello from parent</a:t>
            </a:r>
          </a:p>
          <a:p>
            <a:r>
              <a:rPr lang="en-US" sz="1800" dirty="0">
                <a:solidFill>
                  <a:srgbClr val="800000"/>
                </a:solidFill>
                <a:latin typeface="Calibri" pitchFamily="34" charset="0"/>
              </a:rPr>
              <a:t>HC: Hello from </a:t>
            </a:r>
            <a:r>
              <a:rPr lang="en-US" sz="1800" dirty="0" smtClean="0">
                <a:solidFill>
                  <a:srgbClr val="800000"/>
                </a:solidFill>
                <a:latin typeface="Calibri" pitchFamily="34" charset="0"/>
              </a:rPr>
              <a:t>child</a:t>
            </a:r>
          </a:p>
          <a:p>
            <a:r>
              <a:rPr lang="en-US" sz="1800" dirty="0" smtClean="0">
                <a:solidFill>
                  <a:srgbClr val="80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latin typeface="Calibri" pitchFamily="34" charset="0"/>
              </a:rPr>
              <a:t>CT: Child has terminated</a:t>
            </a:r>
          </a:p>
          <a:p>
            <a:r>
              <a:rPr lang="en-US" sz="1800" dirty="0" smtClean="0">
                <a:latin typeface="Calibri" pitchFamily="34" charset="0"/>
              </a:rPr>
              <a:t>Bye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72200" y="5105400"/>
            <a:ext cx="2535257" cy="1477328"/>
          </a:xfrm>
          <a:prstGeom prst="rect">
            <a:avLst/>
          </a:prstGeom>
          <a:solidFill>
            <a:srgbClr val="F1C7C7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800000"/>
                </a:solidFill>
                <a:latin typeface="Calibri" pitchFamily="34" charset="0"/>
              </a:rPr>
              <a:t>HC: Hello from </a:t>
            </a:r>
            <a:r>
              <a:rPr lang="en-US" sz="1800" dirty="0" smtClean="0">
                <a:solidFill>
                  <a:srgbClr val="800000"/>
                </a:solidFill>
                <a:latin typeface="Calibri" pitchFamily="34" charset="0"/>
              </a:rPr>
              <a:t>child</a:t>
            </a:r>
            <a:endParaRPr lang="en-US" sz="1800" dirty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HP: Hello from parent</a:t>
            </a:r>
          </a:p>
          <a:p>
            <a:r>
              <a:rPr lang="en-US" sz="1800" dirty="0">
                <a:solidFill>
                  <a:srgbClr val="800000"/>
                </a:solidFill>
                <a:latin typeface="Calibri" pitchFamily="34" charset="0"/>
              </a:rPr>
              <a:t>Bye</a:t>
            </a:r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CT: Child has terminated</a:t>
            </a:r>
          </a:p>
          <a:p>
            <a:r>
              <a:rPr lang="en-US" sz="1800" dirty="0" smtClean="0">
                <a:latin typeface="Calibri" pitchFamily="34" charset="0"/>
              </a:rPr>
              <a:t>Bye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7" grpId="0" animBg="1"/>
      <p:bldP spid="7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978400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wait()</a:t>
            </a:r>
            <a:r>
              <a:rPr lang="en-US"/>
              <a:t> Example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85286" y="2209800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fork10()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 {</a:t>
            </a:r>
          </a:p>
          <a:p>
            <a:r>
              <a:rPr lang="en-US" sz="1600" dirty="0">
                <a:latin typeface="Courier New" pitchFamily="49" charset="0"/>
              </a:rPr>
              <a:t>	pid_t wpid = wait(&amp;child_status);</a:t>
            </a:r>
          </a:p>
          <a:p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r>
              <a:rPr lang="en-US" sz="1600" dirty="0">
                <a:latin typeface="Courier New" pitchFamily="49" charset="0"/>
              </a:rPr>
              <a:t>	else</a:t>
            </a:r>
          </a:p>
          <a:p>
            <a:r>
              <a:rPr lang="en-US" sz="1600" dirty="0">
                <a:latin typeface="Courier New" pitchFamily="49" charset="0"/>
              </a:rPr>
              <a:t>	    printf("Child %d </a:t>
            </a:r>
            <a:r>
              <a:rPr lang="en-US" sz="1600" dirty="0" smtClean="0">
                <a:latin typeface="Courier New" pitchFamily="49" charset="0"/>
              </a:rPr>
              <a:t>terminated </a:t>
            </a:r>
            <a:r>
              <a:rPr lang="en-US" sz="1600" dirty="0">
                <a:latin typeface="Courier New" pitchFamily="49" charset="0"/>
              </a:rPr>
              <a:t>abnormally\n", wpid);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304800"/>
            <a:ext cx="8839200" cy="573088"/>
          </a:xfrm>
        </p:spPr>
        <p:txBody>
          <a:bodyPr/>
          <a:lstStyle/>
          <a:p>
            <a:r>
              <a:rPr lang="en-US" sz="3400" dirty="0" err="1">
                <a:latin typeface="Courier New" pitchFamily="49" charset="0"/>
              </a:rPr>
              <a:t>waitpid</a:t>
            </a:r>
            <a:r>
              <a:rPr lang="en-US" sz="3400" dirty="0">
                <a:latin typeface="Courier New" pitchFamily="49" charset="0"/>
              </a:rPr>
              <a:t>()</a:t>
            </a:r>
            <a:r>
              <a:rPr lang="en-US" sz="3400" dirty="0"/>
              <a:t>: Waiting for a Specific Process</a:t>
            </a:r>
            <a:endParaRPr lang="en-US" sz="3400" dirty="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7387" cy="16891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waitpid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pid</a:t>
            </a:r>
            <a:r>
              <a:rPr lang="en-US" dirty="0">
                <a:latin typeface="Courier New" pitchFamily="49" charset="0"/>
              </a:rPr>
              <a:t>, &amp;status, options)</a:t>
            </a:r>
          </a:p>
          <a:p>
            <a:pPr lvl="1"/>
            <a:r>
              <a:rPr lang="en-US" dirty="0"/>
              <a:t>suspends current process until specific process terminates</a:t>
            </a:r>
          </a:p>
          <a:p>
            <a:pPr lvl="1"/>
            <a:r>
              <a:rPr lang="en-US" dirty="0"/>
              <a:t>various options </a:t>
            </a:r>
            <a:r>
              <a:rPr lang="en-US" dirty="0" smtClean="0"/>
              <a:t>(see textbook)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278250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fork11()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for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= N-1;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&gt;= 0;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--)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	pid_t wpid = waitpid(pid[i], &amp;child_status, 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else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abnormally\n", wpid);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16176</TotalTime>
  <Words>3967</Words>
  <Application>Microsoft Macintosh PowerPoint</Application>
  <PresentationFormat>On-screen Show (4:3)</PresentationFormat>
  <Paragraphs>815</Paragraphs>
  <Slides>43</Slides>
  <Notes>37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template2007</vt:lpstr>
      <vt:lpstr>1_template2007</vt:lpstr>
      <vt:lpstr>EXTRA SLIDES </vt:lpstr>
      <vt:lpstr>Understanding fork</vt:lpstr>
      <vt:lpstr>Fork Example #1</vt:lpstr>
      <vt:lpstr>Fork Example #5</vt:lpstr>
      <vt:lpstr>exit: Ending a process</vt:lpstr>
      <vt:lpstr>wait: Synchronizing with Children</vt:lpstr>
      <vt:lpstr>wait: Synchronizing with Children</vt:lpstr>
      <vt:lpstr>wait() Example</vt:lpstr>
      <vt:lpstr>waitpid(): Waiting for a Specific Process</vt:lpstr>
      <vt:lpstr>execve: Loading and Running Programs</vt:lpstr>
      <vt:lpstr>execve Example</vt:lpstr>
      <vt:lpstr>execve: Loading and Running Programs</vt:lpstr>
      <vt:lpstr>fork vs. Fork (etc.) Section 8.3</vt:lpstr>
      <vt:lpstr>Today</vt:lpstr>
      <vt:lpstr>The World of Multitasking</vt:lpstr>
      <vt:lpstr>Programmer’s Model of Multitasking</vt:lpstr>
      <vt:lpstr>Fork bomb (from Wikipedia)</vt:lpstr>
      <vt:lpstr>Unix Process Hierarchy</vt:lpstr>
      <vt:lpstr>Shells</vt:lpstr>
      <vt:lpstr>Shell Programs</vt:lpstr>
      <vt:lpstr>Simple Shell eval Function</vt:lpstr>
      <vt:lpstr>Example builtin_command() function</vt:lpstr>
      <vt:lpstr>What Is a “Background Job”?</vt:lpstr>
      <vt:lpstr>Problem with Simple Shell Example</vt:lpstr>
      <vt:lpstr>ECF to the Rescue!</vt:lpstr>
      <vt:lpstr>Summary</vt:lpstr>
      <vt:lpstr>Extra: Signals </vt:lpstr>
      <vt:lpstr>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Installing Signal Handlers</vt:lpstr>
      <vt:lpstr>Signal Handling Example</vt:lpstr>
      <vt:lpstr>Signals Handlers as Concurrent Flows</vt:lpstr>
      <vt:lpstr>Signal Handler Funkiness</vt:lpstr>
      <vt:lpstr>Living With Nonqueuing Signals</vt:lpstr>
      <vt:lpstr>More Signal Handler Funkiness</vt:lpstr>
      <vt:lpstr>A Program That Reacts to Externally Generated Events (Ctrl-c)</vt:lpstr>
      <vt:lpstr>A Program That Reacts to Internally Generated Events</vt:lpstr>
      <vt:lpstr>Async-Signal-Safety 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H G</cp:lastModifiedBy>
  <cp:revision>927</cp:revision>
  <cp:lastPrinted>1999-09-20T15:19:18Z</cp:lastPrinted>
  <dcterms:created xsi:type="dcterms:W3CDTF">2011-01-05T23:04:21Z</dcterms:created>
  <dcterms:modified xsi:type="dcterms:W3CDTF">2017-05-09T20:54:47Z</dcterms:modified>
</cp:coreProperties>
</file>