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1"/>
  </p:notesMasterIdLst>
  <p:handoutMasterIdLst>
    <p:handoutMasterId r:id="rId52"/>
  </p:handoutMasterIdLst>
  <p:sldIdLst>
    <p:sldId id="1307" r:id="rId3"/>
    <p:sldId id="1306" r:id="rId4"/>
    <p:sldId id="1383" r:id="rId5"/>
    <p:sldId id="1382" r:id="rId6"/>
    <p:sldId id="1381" r:id="rId7"/>
    <p:sldId id="1302" r:id="rId8"/>
    <p:sldId id="1367" r:id="rId9"/>
    <p:sldId id="1344" r:id="rId10"/>
    <p:sldId id="1362" r:id="rId11"/>
    <p:sldId id="1345" r:id="rId12"/>
    <p:sldId id="1360" r:id="rId13"/>
    <p:sldId id="1341" r:id="rId14"/>
    <p:sldId id="1361" r:id="rId15"/>
    <p:sldId id="1363" r:id="rId16"/>
    <p:sldId id="1364" r:id="rId17"/>
    <p:sldId id="1365" r:id="rId18"/>
    <p:sldId id="1340" r:id="rId19"/>
    <p:sldId id="1308" r:id="rId20"/>
    <p:sldId id="1342" r:id="rId21"/>
    <p:sldId id="1309" r:id="rId22"/>
    <p:sldId id="1353" r:id="rId23"/>
    <p:sldId id="1366" r:id="rId24"/>
    <p:sldId id="1372" r:id="rId25"/>
    <p:sldId id="1378" r:id="rId26"/>
    <p:sldId id="1370" r:id="rId27"/>
    <p:sldId id="1369" r:id="rId28"/>
    <p:sldId id="1311" r:id="rId29"/>
    <p:sldId id="1330" r:id="rId30"/>
    <p:sldId id="1332" r:id="rId31"/>
    <p:sldId id="1331" r:id="rId32"/>
    <p:sldId id="1354" r:id="rId33"/>
    <p:sldId id="1336" r:id="rId34"/>
    <p:sldId id="1335" r:id="rId35"/>
    <p:sldId id="1380" r:id="rId36"/>
    <p:sldId id="1355" r:id="rId37"/>
    <p:sldId id="1379" r:id="rId38"/>
    <p:sldId id="1376" r:id="rId39"/>
    <p:sldId id="1352" r:id="rId40"/>
    <p:sldId id="1384" r:id="rId41"/>
    <p:sldId id="1338" r:id="rId42"/>
    <p:sldId id="1373" r:id="rId43"/>
    <p:sldId id="1374" r:id="rId44"/>
    <p:sldId id="1375" r:id="rId45"/>
    <p:sldId id="1348" r:id="rId46"/>
    <p:sldId id="1349" r:id="rId47"/>
    <p:sldId id="1350" r:id="rId48"/>
    <p:sldId id="1351" r:id="rId49"/>
    <p:sldId id="1377" r:id="rId50"/>
  </p:sldIdLst>
  <p:sldSz cx="9144000" cy="6858000" type="screen4x3"/>
  <p:notesSz cx="7302500" cy="9586913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CD"/>
    <a:srgbClr val="990000"/>
    <a:srgbClr val="D5F1CF"/>
    <a:srgbClr val="F1C7C7"/>
    <a:srgbClr val="E9E1C9"/>
    <a:srgbClr val="F6F5BD"/>
    <a:srgbClr val="DED8C4"/>
    <a:srgbClr val="E7DDBB"/>
    <a:srgbClr val="DDCE9F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06" autoAdjust="0"/>
    <p:restoredTop sz="85575" autoAdjust="0"/>
  </p:normalViewPr>
  <p:slideViewPr>
    <p:cSldViewPr snapToObjects="1">
      <p:cViewPr varScale="1">
        <p:scale>
          <a:sx n="151" d="100"/>
          <a:sy n="151" d="100"/>
        </p:scale>
        <p:origin x="-1176" y="-112"/>
      </p:cViewPr>
      <p:guideLst>
        <p:guide orient="horz" pos="39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tags" Target="tags/tag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Fork must finish in</a:t>
            </a:r>
            <a:r>
              <a:rPr lang="en-US" baseline="0" dirty="0"/>
              <a:t> 30 minutes.</a:t>
            </a:r>
            <a:endParaRPr lang="en-US" dirty="0"/>
          </a:p>
          <a:p>
            <a:r>
              <a:rPr lang="en-US" dirty="0"/>
              <a:t>Signal takes 15-20</a:t>
            </a:r>
            <a:r>
              <a:rPr lang="en-US" baseline="0" dirty="0"/>
              <a:t> </a:t>
            </a:r>
            <a:r>
              <a:rPr lang="en-US" baseline="0" dirty="0" err="1"/>
              <a:t>mins</a:t>
            </a:r>
            <a:r>
              <a:rPr lang="en-US" baseline="0" dirty="0"/>
              <a:t>.</a:t>
            </a:r>
          </a:p>
          <a:p>
            <a:r>
              <a:rPr lang="en-US" baseline="0" dirty="0"/>
              <a:t>(way over 5 minutes in 2019, must cut some slides a bit)</a:t>
            </a:r>
          </a:p>
          <a:p>
            <a:r>
              <a:rPr lang="en-US" baseline="0" dirty="0"/>
              <a:t>In 2020, cut the slides I hide 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order cannot be known for sure.</a:t>
            </a:r>
          </a:p>
          <a:p>
            <a:r>
              <a:rPr lang="en-US" dirty="0"/>
              <a:t>Adding print statements may change the order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no,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signals defined in POSIX standard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an </a:t>
            </a:r>
            <a:r>
              <a:rPr lang="en-US" baseline="0" dirty="0" err="1"/>
              <a:t>exampel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2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cmd</a:t>
            </a:r>
            <a:r>
              <a:rPr lang="en-US" dirty="0"/>
              <a:t>” can be built-in commands such as “echo”,</a:t>
            </a:r>
            <a:r>
              <a:rPr lang="en-US" baseline="0" dirty="0"/>
              <a:t> “cd”, “</a:t>
            </a:r>
            <a:r>
              <a:rPr lang="en-US" baseline="0" dirty="0" err="1"/>
              <a:t>pwd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times will we print L0, L1, and Bye?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times will we print L0, L1, and Bye?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order cannot be known for sure.</a:t>
            </a:r>
          </a:p>
          <a:p>
            <a:r>
              <a:rPr lang="en-US" dirty="0"/>
              <a:t>Adding print statements may change the order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9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41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14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82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67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2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3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99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23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5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256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3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10557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4" Type="http://schemas.openxmlformats.org/officeDocument/2006/relationships/hyperlink" Target="http://csapp.cs.cmu.edu/public/waside.html" TargetMode="External"/><Relationship Id="rId5" Type="http://schemas.openxmlformats.org/officeDocument/2006/relationships/hyperlink" Target="http://csapp.cs.cmu.edu/public/waside/waside-graph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sapp.cs.cmu.edu/public/waside/waside-graphs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sapp.cs.cmu.edu/public/waside/waside-graph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almossawi.com/firefox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en-US" dirty="0"/>
              <a:t>OS3: Fork, </a:t>
            </a:r>
            <a:r>
              <a:rPr lang="en-US" dirty="0" err="1"/>
              <a:t>execve</a:t>
            </a:r>
            <a:r>
              <a:rPr lang="en-US" dirty="0"/>
              <a:t>, and signals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CMSC 15400: Introduction to Computer Systems</a:t>
            </a:r>
            <a:br>
              <a:rPr lang="en-US" sz="2000" b="0" dirty="0"/>
            </a:br>
            <a:r>
              <a:rPr lang="en-US" sz="2000" dirty="0"/>
              <a:t>Chapter 8.4 – 8.5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r>
              <a:rPr lang="en-US" dirty="0" err="1"/>
              <a:t>Haryadi</a:t>
            </a:r>
            <a:r>
              <a:rPr lang="en-US" dirty="0"/>
              <a:t> </a:t>
            </a:r>
            <a:r>
              <a:rPr lang="en-US" dirty="0" err="1"/>
              <a:t>Gunawi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150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04698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// execute the command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</p:spTree>
    <p:extLst>
      <p:ext uri="{BB962C8B-B14F-4D97-AF65-F5344CB8AC3E}">
        <p14:creationId xmlns:p14="http://schemas.microsoft.com/office/powerpoint/2010/main" val="342050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5394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());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???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// execute the command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</p:spTree>
    <p:extLst>
      <p:ext uri="{BB962C8B-B14F-4D97-AF65-F5344CB8AC3E}">
        <p14:creationId xmlns:p14="http://schemas.microsoft.com/office/powerpoint/2010/main" val="8318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304698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i="1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000000"/>
                </a:solidFill>
                <a:latin typeface="Monaco"/>
                <a:cs typeface="Monaco"/>
              </a:rPr>
              <a:t> is a program file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e.g. </a:t>
            </a:r>
            <a:r>
              <a:rPr lang="en-US" sz="1600" i="1" dirty="0" smtClean="0">
                <a:solidFill>
                  <a:srgbClr val="BFBFBF"/>
                </a:solidFill>
                <a:latin typeface="Monaco"/>
                <a:cs typeface="Monaco"/>
              </a:rPr>
              <a:t>“/bin/</a:t>
            </a:r>
            <a:r>
              <a:rPr lang="en-US" sz="1600" i="1" dirty="0" err="1" smtClean="0">
                <a:solidFill>
                  <a:srgbClr val="BFBFBF"/>
                </a:solidFill>
                <a:latin typeface="Monaco"/>
                <a:cs typeface="Monaco"/>
              </a:rPr>
              <a:t>ls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FF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...</a:t>
            </a:r>
            <a:endParaRPr lang="en-US" sz="1600" i="1" dirty="0">
              <a:solidFill>
                <a:srgbClr val="BFBFBF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</p:spTree>
    <p:extLst>
      <p:ext uri="{BB962C8B-B14F-4D97-AF65-F5344CB8AC3E}">
        <p14:creationId xmlns:p14="http://schemas.microsoft.com/office/powerpoint/2010/main" val="316246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501675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i="1" dirty="0">
              <a:solidFill>
                <a:srgbClr val="BFBFBF"/>
              </a:solidFill>
              <a:latin typeface="Monaco"/>
              <a:cs typeface="Monaco"/>
            </a:endParaRPr>
          </a:p>
          <a:p>
            <a:r>
              <a:rPr lang="en-US" sz="1600" i="1" dirty="0">
                <a:solidFill>
                  <a:schemeClr val="accent1"/>
                </a:solidFill>
                <a:latin typeface="Monaco"/>
                <a:cs typeface="Monaco"/>
              </a:rPr>
              <a:t>  // both processes are now at this line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ret == 0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400" y="2210404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3400" y="4791655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</p:spTree>
    <p:extLst>
      <p:ext uri="{BB962C8B-B14F-4D97-AF65-F5344CB8AC3E}">
        <p14:creationId xmlns:p14="http://schemas.microsoft.com/office/powerpoint/2010/main" val="353471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52431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00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(ret == 0)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{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Monaco"/>
                <a:cs typeface="Monaco"/>
              </a:rPr>
              <a:t>  // I’m still the parent (the shell), </a:t>
            </a:r>
          </a:p>
          <a:p>
            <a:r>
              <a:rPr lang="en-US" sz="1600" dirty="0">
                <a:latin typeface="Monaco"/>
                <a:cs typeface="Monaco"/>
              </a:rPr>
              <a:t>   </a:t>
            </a:r>
            <a:r>
              <a:rPr lang="en-US" sz="1600" dirty="0" err="1">
                <a:latin typeface="Monaco"/>
                <a:cs typeface="Monaco"/>
              </a:rPr>
              <a:t>printf</a:t>
            </a:r>
            <a:r>
              <a:rPr lang="en-US" sz="1600" dirty="0"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()</a:t>
            </a:r>
            <a:r>
              <a:rPr lang="en-US" sz="1600" dirty="0">
                <a:latin typeface="Monaco"/>
                <a:cs typeface="Monaco"/>
              </a:rPr>
              <a:t>); </a:t>
            </a:r>
            <a:r>
              <a:rPr lang="en-US" sz="1600" i="1" dirty="0">
                <a:latin typeface="Monaco"/>
                <a:cs typeface="Monaco"/>
              </a:rPr>
              <a:t>// </a:t>
            </a:r>
            <a:r>
              <a:rPr lang="en-US" sz="1600" i="1" dirty="0" err="1">
                <a:latin typeface="Monaco"/>
                <a:cs typeface="Monaco"/>
              </a:rPr>
              <a:t>pid</a:t>
            </a:r>
            <a:r>
              <a:rPr lang="en-US" sz="1600" i="1" dirty="0">
                <a:latin typeface="Monaco"/>
                <a:cs typeface="Monaco"/>
              </a:rPr>
              <a:t>???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2210404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400" y="4791655"/>
            <a:ext cx="828583" cy="303591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et=??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27809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= </a:t>
            </a:r>
            <a:r>
              <a:rPr lang="en-US" sz="1600" u="sng" dirty="0">
                <a:solidFill>
                  <a:srgbClr val="FF0000"/>
                </a:solidFill>
                <a:latin typeface="Monaco"/>
                <a:cs typeface="Monaco"/>
              </a:rPr>
              <a:t>fork();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ret == 0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My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is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 +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()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???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...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else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I’m the parent (the shell),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in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4632325" cy="1162050"/>
          </a:xfrm>
        </p:spPr>
        <p:txBody>
          <a:bodyPr/>
          <a:lstStyle/>
          <a:p>
            <a:r>
              <a:rPr lang="en-US" dirty="0"/>
              <a:t>% </a:t>
            </a:r>
            <a:r>
              <a:rPr lang="en-US" dirty="0" err="1"/>
              <a:t>myprog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74" y="1828800"/>
            <a:ext cx="5914825" cy="477053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onaco"/>
                <a:cs typeface="Monaco"/>
              </a:rPr>
              <a:t>SHELL CODE: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 (true)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getNewCommand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cmd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 a program) {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ret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u="sng" dirty="0">
                <a:latin typeface="Monaco"/>
                <a:cs typeface="Monaco"/>
              </a:rPr>
              <a:t>fork();</a:t>
            </a: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(if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is a program)</a:t>
            </a:r>
          </a:p>
          <a:p>
            <a:endParaRPr lang="en-US" sz="1600" u="sng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(ret == 0)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(“My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is” +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());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???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u="sng" dirty="0" err="1">
                <a:solidFill>
                  <a:srgbClr val="FF0000"/>
                </a:solidFill>
                <a:latin typeface="Monaco"/>
                <a:cs typeface="Monaco"/>
              </a:rPr>
              <a:t>execve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(</a:t>
            </a:r>
            <a:r>
              <a:rPr lang="en-US" sz="1600" u="sng" dirty="0" err="1">
                <a:solidFill>
                  <a:srgbClr val="FF6600"/>
                </a:solidFill>
                <a:latin typeface="Monaco"/>
                <a:cs typeface="Monaco"/>
              </a:rPr>
              <a:t>cmd</a:t>
            </a:r>
            <a:r>
              <a:rPr lang="en-US" sz="1600" u="sng" dirty="0">
                <a:solidFill>
                  <a:srgbClr val="FF6600"/>
                </a:solidFill>
                <a:latin typeface="Monaco"/>
                <a:cs typeface="Monaco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Monaco"/>
                <a:cs typeface="Monaco"/>
              </a:rPr>
              <a:t> …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OS will jump to the main() 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in the program in “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cmd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” string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else { 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// ret == 88 (child’s </a:t>
            </a:r>
            <a:r>
              <a:rPr lang="en-US" sz="1600" i="1" dirty="0" err="1">
                <a:solidFill>
                  <a:srgbClr val="BFBFBF"/>
                </a:solidFill>
                <a:latin typeface="Monaco"/>
                <a:cs typeface="Monaco"/>
              </a:rPr>
              <a:t>pid</a:t>
            </a:r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i="1" dirty="0">
                <a:solidFill>
                  <a:srgbClr val="BFBFBF"/>
                </a:solidFill>
                <a:latin typeface="Monaco"/>
                <a:cs typeface="Monaco"/>
              </a:rPr>
              <a:t>   // I’m the parent (the shell),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3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2377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Pid</a:t>
            </a:r>
            <a:r>
              <a:rPr lang="en-US" sz="1800" b="0" dirty="0">
                <a:latin typeface="Gill Sans"/>
                <a:cs typeface="Gill Sans"/>
              </a:rPr>
              <a:t> 77’s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26774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1242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29400" y="3210159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</a:t>
            </a:r>
            <a:r>
              <a:rPr lang="en-US" sz="1800" b="0" dirty="0" smtClean="0">
                <a:latin typeface="Gill Sans"/>
                <a:cs typeface="Gill Sans"/>
              </a:rPr>
              <a:t>code (</a:t>
            </a:r>
            <a:r>
              <a:rPr lang="en-US" sz="1800" b="0" dirty="0" err="1" smtClean="0">
                <a:latin typeface="Gill Sans"/>
                <a:cs typeface="Gill Sans"/>
              </a:rPr>
              <a:t>cmd</a:t>
            </a:r>
            <a:r>
              <a:rPr lang="en-US" sz="1800" b="0" dirty="0" smtClean="0">
                <a:latin typeface="Gill Sans"/>
                <a:cs typeface="Gill Sans"/>
              </a:rPr>
              <a:t>)</a:t>
            </a:r>
            <a:endParaRPr lang="en-US" sz="1800" b="0" dirty="0"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2752499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heap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29400" y="2284230"/>
            <a:ext cx="1905000" cy="42666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 88’s stack</a:t>
            </a:r>
          </a:p>
        </p:txBody>
      </p:sp>
    </p:spTree>
    <p:extLst>
      <p:ext uri="{BB962C8B-B14F-4D97-AF65-F5344CB8AC3E}">
        <p14:creationId xmlns:p14="http://schemas.microsoft.com/office/powerpoint/2010/main" val="25940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512"/>
          <a:stretch/>
        </p:blipFill>
        <p:spPr>
          <a:xfrm>
            <a:off x="378081" y="2001764"/>
            <a:ext cx="8262197" cy="401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50758" y="4100830"/>
            <a:ext cx="1401221" cy="210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5587" flipH="1">
            <a:off x="5719537" y="2608371"/>
            <a:ext cx="1147106" cy="17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52617" flipH="1">
            <a:off x="2458927" y="2604046"/>
            <a:ext cx="997631" cy="149917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65147" y="402975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 fork()</a:t>
            </a:r>
          </a:p>
        </p:txBody>
      </p:sp>
      <p:pic>
        <p:nvPicPr>
          <p:cNvPr id="7" name="Picture 6" descr="Screen shot 2014-05-07 at 8.58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0745">
            <a:off x="5671697" y="2157804"/>
            <a:ext cx="1361627" cy="17148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19955811">
            <a:off x="4882534" y="2065101"/>
            <a:ext cx="2008281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execve</a:t>
            </a:r>
            <a:r>
              <a:rPr lang="en-US" sz="1800" b="0" dirty="0">
                <a:latin typeface="Gill Sans"/>
                <a:cs typeface="Gill Sans"/>
              </a:rPr>
              <a:t>(</a:t>
            </a:r>
            <a:r>
              <a:rPr lang="en-US" sz="1800" b="0" dirty="0" err="1">
                <a:latin typeface="Gill Sans"/>
                <a:cs typeface="Gill Sans"/>
              </a:rPr>
              <a:t>redcar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4827" y="624330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PID: 77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709667">
            <a:off x="993834" y="3523960"/>
            <a:ext cx="2217829" cy="72126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 (positive value)</a:t>
            </a:r>
          </a:p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(ret = PID of child, 88)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9455389">
            <a:off x="5923826" y="381642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“0”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5883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(the road is the sequence of instructions)</a:t>
            </a:r>
          </a:p>
        </p:txBody>
      </p:sp>
    </p:spTree>
    <p:extLst>
      <p:ext uri="{BB962C8B-B14F-4D97-AF65-F5344CB8AC3E}">
        <p14:creationId xmlns:p14="http://schemas.microsoft.com/office/powerpoint/2010/main" val="20483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/>
              <a:t>Fork Example #2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838200" y="1990626"/>
            <a:ext cx="2678062" cy="341632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fork_ex2()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("L0");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("L1");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("Bye");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697537" y="3505200"/>
            <a:ext cx="457200" cy="336550"/>
            <a:chOff x="3072" y="3120"/>
            <a:chExt cx="288" cy="212"/>
          </a:xfrm>
        </p:grpSpPr>
        <p:sp>
          <p:nvSpPr>
            <p:cNvPr id="491527" name="Line 7"/>
            <p:cNvSpPr>
              <a:spLocks noChangeShapeType="1"/>
            </p:cNvSpPr>
            <p:nvPr/>
          </p:nvSpPr>
          <p:spPr bwMode="auto">
            <a:xfrm>
              <a:off x="312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28" name="Text Box 8"/>
            <p:cNvSpPr txBox="1">
              <a:spLocks noChangeArrowheads="1"/>
            </p:cNvSpPr>
            <p:nvPr/>
          </p:nvSpPr>
          <p:spPr bwMode="auto">
            <a:xfrm>
              <a:off x="307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54737" y="2819400"/>
            <a:ext cx="533400" cy="1022350"/>
            <a:chOff x="3360" y="2688"/>
            <a:chExt cx="336" cy="644"/>
          </a:xfrm>
        </p:grpSpPr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 flipV="1">
              <a:off x="336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60" y="2688"/>
              <a:ext cx="336" cy="644"/>
              <a:chOff x="3360" y="2688"/>
              <a:chExt cx="336" cy="644"/>
            </a:xfrm>
          </p:grpSpPr>
          <p:sp>
            <p:nvSpPr>
              <p:cNvPr id="491529" name="Line 9"/>
              <p:cNvSpPr>
                <a:spLocks noChangeShapeType="1"/>
              </p:cNvSpPr>
              <p:nvPr/>
            </p:nvSpPr>
            <p:spPr bwMode="auto">
              <a:xfrm>
                <a:off x="3360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/>
            </p:nvSpPr>
            <p:spPr bwMode="auto">
              <a:xfrm>
                <a:off x="3360" y="3120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41" name="Line 21"/>
              <p:cNvSpPr>
                <a:spLocks noChangeShapeType="1"/>
              </p:cNvSpPr>
              <p:nvPr/>
            </p:nvSpPr>
            <p:spPr bwMode="auto">
              <a:xfrm>
                <a:off x="3360" y="331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88137" y="2514600"/>
            <a:ext cx="627063" cy="1327150"/>
            <a:chOff x="3696" y="2496"/>
            <a:chExt cx="395" cy="836"/>
          </a:xfrm>
        </p:grpSpPr>
        <p:sp>
          <p:nvSpPr>
            <p:cNvPr id="491532" name="Line 12"/>
            <p:cNvSpPr>
              <a:spLocks noChangeShapeType="1"/>
            </p:cNvSpPr>
            <p:nvPr/>
          </p:nvSpPr>
          <p:spPr bwMode="auto">
            <a:xfrm flipV="1">
              <a:off x="3696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4" name="Line 14"/>
            <p:cNvSpPr>
              <a:spLocks noChangeShapeType="1"/>
            </p:cNvSpPr>
            <p:nvPr/>
          </p:nvSpPr>
          <p:spPr bwMode="auto">
            <a:xfrm>
              <a:off x="3696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5" name="Line 15"/>
            <p:cNvSpPr>
              <a:spLocks noChangeShapeType="1"/>
            </p:cNvSpPr>
            <p:nvPr/>
          </p:nvSpPr>
          <p:spPr bwMode="auto">
            <a:xfrm>
              <a:off x="3696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3744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7" name="Text Box 17"/>
            <p:cNvSpPr txBox="1">
              <a:spLocks noChangeArrowheads="1"/>
            </p:cNvSpPr>
            <p:nvPr/>
          </p:nvSpPr>
          <p:spPr bwMode="auto">
            <a:xfrm>
              <a:off x="3744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8" name="Text Box 18"/>
            <p:cNvSpPr txBox="1">
              <a:spLocks noChangeArrowheads="1"/>
            </p:cNvSpPr>
            <p:nvPr/>
          </p:nvSpPr>
          <p:spPr bwMode="auto">
            <a:xfrm>
              <a:off x="3744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9" name="Text Box 19"/>
            <p:cNvSpPr txBox="1">
              <a:spLocks noChangeArrowheads="1"/>
            </p:cNvSpPr>
            <p:nvPr/>
          </p:nvSpPr>
          <p:spPr bwMode="auto">
            <a:xfrm>
              <a:off x="3744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42" name="Line 22"/>
            <p:cNvSpPr>
              <a:spLocks noChangeShapeType="1"/>
            </p:cNvSpPr>
            <p:nvPr/>
          </p:nvSpPr>
          <p:spPr bwMode="auto">
            <a:xfrm>
              <a:off x="3696" y="331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44" name="Line 24"/>
            <p:cNvSpPr>
              <a:spLocks noChangeShapeType="1"/>
            </p:cNvSpPr>
            <p:nvPr/>
          </p:nvSpPr>
          <p:spPr bwMode="auto">
            <a:xfrm>
              <a:off x="3696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67200" y="4470400"/>
            <a:ext cx="4461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Please read the textbooks “web aside” on process graphs: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b="0" dirty="0">
                <a:latin typeface="Calibri" pitchFamily="34" charset="0"/>
                <a:hlinkClick r:id="rId3"/>
              </a:rPr>
              <a:t>http://csapp.cs.cmu.edu/</a:t>
            </a:r>
            <a:r>
              <a:rPr lang="en-US" sz="1400" b="0" dirty="0">
                <a:latin typeface="Calibri" pitchFamily="34" charset="0"/>
              </a:rPr>
              <a:t>            </a:t>
            </a:r>
          </a:p>
          <a:p>
            <a:r>
              <a:rPr lang="en-US" sz="1400" b="0" dirty="0">
                <a:latin typeface="Calibri" pitchFamily="34" charset="0"/>
              </a:rPr>
              <a:t>	“Web Asides” </a:t>
            </a:r>
            <a:r>
              <a:rPr lang="en-US" sz="1400" b="0" dirty="0">
                <a:latin typeface="Calibri" pitchFamily="34" charset="0"/>
                <a:sym typeface="Wingdings"/>
              </a:rPr>
              <a:t>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b="0" dirty="0">
                <a:latin typeface="Calibri" pitchFamily="34" charset="0"/>
                <a:hlinkClick r:id="rId4"/>
              </a:rPr>
              <a:t>http://csapp.cs.cmu.edu/public/waside.html</a:t>
            </a:r>
            <a:r>
              <a:rPr lang="en-US" sz="1400" b="0" dirty="0">
                <a:latin typeface="Calibri" pitchFamily="34" charset="0"/>
              </a:rPr>
              <a:t> </a:t>
            </a:r>
          </a:p>
          <a:p>
            <a:r>
              <a:rPr lang="en-US" sz="1400" b="0" dirty="0">
                <a:latin typeface="Calibri" pitchFamily="34" charset="0"/>
              </a:rPr>
              <a:t>	“Chapter 8: Exceptional Control Flow; ECF:GRAPHS — Process graphs” </a:t>
            </a:r>
            <a:r>
              <a:rPr lang="en-US" sz="1400" b="0" dirty="0">
                <a:latin typeface="Calibri" pitchFamily="34" charset="0"/>
                <a:sym typeface="Wingdings"/>
              </a:rPr>
              <a:t></a:t>
            </a:r>
          </a:p>
          <a:p>
            <a:r>
              <a:rPr lang="en-US" sz="1400" b="0" dirty="0">
                <a:latin typeface="Calibri" pitchFamily="34" charset="0"/>
                <a:hlinkClick r:id="rId5"/>
              </a:rPr>
              <a:t>http://csapp.cs.cmu.edu/public/waside/waside-graphs.pdf</a:t>
            </a:r>
            <a:endParaRPr lang="en-US" sz="1400" b="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Provides useful further information about the topological sort of nodes in graph</a:t>
            </a:r>
          </a:p>
          <a:p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086600" cy="573088"/>
          </a:xfrm>
        </p:spPr>
        <p:txBody>
          <a:bodyPr/>
          <a:lstStyle/>
          <a:p>
            <a:r>
              <a:rPr lang="en-US" dirty="0"/>
              <a:t>Fork Example #2 (with </a:t>
            </a:r>
            <a:r>
              <a:rPr lang="en-US" dirty="0" err="1"/>
              <a:t>pid</a:t>
            </a:r>
            <a:r>
              <a:rPr lang="en-US" dirty="0"/>
              <a:t>)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533400" y="2046238"/>
            <a:ext cx="4800600" cy="341632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fork2()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  print("L0 ”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print("L1 ”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print("Bye “ + </a:t>
            </a:r>
            <a:r>
              <a:rPr lang="en-US" sz="1800" dirty="0" err="1">
                <a:latin typeface="Courier New" pitchFamily="49" charset="0"/>
              </a:rPr>
              <a:t>getpid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697537" y="3505200"/>
            <a:ext cx="457200" cy="336550"/>
            <a:chOff x="3072" y="3120"/>
            <a:chExt cx="288" cy="212"/>
          </a:xfrm>
        </p:grpSpPr>
        <p:sp>
          <p:nvSpPr>
            <p:cNvPr id="491527" name="Line 7"/>
            <p:cNvSpPr>
              <a:spLocks noChangeShapeType="1"/>
            </p:cNvSpPr>
            <p:nvPr/>
          </p:nvSpPr>
          <p:spPr bwMode="auto">
            <a:xfrm>
              <a:off x="312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28" name="Text Box 8"/>
            <p:cNvSpPr txBox="1">
              <a:spLocks noChangeArrowheads="1"/>
            </p:cNvSpPr>
            <p:nvPr/>
          </p:nvSpPr>
          <p:spPr bwMode="auto">
            <a:xfrm>
              <a:off x="307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54737" y="2819400"/>
            <a:ext cx="533400" cy="1022350"/>
            <a:chOff x="3360" y="2688"/>
            <a:chExt cx="336" cy="644"/>
          </a:xfrm>
        </p:grpSpPr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 flipV="1">
              <a:off x="336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60" y="2688"/>
              <a:ext cx="336" cy="644"/>
              <a:chOff x="3360" y="2688"/>
              <a:chExt cx="336" cy="644"/>
            </a:xfrm>
          </p:grpSpPr>
          <p:sp>
            <p:nvSpPr>
              <p:cNvPr id="491529" name="Line 9"/>
              <p:cNvSpPr>
                <a:spLocks noChangeShapeType="1"/>
              </p:cNvSpPr>
              <p:nvPr/>
            </p:nvSpPr>
            <p:spPr bwMode="auto">
              <a:xfrm>
                <a:off x="3360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/>
            </p:nvSpPr>
            <p:spPr bwMode="auto">
              <a:xfrm>
                <a:off x="3360" y="3120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41" name="Line 21"/>
              <p:cNvSpPr>
                <a:spLocks noChangeShapeType="1"/>
              </p:cNvSpPr>
              <p:nvPr/>
            </p:nvSpPr>
            <p:spPr bwMode="auto">
              <a:xfrm>
                <a:off x="3360" y="331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88137" y="2514600"/>
            <a:ext cx="627063" cy="1327150"/>
            <a:chOff x="3696" y="2496"/>
            <a:chExt cx="395" cy="836"/>
          </a:xfrm>
        </p:grpSpPr>
        <p:sp>
          <p:nvSpPr>
            <p:cNvPr id="491532" name="Line 12"/>
            <p:cNvSpPr>
              <a:spLocks noChangeShapeType="1"/>
            </p:cNvSpPr>
            <p:nvPr/>
          </p:nvSpPr>
          <p:spPr bwMode="auto">
            <a:xfrm flipV="1">
              <a:off x="3696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4" name="Line 14"/>
            <p:cNvSpPr>
              <a:spLocks noChangeShapeType="1"/>
            </p:cNvSpPr>
            <p:nvPr/>
          </p:nvSpPr>
          <p:spPr bwMode="auto">
            <a:xfrm>
              <a:off x="3696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5" name="Line 15"/>
            <p:cNvSpPr>
              <a:spLocks noChangeShapeType="1"/>
            </p:cNvSpPr>
            <p:nvPr/>
          </p:nvSpPr>
          <p:spPr bwMode="auto">
            <a:xfrm>
              <a:off x="3696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3744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7" name="Text Box 17"/>
            <p:cNvSpPr txBox="1">
              <a:spLocks noChangeArrowheads="1"/>
            </p:cNvSpPr>
            <p:nvPr/>
          </p:nvSpPr>
          <p:spPr bwMode="auto">
            <a:xfrm>
              <a:off x="3744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8" name="Text Box 18"/>
            <p:cNvSpPr txBox="1">
              <a:spLocks noChangeArrowheads="1"/>
            </p:cNvSpPr>
            <p:nvPr/>
          </p:nvSpPr>
          <p:spPr bwMode="auto">
            <a:xfrm>
              <a:off x="3744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9" name="Text Box 19"/>
            <p:cNvSpPr txBox="1">
              <a:spLocks noChangeArrowheads="1"/>
            </p:cNvSpPr>
            <p:nvPr/>
          </p:nvSpPr>
          <p:spPr bwMode="auto">
            <a:xfrm>
              <a:off x="3744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42" name="Line 22"/>
            <p:cNvSpPr>
              <a:spLocks noChangeShapeType="1"/>
            </p:cNvSpPr>
            <p:nvPr/>
          </p:nvSpPr>
          <p:spPr bwMode="auto">
            <a:xfrm>
              <a:off x="3696" y="331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44" name="Line 24"/>
            <p:cNvSpPr>
              <a:spLocks noChangeShapeType="1"/>
            </p:cNvSpPr>
            <p:nvPr/>
          </p:nvSpPr>
          <p:spPr bwMode="auto">
            <a:xfrm>
              <a:off x="3696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write a program that creates a new process?</a:t>
            </a:r>
          </a:p>
          <a:p>
            <a:endParaRPr lang="en-US" dirty="0"/>
          </a:p>
          <a:p>
            <a:r>
              <a:rPr lang="en-US" dirty="0"/>
              <a:t>Relates to Project 4</a:t>
            </a:r>
          </a:p>
        </p:txBody>
      </p:sp>
    </p:spTree>
    <p:extLst>
      <p:ext uri="{BB962C8B-B14F-4D97-AF65-F5344CB8AC3E}">
        <p14:creationId xmlns:p14="http://schemas.microsoft.com/office/powerpoint/2010/main" val="377973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 dirty="0"/>
              <a:t>Fork Example #3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parent and child can continue forking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3355406" cy="286232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fork3()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5334000" y="1949450"/>
            <a:ext cx="2074863" cy="2622550"/>
            <a:chOff x="3552" y="1680"/>
            <a:chExt cx="1307" cy="1652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840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4128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4128" y="2688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512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4512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512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12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3840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4128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4128" y="1872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4512" y="2304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4512" y="211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4512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4512" y="168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355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09600" y="5754469"/>
            <a:ext cx="782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  <a:hlinkClick r:id="rId3"/>
              </a:rPr>
              <a:t>http://csapp.cs.cmu.edu/public/waside/waside-graphs.pdf</a:t>
            </a:r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Provides useful further information about the topological sort of nodes in graph</a:t>
            </a:r>
          </a:p>
        </p:txBody>
      </p:sp>
    </p:spTree>
    <p:extLst>
      <p:ext uri="{BB962C8B-B14F-4D97-AF65-F5344CB8AC3E}">
        <p14:creationId xmlns:p14="http://schemas.microsoft.com/office/powerpoint/2010/main" val="100483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89525" cy="573088"/>
          </a:xfrm>
        </p:spPr>
        <p:txBody>
          <a:bodyPr/>
          <a:lstStyle/>
          <a:p>
            <a:r>
              <a:rPr lang="en-US" dirty="0"/>
              <a:t>Fork Example #4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3719" y="1219200"/>
            <a:ext cx="7896225" cy="771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2539540" cy="452431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("L0");</a:t>
            </a:r>
          </a:p>
          <a:p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=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if (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&gt; 0)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("L1");   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= fork();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if (</a:t>
            </a:r>
            <a:r>
              <a:rPr lang="en-US" sz="1800" dirty="0" err="1">
                <a:latin typeface="Courier New" pitchFamily="49" charset="0"/>
              </a:rPr>
              <a:t>rv</a:t>
            </a:r>
            <a:r>
              <a:rPr lang="en-US" sz="1800" dirty="0">
                <a:latin typeface="Courier New" pitchFamily="49" charset="0"/>
              </a:rPr>
              <a:t> &gt; 0)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("L2");</a:t>
            </a:r>
          </a:p>
          <a:p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("Bye");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V="1">
            <a:off x="6172200" y="377825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5257800" y="4159257"/>
            <a:ext cx="457200" cy="338138"/>
            <a:chOff x="3360" y="3024"/>
            <a:chExt cx="288" cy="213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3360" y="321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3360" y="3024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1?</a:t>
              </a:r>
            </a:p>
          </p:txBody>
        </p:sp>
      </p:grp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5714998" y="2863851"/>
            <a:ext cx="1600200" cy="1633538"/>
            <a:chOff x="3648" y="2208"/>
            <a:chExt cx="1008" cy="1029"/>
          </a:xfrm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3648" y="3024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2?</a:t>
              </a: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3648" y="2400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3670" y="2208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3?</a:t>
              </a: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3648" y="2400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3648" y="321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6145212" y="3473452"/>
            <a:ext cx="1169988" cy="1023938"/>
            <a:chOff x="3919" y="2592"/>
            <a:chExt cx="737" cy="645"/>
          </a:xfrm>
        </p:grpSpPr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3936" y="278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3936" y="3024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4?</a:t>
              </a: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3919" y="2592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5?</a:t>
              </a: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3936" y="321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4" name="Group 27"/>
          <p:cNvGrpSpPr>
            <a:grpSpLocks/>
          </p:cNvGrpSpPr>
          <p:nvPr/>
        </p:nvGrpSpPr>
        <p:grpSpPr bwMode="auto">
          <a:xfrm>
            <a:off x="6705595" y="3854453"/>
            <a:ext cx="609600" cy="642938"/>
            <a:chOff x="4272" y="2832"/>
            <a:chExt cx="384" cy="405"/>
          </a:xfrm>
        </p:grpSpPr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4272" y="302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4272" y="302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4320" y="3024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6?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4320" y="2832"/>
              <a:ext cx="27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7?</a:t>
              </a: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4272" y="321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" y="5754469"/>
            <a:ext cx="782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  <a:hlinkClick r:id="rId3"/>
              </a:rPr>
              <a:t>http://csapp.cs.cmu.edu/public/waside/waside-graphs.pdf</a:t>
            </a:r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Provides useful further information about the topological sort of nodes in graph</a:t>
            </a:r>
          </a:p>
        </p:txBody>
      </p:sp>
    </p:spTree>
    <p:extLst>
      <p:ext uri="{BB962C8B-B14F-4D97-AF65-F5344CB8AC3E}">
        <p14:creationId xmlns:p14="http://schemas.microsoft.com/office/powerpoint/2010/main" val="80239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Non-determinism  / concurrency / race condition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451391" y="1905000"/>
            <a:ext cx="3016671" cy="30469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fork_ex9() {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ret = fork();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(ret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(”Child");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(”Parent");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905000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2719122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1951166"/>
            <a:ext cx="3119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See “child” first, then “parent”</a:t>
            </a:r>
          </a:p>
          <a:p>
            <a:r>
              <a:rPr lang="en-US" sz="1800" dirty="0">
                <a:latin typeface="Calibri" pitchFamily="34" charset="0"/>
              </a:rPr>
              <a:t>or vice versa</a:t>
            </a:r>
          </a:p>
          <a:p>
            <a:r>
              <a:rPr lang="en-US" sz="1800" dirty="0">
                <a:latin typeface="Calibri" pitchFamily="34" charset="0"/>
              </a:rPr>
              <a:t>(Depends on OS</a:t>
            </a:r>
          </a:p>
          <a:p>
            <a:r>
              <a:rPr lang="en-US" sz="1800" dirty="0">
                <a:latin typeface="Calibri" pitchFamily="34" charset="0"/>
              </a:rPr>
              <a:t>Scheduling)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0" y="3678097"/>
            <a:ext cx="3200400" cy="2790476"/>
            <a:chOff x="4730453" y="3714776"/>
            <a:chExt cx="3200400" cy="279047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172200" y="4475500"/>
              <a:ext cx="914400" cy="40002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93004" y="3714776"/>
              <a:ext cx="0" cy="3810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33771" y="4095776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fork()</a:t>
              </a:r>
            </a:p>
          </p:txBody>
        </p: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 flipH="1">
              <a:off x="5167026" y="4465108"/>
              <a:ext cx="25978" cy="410416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13363" y="4877432"/>
              <a:ext cx="10254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(a)</a:t>
              </a:r>
            </a:p>
            <a:p>
              <a:r>
                <a:rPr lang="en-US" sz="1800" dirty="0">
                  <a:latin typeface="Calibri" pitchFamily="34" charset="0"/>
                </a:rPr>
                <a:t>print </a:t>
              </a:r>
            </a:p>
            <a:p>
              <a:r>
                <a:rPr lang="en-US" sz="1800" dirty="0">
                  <a:latin typeface="Calibri" pitchFamily="34" charset="0"/>
                </a:rPr>
                <a:t>“parent”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4875524"/>
              <a:ext cx="8432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(b)</a:t>
              </a:r>
            </a:p>
            <a:p>
              <a:r>
                <a:rPr lang="en-US" sz="1800" dirty="0">
                  <a:latin typeface="Calibri" pitchFamily="34" charset="0"/>
                </a:rPr>
                <a:t>print </a:t>
              </a:r>
            </a:p>
            <a:p>
              <a:r>
                <a:rPr lang="en-US" sz="1800" dirty="0">
                  <a:latin typeface="Calibri" pitchFamily="34" charset="0"/>
                </a:rPr>
                <a:t>“child”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30453" y="613592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Both"/>
              </a:pPr>
              <a:r>
                <a:rPr lang="en-US" sz="1800" dirty="0">
                  <a:latin typeface="Calibri" pitchFamily="34" charset="0"/>
                </a:rPr>
                <a:t>and (b) are 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concurrent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451391" y="1241792"/>
            <a:ext cx="3358609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fork_ex9() {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status;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ret = fork();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(ret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(”Child");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u="sng" dirty="0">
                <a:solidFill>
                  <a:srgbClr val="FF0000"/>
                </a:solidFill>
                <a:latin typeface="Courier New" pitchFamily="49" charset="0"/>
              </a:rPr>
              <a:t>wait</a:t>
            </a:r>
            <a:r>
              <a:rPr lang="en-US" sz="1600" dirty="0">
                <a:latin typeface="Courier New" pitchFamily="49" charset="0"/>
              </a:rPr>
              <a:t>(&amp;status);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(”Parent");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5966" y="1201315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Child</a:t>
            </a:r>
          </a:p>
          <a:p>
            <a:r>
              <a:rPr lang="en-US" sz="1800" dirty="0">
                <a:solidFill>
                  <a:srgbClr val="800000"/>
                </a:solidFill>
                <a:latin typeface="Calibri" pitchFamily="34" charset="0"/>
              </a:rPr>
              <a:t>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7239" y="2057400"/>
            <a:ext cx="823625" cy="646331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strike="sngStrike" dirty="0">
                <a:solidFill>
                  <a:srgbClr val="800000"/>
                </a:solidFill>
                <a:latin typeface="Calibri" pitchFamily="34" charset="0"/>
              </a:rPr>
              <a:t>Parent</a:t>
            </a:r>
          </a:p>
          <a:p>
            <a:r>
              <a:rPr lang="en-US" sz="1800" strike="sngStrike" dirty="0">
                <a:solidFill>
                  <a:srgbClr val="800000"/>
                </a:solidFill>
                <a:latin typeface="Calibri" pitchFamily="34" charset="0"/>
              </a:rPr>
              <a:t>Child</a:t>
            </a:r>
            <a:endParaRPr lang="en-US" sz="1800" strike="sngStrike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1608" y="1847646"/>
            <a:ext cx="341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Impossible!!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parent waits for child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before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it prints parent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4886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“child” and “parent” are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NOT</a:t>
            </a:r>
            <a:r>
              <a:rPr lang="en-US" sz="1800" dirty="0">
                <a:latin typeface="Calibri" pitchFamily="34" charset="0"/>
              </a:rPr>
              <a:t> concurrent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1710" y="3168716"/>
            <a:ext cx="1988690" cy="1022284"/>
            <a:chOff x="5021710" y="3168716"/>
            <a:chExt cx="1988690" cy="102228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29440"/>
              <a:ext cx="1447800" cy="26156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264408" y="3168716"/>
              <a:ext cx="0" cy="3810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1710" y="3549716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fork()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88781" y="4191000"/>
            <a:ext cx="843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“child”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exit()</a:t>
            </a:r>
          </a:p>
        </p:txBody>
      </p:sp>
      <p:cxnSp>
        <p:nvCxnSpPr>
          <p:cNvPr id="16" name="Straight Arrow Connector 15"/>
          <p:cNvCxnSpPr>
            <a:stCxn id="14" idx="2"/>
            <a:endCxn id="20" idx="3"/>
          </p:cNvCxnSpPr>
          <p:nvPr/>
        </p:nvCxnSpPr>
        <p:spPr>
          <a:xfrm flipH="1">
            <a:off x="5857072" y="5114330"/>
            <a:ext cx="1153328" cy="20553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5135201"/>
            <a:ext cx="120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wait(child)</a:t>
            </a: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>
            <a:off x="5240864" y="3919048"/>
            <a:ext cx="11772" cy="121615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14359" y="5844034"/>
            <a:ext cx="16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print(“parent”)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52636" y="5593565"/>
            <a:ext cx="11772" cy="27383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5221069"/>
            <a:ext cx="230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(depends on</a:t>
            </a:r>
          </a:p>
          <a:p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i.e., happens after)</a:t>
            </a:r>
          </a:p>
        </p:txBody>
      </p:sp>
      <p:sp>
        <p:nvSpPr>
          <p:cNvPr id="23" name="Oval Callout 22"/>
          <p:cNvSpPr/>
          <p:nvPr/>
        </p:nvSpPr>
        <p:spPr bwMode="auto">
          <a:xfrm>
            <a:off x="1219200" y="5338940"/>
            <a:ext cx="1828800" cy="1534178"/>
          </a:xfrm>
          <a:prstGeom prst="wedgeEllipseCallout">
            <a:avLst>
              <a:gd name="adj1" fmla="val -21598"/>
              <a:gd name="adj2" fmla="val -13993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b="0" dirty="0"/>
              <a:t>Wait until my child exits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10400" y="4572000"/>
            <a:ext cx="0" cy="2286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0" grpId="0"/>
      <p:bldP spid="15" grpId="0"/>
      <p:bldP spid="14" grpId="0"/>
      <p:bldP spid="20" grpId="0"/>
      <p:bldP spid="3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X and Y concurrent?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17314" cy="4972050"/>
          </a:xfrm>
        </p:spPr>
        <p:txBody>
          <a:bodyPr/>
          <a:lstStyle/>
          <a:p>
            <a:r>
              <a:rPr lang="en-US" dirty="0"/>
              <a:t>How to debug concurrency?</a:t>
            </a:r>
          </a:p>
          <a:p>
            <a:pPr lvl="1"/>
            <a:r>
              <a:rPr lang="en-US" dirty="0" smtClean="0"/>
              <a:t>Draw the </a:t>
            </a:r>
            <a:r>
              <a:rPr lang="en-US" dirty="0"/>
              <a:t>lattice!</a:t>
            </a:r>
          </a:p>
          <a:p>
            <a:pPr lvl="1"/>
            <a:r>
              <a:rPr lang="en-US" dirty="0"/>
              <a:t>X </a:t>
            </a:r>
            <a:r>
              <a:rPr lang="en-US" dirty="0">
                <a:sym typeface="Wingdings" pitchFamily="2" charset="2"/>
              </a:rPr>
              <a:t> Y,  X must happen before Y</a:t>
            </a:r>
          </a:p>
          <a:p>
            <a:pPr lvl="1"/>
            <a:endParaRPr lang="en-US" dirty="0"/>
          </a:p>
          <a:p>
            <a:r>
              <a:rPr lang="en-US" dirty="0"/>
              <a:t>A and B concurrent ? 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 and D ? 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C and D ? 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If X and Y </a:t>
            </a:r>
            <a:r>
              <a:rPr lang="en-US" dirty="0" smtClean="0"/>
              <a:t>are concurrent</a:t>
            </a:r>
            <a:r>
              <a:rPr lang="en-US" dirty="0"/>
              <a:t>, “XY” or “YX” possible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 must happen before Y, if there is X </a:t>
            </a:r>
            <a:r>
              <a:rPr lang="en-US" dirty="0">
                <a:sym typeface="Wingdings"/>
              </a:rPr>
              <a:t> …..  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53582" y="2258721"/>
            <a:ext cx="1109218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7401" y="1464496"/>
            <a:ext cx="0" cy="381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2871" y="184549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fork()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2258721"/>
            <a:ext cx="1" cy="5698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6910" y="281181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1566" y="276544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fork()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0032" y="3134776"/>
            <a:ext cx="1164157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800" y="3134776"/>
            <a:ext cx="0" cy="4000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2825" y="3701534"/>
            <a:ext cx="83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3711529"/>
            <a:ext cx="8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7400" y="3181150"/>
            <a:ext cx="0" cy="169565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6019800" y="4070866"/>
            <a:ext cx="1108896" cy="805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2838" y="4897291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3570" y="4419600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wait(child)</a:t>
            </a:r>
          </a:p>
        </p:txBody>
      </p:sp>
    </p:spTree>
    <p:extLst>
      <p:ext uri="{BB962C8B-B14F-4D97-AF65-F5344CB8AC3E}">
        <p14:creationId xmlns:p14="http://schemas.microsoft.com/office/powerpoint/2010/main" val="24942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wait() and </a:t>
            </a:r>
            <a:r>
              <a:rPr lang="en-US" dirty="0" err="1"/>
              <a:t>waitpid</a:t>
            </a:r>
            <a:r>
              <a:rPr lang="en-US" dirty="0"/>
              <a:t>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381125"/>
          </a:xfrm>
        </p:spPr>
        <p:txBody>
          <a:bodyPr/>
          <a:lstStyle/>
          <a:p>
            <a:r>
              <a:rPr lang="en-US" dirty="0"/>
              <a:t>wait(..)</a:t>
            </a:r>
          </a:p>
          <a:p>
            <a:pPr lvl="1"/>
            <a:r>
              <a:rPr lang="en-US" dirty="0"/>
              <a:t>Wait for one (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) of the </a:t>
            </a:r>
            <a:r>
              <a:rPr lang="en-US" dirty="0" err="1"/>
              <a:t>childrens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Please see </a:t>
            </a:r>
            <a:r>
              <a:rPr lang="en-US" dirty="0">
                <a:solidFill>
                  <a:srgbClr val="FF0000"/>
                </a:solidFill>
              </a:rPr>
              <a:t>lec18-extra.pptx, </a:t>
            </a:r>
            <a:r>
              <a:rPr lang="en-US" dirty="0"/>
              <a:t>slides #1-10 (A MUST!)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1381125"/>
          </a:xfrm>
        </p:spPr>
        <p:txBody>
          <a:bodyPr/>
          <a:lstStyle/>
          <a:p>
            <a:r>
              <a:rPr lang="en-US" dirty="0" err="1"/>
              <a:t>waitpid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, ..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Wait for specific child with </a:t>
            </a:r>
            <a:r>
              <a:rPr lang="en-US" dirty="0" err="1"/>
              <a:t>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2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896225" cy="3886200"/>
          </a:xfrm>
        </p:spPr>
        <p:txBody>
          <a:bodyPr/>
          <a:lstStyle/>
          <a:p>
            <a:r>
              <a:rPr lang="en-US" dirty="0"/>
              <a:t>Many software programs must create new processes</a:t>
            </a:r>
          </a:p>
          <a:p>
            <a:pPr lvl="1"/>
            <a:r>
              <a:rPr lang="en-US" dirty="0"/>
              <a:t>Firefox program runs plugins as new </a:t>
            </a:r>
            <a:r>
              <a:rPr lang="en-US" dirty="0" smtClean="0"/>
              <a:t>processes</a:t>
            </a:r>
          </a:p>
          <a:p>
            <a:pPr lvl="2"/>
            <a:r>
              <a:rPr lang="en-US" sz="1800" dirty="0">
                <a:latin typeface="Lucida Console"/>
                <a:cs typeface="Lucida Console"/>
              </a:rPr>
              <a:t>If (a plugin) 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>
                <a:latin typeface="Lucida Console"/>
                <a:cs typeface="Lucida Console"/>
              </a:rPr>
              <a:t>fork() … </a:t>
            </a:r>
            <a:r>
              <a:rPr lang="en-US" sz="1800" dirty="0" err="1">
                <a:latin typeface="Lucida Console"/>
                <a:cs typeface="Lucida Console"/>
              </a:rPr>
              <a:t>execve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 err="1">
                <a:latin typeface="Lucida Console"/>
                <a:cs typeface="Lucida Console"/>
              </a:rPr>
              <a:t>adobeFlash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endParaRPr lang="en-US" sz="1800" dirty="0">
              <a:latin typeface="Lucida Console"/>
              <a:cs typeface="Lucida Console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Chrome creates a tab as a new process</a:t>
            </a:r>
          </a:p>
          <a:p>
            <a:pPr lvl="2"/>
            <a:r>
              <a:rPr lang="en-US" dirty="0">
                <a:latin typeface="Lucida Console"/>
                <a:cs typeface="Lucida Console"/>
              </a:rPr>
              <a:t>If </a:t>
            </a:r>
            <a:r>
              <a:rPr lang="en-US" dirty="0" smtClean="0">
                <a:latin typeface="Lucida Console"/>
                <a:cs typeface="Lucida Console"/>
              </a:rPr>
              <a:t>(</a:t>
            </a:r>
            <a:r>
              <a:rPr lang="en-US" dirty="0" err="1" smtClean="0">
                <a:latin typeface="Lucida Console"/>
                <a:cs typeface="Lucida Console"/>
              </a:rPr>
              <a:t>newTab</a:t>
            </a:r>
            <a:r>
              <a:rPr lang="en-US" dirty="0" smtClean="0">
                <a:latin typeface="Lucida Console"/>
                <a:cs typeface="Lucida Console"/>
              </a:rPr>
              <a:t>)  </a:t>
            </a:r>
            <a:r>
              <a:rPr lang="en-US" dirty="0">
                <a:latin typeface="Lucida Console"/>
                <a:cs typeface="Lucida Console"/>
              </a:rPr>
              <a:t>fork(</a:t>
            </a:r>
            <a:r>
              <a:rPr lang="en-US" dirty="0" smtClean="0">
                <a:latin typeface="Lucida Console"/>
                <a:cs typeface="Lucida Console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 smtClean="0"/>
              <a:t>Want </a:t>
            </a:r>
            <a:r>
              <a:rPr lang="en-US" dirty="0" smtClean="0"/>
              <a:t>mo</a:t>
            </a:r>
            <a:r>
              <a:rPr lang="en-US" dirty="0" smtClean="0"/>
              <a:t>re practice examples?</a:t>
            </a:r>
            <a:endParaRPr lang="en-US" dirty="0"/>
          </a:p>
          <a:p>
            <a:pPr lvl="1"/>
            <a:r>
              <a:rPr lang="en-US" dirty="0"/>
              <a:t>Read the book (and “</a:t>
            </a:r>
            <a:r>
              <a:rPr lang="en-US" b="1" dirty="0">
                <a:solidFill>
                  <a:srgbClr val="FF0000"/>
                </a:solidFill>
              </a:rPr>
              <a:t>lec18-extra.pptx</a:t>
            </a:r>
            <a:r>
              <a:rPr lang="en-US" dirty="0"/>
              <a:t>” slides)</a:t>
            </a:r>
          </a:p>
        </p:txBody>
      </p:sp>
    </p:spTree>
    <p:extLst>
      <p:ext uri="{BB962C8B-B14F-4D97-AF65-F5344CB8AC3E}">
        <p14:creationId xmlns:p14="http://schemas.microsoft.com/office/powerpoint/2010/main" val="109764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motivational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62075"/>
            <a:ext cx="8839200" cy="4972050"/>
          </a:xfrm>
        </p:spPr>
        <p:txBody>
          <a:bodyPr/>
          <a:lstStyle/>
          <a:p>
            <a:r>
              <a:rPr lang="en-US" dirty="0"/>
              <a:t>Firefox</a:t>
            </a:r>
          </a:p>
          <a:p>
            <a:pPr lvl="1"/>
            <a:r>
              <a:rPr lang="en-US" b="1" dirty="0"/>
              <a:t>Demo:</a:t>
            </a:r>
          </a:p>
          <a:p>
            <a:pPr lvl="2"/>
            <a:r>
              <a:rPr lang="en-US" dirty="0"/>
              <a:t>Open .html file with a long paragraph</a:t>
            </a:r>
          </a:p>
          <a:p>
            <a:pPr lvl="2"/>
            <a:r>
              <a:rPr lang="en-US" dirty="0"/>
              <a:t>Resize the window</a:t>
            </a:r>
          </a:p>
          <a:p>
            <a:pPr lvl="1"/>
            <a:r>
              <a:rPr lang="en-US" b="1" dirty="0"/>
              <a:t>What is happening?</a:t>
            </a:r>
          </a:p>
          <a:p>
            <a:pPr lvl="2"/>
            <a:r>
              <a:rPr lang="en-US" dirty="0"/>
              <a:t>As window size changes, text display is rearranged</a:t>
            </a:r>
          </a:p>
          <a:p>
            <a:pPr lvl="2"/>
            <a:r>
              <a:rPr lang="en-US" dirty="0"/>
              <a:t>How come?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Signals! </a:t>
            </a:r>
          </a:p>
          <a:p>
            <a:pPr lvl="2"/>
            <a:r>
              <a:rPr lang="en-US" dirty="0"/>
              <a:t>Mouse </a:t>
            </a:r>
            <a:r>
              <a:rPr lang="en-US" dirty="0">
                <a:sym typeface="Wingdings"/>
              </a:rPr>
              <a:t> (I/O interrupt, steals CPU)  OS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ym typeface="Wingdings"/>
              </a:rPr>
              <a:t>Firefox </a:t>
            </a:r>
            <a:r>
              <a:rPr lang="en-US" dirty="0" smtClean="0">
                <a:sym typeface="Wingdings"/>
              </a:rPr>
              <a:t>process</a:t>
            </a:r>
          </a:p>
          <a:p>
            <a:r>
              <a:rPr lang="en-US" dirty="0" smtClean="0">
                <a:sym typeface="Wingdings"/>
              </a:rPr>
              <a:t>Another example (read offline)</a:t>
            </a:r>
          </a:p>
          <a:p>
            <a:pPr lvl="1"/>
            <a:r>
              <a:rPr lang="en-US" dirty="0" smtClean="0">
                <a:sym typeface="Wingdings"/>
              </a:rPr>
              <a:t>Open a PDF files in two PDF readers (Acrobat </a:t>
            </a:r>
            <a:r>
              <a:rPr lang="en-US" dirty="0">
                <a:sym typeface="Wingdings"/>
              </a:rPr>
              <a:t>reader and preview/</a:t>
            </a:r>
            <a:r>
              <a:rPr lang="en-US" dirty="0" smtClean="0">
                <a:sym typeface="Wingdings"/>
              </a:rPr>
              <a:t>skim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etc</a:t>
            </a:r>
            <a:r>
              <a:rPr lang="en-US" dirty="0" smtClean="0">
                <a:sym typeface="Wingdings"/>
              </a:rPr>
              <a:t>)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Modify </a:t>
            </a:r>
            <a:r>
              <a:rPr lang="en-US" dirty="0" smtClean="0">
                <a:sym typeface="Wingdings"/>
              </a:rPr>
              <a:t>the file with </a:t>
            </a:r>
            <a:r>
              <a:rPr lang="en-US" dirty="0">
                <a:sym typeface="Wingdings"/>
              </a:rPr>
              <a:t>“acrobat reader pro</a:t>
            </a:r>
            <a:r>
              <a:rPr lang="en-US" dirty="0" smtClean="0">
                <a:sym typeface="Wingdings"/>
              </a:rPr>
              <a:t>”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“</a:t>
            </a:r>
            <a:r>
              <a:rPr lang="en-US" dirty="0">
                <a:sym typeface="Wingdings"/>
              </a:rPr>
              <a:t>skim</a:t>
            </a:r>
            <a:r>
              <a:rPr lang="en-US" dirty="0" smtClean="0">
                <a:sym typeface="Wingdings"/>
              </a:rPr>
              <a:t>” will say “file has changed, do you want to refresh?”</a:t>
            </a:r>
            <a:endParaRPr lang="en-US" dirty="0">
              <a:sym typeface="Wingdings"/>
            </a:endParaRPr>
          </a:p>
          <a:p>
            <a:pPr lvl="1"/>
            <a:r>
              <a:rPr lang="en-US" dirty="0" err="1">
                <a:sym typeface="Wingdings"/>
              </a:rPr>
              <a:t>AcrobatSavesync</a:t>
            </a:r>
            <a:r>
              <a:rPr lang="en-US" dirty="0">
                <a:sym typeface="Wingdings"/>
              </a:rPr>
              <a:t>()</a:t>
            </a:r>
            <a:r>
              <a:rPr lang="en-US" dirty="0" err="1">
                <a:sym typeface="Wingdings"/>
              </a:rPr>
              <a:t>OSSignalToSkimSkimReload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482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motivational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2133600"/>
            <a:ext cx="7896225" cy="3438525"/>
          </a:xfrm>
        </p:spPr>
        <p:txBody>
          <a:bodyPr/>
          <a:lstStyle/>
          <a:p>
            <a:r>
              <a:rPr lang="en-US" dirty="0"/>
              <a:t>Divide by zero, …</a:t>
            </a:r>
          </a:p>
          <a:p>
            <a:pPr lvl="1"/>
            <a:r>
              <a:rPr lang="en-US" dirty="0"/>
              <a:t>Old days: process killed, no message</a:t>
            </a:r>
          </a:p>
          <a:p>
            <a:r>
              <a:rPr lang="en-US" dirty="0"/>
              <a:t>A nicer way: send the process an error signal (SIGFPE)</a:t>
            </a:r>
          </a:p>
          <a:p>
            <a:pPr lvl="1"/>
            <a:r>
              <a:rPr lang="en-US" b="1" dirty="0"/>
              <a:t>OS: </a:t>
            </a:r>
            <a:r>
              <a:rPr lang="en-US" dirty="0"/>
              <a:t>“Hey </a:t>
            </a:r>
            <a:r>
              <a:rPr lang="en-US" b="1" dirty="0"/>
              <a:t>P</a:t>
            </a:r>
            <a:r>
              <a:rPr lang="en-US" dirty="0"/>
              <a:t>, you make an FPE. You decide yourself what do do.”</a:t>
            </a:r>
          </a:p>
          <a:p>
            <a:pPr lvl="1"/>
            <a:r>
              <a:rPr lang="en-US" b="1" dirty="0"/>
              <a:t>P: </a:t>
            </a:r>
            <a:r>
              <a:rPr lang="en-US" dirty="0"/>
              <a:t>“Thank you for the signal, I will print out a specific message to my user”</a:t>
            </a:r>
          </a:p>
          <a:p>
            <a:pPr lvl="2"/>
            <a:r>
              <a:rPr lang="en-US" dirty="0"/>
              <a:t>E.g. “Send diagnosis report to Firefox developer?”</a:t>
            </a:r>
          </a:p>
          <a:p>
            <a:r>
              <a:rPr lang="en-US" dirty="0"/>
              <a:t>How does this work?</a:t>
            </a:r>
          </a:p>
          <a:p>
            <a:pPr lvl="1"/>
            <a:r>
              <a:rPr lang="en-US" dirty="0"/>
              <a:t>A program P provides a SIGFPE </a:t>
            </a:r>
            <a:r>
              <a:rPr lang="en-US" b="1" u="sng" dirty="0">
                <a:solidFill>
                  <a:srgbClr val="FF0000"/>
                </a:solidFill>
              </a:rPr>
              <a:t>signal handler</a:t>
            </a:r>
          </a:p>
          <a:p>
            <a:pPr lvl="2"/>
            <a:r>
              <a:rPr lang="en-US" i="1" dirty="0"/>
              <a:t>Note: Signal handler (in program) </a:t>
            </a:r>
            <a:r>
              <a:rPr lang="en-US" i="1" dirty="0">
                <a:solidFill>
                  <a:srgbClr val="FF0000"/>
                </a:solidFill>
              </a:rPr>
              <a:t>!=</a:t>
            </a:r>
            <a:r>
              <a:rPr lang="en-US" i="1" dirty="0"/>
              <a:t> exception handler (in OS)</a:t>
            </a:r>
          </a:p>
          <a:p>
            <a:pPr lvl="1"/>
            <a:r>
              <a:rPr lang="en-US" dirty="0"/>
              <a:t>OS lets  P have its own way to deal with the error </a:t>
            </a:r>
          </a:p>
        </p:txBody>
      </p:sp>
      <p:pic>
        <p:nvPicPr>
          <p:cNvPr id="4" name="Picture 3" descr="Screen shot 2014-05-06 at 10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20" y="76200"/>
            <a:ext cx="3657600" cy="23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 </a:t>
            </a:r>
            <a:r>
              <a:rPr lang="en-US" dirty="0">
                <a:solidFill>
                  <a:srgbClr val="FF0000"/>
                </a:solidFill>
              </a:rPr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/>
              <a:t>How do you start a program? How do you create a process?</a:t>
            </a:r>
          </a:p>
          <a:p>
            <a:pPr lvl="1"/>
            <a:r>
              <a:rPr lang="en-US" dirty="0" smtClean="0"/>
              <a:t>(a) C</a:t>
            </a:r>
            <a:r>
              <a:rPr lang="en-US" dirty="0" smtClean="0"/>
              <a:t>lick </a:t>
            </a:r>
            <a:r>
              <a:rPr lang="en-US" dirty="0"/>
              <a:t>the application </a:t>
            </a:r>
            <a:r>
              <a:rPr lang="en-US" dirty="0" smtClean="0"/>
              <a:t>button </a:t>
            </a:r>
            <a:r>
              <a:rPr lang="en-US" dirty="0" smtClean="0"/>
              <a:t>on desktop GUI</a:t>
            </a:r>
            <a:endParaRPr lang="en-US" dirty="0"/>
          </a:p>
          <a:p>
            <a:pPr lvl="1"/>
            <a:r>
              <a:rPr lang="en-US" dirty="0" smtClean="0"/>
              <a:t>(b) or run </a:t>
            </a:r>
            <a:r>
              <a:rPr lang="en-US" dirty="0"/>
              <a:t>it from the shell:  </a:t>
            </a:r>
            <a:r>
              <a:rPr lang="en-US" dirty="0">
                <a:latin typeface="Courier New" pitchFamily="49" charset="0"/>
              </a:rPr>
              <a:t>./</a:t>
            </a:r>
            <a:r>
              <a:rPr lang="en-US" dirty="0" err="1" smtClean="0">
                <a:latin typeface="Courier New" pitchFamily="49" charset="0"/>
              </a:rPr>
              <a:t>myprog</a:t>
            </a:r>
            <a:endParaRPr lang="en-US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Both of them call </a:t>
            </a:r>
            <a:r>
              <a:rPr lang="en-US" b="1" dirty="0" smtClean="0">
                <a:solidFill>
                  <a:srgbClr val="FF0000"/>
                </a:solidFill>
              </a:rPr>
              <a:t>fork()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execve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  <a:r>
              <a:rPr lang="en-US" b="1" dirty="0" smtClean="0"/>
              <a:t> </a:t>
            </a:r>
            <a:r>
              <a:rPr lang="en-US" dirty="0" smtClean="0"/>
              <a:t>system calls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See “man fork” and “man </a:t>
            </a:r>
            <a:r>
              <a:rPr lang="en-US" dirty="0" err="1" smtClean="0"/>
              <a:t>execve</a:t>
            </a:r>
            <a:r>
              <a:rPr lang="en-US" dirty="0" smtClean="0"/>
              <a:t>” for details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fork</a:t>
            </a:r>
            <a:r>
              <a:rPr lang="en-US" dirty="0">
                <a:latin typeface="Courier New" pitchFamily="49" charset="0"/>
              </a:rPr>
              <a:t>(void)</a:t>
            </a:r>
            <a:endParaRPr lang="en-US" dirty="0"/>
          </a:p>
          <a:p>
            <a:pPr lvl="2"/>
            <a:r>
              <a:rPr lang="en-US" dirty="0"/>
              <a:t>creates a new process (</a:t>
            </a:r>
            <a:r>
              <a:rPr lang="en-US" b="1" dirty="0"/>
              <a:t>child</a:t>
            </a:r>
            <a:r>
              <a:rPr lang="en-US" dirty="0"/>
              <a:t> process) that is identical to the calling process (</a:t>
            </a:r>
            <a:r>
              <a:rPr lang="en-US" b="1" dirty="0"/>
              <a:t>parent</a:t>
            </a:r>
            <a:r>
              <a:rPr lang="en-US" dirty="0"/>
              <a:t> process)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execve</a:t>
            </a:r>
            <a:r>
              <a:rPr lang="en-US" dirty="0"/>
              <a:t>(char *</a:t>
            </a:r>
            <a:r>
              <a:rPr lang="en-US" dirty="0">
                <a:solidFill>
                  <a:schemeClr val="accent1"/>
                </a:solidFill>
              </a:rPr>
              <a:t>filename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[], char *</a:t>
            </a:r>
            <a:r>
              <a:rPr lang="en-US" dirty="0" err="1"/>
              <a:t>envp</a:t>
            </a:r>
            <a:r>
              <a:rPr lang="en-US" dirty="0"/>
              <a:t>[])</a:t>
            </a:r>
          </a:p>
          <a:p>
            <a:pPr lvl="2"/>
            <a:r>
              <a:rPr lang="en-US" dirty="0"/>
              <a:t>Runs a new program (filename) in the current process</a:t>
            </a:r>
          </a:p>
          <a:p>
            <a:pPr lvl="2"/>
            <a:r>
              <a:rPr lang="en-US" dirty="0"/>
              <a:t>Ex: </a:t>
            </a:r>
            <a:r>
              <a:rPr lang="en-US" dirty="0" err="1"/>
              <a:t>execve</a:t>
            </a:r>
            <a:r>
              <a:rPr lang="en-US" dirty="0"/>
              <a:t>(“</a:t>
            </a:r>
            <a:r>
              <a:rPr lang="en-US" dirty="0">
                <a:solidFill>
                  <a:srgbClr val="00CC99"/>
                </a:solidFill>
              </a:rPr>
              <a:t>somewhere/p0/hello</a:t>
            </a:r>
            <a:r>
              <a:rPr lang="en-US" dirty="0"/>
              <a:t>”, 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7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19800" y="4476710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77461"/>
            <a:ext cx="7592093" cy="554922"/>
          </a:xfrm>
        </p:spPr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2057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“message” that notifies a process that an event of some type has occurred in the system</a:t>
            </a:r>
          </a:p>
          <a:p>
            <a:pPr lvl="1"/>
            <a:r>
              <a:rPr lang="en-US" dirty="0"/>
              <a:t>Signal type is identified by small integer IDs (1-30)</a:t>
            </a:r>
          </a:p>
          <a:p>
            <a:pPr lvl="1"/>
            <a:r>
              <a:rPr lang="en-US" dirty="0"/>
              <a:t>Signals can come directly </a:t>
            </a:r>
            <a:r>
              <a:rPr lang="en-US" dirty="0">
                <a:solidFill>
                  <a:srgbClr val="FF0000"/>
                </a:solidFill>
              </a:rPr>
              <a:t>from the OS</a:t>
            </a:r>
          </a:p>
          <a:p>
            <a:pPr lvl="1"/>
            <a:r>
              <a:rPr lang="en-US" dirty="0"/>
              <a:t>Signals can come from </a:t>
            </a:r>
            <a:r>
              <a:rPr lang="en-US" dirty="0">
                <a:solidFill>
                  <a:srgbClr val="FF0000"/>
                </a:solidFill>
              </a:rPr>
              <a:t>other processes </a:t>
            </a:r>
            <a:r>
              <a:rPr lang="en-US" dirty="0"/>
              <a:t>(mediated by the OS)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955741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880" y="4736541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cxnSp>
        <p:nvCxnSpPr>
          <p:cNvPr id="8" name="Curved Connector 7"/>
          <p:cNvCxnSpPr>
            <a:stCxn id="6" idx="3"/>
            <a:endCxn id="7" idx="3"/>
          </p:cNvCxnSpPr>
          <p:nvPr/>
        </p:nvCxnSpPr>
        <p:spPr>
          <a:xfrm flipV="1">
            <a:off x="2565404" y="5149571"/>
            <a:ext cx="30480" cy="1219200"/>
          </a:xfrm>
          <a:prstGeom prst="curvedConnector3">
            <a:avLst>
              <a:gd name="adj1" fmla="val 1283333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5478978"/>
            <a:ext cx="1904133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Exception </a:t>
            </a:r>
          </a:p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DivByZero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880" y="3517341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</p:txBody>
      </p:sp>
      <p:cxnSp>
        <p:nvCxnSpPr>
          <p:cNvPr id="15" name="Curved Connector 14"/>
          <p:cNvCxnSpPr>
            <a:stCxn id="7" idx="3"/>
            <a:endCxn id="14" idx="3"/>
          </p:cNvCxnSpPr>
          <p:nvPr/>
        </p:nvCxnSpPr>
        <p:spPr>
          <a:xfrm flipV="1">
            <a:off x="2595884" y="3930371"/>
            <a:ext cx="12700" cy="1219200"/>
          </a:xfrm>
          <a:prstGeom prst="curvedConnector3">
            <a:avLst>
              <a:gd name="adj1" fmla="val 276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1" y="4107378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SIGFPE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7973" y="3441141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(ex: shell)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5" name="Curved Connector 24"/>
          <p:cNvCxnSpPr>
            <a:stCxn id="24" idx="3"/>
          </p:cNvCxnSpPr>
          <p:nvPr/>
        </p:nvCxnSpPr>
        <p:spPr>
          <a:xfrm>
            <a:off x="5957977" y="3854171"/>
            <a:ext cx="1204823" cy="1270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00"/>
            </a:solidFill>
            <a:prstDash val="sys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08524" y="3441141"/>
            <a:ext cx="1478276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(ex: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firefox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441141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SIGKILL</a:t>
            </a:r>
          </a:p>
        </p:txBody>
      </p:sp>
      <p:cxnSp>
        <p:nvCxnSpPr>
          <p:cNvPr id="30" name="Curved Connector 29"/>
          <p:cNvCxnSpPr>
            <a:stCxn id="24" idx="2"/>
            <a:endCxn id="28" idx="2"/>
          </p:cNvCxnSpPr>
          <p:nvPr/>
        </p:nvCxnSpPr>
        <p:spPr>
          <a:xfrm rot="16200000" flipH="1">
            <a:off x="6635318" y="2954856"/>
            <a:ext cx="12700" cy="2624687"/>
          </a:xfrm>
          <a:prstGeom prst="curvedConnector3">
            <a:avLst>
              <a:gd name="adj1" fmla="val 404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0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7" grpId="0" animBg="1"/>
      <p:bldP spid="13" grpId="0"/>
      <p:bldP spid="14" grpId="0" animBg="1"/>
      <p:bldP spid="23" grpId="0"/>
      <p:bldP spid="24" grpId="0" animBg="1"/>
      <p:bldP spid="28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6" t="4678" r="17097"/>
          <a:stretch/>
        </p:blipFill>
        <p:spPr>
          <a:xfrm>
            <a:off x="914400" y="1828800"/>
            <a:ext cx="6705600" cy="31057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7722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1065212"/>
          </a:xfrm>
        </p:spPr>
        <p:txBody>
          <a:bodyPr/>
          <a:lstStyle/>
          <a:p>
            <a:r>
              <a:rPr lang="en-US" dirty="0"/>
              <a:t>..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20543"/>
              </p:ext>
            </p:extLst>
          </p:nvPr>
        </p:nvGraphicFramePr>
        <p:xfrm>
          <a:off x="609601" y="2982468"/>
          <a:ext cx="8001000" cy="2464308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Interrupt (e.g.,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-c from keyboard)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 &amp; Dump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SIGWINCH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Ignore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Window size changed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60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7239000" cy="573087"/>
          </a:xfrm>
        </p:spPr>
        <p:txBody>
          <a:bodyPr/>
          <a:lstStyle/>
          <a:p>
            <a:r>
              <a:rPr lang="en-US" dirty="0" err="1"/>
              <a:t>Writing+Registering</a:t>
            </a:r>
            <a:r>
              <a:rPr lang="en-US" dirty="0"/>
              <a:t> Signal Handlers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398696" y="1820882"/>
            <a:ext cx="6078304" cy="4739759"/>
          </a:xfrm>
          <a:prstGeom prst="rect">
            <a:avLst/>
          </a:prstGeom>
          <a:solidFill>
            <a:srgbClr val="F6F5BD"/>
          </a:solidFill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400" dirty="0" smtClean="0">
              <a:latin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</a:rPr>
              <a:t>/</a:t>
            </a:r>
            <a:r>
              <a:rPr lang="en-US" sz="1400" dirty="0">
                <a:latin typeface="Courier New" pitchFamily="49" charset="0"/>
              </a:rPr>
              <a:t>/ Examples of receiving </a:t>
            </a:r>
            <a:r>
              <a:rPr lang="en-US" sz="1400" dirty="0" smtClean="0">
                <a:latin typeface="Courier New" pitchFamily="49" charset="0"/>
              </a:rPr>
              <a:t>signals</a:t>
            </a:r>
          </a:p>
          <a:p>
            <a:r>
              <a:rPr lang="en-US" sz="1400" dirty="0" smtClean="0">
                <a:latin typeface="Courier New" pitchFamily="49" charset="0"/>
              </a:rPr>
              <a:t>// </a:t>
            </a:r>
            <a:r>
              <a:rPr lang="en-US" sz="1400" dirty="0" smtClean="0">
                <a:latin typeface="Courier New" pitchFamily="49" charset="0"/>
              </a:rPr>
              <a:t>in </a:t>
            </a:r>
            <a:r>
              <a:rPr lang="en-US" sz="2200" dirty="0">
                <a:latin typeface="Courier New" pitchFamily="49" charset="0"/>
              </a:rPr>
              <a:t>YOUR </a:t>
            </a:r>
            <a:r>
              <a:rPr lang="en-US" sz="2200" dirty="0" smtClean="0">
                <a:latin typeface="Courier New" pitchFamily="49" charset="0"/>
              </a:rPr>
              <a:t>PROGRAM  </a:t>
            </a:r>
            <a:r>
              <a:rPr lang="en-US" sz="1400" dirty="0" smtClean="0">
                <a:latin typeface="Courier New" pitchFamily="49" charset="0"/>
              </a:rPr>
              <a:t>(not in OS)</a:t>
            </a:r>
            <a:endParaRPr lang="en-US" sz="1400" dirty="0">
              <a:latin typeface="Courier New" pitchFamily="49" charset="0"/>
            </a:endParaRP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u="sng" dirty="0" err="1">
                <a:solidFill>
                  <a:srgbClr val="FF0000"/>
                </a:solidFill>
                <a:latin typeface="Courier New" pitchFamily="49" charset="0"/>
              </a:rPr>
              <a:t>my_fpe_handler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sig) {</a:t>
            </a:r>
          </a:p>
          <a:p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(”I received FPE signal %d\n", sig);</a:t>
            </a:r>
          </a:p>
          <a:p>
            <a:r>
              <a:rPr lang="en-US" sz="1400" dirty="0">
                <a:latin typeface="Courier New" pitchFamily="49" charset="0"/>
              </a:rPr>
              <a:t>    exit(0);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my_sigwinch_handler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sig) {</a:t>
            </a:r>
          </a:p>
          <a:p>
            <a:r>
              <a:rPr lang="en-US" sz="1400" dirty="0">
                <a:latin typeface="Courier New" pitchFamily="49" charset="0"/>
              </a:rPr>
              <a:t>    // adjust my window size here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main() {</a:t>
            </a:r>
          </a:p>
          <a:p>
            <a:r>
              <a:rPr lang="en-US" sz="1400" dirty="0">
                <a:latin typeface="Courier New" pitchFamily="49" charset="0"/>
              </a:rPr>
              <a:t>  // </a:t>
            </a:r>
            <a:r>
              <a:rPr lang="en-US" sz="1400" u="sng" dirty="0">
                <a:latin typeface="Courier New" pitchFamily="49" charset="0"/>
              </a:rPr>
              <a:t>register</a:t>
            </a:r>
            <a:r>
              <a:rPr lang="en-US" sz="1400" dirty="0">
                <a:latin typeface="Courier New" pitchFamily="49" charset="0"/>
              </a:rPr>
              <a:t> the signal handlers (</a:t>
            </a:r>
            <a:r>
              <a:rPr lang="en-US" sz="1400" dirty="0" err="1">
                <a:latin typeface="Courier New" pitchFamily="49" charset="0"/>
              </a:rPr>
              <a:t>func</a:t>
            </a:r>
            <a:r>
              <a:rPr lang="en-US" sz="1400" dirty="0">
                <a:latin typeface="Courier New" pitchFamily="49" charset="0"/>
              </a:rPr>
              <a:t> addresses)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 signal(SIGFPE,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my_fpe_handler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 signal(SIGWINCH,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my_winch_handler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</a:rPr>
              <a:t>  // do some </a:t>
            </a:r>
            <a:r>
              <a:rPr lang="en-US" sz="1400" dirty="0" smtClean="0">
                <a:latin typeface="Courier New" pitchFamily="49" charset="0"/>
              </a:rPr>
              <a:t>work</a:t>
            </a:r>
          </a:p>
          <a:p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x = y / 0;   // </a:t>
            </a:r>
            <a:r>
              <a:rPr lang="en-US" sz="1400" dirty="0" smtClean="0">
                <a:latin typeface="Courier New" pitchFamily="49" charset="0"/>
                <a:sym typeface="Wingdings"/>
              </a:rPr>
              <a:t> will call your </a:t>
            </a:r>
            <a:r>
              <a:rPr lang="en-US" sz="1400" dirty="0" err="1" smtClean="0">
                <a:latin typeface="Courier New" pitchFamily="49" charset="0"/>
                <a:sym typeface="Wingdings"/>
              </a:rPr>
              <a:t>my_fpe_handler</a:t>
            </a:r>
            <a:r>
              <a:rPr lang="en-US" sz="1400" dirty="0" smtClean="0">
                <a:latin typeface="Courier New" pitchFamily="49" charset="0"/>
                <a:sym typeface="Wingdings"/>
              </a:rPr>
              <a:t>()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10000"/>
            <a:ext cx="3568700" cy="133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276" y="5141469"/>
            <a:ext cx="3353724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4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42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42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429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429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7239000" cy="573087"/>
          </a:xfrm>
        </p:spPr>
        <p:txBody>
          <a:bodyPr/>
          <a:lstStyle/>
          <a:p>
            <a:r>
              <a:rPr lang="en-US" dirty="0"/>
              <a:t>Sending signals </a:t>
            </a:r>
            <a:r>
              <a:rPr lang="mr-IN" dirty="0" smtClean="0"/>
              <a:t>–</a:t>
            </a:r>
            <a:r>
              <a:rPr lang="en-US" dirty="0" smtClean="0"/>
              <a:t> kill()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3616" y="2286000"/>
            <a:ext cx="7378784" cy="1508105"/>
          </a:xfrm>
          <a:prstGeom prst="rect">
            <a:avLst/>
          </a:prstGeom>
          <a:solidFill>
            <a:srgbClr val="F6F5BD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// A </a:t>
            </a:r>
            <a:r>
              <a:rPr lang="en-US" sz="2200" dirty="0">
                <a:latin typeface="Courier New" pitchFamily="49" charset="0"/>
              </a:rPr>
              <a:t>shell</a:t>
            </a:r>
            <a:r>
              <a:rPr lang="en-US" sz="1400" dirty="0">
                <a:latin typeface="Courier New" pitchFamily="49" charset="0"/>
              </a:rPr>
              <a:t> (an example of a SENDER), ex: kill -9 </a:t>
            </a:r>
            <a:r>
              <a:rPr lang="en-US" sz="1400" dirty="0" err="1">
                <a:latin typeface="Courier New" pitchFamily="49" charset="0"/>
              </a:rPr>
              <a:t>somePid</a:t>
            </a:r>
            <a:endParaRPr lang="en-US" sz="1400" dirty="0">
              <a:latin typeface="Courier New" pitchFamily="49" charset="0"/>
            </a:endParaRPr>
          </a:p>
          <a:p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if (</a:t>
            </a:r>
            <a:r>
              <a:rPr lang="en-US" sz="1400" dirty="0" err="1">
                <a:latin typeface="Courier New" pitchFamily="49" charset="0"/>
              </a:rPr>
              <a:t>cmd</a:t>
            </a:r>
            <a:r>
              <a:rPr lang="en-US" sz="1400" dirty="0">
                <a:latin typeface="Courier New" pitchFamily="49" charset="0"/>
              </a:rPr>
              <a:t> == “kill -9”) {                          // -9 </a:t>
            </a:r>
            <a:r>
              <a:rPr lang="en-US" sz="1400" dirty="0">
                <a:latin typeface="Courier New" pitchFamily="49" charset="0"/>
                <a:sym typeface="Wingdings"/>
              </a:rPr>
              <a:t> SIGKILL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getPidToKillFromArg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kill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SIGKILL</a:t>
            </a:r>
            <a:r>
              <a:rPr lang="en-US" sz="1400" dirty="0">
                <a:latin typeface="Courier New" pitchFamily="49" charset="0"/>
              </a:rPr>
              <a:t>); // </a:t>
            </a:r>
            <a:r>
              <a:rPr lang="en-US" sz="1400" dirty="0">
                <a:latin typeface="Courier New" pitchFamily="49" charset="0"/>
                <a:sym typeface="Wingdings"/>
              </a:rPr>
              <a:t> system call (more in “man 3 kill “)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pic>
        <p:nvPicPr>
          <p:cNvPr id="2" name="Picture 1" descr="Screen Shot 2015-05-05 at 8.3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1" y="4038600"/>
            <a:ext cx="3536080" cy="2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87"/>
          <a:stretch/>
        </p:blipFill>
        <p:spPr>
          <a:xfrm>
            <a:off x="160414" y="1524000"/>
            <a:ext cx="8983586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186" y="2743200"/>
            <a:ext cx="1600200" cy="228600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kill(B,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971800"/>
            <a:ext cx="1600200" cy="762000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Jump to B’s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_handler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674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and </a:t>
            </a:r>
            <a:r>
              <a:rPr lang="en-US" dirty="0">
                <a:solidFill>
                  <a:srgbClr val="FF0000"/>
                </a:solidFill>
              </a:rPr>
              <a:t>concurrency</a:t>
            </a:r>
            <a:r>
              <a:rPr lang="en-US" dirty="0"/>
              <a:t> (in </a:t>
            </a:r>
            <a:r>
              <a:rPr lang="en-US" dirty="0" smtClean="0"/>
              <a:t>Homework)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8" y="971550"/>
            <a:ext cx="9028042" cy="4972050"/>
          </a:xfrm>
        </p:spPr>
        <p:txBody>
          <a:bodyPr/>
          <a:lstStyle/>
          <a:p>
            <a:r>
              <a:rPr lang="en-US" dirty="0"/>
              <a:t>Process1: 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main() 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  kill (2,sig)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  Print C  </a:t>
            </a:r>
          </a:p>
          <a:p>
            <a:r>
              <a:rPr lang="en-US" dirty="0"/>
              <a:t>Process 2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main() { print A }</a:t>
            </a:r>
          </a:p>
          <a:p>
            <a:pPr marL="457200" lvl="1" indent="0">
              <a:buNone/>
            </a:pPr>
            <a:r>
              <a:rPr lang="en-US" dirty="0" err="1">
                <a:latin typeface="Courier" pitchFamily="2" charset="0"/>
              </a:rPr>
              <a:t>sig_handler</a:t>
            </a:r>
            <a:r>
              <a:rPr lang="en-US" dirty="0">
                <a:latin typeface="Courier" pitchFamily="2" charset="0"/>
              </a:rPr>
              <a:t>() { print B }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Are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concurrent</a:t>
            </a:r>
            <a:r>
              <a:rPr lang="en-US" dirty="0"/>
              <a:t>?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Why?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S_handler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a new execution “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thread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main(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“thread” will be discussed in future lecture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? </a:t>
            </a:r>
            <a:r>
              <a:rPr lang="en-US" b="1" dirty="0">
                <a:solidFill>
                  <a:srgbClr val="FF0000"/>
                </a:solidFill>
              </a:rPr>
              <a:t> …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Why? Print C only happens when kill() returns (that is after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S_handler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() finishes)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 ?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F09717A-BF44-1C48-A8A6-31CBB937C674}"/>
              </a:ext>
            </a:extLst>
          </p:cNvPr>
          <p:cNvCxnSpPr>
            <a:cxnSpLocks/>
          </p:cNvCxnSpPr>
          <p:nvPr/>
        </p:nvCxnSpPr>
        <p:spPr>
          <a:xfrm>
            <a:off x="5689638" y="2122072"/>
            <a:ext cx="1236359" cy="336661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34E6257-EC65-534C-9540-67376DC8C962}"/>
              </a:ext>
            </a:extLst>
          </p:cNvPr>
          <p:cNvCxnSpPr/>
          <p:nvPr/>
        </p:nvCxnSpPr>
        <p:spPr>
          <a:xfrm>
            <a:off x="5197906" y="1602340"/>
            <a:ext cx="0" cy="381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81B73E-38A6-9F42-94B4-244538B2EE15}"/>
              </a:ext>
            </a:extLst>
          </p:cNvPr>
          <p:cNvSpPr txBox="1"/>
          <p:nvPr/>
        </p:nvSpPr>
        <p:spPr>
          <a:xfrm>
            <a:off x="4658883" y="193740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kill(2, sig)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21DDC60-E5C8-EB4A-B4D0-F4EDE11AB4DA}"/>
              </a:ext>
            </a:extLst>
          </p:cNvPr>
          <p:cNvCxnSpPr>
            <a:cxnSpLocks/>
          </p:cNvCxnSpPr>
          <p:nvPr/>
        </p:nvCxnSpPr>
        <p:spPr>
          <a:xfrm flipH="1">
            <a:off x="5197906" y="3056043"/>
            <a:ext cx="1537265" cy="32185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6E4317-2827-AC4B-A820-8FF6EB728886}"/>
              </a:ext>
            </a:extLst>
          </p:cNvPr>
          <p:cNvSpPr txBox="1"/>
          <p:nvPr/>
        </p:nvSpPr>
        <p:spPr>
          <a:xfrm>
            <a:off x="4831064" y="4006142"/>
            <a:ext cx="8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E79A20A-FAE9-E242-9C60-937F59DC3995}"/>
              </a:ext>
            </a:extLst>
          </p:cNvPr>
          <p:cNvCxnSpPr>
            <a:cxnSpLocks/>
          </p:cNvCxnSpPr>
          <p:nvPr/>
        </p:nvCxnSpPr>
        <p:spPr>
          <a:xfrm>
            <a:off x="5176173" y="3377897"/>
            <a:ext cx="0" cy="62824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37D34C-0FD8-BE4C-9882-93B0396815BC}"/>
              </a:ext>
            </a:extLst>
          </p:cNvPr>
          <p:cNvSpPr txBox="1"/>
          <p:nvPr/>
        </p:nvSpPr>
        <p:spPr>
          <a:xfrm>
            <a:off x="4985347" y="116110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22DAC8-B831-4843-B5C4-05F16BB38FF0}"/>
              </a:ext>
            </a:extLst>
          </p:cNvPr>
          <p:cNvSpPr txBox="1"/>
          <p:nvPr/>
        </p:nvSpPr>
        <p:spPr>
          <a:xfrm>
            <a:off x="8130532" y="117871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C31A157A-3528-A244-957C-5A75C08D51B7}"/>
              </a:ext>
            </a:extLst>
          </p:cNvPr>
          <p:cNvCxnSpPr>
            <a:cxnSpLocks/>
          </p:cNvCxnSpPr>
          <p:nvPr/>
        </p:nvCxnSpPr>
        <p:spPr>
          <a:xfrm>
            <a:off x="8343090" y="1548050"/>
            <a:ext cx="0" cy="965259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638A5A-2081-EE48-B44D-17EDF272E224}"/>
              </a:ext>
            </a:extLst>
          </p:cNvPr>
          <p:cNvSpPr txBox="1"/>
          <p:nvPr/>
        </p:nvSpPr>
        <p:spPr>
          <a:xfrm>
            <a:off x="8009614" y="2438323"/>
            <a:ext cx="839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main()</a:t>
            </a:r>
          </a:p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DFA325-A8AE-614E-A789-AAA19E5C5A16}"/>
              </a:ext>
            </a:extLst>
          </p:cNvPr>
          <p:cNvSpPr txBox="1"/>
          <p:nvPr/>
        </p:nvSpPr>
        <p:spPr>
          <a:xfrm>
            <a:off x="6624148" y="2416751"/>
            <a:ext cx="1307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(waiting to be called)</a:t>
            </a:r>
          </a:p>
          <a:p>
            <a:r>
              <a:rPr lang="en-US" sz="1800" dirty="0" err="1" smtClean="0">
                <a:latin typeface="Calibri" pitchFamily="34" charset="0"/>
              </a:rPr>
              <a:t>S_handler</a:t>
            </a:r>
            <a:r>
              <a:rPr lang="en-US" sz="1800" dirty="0">
                <a:latin typeface="Calibri" pitchFamily="34" charset="0"/>
              </a:rPr>
              <a:t>()</a:t>
            </a:r>
          </a:p>
          <a:p>
            <a:r>
              <a:rPr lang="en-US" sz="1800" dirty="0">
                <a:latin typeface="Calibri" pitchFamily="34" charset="0"/>
              </a:rPr>
              <a:t>Print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9510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signal handlers</a:t>
            </a:r>
          </a:p>
          <a:p>
            <a:pPr lvl="1"/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some_function_name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sig) </a:t>
            </a:r>
            <a:endParaRPr lang="en-US" dirty="0"/>
          </a:p>
          <a:p>
            <a:r>
              <a:rPr lang="en-US" dirty="0"/>
              <a:t>Register them </a:t>
            </a:r>
            <a:r>
              <a:rPr lang="en-US" dirty="0" smtClean="0"/>
              <a:t>-- signal</a:t>
            </a:r>
            <a:r>
              <a:rPr lang="en-US" dirty="0"/>
              <a:t>(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signal(SIG???,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some_function_name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dirty="0"/>
              <a:t>Send signals </a:t>
            </a:r>
            <a:r>
              <a:rPr lang="en-US" dirty="0" smtClean="0"/>
              <a:t>-- kill </a:t>
            </a:r>
            <a:r>
              <a:rPr lang="en-US" dirty="0"/>
              <a:t>(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Specify destination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kill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pid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SIG???</a:t>
            </a:r>
            <a:r>
              <a:rPr lang="en-US" dirty="0">
                <a:latin typeface="Courier New" pitchFamily="49" charset="0"/>
              </a:rPr>
              <a:t>); </a:t>
            </a:r>
            <a:endParaRPr lang="en-US" dirty="0" smtClean="0">
              <a:latin typeface="Courier New" pitchFamily="49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lvl="1"/>
            <a:endParaRPr lang="en-US" dirty="0" smtClean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 smtClean="0"/>
              <a:t>Your program may ignore signals (i.e. no handlers)</a:t>
            </a:r>
            <a:endParaRPr lang="en-US" dirty="0"/>
          </a:p>
          <a:p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fork() and </a:t>
            </a:r>
            <a:r>
              <a:rPr lang="en-US" dirty="0" err="1"/>
              <a:t>execve</a:t>
            </a:r>
            <a:r>
              <a:rPr lang="en-US" dirty="0"/>
              <a:t>()?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2438400"/>
            <a:ext cx="8710782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Yes, ideally: fork() + </a:t>
            </a:r>
            <a:r>
              <a:rPr lang="en-US" dirty="0" err="1"/>
              <a:t>execve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createNewProgram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(wait for the next lecture to understand why) </a:t>
            </a:r>
          </a:p>
          <a:p>
            <a:pPr lvl="1"/>
            <a:r>
              <a:rPr lang="en-US" dirty="0"/>
              <a:t>Short answer: sometimes we need to modify the child’s file descriptors after fork() and before calling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  <a:p>
            <a:r>
              <a:rPr lang="en-US" dirty="0"/>
              <a:t>fork </a:t>
            </a:r>
            <a:r>
              <a:rPr lang="en-US" dirty="0">
                <a:sym typeface="Wingdings"/>
              </a:rPr>
              <a:t> child inherits parent’s process state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Simplicity</a:t>
            </a:r>
            <a:r>
              <a:rPr lang="en-US" dirty="0"/>
              <a:t> of creating a new process address space (and </a:t>
            </a:r>
            <a:r>
              <a:rPr lang="en-US" dirty="0">
                <a:solidFill>
                  <a:srgbClr val="FF0000"/>
                </a:solidFill>
              </a:rPr>
              <a:t>inheriting</a:t>
            </a:r>
            <a:r>
              <a:rPr lang="en-US" dirty="0"/>
              <a:t> parent’s process state)</a:t>
            </a:r>
          </a:p>
          <a:p>
            <a:pPr lvl="1"/>
            <a:r>
              <a:rPr lang="en-US" dirty="0">
                <a:sym typeface="Wingdings"/>
              </a:rPr>
              <a:t>The two processes above, CWD = /data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r>
              <a:rPr lang="en-US" dirty="0"/>
              <a:t>What would happen if fork 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copy the process state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What is the CWD of </a:t>
            </a:r>
            <a:r>
              <a:rPr lang="en-US" dirty="0" err="1"/>
              <a:t>myProg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one implication to the programmers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E.g.:  open(“</a:t>
            </a:r>
            <a:r>
              <a:rPr lang="en-US" b="1" dirty="0">
                <a:solidFill>
                  <a:srgbClr val="FF0000"/>
                </a:solidFill>
              </a:rPr>
              <a:t>???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example: the “make” program</a:t>
            </a:r>
          </a:p>
          <a:p>
            <a:pPr lvl="2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gcc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file.c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(not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gcc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/…/full/long/path/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file.c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213758"/>
            <a:ext cx="3441204" cy="1077218"/>
          </a:xfrm>
          <a:prstGeom prst="rect">
            <a:avLst/>
          </a:prstGeom>
          <a:solidFill>
            <a:srgbClr val="F1C7C7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main()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13758"/>
            <a:ext cx="2514600" cy="1077218"/>
          </a:xfrm>
          <a:prstGeom prst="rect">
            <a:avLst/>
          </a:prstGeom>
          <a:solidFill>
            <a:srgbClr val="D5F1CF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Shell: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9400" y="100042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</p:spTree>
    <p:extLst>
      <p:ext uri="{BB962C8B-B14F-4D97-AF65-F5344CB8AC3E}">
        <p14:creationId xmlns:p14="http://schemas.microsoft.com/office/powerpoint/2010/main" val="219455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new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937125" cy="4972050"/>
          </a:xfrm>
        </p:spPr>
        <p:txBody>
          <a:bodyPr/>
          <a:lstStyle/>
          <a:p>
            <a:r>
              <a:rPr lang="en-US" dirty="0" smtClean="0"/>
              <a:t>Basically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processes are rooted from </a:t>
            </a:r>
            <a:r>
              <a:rPr lang="en-US" dirty="0">
                <a:solidFill>
                  <a:srgbClr val="FF0000"/>
                </a:solidFill>
              </a:rPr>
              <a:t>a shell</a:t>
            </a:r>
          </a:p>
          <a:p>
            <a:pPr lvl="1"/>
            <a:r>
              <a:rPr lang="en-US" dirty="0" smtClean="0"/>
              <a:t>Desktop GUI is a “shell”</a:t>
            </a:r>
            <a:endParaRPr lang="en-US" dirty="0"/>
          </a:p>
          <a:p>
            <a:pPr lvl="1"/>
            <a:r>
              <a:rPr lang="en-US" dirty="0"/>
              <a:t>A running shell is a process </a:t>
            </a:r>
          </a:p>
          <a:p>
            <a:pPr lvl="2"/>
            <a:r>
              <a:rPr lang="en-US" dirty="0" smtClean="0"/>
              <a:t>Many choices:</a:t>
            </a:r>
          </a:p>
          <a:p>
            <a:pPr lvl="3"/>
            <a:r>
              <a:rPr lang="en-US" dirty="0" smtClean="0"/>
              <a:t>E.g</a:t>
            </a:r>
            <a:r>
              <a:rPr lang="en-US" dirty="0"/>
              <a:t>. /bin/</a:t>
            </a:r>
            <a:r>
              <a:rPr lang="en-US" dirty="0" err="1"/>
              <a:t>sh</a:t>
            </a:r>
            <a:r>
              <a:rPr lang="en-US" dirty="0"/>
              <a:t>, bash, </a:t>
            </a:r>
            <a:r>
              <a:rPr lang="en-US" dirty="0" err="1"/>
              <a:t>csh</a:t>
            </a:r>
            <a:r>
              <a:rPr lang="en-US" dirty="0"/>
              <a:t>, </a:t>
            </a:r>
            <a:r>
              <a:rPr lang="en-US" dirty="0" err="1"/>
              <a:t>tcsh</a:t>
            </a:r>
            <a:r>
              <a:rPr lang="en-US" dirty="0"/>
              <a:t>, …</a:t>
            </a:r>
          </a:p>
          <a:p>
            <a:pPr lvl="3"/>
            <a:r>
              <a:rPr lang="en-US" dirty="0"/>
              <a:t>echo $</a:t>
            </a:r>
            <a:r>
              <a:rPr lang="en-US" dirty="0" smtClean="0"/>
              <a:t>SHELL (to know)</a:t>
            </a:r>
          </a:p>
          <a:p>
            <a:endParaRPr lang="en-US" dirty="0"/>
          </a:p>
          <a:p>
            <a:r>
              <a:rPr lang="en-US" dirty="0" smtClean="0"/>
              <a:t>From a shell, you can start new processes (</a:t>
            </a:r>
            <a:r>
              <a:rPr lang="en-US" dirty="0" err="1" smtClean="0"/>
              <a:t>childrens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shell within a shell</a:t>
            </a:r>
          </a:p>
          <a:p>
            <a:pPr lvl="1"/>
            <a:r>
              <a:rPr lang="en-US" dirty="0" err="1" smtClean="0"/>
              <a:t>Childrens</a:t>
            </a:r>
            <a:r>
              <a:rPr lang="en-US" dirty="0" smtClean="0"/>
              <a:t> can create </a:t>
            </a:r>
            <a:r>
              <a:rPr lang="en-US" dirty="0" err="1" smtClean="0"/>
              <a:t>childrens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249275"/>
            <a:ext cx="1905000" cy="2800766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&gt;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 echo $SHELL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/bin/</a:t>
            </a:r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csh</a:t>
            </a:r>
            <a:endParaRPr lang="en-US" sz="16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6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&gt;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 bash</a:t>
            </a:r>
          </a:p>
          <a:p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&gt;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tcsh</a:t>
            </a:r>
            <a:endParaRPr lang="en-US" sz="16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&gt;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 hello &amp; ;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P1 &amp; ; p2 &amp;</a:t>
            </a:r>
          </a:p>
          <a:p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pic>
        <p:nvPicPr>
          <p:cNvPr id="7" name="Picture 6" descr="Screen Shot 2015-05-05 at 7.40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/>
          <a:stretch/>
        </p:blipFill>
        <p:spPr>
          <a:xfrm>
            <a:off x="6258560" y="922020"/>
            <a:ext cx="2603500" cy="2080260"/>
          </a:xfrm>
          <a:prstGeom prst="rect">
            <a:avLst/>
          </a:prstGeom>
        </p:spPr>
      </p:pic>
      <p:pic>
        <p:nvPicPr>
          <p:cNvPr id="8" name="Picture 7" descr="Screen Shot 2015-05-05 at 7.40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4"/>
          <a:stretch/>
        </p:blipFill>
        <p:spPr>
          <a:xfrm>
            <a:off x="6248400" y="685800"/>
            <a:ext cx="2603500" cy="246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8155" y="3150982"/>
            <a:ext cx="1524000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c</a:t>
            </a:r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sh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, 29544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8155" y="4649658"/>
            <a:ext cx="1524000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tcsh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, 29551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2556" y="3914440"/>
            <a:ext cx="1524000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b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ash, 29547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2086" y="5400796"/>
            <a:ext cx="889834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hello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3489536"/>
            <a:ext cx="16933" cy="39666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72226" y="5384876"/>
            <a:ext cx="485974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p1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3339" y="5400796"/>
            <a:ext cx="437122" cy="338554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p2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94133" y="4252994"/>
            <a:ext cx="16933" cy="39666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18155" y="4988212"/>
            <a:ext cx="684444" cy="39666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70921" y="5003490"/>
            <a:ext cx="16933" cy="39666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17645" y="5003490"/>
            <a:ext cx="698911" cy="39666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Core dump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9575" y="2286000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An example: </a:t>
            </a:r>
          </a:p>
          <a:p>
            <a:pPr lvl="1"/>
            <a:r>
              <a:rPr lang="en-US" dirty="0"/>
              <a:t>run main() {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*p; *p = 17;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See “core” file</a:t>
            </a:r>
          </a:p>
          <a:p>
            <a:pPr lvl="1"/>
            <a:r>
              <a:rPr lang="en-US" dirty="0"/>
              <a:t>Can debug using “</a:t>
            </a:r>
            <a:r>
              <a:rPr lang="en-US" dirty="0" err="1"/>
              <a:t>gdb</a:t>
            </a:r>
            <a:r>
              <a:rPr lang="en-US" dirty="0"/>
              <a:t>”; more: </a:t>
            </a:r>
            <a:r>
              <a:rPr lang="en-US" dirty="0" err="1"/>
              <a:t>google</a:t>
            </a:r>
            <a:r>
              <a:rPr lang="en-US" dirty="0"/>
              <a:t> “How to debug core file”</a:t>
            </a:r>
          </a:p>
          <a:p>
            <a:r>
              <a:rPr lang="en-US" dirty="0"/>
              <a:t>What’s happening?</a:t>
            </a:r>
          </a:p>
          <a:p>
            <a:pPr lvl="1"/>
            <a:r>
              <a:rPr lang="en-US" dirty="0"/>
              <a:t>The hardware/MMU throws a </a:t>
            </a:r>
            <a:r>
              <a:rPr lang="en-US" dirty="0">
                <a:solidFill>
                  <a:srgbClr val="FF0000"/>
                </a:solidFill>
              </a:rPr>
              <a:t>segmentation fault exception </a:t>
            </a:r>
            <a:r>
              <a:rPr lang="en-US" dirty="0"/>
              <a:t>(more in memory management) – handled by OS </a:t>
            </a:r>
          </a:p>
          <a:p>
            <a:pPr lvl="1"/>
            <a:r>
              <a:rPr lang="en-US" dirty="0"/>
              <a:t>OS sends </a:t>
            </a:r>
            <a:r>
              <a:rPr lang="en-US" dirty="0">
                <a:solidFill>
                  <a:srgbClr val="FF0000"/>
                </a:solidFill>
              </a:rPr>
              <a:t>SIGSEGV</a:t>
            </a:r>
            <a:r>
              <a:rPr lang="en-US" dirty="0"/>
              <a:t> to the process</a:t>
            </a:r>
          </a:p>
          <a:p>
            <a:pPr lvl="1"/>
            <a:r>
              <a:rPr lang="en-US" dirty="0"/>
              <a:t>OS creates a core dump file</a:t>
            </a:r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rgbClr val="FF0000"/>
                </a:solidFill>
              </a:rPr>
              <a:t>the current state of the processor and memory </a:t>
            </a:r>
            <a:r>
              <a:rPr lang="en-US" dirty="0"/>
              <a:t>(i.e. the process state of faulting process)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6520190"/>
            <a:ext cx="3570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alibri" pitchFamily="34" charset="0"/>
              </a:rPr>
              <a:t>http://</a:t>
            </a:r>
            <a:r>
              <a:rPr lang="en-US" sz="1100" b="0" dirty="0" err="1">
                <a:latin typeface="Calibri" pitchFamily="34" charset="0"/>
              </a:rPr>
              <a:t>en.wikipedia.org</a:t>
            </a:r>
            <a:r>
              <a:rPr lang="en-US" sz="1100" b="0" dirty="0">
                <a:latin typeface="Calibri" pitchFamily="34" charset="0"/>
              </a:rPr>
              <a:t>/wiki/</a:t>
            </a:r>
            <a:r>
              <a:rPr lang="en-US" sz="1100" b="0" dirty="0" err="1">
                <a:latin typeface="Calibri" pitchFamily="34" charset="0"/>
              </a:rPr>
              <a:t>File:Ferrite_core_memory.jpg</a:t>
            </a:r>
            <a:endParaRPr lang="en-US" sz="1100" b="0" dirty="0">
              <a:latin typeface="Calibri" pitchFamily="34" charset="0"/>
            </a:endParaRPr>
          </a:p>
        </p:txBody>
      </p:sp>
      <p:graphicFrame>
        <p:nvGraphicFramePr>
          <p:cNvPr id="6" name="Group 41"/>
          <p:cNvGraphicFramePr>
            <a:graphicFrameLocks noGrp="1"/>
          </p:cNvGraphicFramePr>
          <p:nvPr>
            <p:extLst/>
          </p:nvPr>
        </p:nvGraphicFramePr>
        <p:xfrm>
          <a:off x="609601" y="1371600"/>
          <a:ext cx="8001000" cy="704088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&amp; Dump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28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66" y="430598"/>
            <a:ext cx="7592093" cy="762000"/>
          </a:xfrm>
        </p:spPr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34" y="1524000"/>
            <a:ext cx="3870325" cy="4276725"/>
          </a:xfrm>
        </p:spPr>
        <p:txBody>
          <a:bodyPr/>
          <a:lstStyle/>
          <a:p>
            <a:r>
              <a:rPr lang="en-US" dirty="0"/>
              <a:t>Google: evolution of </a:t>
            </a:r>
            <a:r>
              <a:rPr lang="en-US" dirty="0" err="1"/>
              <a:t>firefox</a:t>
            </a:r>
            <a:r>
              <a:rPr lang="en-US" dirty="0"/>
              <a:t> codebase</a:t>
            </a:r>
          </a:p>
          <a:p>
            <a:pPr lvl="1"/>
            <a:r>
              <a:rPr lang="en-US" dirty="0">
                <a:hlinkClick r:id="rId2"/>
              </a:rPr>
              <a:t>http://almossawi.com/firefox</a:t>
            </a:r>
            <a:endParaRPr lang="en-US" dirty="0"/>
          </a:p>
          <a:p>
            <a:r>
              <a:rPr lang="en-US" dirty="0"/>
              <a:t>Software systems are complex</a:t>
            </a:r>
          </a:p>
          <a:p>
            <a:pPr lvl="1"/>
            <a:r>
              <a:rPr lang="en-US" dirty="0"/>
              <a:t>Bugs exist!</a:t>
            </a:r>
          </a:p>
        </p:txBody>
      </p:sp>
      <p:pic>
        <p:nvPicPr>
          <p:cNvPr id="4" name="Picture 3" descr="Screen shot 2014-05-06 at 11.3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878493" cy="859787"/>
          </a:xfrm>
          <a:prstGeom prst="rect">
            <a:avLst/>
          </a:prstGeom>
        </p:spPr>
      </p:pic>
      <p:pic>
        <p:nvPicPr>
          <p:cNvPr id="5" name="Picture 4" descr="Screen shot 2014-05-06 at 11.37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59" y="2819400"/>
            <a:ext cx="507324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Among many purposes of signal, it is a </a:t>
            </a:r>
            <a:r>
              <a:rPr lang="en-US" u="sng" dirty="0"/>
              <a:t>mechanism/interface</a:t>
            </a:r>
            <a:r>
              <a:rPr lang="en-US" dirty="0"/>
              <a:t> to generate error messages and core dumps</a:t>
            </a:r>
          </a:p>
        </p:txBody>
      </p:sp>
      <p:pic>
        <p:nvPicPr>
          <p:cNvPr id="6" name="Picture 5" descr="Screen shot 2014-05-06 at 10.3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28240"/>
            <a:ext cx="4024702" cy="4102100"/>
          </a:xfrm>
          <a:prstGeom prst="rect">
            <a:avLst/>
          </a:prstGeom>
        </p:spPr>
      </p:pic>
      <p:pic>
        <p:nvPicPr>
          <p:cNvPr id="7" name="Picture 6" descr="Screen shot 2014-05-06 at 10.35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5600"/>
            <a:ext cx="4946895" cy="31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beginning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What comes after error reporting? </a:t>
            </a:r>
            <a:r>
              <a:rPr lang="en-US" u="sng" dirty="0">
                <a:solidFill>
                  <a:srgbClr val="FF0000"/>
                </a:solidFill>
              </a:rPr>
              <a:t>Error/log Analysis!</a:t>
            </a:r>
          </a:p>
        </p:txBody>
      </p:sp>
      <p:pic>
        <p:nvPicPr>
          <p:cNvPr id="4" name="Picture 3" descr="Screen shot 2014-05-06 at 10.3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69178"/>
            <a:ext cx="6172200" cy="17241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4-05-06 at 10.32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1981200"/>
            <a:ext cx="5791200" cy="1561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4-05-06 at 10.33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54200"/>
            <a:ext cx="6172200" cy="11294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4-05-06 at 10.34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6390640"/>
            <a:ext cx="4000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a Signal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791200"/>
            <a:ext cx="1270004" cy="8260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0"/>
            <a:ext cx="1270004" cy="826059"/>
          </a:xfrm>
          <a:prstGeom prst="rect">
            <a:avLst/>
          </a:prstGeom>
          <a:solidFill>
            <a:srgbClr val="D5F1C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Process</a:t>
            </a:r>
          </a:p>
        </p:txBody>
      </p:sp>
      <p:cxnSp>
        <p:nvCxnSpPr>
          <p:cNvPr id="6" name="Curved Connector 5"/>
          <p:cNvCxnSpPr>
            <a:stCxn id="4" idx="3"/>
            <a:endCxn id="5" idx="3"/>
          </p:cNvCxnSpPr>
          <p:nvPr/>
        </p:nvCxnSpPr>
        <p:spPr>
          <a:xfrm flipV="1">
            <a:off x="3784604" y="4985030"/>
            <a:ext cx="12700" cy="1219200"/>
          </a:xfrm>
          <a:prstGeom prst="curvedConnector3">
            <a:avLst>
              <a:gd name="adj1" fmla="val 2760000"/>
            </a:avLst>
          </a:prstGeom>
          <a:ln w="28575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6016270"/>
            <a:ext cx="9906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800364"/>
            <a:ext cx="1269999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Receiving</a:t>
            </a:r>
          </a:p>
        </p:txBody>
      </p:sp>
    </p:spTree>
    <p:extLst>
      <p:ext uri="{BB962C8B-B14F-4D97-AF65-F5344CB8AC3E}">
        <p14:creationId xmlns:p14="http://schemas.microsoft.com/office/powerpoint/2010/main" val="635036056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r>
              <a:rPr lang="en-US" dirty="0"/>
              <a:t>Three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</a:t>
            </a:r>
          </a:p>
        </p:txBody>
      </p:sp>
      <p:graphicFrame>
        <p:nvGraphicFramePr>
          <p:cNvPr id="4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33115"/>
              </p:ext>
            </p:extLst>
          </p:nvPr>
        </p:nvGraphicFramePr>
        <p:xfrm>
          <a:off x="609601" y="4495800"/>
          <a:ext cx="8001000" cy="202082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3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SIGKILL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 Narrow"/>
                          <a:cs typeface="Arial Narrow"/>
                        </a:rPr>
                        <a:t>Terminate &amp; Dump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arrow"/>
                          <a:cs typeface="Arial Narrow"/>
                        </a:rPr>
                        <a:t>Invalid memory reference (segmentation fault)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SIGTSTP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Stop until next SIGCONT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Stop signal from terminal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SIGWINCH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Ignore/catch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 Narrow"/>
                        </a:rPr>
                        <a:t>Window size changed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08187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9177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252538"/>
            <a:ext cx="8419883" cy="5224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Kernel maintains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pending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blocked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bit vectors in the context of each process</a:t>
            </a:r>
          </a:p>
          <a:p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1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1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1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11322239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459800" y="3895748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59800" y="4321198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386567" y="2728709"/>
            <a:ext cx="160409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delivered</a:t>
            </a: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050985" y="297708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469923" y="3276600"/>
            <a:ext cx="152073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received</a:t>
            </a: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050985" y="34612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59800" y="3455058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59800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59800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681822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204814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234956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060456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021140" y="2433539"/>
            <a:ext cx="10088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732255" y="3069795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61236" y="3487948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197356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276731" y="2682542"/>
            <a:ext cx="1465954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Process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context switch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(A to B)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197356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276731" y="3917860"/>
            <a:ext cx="1465954" cy="5847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context switch</a:t>
            </a:r>
          </a:p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(B to A)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4828806" y="3422185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</p:cNvCxnSpPr>
          <p:nvPr/>
        </p:nvCxnSpPr>
        <p:spPr bwMode="auto">
          <a:xfrm rot="16200000" flipH="1">
            <a:off x="3812405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227054" y="3826502"/>
            <a:ext cx="1601750" cy="4164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227055" y="4313324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722095" y="3938194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678092" y="4322062"/>
            <a:ext cx="10088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819524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812985" y="4242994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193985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178745" y="4294000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2191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937125" cy="4972050"/>
          </a:xfrm>
        </p:spPr>
        <p:txBody>
          <a:bodyPr/>
          <a:lstStyle/>
          <a:p>
            <a:r>
              <a:rPr lang="en-US" dirty="0" smtClean="0"/>
              <a:t>Fork()</a:t>
            </a:r>
          </a:p>
          <a:p>
            <a:pPr lvl="1"/>
            <a:r>
              <a:rPr lang="en-US" dirty="0" smtClean="0"/>
              <a:t>Creates a child</a:t>
            </a:r>
            <a:endParaRPr lang="en-US" dirty="0" smtClean="0"/>
          </a:p>
          <a:p>
            <a:pPr lvl="1"/>
            <a:r>
              <a:rPr lang="en-US" dirty="0" smtClean="0"/>
              <a:t>Child </a:t>
            </a:r>
            <a:r>
              <a:rPr lang="en-US" dirty="0" smtClean="0">
                <a:solidFill>
                  <a:srgbClr val="FF0000"/>
                </a:solidFill>
              </a:rPr>
              <a:t>inherits</a:t>
            </a:r>
            <a:r>
              <a:rPr lang="en-US" dirty="0" smtClean="0"/>
              <a:t> parent’s context</a:t>
            </a:r>
          </a:p>
          <a:p>
            <a:endParaRPr lang="en-US" dirty="0"/>
          </a:p>
          <a:p>
            <a:r>
              <a:rPr lang="en-US" dirty="0" smtClean="0"/>
              <a:t>Last lecture: inherit </a:t>
            </a:r>
            <a:r>
              <a:rPr lang="en-US" dirty="0"/>
              <a:t>CWD</a:t>
            </a:r>
          </a:p>
          <a:p>
            <a:pPr lvl="1"/>
            <a:r>
              <a:rPr lang="en-US" dirty="0"/>
              <a:t>Shell’s CWD is “/data”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myprog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CWD</a:t>
            </a:r>
            <a:r>
              <a:rPr lang="en-US" dirty="0"/>
              <a:t> is passed from the shell process to </a:t>
            </a:r>
            <a:r>
              <a:rPr lang="en-US" dirty="0" err="1" smtClean="0"/>
              <a:t>myprog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3581" y="4876800"/>
            <a:ext cx="3441204" cy="132343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0" y="3657600"/>
            <a:ext cx="2514600" cy="1077218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Shell: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76160" y="34442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CWD=/data</a:t>
            </a:r>
          </a:p>
        </p:txBody>
      </p:sp>
    </p:spTree>
    <p:extLst>
      <p:ext uri="{BB962C8B-B14F-4D97-AF65-F5344CB8AC3E}">
        <p14:creationId xmlns:p14="http://schemas.microsoft.com/office/powerpoint/2010/main" val="130721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0150"/>
            <a:ext cx="5851525" cy="53530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Parent</a:t>
            </a:r>
            <a:r>
              <a:rPr lang="en-US" dirty="0"/>
              <a:t>: the </a:t>
            </a:r>
            <a:r>
              <a:rPr lang="en-US" b="1" dirty="0">
                <a:solidFill>
                  <a:schemeClr val="accent1"/>
                </a:solidFill>
              </a:rPr>
              <a:t>shell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process</a:t>
            </a:r>
          </a:p>
          <a:p>
            <a:pPr lvl="2"/>
            <a:r>
              <a:rPr lang="en-US" b="1" dirty="0"/>
              <a:t>% ./</a:t>
            </a:r>
            <a:r>
              <a:rPr lang="en-US" b="1" dirty="0" err="1"/>
              <a:t>myprog</a:t>
            </a:r>
            <a:endParaRPr lang="en-US" b="1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PCB”: process control block (i.e. </a:t>
            </a:r>
            <a:r>
              <a:rPr lang="en-US" dirty="0" err="1"/>
              <a:t>proc</a:t>
            </a:r>
            <a:r>
              <a:rPr lang="en-US" dirty="0"/>
              <a:t> states)</a:t>
            </a:r>
          </a:p>
          <a:p>
            <a:r>
              <a:rPr lang="en-US" dirty="0"/>
              <a:t>Flow of execution:</a:t>
            </a:r>
          </a:p>
          <a:p>
            <a:pPr lvl="1"/>
            <a:r>
              <a:rPr lang="en-US" b="1" dirty="0"/>
              <a:t>fork() </a:t>
            </a:r>
            <a:r>
              <a:rPr lang="en-US" dirty="0">
                <a:sym typeface="Wingdings"/>
              </a:rPr>
              <a:t> create a child process </a:t>
            </a:r>
          </a:p>
          <a:p>
            <a:pPr lvl="2"/>
            <a:r>
              <a:rPr lang="en-US" dirty="0">
                <a:sym typeface="Wingdings"/>
              </a:rPr>
              <a:t>copy process state (PC, SP, …)</a:t>
            </a:r>
          </a:p>
          <a:p>
            <a:pPr lvl="1"/>
            <a:r>
              <a:rPr lang="en-US" dirty="0" err="1">
                <a:sym typeface="Wingdings"/>
              </a:rPr>
              <a:t>e</a:t>
            </a:r>
            <a:r>
              <a:rPr lang="en-US" b="1" dirty="0" err="1">
                <a:sym typeface="Wingdings"/>
              </a:rPr>
              <a:t>xecve</a:t>
            </a:r>
            <a:r>
              <a:rPr lang="en-US" b="1" dirty="0">
                <a:sym typeface="Wingdings"/>
              </a:rPr>
              <a:t>(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myprog</a:t>
            </a:r>
            <a:r>
              <a:rPr lang="en-US" dirty="0">
                <a:sym typeface="Wingdings"/>
              </a:rPr>
              <a:t>)  </a:t>
            </a:r>
          </a:p>
          <a:p>
            <a:pPr lvl="2"/>
            <a:r>
              <a:rPr lang="en-US" dirty="0">
                <a:sym typeface="Wingdings"/>
              </a:rPr>
              <a:t>Take the program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from disk </a:t>
            </a:r>
            <a:r>
              <a:rPr lang="en-US" dirty="0">
                <a:sym typeface="Wingdings"/>
              </a:rPr>
              <a:t>(/code/</a:t>
            </a:r>
            <a:r>
              <a:rPr lang="en-US" dirty="0" err="1">
                <a:sym typeface="Wingdings"/>
              </a:rPr>
              <a:t>myprog</a:t>
            </a:r>
            <a:r>
              <a:rPr lang="en-US" dirty="0">
                <a:sym typeface="Wingdings"/>
              </a:rPr>
              <a:t>) and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overwrite</a:t>
            </a:r>
            <a:r>
              <a:rPr lang="en-US" dirty="0">
                <a:sym typeface="Wingdings"/>
              </a:rPr>
              <a:t> the child’s code segment</a:t>
            </a:r>
          </a:p>
          <a:p>
            <a:pPr lvl="2"/>
            <a:r>
              <a:rPr lang="en-US" dirty="0">
                <a:sym typeface="Wingdings"/>
              </a:rPr>
              <a:t>Initialize the heap and stack for the new program, and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jumps to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main</a:t>
            </a:r>
            <a:r>
              <a:rPr lang="en-US" b="1" dirty="0">
                <a:sym typeface="Wingdings"/>
              </a:rPr>
              <a:t>()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977073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66505" y="977072"/>
            <a:ext cx="1905000" cy="153752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66505" y="2847344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66505" y="5732013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code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0170" y="4806378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80170" y="5273070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Shell’s 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57322" y="3287095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heap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57322" y="3733800"/>
            <a:ext cx="1905000" cy="42666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Child’s 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15339" y="381000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code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22065" y="333558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heap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41603" y="2895600"/>
            <a:ext cx="1905000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MyProg’s</a:t>
            </a:r>
            <a:r>
              <a:rPr lang="en-US" sz="1800" b="0" dirty="0">
                <a:latin typeface="Gill Sans"/>
                <a:cs typeface="Gill Sans"/>
              </a:rPr>
              <a:t> stack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8001000" y="5212808"/>
            <a:ext cx="1066800" cy="612648"/>
          </a:xfrm>
          <a:prstGeom prst="wedgeEllipseCallout">
            <a:avLst>
              <a:gd name="adj1" fmla="val -53162"/>
              <a:gd name="adj2" fmla="val 7079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fork()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145134" y="3103692"/>
            <a:ext cx="2286000" cy="366805"/>
          </a:xfrm>
          <a:prstGeom prst="wedgeEllipseCallout">
            <a:avLst>
              <a:gd name="adj1" fmla="val 57377"/>
              <a:gd name="adj2" fmla="val 17093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err="1"/>
              <a:t>execve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FF0000"/>
                </a:solidFill>
              </a:rPr>
              <a:t>MyProg</a:t>
            </a:r>
            <a:r>
              <a:rPr lang="en-US" sz="1600" dirty="0"/>
              <a:t>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5339" y="1447800"/>
            <a:ext cx="121603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Shell PCB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41603" y="1904940"/>
            <a:ext cx="121603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Child PCB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17187" y="1935360"/>
            <a:ext cx="1306997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MyProg</a:t>
            </a:r>
            <a:r>
              <a:rPr lang="en-US" sz="1800" b="0" dirty="0">
                <a:latin typeface="Gill Sans"/>
                <a:cs typeface="Gill Sans"/>
              </a:rPr>
              <a:t> PCB</a:t>
            </a:r>
          </a:p>
        </p:txBody>
      </p:sp>
    </p:spTree>
    <p:extLst>
      <p:ext uri="{BB962C8B-B14F-4D97-AF65-F5344CB8AC3E}">
        <p14:creationId xmlns:p14="http://schemas.microsoft.com/office/powerpoint/2010/main" val="380184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and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400"/>
            <a:ext cx="7604125" cy="4876800"/>
          </a:xfrm>
        </p:spPr>
        <p:txBody>
          <a:bodyPr>
            <a:normAutofit/>
          </a:bodyPr>
          <a:lstStyle/>
          <a:p>
            <a:r>
              <a:rPr lang="en-US" dirty="0"/>
              <a:t>OS provides </a:t>
            </a:r>
            <a:r>
              <a:rPr lang="en-US" dirty="0">
                <a:solidFill>
                  <a:srgbClr val="FF0000"/>
                </a:solidFill>
              </a:rPr>
              <a:t>fork</a:t>
            </a:r>
            <a:r>
              <a:rPr lang="en-US" dirty="0"/>
              <a:t>() and </a:t>
            </a:r>
            <a:r>
              <a:rPr lang="en-US" dirty="0" err="1">
                <a:solidFill>
                  <a:srgbClr val="FF0000"/>
                </a:solidFill>
              </a:rPr>
              <a:t>execve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relationship</a:t>
            </a:r>
          </a:p>
          <a:p>
            <a:endParaRPr lang="en-US" dirty="0"/>
          </a:p>
          <a:p>
            <a:r>
              <a:rPr lang="en-US" dirty="0"/>
              <a:t>Child inherits the same process state of the parent</a:t>
            </a:r>
          </a:p>
        </p:txBody>
      </p:sp>
    </p:spTree>
    <p:extLst>
      <p:ext uri="{BB962C8B-B14F-4D97-AF65-F5344CB8AC3E}">
        <p14:creationId xmlns:p14="http://schemas.microsoft.com/office/powerpoint/2010/main" val="10893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 (</a:t>
            </a:r>
            <a:r>
              <a:rPr lang="en-US" u="sng" dirty="0">
                <a:solidFill>
                  <a:srgbClr val="FF0000"/>
                </a:solidFill>
              </a:rPr>
              <a:t>memory</a:t>
            </a:r>
            <a:r>
              <a:rPr lang="en-US" dirty="0"/>
              <a:t> view)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6440" y="1369568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1295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105400"/>
            <a:ext cx="1077992" cy="1371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371600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478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105400"/>
            <a:ext cx="1077992" cy="13716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77000" y="1371600"/>
            <a:ext cx="1905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Gill Sans"/>
              <a:cs typeface="Gill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47800"/>
            <a:ext cx="12954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105400"/>
            <a:ext cx="1077992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64" y="3505200"/>
            <a:ext cx="1077992" cy="13716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 bwMode="auto">
          <a:xfrm>
            <a:off x="1981200" y="4679188"/>
            <a:ext cx="1382792" cy="612648"/>
          </a:xfrm>
          <a:prstGeom prst="wedgeEllipseCallout">
            <a:avLst>
              <a:gd name="adj1" fmla="val -53162"/>
              <a:gd name="adj2" fmla="val 7079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Fork()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267200" y="2743200"/>
            <a:ext cx="2209800" cy="612648"/>
          </a:xfrm>
          <a:prstGeom prst="wedgeEllipseCallout">
            <a:avLst>
              <a:gd name="adj1" fmla="val -45846"/>
              <a:gd name="adj2" fmla="val 12220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err="1"/>
              <a:t>execve</a:t>
            </a:r>
            <a:r>
              <a:rPr lang="en-US" dirty="0"/>
              <a:t>(    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DD5456B-8A43-AD45-9BA5-C2CF64CD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3403" y="2850180"/>
            <a:ext cx="313343" cy="3986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FA92F46-5DFA-484C-A279-DC153F48AD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3203" y="3418114"/>
            <a:ext cx="10779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762" y="445070"/>
            <a:ext cx="9395838" cy="762000"/>
          </a:xfrm>
        </p:spPr>
        <p:txBody>
          <a:bodyPr/>
          <a:lstStyle/>
          <a:p>
            <a:r>
              <a:rPr lang="en-US" dirty="0"/>
              <a:t>Another Illustration (</a:t>
            </a:r>
            <a:r>
              <a:rPr lang="en-US" u="sng" dirty="0">
                <a:solidFill>
                  <a:srgbClr val="FF0000"/>
                </a:solidFill>
              </a:rPr>
              <a:t>control flow </a:t>
            </a:r>
            <a:r>
              <a:rPr lang="en-US" dirty="0"/>
              <a:t>perspective)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512"/>
          <a:stretch/>
        </p:blipFill>
        <p:spPr>
          <a:xfrm>
            <a:off x="378081" y="2001764"/>
            <a:ext cx="8262197" cy="401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50758" y="4100830"/>
            <a:ext cx="1401221" cy="210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5587" flipH="1">
            <a:off x="5719537" y="2608371"/>
            <a:ext cx="1147106" cy="17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52617" flipH="1">
            <a:off x="2458927" y="2604046"/>
            <a:ext cx="997631" cy="149917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65147" y="4029756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 fork()</a:t>
            </a:r>
          </a:p>
        </p:txBody>
      </p:sp>
      <p:pic>
        <p:nvPicPr>
          <p:cNvPr id="7" name="Picture 6" descr="Screen shot 2014-05-07 at 8.58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0745">
            <a:off x="5671697" y="2157804"/>
            <a:ext cx="1361627" cy="17148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rot="19955811">
            <a:off x="4882534" y="2065101"/>
            <a:ext cx="2008281" cy="42666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err="1">
                <a:latin typeface="Gill Sans"/>
                <a:cs typeface="Gill Sans"/>
              </a:rPr>
              <a:t>execve</a:t>
            </a:r>
            <a:r>
              <a:rPr lang="en-US" sz="1800" b="0" dirty="0">
                <a:latin typeface="Gill Sans"/>
                <a:cs typeface="Gill Sans"/>
              </a:rPr>
              <a:t>(</a:t>
            </a:r>
            <a:r>
              <a:rPr lang="en-US" sz="1800" b="0" dirty="0" err="1">
                <a:latin typeface="Gill Sans"/>
                <a:cs typeface="Gill Sans"/>
              </a:rPr>
              <a:t>redcar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4826" y="6243306"/>
            <a:ext cx="2093973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PID: silver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709667">
            <a:off x="1029365" y="3532982"/>
            <a:ext cx="2217829" cy="57231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 a positive value</a:t>
            </a:r>
          </a:p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(the </a:t>
            </a:r>
            <a:r>
              <a:rPr lang="en-US" sz="1800" dirty="0">
                <a:latin typeface="Gill Sans"/>
                <a:cs typeface="Gill Sans"/>
              </a:rPr>
              <a:t>parent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9455389">
            <a:off x="6011540" y="3788140"/>
            <a:ext cx="1905000" cy="72697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ret == “0”</a:t>
            </a:r>
          </a:p>
          <a:p>
            <a:pPr algn="ctr">
              <a:defRPr/>
            </a:pPr>
            <a:r>
              <a:rPr lang="en-US" sz="1800" b="0" dirty="0">
                <a:latin typeface="Gill Sans"/>
                <a:cs typeface="Gill Sans"/>
              </a:rPr>
              <a:t>(the </a:t>
            </a:r>
            <a:r>
              <a:rPr lang="en-US" sz="1800" dirty="0">
                <a:latin typeface="Gill Sans"/>
                <a:cs typeface="Gill Sans"/>
              </a:rPr>
              <a:t>child</a:t>
            </a:r>
            <a:r>
              <a:rPr lang="en-US" sz="1800" b="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4422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(the road is the sequence of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6237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16777</TotalTime>
  <Words>3964</Words>
  <Application>Microsoft Macintosh PowerPoint</Application>
  <PresentationFormat>On-screen Show (4:3)</PresentationFormat>
  <Paragraphs>807</Paragraphs>
  <Slides>48</Slides>
  <Notes>20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template2007</vt:lpstr>
      <vt:lpstr>1_template2007</vt:lpstr>
      <vt:lpstr> OS3: Fork, execve, and signals   CMSC 15400: Introduction to Computer Systems Chapter 8.4 – 8.5</vt:lpstr>
      <vt:lpstr>fork() and execve()</vt:lpstr>
      <vt:lpstr>fork() and execve() system calls</vt:lpstr>
      <vt:lpstr>How to create a new process?</vt:lpstr>
      <vt:lpstr>fork()</vt:lpstr>
      <vt:lpstr>Example</vt:lpstr>
      <vt:lpstr>fork() and execve()</vt:lpstr>
      <vt:lpstr>An illustration (memory view)</vt:lpstr>
      <vt:lpstr>Another Illustration (control flow perspective)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fork() and execve() in shell</vt:lpstr>
      <vt:lpstr>Repeat …</vt:lpstr>
      <vt:lpstr>Fork Example #2</vt:lpstr>
      <vt:lpstr>Fork Example #2 (with pid)</vt:lpstr>
      <vt:lpstr>Fork Example #3</vt:lpstr>
      <vt:lpstr>Fork Example #4</vt:lpstr>
      <vt:lpstr>Non-determinism  / concurrency / race condition</vt:lpstr>
      <vt:lpstr>Wait</vt:lpstr>
      <vt:lpstr>Are X and Y concurrent?</vt:lpstr>
      <vt:lpstr>wait() and waitpid()</vt:lpstr>
      <vt:lpstr>Why should you care?</vt:lpstr>
      <vt:lpstr>Signals</vt:lpstr>
      <vt:lpstr>A motivational example</vt:lpstr>
      <vt:lpstr>Another motivational  example</vt:lpstr>
      <vt:lpstr>Signals</vt:lpstr>
      <vt:lpstr>PowerPoint Presentation</vt:lpstr>
      <vt:lpstr>Signals</vt:lpstr>
      <vt:lpstr>Writing+Registering Signal Handlers</vt:lpstr>
      <vt:lpstr>Sending signals – kill()</vt:lpstr>
      <vt:lpstr>PowerPoint Presentation</vt:lpstr>
      <vt:lpstr>Signal and concurrency (in Homework)</vt:lpstr>
      <vt:lpstr>Signal summary</vt:lpstr>
      <vt:lpstr>Extra</vt:lpstr>
      <vt:lpstr>Why need fork() and execve()?</vt:lpstr>
      <vt:lpstr>Core dump</vt:lpstr>
      <vt:lpstr>Just the beginning …</vt:lpstr>
      <vt:lpstr>Just the beginning …</vt:lpstr>
      <vt:lpstr>Just the beginning …</vt:lpstr>
      <vt:lpstr>Sending a Signal</vt:lpstr>
      <vt:lpstr>Receiving a Signal</vt:lpstr>
      <vt:lpstr>Pending and Blocked Signals</vt:lpstr>
      <vt:lpstr>Signal Concepts </vt:lpstr>
      <vt:lpstr>Another View of Signal Handlers as Concurrent Flows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HG</cp:lastModifiedBy>
  <cp:revision>1304</cp:revision>
  <cp:lastPrinted>1999-09-20T15:19:18Z</cp:lastPrinted>
  <dcterms:created xsi:type="dcterms:W3CDTF">2011-01-05T23:04:21Z</dcterms:created>
  <dcterms:modified xsi:type="dcterms:W3CDTF">2019-11-10T18:13:59Z</dcterms:modified>
</cp:coreProperties>
</file>