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542" r:id="rId2"/>
    <p:sldId id="1517" r:id="rId3"/>
    <p:sldId id="1472" r:id="rId4"/>
    <p:sldId id="1616" r:id="rId5"/>
    <p:sldId id="1473" r:id="rId6"/>
    <p:sldId id="1601" r:id="rId7"/>
    <p:sldId id="1629" r:id="rId8"/>
    <p:sldId id="1618" r:id="rId9"/>
    <p:sldId id="1619" r:id="rId10"/>
    <p:sldId id="1587" r:id="rId11"/>
    <p:sldId id="1556" r:id="rId12"/>
    <p:sldId id="1604" r:id="rId13"/>
    <p:sldId id="1626" r:id="rId14"/>
    <p:sldId id="1605" r:id="rId15"/>
    <p:sldId id="1606" r:id="rId16"/>
    <p:sldId id="1607" r:id="rId17"/>
    <p:sldId id="1608" r:id="rId18"/>
    <p:sldId id="1609" r:id="rId19"/>
    <p:sldId id="1610" r:id="rId20"/>
    <p:sldId id="1611" r:id="rId21"/>
    <p:sldId id="1612" r:id="rId22"/>
    <p:sldId id="1613" r:id="rId23"/>
    <p:sldId id="1614" r:id="rId24"/>
    <p:sldId id="1620" r:id="rId25"/>
    <p:sldId id="1615" r:id="rId26"/>
    <p:sldId id="1627" r:id="rId27"/>
    <p:sldId id="1623" r:id="rId28"/>
    <p:sldId id="1624" r:id="rId29"/>
    <p:sldId id="1625" r:id="rId30"/>
    <p:sldId id="1528" r:id="rId31"/>
    <p:sldId id="1588" r:id="rId32"/>
    <p:sldId id="1621" r:id="rId33"/>
    <p:sldId id="1531" r:id="rId34"/>
    <p:sldId id="1590" r:id="rId35"/>
    <p:sldId id="1592" r:id="rId36"/>
    <p:sldId id="1533" r:id="rId37"/>
    <p:sldId id="1594" r:id="rId38"/>
    <p:sldId id="1596" r:id="rId39"/>
    <p:sldId id="1600" r:id="rId40"/>
    <p:sldId id="1598" r:id="rId41"/>
    <p:sldId id="1599" r:id="rId42"/>
    <p:sldId id="1628" r:id="rId43"/>
  </p:sldIdLst>
  <p:sldSz cx="9144000" cy="6858000" type="screen4x3"/>
  <p:notesSz cx="7302500" cy="9586913"/>
  <p:custDataLst>
    <p:tags r:id="rId4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68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3D"/>
    <a:srgbClr val="990000"/>
    <a:srgbClr val="F6F5BD"/>
    <a:srgbClr val="F1C7C7"/>
    <a:srgbClr val="D5F1CF"/>
    <a:srgbClr val="EBAFAF"/>
    <a:srgbClr val="ACE3A1"/>
    <a:srgbClr val="CCCCCC"/>
    <a:srgbClr val="8DBA84"/>
    <a:srgbClr val="8AD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2" autoAdjust="0"/>
    <p:restoredTop sz="96515" autoAdjust="0"/>
  </p:normalViewPr>
  <p:slideViewPr>
    <p:cSldViewPr snapToObjects="1">
      <p:cViewPr varScale="1">
        <p:scale>
          <a:sx n="79" d="100"/>
          <a:sy n="79" d="100"/>
        </p:scale>
        <p:origin x="-104" y="-840"/>
      </p:cViewPr>
      <p:guideLst>
        <p:guide orient="horz" pos="768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tags" Target="tags/tag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78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75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FD + </a:t>
            </a:r>
            <a:r>
              <a:rPr lang="en-US" dirty="0" err="1"/>
              <a:t>shortcount</a:t>
            </a:r>
            <a:r>
              <a:rPr lang="en-US" dirty="0"/>
              <a:t> must take 35 minutes.</a:t>
            </a:r>
          </a:p>
          <a:p>
            <a:r>
              <a:rPr lang="en-US" dirty="0"/>
              <a:t>Don’t take questions until checkpoint slides. </a:t>
            </a:r>
            <a:r>
              <a:rPr lang="en-US" dirty="0" smtClean="0"/>
              <a:t>We </a:t>
            </a:r>
            <a:r>
              <a:rPr lang="en-US" dirty="0"/>
              <a:t>slice the layers one by one.</a:t>
            </a:r>
          </a:p>
          <a:p>
            <a:r>
              <a:rPr lang="en-US" dirty="0"/>
              <a:t>Buffering needs 15 minutes at least.</a:t>
            </a:r>
          </a:p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8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59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a file decrements the reference count. Kernel</a:t>
            </a:r>
            <a:r>
              <a:rPr lang="en-US" baseline="0" dirty="0"/>
              <a:t> deletes entry if ref count = 0.</a:t>
            </a:r>
          </a:p>
          <a:p>
            <a:endParaRPr lang="en-US" dirty="0"/>
          </a:p>
          <a:p>
            <a:r>
              <a:rPr lang="en-US" dirty="0"/>
              <a:t>File</a:t>
            </a:r>
            <a:r>
              <a:rPr lang="en-US" baseline="0" dirty="0"/>
              <a:t> position … 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a file decrements the reference count. Kernel</a:t>
            </a:r>
            <a:r>
              <a:rPr lang="en-US" baseline="0" dirty="0"/>
              <a:t> deletes entry if ref count = 0.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would you want to do that? Read different parts of the file …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charset="0"/>
              <a:buChar char="Ø"/>
            </a:pPr>
            <a:r>
              <a:rPr lang="en-US" dirty="0"/>
              <a:t>= right angle bracket (greater</a:t>
            </a:r>
            <a:r>
              <a:rPr lang="en-US" baseline="0" dirty="0"/>
              <a:t> than)</a:t>
            </a:r>
          </a:p>
          <a:p>
            <a:pPr marL="171450" indent="-171450">
              <a:buFont typeface="Wingdings" charset="0"/>
              <a:buChar char="Ø"/>
            </a:pPr>
            <a:endParaRPr lang="en-US" baseline="0" dirty="0"/>
          </a:p>
          <a:p>
            <a:pPr marL="0" indent="0">
              <a:buFont typeface="Wingdings" charset="0"/>
              <a:buNone/>
            </a:pPr>
            <a:r>
              <a:rPr lang="en-US" dirty="0"/>
              <a:t>Fd1</a:t>
            </a:r>
            <a:r>
              <a:rPr lang="en-US" baseline="0" dirty="0"/>
              <a:t> points to a monitor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</a:t>
            </a:r>
            <a:r>
              <a:rPr lang="en-US" baseline="0" dirty="0"/>
              <a:t> there is only one process, one shell running, how many </a:t>
            </a:r>
            <a:r>
              <a:rPr lang="en-US" baseline="0" dirty="0" err="1"/>
              <a:t>fd</a:t>
            </a:r>
            <a:r>
              <a:rPr lang="en-US" baseline="0" dirty="0"/>
              <a:t> table there is in OS?</a:t>
            </a:r>
          </a:p>
          <a:p>
            <a:r>
              <a:rPr lang="en-US" dirty="0"/>
              <a:t>After fork, how many </a:t>
            </a:r>
            <a:r>
              <a:rPr lang="en-US" dirty="0" err="1"/>
              <a:t>fd</a:t>
            </a:r>
            <a:r>
              <a:rPr lang="en-US" dirty="0"/>
              <a:t> tables.</a:t>
            </a:r>
          </a:p>
          <a:p>
            <a:endParaRPr lang="en-US" dirty="0"/>
          </a:p>
          <a:p>
            <a:r>
              <a:rPr lang="en-US" dirty="0"/>
              <a:t>The four answers:</a:t>
            </a:r>
            <a:r>
              <a:rPr lang="en-US" baseline="0" dirty="0"/>
              <a:t> </a:t>
            </a:r>
            <a:r>
              <a:rPr lang="en-US" baseline="0" dirty="0" err="1"/>
              <a:t>out.txt</a:t>
            </a:r>
            <a:r>
              <a:rPr lang="en-US" baseline="0" dirty="0"/>
              <a:t>, </a:t>
            </a:r>
            <a:r>
              <a:rPr lang="en-US" baseline="0" dirty="0" err="1"/>
              <a:t>stdout</a:t>
            </a:r>
            <a:r>
              <a:rPr lang="en-US" baseline="0" dirty="0"/>
              <a:t>, </a:t>
            </a:r>
            <a:r>
              <a:rPr lang="en-US" baseline="0" dirty="0" err="1"/>
              <a:t>out.txt</a:t>
            </a:r>
            <a:r>
              <a:rPr lang="en-US" baseline="0" dirty="0"/>
              <a:t>, none 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70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Pos</a:t>
            </a:r>
            <a:r>
              <a:rPr lang="en-US" dirty="0">
                <a:solidFill>
                  <a:schemeClr val="bg1"/>
                </a:solidFill>
              </a:rPr>
              <a:t> =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r>
              <a:rPr lang="en-US" dirty="0" err="1">
                <a:solidFill>
                  <a:schemeClr val="bg1"/>
                </a:solidFill>
              </a:rPr>
              <a:t>Pos</a:t>
            </a:r>
            <a:r>
              <a:rPr lang="en-US" dirty="0">
                <a:solidFill>
                  <a:schemeClr val="bg1"/>
                </a:solidFill>
              </a:rPr>
              <a:t> = 11</a:t>
            </a:r>
          </a:p>
          <a:p>
            <a:r>
              <a:rPr lang="en-US" dirty="0" err="1">
                <a:solidFill>
                  <a:schemeClr val="bg1"/>
                </a:solidFill>
              </a:rPr>
              <a:t>Pos</a:t>
            </a:r>
            <a:r>
              <a:rPr lang="en-US" dirty="0">
                <a:solidFill>
                  <a:schemeClr val="bg1"/>
                </a:solidFill>
              </a:rPr>
              <a:t> = 20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Draw 3 file</a:t>
            </a:r>
            <a:r>
              <a:rPr lang="en-US" baseline="0" dirty="0"/>
              <a:t> descriptor structures.</a:t>
            </a:r>
          </a:p>
          <a:p>
            <a:endParaRPr lang="en-US" dirty="0"/>
          </a:p>
          <a:p>
            <a:r>
              <a:rPr lang="en-US" dirty="0"/>
              <a:t>c1 = a, c2 = a, c3 = b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copy the descriptor</a:t>
            </a:r>
            <a:r>
              <a:rPr lang="en-US" baseline="0" dirty="0"/>
              <a:t> table !!!!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parent sleep for 1 second:</a:t>
            </a:r>
          </a:p>
          <a:p>
            <a:r>
              <a:rPr lang="en-US" dirty="0"/>
              <a:t>Child: c1 = a, c2 = b</a:t>
            </a:r>
          </a:p>
          <a:p>
            <a:r>
              <a:rPr lang="en-US" dirty="0"/>
              <a:t>Parent: c1 = a, c2 = c</a:t>
            </a:r>
          </a:p>
          <a:p>
            <a:endParaRPr lang="en-US" dirty="0"/>
          </a:p>
          <a:p>
            <a:r>
              <a:rPr lang="en-US" dirty="0"/>
              <a:t>If child</a:t>
            </a:r>
            <a:r>
              <a:rPr lang="en-US" baseline="0" dirty="0"/>
              <a:t> sleep for 1 second:</a:t>
            </a:r>
            <a:endParaRPr lang="en-US" dirty="0"/>
          </a:p>
          <a:p>
            <a:r>
              <a:rPr lang="en-US" dirty="0"/>
              <a:t>Child: c1 = a, c2 = c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Parent: c1 = a, c2 = b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parent sleep for 1 second:</a:t>
            </a:r>
          </a:p>
          <a:p>
            <a:r>
              <a:rPr lang="en-US" dirty="0"/>
              <a:t>Child: c1 = a, c2 = b</a:t>
            </a:r>
          </a:p>
          <a:p>
            <a:r>
              <a:rPr lang="en-US" dirty="0"/>
              <a:t>Parent: c1 = a, c2 = c</a:t>
            </a:r>
          </a:p>
          <a:p>
            <a:endParaRPr lang="en-US" dirty="0"/>
          </a:p>
          <a:p>
            <a:r>
              <a:rPr lang="en-US" dirty="0"/>
              <a:t>If child</a:t>
            </a:r>
            <a:r>
              <a:rPr lang="en-US" baseline="0" dirty="0"/>
              <a:t> sleep for 1 second:</a:t>
            </a:r>
            <a:endParaRPr lang="en-US" dirty="0"/>
          </a:p>
          <a:p>
            <a:r>
              <a:rPr lang="en-US" dirty="0"/>
              <a:t>Child: c1 = a, c2 = c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Parent: c1 = a, c2 = b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largest</a:t>
            </a:r>
            <a:r>
              <a:rPr lang="en-US" baseline="0" dirty="0"/>
              <a:t> number of bytes we can read? 2GB because signed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read the book to</a:t>
            </a:r>
            <a:r>
              <a:rPr lang="en-US" baseline="0" dirty="0"/>
              <a:t> understand what each line by line </a:t>
            </a:r>
            <a:r>
              <a:rPr lang="en-US" baseline="0"/>
              <a:t>is doing here.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Shortcount</a:t>
            </a:r>
            <a:r>
              <a:rPr lang="en-US" dirty="0"/>
              <a:t> !! At 7 KB …. Does not return 8 KB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7x (but imagine, </a:t>
            </a:r>
            <a:r>
              <a:rPr lang="en-US" dirty="0" err="1"/>
              <a:t>rio_read</a:t>
            </a:r>
            <a:r>
              <a:rPr lang="en-US" dirty="0"/>
              <a:t>(1byte) </a:t>
            </a:r>
            <a:r>
              <a:rPr lang="en-US" dirty="0">
                <a:sym typeface="Wingdings"/>
              </a:rPr>
              <a:t> 7000x saving!)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516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Savings:</a:t>
            </a:r>
            <a:r>
              <a:rPr lang="en-US" baseline="0" dirty="0"/>
              <a:t> </a:t>
            </a:r>
            <a:r>
              <a:rPr lang="en-US" dirty="0"/>
              <a:t>7/3 = 2.3x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516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At what other cost?</a:t>
            </a:r>
            <a:r>
              <a:rPr lang="en-US" baseline="0" dirty="0"/>
              <a:t> </a:t>
            </a:r>
          </a:p>
          <a:p>
            <a:endParaRPr lang="en-US" baseline="0" dirty="0"/>
          </a:p>
          <a:p>
            <a:r>
              <a:rPr lang="en-US" dirty="0"/>
              <a:t>Performance</a:t>
            </a:r>
            <a:r>
              <a:rPr lang="en-US" baseline="0" dirty="0"/>
              <a:t> vs. code complexity … </a:t>
            </a:r>
          </a:p>
          <a:p>
            <a:endParaRPr lang="en-US" dirty="0"/>
          </a:p>
          <a:p>
            <a:r>
              <a:rPr lang="en-US" dirty="0"/>
              <a:t>Some extra</a:t>
            </a:r>
            <a:r>
              <a:rPr lang="en-US" baseline="0" dirty="0"/>
              <a:t> buffer in memory.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484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O_RDONLY</a:t>
            </a:r>
          </a:p>
          <a:p>
            <a:r>
              <a:rPr lang="en-US" dirty="0"/>
              <a:t>O_WRONLY</a:t>
            </a:r>
          </a:p>
          <a:p>
            <a:r>
              <a:rPr lang="en-US" dirty="0"/>
              <a:t>O_RDWR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“Moral” doesn’t follow??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largest</a:t>
            </a:r>
            <a:r>
              <a:rPr lang="en-US" baseline="0" dirty="0"/>
              <a:t> number of bytes we can read? 2GB because signed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Skip this … quickly… no time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5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solidFill>
                <a:srgbClr val="8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Files</a:t>
            </a:r>
            <a:br>
              <a:rPr lang="en-US" dirty="0"/>
            </a:br>
            <a:r>
              <a:rPr lang="en-US" sz="2400" b="0" dirty="0"/>
              <a:t>CMSC 15400: Introduction to Computer Systems	</a:t>
            </a:r>
            <a:br>
              <a:rPr lang="en-US" sz="2400" b="0" dirty="0"/>
            </a:br>
            <a:r>
              <a:rPr lang="en-US" sz="2400" b="0" dirty="0"/>
              <a:t>Chapter 10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7678738" cy="1524000"/>
          </a:xfrm>
        </p:spPr>
        <p:txBody>
          <a:bodyPr/>
          <a:lstStyle/>
          <a:p>
            <a:r>
              <a:rPr lang="en-US" sz="2400" b="1" dirty="0"/>
              <a:t>Instructor:</a:t>
            </a:r>
            <a:r>
              <a:rPr lang="en-US" sz="2400" dirty="0"/>
              <a:t> </a:t>
            </a:r>
          </a:p>
          <a:p>
            <a:r>
              <a:rPr lang="en-US" sz="2400" dirty="0"/>
              <a:t>Haryadi Gunawi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554922"/>
          </a:xfrm>
        </p:spPr>
        <p:txBody>
          <a:bodyPr/>
          <a:lstStyle/>
          <a:p>
            <a:r>
              <a:rPr lang="en-US" dirty="0"/>
              <a:t>FD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990601"/>
            <a:ext cx="8747125" cy="2667000"/>
          </a:xfrm>
        </p:spPr>
        <p:txBody>
          <a:bodyPr/>
          <a:lstStyle/>
          <a:p>
            <a:r>
              <a:rPr lang="en-US" dirty="0"/>
              <a:t>The OS maintains </a:t>
            </a:r>
            <a:r>
              <a:rPr lang="en-US" dirty="0">
                <a:solidFill>
                  <a:srgbClr val="FF0000"/>
                </a:solidFill>
              </a:rPr>
              <a:t>a file descriptor </a:t>
            </a:r>
            <a:r>
              <a:rPr lang="en-US" u="sng" dirty="0">
                <a:solidFill>
                  <a:srgbClr val="FF0000"/>
                </a:solidFill>
              </a:rPr>
              <a:t>table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</a:t>
            </a:r>
            <a:r>
              <a:rPr lang="en-US" u="sng" dirty="0">
                <a:solidFill>
                  <a:srgbClr val="FF0000"/>
                </a:solidFill>
              </a:rPr>
              <a:t>every</a:t>
            </a:r>
            <a:r>
              <a:rPr lang="en-US" dirty="0">
                <a:solidFill>
                  <a:srgbClr val="FF0000"/>
                </a:solidFill>
              </a:rPr>
              <a:t> process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(part of the process’ PCB – invisible to you)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The first 3 file descriptors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Each process begins life with </a:t>
            </a:r>
            <a:r>
              <a:rPr lang="en-US" dirty="0" smtClean="0"/>
              <a:t>3 open file descriptors: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0: standard input (default: keyboard)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B050"/>
                </a:solidFill>
              </a:rPr>
              <a:t>1: standard output (default: screen)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C000"/>
                </a:solidFill>
              </a:rPr>
              <a:t>2: standard error (default: screen)</a:t>
            </a:r>
          </a:p>
          <a:p>
            <a:r>
              <a:rPr lang="en-US" dirty="0"/>
              <a:t>Open a new file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Starts from </a:t>
            </a:r>
            <a:r>
              <a:rPr lang="en-US" dirty="0" err="1">
                <a:solidFill>
                  <a:srgbClr val="00B0F0"/>
                </a:solidFill>
              </a:rPr>
              <a:t>fd</a:t>
            </a:r>
            <a:r>
              <a:rPr lang="en-US" dirty="0">
                <a:solidFill>
                  <a:srgbClr val="00B0F0"/>
                </a:solidFill>
              </a:rPr>
              <a:t> = 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068320"/>
              </p:ext>
            </p:extLst>
          </p:nvPr>
        </p:nvGraphicFramePr>
        <p:xfrm>
          <a:off x="1295400" y="4534948"/>
          <a:ext cx="2743200" cy="2318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41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3083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fd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File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information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08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Gill Sans"/>
                          <a:cs typeface="Gill Sans"/>
                        </a:rPr>
                        <a:t>stdin</a:t>
                      </a:r>
                      <a:endParaRPr lang="en-US" sz="1800" dirty="0">
                        <a:solidFill>
                          <a:srgbClr val="FF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08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B050"/>
                          </a:solidFill>
                          <a:latin typeface="Gill Sans"/>
                          <a:cs typeface="Gill Sans"/>
                        </a:rPr>
                        <a:t>stdout</a:t>
                      </a:r>
                      <a:endParaRPr lang="en-US" sz="1800" dirty="0">
                        <a:solidFill>
                          <a:srgbClr val="00B05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08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C000"/>
                          </a:solidFill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FFC000"/>
                          </a:solidFill>
                          <a:latin typeface="Gill Sans"/>
                          <a:cs typeface="Gill Sans"/>
                        </a:rPr>
                        <a:t>stderr</a:t>
                      </a:r>
                      <a:endParaRPr lang="en-US" sz="1800" dirty="0">
                        <a:solidFill>
                          <a:srgbClr val="FFC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81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F0"/>
                          </a:solidFill>
                          <a:latin typeface="Gill Sans"/>
                          <a:cs typeface="Gill San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B0F0"/>
                          </a:solidFill>
                          <a:latin typeface="Gill Sans"/>
                          <a:cs typeface="Gill Sans"/>
                        </a:rPr>
                        <a:t>(unused)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921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724400"/>
            <a:ext cx="1905000" cy="1947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449" y="3395330"/>
            <a:ext cx="2558805" cy="915149"/>
          </a:xfrm>
          <a:prstGeom prst="rect">
            <a:avLst/>
          </a:prstGeom>
        </p:spPr>
      </p:pic>
      <p:cxnSp>
        <p:nvCxnSpPr>
          <p:cNvPr id="7" name="Curved Connector 6"/>
          <p:cNvCxnSpPr/>
          <p:nvPr/>
        </p:nvCxnSpPr>
        <p:spPr>
          <a:xfrm rot="10800000" flipV="1">
            <a:off x="2819402" y="3852905"/>
            <a:ext cx="2743198" cy="1252496"/>
          </a:xfrm>
          <a:prstGeom prst="curvedConnector3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2971800" y="5410200"/>
            <a:ext cx="3124200" cy="152402"/>
          </a:xfrm>
          <a:prstGeom prst="curvedConnector3">
            <a:avLst/>
          </a:prstGeom>
          <a:ln w="57150" cmpd="sng">
            <a:solidFill>
              <a:srgbClr val="00B05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flipV="1">
            <a:off x="3032694" y="5699041"/>
            <a:ext cx="3124200" cy="152402"/>
          </a:xfrm>
          <a:prstGeom prst="curvedConnector3">
            <a:avLst/>
          </a:prstGeom>
          <a:ln w="57150" cmpd="sng">
            <a:solidFill>
              <a:srgbClr val="FFBF3D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20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7" y="-152400"/>
            <a:ext cx="7592093" cy="762000"/>
          </a:xfrm>
        </p:spPr>
        <p:txBody>
          <a:bodyPr/>
          <a:lstStyle/>
          <a:p>
            <a:r>
              <a:rPr lang="en-US" dirty="0"/>
              <a:t>Practice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657987"/>
            <a:ext cx="9144000" cy="574281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556149"/>
              </p:ext>
            </p:extLst>
          </p:nvPr>
        </p:nvGraphicFramePr>
        <p:xfrm>
          <a:off x="6172200" y="1143000"/>
          <a:ext cx="2743200" cy="2318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41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3083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fd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File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information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08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stdin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08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stdout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08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stderr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81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(unused)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921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271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File descriptors</a:t>
            </a:r>
            <a:br>
              <a:rPr lang="en-US" dirty="0"/>
            </a:br>
            <a:r>
              <a:rPr lang="en-US" dirty="0"/>
              <a:t>(Sharing and redirection)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Metadata, sharing, and redirection</a:t>
            </a:r>
          </a:p>
        </p:txBody>
      </p:sp>
    </p:spTree>
    <p:extLst>
      <p:ext uri="{BB962C8B-B14F-4D97-AF65-F5344CB8AC3E}">
        <p14:creationId xmlns:p14="http://schemas.microsoft.com/office/powerpoint/2010/main" val="2029104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554923"/>
          </a:xfrm>
        </p:spPr>
        <p:txBody>
          <a:bodyPr/>
          <a:lstStyle/>
          <a:p>
            <a:r>
              <a:rPr lang="en-US" dirty="0"/>
              <a:t>File descriptor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990601"/>
            <a:ext cx="8670925" cy="2667000"/>
          </a:xfrm>
        </p:spPr>
        <p:txBody>
          <a:bodyPr/>
          <a:lstStyle/>
          <a:p>
            <a:r>
              <a:rPr lang="en-US" dirty="0"/>
              <a:t>User: “</a:t>
            </a:r>
            <a:r>
              <a:rPr lang="en-US" dirty="0" err="1">
                <a:solidFill>
                  <a:srgbClr val="FF0000"/>
                </a:solidFill>
              </a:rPr>
              <a:t>fd</a:t>
            </a:r>
            <a:r>
              <a:rPr lang="en-US" dirty="0"/>
              <a:t>” is just a </a:t>
            </a:r>
            <a:r>
              <a:rPr lang="en-US" dirty="0">
                <a:solidFill>
                  <a:srgbClr val="FF0000"/>
                </a:solidFill>
              </a:rPr>
              <a:t>number</a:t>
            </a:r>
          </a:p>
          <a:p>
            <a:pPr lvl="1"/>
            <a:r>
              <a:rPr lang="en-US" dirty="0"/>
              <a:t>Ex: </a:t>
            </a:r>
            <a:r>
              <a:rPr lang="en-US" dirty="0" smtClean="0"/>
              <a:t>FD table of a </a:t>
            </a:r>
            <a:r>
              <a:rPr lang="en-US" dirty="0" err="1" smtClean="0"/>
              <a:t>microsoft</a:t>
            </a:r>
            <a:r>
              <a:rPr lang="en-US" dirty="0" smtClean="0"/>
              <a:t> word process</a:t>
            </a:r>
            <a:endParaRPr lang="en-US" dirty="0"/>
          </a:p>
          <a:p>
            <a:r>
              <a:rPr lang="en-US" dirty="0"/>
              <a:t>OS: “</a:t>
            </a:r>
            <a:r>
              <a:rPr lang="en-US" dirty="0" err="1"/>
              <a:t>fd</a:t>
            </a:r>
            <a:r>
              <a:rPr lang="en-US" dirty="0"/>
              <a:t>” represents a pointer to </a:t>
            </a:r>
            <a:r>
              <a:rPr lang="en-US" dirty="0">
                <a:solidFill>
                  <a:srgbClr val="FF0000"/>
                </a:solidFill>
              </a:rPr>
              <a:t>file descriptor </a:t>
            </a:r>
            <a:r>
              <a:rPr lang="en-US" dirty="0" smtClean="0">
                <a:solidFill>
                  <a:srgbClr val="FF0000"/>
                </a:solidFill>
              </a:rPr>
              <a:t>structure</a:t>
            </a:r>
            <a:endParaRPr lang="en-US" dirty="0"/>
          </a:p>
          <a:p>
            <a:pPr lvl="1"/>
            <a:r>
              <a:rPr lang="en-US" dirty="0"/>
              <a:t>Describe file access information</a:t>
            </a:r>
          </a:p>
          <a:p>
            <a:pPr lvl="1"/>
            <a:r>
              <a:rPr lang="en-US" dirty="0"/>
              <a:t>Current position, read/write mode, etc.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57472" y="3505200"/>
            <a:ext cx="4057928" cy="1569660"/>
          </a:xfrm>
          <a:prstGeom prst="rect">
            <a:avLst/>
          </a:prstGeom>
          <a:solidFill>
            <a:srgbClr val="E9E1C9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aco"/>
                <a:cs typeface="Monaco"/>
              </a:rPr>
              <a:t>// Inside OS:</a:t>
            </a:r>
          </a:p>
          <a:p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struct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fd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600" dirty="0">
                <a:latin typeface="Monaco"/>
                <a:cs typeface="Monaco"/>
              </a:rPr>
              <a:t>{</a:t>
            </a:r>
          </a:p>
          <a:p>
            <a:r>
              <a:rPr lang="en-US" sz="1600" dirty="0">
                <a:latin typeface="Monaco"/>
                <a:cs typeface="Monaco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WRITE</a:t>
            </a:r>
            <a:r>
              <a:rPr lang="en-US" sz="1600" dirty="0">
                <a:latin typeface="Monaco"/>
                <a:cs typeface="Monaco"/>
              </a:rPr>
              <a:t> mode</a:t>
            </a:r>
          </a:p>
          <a:p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curpos</a:t>
            </a:r>
            <a:r>
              <a:rPr lang="en-US" sz="1600" dirty="0">
                <a:latin typeface="Monaco"/>
                <a:cs typeface="Monaco"/>
              </a:rPr>
              <a:t>=0</a:t>
            </a:r>
          </a:p>
          <a:p>
            <a:r>
              <a:rPr lang="en-US" sz="1600" dirty="0">
                <a:latin typeface="Monaco"/>
                <a:cs typeface="Monaco"/>
              </a:rPr>
              <a:t>  file = 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hw6.doc</a:t>
            </a:r>
          </a:p>
          <a:p>
            <a:r>
              <a:rPr lang="en-US" sz="1600" dirty="0" smtClean="0">
                <a:latin typeface="Monaco"/>
                <a:cs typeface="Monaco"/>
              </a:rPr>
              <a:t>}</a:t>
            </a:r>
            <a:endParaRPr lang="en-US" sz="1600" dirty="0">
              <a:latin typeface="Monaco"/>
              <a:cs typeface="Monaco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723604"/>
              </p:ext>
            </p:extLst>
          </p:nvPr>
        </p:nvGraphicFramePr>
        <p:xfrm>
          <a:off x="533400" y="3962400"/>
          <a:ext cx="2743200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41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8728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fd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(Descriptor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Tbl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)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72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stdin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72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stdout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72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stderr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Gill Sans"/>
                          <a:cs typeface="Gill San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43" name="Curved Connector 42"/>
          <p:cNvCxnSpPr/>
          <p:nvPr/>
        </p:nvCxnSpPr>
        <p:spPr>
          <a:xfrm flipV="1">
            <a:off x="2590800" y="4572000"/>
            <a:ext cx="2266672" cy="1066802"/>
          </a:xfrm>
          <a:prstGeom prst="curvedConnector3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851896" y="5432523"/>
            <a:ext cx="4057928" cy="1077218"/>
          </a:xfrm>
          <a:prstGeom prst="rect">
            <a:avLst/>
          </a:prstGeom>
          <a:solidFill>
            <a:srgbClr val="E9E1C9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 sz="1600" dirty="0">
              <a:latin typeface="Monaco"/>
              <a:cs typeface="Monaco"/>
            </a:endParaRPr>
          </a:p>
          <a:p>
            <a:r>
              <a:rPr lang="en-US" sz="1600" dirty="0">
                <a:latin typeface="Monaco"/>
                <a:cs typeface="Monaco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READ</a:t>
            </a:r>
            <a:r>
              <a:rPr lang="en-US" sz="1600" dirty="0">
                <a:latin typeface="Monaco"/>
                <a:cs typeface="Monaco"/>
              </a:rPr>
              <a:t> mode</a:t>
            </a:r>
          </a:p>
          <a:p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curpos</a:t>
            </a:r>
            <a:r>
              <a:rPr lang="en-US" sz="1600" dirty="0">
                <a:latin typeface="Monaco"/>
                <a:cs typeface="Monaco"/>
              </a:rPr>
              <a:t>=1000000 (bytes)</a:t>
            </a:r>
          </a:p>
          <a:p>
            <a:r>
              <a:rPr lang="en-US" sz="1600" dirty="0">
                <a:latin typeface="Monaco"/>
                <a:cs typeface="Monaco"/>
              </a:rPr>
              <a:t>  file = </a:t>
            </a:r>
            <a:r>
              <a:rPr lang="en-US" sz="1600" dirty="0" err="1" smtClean="0">
                <a:solidFill>
                  <a:srgbClr val="FF0000"/>
                </a:solidFill>
                <a:latin typeface="Monaco"/>
                <a:cs typeface="Monaco"/>
              </a:rPr>
              <a:t>macbethNovel</a:t>
            </a:r>
            <a:r>
              <a:rPr lang="en-US" sz="1600" dirty="0" err="1" smtClean="0">
                <a:solidFill>
                  <a:srgbClr val="FF0000"/>
                </a:solidFill>
                <a:latin typeface="Monaco"/>
                <a:cs typeface="Monaco"/>
              </a:rPr>
              <a:t>.doc</a:t>
            </a:r>
            <a:endParaRPr lang="en-US" sz="1600" dirty="0">
              <a:solidFill>
                <a:srgbClr val="FF0000"/>
              </a:solidFill>
              <a:latin typeface="Monaco"/>
              <a:cs typeface="Monaco"/>
            </a:endParaRPr>
          </a:p>
        </p:txBody>
      </p:sp>
      <p:cxnSp>
        <p:nvCxnSpPr>
          <p:cNvPr id="47" name="Curved Connector 46"/>
          <p:cNvCxnSpPr/>
          <p:nvPr/>
        </p:nvCxnSpPr>
        <p:spPr>
          <a:xfrm rot="10800000">
            <a:off x="2895600" y="5943600"/>
            <a:ext cx="1961872" cy="213360"/>
          </a:xfrm>
          <a:prstGeom prst="curvedConnector3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7010400" y="2209800"/>
            <a:ext cx="381000" cy="114300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71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618" name="Rectangle 42"/>
          <p:cNvSpPr>
            <a:spLocks noGrp="1" noChangeArrowheads="1"/>
          </p:cNvSpPr>
          <p:nvPr>
            <p:ph type="title"/>
          </p:nvPr>
        </p:nvSpPr>
        <p:spPr>
          <a:xfrm>
            <a:off x="234043" y="76200"/>
            <a:ext cx="8177382" cy="762000"/>
          </a:xfrm>
        </p:spPr>
        <p:txBody>
          <a:bodyPr/>
          <a:lstStyle/>
          <a:p>
            <a:r>
              <a:rPr lang="en-US" dirty="0"/>
              <a:t>(Another View)</a:t>
            </a: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1877602" y="3409049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1877602" y="3637649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4582" name="Rectangle 6"/>
          <p:cNvSpPr>
            <a:spLocks noChangeArrowheads="1"/>
          </p:cNvSpPr>
          <p:nvPr/>
        </p:nvSpPr>
        <p:spPr bwMode="auto">
          <a:xfrm>
            <a:off x="1877602" y="3866249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4583" name="Rectangle 7"/>
          <p:cNvSpPr>
            <a:spLocks noChangeArrowheads="1"/>
          </p:cNvSpPr>
          <p:nvPr/>
        </p:nvSpPr>
        <p:spPr bwMode="auto">
          <a:xfrm>
            <a:off x="1877602" y="4094849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4584" name="Rectangle 8"/>
          <p:cNvSpPr>
            <a:spLocks noChangeArrowheads="1"/>
          </p:cNvSpPr>
          <p:nvPr/>
        </p:nvSpPr>
        <p:spPr bwMode="auto">
          <a:xfrm>
            <a:off x="1877602" y="4323449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4585" name="Rectangle 9"/>
          <p:cNvSpPr>
            <a:spLocks noChangeArrowheads="1"/>
          </p:cNvSpPr>
          <p:nvPr/>
        </p:nvSpPr>
        <p:spPr bwMode="auto">
          <a:xfrm>
            <a:off x="1268002" y="3409049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0</a:t>
            </a:r>
          </a:p>
        </p:txBody>
      </p:sp>
      <p:sp>
        <p:nvSpPr>
          <p:cNvPr id="664586" name="Rectangle 10"/>
          <p:cNvSpPr>
            <a:spLocks noChangeArrowheads="1"/>
          </p:cNvSpPr>
          <p:nvPr/>
        </p:nvSpPr>
        <p:spPr bwMode="auto">
          <a:xfrm>
            <a:off x="1268002" y="3637649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664587" name="Rectangle 11"/>
          <p:cNvSpPr>
            <a:spLocks noChangeArrowheads="1"/>
          </p:cNvSpPr>
          <p:nvPr/>
        </p:nvSpPr>
        <p:spPr bwMode="auto">
          <a:xfrm>
            <a:off x="1268002" y="3866249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2</a:t>
            </a:r>
          </a:p>
        </p:txBody>
      </p:sp>
      <p:sp>
        <p:nvSpPr>
          <p:cNvPr id="664588" name="Rectangle 12"/>
          <p:cNvSpPr>
            <a:spLocks noChangeArrowheads="1"/>
          </p:cNvSpPr>
          <p:nvPr/>
        </p:nvSpPr>
        <p:spPr bwMode="auto">
          <a:xfrm>
            <a:off x="1268002" y="4094849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3</a:t>
            </a:r>
          </a:p>
        </p:txBody>
      </p:sp>
      <p:sp>
        <p:nvSpPr>
          <p:cNvPr id="664589" name="Rectangle 13"/>
          <p:cNvSpPr>
            <a:spLocks noChangeArrowheads="1"/>
          </p:cNvSpPr>
          <p:nvPr/>
        </p:nvSpPr>
        <p:spPr bwMode="auto">
          <a:xfrm>
            <a:off x="1268002" y="4323449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4</a:t>
            </a:r>
          </a:p>
        </p:txBody>
      </p:sp>
      <p:sp>
        <p:nvSpPr>
          <p:cNvPr id="664590" name="Text Box 14"/>
          <p:cNvSpPr txBox="1">
            <a:spLocks noChangeArrowheads="1"/>
          </p:cNvSpPr>
          <p:nvPr/>
        </p:nvSpPr>
        <p:spPr bwMode="auto">
          <a:xfrm>
            <a:off x="597124" y="2374972"/>
            <a:ext cx="256095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u="sng" dirty="0">
                <a:latin typeface="Calibri" pitchFamily="34" charset="0"/>
              </a:rPr>
              <a:t>Descriptor table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(file descriptor numbers)</a:t>
            </a:r>
          </a:p>
        </p:txBody>
      </p:sp>
      <p:sp>
        <p:nvSpPr>
          <p:cNvPr id="664591" name="Text Box 15"/>
          <p:cNvSpPr txBox="1">
            <a:spLocks noChangeArrowheads="1"/>
          </p:cNvSpPr>
          <p:nvPr/>
        </p:nvSpPr>
        <p:spPr bwMode="auto">
          <a:xfrm>
            <a:off x="3445766" y="2299885"/>
            <a:ext cx="2697918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u="sng" dirty="0">
                <a:latin typeface="Calibri" pitchFamily="34" charset="0"/>
              </a:rPr>
              <a:t>Open file table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(File descriptor structures)</a:t>
            </a:r>
          </a:p>
        </p:txBody>
      </p:sp>
      <p:sp>
        <p:nvSpPr>
          <p:cNvPr id="664593" name="Rectangle 17"/>
          <p:cNvSpPr>
            <a:spLocks noChangeArrowheads="1"/>
          </p:cNvSpPr>
          <p:nvPr/>
        </p:nvSpPr>
        <p:spPr bwMode="auto">
          <a:xfrm>
            <a:off x="4239802" y="3701149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pos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=0</a:t>
            </a:r>
          </a:p>
        </p:txBody>
      </p:sp>
      <p:sp>
        <p:nvSpPr>
          <p:cNvPr id="664594" name="Rectangle 18"/>
          <p:cNvSpPr>
            <a:spLocks noChangeArrowheads="1"/>
          </p:cNvSpPr>
          <p:nvPr/>
        </p:nvSpPr>
        <p:spPr bwMode="auto">
          <a:xfrm>
            <a:off x="4239802" y="4005949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=1</a:t>
            </a:r>
          </a:p>
        </p:txBody>
      </p:sp>
      <p:sp>
        <p:nvSpPr>
          <p:cNvPr id="664595" name="Rectangle 19"/>
          <p:cNvSpPr>
            <a:spLocks noChangeArrowheads="1"/>
          </p:cNvSpPr>
          <p:nvPr/>
        </p:nvSpPr>
        <p:spPr bwMode="auto">
          <a:xfrm>
            <a:off x="4239802" y="4310749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664596" name="Line 20"/>
          <p:cNvSpPr>
            <a:spLocks noChangeShapeType="1"/>
          </p:cNvSpPr>
          <p:nvPr/>
        </p:nvSpPr>
        <p:spPr bwMode="auto">
          <a:xfrm flipV="1">
            <a:off x="2199864" y="3409047"/>
            <a:ext cx="2039938" cy="9017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4598" name="Rectangle 22"/>
          <p:cNvSpPr>
            <a:spLocks noChangeArrowheads="1"/>
          </p:cNvSpPr>
          <p:nvPr/>
        </p:nvSpPr>
        <p:spPr bwMode="auto">
          <a:xfrm>
            <a:off x="4239802" y="3396349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4599" name="Rectangle 23"/>
          <p:cNvSpPr>
            <a:spLocks noChangeArrowheads="1"/>
          </p:cNvSpPr>
          <p:nvPr/>
        </p:nvSpPr>
        <p:spPr bwMode="auto">
          <a:xfrm>
            <a:off x="4239802" y="5377549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pos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=100</a:t>
            </a:r>
          </a:p>
        </p:txBody>
      </p:sp>
      <p:sp>
        <p:nvSpPr>
          <p:cNvPr id="664600" name="Rectangle 24"/>
          <p:cNvSpPr>
            <a:spLocks noChangeArrowheads="1"/>
          </p:cNvSpPr>
          <p:nvPr/>
        </p:nvSpPr>
        <p:spPr bwMode="auto">
          <a:xfrm>
            <a:off x="4239802" y="5682349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refcnt=1</a:t>
            </a:r>
          </a:p>
        </p:txBody>
      </p:sp>
      <p:sp>
        <p:nvSpPr>
          <p:cNvPr id="664601" name="Rectangle 25"/>
          <p:cNvSpPr>
            <a:spLocks noChangeArrowheads="1"/>
          </p:cNvSpPr>
          <p:nvPr/>
        </p:nvSpPr>
        <p:spPr bwMode="auto">
          <a:xfrm>
            <a:off x="4239802" y="5987149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664602" name="Rectangle 26"/>
          <p:cNvSpPr>
            <a:spLocks noChangeArrowheads="1"/>
          </p:cNvSpPr>
          <p:nvPr/>
        </p:nvSpPr>
        <p:spPr bwMode="auto">
          <a:xfrm>
            <a:off x="4239802" y="5072749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4603" name="Line 27"/>
          <p:cNvSpPr>
            <a:spLocks noChangeShapeType="1"/>
          </p:cNvSpPr>
          <p:nvPr/>
        </p:nvSpPr>
        <p:spPr bwMode="auto">
          <a:xfrm>
            <a:off x="2199864" y="4421874"/>
            <a:ext cx="20574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4604" name="Text Box 28"/>
          <p:cNvSpPr txBox="1">
            <a:spLocks noChangeArrowheads="1"/>
          </p:cNvSpPr>
          <p:nvPr/>
        </p:nvSpPr>
        <p:spPr bwMode="auto">
          <a:xfrm>
            <a:off x="599664" y="3824974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stderr</a:t>
            </a:r>
          </a:p>
        </p:txBody>
      </p:sp>
      <p:sp>
        <p:nvSpPr>
          <p:cNvPr id="664605" name="Text Box 29"/>
          <p:cNvSpPr txBox="1">
            <a:spLocks noChangeArrowheads="1"/>
          </p:cNvSpPr>
          <p:nvPr/>
        </p:nvSpPr>
        <p:spPr bwMode="auto">
          <a:xfrm>
            <a:off x="599664" y="3596374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stdout</a:t>
            </a:r>
          </a:p>
        </p:txBody>
      </p:sp>
      <p:sp>
        <p:nvSpPr>
          <p:cNvPr id="664606" name="Text Box 30"/>
          <p:cNvSpPr txBox="1">
            <a:spLocks noChangeArrowheads="1"/>
          </p:cNvSpPr>
          <p:nvPr/>
        </p:nvSpPr>
        <p:spPr bwMode="auto">
          <a:xfrm>
            <a:off x="706027" y="3367774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stdin</a:t>
            </a:r>
          </a:p>
        </p:txBody>
      </p:sp>
      <p:sp>
        <p:nvSpPr>
          <p:cNvPr id="664607" name="Line 31"/>
          <p:cNvSpPr>
            <a:spLocks noChangeShapeType="1"/>
          </p:cNvSpPr>
          <p:nvPr/>
        </p:nvSpPr>
        <p:spPr bwMode="auto">
          <a:xfrm flipV="1">
            <a:off x="5157377" y="3380474"/>
            <a:ext cx="1690687" cy="153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4597" name="Line 21"/>
          <p:cNvSpPr>
            <a:spLocks noChangeShapeType="1"/>
          </p:cNvSpPr>
          <p:nvPr/>
        </p:nvSpPr>
        <p:spPr bwMode="auto">
          <a:xfrm flipV="1">
            <a:off x="5078002" y="4967973"/>
            <a:ext cx="1770062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6924263" y="1905000"/>
            <a:ext cx="1603845" cy="1524000"/>
          </a:xfrm>
          <a:prstGeom prst="foldedCorner">
            <a:avLst>
              <a:gd name="adj" fmla="val 36020"/>
            </a:avLst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dirty="0">
                <a:solidFill>
                  <a:srgbClr val="FFFFFF"/>
                </a:solidFill>
                <a:latin typeface="Gill Sans"/>
                <a:cs typeface="Gill Sans"/>
              </a:rPr>
              <a:t>File metadata</a:t>
            </a:r>
          </a:p>
          <a:p>
            <a:pPr algn="ctr"/>
            <a:r>
              <a:rPr lang="en-US" sz="1600" b="0" dirty="0">
                <a:solidFill>
                  <a:srgbClr val="FFFFFF"/>
                </a:solidFill>
                <a:latin typeface="Gill Sans"/>
                <a:cs typeface="Gill Sans"/>
              </a:rPr>
              <a:t>(“stat()” </a:t>
            </a:r>
            <a:r>
              <a:rPr lang="en-US" sz="1600" b="0" dirty="0" err="1">
                <a:solidFill>
                  <a:srgbClr val="FFFFFF"/>
                </a:solidFill>
                <a:latin typeface="Gill Sans"/>
                <a:cs typeface="Gill Sans"/>
              </a:rPr>
              <a:t>syscall</a:t>
            </a:r>
            <a:r>
              <a:rPr lang="en-US" sz="1600" b="0" dirty="0">
                <a:solidFill>
                  <a:srgbClr val="FFFFFF"/>
                </a:solidFill>
                <a:latin typeface="Gill Sans"/>
                <a:cs typeface="Gill Sans"/>
              </a:rPr>
              <a:t>)</a:t>
            </a:r>
          </a:p>
          <a:p>
            <a:pPr algn="ctr"/>
            <a:r>
              <a:rPr lang="en-US" sz="1600" b="0" dirty="0">
                <a:solidFill>
                  <a:srgbClr val="FFFFFF"/>
                </a:solidFill>
                <a:latin typeface="Gill Sans"/>
                <a:cs typeface="Gill Sans"/>
              </a:rPr>
              <a:t>See book</a:t>
            </a:r>
          </a:p>
        </p:txBody>
      </p:sp>
      <p:sp>
        <p:nvSpPr>
          <p:cNvPr id="46" name="Folded Corner 45"/>
          <p:cNvSpPr/>
          <p:nvPr/>
        </p:nvSpPr>
        <p:spPr>
          <a:xfrm>
            <a:off x="6924264" y="4129774"/>
            <a:ext cx="1603845" cy="1341189"/>
          </a:xfrm>
          <a:prstGeom prst="foldedCorner">
            <a:avLst>
              <a:gd name="adj" fmla="val 36020"/>
            </a:avLst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dirty="0">
                <a:solidFill>
                  <a:srgbClr val="FFFFFF"/>
                </a:solidFill>
                <a:latin typeface="Gill Sans"/>
                <a:cs typeface="Gill Sans"/>
              </a:rPr>
              <a:t>File metadata</a:t>
            </a:r>
          </a:p>
          <a:p>
            <a:pPr algn="ctr"/>
            <a:r>
              <a:rPr lang="en-US" sz="1600" b="0" dirty="0">
                <a:solidFill>
                  <a:srgbClr val="FFFFFF"/>
                </a:solidFill>
                <a:latin typeface="Gill Sans"/>
                <a:cs typeface="Gill Sans"/>
              </a:rPr>
              <a:t>(“stat()” </a:t>
            </a:r>
            <a:r>
              <a:rPr lang="en-US" sz="1600" b="0" dirty="0" err="1">
                <a:solidFill>
                  <a:srgbClr val="FFFFFF"/>
                </a:solidFill>
                <a:latin typeface="Gill Sans"/>
                <a:cs typeface="Gill Sans"/>
              </a:rPr>
              <a:t>syscall</a:t>
            </a:r>
            <a:r>
              <a:rPr lang="en-US" sz="1600" b="0" dirty="0">
                <a:solidFill>
                  <a:srgbClr val="FFFFFF"/>
                </a:solidFill>
                <a:latin typeface="Gill Sans"/>
                <a:cs typeface="Gill Sans"/>
              </a:rPr>
              <a:t>)</a:t>
            </a:r>
          </a:p>
          <a:p>
            <a:pPr algn="ctr"/>
            <a:r>
              <a:rPr lang="en-US" sz="1600" b="0" dirty="0">
                <a:solidFill>
                  <a:srgbClr val="FFFFFF"/>
                </a:solidFill>
                <a:latin typeface="Gill Sans"/>
                <a:cs typeface="Gill Sans"/>
              </a:rPr>
              <a:t>See book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95325"/>
          </a:xfrm>
        </p:spPr>
        <p:txBody>
          <a:bodyPr/>
          <a:lstStyle/>
          <a:p>
            <a:r>
              <a:rPr lang="en-US" dirty="0"/>
              <a:t>FDs = represent open files</a:t>
            </a:r>
          </a:p>
        </p:txBody>
      </p:sp>
    </p:spTree>
    <p:extLst>
      <p:ext uri="{BB962C8B-B14F-4D97-AF65-F5344CB8AC3E}">
        <p14:creationId xmlns:p14="http://schemas.microsoft.com/office/powerpoint/2010/main" val="2328007297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618" name="Rectangle 42"/>
          <p:cNvSpPr>
            <a:spLocks noGrp="1" noChangeArrowheads="1"/>
          </p:cNvSpPr>
          <p:nvPr>
            <p:ph type="title"/>
          </p:nvPr>
        </p:nvSpPr>
        <p:spPr>
          <a:xfrm>
            <a:off x="234043" y="76200"/>
            <a:ext cx="8177382" cy="762000"/>
          </a:xfrm>
        </p:spPr>
        <p:txBody>
          <a:bodyPr/>
          <a:lstStyle/>
          <a:p>
            <a:r>
              <a:rPr lang="en-US" dirty="0"/>
              <a:t>How the Unix kernel represents open files</a:t>
            </a:r>
          </a:p>
        </p:txBody>
      </p:sp>
      <p:sp>
        <p:nvSpPr>
          <p:cNvPr id="664619" name="Rectangle 43"/>
          <p:cNvSpPr>
            <a:spLocks noGrp="1" noChangeArrowheads="1"/>
          </p:cNvSpPr>
          <p:nvPr>
            <p:ph idx="1"/>
          </p:nvPr>
        </p:nvSpPr>
        <p:spPr>
          <a:xfrm>
            <a:off x="396875" y="1143000"/>
            <a:ext cx="5699125" cy="5105400"/>
          </a:xfrm>
        </p:spPr>
        <p:txBody>
          <a:bodyPr>
            <a:normAutofit/>
          </a:bodyPr>
          <a:lstStyle/>
          <a:p>
            <a:r>
              <a:rPr lang="en-US" dirty="0"/>
              <a:t>User: 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fd</a:t>
            </a:r>
            <a:r>
              <a:rPr lang="en-US" dirty="0"/>
              <a:t>” is a number (a “handler”)</a:t>
            </a:r>
          </a:p>
          <a:p>
            <a:r>
              <a:rPr lang="en-US" dirty="0"/>
              <a:t>OS: 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fd</a:t>
            </a:r>
            <a:r>
              <a:rPr lang="en-US" dirty="0"/>
              <a:t>” is actually a file descriptor structure 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fd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describes </a:t>
            </a:r>
            <a:r>
              <a:rPr lang="en-US" b="1" u="sng" dirty="0">
                <a:solidFill>
                  <a:srgbClr val="FF0000"/>
                </a:solidFill>
              </a:rPr>
              <a:t>file access </a:t>
            </a:r>
            <a:r>
              <a:rPr lang="en-US" dirty="0"/>
              <a:t>information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Current position, open in read/write mode, etc.</a:t>
            </a:r>
          </a:p>
          <a:p>
            <a:pPr lvl="1"/>
            <a:r>
              <a:rPr lang="en-US" dirty="0"/>
              <a:t>However, </a:t>
            </a:r>
            <a:r>
              <a:rPr lang="en-US" i="1" dirty="0"/>
              <a:t>“</a:t>
            </a:r>
            <a:r>
              <a:rPr lang="en-US" i="1" dirty="0" err="1"/>
              <a:t>fd</a:t>
            </a:r>
            <a:r>
              <a:rPr lang="en-US" i="1" dirty="0"/>
              <a:t>” is </a:t>
            </a:r>
            <a:r>
              <a:rPr lang="en-US" b="1" i="1" dirty="0"/>
              <a:t>not </a:t>
            </a:r>
            <a:r>
              <a:rPr lang="en-US" i="1" dirty="0"/>
              <a:t>file metadata</a:t>
            </a:r>
          </a:p>
          <a:p>
            <a:pPr lvl="2"/>
            <a:r>
              <a:rPr lang="en-US" dirty="0" err="1"/>
              <a:t>Fd</a:t>
            </a:r>
            <a:r>
              <a:rPr lang="en-US" dirty="0"/>
              <a:t> does </a:t>
            </a:r>
            <a:r>
              <a:rPr lang="en-US" b="1" dirty="0"/>
              <a:t>not</a:t>
            </a:r>
            <a:r>
              <a:rPr lang="en-US" dirty="0"/>
              <a:t> describe the file </a:t>
            </a:r>
          </a:p>
        </p:txBody>
      </p:sp>
      <p:pic>
        <p:nvPicPr>
          <p:cNvPr id="35" name="Picture 34" descr="Screen Shot 2012-11-07 at 9.09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93059"/>
            <a:ext cx="2774239" cy="3350427"/>
          </a:xfrm>
          <a:prstGeom prst="rect">
            <a:avLst/>
          </a:prstGeom>
        </p:spPr>
      </p:pic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6344954" y="1828800"/>
            <a:ext cx="26670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File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METADATA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(from “</a:t>
            </a:r>
            <a:r>
              <a:rPr lang="en-US" sz="1600" u="sng" dirty="0" smtClean="0">
                <a:solidFill>
                  <a:srgbClr val="000000"/>
                </a:solidFill>
                <a:latin typeface="Calibri" pitchFamily="34" charset="0"/>
              </a:rPr>
              <a:t>stat()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” </a:t>
            </a:r>
            <a:r>
              <a:rPr lang="en-US" sz="1600" dirty="0" err="1" smtClean="0">
                <a:solidFill>
                  <a:srgbClr val="000000"/>
                </a:solidFill>
                <a:latin typeface="Calibri" pitchFamily="34" charset="0"/>
              </a:rPr>
              <a:t>syscall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This is NOT a file descriptor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(see the BOOK regarding file metadata and the stat() system call)</a:t>
            </a:r>
          </a:p>
        </p:txBody>
      </p:sp>
    </p:spTree>
    <p:extLst>
      <p:ext uri="{BB962C8B-B14F-4D97-AF65-F5344CB8AC3E}">
        <p14:creationId xmlns:p14="http://schemas.microsoft.com/office/powerpoint/2010/main" val="1716312128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sharing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15986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Two distinct FDs </a:t>
            </a:r>
            <a:r>
              <a:rPr lang="en-US" dirty="0">
                <a:solidFill>
                  <a:srgbClr val="FF0000"/>
                </a:solidFill>
              </a:rPr>
              <a:t>sharing</a:t>
            </a:r>
            <a:r>
              <a:rPr lang="en-US" dirty="0"/>
              <a:t> the same disk file 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E.g., Calling </a:t>
            </a:r>
            <a:r>
              <a:rPr lang="en-US" b="1" dirty="0">
                <a:latin typeface="Courier New" pitchFamily="49" charset="0"/>
              </a:rPr>
              <a:t>open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/>
              <a:t>twice with the same </a:t>
            </a:r>
            <a:r>
              <a:rPr lang="en-US" b="1" dirty="0">
                <a:latin typeface="Courier New" pitchFamily="49" charset="0"/>
              </a:rPr>
              <a:t>filename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/>
              <a:t>argument</a:t>
            </a:r>
            <a:endParaRPr lang="en-US" dirty="0">
              <a:latin typeface="Courier New" pitchFamily="49" charset="0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fd3</a:t>
            </a:r>
            <a:r>
              <a:rPr lang="en-US" dirty="0"/>
              <a:t>=open(“</a:t>
            </a:r>
            <a:r>
              <a:rPr lang="en-US" dirty="0" err="1">
                <a:solidFill>
                  <a:srgbClr val="FF0000"/>
                </a:solidFill>
              </a:rPr>
              <a:t>file.txt</a:t>
            </a:r>
            <a:r>
              <a:rPr lang="en-US" dirty="0"/>
              <a:t>”), 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fd4</a:t>
            </a:r>
            <a:r>
              <a:rPr lang="en-US" dirty="0"/>
              <a:t>=open(“</a:t>
            </a:r>
            <a:r>
              <a:rPr lang="en-US" dirty="0" err="1">
                <a:solidFill>
                  <a:srgbClr val="32946A"/>
                </a:solidFill>
              </a:rPr>
              <a:t>file.txt</a:t>
            </a:r>
            <a:r>
              <a:rPr lang="en-US" dirty="0"/>
              <a:t>”),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read(</a:t>
            </a:r>
            <a:r>
              <a:rPr lang="en-US" dirty="0">
                <a:solidFill>
                  <a:srgbClr val="32946A"/>
                </a:solidFill>
              </a:rPr>
              <a:t>fd4</a:t>
            </a:r>
            <a:r>
              <a:rPr lang="en-US" dirty="0"/>
              <a:t>, </a:t>
            </a:r>
            <a:r>
              <a:rPr lang="en-US" dirty="0" err="1"/>
              <a:t>buf</a:t>
            </a:r>
            <a:r>
              <a:rPr lang="en-US" dirty="0"/>
              <a:t>, 1000) 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506538" y="4813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0</a:t>
            </a: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2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3</a:t>
            </a: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896938" y="4813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4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896938" y="3408905"/>
            <a:ext cx="172678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Descriptor table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3868738" y="4191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pos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=0</a:t>
            </a: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3868738" y="4495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refcnt=1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3868738" y="4800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V="1">
            <a:off x="2116138" y="3886195"/>
            <a:ext cx="1752600" cy="73342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3868738" y="3886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3868738" y="5867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err="1">
                <a:solidFill>
                  <a:srgbClr val="32946A"/>
                </a:solidFill>
                <a:latin typeface="Calibri" pitchFamily="34" charset="0"/>
              </a:rPr>
              <a:t>pos</a:t>
            </a:r>
            <a:r>
              <a:rPr lang="en-US" sz="1600" dirty="0">
                <a:solidFill>
                  <a:srgbClr val="32946A"/>
                </a:solidFill>
                <a:latin typeface="Calibri" pitchFamily="34" charset="0"/>
              </a:rPr>
              <a:t>=1000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3868738" y="6172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refcnt=1</a:t>
            </a: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3868738" y="6477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3868738" y="5562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>
            <a:off x="2116138" y="4911725"/>
            <a:ext cx="1770062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228600" y="43148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stderr</a:t>
            </a: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stdout</a:t>
            </a: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334963" y="38576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stdin</a:t>
            </a:r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 flipV="1">
            <a:off x="4786313" y="3870325"/>
            <a:ext cx="1690687" cy="153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0" name="Text Box 40"/>
          <p:cNvSpPr txBox="1">
            <a:spLocks noChangeArrowheads="1"/>
          </p:cNvSpPr>
          <p:nvPr/>
        </p:nvSpPr>
        <p:spPr bwMode="auto">
          <a:xfrm>
            <a:off x="3758514" y="3581400"/>
            <a:ext cx="4081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FD</a:t>
            </a: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3766752" y="5257800"/>
            <a:ext cx="4081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FD</a:t>
            </a:r>
          </a:p>
        </p:txBody>
      </p:sp>
      <p:sp>
        <p:nvSpPr>
          <p:cNvPr id="74" name="Line 21"/>
          <p:cNvSpPr>
            <a:spLocks noChangeShapeType="1"/>
          </p:cNvSpPr>
          <p:nvPr/>
        </p:nvSpPr>
        <p:spPr bwMode="auto">
          <a:xfrm flipV="1">
            <a:off x="4706938" y="3870325"/>
            <a:ext cx="1770062" cy="18446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" name="Folded Corner 65"/>
          <p:cNvSpPr/>
          <p:nvPr/>
        </p:nvSpPr>
        <p:spPr>
          <a:xfrm>
            <a:off x="6525986" y="3659435"/>
            <a:ext cx="1603845" cy="1005980"/>
          </a:xfrm>
          <a:prstGeom prst="foldedCorner">
            <a:avLst>
              <a:gd name="adj" fmla="val 36020"/>
            </a:avLst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dirty="0">
                <a:solidFill>
                  <a:srgbClr val="FFFFFF"/>
                </a:solidFill>
                <a:latin typeface="Gill Sans"/>
                <a:cs typeface="Gill Sans"/>
              </a:rPr>
              <a:t>File metadata</a:t>
            </a:r>
          </a:p>
          <a:p>
            <a:pPr algn="ctr"/>
            <a:r>
              <a:rPr lang="en-US" sz="1600" b="0" dirty="0">
                <a:solidFill>
                  <a:srgbClr val="FFFFFF"/>
                </a:solidFill>
                <a:latin typeface="Gill Sans"/>
                <a:cs typeface="Gill Sans"/>
              </a:rPr>
              <a:t>of</a:t>
            </a:r>
          </a:p>
          <a:p>
            <a:pPr algn="ctr"/>
            <a:r>
              <a:rPr lang="en-US" sz="1600" b="0" dirty="0" err="1">
                <a:solidFill>
                  <a:srgbClr val="FFFFFF"/>
                </a:solidFill>
                <a:latin typeface="Gill Sans"/>
                <a:cs typeface="Gill Sans"/>
              </a:rPr>
              <a:t>file.txt</a:t>
            </a:r>
            <a:endParaRPr lang="en-US" sz="16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66894079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24" y="435678"/>
            <a:ext cx="7592093" cy="762000"/>
          </a:xfrm>
        </p:spPr>
        <p:txBody>
          <a:bodyPr/>
          <a:lstStyle/>
          <a:p>
            <a:r>
              <a:rPr lang="en-US" dirty="0"/>
              <a:t>I/O redirection (Project 4)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1905000"/>
          </a:xfrm>
        </p:spPr>
        <p:txBody>
          <a:bodyPr/>
          <a:lstStyle/>
          <a:p>
            <a:r>
              <a:rPr lang="en-US" dirty="0"/>
              <a:t>Question: How does a shell implement I/O redirection?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</a:rPr>
              <a:t>ls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 &gt; foo.txt</a:t>
            </a:r>
          </a:p>
          <a:p>
            <a:pPr lvl="1"/>
            <a:r>
              <a:rPr lang="en-US" dirty="0"/>
              <a:t>“&gt;” is a shell feature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do you build </a:t>
            </a:r>
            <a:r>
              <a:rPr lang="en-US" dirty="0" smtClean="0"/>
              <a:t>implement this feature?</a:t>
            </a:r>
            <a:endParaRPr lang="en-US" dirty="0"/>
          </a:p>
          <a:p>
            <a:r>
              <a:rPr lang="en-US" dirty="0"/>
              <a:t>Answer: By calling the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dup2(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</a:rPr>
              <a:t>fdsrc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</a:rPr>
              <a:t>fddst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syscall</a:t>
            </a:r>
            <a:endParaRPr lang="en-US" dirty="0"/>
          </a:p>
          <a:p>
            <a:pPr lvl="1"/>
            <a:r>
              <a:rPr lang="en-US" dirty="0"/>
              <a:t>Copies (per-process) descriptor table entry </a:t>
            </a:r>
            <a:r>
              <a:rPr lang="en-US" b="1" dirty="0" err="1">
                <a:latin typeface="Courier New" pitchFamily="49" charset="0"/>
              </a:rPr>
              <a:t>fdsrc</a:t>
            </a:r>
            <a:r>
              <a:rPr lang="en-US" dirty="0"/>
              <a:t> to entry </a:t>
            </a:r>
            <a:r>
              <a:rPr lang="en-US" b="1" dirty="0" err="1">
                <a:latin typeface="Courier New" pitchFamily="49" charset="0"/>
              </a:rPr>
              <a:t>fddst</a:t>
            </a:r>
            <a:endParaRPr lang="en-US" b="1" dirty="0">
              <a:latin typeface="Courier New" pitchFamily="49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1049037" y="5106253"/>
            <a:ext cx="1838325" cy="1722438"/>
            <a:chOff x="906162" y="4221162"/>
            <a:chExt cx="1838325" cy="1722438"/>
          </a:xfrm>
        </p:grpSpPr>
        <p:sp>
          <p:nvSpPr>
            <p:cNvPr id="666663" name="Rectangle 39"/>
            <p:cNvSpPr>
              <a:spLocks noChangeAspect="1" noChangeArrowheads="1"/>
            </p:cNvSpPr>
            <p:nvPr/>
          </p:nvSpPr>
          <p:spPr bwMode="auto">
            <a:xfrm>
              <a:off x="1825324" y="422116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66664" name="Rectangle 40"/>
            <p:cNvSpPr>
              <a:spLocks noChangeAspect="1" noChangeArrowheads="1"/>
            </p:cNvSpPr>
            <p:nvPr/>
          </p:nvSpPr>
          <p:spPr bwMode="auto">
            <a:xfrm>
              <a:off x="1825324" y="4565650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monitor</a:t>
              </a:r>
            </a:p>
          </p:txBody>
        </p:sp>
        <p:sp>
          <p:nvSpPr>
            <p:cNvPr id="666665" name="Rectangle 41"/>
            <p:cNvSpPr>
              <a:spLocks noChangeAspect="1" noChangeArrowheads="1"/>
            </p:cNvSpPr>
            <p:nvPr/>
          </p:nvSpPr>
          <p:spPr bwMode="auto">
            <a:xfrm>
              <a:off x="1825324" y="4910137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66666" name="Rectangle 42"/>
            <p:cNvSpPr>
              <a:spLocks noChangeAspect="1" noChangeArrowheads="1"/>
            </p:cNvSpPr>
            <p:nvPr/>
          </p:nvSpPr>
          <p:spPr bwMode="auto">
            <a:xfrm>
              <a:off x="1825324" y="5254625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solidFill>
                    <a:srgbClr val="FF0000"/>
                  </a:solidFill>
                  <a:latin typeface="Courier New" pitchFamily="49" charset="0"/>
                </a:rPr>
                <a:t>foo</a:t>
              </a:r>
              <a:endParaRPr lang="en-US" b="0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66667" name="Rectangle 43"/>
            <p:cNvSpPr>
              <a:spLocks noChangeAspect="1" noChangeArrowheads="1"/>
            </p:cNvSpPr>
            <p:nvPr/>
          </p:nvSpPr>
          <p:spPr bwMode="auto">
            <a:xfrm>
              <a:off x="1825324" y="559911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  <p:sp>
          <p:nvSpPr>
            <p:cNvPr id="666668" name="Rectangle 44"/>
            <p:cNvSpPr>
              <a:spLocks noChangeAspect="1" noChangeArrowheads="1"/>
            </p:cNvSpPr>
            <p:nvPr/>
          </p:nvSpPr>
          <p:spPr bwMode="auto">
            <a:xfrm>
              <a:off x="906162" y="422116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2000" dirty="0" err="1">
                  <a:solidFill>
                    <a:srgbClr val="000000"/>
                  </a:solidFill>
                  <a:latin typeface="Calibri" pitchFamily="34" charset="0"/>
                </a:rPr>
                <a:t>fd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 0</a:t>
              </a:r>
            </a:p>
          </p:txBody>
        </p:sp>
        <p:sp>
          <p:nvSpPr>
            <p:cNvPr id="666669" name="Rectangle 45"/>
            <p:cNvSpPr>
              <a:spLocks noChangeAspect="1" noChangeArrowheads="1"/>
            </p:cNvSpPr>
            <p:nvPr/>
          </p:nvSpPr>
          <p:spPr bwMode="auto">
            <a:xfrm>
              <a:off x="906162" y="4565650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2000" dirty="0" err="1">
                  <a:solidFill>
                    <a:srgbClr val="000000"/>
                  </a:solidFill>
                  <a:latin typeface="Calibri" pitchFamily="34" charset="0"/>
                </a:rPr>
                <a:t>fd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 1</a:t>
              </a:r>
            </a:p>
          </p:txBody>
        </p:sp>
        <p:sp>
          <p:nvSpPr>
            <p:cNvPr id="666670" name="Rectangle 46"/>
            <p:cNvSpPr>
              <a:spLocks noChangeAspect="1" noChangeArrowheads="1"/>
            </p:cNvSpPr>
            <p:nvPr/>
          </p:nvSpPr>
          <p:spPr bwMode="auto">
            <a:xfrm>
              <a:off x="906162" y="4910137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2000" dirty="0" err="1">
                  <a:solidFill>
                    <a:srgbClr val="000000"/>
                  </a:solidFill>
                  <a:latin typeface="Calibri" pitchFamily="34" charset="0"/>
                </a:rPr>
                <a:t>fd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 2</a:t>
              </a:r>
            </a:p>
          </p:txBody>
        </p:sp>
        <p:sp>
          <p:nvSpPr>
            <p:cNvPr id="666671" name="Rectangle 47"/>
            <p:cNvSpPr>
              <a:spLocks noChangeAspect="1" noChangeArrowheads="1"/>
            </p:cNvSpPr>
            <p:nvPr/>
          </p:nvSpPr>
          <p:spPr bwMode="auto">
            <a:xfrm>
              <a:off x="906162" y="5254625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2000" dirty="0" err="1">
                  <a:solidFill>
                    <a:srgbClr val="000000"/>
                  </a:solidFill>
                  <a:latin typeface="Calibri" pitchFamily="34" charset="0"/>
                </a:rPr>
                <a:t>fd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 3</a:t>
              </a:r>
            </a:p>
          </p:txBody>
        </p:sp>
        <p:sp>
          <p:nvSpPr>
            <p:cNvPr id="666672" name="Rectangle 48"/>
            <p:cNvSpPr>
              <a:spLocks noChangeAspect="1" noChangeArrowheads="1"/>
            </p:cNvSpPr>
            <p:nvPr/>
          </p:nvSpPr>
          <p:spPr bwMode="auto">
            <a:xfrm>
              <a:off x="906162" y="559911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2000" dirty="0" err="1">
                  <a:solidFill>
                    <a:srgbClr val="000000"/>
                  </a:solidFill>
                  <a:latin typeface="Calibri" pitchFamily="34" charset="0"/>
                </a:rPr>
                <a:t>fd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 4</a:t>
              </a:r>
            </a:p>
          </p:txBody>
        </p:sp>
      </p:grpSp>
      <p:sp>
        <p:nvSpPr>
          <p:cNvPr id="666673" name="Text Box 49"/>
          <p:cNvSpPr txBox="1">
            <a:spLocks noChangeAspect="1" noChangeArrowheads="1"/>
          </p:cNvSpPr>
          <p:nvPr/>
        </p:nvSpPr>
        <p:spPr bwMode="auto">
          <a:xfrm>
            <a:off x="1317625" y="4115653"/>
            <a:ext cx="276734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Descriptor table</a:t>
            </a:r>
          </a:p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before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dup2(3,1)</a:t>
            </a:r>
          </a:p>
        </p:txBody>
      </p:sp>
      <p:grpSp>
        <p:nvGrpSpPr>
          <p:cNvPr id="3" name="Group 27"/>
          <p:cNvGrpSpPr/>
          <p:nvPr/>
        </p:nvGrpSpPr>
        <p:grpSpPr>
          <a:xfrm>
            <a:off x="5384500" y="5106253"/>
            <a:ext cx="1836737" cy="1722438"/>
            <a:chOff x="5241625" y="4267200"/>
            <a:chExt cx="1836737" cy="1722438"/>
          </a:xfrm>
        </p:grpSpPr>
        <p:sp>
          <p:nvSpPr>
            <p:cNvPr id="666676" name="Rectangle 52"/>
            <p:cNvSpPr>
              <a:spLocks noChangeAspect="1" noChangeArrowheads="1"/>
            </p:cNvSpPr>
            <p:nvPr/>
          </p:nvSpPr>
          <p:spPr bwMode="auto">
            <a:xfrm>
              <a:off x="6159200" y="4267200"/>
              <a:ext cx="919162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66677" name="Rectangle 53"/>
            <p:cNvSpPr>
              <a:spLocks noChangeAspect="1" noChangeArrowheads="1"/>
            </p:cNvSpPr>
            <p:nvPr/>
          </p:nvSpPr>
          <p:spPr bwMode="auto">
            <a:xfrm>
              <a:off x="6159200" y="4611688"/>
              <a:ext cx="919162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solidFill>
                    <a:srgbClr val="FF0000"/>
                  </a:solidFill>
                  <a:latin typeface="Courier New" pitchFamily="49" charset="0"/>
                </a:rPr>
                <a:t>foo</a:t>
              </a:r>
            </a:p>
          </p:txBody>
        </p:sp>
        <p:sp>
          <p:nvSpPr>
            <p:cNvPr id="666678" name="Rectangle 54"/>
            <p:cNvSpPr>
              <a:spLocks noChangeAspect="1" noChangeArrowheads="1"/>
            </p:cNvSpPr>
            <p:nvPr/>
          </p:nvSpPr>
          <p:spPr bwMode="auto">
            <a:xfrm>
              <a:off x="6159200" y="4956175"/>
              <a:ext cx="919162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66679" name="Rectangle 55"/>
            <p:cNvSpPr>
              <a:spLocks noChangeAspect="1" noChangeArrowheads="1"/>
            </p:cNvSpPr>
            <p:nvPr/>
          </p:nvSpPr>
          <p:spPr bwMode="auto">
            <a:xfrm>
              <a:off x="6159200" y="5300663"/>
              <a:ext cx="919162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solidFill>
                    <a:srgbClr val="FF0000"/>
                  </a:solidFill>
                  <a:latin typeface="Courier New" pitchFamily="49" charset="0"/>
                </a:rPr>
                <a:t>foo</a:t>
              </a:r>
              <a:endParaRPr lang="en-US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66680" name="Rectangle 56"/>
            <p:cNvSpPr>
              <a:spLocks noChangeAspect="1" noChangeArrowheads="1"/>
            </p:cNvSpPr>
            <p:nvPr/>
          </p:nvSpPr>
          <p:spPr bwMode="auto">
            <a:xfrm>
              <a:off x="6159200" y="5645150"/>
              <a:ext cx="919162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  <p:sp>
          <p:nvSpPr>
            <p:cNvPr id="666681" name="Rectangle 57"/>
            <p:cNvSpPr>
              <a:spLocks noChangeAspect="1" noChangeArrowheads="1"/>
            </p:cNvSpPr>
            <p:nvPr/>
          </p:nvSpPr>
          <p:spPr bwMode="auto">
            <a:xfrm>
              <a:off x="5241625" y="4267200"/>
              <a:ext cx="917575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2000" dirty="0" err="1">
                  <a:solidFill>
                    <a:srgbClr val="000000"/>
                  </a:solidFill>
                  <a:latin typeface="Calibri" pitchFamily="34" charset="0"/>
                </a:rPr>
                <a:t>fd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 0</a:t>
              </a:r>
            </a:p>
          </p:txBody>
        </p:sp>
        <p:sp>
          <p:nvSpPr>
            <p:cNvPr id="666682" name="Rectangle 58"/>
            <p:cNvSpPr>
              <a:spLocks noChangeAspect="1" noChangeArrowheads="1"/>
            </p:cNvSpPr>
            <p:nvPr/>
          </p:nvSpPr>
          <p:spPr bwMode="auto">
            <a:xfrm>
              <a:off x="5241625" y="4611688"/>
              <a:ext cx="917575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2000" dirty="0" err="1">
                  <a:solidFill>
                    <a:srgbClr val="000000"/>
                  </a:solidFill>
                  <a:latin typeface="Calibri" pitchFamily="34" charset="0"/>
                </a:rPr>
                <a:t>fd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 1</a:t>
              </a:r>
            </a:p>
          </p:txBody>
        </p:sp>
        <p:sp>
          <p:nvSpPr>
            <p:cNvPr id="666683" name="Rectangle 59"/>
            <p:cNvSpPr>
              <a:spLocks noChangeAspect="1" noChangeArrowheads="1"/>
            </p:cNvSpPr>
            <p:nvPr/>
          </p:nvSpPr>
          <p:spPr bwMode="auto">
            <a:xfrm>
              <a:off x="5241625" y="4956175"/>
              <a:ext cx="917575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2000" dirty="0" err="1">
                  <a:solidFill>
                    <a:srgbClr val="000000"/>
                  </a:solidFill>
                  <a:latin typeface="Calibri" pitchFamily="34" charset="0"/>
                </a:rPr>
                <a:t>fd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 2</a:t>
              </a:r>
            </a:p>
          </p:txBody>
        </p:sp>
        <p:sp>
          <p:nvSpPr>
            <p:cNvPr id="666684" name="Rectangle 60"/>
            <p:cNvSpPr>
              <a:spLocks noChangeAspect="1" noChangeArrowheads="1"/>
            </p:cNvSpPr>
            <p:nvPr/>
          </p:nvSpPr>
          <p:spPr bwMode="auto">
            <a:xfrm>
              <a:off x="5241625" y="5300663"/>
              <a:ext cx="917575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2000" dirty="0" err="1">
                  <a:solidFill>
                    <a:srgbClr val="000000"/>
                  </a:solidFill>
                  <a:latin typeface="Calibri" pitchFamily="34" charset="0"/>
                </a:rPr>
                <a:t>fd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 3</a:t>
              </a:r>
            </a:p>
          </p:txBody>
        </p:sp>
        <p:sp>
          <p:nvSpPr>
            <p:cNvPr id="666685" name="Rectangle 61"/>
            <p:cNvSpPr>
              <a:spLocks noChangeAspect="1" noChangeArrowheads="1"/>
            </p:cNvSpPr>
            <p:nvPr/>
          </p:nvSpPr>
          <p:spPr bwMode="auto">
            <a:xfrm>
              <a:off x="5241625" y="5645150"/>
              <a:ext cx="917575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2000" dirty="0" err="1">
                  <a:solidFill>
                    <a:srgbClr val="000000"/>
                  </a:solidFill>
                  <a:latin typeface="Calibri" pitchFamily="34" charset="0"/>
                </a:rPr>
                <a:t>fd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 4</a:t>
              </a:r>
            </a:p>
          </p:txBody>
        </p:sp>
      </p:grpSp>
      <p:sp>
        <p:nvSpPr>
          <p:cNvPr id="666686" name="Text Box 62"/>
          <p:cNvSpPr txBox="1">
            <a:spLocks noChangeAspect="1" noChangeArrowheads="1"/>
          </p:cNvSpPr>
          <p:nvPr/>
        </p:nvSpPr>
        <p:spPr bwMode="auto">
          <a:xfrm>
            <a:off x="5638800" y="4115653"/>
            <a:ext cx="255078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Descriptor table</a:t>
            </a:r>
          </a:p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after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dup2(3,1)</a:t>
            </a:r>
          </a:p>
        </p:txBody>
      </p:sp>
      <p:sp>
        <p:nvSpPr>
          <p:cNvPr id="27" name="Right Arrow 26"/>
          <p:cNvSpPr/>
          <p:nvPr/>
        </p:nvSpPr>
        <p:spPr bwMode="auto">
          <a:xfrm>
            <a:off x="3800475" y="5563453"/>
            <a:ext cx="1295400" cy="5921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171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6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73" grpId="0"/>
      <p:bldP spid="666686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592093" cy="762000"/>
          </a:xfrm>
        </p:spPr>
        <p:txBody>
          <a:bodyPr/>
          <a:lstStyle/>
          <a:p>
            <a:r>
              <a:rPr lang="en-US" dirty="0"/>
              <a:t>Ex: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2091"/>
            <a:ext cx="4572000" cy="3311745"/>
          </a:xfrm>
        </p:spPr>
        <p:txBody>
          <a:bodyPr/>
          <a:lstStyle/>
          <a:p>
            <a:r>
              <a:rPr lang="en-US" dirty="0" err="1"/>
              <a:t>prog</a:t>
            </a:r>
            <a:r>
              <a:rPr lang="en-US" dirty="0"/>
              <a:t> &gt; </a:t>
            </a:r>
            <a:r>
              <a:rPr lang="en-US" dirty="0" err="1"/>
              <a:t>out.txt</a:t>
            </a:r>
            <a:endParaRPr lang="en-US" dirty="0"/>
          </a:p>
          <a:p>
            <a:pPr lvl="1"/>
            <a:r>
              <a:rPr lang="en-US" b="1" dirty="0"/>
              <a:t>fork()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OS </a:t>
            </a:r>
            <a:r>
              <a:rPr lang="en-US" dirty="0">
                <a:solidFill>
                  <a:srgbClr val="FF0000"/>
                </a:solidFill>
              </a:rPr>
              <a:t>clones</a:t>
            </a:r>
            <a:r>
              <a:rPr lang="en-US" dirty="0"/>
              <a:t> the parent’s </a:t>
            </a:r>
            <a:r>
              <a:rPr lang="en-US" dirty="0" err="1"/>
              <a:t>fd</a:t>
            </a:r>
            <a:r>
              <a:rPr lang="en-US" dirty="0"/>
              <a:t> table to the child</a:t>
            </a:r>
          </a:p>
          <a:p>
            <a:pPr lvl="1"/>
            <a:r>
              <a:rPr lang="en-US" b="1" dirty="0"/>
              <a:t>open()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only modify the child’s FD table</a:t>
            </a:r>
            <a:r>
              <a:rPr lang="en-US" b="1" dirty="0">
                <a:solidFill>
                  <a:srgbClr val="FF0000"/>
                </a:solidFill>
              </a:rPr>
              <a:t>!!</a:t>
            </a:r>
          </a:p>
          <a:p>
            <a:pPr lvl="1"/>
            <a:r>
              <a:rPr lang="en-US" b="1" dirty="0"/>
              <a:t>dup2() </a:t>
            </a:r>
            <a:r>
              <a:rPr lang="en-US" dirty="0">
                <a:sym typeface="Wingdings" pitchFamily="2" charset="2"/>
              </a:rPr>
              <a:t> manipulate </a:t>
            </a:r>
            <a:r>
              <a:rPr lang="en-US" dirty="0" err="1">
                <a:sym typeface="Wingdings" pitchFamily="2" charset="2"/>
              </a:rPr>
              <a:t>fds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/>
              <a:t>Child’s </a:t>
            </a:r>
            <a:r>
              <a:rPr lang="en-US" dirty="0" err="1"/>
              <a:t>fdTable</a:t>
            </a:r>
            <a:r>
              <a:rPr lang="en-US" dirty="0"/>
              <a:t>[1]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olidFill>
                  <a:srgbClr val="FF6600"/>
                </a:solidFill>
                <a:sym typeface="Wingdings"/>
              </a:rPr>
              <a:t>??</a:t>
            </a:r>
          </a:p>
          <a:p>
            <a:pPr lvl="2"/>
            <a:r>
              <a:rPr lang="en-US" dirty="0">
                <a:sym typeface="Wingdings"/>
              </a:rPr>
              <a:t>Shell’s </a:t>
            </a:r>
            <a:r>
              <a:rPr lang="en-US" dirty="0" err="1">
                <a:sym typeface="Wingdings"/>
              </a:rPr>
              <a:t>fdTable</a:t>
            </a:r>
            <a:r>
              <a:rPr lang="en-US" dirty="0">
                <a:sym typeface="Wingdings"/>
              </a:rPr>
              <a:t>[1] 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??</a:t>
            </a:r>
          </a:p>
          <a:p>
            <a:pPr lvl="2"/>
            <a:r>
              <a:rPr lang="en-US" dirty="0"/>
              <a:t>Child’s </a:t>
            </a:r>
            <a:r>
              <a:rPr lang="en-US" dirty="0" err="1"/>
              <a:t>fdTable</a:t>
            </a:r>
            <a:r>
              <a:rPr lang="en-US" dirty="0"/>
              <a:t>[3]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olidFill>
                  <a:srgbClr val="FF6600"/>
                </a:solidFill>
                <a:sym typeface="Wingdings"/>
              </a:rPr>
              <a:t>??</a:t>
            </a:r>
          </a:p>
          <a:p>
            <a:pPr lvl="2"/>
            <a:r>
              <a:rPr lang="en-US" dirty="0"/>
              <a:t>Shell’s </a:t>
            </a:r>
            <a:r>
              <a:rPr lang="en-US" dirty="0" err="1"/>
              <a:t>fdTable</a:t>
            </a:r>
            <a:r>
              <a:rPr lang="en-US" dirty="0"/>
              <a:t>[3]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olidFill>
                  <a:srgbClr val="FF6600"/>
                </a:solidFill>
                <a:sym typeface="Wingdings"/>
              </a:rPr>
              <a:t>??</a:t>
            </a:r>
          </a:p>
          <a:p>
            <a:pPr lvl="2"/>
            <a:endParaRPr lang="en-US" b="1" dirty="0">
              <a:solidFill>
                <a:srgbClr val="FF0000"/>
              </a:solidFill>
            </a:endParaRPr>
          </a:p>
          <a:p>
            <a:pPr lvl="2"/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460616"/>
              </p:ext>
            </p:extLst>
          </p:nvPr>
        </p:nvGraphicFramePr>
        <p:xfrm>
          <a:off x="3150957" y="4500841"/>
          <a:ext cx="2743200" cy="2201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41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379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fd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child/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prog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79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stdin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79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stdout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79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stderr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14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14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4268816"/>
            <a:ext cx="1116243" cy="1141383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 flipV="1">
            <a:off x="4800600" y="4839508"/>
            <a:ext cx="2846157" cy="570691"/>
          </a:xfrm>
          <a:prstGeom prst="curvedConnector3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>
            <a:off x="4768818" y="5410199"/>
            <a:ext cx="2470182" cy="572309"/>
          </a:xfrm>
          <a:prstGeom prst="curvedConnector3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768818" y="158044"/>
            <a:ext cx="4375182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r>
              <a:rPr lang="en-US" sz="1600" u="sng" dirty="0">
                <a:solidFill>
                  <a:srgbClr val="000000"/>
                </a:solidFill>
                <a:latin typeface="Courier New" pitchFamily="49" charset="0"/>
              </a:rPr>
              <a:t>Shell code: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rv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fork();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if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rv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// the child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open(“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out.txt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”)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dup2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 // dup2(3,1)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prog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768818" y="2351782"/>
            <a:ext cx="4375182" cy="132343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r>
              <a:rPr lang="en-US" sz="1600" u="sng" dirty="0">
                <a:solidFill>
                  <a:srgbClr val="000000"/>
                </a:solidFill>
                <a:latin typeface="Courier New" pitchFamily="49" charset="0"/>
              </a:rPr>
              <a:t>“</a:t>
            </a:r>
            <a:r>
              <a:rPr lang="en-US" sz="1600" u="sng" dirty="0" err="1">
                <a:solidFill>
                  <a:srgbClr val="000000"/>
                </a:solidFill>
                <a:latin typeface="Courier New" pitchFamily="49" charset="0"/>
              </a:rPr>
              <a:t>prog</a:t>
            </a:r>
            <a:r>
              <a:rPr lang="en-US" sz="1600" u="sng" dirty="0">
                <a:solidFill>
                  <a:srgbClr val="000000"/>
                </a:solidFill>
                <a:latin typeface="Courier New" pitchFamily="49" charset="0"/>
              </a:rPr>
              <a:t>” code: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Main()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(“hello world”);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// write(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“hello world”, ..);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596984"/>
              </p:ext>
            </p:extLst>
          </p:nvPr>
        </p:nvGraphicFramePr>
        <p:xfrm>
          <a:off x="359840" y="4685414"/>
          <a:ext cx="2307160" cy="21065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83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379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fd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parent/shell)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79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stdin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79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stdout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79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stderr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14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3974733" y="5601508"/>
            <a:ext cx="4178667" cy="1143000"/>
            <a:chOff x="3974733" y="5601508"/>
            <a:chExt cx="4178667" cy="1143000"/>
          </a:xfrm>
        </p:grpSpPr>
        <p:cxnSp>
          <p:nvCxnSpPr>
            <p:cNvPr id="7" name="Curved Connector 6"/>
            <p:cNvCxnSpPr/>
            <p:nvPr/>
          </p:nvCxnSpPr>
          <p:spPr>
            <a:xfrm>
              <a:off x="4800600" y="6172200"/>
              <a:ext cx="2438400" cy="106642"/>
            </a:xfrm>
            <a:prstGeom prst="curvedConnector3">
              <a:avLst/>
            </a:prstGeom>
            <a:ln w="5715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7391400" y="5601508"/>
              <a:ext cx="762000" cy="1143000"/>
            </a:xfrm>
            <a:prstGeom prst="can">
              <a:avLst>
                <a:gd name="adj" fmla="val 37500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0" dirty="0" err="1">
                  <a:solidFill>
                    <a:srgbClr val="000000"/>
                  </a:solidFill>
                  <a:latin typeface="Gill Sans"/>
                  <a:cs typeface="Gill Sans"/>
                </a:rPr>
                <a:t>Out.txt</a:t>
              </a:r>
              <a:endParaRPr lang="en-US" b="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74733" y="5987534"/>
              <a:ext cx="8258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0" dirty="0" err="1">
                  <a:solidFill>
                    <a:srgbClr val="000000"/>
                  </a:solidFill>
                  <a:latin typeface="Gill Sans"/>
                  <a:cs typeface="Gill Sans"/>
                </a:rPr>
                <a:t>out.txt</a:t>
              </a:r>
              <a:endParaRPr lang="en-US" sz="1800" b="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768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 smtClean="0"/>
              <a:t>Ex2:</a:t>
            </a:r>
            <a:endParaRPr lang="en-US" dirty="0"/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00018"/>
            <a:ext cx="3974012" cy="1522412"/>
          </a:xfrm>
        </p:spPr>
        <p:txBody>
          <a:bodyPr/>
          <a:lstStyle/>
          <a:p>
            <a:r>
              <a:rPr lang="en-US" dirty="0"/>
              <a:t>call </a:t>
            </a:r>
            <a:r>
              <a:rPr lang="en-US" dirty="0">
                <a:latin typeface="Courier New" pitchFamily="49" charset="0"/>
              </a:rPr>
              <a:t>dup2(4,3)</a:t>
            </a:r>
          </a:p>
          <a:p>
            <a:pPr lvl="1"/>
            <a:r>
              <a:rPr lang="en-US" b="1" u="sng" dirty="0"/>
              <a:t>Both </a:t>
            </a:r>
            <a:r>
              <a:rPr lang="en-US" b="1" u="sng" dirty="0" err="1"/>
              <a:t>fd</a:t>
            </a:r>
            <a:r>
              <a:rPr lang="en-US" b="1" u="sng" dirty="0"/>
              <a:t> entries point to the </a:t>
            </a:r>
            <a:r>
              <a:rPr lang="en-US" b="1" u="sng" dirty="0">
                <a:solidFill>
                  <a:srgbClr val="FF0000"/>
                </a:solidFill>
              </a:rPr>
              <a:t>same</a:t>
            </a:r>
            <a:r>
              <a:rPr lang="en-US" b="1" u="sng" dirty="0"/>
              <a:t> file descriptor!!</a:t>
            </a:r>
            <a:r>
              <a:rPr lang="en-US" u="sng" dirty="0"/>
              <a:t>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0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2</a:t>
            </a: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3</a:t>
            </a: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4</a:t>
            </a: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pos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=5</a:t>
            </a:r>
          </a:p>
        </p:txBody>
      </p:sp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3868738" y="4267200"/>
            <a:ext cx="1389062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=1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sym typeface="Wingdings"/>
              </a:rPr>
              <a:t>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1828800" y="4509672"/>
            <a:ext cx="1937952" cy="71955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pos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=10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3868738" y="5943600"/>
            <a:ext cx="1389062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=1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sym typeface="Wingdings"/>
              </a:rPr>
              <a:t>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stderr</a:t>
            </a:r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stdout</a:t>
            </a: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stdin</a:t>
            </a:r>
          </a:p>
        </p:txBody>
      </p:sp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58221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FD A</a:t>
            </a:r>
          </a:p>
        </p:txBody>
      </p:sp>
      <p:sp>
        <p:nvSpPr>
          <p:cNvPr id="75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56958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FD B</a:t>
            </a:r>
          </a:p>
        </p:txBody>
      </p:sp>
      <p:sp>
        <p:nvSpPr>
          <p:cNvPr id="76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7" name="Folded Corner 76"/>
          <p:cNvSpPr/>
          <p:nvPr/>
        </p:nvSpPr>
        <p:spPr>
          <a:xfrm>
            <a:off x="6525986" y="4983409"/>
            <a:ext cx="1603845" cy="1005980"/>
          </a:xfrm>
          <a:prstGeom prst="foldedCorner">
            <a:avLst>
              <a:gd name="adj" fmla="val 36020"/>
            </a:avLst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dirty="0">
                <a:solidFill>
                  <a:srgbClr val="FFFFFF"/>
                </a:solidFill>
                <a:latin typeface="Gill Sans"/>
                <a:cs typeface="Gill Sans"/>
              </a:rPr>
              <a:t>File metadata</a:t>
            </a:r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 flipV="1">
            <a:off x="1981200" y="3691354"/>
            <a:ext cx="1785552" cy="8183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4495800" y="1306138"/>
            <a:ext cx="4343400" cy="178510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dup2(4,3);     // read@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read(4,buf,1); //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US" sz="2200" dirty="0">
                <a:solidFill>
                  <a:srgbClr val="FF0000"/>
                </a:solidFill>
                <a:latin typeface="Courier New" pitchFamily="49" charset="0"/>
              </a:rPr>
              <a:t>??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read(3,buf,1); //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US" sz="2200" dirty="0">
                <a:solidFill>
                  <a:srgbClr val="FF0000"/>
                </a:solidFill>
                <a:latin typeface="Courier New" pitchFamily="49" charset="0"/>
              </a:rPr>
              <a:t>??</a:t>
            </a:r>
          </a:p>
          <a:p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lseek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(3,20);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read(4,buf,1); //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US" sz="2200" dirty="0">
                <a:solidFill>
                  <a:srgbClr val="FF0000"/>
                </a:solidFill>
                <a:latin typeface="Courier New" pitchFamily="49" charset="0"/>
              </a:rPr>
              <a:t>??</a:t>
            </a:r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 flipV="1">
            <a:off x="4810352" y="3593025"/>
            <a:ext cx="1770062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" name="Folded Corner 35"/>
          <p:cNvSpPr/>
          <p:nvPr/>
        </p:nvSpPr>
        <p:spPr>
          <a:xfrm>
            <a:off x="6629400" y="3347210"/>
            <a:ext cx="1603845" cy="1005980"/>
          </a:xfrm>
          <a:prstGeom prst="foldedCorner">
            <a:avLst>
              <a:gd name="adj" fmla="val 36020"/>
            </a:avLst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dirty="0">
                <a:solidFill>
                  <a:srgbClr val="FFFFFF"/>
                </a:solidFill>
                <a:latin typeface="Gill Sans"/>
                <a:cs typeface="Gill Sans"/>
              </a:rPr>
              <a:t>File metadata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xmlns="" id="{1A4E58D7-EEA2-F34E-BB00-7B54C7287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41" y="5818186"/>
            <a:ext cx="433388" cy="441325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dirty="0">
                <a:latin typeface="Calibri" pitchFamily="34" charset="0"/>
              </a:rPr>
              <a:t>0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49" name="Rectangle 6">
            <a:extLst>
              <a:ext uri="{FF2B5EF4-FFF2-40B4-BE49-F238E27FC236}">
                <a16:creationId xmlns:a16="http://schemas.microsoft.com/office/drawing/2014/main" xmlns="" id="{6B686C9A-D94A-A94D-B05A-F55DD0C20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29" y="5818186"/>
            <a:ext cx="433388" cy="441325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dirty="0">
                <a:latin typeface="Calibri" pitchFamily="34" charset="0"/>
              </a:rPr>
              <a:t>1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50" name="Rectangle 7">
            <a:extLst>
              <a:ext uri="{FF2B5EF4-FFF2-40B4-BE49-F238E27FC236}">
                <a16:creationId xmlns:a16="http://schemas.microsoft.com/office/drawing/2014/main" xmlns="" id="{A2EF0450-4436-6746-8D9D-C5A61513B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40" y="5817585"/>
            <a:ext cx="838722" cy="441325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dirty="0">
                <a:latin typeface="Calibri" pitchFamily="34" charset="0"/>
              </a:rPr>
              <a:t>…</a:t>
            </a:r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xmlns="" id="{1ACD412B-FD38-0446-B2E1-6E1FE4B7D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985" y="5807075"/>
            <a:ext cx="433388" cy="441325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r>
              <a:rPr lang="en-US" sz="1800" dirty="0">
                <a:latin typeface="Calibri" pitchFamily="34" charset="0"/>
              </a:rPr>
              <a:t>10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65" name="Rectangle 9">
            <a:extLst>
              <a:ext uri="{FF2B5EF4-FFF2-40B4-BE49-F238E27FC236}">
                <a16:creationId xmlns:a16="http://schemas.microsoft.com/office/drawing/2014/main" xmlns="" id="{23570DAC-78E0-5E4B-B69C-E51CD721E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80" y="5797578"/>
            <a:ext cx="433388" cy="44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r>
              <a:rPr lang="en-US" sz="1800" dirty="0">
                <a:latin typeface="Calibri" pitchFamily="34" charset="0"/>
              </a:rPr>
              <a:t>11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xmlns="" id="{C1EBB3B9-552B-3743-BA26-F5C55EE1B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352" y="5797578"/>
            <a:ext cx="433388" cy="44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r>
              <a:rPr lang="en-US" sz="1800" dirty="0">
                <a:latin typeface="Calibri" pitchFamily="34" charset="0"/>
              </a:rPr>
              <a:t>…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68" name="Line 12">
            <a:extLst>
              <a:ext uri="{FF2B5EF4-FFF2-40B4-BE49-F238E27FC236}">
                <a16:creationId xmlns:a16="http://schemas.microsoft.com/office/drawing/2014/main" xmlns="" id="{652E1805-11A0-6141-826F-FB9808D1AC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16138" y="625891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507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Files and File Descriptors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05689" y="838200"/>
            <a:ext cx="3124200" cy="762000"/>
          </a:xfrm>
        </p:spPr>
        <p:txBody>
          <a:bodyPr/>
          <a:lstStyle/>
          <a:p>
            <a:r>
              <a:rPr lang="en-US" dirty="0"/>
              <a:t>Fun with file </a:t>
            </a:r>
            <a:br>
              <a:rPr lang="en-US" dirty="0"/>
            </a:br>
            <a:r>
              <a:rPr lang="en-US" dirty="0"/>
              <a:t>descriptors (1)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would this program print for file containing “</a:t>
            </a:r>
            <a:r>
              <a:rPr lang="en-US" dirty="0" err="1">
                <a:solidFill>
                  <a:srgbClr val="FF0000"/>
                </a:solidFill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189448" y="392412"/>
            <a:ext cx="5340778" cy="483209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fda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fdb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fdc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char c1, c2, c3;</a:t>
            </a:r>
          </a:p>
          <a:p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fda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= Open(fname, O_RDONLY, 0);</a:t>
            </a:r>
          </a:p>
          <a:p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fdb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= Open(fname, O_RDONLY, 0);</a:t>
            </a:r>
          </a:p>
          <a:p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fdc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= Open(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fname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O_RDONLY, 0);</a:t>
            </a:r>
          </a:p>
          <a:p>
            <a:endParaRPr lang="en-US" sz="22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dup2(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fdb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fdc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endParaRPr lang="en-US" sz="22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read(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fda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&amp;c1, 1);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read(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fdb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&amp;c2, 1);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read(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fdc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&amp;c3, 1);</a:t>
            </a:r>
          </a:p>
          <a:p>
            <a:endParaRPr lang="en-US" sz="22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// c1, c2, c3 = ???</a:t>
            </a:r>
          </a:p>
          <a:p>
            <a:endParaRPr lang="en-US" sz="22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FFFFFF">
                    <a:lumMod val="50000"/>
                  </a:srgbClr>
                </a:solidFill>
                <a:latin typeface="Courier New"/>
                <a:cs typeface="Courier New"/>
              </a:rPr>
              <a:t>ffiles1.c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42388" y="3087872"/>
            <a:ext cx="1219200" cy="1143000"/>
            <a:chOff x="5867400" y="2973572"/>
            <a:chExt cx="1219200" cy="1143000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6477000" y="297357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6477000" y="320217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6477000" y="343077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6477000" y="365937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6477000" y="388797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6473244" y="320217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…</a:t>
              </a: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5867400" y="343077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400" dirty="0" err="1">
                  <a:solidFill>
                    <a:srgbClr val="000000"/>
                  </a:solidFill>
                  <a:latin typeface="Calibri" pitchFamily="34" charset="0"/>
                </a:rPr>
                <a:t>fda</a:t>
              </a:r>
              <a:endParaRPr 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5867400" y="365937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400" dirty="0" err="1">
                  <a:solidFill>
                    <a:srgbClr val="000000"/>
                  </a:solidFill>
                  <a:latin typeface="Calibri" pitchFamily="34" charset="0"/>
                </a:rPr>
                <a:t>fdb</a:t>
              </a:r>
              <a:endParaRPr 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5867400" y="388797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400" dirty="0" err="1">
                  <a:solidFill>
                    <a:srgbClr val="000000"/>
                  </a:solidFill>
                  <a:latin typeface="Calibri" pitchFamily="34" charset="0"/>
                </a:rPr>
                <a:t>fdc</a:t>
              </a:r>
              <a:endParaRPr 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8001000" y="19812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pos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=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??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7543800" y="2133599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8001000" y="2273369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pos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=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??</a:t>
            </a: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V="1">
            <a:off x="7543800" y="2425768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8001000" y="2578169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pos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=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??</a:t>
            </a: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 flipV="1">
            <a:off x="7543800" y="2730568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95124" y="5894858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FFFFFF">
                    <a:lumMod val="50000"/>
                  </a:srgbClr>
                </a:solidFill>
                <a:latin typeface="Courier New"/>
                <a:cs typeface="Courier New"/>
              </a:rPr>
              <a:t>01234</a:t>
            </a:r>
          </a:p>
        </p:txBody>
      </p:sp>
    </p:spTree>
    <p:extLst>
      <p:ext uri="{BB962C8B-B14F-4D97-AF65-F5344CB8AC3E}">
        <p14:creationId xmlns:p14="http://schemas.microsoft.com/office/powerpoint/2010/main" val="17743674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How processes share files: Fork()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012122"/>
            <a:ext cx="8307387" cy="1066800"/>
          </a:xfrm>
        </p:spPr>
        <p:txBody>
          <a:bodyPr/>
          <a:lstStyle/>
          <a:p>
            <a:r>
              <a:rPr lang="en-US" dirty="0"/>
              <a:t>A child process </a:t>
            </a:r>
            <a:r>
              <a:rPr lang="en-US" dirty="0">
                <a:solidFill>
                  <a:srgbClr val="FF0000"/>
                </a:solidFill>
              </a:rPr>
              <a:t>inherits</a:t>
            </a:r>
            <a:r>
              <a:rPr lang="en-US" dirty="0"/>
              <a:t> its parent’s open files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sz="2000" dirty="0">
                <a:ea typeface="+mn-ea"/>
                <a:cs typeface="+mn-cs"/>
              </a:rPr>
              <a:t>Note: situation unchanged by </a:t>
            </a:r>
            <a:r>
              <a:rPr lang="en-US" sz="2000" b="1" dirty="0">
                <a:latin typeface="Courier New" pitchFamily="49" charset="0"/>
                <a:ea typeface="+mn-ea"/>
                <a:cs typeface="Courier New" pitchFamily="49" charset="0"/>
              </a:rPr>
              <a:t>exec</a:t>
            </a:r>
            <a:r>
              <a:rPr lang="en-US" sz="2000" b="1" dirty="0">
                <a:latin typeface="Calibri"/>
                <a:ea typeface="+mn-ea"/>
                <a:cs typeface="Calibri"/>
              </a:rPr>
              <a:t> </a:t>
            </a:r>
            <a:r>
              <a:rPr lang="en-US" sz="2000" dirty="0">
                <a:ea typeface="+mn-ea"/>
                <a:cs typeface="+mn-cs"/>
              </a:rPr>
              <a:t>functions (use </a:t>
            </a:r>
            <a:r>
              <a:rPr lang="en-US" sz="2000" b="1" dirty="0" err="1">
                <a:latin typeface="Courier New"/>
                <a:ea typeface="+mn-ea"/>
                <a:cs typeface="Courier New"/>
              </a:rPr>
              <a:t>fcntl</a:t>
            </a:r>
            <a:r>
              <a:rPr lang="en-US" sz="2000" dirty="0">
                <a:ea typeface="+mn-ea"/>
                <a:cs typeface="+mn-cs"/>
              </a:rPr>
              <a:t> to change)</a:t>
            </a:r>
          </a:p>
          <a:p>
            <a:r>
              <a:rPr lang="en-US" i="1" dirty="0">
                <a:solidFill>
                  <a:srgbClr val="C00000"/>
                </a:solidFill>
              </a:rPr>
              <a:t>Before</a:t>
            </a:r>
            <a:r>
              <a:rPr lang="en-US" dirty="0"/>
              <a:t> fork() call: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0</a:t>
            </a: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2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3</a:t>
            </a: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4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[one table </a:t>
            </a:r>
            <a:r>
              <a:rPr lang="en-US" sz="1800" u="sng" dirty="0">
                <a:solidFill>
                  <a:srgbClr val="000000"/>
                </a:solidFill>
                <a:latin typeface="Calibri" pitchFamily="34" charset="0"/>
              </a:rPr>
              <a:t>per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800" u="sng" dirty="0">
                <a:solidFill>
                  <a:srgbClr val="000000"/>
                </a:solidFill>
                <a:latin typeface="Calibri" pitchFamily="34" charset="0"/>
              </a:rPr>
              <a:t>process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887296" y="2636222"/>
            <a:ext cx="307672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/ FD structures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[</a:t>
            </a:r>
            <a:r>
              <a:rPr lang="en-US" sz="1800" u="sng" dirty="0">
                <a:solidFill>
                  <a:srgbClr val="000000"/>
                </a:solidFill>
                <a:latin typeface="Calibri" pitchFamily="34" charset="0"/>
              </a:rPr>
              <a:t>shared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 by all processes]</a:t>
            </a: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refcnt=1</a:t>
            </a: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refcnt=1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stderr</a:t>
            </a: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stdout</a:t>
            </a:r>
          </a:p>
        </p:txBody>
      </p:sp>
      <p:sp>
        <p:nvSpPr>
          <p:cNvPr id="6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stdin</a:t>
            </a: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File A (terminal)</a:t>
            </a:r>
          </a:p>
        </p:txBody>
      </p:sp>
      <p:sp>
        <p:nvSpPr>
          <p:cNvPr id="7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File B (disk)</a:t>
            </a:r>
          </a:p>
        </p:txBody>
      </p:sp>
    </p:spTree>
    <p:extLst>
      <p:ext uri="{BB962C8B-B14F-4D97-AF65-F5344CB8AC3E}">
        <p14:creationId xmlns:p14="http://schemas.microsoft.com/office/powerpoint/2010/main" val="7726052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88659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</a:p>
          <a:p>
            <a:r>
              <a:rPr lang="en-US" i="1" dirty="0">
                <a:solidFill>
                  <a:srgbClr val="C00000"/>
                </a:solidFill>
              </a:rPr>
              <a:t>After</a:t>
            </a:r>
            <a:r>
              <a:rPr lang="en-US" dirty="0"/>
              <a:t> fork():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FF6600"/>
                </a:solidFill>
                <a:latin typeface="+mn-lt"/>
              </a:rPr>
              <a:t>Child’s table </a:t>
            </a:r>
            <a:r>
              <a:rPr lang="en-US" dirty="0">
                <a:latin typeface="+mn-lt"/>
              </a:rPr>
              <a:t>same as parent’s, and +1 to each </a:t>
            </a:r>
            <a:r>
              <a:rPr lang="en-US" dirty="0" err="1">
                <a:latin typeface="+mn-lt"/>
              </a:rPr>
              <a:t>refcnt</a:t>
            </a:r>
            <a:endParaRPr lang="en-US" dirty="0">
              <a:latin typeface="+mn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0</a:t>
            </a: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2</a:t>
            </a: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3</a:t>
            </a: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4</a:t>
            </a: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73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50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25998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FD structure for A (terminal)</a:t>
            </a:r>
          </a:p>
        </p:txBody>
      </p:sp>
      <p:sp>
        <p:nvSpPr>
          <p:cNvPr id="89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25187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FD structure for B (disk file)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1507524" y="5410200"/>
            <a:ext cx="609600" cy="228600"/>
          </a:xfrm>
          <a:prstGeom prst="rect">
            <a:avLst/>
          </a:prstGeom>
          <a:solidFill>
            <a:srgbClr val="FFBF3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1507524" y="5638800"/>
            <a:ext cx="609600" cy="228600"/>
          </a:xfrm>
          <a:prstGeom prst="rect">
            <a:avLst/>
          </a:prstGeom>
          <a:solidFill>
            <a:srgbClr val="FFBF3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1507524" y="5867400"/>
            <a:ext cx="609600" cy="228600"/>
          </a:xfrm>
          <a:prstGeom prst="rect">
            <a:avLst/>
          </a:prstGeom>
          <a:solidFill>
            <a:srgbClr val="FFBF3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96" name="Rectangle 7"/>
          <p:cNvSpPr>
            <a:spLocks noChangeArrowheads="1"/>
          </p:cNvSpPr>
          <p:nvPr/>
        </p:nvSpPr>
        <p:spPr bwMode="auto">
          <a:xfrm>
            <a:off x="1507524" y="6096000"/>
            <a:ext cx="609600" cy="228600"/>
          </a:xfrm>
          <a:prstGeom prst="rect">
            <a:avLst/>
          </a:prstGeom>
          <a:solidFill>
            <a:srgbClr val="FFBF3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97" name="Rectangle 8"/>
          <p:cNvSpPr>
            <a:spLocks noChangeArrowheads="1"/>
          </p:cNvSpPr>
          <p:nvPr/>
        </p:nvSpPr>
        <p:spPr bwMode="auto">
          <a:xfrm>
            <a:off x="1507524" y="6324600"/>
            <a:ext cx="609600" cy="228600"/>
          </a:xfrm>
          <a:prstGeom prst="rect">
            <a:avLst/>
          </a:prstGeom>
          <a:solidFill>
            <a:srgbClr val="FFBF3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98" name="Rectangle 9"/>
          <p:cNvSpPr>
            <a:spLocks noChangeArrowheads="1"/>
          </p:cNvSpPr>
          <p:nvPr/>
        </p:nvSpPr>
        <p:spPr bwMode="auto">
          <a:xfrm>
            <a:off x="897924" y="54102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FF66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FF6600"/>
                </a:solidFill>
                <a:latin typeface="Calibri" pitchFamily="34" charset="0"/>
              </a:rPr>
              <a:t> 0</a:t>
            </a:r>
          </a:p>
        </p:txBody>
      </p:sp>
      <p:sp>
        <p:nvSpPr>
          <p:cNvPr id="99" name="Rectangle 10"/>
          <p:cNvSpPr>
            <a:spLocks noChangeArrowheads="1"/>
          </p:cNvSpPr>
          <p:nvPr/>
        </p:nvSpPr>
        <p:spPr bwMode="auto">
          <a:xfrm>
            <a:off x="897924" y="56388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FF66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FF6600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00" name="Rectangle 11"/>
          <p:cNvSpPr>
            <a:spLocks noChangeArrowheads="1"/>
          </p:cNvSpPr>
          <p:nvPr/>
        </p:nvSpPr>
        <p:spPr bwMode="auto">
          <a:xfrm>
            <a:off x="897924" y="58674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FF66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FF6600"/>
                </a:solidFill>
                <a:latin typeface="Calibri" pitchFamily="34" charset="0"/>
              </a:rPr>
              <a:t> 2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897924" y="60960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FF66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FF6600"/>
                </a:solidFill>
                <a:latin typeface="Calibri" pitchFamily="34" charset="0"/>
              </a:rPr>
              <a:t> 3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897924" y="63246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FF66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FF6600"/>
                </a:solidFill>
                <a:latin typeface="Calibri" pitchFamily="34" charset="0"/>
              </a:rPr>
              <a:t> 4</a:t>
            </a:r>
          </a:p>
        </p:txBody>
      </p: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1397559" y="3352800"/>
            <a:ext cx="7438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Parent</a:t>
            </a:r>
          </a:p>
        </p:txBody>
      </p:sp>
      <p:sp>
        <p:nvSpPr>
          <p:cNvPr id="104" name="Text Box 40"/>
          <p:cNvSpPr txBox="1">
            <a:spLocks noChangeArrowheads="1"/>
          </p:cNvSpPr>
          <p:nvPr/>
        </p:nvSpPr>
        <p:spPr bwMode="auto">
          <a:xfrm>
            <a:off x="1389742" y="5105400"/>
            <a:ext cx="61427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  <a:latin typeface="Calibri" pitchFamily="34" charset="0"/>
              </a:rPr>
              <a:t>Child</a:t>
            </a:r>
          </a:p>
        </p:txBody>
      </p:sp>
      <p:cxnSp>
        <p:nvCxnSpPr>
          <p:cNvPr id="106" name="Straight Arrow Connector 105"/>
          <p:cNvCxnSpPr/>
          <p:nvPr/>
        </p:nvCxnSpPr>
        <p:spPr bwMode="auto">
          <a:xfrm rot="5400000" flipH="1" flipV="1">
            <a:off x="1808070" y="3695608"/>
            <a:ext cx="2064922" cy="2056414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V="1">
            <a:off x="1812324" y="5334000"/>
            <a:ext cx="2073876" cy="1107990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sp>
        <p:nvSpPr>
          <p:cNvPr id="7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How processes share files: Fork()</a:t>
            </a:r>
          </a:p>
        </p:txBody>
      </p:sp>
    </p:spTree>
    <p:extLst>
      <p:ext uri="{BB962C8B-B14F-4D97-AF65-F5344CB8AC3E}">
        <p14:creationId xmlns:p14="http://schemas.microsoft.com/office/powerpoint/2010/main" val="36714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Fun with file descriptors (2)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996" y="5981700"/>
            <a:ext cx="8307388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would this program print for file containing “</a:t>
            </a:r>
            <a:r>
              <a:rPr lang="en-US" dirty="0" err="1">
                <a:solidFill>
                  <a:srgbClr val="FF0000"/>
                </a:solidFill>
              </a:rPr>
              <a:t>abcde</a:t>
            </a:r>
            <a:r>
              <a:rPr lang="en-US" dirty="0"/>
              <a:t>”?</a:t>
            </a:r>
          </a:p>
          <a:p>
            <a:pPr marL="0" indent="0">
              <a:buNone/>
            </a:pPr>
            <a:r>
              <a:rPr lang="en-US" dirty="0"/>
              <a:t>           (or, if child calls sleep(2)?)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145264" y="1129588"/>
            <a:ext cx="8402201" cy="483209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; char c1, c2;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= open(fname, O_RDONLY, 0);</a:t>
            </a:r>
          </a:p>
          <a:p>
            <a:endParaRPr lang="en-US" sz="22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read(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&amp;c1, 1);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rv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= fork();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if 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rv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&gt; 0)  </a:t>
            </a:r>
            <a:r>
              <a:rPr lang="en-US" sz="2200" dirty="0">
                <a:solidFill>
                  <a:srgbClr val="990000"/>
                </a:solidFill>
                <a:latin typeface="Courier New" pitchFamily="49" charset="0"/>
              </a:rPr>
              <a:t>// Parent 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    sleep(1);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    read(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&amp;c2, 1);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    print (c1, c2); // ???</a:t>
            </a:r>
          </a:p>
          <a:p>
            <a:endParaRPr lang="en-US" sz="22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else  </a:t>
            </a:r>
            <a:r>
              <a:rPr lang="en-US" sz="2200" dirty="0">
                <a:solidFill>
                  <a:srgbClr val="990000"/>
                </a:solidFill>
                <a:latin typeface="Courier New" pitchFamily="49" charset="0"/>
              </a:rPr>
              <a:t>// Child 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    sleep(0);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    read(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&amp;c2, 1);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    print (c1, c2); // ???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6102" y="485744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FFFFFF">
                    <a:lumMod val="50000"/>
                  </a:srgbClr>
                </a:solidFill>
                <a:latin typeface="Courier New"/>
                <a:cs typeface="Courier New"/>
              </a:rPr>
              <a:t>ffiles2.c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9CCAB1AA-D44C-1341-BD80-B5087DD14AC5}"/>
              </a:ext>
            </a:extLst>
          </p:cNvPr>
          <p:cNvSpPr/>
          <p:nvPr/>
        </p:nvSpPr>
        <p:spPr>
          <a:xfrm>
            <a:off x="6265046" y="4343400"/>
            <a:ext cx="2282419" cy="752090"/>
          </a:xfrm>
          <a:prstGeom prst="roundRect">
            <a:avLst/>
          </a:prstGeom>
          <a:solidFill>
            <a:srgbClr val="800000"/>
          </a:solidFill>
          <a:ln w="28575" cap="flat" cmpd="sng" algn="ctr">
            <a:noFill/>
            <a:prstDash val="solid"/>
          </a:ln>
          <a:effectLst/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(next slide for animation)</a:t>
            </a:r>
          </a:p>
        </p:txBody>
      </p:sp>
    </p:spTree>
    <p:extLst>
      <p:ext uri="{BB962C8B-B14F-4D97-AF65-F5344CB8AC3E}">
        <p14:creationId xmlns:p14="http://schemas.microsoft.com/office/powerpoint/2010/main" val="2268804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Fun with file descriptors (2)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996" y="5981700"/>
            <a:ext cx="8307388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would this program print for file containing “</a:t>
            </a:r>
            <a:r>
              <a:rPr lang="en-US" dirty="0" err="1">
                <a:solidFill>
                  <a:srgbClr val="FF0000"/>
                </a:solidFill>
              </a:rPr>
              <a:t>abcde</a:t>
            </a:r>
            <a:r>
              <a:rPr lang="en-US" dirty="0"/>
              <a:t>”?</a:t>
            </a:r>
          </a:p>
          <a:p>
            <a:pPr marL="0" indent="0">
              <a:buNone/>
            </a:pPr>
            <a:r>
              <a:rPr lang="en-US" dirty="0"/>
              <a:t>           (or, if child calls sleep(2)?)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145264" y="1129588"/>
            <a:ext cx="8402201" cy="483209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; char c1, c2;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= open(fname, O_RDONLY, 0);</a:t>
            </a:r>
          </a:p>
          <a:p>
            <a:endParaRPr lang="en-US" sz="22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read(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&amp;c1, 1);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rv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= fork();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if 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rv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&gt; 0)  </a:t>
            </a:r>
            <a:r>
              <a:rPr lang="en-US" sz="2200" dirty="0">
                <a:solidFill>
                  <a:srgbClr val="990000"/>
                </a:solidFill>
                <a:latin typeface="Courier New" pitchFamily="49" charset="0"/>
              </a:rPr>
              <a:t>// Parent 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    sleep(1);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    read(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&amp;c2, 1);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    print (c1, c2); // ???</a:t>
            </a:r>
          </a:p>
          <a:p>
            <a:endParaRPr lang="en-US" sz="22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else  </a:t>
            </a:r>
            <a:r>
              <a:rPr lang="en-US" sz="2200" dirty="0">
                <a:solidFill>
                  <a:srgbClr val="990000"/>
                </a:solidFill>
                <a:latin typeface="Courier New" pitchFamily="49" charset="0"/>
              </a:rPr>
              <a:t>// Child 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    sleep(0);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    read(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&amp;c2, 1);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    print (c1, c2); // ???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6102" y="485744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FFFFFF">
                    <a:lumMod val="50000"/>
                  </a:srgbClr>
                </a:solidFill>
                <a:latin typeface="Courier New"/>
                <a:cs typeface="Courier New"/>
              </a:rPr>
              <a:t>ffiles2.c</a:t>
            </a:r>
          </a:p>
        </p:txBody>
      </p:sp>
    </p:spTree>
    <p:extLst>
      <p:ext uri="{BB962C8B-B14F-4D97-AF65-F5344CB8AC3E}">
        <p14:creationId xmlns:p14="http://schemas.microsoft.com/office/powerpoint/2010/main" val="16713947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9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39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393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393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393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393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39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39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with file descriptors (3)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5029200"/>
            <a:ext cx="8307388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would be the contents of the resulting file?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Try yourself</a:t>
            </a:r>
            <a:r>
              <a:rPr lang="en-US" dirty="0" smtClean="0">
                <a:solidFill>
                  <a:srgbClr val="FF0000"/>
                </a:solidFill>
              </a:rPr>
              <a:t>! A MUST! </a:t>
            </a:r>
            <a:r>
              <a:rPr lang="en-US" dirty="0"/>
              <a:t>Answer: </a:t>
            </a:r>
            <a:r>
              <a:rPr lang="en-US" dirty="0" err="1"/>
              <a:t>pqrswxyznef</a:t>
            </a:r>
            <a:endParaRPr lang="en-US" dirty="0"/>
          </a:p>
          <a:p>
            <a:pPr marL="0" lvl="1" indent="0">
              <a:buSzPct val="60000"/>
              <a:buNone/>
            </a:pPr>
            <a:r>
              <a:rPr lang="en-US" dirty="0"/>
              <a:t>(Remember: After dup2(</a:t>
            </a:r>
            <a:r>
              <a:rPr lang="en-US" dirty="0" err="1"/>
              <a:t>src</a:t>
            </a:r>
            <a:r>
              <a:rPr lang="en-US" dirty="0"/>
              <a:t>, </a:t>
            </a:r>
            <a:r>
              <a:rPr lang="en-US" dirty="0" err="1"/>
              <a:t>dst</a:t>
            </a:r>
            <a:r>
              <a:rPr lang="en-US" dirty="0"/>
              <a:t>), </a:t>
            </a:r>
            <a:r>
              <a:rPr lang="en-US" b="1" u="sng" dirty="0"/>
              <a:t>both </a:t>
            </a:r>
            <a:r>
              <a:rPr lang="en-US" b="1" u="sng" dirty="0" err="1"/>
              <a:t>fd</a:t>
            </a:r>
            <a:r>
              <a:rPr lang="en-US" b="1" u="sng" dirty="0"/>
              <a:t> entries point to the </a:t>
            </a:r>
            <a:r>
              <a:rPr lang="en-US" b="1" u="sng" dirty="0">
                <a:solidFill>
                  <a:srgbClr val="FF0000"/>
                </a:solidFill>
              </a:rPr>
              <a:t>same</a:t>
            </a:r>
            <a:r>
              <a:rPr lang="en-US" b="1" u="sng" dirty="0"/>
              <a:t> (</a:t>
            </a:r>
            <a:r>
              <a:rPr lang="en-US" b="1" u="sng" dirty="0" err="1">
                <a:solidFill>
                  <a:srgbClr val="FF0000"/>
                </a:solidFill>
              </a:rPr>
              <a:t>src</a:t>
            </a:r>
            <a:r>
              <a:rPr lang="en-US" b="1" u="sng" dirty="0"/>
              <a:t>) file descriptor!!</a:t>
            </a:r>
            <a:r>
              <a:rPr lang="en-US" u="sng" dirty="0"/>
              <a:t> )</a:t>
            </a:r>
            <a:endParaRPr lang="en-US" dirty="0"/>
          </a:p>
          <a:p>
            <a:endParaRPr lang="en-US" dirty="0"/>
          </a:p>
        </p:txBody>
      </p:sp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473676" y="1261170"/>
            <a:ext cx="784956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fd1, fd2, fd3;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fd1 = Open(fname, O_CREAT|O_TRUNC|O_RDWR, S_IRUSR|S_IWUSR);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Write(fd1, "pqrs", 4);</a:t>
            </a:r>
          </a:p>
          <a:p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fd3 = Open(fname,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O_APPEND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|O_WRONLY,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Write(fd3, "jklmn", 5);</a:t>
            </a:r>
          </a:p>
          <a:p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fd2 = dup(fd1);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dup fd1 to fd2 – see manual */</a:t>
            </a:r>
          </a:p>
          <a:p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Write(fd2, "wxyz", 4);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Write(fd3, "ef", 2);</a:t>
            </a:r>
          </a:p>
          <a:p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3146" y="44312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FFFFFF">
                    <a:lumMod val="50000"/>
                  </a:srgbClr>
                </a:solidFill>
                <a:latin typeface="Courier New"/>
                <a:cs typeface="Courier New"/>
              </a:rPr>
              <a:t>ffiles3.c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172200" y="2209800"/>
            <a:ext cx="2819400" cy="890832"/>
          </a:xfrm>
          <a:prstGeom prst="wedgeEllipseCallout">
            <a:avLst>
              <a:gd name="adj1" fmla="val -59560"/>
              <a:gd name="adj2" fmla="val 4441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Always write to the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end of file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baseline="0" dirty="0">
                <a:solidFill>
                  <a:srgbClr val="000000"/>
                </a:solidFill>
                <a:latin typeface="Gill Sans"/>
                <a:cs typeface="Gill Sans"/>
              </a:rPr>
              <a:t>(ignore the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offset)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06549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O_APPEND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Position is always updated to the end of the file</a:t>
            </a:r>
          </a:p>
          <a:p>
            <a:r>
              <a:rPr lang="en-US" dirty="0" err="1"/>
              <a:t>Lseek</a:t>
            </a:r>
            <a:r>
              <a:rPr lang="en-US" dirty="0"/>
              <a:t> on O_APPEND </a:t>
            </a:r>
            <a:r>
              <a:rPr lang="en-US" dirty="0" err="1"/>
              <a:t>fd</a:t>
            </a:r>
            <a:r>
              <a:rPr lang="en-US" dirty="0"/>
              <a:t> will be ignored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353295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Monaco"/>
              <a:cs typeface="Monaco"/>
            </a:endParaRPr>
          </a:p>
          <a:p>
            <a:r>
              <a:rPr lang="en-US" sz="1600" dirty="0">
                <a:latin typeface="Monaco"/>
                <a:cs typeface="Monaco"/>
              </a:rPr>
              <a:t>  </a:t>
            </a:r>
            <a:r>
              <a:rPr lang="en-US" sz="1600" dirty="0" err="1">
                <a:latin typeface="Monaco"/>
                <a:cs typeface="Monaco"/>
              </a:rPr>
              <a:t>int</a:t>
            </a:r>
            <a:r>
              <a:rPr lang="en-US" sz="1600" dirty="0">
                <a:latin typeface="Monaco"/>
                <a:cs typeface="Monaco"/>
              </a:rPr>
              <a:t> </a:t>
            </a:r>
            <a:r>
              <a:rPr lang="en-US" sz="1600" dirty="0" err="1">
                <a:latin typeface="Monaco"/>
                <a:cs typeface="Monaco"/>
              </a:rPr>
              <a:t>fda</a:t>
            </a:r>
            <a:r>
              <a:rPr lang="en-US" sz="1600" dirty="0">
                <a:latin typeface="Monaco"/>
                <a:cs typeface="Monaco"/>
              </a:rPr>
              <a:t>, </a:t>
            </a:r>
            <a:r>
              <a:rPr lang="en-US" sz="1600" dirty="0" err="1">
                <a:latin typeface="Monaco"/>
                <a:cs typeface="Monaco"/>
              </a:rPr>
              <a:t>fdb</a:t>
            </a:r>
            <a:r>
              <a:rPr lang="en-US" sz="1600" dirty="0">
                <a:latin typeface="Monaco"/>
                <a:cs typeface="Monaco"/>
              </a:rPr>
              <a:t>;</a:t>
            </a:r>
          </a:p>
          <a:p>
            <a:r>
              <a:rPr lang="en-US" sz="1600" dirty="0">
                <a:latin typeface="Monaco"/>
                <a:cs typeface="Monaco"/>
              </a:rPr>
              <a:t>  char </a:t>
            </a:r>
            <a:r>
              <a:rPr lang="en-US" sz="1600" dirty="0" err="1">
                <a:latin typeface="Monaco"/>
                <a:cs typeface="Monaco"/>
              </a:rPr>
              <a:t>buf</a:t>
            </a:r>
            <a:r>
              <a:rPr lang="en-US" sz="1600" dirty="0">
                <a:latin typeface="Monaco"/>
                <a:cs typeface="Monaco"/>
              </a:rPr>
              <a:t>[100];</a:t>
            </a:r>
          </a:p>
          <a:p>
            <a:endParaRPr lang="en-US" sz="1600" dirty="0">
              <a:latin typeface="Monaco"/>
              <a:cs typeface="Monaco"/>
            </a:endParaRPr>
          </a:p>
          <a:p>
            <a:r>
              <a:rPr lang="en-US" sz="1600" dirty="0">
                <a:latin typeface="Monaco"/>
                <a:cs typeface="Monaco"/>
              </a:rPr>
              <a:t>  </a:t>
            </a:r>
            <a:r>
              <a:rPr lang="en-US" sz="1600" dirty="0" err="1">
                <a:latin typeface="Monaco"/>
                <a:cs typeface="Monaco"/>
              </a:rPr>
              <a:t>fda</a:t>
            </a:r>
            <a:r>
              <a:rPr lang="en-US" sz="1600" dirty="0">
                <a:latin typeface="Monaco"/>
                <a:cs typeface="Monaco"/>
              </a:rPr>
              <a:t> = open("</a:t>
            </a:r>
            <a:r>
              <a:rPr lang="en-US" sz="1600" dirty="0" err="1">
                <a:latin typeface="Monaco"/>
                <a:cs typeface="Monaco"/>
              </a:rPr>
              <a:t>outfile</a:t>
            </a:r>
            <a:r>
              <a:rPr lang="en-US" sz="1600" dirty="0">
                <a:latin typeface="Monaco"/>
                <a:cs typeface="Monaco"/>
              </a:rPr>
              <a:t>", O_CREAT|O_TRUNC|O_RDWR, S_IRUSR|S_IWUSR);</a:t>
            </a:r>
          </a:p>
          <a:p>
            <a:r>
              <a:rPr lang="en-US" sz="1600" dirty="0"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fdb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600" dirty="0">
                <a:latin typeface="Monaco"/>
                <a:cs typeface="Monaco"/>
              </a:rPr>
              <a:t>= open("</a:t>
            </a:r>
            <a:r>
              <a:rPr lang="en-US" sz="1600" dirty="0" err="1">
                <a:latin typeface="Monaco"/>
                <a:cs typeface="Monaco"/>
              </a:rPr>
              <a:t>outfile</a:t>
            </a:r>
            <a:r>
              <a:rPr lang="en-US" sz="1600" dirty="0">
                <a:latin typeface="Monaco"/>
                <a:cs typeface="Monaco"/>
              </a:rPr>
              <a:t>", 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O_APPEND</a:t>
            </a:r>
            <a:r>
              <a:rPr lang="en-US" sz="1600" dirty="0">
                <a:latin typeface="Monaco"/>
                <a:cs typeface="Monaco"/>
              </a:rPr>
              <a:t>|O_WRONLY, 0);</a:t>
            </a:r>
          </a:p>
          <a:p>
            <a:endParaRPr lang="en-US" sz="1600" dirty="0">
              <a:latin typeface="Monaco"/>
              <a:cs typeface="Monaco"/>
            </a:endParaRPr>
          </a:p>
          <a:p>
            <a:r>
              <a:rPr lang="en-US" sz="1600" dirty="0">
                <a:latin typeface="Monaco"/>
                <a:cs typeface="Monaco"/>
              </a:rPr>
              <a:t>  write(</a:t>
            </a:r>
            <a:r>
              <a:rPr lang="en-US" sz="1600" dirty="0" err="1">
                <a:latin typeface="Monaco"/>
                <a:cs typeface="Monaco"/>
              </a:rPr>
              <a:t>fda</a:t>
            </a:r>
            <a:r>
              <a:rPr lang="en-US" sz="1600" dirty="0">
                <a:latin typeface="Monaco"/>
                <a:cs typeface="Monaco"/>
              </a:rPr>
              <a:t>, "</a:t>
            </a:r>
            <a:r>
              <a:rPr lang="en-US" sz="1600" dirty="0" err="1">
                <a:latin typeface="Monaco"/>
                <a:cs typeface="Monaco"/>
              </a:rPr>
              <a:t>aa</a:t>
            </a:r>
            <a:r>
              <a:rPr lang="en-US" sz="1600" dirty="0">
                <a:latin typeface="Monaco"/>
                <a:cs typeface="Monaco"/>
              </a:rPr>
              <a:t>", 2);  // file is "</a:t>
            </a:r>
            <a:r>
              <a:rPr lang="en-US" sz="1600" dirty="0" err="1">
                <a:latin typeface="Monaco"/>
                <a:cs typeface="Monaco"/>
              </a:rPr>
              <a:t>aa</a:t>
            </a:r>
            <a:r>
              <a:rPr lang="en-US" sz="1600" dirty="0">
                <a:latin typeface="Monaco"/>
                <a:cs typeface="Monaco"/>
              </a:rPr>
              <a:t>"                                         </a:t>
            </a:r>
          </a:p>
          <a:p>
            <a:r>
              <a:rPr lang="en-US" sz="1600" dirty="0">
                <a:latin typeface="Monaco"/>
                <a:cs typeface="Monaco"/>
              </a:rPr>
              <a:t>  write(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fdb</a:t>
            </a:r>
            <a:r>
              <a:rPr lang="en-US" sz="1600" dirty="0">
                <a:latin typeface="Monaco"/>
                <a:cs typeface="Monaco"/>
              </a:rPr>
              <a:t>, "bb", 2);  // file is "</a:t>
            </a:r>
            <a:r>
              <a:rPr lang="en-US" sz="1600" dirty="0" err="1">
                <a:latin typeface="Monaco"/>
                <a:cs typeface="Monaco"/>
              </a:rPr>
              <a:t>aabb</a:t>
            </a:r>
            <a:r>
              <a:rPr lang="en-US" sz="1600" dirty="0">
                <a:latin typeface="Monaco"/>
                <a:cs typeface="Monaco"/>
              </a:rPr>
              <a:t>"                                       </a:t>
            </a:r>
          </a:p>
          <a:p>
            <a:endParaRPr lang="en-US" sz="1600" dirty="0">
              <a:latin typeface="Monaco"/>
              <a:cs typeface="Monaco"/>
            </a:endParaRPr>
          </a:p>
          <a:p>
            <a:r>
              <a:rPr lang="en-US" sz="1600" dirty="0">
                <a:latin typeface="Monaco"/>
                <a:cs typeface="Monaco"/>
              </a:rPr>
              <a:t>  write(</a:t>
            </a:r>
            <a:r>
              <a:rPr lang="en-US" sz="1600" dirty="0" err="1">
                <a:latin typeface="Monaco"/>
                <a:cs typeface="Monaco"/>
              </a:rPr>
              <a:t>fda</a:t>
            </a:r>
            <a:r>
              <a:rPr lang="en-US" sz="1600" dirty="0">
                <a:latin typeface="Monaco"/>
                <a:cs typeface="Monaco"/>
              </a:rPr>
              <a:t>, "cc", 2);  // file is "</a:t>
            </a:r>
            <a:r>
              <a:rPr lang="en-US" sz="1600" dirty="0" err="1">
                <a:latin typeface="Monaco"/>
                <a:cs typeface="Monaco"/>
              </a:rPr>
              <a:t>aacc</a:t>
            </a:r>
            <a:r>
              <a:rPr lang="en-US" sz="1600" dirty="0">
                <a:latin typeface="Monaco"/>
                <a:cs typeface="Monaco"/>
              </a:rPr>
              <a:t>"                                       </a:t>
            </a:r>
          </a:p>
          <a:p>
            <a:r>
              <a:rPr lang="en-US" sz="1600" dirty="0">
                <a:latin typeface="Monaco"/>
                <a:cs typeface="Monaco"/>
              </a:rPr>
              <a:t>  write(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fdb</a:t>
            </a:r>
            <a:r>
              <a:rPr lang="en-US" sz="1600" dirty="0">
                <a:latin typeface="Monaco"/>
                <a:cs typeface="Monaco"/>
              </a:rPr>
              <a:t>, "</a:t>
            </a:r>
            <a:r>
              <a:rPr lang="en-US" sz="1600" dirty="0" err="1">
                <a:latin typeface="Monaco"/>
                <a:cs typeface="Monaco"/>
              </a:rPr>
              <a:t>dd</a:t>
            </a:r>
            <a:r>
              <a:rPr lang="en-US" sz="1600" dirty="0">
                <a:latin typeface="Monaco"/>
                <a:cs typeface="Monaco"/>
              </a:rPr>
              <a:t>", 2);  // file is "</a:t>
            </a:r>
            <a:r>
              <a:rPr lang="en-US" sz="1600" dirty="0" err="1">
                <a:latin typeface="Monaco"/>
                <a:cs typeface="Monaco"/>
              </a:rPr>
              <a:t>aaccdd</a:t>
            </a:r>
            <a:r>
              <a:rPr lang="en-US" sz="1600" dirty="0">
                <a:latin typeface="Monaco"/>
                <a:cs typeface="Monaco"/>
              </a:rPr>
              <a:t>"                                     </a:t>
            </a:r>
          </a:p>
          <a:p>
            <a:endParaRPr lang="en-US" sz="1600" dirty="0">
              <a:latin typeface="Monaco"/>
              <a:cs typeface="Monaco"/>
            </a:endParaRPr>
          </a:p>
          <a:p>
            <a:r>
              <a:rPr lang="en-US" sz="1600" dirty="0">
                <a:latin typeface="Monaco"/>
                <a:cs typeface="Monaco"/>
              </a:rPr>
              <a:t>  </a:t>
            </a:r>
            <a:r>
              <a:rPr lang="en-US" sz="1600" dirty="0" err="1">
                <a:latin typeface="Monaco"/>
                <a:cs typeface="Monaco"/>
              </a:rPr>
              <a:t>lseek</a:t>
            </a:r>
            <a:r>
              <a:rPr lang="en-US" sz="1600" dirty="0">
                <a:latin typeface="Monaco"/>
                <a:cs typeface="Monaco"/>
              </a:rPr>
              <a:t> (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fdb</a:t>
            </a:r>
            <a:r>
              <a:rPr lang="en-US" sz="1600" dirty="0">
                <a:latin typeface="Monaco"/>
                <a:cs typeface="Monaco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0</a:t>
            </a:r>
            <a:r>
              <a:rPr lang="en-US" sz="1600" dirty="0">
                <a:latin typeface="Monaco"/>
                <a:cs typeface="Monaco"/>
              </a:rPr>
              <a:t>, SEEK_SET); // ignored by the OS, </a:t>
            </a:r>
            <a:r>
              <a:rPr lang="en-US" sz="1600" dirty="0" err="1">
                <a:latin typeface="Monaco"/>
                <a:cs typeface="Monaco"/>
              </a:rPr>
              <a:t>fdb</a:t>
            </a:r>
            <a:r>
              <a:rPr lang="en-US" sz="1600" dirty="0">
                <a:latin typeface="Monaco"/>
                <a:cs typeface="Monaco"/>
              </a:rPr>
              <a:t> always append             </a:t>
            </a:r>
          </a:p>
          <a:p>
            <a:r>
              <a:rPr lang="en-US" sz="1600" dirty="0">
                <a:latin typeface="Monaco"/>
                <a:cs typeface="Monaco"/>
              </a:rPr>
              <a:t>  write(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fdb</a:t>
            </a:r>
            <a:r>
              <a:rPr lang="en-US" sz="1600" dirty="0">
                <a:latin typeface="Monaco"/>
                <a:cs typeface="Monaco"/>
              </a:rPr>
              <a:t>, "</a:t>
            </a:r>
            <a:r>
              <a:rPr lang="en-US" sz="1600" dirty="0" err="1">
                <a:latin typeface="Monaco"/>
                <a:cs typeface="Monaco"/>
              </a:rPr>
              <a:t>ff</a:t>
            </a:r>
            <a:r>
              <a:rPr lang="en-US" sz="1600" dirty="0">
                <a:latin typeface="Monaco"/>
                <a:cs typeface="Monaco"/>
              </a:rPr>
              <a:t>", 2);  // file is "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aaccddff</a:t>
            </a:r>
            <a:r>
              <a:rPr lang="en-US" sz="1600" dirty="0">
                <a:latin typeface="Monaco"/>
                <a:cs typeface="Monaco"/>
              </a:rPr>
              <a:t>"                                   </a:t>
            </a:r>
          </a:p>
          <a:p>
            <a:endParaRPr lang="en-US" sz="1600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08049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Shortcounts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In book: robust I/O package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8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496050" cy="573087"/>
          </a:xfrm>
        </p:spPr>
        <p:txBody>
          <a:bodyPr/>
          <a:lstStyle/>
          <a:p>
            <a:r>
              <a:rPr lang="en-US" dirty="0"/>
              <a:t>Reading files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4038600"/>
            <a:ext cx="8307387" cy="2438400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</a:t>
            </a:r>
            <a:r>
              <a:rPr lang="en-US" dirty="0" smtClean="0"/>
              <a:t>ead() returns </a:t>
            </a:r>
            <a:r>
              <a:rPr lang="en-US" dirty="0"/>
              <a:t>number of bytes read from file </a:t>
            </a:r>
            <a:r>
              <a:rPr lang="en-US" dirty="0" err="1">
                <a:latin typeface="Courier New" pitchFamily="49" charset="0"/>
              </a:rPr>
              <a:t>fd</a:t>
            </a:r>
            <a:r>
              <a:rPr lang="en-US" dirty="0"/>
              <a:t> into </a:t>
            </a:r>
            <a:r>
              <a:rPr lang="en-US" dirty="0" err="1">
                <a:latin typeface="Courier New" pitchFamily="49" charset="0"/>
              </a:rPr>
              <a:t>buf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==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1000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sym typeface="Wingdings"/>
              </a:rPr>
              <a:t>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sym typeface="Wingdings"/>
              </a:rPr>
              <a:t>great</a:t>
            </a:r>
            <a:r>
              <a:rPr lang="en-US" b="1" dirty="0">
                <a:latin typeface="Courier New" pitchFamily="49" charset="0"/>
                <a:sym typeface="Wingdings"/>
              </a:rPr>
              <a:t>!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  <a:sym typeface="Wingdings"/>
              </a:rPr>
              <a:t>nbytes</a:t>
            </a:r>
            <a:r>
              <a:rPr lang="en-US" b="1" dirty="0">
                <a:latin typeface="Courier New" pitchFamily="49" charset="0"/>
                <a:sym typeface="Wingdings"/>
              </a:rPr>
              <a:t> ==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sym typeface="Wingdings"/>
              </a:rPr>
              <a:t>500??</a:t>
            </a:r>
          </a:p>
          <a:p>
            <a:pPr lvl="2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Short counts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</a:t>
            </a:r>
            <a:r>
              <a:rPr lang="en-US" b="1" dirty="0" err="1">
                <a:latin typeface="Courier New" pitchFamily="49" charset="0"/>
              </a:rPr>
              <a:t>readSize</a:t>
            </a:r>
            <a:r>
              <a:rPr lang="en-US" dirty="0"/>
              <a:t>)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Not errors!! E.g. file is only 500 bytes long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34424" y="1524000"/>
            <a:ext cx="4423376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char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[1000]; 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nbytes</a:t>
            </a:r>
            <a:r>
              <a:rPr lang="en-US" sz="1600" dirty="0">
                <a:latin typeface="Courier New" pitchFamily="49" charset="0"/>
              </a:rPr>
              <a:t>;   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nbytes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1000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</a:pPr>
            <a:endParaRPr lang="en-US" sz="1600" dirty="0" err="1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if (</a:t>
            </a:r>
            <a:r>
              <a:rPr lang="en-US" sz="1600" dirty="0" err="1">
                <a:latin typeface="Courier New" pitchFamily="49" charset="0"/>
              </a:rPr>
              <a:t>nbytes</a:t>
            </a:r>
            <a:r>
              <a:rPr lang="en-US" sz="1600" dirty="0">
                <a:latin typeface="Courier New" pitchFamily="49" charset="0"/>
              </a:rPr>
              <a:t> &lt; 0) {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perror("read");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7370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Dealing with short counts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8637" y="1295400"/>
            <a:ext cx="7896225" cy="497205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Put simply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You want to read N bytes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OS returns </a:t>
            </a:r>
            <a:r>
              <a:rPr lang="en-US" b="1" dirty="0">
                <a:solidFill>
                  <a:srgbClr val="FF0000"/>
                </a:solidFill>
              </a:rPr>
              <a:t>less than</a:t>
            </a:r>
            <a:r>
              <a:rPr lang="en-US" dirty="0">
                <a:solidFill>
                  <a:srgbClr val="FF0000"/>
                </a:solidFill>
              </a:rPr>
              <a:t> N bytes</a:t>
            </a:r>
          </a:p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 or Unix pipes</a:t>
            </a:r>
          </a:p>
          <a:p>
            <a:r>
              <a:rPr lang="en-US" dirty="0"/>
              <a:t>Short counts </a:t>
            </a:r>
            <a:r>
              <a:rPr lang="en-US" dirty="0">
                <a:solidFill>
                  <a:srgbClr val="FF0000"/>
                </a:solidFill>
              </a:rPr>
              <a:t>never</a:t>
            </a:r>
            <a:r>
              <a:rPr lang="en-US" dirty="0"/>
              <a:t>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r>
              <a:rPr lang="en-US" dirty="0"/>
              <a:t>One way to deal with short counts in your code:</a:t>
            </a:r>
          </a:p>
          <a:p>
            <a:pPr lvl="1"/>
            <a:r>
              <a:rPr lang="en-US" dirty="0"/>
              <a:t>Use the RIO (Robust I/O) package from your textbook’s </a:t>
            </a:r>
            <a:r>
              <a:rPr lang="en-US" b="1" dirty="0" err="1">
                <a:latin typeface="Courier New" pitchFamily="49" charset="0"/>
              </a:rPr>
              <a:t>csapp.c</a:t>
            </a:r>
            <a:r>
              <a:rPr lang="en-US" b="1" dirty="0"/>
              <a:t> </a:t>
            </a:r>
            <a:r>
              <a:rPr lang="en-US" dirty="0"/>
              <a:t>file (Appendix B)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C73A0527-0275-AC41-83C1-66CE5C8E74A2}"/>
              </a:ext>
            </a:extLst>
          </p:cNvPr>
          <p:cNvSpPr/>
          <p:nvPr/>
        </p:nvSpPr>
        <p:spPr>
          <a:xfrm>
            <a:off x="6891398" y="3767345"/>
            <a:ext cx="2282419" cy="752090"/>
          </a:xfrm>
          <a:prstGeom prst="roundRect">
            <a:avLst/>
          </a:prstGeom>
          <a:solidFill>
            <a:srgbClr val="800000"/>
          </a:solidFill>
          <a:ln w="28575" cap="flat" cmpd="sng" algn="ctr">
            <a:noFill/>
            <a:prstDash val="solid"/>
          </a:ln>
          <a:effectLst/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FYI only</a:t>
            </a:r>
          </a:p>
        </p:txBody>
      </p:sp>
    </p:spTree>
    <p:extLst>
      <p:ext uri="{BB962C8B-B14F-4D97-AF65-F5344CB8AC3E}">
        <p14:creationId xmlns:p14="http://schemas.microsoft.com/office/powerpoint/2010/main" val="341465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16963" cy="781050"/>
          </a:xfrm>
        </p:spPr>
        <p:txBody>
          <a:bodyPr/>
          <a:lstStyle/>
          <a:p>
            <a:r>
              <a:rPr lang="en-US" dirty="0"/>
              <a:t>Unix Files and I/</a:t>
            </a:r>
            <a:r>
              <a:rPr lang="en-US" dirty="0" err="1"/>
              <a:t>Os</a:t>
            </a:r>
            <a:endParaRPr lang="en-US" dirty="0"/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808" y="1510764"/>
            <a:ext cx="6961695" cy="4876800"/>
          </a:xfrm>
        </p:spPr>
        <p:txBody>
          <a:bodyPr/>
          <a:lstStyle/>
          <a:p>
            <a:r>
              <a:rPr lang="en-US" dirty="0"/>
              <a:t>OS provides </a:t>
            </a:r>
            <a:r>
              <a:rPr lang="en-US" dirty="0">
                <a:solidFill>
                  <a:srgbClr val="FF0000"/>
                </a:solidFill>
              </a:rPr>
              <a:t>abstraction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b="1" dirty="0"/>
              <a:t>Processes</a:t>
            </a:r>
            <a:r>
              <a:rPr lang="en-US" dirty="0"/>
              <a:t> abstracts the processors</a:t>
            </a:r>
          </a:p>
          <a:p>
            <a:pPr lvl="2"/>
            <a:r>
              <a:rPr lang="en-US" b="1" dirty="0"/>
              <a:t>You: </a:t>
            </a:r>
            <a:r>
              <a:rPr lang="en-US" dirty="0"/>
              <a:t>simply </a:t>
            </a:r>
            <a:r>
              <a:rPr lang="en-US" dirty="0" smtClean="0"/>
              <a:t>run </a:t>
            </a:r>
            <a:r>
              <a:rPr lang="en-US" dirty="0"/>
              <a:t>processes</a:t>
            </a:r>
          </a:p>
          <a:p>
            <a:pPr lvl="2"/>
            <a:r>
              <a:rPr lang="en-US" b="1" dirty="0"/>
              <a:t>OS: </a:t>
            </a:r>
            <a:r>
              <a:rPr lang="en-US" dirty="0"/>
              <a:t>set up all the </a:t>
            </a:r>
            <a:r>
              <a:rPr lang="en-US" dirty="0" smtClean="0"/>
              <a:t>details (last three lectures)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b="1" dirty="0"/>
              <a:t>Files</a:t>
            </a:r>
            <a:r>
              <a:rPr lang="en-US" dirty="0"/>
              <a:t> abstracts the </a:t>
            </a:r>
            <a:r>
              <a:rPr lang="en-US" b="1" dirty="0" smtClean="0">
                <a:solidFill>
                  <a:srgbClr val="FF0000"/>
                </a:solidFill>
              </a:rPr>
              <a:t>storage (</a:t>
            </a:r>
            <a:r>
              <a:rPr lang="en-US" b="1" dirty="0">
                <a:solidFill>
                  <a:srgbClr val="FF0000"/>
                </a:solidFill>
              </a:rPr>
              <a:t>disk/</a:t>
            </a:r>
            <a:r>
              <a:rPr lang="en-US" b="1" dirty="0" err="1">
                <a:solidFill>
                  <a:srgbClr val="FF0000"/>
                </a:solidFill>
              </a:rPr>
              <a:t>ssd</a:t>
            </a:r>
            <a:r>
              <a:rPr lang="en-US" b="1" dirty="0" smtClean="0">
                <a:solidFill>
                  <a:srgbClr val="FF0000"/>
                </a:solidFill>
              </a:rPr>
              <a:t>/cloud storage/etc</a:t>
            </a:r>
            <a:r>
              <a:rPr lang="en-US" b="1" dirty="0">
                <a:solidFill>
                  <a:srgbClr val="FF0000"/>
                </a:solidFill>
              </a:rPr>
              <a:t>.)</a:t>
            </a:r>
          </a:p>
          <a:p>
            <a:pPr lvl="2"/>
            <a:r>
              <a:rPr lang="en-US" b="1" dirty="0"/>
              <a:t>You: </a:t>
            </a:r>
            <a:r>
              <a:rPr lang="en-US" dirty="0"/>
              <a:t>simply open/read/write/close files</a:t>
            </a:r>
          </a:p>
          <a:p>
            <a:pPr lvl="2"/>
            <a:r>
              <a:rPr lang="en-US" dirty="0"/>
              <a:t>O</a:t>
            </a:r>
            <a:r>
              <a:rPr lang="en-US" b="1" dirty="0"/>
              <a:t>S: </a:t>
            </a:r>
            <a:r>
              <a:rPr lang="en-US" dirty="0" smtClean="0"/>
              <a:t>map files to </a:t>
            </a:r>
            <a:r>
              <a:rPr lang="en-US" dirty="0" smtClean="0"/>
              <a:t>bits on storage</a:t>
            </a:r>
            <a:endParaRPr lang="en-US" dirty="0"/>
          </a:p>
          <a:p>
            <a:pPr lvl="4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600" y="5064480"/>
            <a:ext cx="1098110" cy="1093230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7711060" y="3614266"/>
            <a:ext cx="1386903" cy="953425"/>
          </a:xfrm>
          <a:prstGeom prst="cloud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Dropbox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29728" y="4835880"/>
            <a:ext cx="1283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</a:rPr>
              <a:t>Open(</a:t>
            </a:r>
            <a:r>
              <a:rPr lang="en-US" sz="1400" kern="0" dirty="0" err="1">
                <a:solidFill>
                  <a:srgbClr val="FF0000"/>
                </a:solidFill>
                <a:latin typeface="Calibri" pitchFamily="34" charset="0"/>
              </a:rPr>
              <a:t>localfile</a:t>
            </a:r>
            <a:r>
              <a:rPr lang="en-US" sz="1400" kern="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77656" y="3306489"/>
            <a:ext cx="1862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</a:rPr>
              <a:t>Open(</a:t>
            </a:r>
            <a:r>
              <a:rPr lang="en-US" sz="1400" kern="0" dirty="0">
                <a:solidFill>
                  <a:srgbClr val="FF0000"/>
                </a:solidFill>
                <a:latin typeface="Calibri" pitchFamily="34" charset="0"/>
              </a:rPr>
              <a:t>…/</a:t>
            </a:r>
            <a:r>
              <a:rPr lang="en-US" sz="1400" kern="0" dirty="0" err="1">
                <a:solidFill>
                  <a:srgbClr val="FF0000"/>
                </a:solidFill>
                <a:latin typeface="Calibri" pitchFamily="34" charset="0"/>
              </a:rPr>
              <a:t>Dropbox</a:t>
            </a:r>
            <a:r>
              <a:rPr lang="en-US" sz="1400" kern="0" dirty="0">
                <a:solidFill>
                  <a:srgbClr val="FF0000"/>
                </a:solidFill>
                <a:latin typeface="Calibri" pitchFamily="34" charset="0"/>
              </a:rPr>
              <a:t>/file</a:t>
            </a:r>
            <a:r>
              <a:rPr lang="en-US" sz="1400" kern="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5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5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In book: robust I/O package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read() vs. </a:t>
            </a:r>
            <a:r>
              <a:rPr lang="en-US" dirty="0" err="1"/>
              <a:t>rio_read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447925"/>
          </a:xfrm>
        </p:spPr>
        <p:txBody>
          <a:bodyPr/>
          <a:lstStyle/>
          <a:p>
            <a:r>
              <a:rPr lang="en-US" dirty="0"/>
              <a:t>Simple example:</a:t>
            </a:r>
          </a:p>
          <a:p>
            <a:pPr lvl="1"/>
            <a:r>
              <a:rPr lang="en-US" dirty="0"/>
              <a:t>A big file contains a </a:t>
            </a:r>
            <a:r>
              <a:rPr lang="en-US" b="1" dirty="0"/>
              <a:t>list of 16-digit (16-char/byte) </a:t>
            </a:r>
            <a:r>
              <a:rPr lang="en-US" dirty="0"/>
              <a:t>numbers</a:t>
            </a:r>
          </a:p>
          <a:p>
            <a:pPr lvl="1"/>
            <a:r>
              <a:rPr lang="en-US" dirty="0"/>
              <a:t>Boss: “compute the total!!!”</a:t>
            </a:r>
          </a:p>
          <a:p>
            <a:r>
              <a:rPr lang="en-US" dirty="0"/>
              <a:t>My read()</a:t>
            </a:r>
          </a:p>
          <a:p>
            <a:pPr lvl="1"/>
            <a:r>
              <a:rPr lang="en-US" dirty="0"/>
              <a:t>One read system call for every 16-byte read!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If file is big? </a:t>
            </a:r>
            <a:r>
              <a:rPr lang="en-US" dirty="0"/>
              <a:t> 16 MB </a:t>
            </a:r>
            <a:r>
              <a:rPr lang="en-US" dirty="0">
                <a:sym typeface="Wingdings"/>
              </a:rPr>
              <a:t> 1+ million system calls. Good/bad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?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err="1"/>
              <a:t>rio_read</a:t>
            </a:r>
            <a:r>
              <a:rPr lang="en-US" dirty="0"/>
              <a:t>()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Buffering</a:t>
            </a:r>
            <a:r>
              <a:rPr lang="en-US" b="1" dirty="0"/>
              <a:t>! </a:t>
            </a:r>
          </a:p>
          <a:p>
            <a:pPr lvl="1"/>
            <a:r>
              <a:rPr lang="en-US" dirty="0"/>
              <a:t>Read </a:t>
            </a:r>
            <a:r>
              <a:rPr lang="en-US" dirty="0">
                <a:solidFill>
                  <a:srgbClr val="FF0000"/>
                </a:solidFill>
              </a:rPr>
              <a:t>8 KB </a:t>
            </a:r>
            <a:r>
              <a:rPr lang="en-US" dirty="0"/>
              <a:t>(8192 bytes) </a:t>
            </a:r>
            <a:r>
              <a:rPr lang="en-US" dirty="0">
                <a:solidFill>
                  <a:srgbClr val="FF0000"/>
                </a:solidFill>
              </a:rPr>
              <a:t>per read system call</a:t>
            </a:r>
            <a:r>
              <a:rPr lang="en-US" dirty="0"/>
              <a:t>, but </a:t>
            </a:r>
            <a:r>
              <a:rPr lang="en-US" dirty="0">
                <a:solidFill>
                  <a:srgbClr val="FF0000"/>
                </a:solidFill>
              </a:rPr>
              <a:t>return to caller 16 bytes</a:t>
            </a:r>
            <a:r>
              <a:rPr lang="en-US" dirty="0"/>
              <a:t> at a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9776" y="5334000"/>
            <a:ext cx="3441204" cy="1077218"/>
          </a:xfrm>
          <a:prstGeom prst="rect">
            <a:avLst/>
          </a:prstGeom>
          <a:solidFill>
            <a:srgbClr val="E9E1C9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Monaco"/>
                <a:cs typeface="Monaco"/>
              </a:rPr>
              <a:t>int</a:t>
            </a:r>
            <a:r>
              <a:rPr lang="en-US" sz="1600" dirty="0">
                <a:latin typeface="Monaco"/>
                <a:cs typeface="Monaco"/>
              </a:rPr>
              <a:t> total = 0;</a:t>
            </a:r>
          </a:p>
          <a:p>
            <a:r>
              <a:rPr lang="en-US" sz="1600" dirty="0">
                <a:latin typeface="Monaco"/>
                <a:cs typeface="Monaco"/>
              </a:rPr>
              <a:t>while (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read</a:t>
            </a:r>
            <a:r>
              <a:rPr lang="en-US" sz="1600" dirty="0">
                <a:latin typeface="Monaco"/>
                <a:cs typeface="Monaco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fd</a:t>
            </a:r>
            <a:r>
              <a:rPr lang="en-US" sz="1600" dirty="0">
                <a:latin typeface="Monaco"/>
                <a:cs typeface="Monaco"/>
              </a:rPr>
              <a:t>,buf,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16</a:t>
            </a:r>
            <a:r>
              <a:rPr lang="en-US" sz="1600" dirty="0">
                <a:latin typeface="Monaco"/>
                <a:cs typeface="Monaco"/>
              </a:rPr>
              <a:t>)) {</a:t>
            </a:r>
          </a:p>
          <a:p>
            <a:r>
              <a:rPr lang="en-US" sz="1600" dirty="0">
                <a:latin typeface="Monaco"/>
                <a:cs typeface="Monaco"/>
              </a:rPr>
              <a:t>  total += </a:t>
            </a:r>
            <a:r>
              <a:rPr lang="en-US" sz="1600" dirty="0" err="1">
                <a:latin typeface="Monaco"/>
                <a:cs typeface="Monaco"/>
              </a:rPr>
              <a:t>atoi</a:t>
            </a:r>
            <a:r>
              <a:rPr lang="en-US" sz="1600" dirty="0">
                <a:latin typeface="Monaco"/>
                <a:cs typeface="Monaco"/>
              </a:rPr>
              <a:t>(</a:t>
            </a:r>
            <a:r>
              <a:rPr lang="en-US" sz="1600" dirty="0" err="1">
                <a:latin typeface="Monaco"/>
                <a:cs typeface="Monaco"/>
              </a:rPr>
              <a:t>buf</a:t>
            </a:r>
            <a:r>
              <a:rPr lang="en-US" sz="1600" dirty="0">
                <a:latin typeface="Monaco"/>
                <a:cs typeface="Monaco"/>
              </a:rPr>
              <a:t>); </a:t>
            </a:r>
          </a:p>
          <a:p>
            <a:r>
              <a:rPr lang="en-US" sz="1600" dirty="0">
                <a:latin typeface="Monaco"/>
                <a:cs typeface="Monaco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4867427"/>
            <a:ext cx="4203204" cy="1569660"/>
          </a:xfrm>
          <a:prstGeom prst="rect">
            <a:avLst/>
          </a:prstGeom>
          <a:solidFill>
            <a:srgbClr val="E9E1C9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Monaco"/>
                <a:cs typeface="Monaco"/>
              </a:rPr>
              <a:t>int</a:t>
            </a:r>
            <a:r>
              <a:rPr lang="en-US" sz="1600" dirty="0">
                <a:latin typeface="Monaco"/>
                <a:cs typeface="Monaco"/>
              </a:rPr>
              <a:t> total = 0;</a:t>
            </a:r>
          </a:p>
          <a:p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rio_t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*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rp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600" dirty="0">
                <a:latin typeface="Monaco"/>
                <a:cs typeface="Monaco"/>
              </a:rPr>
              <a:t>= </a:t>
            </a:r>
            <a:r>
              <a:rPr lang="en-US" sz="1600" dirty="0" err="1">
                <a:latin typeface="Monaco"/>
                <a:cs typeface="Monaco"/>
              </a:rPr>
              <a:t>malloc</a:t>
            </a:r>
            <a:r>
              <a:rPr lang="en-US" sz="1600" dirty="0">
                <a:latin typeface="Monaco"/>
                <a:cs typeface="Monaco"/>
              </a:rPr>
              <a:t>(</a:t>
            </a:r>
            <a:r>
              <a:rPr lang="en-US" sz="1600" dirty="0" err="1">
                <a:latin typeface="Monaco"/>
                <a:cs typeface="Monaco"/>
              </a:rPr>
              <a:t>rio_t</a:t>
            </a:r>
            <a:r>
              <a:rPr lang="en-US" sz="1600" dirty="0">
                <a:latin typeface="Monaco"/>
                <a:cs typeface="Monaco"/>
              </a:rPr>
              <a:t>);</a:t>
            </a:r>
          </a:p>
          <a:p>
            <a:r>
              <a:rPr lang="en-US" sz="1600" dirty="0">
                <a:latin typeface="Monaco"/>
                <a:cs typeface="Monaco"/>
              </a:rPr>
              <a:t>…</a:t>
            </a:r>
          </a:p>
          <a:p>
            <a:r>
              <a:rPr lang="en-US" sz="1600" dirty="0">
                <a:latin typeface="Monaco"/>
                <a:cs typeface="Monaco"/>
              </a:rPr>
              <a:t>while (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rio_read</a:t>
            </a:r>
            <a:r>
              <a:rPr lang="en-US" sz="1600" dirty="0">
                <a:latin typeface="Monaco"/>
                <a:cs typeface="Monaco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rp</a:t>
            </a:r>
            <a:r>
              <a:rPr lang="en-US" sz="1600" dirty="0">
                <a:latin typeface="Monaco"/>
                <a:cs typeface="Monaco"/>
              </a:rPr>
              <a:t>,buf,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16</a:t>
            </a:r>
            <a:r>
              <a:rPr lang="en-US" sz="1600" dirty="0">
                <a:latin typeface="Monaco"/>
                <a:cs typeface="Monaco"/>
              </a:rPr>
              <a:t>)) {</a:t>
            </a:r>
          </a:p>
          <a:p>
            <a:r>
              <a:rPr lang="en-US" sz="1600" dirty="0">
                <a:latin typeface="Monaco"/>
                <a:cs typeface="Monaco"/>
              </a:rPr>
              <a:t>  total += </a:t>
            </a:r>
            <a:r>
              <a:rPr lang="en-US" sz="1600" dirty="0" err="1">
                <a:latin typeface="Monaco"/>
                <a:cs typeface="Monaco"/>
              </a:rPr>
              <a:t>atoi</a:t>
            </a:r>
            <a:r>
              <a:rPr lang="en-US" sz="1600" dirty="0">
                <a:latin typeface="Monaco"/>
                <a:cs typeface="Monaco"/>
              </a:rPr>
              <a:t>(</a:t>
            </a:r>
            <a:r>
              <a:rPr lang="en-US" sz="1600" dirty="0" err="1">
                <a:latin typeface="Monaco"/>
                <a:cs typeface="Monaco"/>
              </a:rPr>
              <a:t>buf</a:t>
            </a:r>
            <a:r>
              <a:rPr lang="en-US" sz="1600" dirty="0">
                <a:latin typeface="Monaco"/>
                <a:cs typeface="Monaco"/>
              </a:rPr>
              <a:t>); </a:t>
            </a:r>
          </a:p>
          <a:p>
            <a:r>
              <a:rPr lang="en-US" sz="1600" dirty="0">
                <a:latin typeface="Monaco"/>
                <a:cs typeface="Monac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05640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990600"/>
            <a:ext cx="7239000" cy="3293209"/>
          </a:xfrm>
          <a:prstGeom prst="rect">
            <a:avLst/>
          </a:prstGeom>
          <a:solidFill>
            <a:srgbClr val="E9E1C9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Monaco"/>
                <a:cs typeface="Monaco"/>
              </a:rPr>
              <a:t>int</a:t>
            </a:r>
            <a:r>
              <a:rPr lang="en-US" sz="1600" dirty="0">
                <a:latin typeface="Monaco"/>
                <a:cs typeface="Monaco"/>
              </a:rPr>
              <a:t> total = 0;</a:t>
            </a:r>
          </a:p>
          <a:p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rio_t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*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rp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600" dirty="0">
                <a:latin typeface="Monaco"/>
                <a:cs typeface="Monaco"/>
              </a:rPr>
              <a:t>= </a:t>
            </a:r>
            <a:r>
              <a:rPr lang="en-US" sz="1600" dirty="0" err="1">
                <a:latin typeface="Monaco"/>
                <a:cs typeface="Monaco"/>
              </a:rPr>
              <a:t>malloc</a:t>
            </a:r>
            <a:r>
              <a:rPr lang="en-US" sz="1600" dirty="0">
                <a:latin typeface="Monaco"/>
                <a:cs typeface="Monaco"/>
              </a:rPr>
              <a:t>(</a:t>
            </a:r>
            <a:r>
              <a:rPr lang="en-US" sz="1600" dirty="0" err="1">
                <a:latin typeface="Monaco"/>
                <a:cs typeface="Monaco"/>
              </a:rPr>
              <a:t>rio_t</a:t>
            </a:r>
            <a:r>
              <a:rPr lang="en-US" sz="1600" dirty="0">
                <a:latin typeface="Monaco"/>
                <a:cs typeface="Monaco"/>
              </a:rPr>
              <a:t>)</a:t>
            </a:r>
            <a:r>
              <a:rPr lang="en-US" sz="1600" dirty="0" smtClean="0">
                <a:latin typeface="Monaco"/>
                <a:cs typeface="Monaco"/>
              </a:rPr>
              <a:t>;             // </a:t>
            </a:r>
            <a:r>
              <a:rPr lang="en-US" sz="1600" strike="sngStrike" dirty="0" err="1" smtClean="0">
                <a:latin typeface="Monaco"/>
                <a:cs typeface="Monaco"/>
              </a:rPr>
              <a:t>int</a:t>
            </a:r>
            <a:r>
              <a:rPr lang="en-US" sz="1600" strike="sngStrike" dirty="0" smtClean="0">
                <a:latin typeface="Monaco"/>
                <a:cs typeface="Monaco"/>
              </a:rPr>
              <a:t> </a:t>
            </a:r>
            <a:r>
              <a:rPr lang="en-US" sz="1600" strike="sngStrike" dirty="0" err="1" smtClean="0">
                <a:latin typeface="Monaco"/>
                <a:cs typeface="Monaco"/>
              </a:rPr>
              <a:t>fd</a:t>
            </a:r>
            <a:r>
              <a:rPr lang="en-US" sz="1600" strike="sngStrike" dirty="0" smtClean="0">
                <a:latin typeface="Monaco"/>
                <a:cs typeface="Monaco"/>
              </a:rPr>
              <a:t>; </a:t>
            </a:r>
            <a:endParaRPr lang="en-US" sz="1600" strike="sngStrike" dirty="0">
              <a:latin typeface="Monaco"/>
              <a:cs typeface="Monaco"/>
            </a:endParaRPr>
          </a:p>
          <a:p>
            <a:endParaRPr lang="en-US" sz="1600" dirty="0">
              <a:latin typeface="Monaco"/>
              <a:cs typeface="Monaco"/>
            </a:endParaRPr>
          </a:p>
          <a:p>
            <a:r>
              <a:rPr lang="en-US" sz="1600" dirty="0" err="1">
                <a:latin typeface="Monaco"/>
                <a:cs typeface="Monaco"/>
              </a:rPr>
              <a:t>rp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-&gt;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fd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600" dirty="0">
                <a:latin typeface="Monaco"/>
                <a:cs typeface="Monaco"/>
              </a:rPr>
              <a:t>= open(…);</a:t>
            </a:r>
          </a:p>
          <a:p>
            <a:r>
              <a:rPr lang="en-US" sz="1600" dirty="0">
                <a:latin typeface="Monaco"/>
                <a:cs typeface="Monaco"/>
              </a:rPr>
              <a:t>// </a:t>
            </a:r>
            <a:r>
              <a:rPr lang="en-US" sz="1600" dirty="0" err="1">
                <a:latin typeface="Monaco"/>
                <a:cs typeface="Monaco"/>
              </a:rPr>
              <a:t>rp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-&gt;buffer[8192] 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  <a:sym typeface="Wingdings"/>
              </a:rPr>
              <a:t> 8 KB</a:t>
            </a:r>
            <a:endParaRPr lang="en-US" sz="1600" dirty="0">
              <a:solidFill>
                <a:srgbClr val="FF0000"/>
              </a:solidFill>
              <a:latin typeface="Monaco"/>
              <a:cs typeface="Monaco"/>
            </a:endParaRPr>
          </a:p>
          <a:p>
            <a:r>
              <a:rPr lang="en-US" sz="1600" dirty="0">
                <a:latin typeface="Monaco"/>
                <a:cs typeface="Monaco"/>
              </a:rPr>
              <a:t>// “</a:t>
            </a:r>
            <a:r>
              <a:rPr lang="en-US" sz="1600" dirty="0" err="1">
                <a:latin typeface="Monaco"/>
                <a:cs typeface="Monaco"/>
              </a:rPr>
              <a:t>rp</a:t>
            </a:r>
            <a:r>
              <a:rPr lang="en-US" sz="1600" dirty="0">
                <a:latin typeface="Monaco"/>
                <a:cs typeface="Monaco"/>
              </a:rPr>
              <a:t>” is wrapper for </a:t>
            </a:r>
            <a:r>
              <a:rPr lang="en-US" sz="1600" dirty="0" err="1">
                <a:latin typeface="Monaco"/>
                <a:cs typeface="Monaco"/>
              </a:rPr>
              <a:t>fd</a:t>
            </a:r>
            <a:endParaRPr lang="en-US" sz="1600" dirty="0">
              <a:latin typeface="Monaco"/>
              <a:cs typeface="Monaco"/>
            </a:endParaRPr>
          </a:p>
          <a:p>
            <a:r>
              <a:rPr lang="en-US" sz="1600" dirty="0">
                <a:latin typeface="Monaco"/>
                <a:cs typeface="Monaco"/>
              </a:rPr>
              <a:t>// “</a:t>
            </a:r>
            <a:r>
              <a:rPr lang="en-US" sz="1600" dirty="0" err="1">
                <a:latin typeface="Monaco"/>
                <a:cs typeface="Monaco"/>
              </a:rPr>
              <a:t>rio_read</a:t>
            </a:r>
            <a:r>
              <a:rPr lang="en-US" sz="1600" dirty="0">
                <a:latin typeface="Monaco"/>
                <a:cs typeface="Monaco"/>
              </a:rPr>
              <a:t>” is an efficient wrapper for “read”</a:t>
            </a:r>
          </a:p>
          <a:p>
            <a:r>
              <a:rPr lang="en-US" sz="1600" dirty="0">
                <a:latin typeface="Monaco"/>
                <a:cs typeface="Monaco"/>
              </a:rPr>
              <a:t>// see the book, for more</a:t>
            </a:r>
          </a:p>
          <a:p>
            <a:endParaRPr lang="en-US" sz="1600" dirty="0">
              <a:latin typeface="Monaco"/>
              <a:cs typeface="Monaco"/>
            </a:endParaRPr>
          </a:p>
          <a:p>
            <a:endParaRPr lang="en-US" sz="1600" dirty="0">
              <a:latin typeface="Monaco"/>
              <a:cs typeface="Monaco"/>
            </a:endParaRPr>
          </a:p>
          <a:p>
            <a:r>
              <a:rPr lang="en-US" sz="1600" dirty="0">
                <a:latin typeface="Monaco"/>
                <a:cs typeface="Monaco"/>
              </a:rPr>
              <a:t>while (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rio_read</a:t>
            </a:r>
            <a:r>
              <a:rPr lang="en-US" sz="1600" dirty="0">
                <a:latin typeface="Monaco"/>
                <a:cs typeface="Monaco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rp</a:t>
            </a:r>
            <a:r>
              <a:rPr lang="en-US" sz="1600" dirty="0">
                <a:latin typeface="Monaco"/>
                <a:cs typeface="Monaco"/>
              </a:rPr>
              <a:t>,buf,16)) {</a:t>
            </a:r>
          </a:p>
          <a:p>
            <a:r>
              <a:rPr lang="en-US" sz="1600" dirty="0">
                <a:latin typeface="Monaco"/>
                <a:cs typeface="Monaco"/>
              </a:rPr>
              <a:t>  total += </a:t>
            </a:r>
            <a:r>
              <a:rPr lang="en-US" sz="1600" dirty="0" err="1">
                <a:latin typeface="Monaco"/>
                <a:cs typeface="Monaco"/>
              </a:rPr>
              <a:t>atoi</a:t>
            </a:r>
            <a:r>
              <a:rPr lang="en-US" sz="1600" dirty="0">
                <a:latin typeface="Monaco"/>
                <a:cs typeface="Monaco"/>
              </a:rPr>
              <a:t>(</a:t>
            </a:r>
            <a:r>
              <a:rPr lang="en-US" sz="1600" dirty="0" err="1">
                <a:latin typeface="Monaco"/>
                <a:cs typeface="Monaco"/>
              </a:rPr>
              <a:t>buf</a:t>
            </a:r>
            <a:r>
              <a:rPr lang="en-US" sz="1600" dirty="0">
                <a:latin typeface="Monaco"/>
                <a:cs typeface="Monaco"/>
              </a:rPr>
              <a:t>); </a:t>
            </a:r>
          </a:p>
          <a:p>
            <a:r>
              <a:rPr lang="en-US" sz="1600" dirty="0">
                <a:latin typeface="Monaco"/>
                <a:cs typeface="Monac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7656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08 at 1.19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9" y="650022"/>
            <a:ext cx="6666523" cy="6096000"/>
          </a:xfrm>
          <a:prstGeom prst="rect">
            <a:avLst/>
          </a:prstGeom>
        </p:spPr>
      </p:pic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592093" cy="762000"/>
          </a:xfrm>
        </p:spPr>
        <p:txBody>
          <a:bodyPr/>
          <a:lstStyle/>
          <a:p>
            <a:r>
              <a:rPr lang="en-US" dirty="0" err="1"/>
              <a:t>rio_read</a:t>
            </a:r>
            <a:r>
              <a:rPr lang="en-US" dirty="0"/>
              <a:t>, a wrapper of read()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3480" y="6376690"/>
            <a:ext cx="115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csapp.c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909935"/>
            <a:ext cx="1066800" cy="309265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3997" y="779581"/>
            <a:ext cx="1839483" cy="461665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Ex: 16 bytes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1676400"/>
            <a:ext cx="5954283" cy="2574312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8317" y="3657600"/>
            <a:ext cx="1839483" cy="1200328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accent1">
                    <a:lumMod val="50000"/>
                  </a:schemeClr>
                </a:solidFill>
                <a:latin typeface="Gill Sans"/>
                <a:cs typeface="Gill Sans"/>
              </a:rPr>
              <a:t>Dealing</a:t>
            </a:r>
          </a:p>
          <a:p>
            <a:pPr algn="ctr"/>
            <a:r>
              <a:rPr lang="en-US" b="0" dirty="0">
                <a:solidFill>
                  <a:schemeClr val="accent1">
                    <a:lumMod val="50000"/>
                  </a:schemeClr>
                </a:solidFill>
                <a:latin typeface="Gill Sans"/>
                <a:cs typeface="Gill Sans"/>
              </a:rPr>
              <a:t>With</a:t>
            </a:r>
          </a:p>
          <a:p>
            <a:pPr algn="ctr"/>
            <a:r>
              <a:rPr lang="en-US" b="0" dirty="0">
                <a:solidFill>
                  <a:schemeClr val="accent1">
                    <a:lumMod val="50000"/>
                  </a:schemeClr>
                </a:solidFill>
                <a:latin typeface="Gill Sans"/>
                <a:cs typeface="Gill Sans"/>
              </a:rPr>
              <a:t>short counts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1905000"/>
            <a:ext cx="2667000" cy="457200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1898177"/>
            <a:ext cx="2946611" cy="830997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r</a:t>
            </a:r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ead()</a:t>
            </a:r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syscall</a:t>
            </a:r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 takes</a:t>
            </a:r>
          </a:p>
          <a:p>
            <a:pPr algn="ctr"/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Ex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: 8 KB (8096 bytes)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2953" y="5089534"/>
            <a:ext cx="4259648" cy="244466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5257800"/>
            <a:ext cx="2514600" cy="830997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  <a:latin typeface="Gill Sans"/>
                <a:cs typeface="Gill Sans"/>
              </a:rPr>
              <a:t>Copy 16 bytes</a:t>
            </a:r>
          </a:p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  <a:latin typeface="Gill Sans"/>
                <a:cs typeface="Gill Sans"/>
              </a:rPr>
              <a:t>to </a:t>
            </a:r>
            <a:r>
              <a:rPr lang="en-US" b="0" dirty="0" smtClean="0">
                <a:solidFill>
                  <a:schemeClr val="accent1">
                    <a:lumMod val="50000"/>
                  </a:schemeClr>
                </a:solidFill>
                <a:latin typeface="Gill Sans"/>
                <a:cs typeface="Gill Sans"/>
              </a:rPr>
              <a:t>caller’s </a:t>
            </a:r>
            <a:r>
              <a:rPr lang="en-US" b="0" dirty="0" err="1" smtClean="0">
                <a:solidFill>
                  <a:schemeClr val="accent1">
                    <a:lumMod val="50000"/>
                  </a:schemeClr>
                </a:solidFill>
                <a:latin typeface="Gill Sans"/>
                <a:cs typeface="Gill Sans"/>
              </a:rPr>
              <a:t>usrbuf</a:t>
            </a:r>
            <a:endParaRPr lang="en-US" b="0" dirty="0">
              <a:solidFill>
                <a:schemeClr val="accent1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" y="5807075"/>
            <a:ext cx="6950676" cy="898525"/>
            <a:chOff x="609600" y="5807075"/>
            <a:chExt cx="6950676" cy="898525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826476" y="5807075"/>
              <a:ext cx="2362200" cy="441325"/>
            </a:xfrm>
            <a:prstGeom prst="rect">
              <a:avLst/>
            </a:prstGeom>
            <a:solidFill>
              <a:srgbClr val="F1C7C7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 dirty="0">
                  <a:latin typeface="Calibri" pitchFamily="34" charset="0"/>
                </a:rPr>
                <a:t>unread</a:t>
              </a: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1464276" y="5807075"/>
              <a:ext cx="2362200" cy="441325"/>
            </a:xfrm>
            <a:prstGeom prst="rect">
              <a:avLst/>
            </a:prstGeom>
            <a:solidFill>
              <a:srgbClr val="D5F1C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 dirty="0">
                  <a:latin typeface="Calibri" pitchFamily="34" charset="0"/>
                </a:rPr>
                <a:t>already read</a:t>
              </a:r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1464276" y="5807075"/>
              <a:ext cx="6096000" cy="4413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609600" y="5831299"/>
              <a:ext cx="8423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Buffer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6260815" y="6285195"/>
              <a:ext cx="228600" cy="420405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3886200" y="6271948"/>
              <a:ext cx="228600" cy="420405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1" grpId="0" animBg="1"/>
      <p:bldP spid="12" grpId="0"/>
      <p:bldP spid="8" grpId="0" animBg="1"/>
      <p:bldP spid="10" grpId="0"/>
      <p:bldP spid="13" grpId="0" animBg="1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18791"/>
            <a:ext cx="7896225" cy="1000125"/>
          </a:xfrm>
        </p:spPr>
        <p:txBody>
          <a:bodyPr/>
          <a:lstStyle/>
          <a:p>
            <a:r>
              <a:rPr lang="en-US" dirty="0" err="1"/>
              <a:t>rio_read</a:t>
            </a:r>
            <a:r>
              <a:rPr lang="en-US" dirty="0"/>
              <a:t>(</a:t>
            </a:r>
            <a:r>
              <a:rPr lang="en-US" dirty="0" err="1"/>
              <a:t>rp</a:t>
            </a:r>
            <a:r>
              <a:rPr lang="en-US" dirty="0"/>
              <a:t>, </a:t>
            </a:r>
            <a:r>
              <a:rPr lang="en-US" dirty="0" err="1"/>
              <a:t>yourBuf</a:t>
            </a:r>
            <a:r>
              <a:rPr lang="en-US" dirty="0"/>
              <a:t>, 1KB) from a 7 KB file</a:t>
            </a:r>
          </a:p>
          <a:p>
            <a:pPr lvl="1"/>
            <a:r>
              <a:rPr lang="en-US" dirty="0" err="1"/>
              <a:t>rp</a:t>
            </a:r>
            <a:r>
              <a:rPr lang="en-US" dirty="0" err="1">
                <a:sym typeface="Wingdings"/>
              </a:rPr>
              <a:t>b</a:t>
            </a:r>
            <a:r>
              <a:rPr lang="en-US" dirty="0" err="1"/>
              <a:t>uffer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8 KB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1KB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1KB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1KB</a:t>
            </a:r>
          </a:p>
          <a:p>
            <a:r>
              <a:rPr lang="en-US" dirty="0"/>
              <a:t>4</a:t>
            </a:r>
          </a:p>
          <a:p>
            <a:r>
              <a:rPr lang="en-US" dirty="0"/>
              <a:t>5</a:t>
            </a:r>
          </a:p>
          <a:p>
            <a:r>
              <a:rPr lang="en-US" dirty="0"/>
              <a:t>6</a:t>
            </a:r>
          </a:p>
          <a:p>
            <a:r>
              <a:rPr lang="en-US" dirty="0"/>
              <a:t>7</a:t>
            </a:r>
          </a:p>
          <a:p>
            <a:r>
              <a:rPr lang="en-US" dirty="0"/>
              <a:t>Savings:  # </a:t>
            </a:r>
            <a:r>
              <a:rPr lang="en-US" dirty="0" err="1"/>
              <a:t>rio_read</a:t>
            </a:r>
            <a:r>
              <a:rPr lang="en-US" dirty="0"/>
              <a:t>() calls / # read() calls = </a:t>
            </a:r>
            <a:r>
              <a:rPr lang="en-US" dirty="0">
                <a:solidFill>
                  <a:srgbClr val="FF0000"/>
                </a:solidFill>
              </a:rPr>
              <a:t>??</a:t>
            </a:r>
          </a:p>
          <a:p>
            <a:pPr lvl="1"/>
            <a:r>
              <a:rPr lang="en-US" b="1" dirty="0"/>
              <a:t>Savings if </a:t>
            </a:r>
            <a:r>
              <a:rPr lang="en-US" b="1" dirty="0" err="1"/>
              <a:t>rio_read</a:t>
            </a:r>
            <a:r>
              <a:rPr lang="en-US" b="1" dirty="0"/>
              <a:t>(</a:t>
            </a:r>
            <a:r>
              <a:rPr lang="en-US" b="1" dirty="0" smtClean="0"/>
              <a:t>1byte)</a:t>
            </a:r>
            <a:r>
              <a:rPr lang="en-US" b="1" dirty="0">
                <a:solidFill>
                  <a:srgbClr val="FF0000"/>
                </a:solidFill>
              </a:rPr>
              <a:t>??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81200" y="2566987"/>
            <a:ext cx="5263704" cy="357187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02270" y="3048000"/>
            <a:ext cx="670634" cy="357187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244904" y="2566987"/>
            <a:ext cx="817756" cy="357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81200" y="2133600"/>
            <a:ext cx="6081460" cy="357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672904" y="3048000"/>
            <a:ext cx="4572000" cy="357187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244904" y="3048000"/>
            <a:ext cx="817756" cy="357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749104" y="2321510"/>
            <a:ext cx="441960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read(8KB) </a:t>
            </a:r>
            <a:r>
              <a:rPr lang="en-US" sz="1600" dirty="0" err="1">
                <a:latin typeface="Courier New" pitchFamily="49" charset="0"/>
              </a:rPr>
              <a:t>syscall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retval</a:t>
            </a:r>
            <a:r>
              <a:rPr lang="en-US" sz="1600" dirty="0">
                <a:latin typeface="Courier New" pitchFamily="49" charset="0"/>
              </a:rPr>
              <a:t> = 7KB)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005442" y="3481387"/>
            <a:ext cx="1277061" cy="357187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272147" y="3481387"/>
            <a:ext cx="3972757" cy="357187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244904" y="3481387"/>
            <a:ext cx="817756" cy="357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005979" y="3962400"/>
            <a:ext cx="1809925" cy="357187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815904" y="3962400"/>
            <a:ext cx="3429537" cy="357187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243647" y="3962400"/>
            <a:ext cx="817756" cy="357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xmlns="" id="{886DF51E-3786-E34F-B938-FC981850E0EB}"/>
              </a:ext>
            </a:extLst>
          </p:cNvPr>
          <p:cNvSpPr/>
          <p:nvPr/>
        </p:nvSpPr>
        <p:spPr>
          <a:xfrm>
            <a:off x="3343538" y="3080198"/>
            <a:ext cx="2825725" cy="256728"/>
          </a:xfrm>
          <a:prstGeom prst="wedgeRoundRectCallout">
            <a:avLst>
              <a:gd name="adj1" fmla="val -80197"/>
              <a:gd name="adj2" fmla="val 5971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Memcpy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to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yourBuf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3484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Yet Another 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17927"/>
            <a:ext cx="7896225" cy="1000125"/>
          </a:xfrm>
        </p:spPr>
        <p:txBody>
          <a:bodyPr/>
          <a:lstStyle/>
          <a:p>
            <a:r>
              <a:rPr lang="en-US" dirty="0" err="1"/>
              <a:t>rio_read</a:t>
            </a:r>
            <a:r>
              <a:rPr lang="en-US" dirty="0"/>
              <a:t>(</a:t>
            </a:r>
            <a:r>
              <a:rPr lang="en-US" dirty="0" err="1"/>
              <a:t>rp</a:t>
            </a:r>
            <a:r>
              <a:rPr lang="en-US" dirty="0"/>
              <a:t>, </a:t>
            </a:r>
            <a:r>
              <a:rPr lang="en-US" dirty="0" err="1"/>
              <a:t>yourBuf</a:t>
            </a:r>
            <a:r>
              <a:rPr lang="en-US" dirty="0"/>
              <a:t>, 1KB) on 7 KB file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rp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b</a:t>
            </a:r>
            <a:r>
              <a:rPr lang="en-US" dirty="0" err="1">
                <a:solidFill>
                  <a:srgbClr val="FF0000"/>
                </a:solidFill>
              </a:rPr>
              <a:t>uffer</a:t>
            </a:r>
            <a:r>
              <a:rPr lang="en-US" dirty="0">
                <a:solidFill>
                  <a:srgbClr val="FF0000"/>
                </a:solidFill>
              </a:rPr>
              <a:t> is 3 KB</a:t>
            </a:r>
          </a:p>
          <a:p>
            <a:pPr lvl="1"/>
            <a:endParaRPr lang="en-US" dirty="0"/>
          </a:p>
          <a:p>
            <a:r>
              <a:rPr lang="en-US" dirty="0"/>
              <a:t>1</a:t>
            </a:r>
          </a:p>
          <a:p>
            <a:r>
              <a:rPr lang="en-US" dirty="0"/>
              <a:t>..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  <a:p>
            <a:r>
              <a:rPr lang="en-US" dirty="0"/>
              <a:t>..</a:t>
            </a:r>
          </a:p>
          <a:p>
            <a:r>
              <a:rPr lang="en-US" dirty="0"/>
              <a:t>5</a:t>
            </a:r>
          </a:p>
          <a:p>
            <a:r>
              <a:rPr lang="en-US" dirty="0"/>
              <a:t>6</a:t>
            </a:r>
          </a:p>
          <a:p>
            <a:r>
              <a:rPr lang="en-US" dirty="0"/>
              <a:t>7</a:t>
            </a:r>
          </a:p>
          <a:p>
            <a:r>
              <a:rPr lang="en-US" dirty="0"/>
              <a:t>Savings: # </a:t>
            </a:r>
            <a:r>
              <a:rPr lang="en-US" dirty="0" err="1"/>
              <a:t>rio_read</a:t>
            </a:r>
            <a:r>
              <a:rPr lang="en-US" dirty="0"/>
              <a:t>() calls / # read() calls = </a:t>
            </a:r>
            <a:r>
              <a:rPr lang="en-US" dirty="0">
                <a:solidFill>
                  <a:srgbClr val="FF0000"/>
                </a:solidFill>
              </a:rPr>
              <a:t>??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94296" y="2514600"/>
            <a:ext cx="1834704" cy="357187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15366" y="2995613"/>
            <a:ext cx="670634" cy="357187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94296" y="2081213"/>
            <a:ext cx="1834704" cy="357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86000" y="2995613"/>
            <a:ext cx="1143000" cy="357187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733800" y="2146012"/>
            <a:ext cx="525780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read(3 KB) </a:t>
            </a:r>
            <a:r>
              <a:rPr lang="en-US" sz="1600" dirty="0" err="1">
                <a:latin typeface="Courier New" pitchFamily="49" charset="0"/>
              </a:rPr>
              <a:t>syscall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sym typeface="Wingdings"/>
              </a:rPr>
              <a:t> get the first 3 KB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618538" y="3429000"/>
            <a:ext cx="1277061" cy="357187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885243" y="3429000"/>
            <a:ext cx="543757" cy="357187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619075" y="3833813"/>
            <a:ext cx="1809925" cy="357187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733800" y="3974812"/>
            <a:ext cx="5257800" cy="58477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Buffer is all read!</a:t>
            </a:r>
          </a:p>
          <a:p>
            <a:r>
              <a:rPr lang="en-US" sz="1600" dirty="0">
                <a:latin typeface="Courier New" pitchFamily="49" charset="0"/>
              </a:rPr>
              <a:t>read(3 KB) </a:t>
            </a:r>
            <a:r>
              <a:rPr lang="en-US" sz="1600" dirty="0" err="1">
                <a:latin typeface="Courier New" pitchFamily="49" charset="0"/>
              </a:rPr>
              <a:t>syscall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sym typeface="Wingdings"/>
              </a:rPr>
              <a:t> get the next 3 KB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615366" y="4267200"/>
            <a:ext cx="1834704" cy="357187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615366" y="4724400"/>
            <a:ext cx="670634" cy="357187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286000" y="4724400"/>
            <a:ext cx="1143000" cy="357187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5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ChangeArrowheads="1"/>
          </p:cNvSpPr>
          <p:nvPr/>
        </p:nvSpPr>
        <p:spPr bwMode="auto">
          <a:xfrm>
            <a:off x="4724400" y="30400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Implementation</a:t>
            </a:r>
          </a:p>
        </p:txBody>
      </p:sp>
      <p:sp>
        <p:nvSpPr>
          <p:cNvPr id="762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3960812"/>
          </a:xfrm>
        </p:spPr>
        <p:txBody>
          <a:bodyPr/>
          <a:lstStyle/>
          <a:p>
            <a:r>
              <a:rPr lang="en-US" dirty="0"/>
              <a:t>For reading from file</a:t>
            </a:r>
          </a:p>
          <a:p>
            <a:r>
              <a:rPr lang="en-US" dirty="0"/>
              <a:t>File has associated buffer to hold bytes that have been read from file but not yet read by user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Layered on Unix file:</a:t>
            </a:r>
          </a:p>
        </p:txBody>
      </p:sp>
      <p:sp>
        <p:nvSpPr>
          <p:cNvPr id="762885" name="Rectangle 5"/>
          <p:cNvSpPr>
            <a:spLocks noChangeArrowheads="1"/>
          </p:cNvSpPr>
          <p:nvPr/>
        </p:nvSpPr>
        <p:spPr bwMode="auto">
          <a:xfrm>
            <a:off x="2362200" y="30400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86" name="Rectangle 6"/>
          <p:cNvSpPr>
            <a:spLocks noChangeArrowheads="1"/>
          </p:cNvSpPr>
          <p:nvPr/>
        </p:nvSpPr>
        <p:spPr bwMode="auto">
          <a:xfrm>
            <a:off x="2362200" y="30400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7" name="Text Box 7"/>
          <p:cNvSpPr txBox="1">
            <a:spLocks noChangeArrowheads="1"/>
          </p:cNvSpPr>
          <p:nvPr/>
        </p:nvSpPr>
        <p:spPr bwMode="auto">
          <a:xfrm>
            <a:off x="1498697" y="3056538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762888" name="Arc 8"/>
          <p:cNvSpPr>
            <a:spLocks/>
          </p:cNvSpPr>
          <p:nvPr/>
        </p:nvSpPr>
        <p:spPr bwMode="auto">
          <a:xfrm rot="-5400000" flipH="1" flipV="1">
            <a:off x="1978110" y="34188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9" name="Arc 9"/>
          <p:cNvSpPr>
            <a:spLocks/>
          </p:cNvSpPr>
          <p:nvPr/>
        </p:nvSpPr>
        <p:spPr bwMode="auto">
          <a:xfrm rot="-5400000" flipH="1" flipV="1">
            <a:off x="4264110" y="34950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0" name="Rectangle 10"/>
          <p:cNvSpPr>
            <a:spLocks noChangeArrowheads="1"/>
          </p:cNvSpPr>
          <p:nvPr/>
        </p:nvSpPr>
        <p:spPr bwMode="auto">
          <a:xfrm>
            <a:off x="720810" y="36496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762891" name="Rectangle 11"/>
          <p:cNvSpPr>
            <a:spLocks noChangeArrowheads="1"/>
          </p:cNvSpPr>
          <p:nvPr/>
        </p:nvSpPr>
        <p:spPr bwMode="auto">
          <a:xfrm>
            <a:off x="2702010" y="38020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rio_bufptr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62892" name="Line 12"/>
          <p:cNvSpPr>
            <a:spLocks noChangeShapeType="1"/>
          </p:cNvSpPr>
          <p:nvPr/>
        </p:nvSpPr>
        <p:spPr bwMode="auto">
          <a:xfrm flipV="1">
            <a:off x="47244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3" name="Line 13"/>
          <p:cNvSpPr>
            <a:spLocks noChangeShapeType="1"/>
          </p:cNvSpPr>
          <p:nvPr/>
        </p:nvSpPr>
        <p:spPr bwMode="auto">
          <a:xfrm flipV="1">
            <a:off x="70866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4" name="Line 14"/>
          <p:cNvSpPr>
            <a:spLocks noChangeShapeType="1"/>
          </p:cNvSpPr>
          <p:nvPr/>
        </p:nvSpPr>
        <p:spPr bwMode="auto">
          <a:xfrm>
            <a:off x="4724400" y="28114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5" name="Rectangle 15"/>
          <p:cNvSpPr>
            <a:spLocks noChangeArrowheads="1"/>
          </p:cNvSpPr>
          <p:nvPr/>
        </p:nvSpPr>
        <p:spPr bwMode="auto">
          <a:xfrm>
            <a:off x="5257800" y="26590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  <p:sp>
        <p:nvSpPr>
          <p:cNvPr id="762896" name="Rectangle 16"/>
          <p:cNvSpPr>
            <a:spLocks noChangeArrowheads="1"/>
          </p:cNvSpPr>
          <p:nvPr/>
        </p:nvSpPr>
        <p:spPr bwMode="auto">
          <a:xfrm>
            <a:off x="5105400" y="54526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97" name="Rectangle 17"/>
          <p:cNvSpPr>
            <a:spLocks noChangeArrowheads="1"/>
          </p:cNvSpPr>
          <p:nvPr/>
        </p:nvSpPr>
        <p:spPr bwMode="auto">
          <a:xfrm>
            <a:off x="2743200" y="54526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98" name="Rectangle 18"/>
          <p:cNvSpPr>
            <a:spLocks noChangeArrowheads="1"/>
          </p:cNvSpPr>
          <p:nvPr/>
        </p:nvSpPr>
        <p:spPr bwMode="auto">
          <a:xfrm>
            <a:off x="762000" y="54526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9" name="Rectangle 19"/>
          <p:cNvSpPr>
            <a:spLocks noChangeArrowheads="1"/>
          </p:cNvSpPr>
          <p:nvPr/>
        </p:nvSpPr>
        <p:spPr bwMode="auto">
          <a:xfrm>
            <a:off x="762000" y="5452646"/>
            <a:ext cx="19812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not in buffer</a:t>
            </a:r>
          </a:p>
        </p:txBody>
      </p:sp>
      <p:sp>
        <p:nvSpPr>
          <p:cNvPr id="762900" name="Rectangle 20"/>
          <p:cNvSpPr>
            <a:spLocks noChangeArrowheads="1"/>
          </p:cNvSpPr>
          <p:nvPr/>
        </p:nvSpPr>
        <p:spPr bwMode="auto">
          <a:xfrm>
            <a:off x="7467600" y="54526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762901" name="Arc 21"/>
          <p:cNvSpPr>
            <a:spLocks/>
          </p:cNvSpPr>
          <p:nvPr/>
        </p:nvSpPr>
        <p:spPr bwMode="auto">
          <a:xfrm rot="-5400000" flipH="1" flipV="1">
            <a:off x="7007310" y="59076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2" name="Rectangle 22"/>
          <p:cNvSpPr>
            <a:spLocks noChangeArrowheads="1"/>
          </p:cNvSpPr>
          <p:nvPr/>
        </p:nvSpPr>
        <p:spPr bwMode="auto">
          <a:xfrm>
            <a:off x="4378410" y="62146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762903" name="Line 23"/>
          <p:cNvSpPr>
            <a:spLocks noChangeShapeType="1"/>
          </p:cNvSpPr>
          <p:nvPr/>
        </p:nvSpPr>
        <p:spPr bwMode="auto">
          <a:xfrm flipV="1">
            <a:off x="27432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4" name="Line 24"/>
          <p:cNvSpPr>
            <a:spLocks noChangeShapeType="1"/>
          </p:cNvSpPr>
          <p:nvPr/>
        </p:nvSpPr>
        <p:spPr bwMode="auto">
          <a:xfrm flipV="1">
            <a:off x="74676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5" name="Line 25"/>
          <p:cNvSpPr>
            <a:spLocks noChangeShapeType="1"/>
          </p:cNvSpPr>
          <p:nvPr/>
        </p:nvSpPr>
        <p:spPr bwMode="auto">
          <a:xfrm flipV="1">
            <a:off x="2743200" y="51816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6" name="Rectangle 26"/>
          <p:cNvSpPr>
            <a:spLocks noChangeArrowheads="1"/>
          </p:cNvSpPr>
          <p:nvPr/>
        </p:nvSpPr>
        <p:spPr bwMode="auto">
          <a:xfrm>
            <a:off x="3886200" y="50292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7086600" y="3512247"/>
            <a:ext cx="228600" cy="68580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6988004" y="4198047"/>
            <a:ext cx="16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short_count</a:t>
            </a:r>
            <a:endParaRPr lang="en-US" sz="1600" dirty="0">
              <a:latin typeface="Courier New" pitchFamily="49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101" name="Rectangle 29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Buffering in Standard I/O</a:t>
            </a:r>
          </a:p>
        </p:txBody>
      </p:sp>
      <p:sp>
        <p:nvSpPr>
          <p:cNvPr id="643102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 I/O functions use buffered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Buffer flushed to output </a:t>
            </a:r>
            <a:r>
              <a:rPr lang="en-US" dirty="0" err="1"/>
              <a:t>fd</a:t>
            </a:r>
            <a:r>
              <a:rPr lang="en-US" dirty="0"/>
              <a:t> on “\n” 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fflush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 call</a:t>
            </a:r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1333860" y="179705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77" name="Rectangle 5"/>
          <p:cNvSpPr>
            <a:spLocks noChangeArrowheads="1"/>
          </p:cNvSpPr>
          <p:nvPr/>
        </p:nvSpPr>
        <p:spPr bwMode="auto">
          <a:xfrm>
            <a:off x="1410060" y="388778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h</a:t>
            </a:r>
          </a:p>
        </p:txBody>
      </p:sp>
      <p:sp>
        <p:nvSpPr>
          <p:cNvPr id="643078" name="Rectangle 6"/>
          <p:cNvSpPr>
            <a:spLocks noChangeArrowheads="1"/>
          </p:cNvSpPr>
          <p:nvPr/>
        </p:nvSpPr>
        <p:spPr bwMode="auto">
          <a:xfrm>
            <a:off x="1867260" y="388778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</a:t>
            </a:r>
          </a:p>
        </p:txBody>
      </p:sp>
      <p:sp>
        <p:nvSpPr>
          <p:cNvPr id="643079" name="Rectangle 7"/>
          <p:cNvSpPr>
            <a:spLocks noChangeArrowheads="1"/>
          </p:cNvSpPr>
          <p:nvPr/>
        </p:nvSpPr>
        <p:spPr bwMode="auto">
          <a:xfrm>
            <a:off x="2248260" y="388778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2705460" y="388778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3162660" y="388778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</a:t>
            </a:r>
          </a:p>
        </p:txBody>
      </p:sp>
      <p:sp>
        <p:nvSpPr>
          <p:cNvPr id="643082" name="Rectangle 10"/>
          <p:cNvSpPr>
            <a:spLocks noChangeArrowheads="1"/>
          </p:cNvSpPr>
          <p:nvPr/>
        </p:nvSpPr>
        <p:spPr bwMode="auto">
          <a:xfrm>
            <a:off x="3619860" y="388778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\n</a:t>
            </a:r>
          </a:p>
        </p:txBody>
      </p:sp>
      <p:sp>
        <p:nvSpPr>
          <p:cNvPr id="643083" name="Rectangle 11"/>
          <p:cNvSpPr>
            <a:spLocks noChangeArrowheads="1"/>
          </p:cNvSpPr>
          <p:nvPr/>
        </p:nvSpPr>
        <p:spPr bwMode="auto">
          <a:xfrm>
            <a:off x="4077060" y="388778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4" name="Rectangle 12"/>
          <p:cNvSpPr>
            <a:spLocks noChangeArrowheads="1"/>
          </p:cNvSpPr>
          <p:nvPr/>
        </p:nvSpPr>
        <p:spPr bwMode="auto">
          <a:xfrm>
            <a:off x="4534260" y="388778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5" name="Line 13"/>
          <p:cNvSpPr>
            <a:spLocks noChangeShapeType="1"/>
          </p:cNvSpPr>
          <p:nvPr/>
        </p:nvSpPr>
        <p:spPr bwMode="auto">
          <a:xfrm>
            <a:off x="1638660" y="2211387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6" name="Text Box 14"/>
          <p:cNvSpPr txBox="1">
            <a:spLocks noChangeArrowheads="1"/>
          </p:cNvSpPr>
          <p:nvPr/>
        </p:nvSpPr>
        <p:spPr bwMode="auto">
          <a:xfrm>
            <a:off x="1791060" y="202565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("e");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7" name="Line 15"/>
          <p:cNvSpPr>
            <a:spLocks noChangeShapeType="1"/>
          </p:cNvSpPr>
          <p:nvPr/>
        </p:nvSpPr>
        <p:spPr bwMode="auto">
          <a:xfrm>
            <a:off x="2095860" y="2363787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8" name="Text Box 16"/>
          <p:cNvSpPr txBox="1">
            <a:spLocks noChangeArrowheads="1"/>
          </p:cNvSpPr>
          <p:nvPr/>
        </p:nvSpPr>
        <p:spPr bwMode="auto">
          <a:xfrm>
            <a:off x="2172060" y="225583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9" name="Line 17"/>
          <p:cNvSpPr>
            <a:spLocks noChangeShapeType="1"/>
          </p:cNvSpPr>
          <p:nvPr/>
        </p:nvSpPr>
        <p:spPr bwMode="auto">
          <a:xfrm>
            <a:off x="3848460" y="3354387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0" name="Text Box 18"/>
          <p:cNvSpPr txBox="1">
            <a:spLocks noChangeArrowheads="1"/>
          </p:cNvSpPr>
          <p:nvPr/>
        </p:nvSpPr>
        <p:spPr bwMode="auto">
          <a:xfrm>
            <a:off x="2548298" y="25161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1" name="Line 19"/>
          <p:cNvSpPr>
            <a:spLocks noChangeShapeType="1"/>
          </p:cNvSpPr>
          <p:nvPr/>
        </p:nvSpPr>
        <p:spPr bwMode="auto">
          <a:xfrm>
            <a:off x="3315060" y="3125787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2" name="Text Box 20"/>
          <p:cNvSpPr txBox="1">
            <a:spLocks noChangeArrowheads="1"/>
          </p:cNvSpPr>
          <p:nvPr/>
        </p:nvSpPr>
        <p:spPr bwMode="auto">
          <a:xfrm>
            <a:off x="2929298" y="278923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("o");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3" name="Text Box 21"/>
          <p:cNvSpPr txBox="1">
            <a:spLocks noChangeArrowheads="1"/>
          </p:cNvSpPr>
          <p:nvPr/>
        </p:nvSpPr>
        <p:spPr bwMode="auto">
          <a:xfrm>
            <a:off x="3416660" y="3049587"/>
            <a:ext cx="17732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("\n");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4" name="Line 22"/>
          <p:cNvSpPr>
            <a:spLocks noChangeShapeType="1"/>
          </p:cNvSpPr>
          <p:nvPr/>
        </p:nvSpPr>
        <p:spPr bwMode="auto">
          <a:xfrm>
            <a:off x="2476860" y="2592387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5" name="Line 23"/>
          <p:cNvSpPr>
            <a:spLocks noChangeShapeType="1"/>
          </p:cNvSpPr>
          <p:nvPr/>
        </p:nvSpPr>
        <p:spPr bwMode="auto">
          <a:xfrm>
            <a:off x="2934060" y="2820987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6" name="Line 24"/>
          <p:cNvSpPr>
            <a:spLocks noChangeShapeType="1"/>
          </p:cNvSpPr>
          <p:nvPr/>
        </p:nvSpPr>
        <p:spPr bwMode="auto">
          <a:xfrm>
            <a:off x="2705460" y="4192587"/>
            <a:ext cx="0" cy="8229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7" name="Text Box 25"/>
          <p:cNvSpPr txBox="1">
            <a:spLocks noChangeArrowheads="1"/>
          </p:cNvSpPr>
          <p:nvPr/>
        </p:nvSpPr>
        <p:spPr bwMode="auto">
          <a:xfrm>
            <a:off x="2781660" y="4402137"/>
            <a:ext cx="22320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fflush(stdout);</a:t>
            </a:r>
          </a:p>
        </p:txBody>
      </p:sp>
      <p:sp>
        <p:nvSpPr>
          <p:cNvPr id="643098" name="Text Box 26"/>
          <p:cNvSpPr txBox="1">
            <a:spLocks noChangeArrowheads="1"/>
          </p:cNvSpPr>
          <p:nvPr/>
        </p:nvSpPr>
        <p:spPr bwMode="auto">
          <a:xfrm>
            <a:off x="419460" y="2968624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buf</a:t>
            </a:r>
          </a:p>
        </p:txBody>
      </p:sp>
      <p:sp>
        <p:nvSpPr>
          <p:cNvPr id="643099" name="Line 27"/>
          <p:cNvSpPr>
            <a:spLocks noChangeShapeType="1"/>
          </p:cNvSpPr>
          <p:nvPr/>
        </p:nvSpPr>
        <p:spPr bwMode="auto">
          <a:xfrm>
            <a:off x="724260" y="3286125"/>
            <a:ext cx="685800" cy="60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100" name="Text Box 28"/>
          <p:cNvSpPr txBox="1">
            <a:spLocks noChangeArrowheads="1"/>
          </p:cNvSpPr>
          <p:nvPr/>
        </p:nvSpPr>
        <p:spPr bwMode="auto">
          <a:xfrm>
            <a:off x="1448498" y="5087937"/>
            <a:ext cx="25282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write(1,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, 6);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0" y="2368459"/>
            <a:ext cx="3505200" cy="2400657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Monaco"/>
                <a:cs typeface="Monaco"/>
              </a:rPr>
              <a:t>Other alternatives to 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open()/read()/write():</a:t>
            </a:r>
            <a:endParaRPr lang="en-US" sz="20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dirty="0" err="1">
                <a:solidFill>
                  <a:srgbClr val="FF0000"/>
                </a:solidFill>
                <a:latin typeface="Monaco"/>
                <a:cs typeface="Monaco"/>
              </a:rPr>
              <a:t>f</a:t>
            </a:r>
            <a:r>
              <a:rPr lang="en-US" dirty="0" err="1" smtClean="0">
                <a:solidFill>
                  <a:srgbClr val="FF0000"/>
                </a:solidFill>
                <a:latin typeface="Monaco"/>
                <a:cs typeface="Monaco"/>
              </a:rPr>
              <a:t>open</a:t>
            </a:r>
            <a:r>
              <a:rPr lang="en-US" dirty="0" smtClean="0">
                <a:solidFill>
                  <a:srgbClr val="FF0000"/>
                </a:solidFill>
                <a:latin typeface="Monaco"/>
                <a:cs typeface="Monaco"/>
              </a:rPr>
              <a:t>(), </a:t>
            </a:r>
            <a:r>
              <a:rPr lang="en-US" dirty="0" err="1" smtClean="0">
                <a:solidFill>
                  <a:srgbClr val="FF0000"/>
                </a:solidFill>
                <a:latin typeface="Monaco"/>
                <a:cs typeface="Monaco"/>
              </a:rPr>
              <a:t>fread</a:t>
            </a:r>
            <a:r>
              <a:rPr lang="en-US" dirty="0" smtClean="0">
                <a:solidFill>
                  <a:srgbClr val="FF0000"/>
                </a:solidFill>
                <a:latin typeface="Monaco"/>
                <a:cs typeface="Monaco"/>
              </a:rPr>
              <a:t>(), </a:t>
            </a:r>
            <a:r>
              <a:rPr lang="en-US" dirty="0" err="1" smtClean="0">
                <a:solidFill>
                  <a:srgbClr val="FF0000"/>
                </a:solidFill>
                <a:latin typeface="Monaco"/>
                <a:cs typeface="Monaco"/>
              </a:rPr>
              <a:t>fwrite</a:t>
            </a:r>
            <a:r>
              <a:rPr lang="en-US" dirty="0" smtClean="0">
                <a:solidFill>
                  <a:srgbClr val="FF0000"/>
                </a:solidFill>
                <a:latin typeface="Monaco"/>
                <a:cs typeface="Monaco"/>
              </a:rPr>
              <a:t>()</a:t>
            </a:r>
          </a:p>
          <a:p>
            <a:endParaRPr lang="en-US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r>
              <a:rPr lang="en-US" sz="1800" b="0" dirty="0" smtClean="0">
                <a:latin typeface="Monaco"/>
                <a:cs typeface="Monaco"/>
              </a:rPr>
              <a:t>See “man </a:t>
            </a:r>
            <a:r>
              <a:rPr lang="en-US" sz="1800" b="0" dirty="0" err="1" smtClean="0">
                <a:latin typeface="Monaco"/>
                <a:cs typeface="Monaco"/>
              </a:rPr>
              <a:t>fopen</a:t>
            </a:r>
            <a:r>
              <a:rPr lang="en-US" sz="1800" b="0" dirty="0" smtClean="0">
                <a:latin typeface="Monaco"/>
                <a:cs typeface="Monaco"/>
              </a:rPr>
              <a:t>”, </a:t>
            </a:r>
            <a:r>
              <a:rPr lang="en-US" sz="1800" b="0" dirty="0" err="1" smtClean="0">
                <a:latin typeface="Monaco"/>
                <a:cs typeface="Monaco"/>
              </a:rPr>
              <a:t>etc</a:t>
            </a:r>
            <a:endParaRPr lang="en-US" sz="1800" b="0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60588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06" y="600075"/>
            <a:ext cx="7592093" cy="762000"/>
          </a:xfrm>
        </p:spPr>
        <p:txBody>
          <a:bodyPr/>
          <a:lstStyle/>
          <a:p>
            <a:r>
              <a:rPr lang="en-US" dirty="0"/>
              <a:t>Buffering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362075"/>
            <a:ext cx="8229601" cy="4972050"/>
          </a:xfrm>
        </p:spPr>
        <p:txBody>
          <a:bodyPr/>
          <a:lstStyle/>
          <a:p>
            <a:r>
              <a:rPr lang="en-US" dirty="0"/>
              <a:t>Prevalent topic!</a:t>
            </a:r>
          </a:p>
          <a:p>
            <a:pPr lvl="1"/>
            <a:r>
              <a:rPr lang="en-US" dirty="0"/>
              <a:t>High-performance computing, storage systems, networking, …</a:t>
            </a:r>
          </a:p>
          <a:p>
            <a:r>
              <a:rPr lang="en-US" dirty="0">
                <a:solidFill>
                  <a:srgbClr val="FF0000"/>
                </a:solidFill>
              </a:rPr>
              <a:t>Reduce overhead cost</a:t>
            </a:r>
          </a:p>
          <a:p>
            <a:pPr lvl="1"/>
            <a:r>
              <a:rPr lang="en-US" dirty="0"/>
              <a:t>At what other cost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/>
              <a:t>(Nothing is perfect; all about tradeoffs)</a:t>
            </a:r>
          </a:p>
          <a:p>
            <a:r>
              <a:rPr lang="en-US" dirty="0"/>
              <a:t>Principle: trade X for Y</a:t>
            </a:r>
          </a:p>
          <a:p>
            <a:pPr lvl="1"/>
            <a:r>
              <a:rPr lang="en-US" dirty="0"/>
              <a:t>Trade </a:t>
            </a:r>
            <a:r>
              <a:rPr lang="en-US" b="1" dirty="0"/>
              <a:t>space</a:t>
            </a:r>
            <a:r>
              <a:rPr lang="en-US" dirty="0"/>
              <a:t> for </a:t>
            </a:r>
            <a:r>
              <a:rPr lang="en-US" b="1" dirty="0"/>
              <a:t>performance</a:t>
            </a:r>
          </a:p>
          <a:p>
            <a:pPr lvl="1"/>
            <a:r>
              <a:rPr lang="en-US" dirty="0"/>
              <a:t>Space = memory is big (big buffer is fine)</a:t>
            </a:r>
          </a:p>
          <a:p>
            <a:pPr lvl="1"/>
            <a:r>
              <a:rPr lang="en-US" dirty="0" err="1"/>
              <a:t>Syscall</a:t>
            </a:r>
            <a:r>
              <a:rPr lang="en-US" dirty="0"/>
              <a:t> = expensive</a:t>
            </a:r>
          </a:p>
          <a:p>
            <a:r>
              <a:rPr lang="en-US" dirty="0"/>
              <a:t>Real-life analogy? </a:t>
            </a:r>
          </a:p>
          <a:p>
            <a:pPr lvl="1"/>
            <a:r>
              <a:rPr lang="en-US" dirty="0"/>
              <a:t>If grocery near, buy small fridge (buffer)</a:t>
            </a:r>
          </a:p>
          <a:p>
            <a:pPr lvl="1"/>
            <a:r>
              <a:rPr lang="en-US" dirty="0"/>
              <a:t>If grocery far (expensive </a:t>
            </a:r>
            <a:r>
              <a:rPr lang="en-US" dirty="0" err="1"/>
              <a:t>syscall</a:t>
            </a:r>
            <a:r>
              <a:rPr lang="en-US" dirty="0"/>
              <a:t>), buy very large fridge (buffer)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974829"/>
            <a:ext cx="3048000" cy="4587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950" y="10177"/>
            <a:ext cx="2439754" cy="1351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113" y="-139700"/>
            <a:ext cx="815541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2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9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16963" cy="781050"/>
          </a:xfrm>
        </p:spPr>
        <p:txBody>
          <a:bodyPr/>
          <a:lstStyle/>
          <a:p>
            <a:r>
              <a:rPr lang="en-US" dirty="0"/>
              <a:t>Basic Unix I/O operations (system calls):  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600200"/>
            <a:ext cx="8307387" cy="4953000"/>
          </a:xfrm>
        </p:spPr>
        <p:txBody>
          <a:bodyPr/>
          <a:lstStyle/>
          <a:p>
            <a:r>
              <a:rPr lang="en-US" dirty="0"/>
              <a:t>Opening and closing files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open</a:t>
            </a:r>
            <a:r>
              <a:rPr lang="en-US" b="1" dirty="0">
                <a:latin typeface="Courier New" pitchFamily="49" charset="0"/>
              </a:rPr>
              <a:t>()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close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r>
              <a:rPr lang="en-US" dirty="0"/>
              <a:t>Reading and writing a file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read</a:t>
            </a:r>
            <a:r>
              <a:rPr lang="en-US" b="1" dirty="0">
                <a:latin typeface="Courier New" pitchFamily="49" charset="0"/>
              </a:rPr>
              <a:t>()</a:t>
            </a:r>
            <a:r>
              <a:rPr lang="en-US" b="1" dirty="0"/>
              <a:t> </a:t>
            </a:r>
            <a:r>
              <a:rPr lang="en-US" dirty="0"/>
              <a:t>and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write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r>
              <a:rPr lang="en-US" dirty="0"/>
              <a:t>Changing the </a:t>
            </a:r>
            <a:r>
              <a:rPr lang="en-US" b="1" i="1" dirty="0">
                <a:solidFill>
                  <a:srgbClr val="C00000"/>
                </a:solidFill>
              </a:rPr>
              <a:t>current file position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(seek)</a:t>
            </a:r>
          </a:p>
          <a:p>
            <a:pPr lvl="1"/>
            <a:r>
              <a:rPr lang="en-US" dirty="0"/>
              <a:t>indicates next offset into file to read or write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  <a:latin typeface="Courier New" pitchFamily="49" charset="0"/>
              </a:rPr>
              <a:t>lseek</a:t>
            </a:r>
            <a:r>
              <a:rPr lang="en-US" b="1" dirty="0">
                <a:latin typeface="Courier New" pitchFamily="49" charset="0"/>
              </a:rPr>
              <a:t>(offset, …)</a:t>
            </a:r>
            <a:endParaRPr lang="en-US" b="1" i="1" dirty="0">
              <a:latin typeface="Courier New" pitchFamily="49" charset="0"/>
            </a:endParaRPr>
          </a:p>
          <a:p>
            <a:pPr lvl="2"/>
            <a:r>
              <a:rPr lang="en-US" dirty="0"/>
              <a:t>Ex: skip DVD chapters / fast forward</a:t>
            </a:r>
          </a:p>
          <a:p>
            <a:pPr lvl="2"/>
            <a:endParaRPr lang="en-US" b="1" dirty="0">
              <a:latin typeface="Courier New" pitchFamily="49" charset="0"/>
            </a:endParaRPr>
          </a:p>
          <a:p>
            <a:r>
              <a:rPr lang="en-US" i="1" dirty="0"/>
              <a:t>(read the manuals for more – will go fast in lecture)</a:t>
            </a:r>
          </a:p>
          <a:p>
            <a:pPr marL="742950" lvl="2" indent="-342900">
              <a:buSzPct val="60000"/>
              <a:buFont typeface="Wingdings 2" pitchFamily="18" charset="2"/>
              <a:buChar char="¢"/>
            </a:pPr>
            <a:r>
              <a:rPr lang="en-US" dirty="0"/>
              <a:t>man 3 open </a:t>
            </a:r>
            <a:r>
              <a:rPr lang="en-US" dirty="0">
                <a:sym typeface="Wingdings"/>
              </a:rPr>
              <a:t>; man 3 close, man 3 read, … in CSIL / Linux</a:t>
            </a:r>
          </a:p>
          <a:p>
            <a:pPr marL="742950" lvl="2" indent="-342900">
              <a:buSzPct val="60000"/>
              <a:buFont typeface="Wingdings 2" pitchFamily="18" charset="2"/>
              <a:buChar char="¢"/>
            </a:pPr>
            <a:r>
              <a:rPr lang="en-US" dirty="0">
                <a:sym typeface="Wingdings"/>
              </a:rPr>
              <a:t>man 2 open … in Mac</a:t>
            </a:r>
            <a:endParaRPr lang="en-US" dirty="0"/>
          </a:p>
          <a:p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37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5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5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5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5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5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5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50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2514600" cy="573087"/>
          </a:xfrm>
        </p:spPr>
        <p:txBody>
          <a:bodyPr/>
          <a:lstStyle/>
          <a:p>
            <a:r>
              <a:rPr lang="en-US" dirty="0"/>
              <a:t>Unix files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Unix </a:t>
            </a:r>
            <a:r>
              <a:rPr lang="en-US" i="1" dirty="0">
                <a:solidFill>
                  <a:srgbClr val="C00000"/>
                </a:solidFill>
              </a:rPr>
              <a:t>file</a:t>
            </a:r>
            <a:r>
              <a:rPr lang="en-US" dirty="0"/>
              <a:t> is a sequence of </a:t>
            </a:r>
            <a:r>
              <a:rPr lang="en-US" i="1" dirty="0"/>
              <a:t>m</a:t>
            </a:r>
            <a:r>
              <a:rPr lang="en-US" dirty="0"/>
              <a:t> bytes:</a:t>
            </a:r>
          </a:p>
          <a:p>
            <a:pPr lvl="1"/>
            <a:r>
              <a:rPr lang="en-US" i="1" dirty="0"/>
              <a:t>B</a:t>
            </a:r>
            <a:r>
              <a:rPr lang="en-US" i="1" baseline="-25000" dirty="0"/>
              <a:t>0 </a:t>
            </a:r>
            <a:r>
              <a:rPr lang="en-US" i="1" dirty="0"/>
              <a:t>, B</a:t>
            </a:r>
            <a:r>
              <a:rPr lang="en-US" i="1" baseline="-25000" dirty="0"/>
              <a:t>1 </a:t>
            </a:r>
            <a:r>
              <a:rPr lang="en-US" i="1" dirty="0"/>
              <a:t>, .... ,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i="1" dirty="0"/>
              <a:t> , .... , B</a:t>
            </a:r>
            <a:r>
              <a:rPr lang="en-US" i="1" baseline="-25000" dirty="0"/>
              <a:t>m-1</a:t>
            </a:r>
          </a:p>
          <a:p>
            <a:endParaRPr lang="en-US" dirty="0"/>
          </a:p>
          <a:p>
            <a:r>
              <a:rPr lang="en-US" dirty="0"/>
              <a:t>All I/O devices are represented as files: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/dev/sda2</a:t>
            </a:r>
            <a:r>
              <a:rPr lang="en-US" b="1" dirty="0"/>
              <a:t>   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b="1" dirty="0" err="1">
                <a:latin typeface="Courier New" pitchFamily="49" charset="0"/>
              </a:rPr>
              <a:t>usr</a:t>
            </a:r>
            <a:r>
              <a:rPr lang="en-US" b="1" dirty="0"/>
              <a:t> </a:t>
            </a:r>
            <a:r>
              <a:rPr lang="en-US" dirty="0"/>
              <a:t>disk partition)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/dev/tty2</a:t>
            </a:r>
            <a:r>
              <a:rPr lang="en-US" b="1" dirty="0"/>
              <a:t>    </a:t>
            </a:r>
            <a:r>
              <a:rPr lang="en-US" dirty="0"/>
              <a:t>(terminal)</a:t>
            </a:r>
          </a:p>
          <a:p>
            <a:endParaRPr lang="en-US" dirty="0"/>
          </a:p>
          <a:p>
            <a:r>
              <a:rPr lang="en-US" dirty="0"/>
              <a:t>On Linux: even the kernel is represented as a file: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</a:t>
            </a:r>
            <a:r>
              <a:rPr lang="en-US" b="1" dirty="0" err="1">
                <a:latin typeface="Courier New" pitchFamily="49" charset="0"/>
              </a:rPr>
              <a:t>kmem</a:t>
            </a:r>
            <a:r>
              <a:rPr lang="en-US" b="1" dirty="0"/>
              <a:t> 	</a:t>
            </a:r>
            <a:r>
              <a:rPr lang="en-US" dirty="0"/>
              <a:t>(kernel memory image) </a:t>
            </a:r>
          </a:p>
          <a:p>
            <a:pPr lvl="1"/>
            <a:r>
              <a:rPr lang="en-US" b="1" dirty="0">
                <a:latin typeface="Courier New" pitchFamily="49" charset="0"/>
              </a:rPr>
              <a:t>/proc</a:t>
            </a:r>
            <a:r>
              <a:rPr lang="en-US" b="1" dirty="0"/>
              <a:t>             	</a:t>
            </a:r>
            <a:r>
              <a:rPr lang="en-US" dirty="0"/>
              <a:t>(kernel data structures)</a:t>
            </a:r>
          </a:p>
        </p:txBody>
      </p:sp>
    </p:spTree>
    <p:extLst>
      <p:ext uri="{BB962C8B-B14F-4D97-AF65-F5344CB8AC3E}">
        <p14:creationId xmlns:p14="http://schemas.microsoft.com/office/powerpoint/2010/main" val="3935212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24" y="545198"/>
            <a:ext cx="5824538" cy="573088"/>
          </a:xfrm>
        </p:spPr>
        <p:txBody>
          <a:bodyPr/>
          <a:lstStyle/>
          <a:p>
            <a:r>
              <a:rPr lang="en-US" dirty="0"/>
              <a:t>Unix file types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5486400"/>
          </a:xfrm>
        </p:spPr>
        <p:txBody>
          <a:bodyPr/>
          <a:lstStyle/>
          <a:p>
            <a:r>
              <a:rPr lang="en-US" dirty="0"/>
              <a:t>Regular file</a:t>
            </a:r>
          </a:p>
          <a:p>
            <a:pPr lvl="1"/>
            <a:r>
              <a:rPr lang="en-US" dirty="0"/>
              <a:t>File containing user/app data (binary, text, whatever)</a:t>
            </a:r>
          </a:p>
          <a:p>
            <a:pPr lvl="1"/>
            <a:r>
              <a:rPr lang="en-US" dirty="0"/>
              <a:t>OS does not know anything about the format</a:t>
            </a:r>
          </a:p>
          <a:p>
            <a:pPr lvl="2"/>
            <a:r>
              <a:rPr lang="en-US" dirty="0"/>
              <a:t>other than “sequence of bytes”, akin to main memory</a:t>
            </a:r>
          </a:p>
          <a:p>
            <a:r>
              <a:rPr lang="en-US" dirty="0"/>
              <a:t>Directory file</a:t>
            </a:r>
          </a:p>
          <a:p>
            <a:pPr lvl="1"/>
            <a:r>
              <a:rPr lang="en-US" dirty="0"/>
              <a:t>A file that contains the names and locations of other files</a:t>
            </a:r>
          </a:p>
          <a:p>
            <a:r>
              <a:rPr lang="en-US" dirty="0"/>
              <a:t>Character-special and block-special files</a:t>
            </a:r>
          </a:p>
          <a:p>
            <a:pPr lvl="1"/>
            <a:r>
              <a:rPr lang="en-US" dirty="0"/>
              <a:t>Terminals (character special) and disks (block special)</a:t>
            </a:r>
          </a:p>
          <a:p>
            <a:r>
              <a:rPr lang="en-US" dirty="0"/>
              <a:t>FIFO (named pipe)</a:t>
            </a:r>
          </a:p>
          <a:p>
            <a:pPr lvl="1"/>
            <a:r>
              <a:rPr lang="en-US" dirty="0"/>
              <a:t>A file type used for inter-process communication</a:t>
            </a:r>
          </a:p>
          <a:p>
            <a:r>
              <a:rPr lang="en-US" dirty="0"/>
              <a:t>Socket</a:t>
            </a:r>
          </a:p>
          <a:p>
            <a:pPr lvl="1"/>
            <a:r>
              <a:rPr lang="en-US" dirty="0"/>
              <a:t>A file type used for network communication between processes</a:t>
            </a:r>
          </a:p>
        </p:txBody>
      </p:sp>
    </p:spTree>
    <p:extLst>
      <p:ext uri="{BB962C8B-B14F-4D97-AF65-F5344CB8AC3E}">
        <p14:creationId xmlns:p14="http://schemas.microsoft.com/office/powerpoint/2010/main" val="11641986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I/O: Motivation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4341812"/>
          </a:xfrm>
        </p:spPr>
        <p:txBody>
          <a:bodyPr/>
          <a:lstStyle/>
          <a:p>
            <a:r>
              <a:rPr lang="en-US" dirty="0"/>
              <a:t>Applications often read/write one character at a time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getc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putc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ungetc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gets, </a:t>
            </a:r>
            <a:r>
              <a:rPr lang="en-US" dirty="0" err="1">
                <a:latin typeface="Courier New"/>
                <a:cs typeface="Courier New"/>
              </a:rPr>
              <a:t>fgets</a:t>
            </a:r>
            <a:endParaRPr lang="en-US" dirty="0">
              <a:latin typeface="Courier New"/>
              <a:cs typeface="Courier New"/>
            </a:endParaRPr>
          </a:p>
          <a:p>
            <a:pPr lvl="2"/>
            <a:r>
              <a:rPr lang="en-US" dirty="0"/>
              <a:t>Read line of text on character at a time, stopping at newline</a:t>
            </a:r>
          </a:p>
          <a:p>
            <a:r>
              <a:rPr lang="en-US" dirty="0"/>
              <a:t>Implementing as Unix I/O calls expensive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read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write</a:t>
            </a:r>
            <a:r>
              <a:rPr lang="en-US" dirty="0"/>
              <a:t> require Unix kernel calls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&gt; 10,000 clock cycles</a:t>
            </a:r>
          </a:p>
          <a:p>
            <a:r>
              <a:rPr lang="en-US" dirty="0"/>
              <a:t>Solution: Buffered read (user/library implements this)</a:t>
            </a:r>
          </a:p>
          <a:p>
            <a:pPr lvl="1"/>
            <a:r>
              <a:rPr lang="en-US" dirty="0"/>
              <a:t>Use Unix </a:t>
            </a:r>
            <a:r>
              <a:rPr lang="en-US" dirty="0">
                <a:latin typeface="Courier New"/>
                <a:cs typeface="Courier New"/>
              </a:rPr>
              <a:t>read </a:t>
            </a:r>
            <a:r>
              <a:rPr lang="en-US" dirty="0"/>
              <a:t>to grab block of bytes</a:t>
            </a:r>
          </a:p>
          <a:p>
            <a:pPr lvl="1"/>
            <a:r>
              <a:rPr lang="en-US" dirty="0"/>
              <a:t>User input functions take one byte at a time from buffer</a:t>
            </a:r>
          </a:p>
          <a:p>
            <a:pPr lvl="2"/>
            <a:r>
              <a:rPr lang="en-US" dirty="0"/>
              <a:t>Refill buffer when empty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26476" y="5807075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64276" y="5807075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64276" y="5807075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9600" y="5831299"/>
            <a:ext cx="842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260815" y="6285195"/>
            <a:ext cx="228600" cy="420405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348911" y="6536323"/>
            <a:ext cx="16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short_count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565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286" y="493712"/>
            <a:ext cx="6496050" cy="573088"/>
          </a:xfrm>
        </p:spPr>
        <p:txBody>
          <a:bodyPr/>
          <a:lstStyle/>
          <a:p>
            <a:r>
              <a:rPr lang="en-US" dirty="0"/>
              <a:t>Opening files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52562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Open in </a:t>
            </a:r>
            <a:r>
              <a:rPr lang="en-US" u="sng" dirty="0"/>
              <a:t>read/write </a:t>
            </a:r>
            <a:r>
              <a:rPr lang="en-US" dirty="0" smtClean="0"/>
              <a:t>modes, examples:</a:t>
            </a:r>
            <a:endParaRPr lang="en-US" dirty="0"/>
          </a:p>
          <a:p>
            <a:pPr lvl="1">
              <a:lnSpc>
                <a:spcPct val="85000"/>
              </a:lnSpc>
            </a:pPr>
            <a:r>
              <a:rPr lang="en-US" dirty="0">
                <a:solidFill>
                  <a:srgbClr val="FF0000"/>
                </a:solidFill>
              </a:rPr>
              <a:t>Firefox</a:t>
            </a:r>
            <a:r>
              <a:rPr lang="en-US" dirty="0"/>
              <a:t> open .html pages in </a:t>
            </a:r>
            <a:r>
              <a:rPr lang="en-US" dirty="0">
                <a:solidFill>
                  <a:srgbClr val="FF0000"/>
                </a:solidFill>
              </a:rPr>
              <a:t>read</a:t>
            </a:r>
            <a:r>
              <a:rPr lang="en-US" dirty="0"/>
              <a:t> only mode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Microsoft </a:t>
            </a:r>
            <a:r>
              <a:rPr lang="en-US" dirty="0">
                <a:solidFill>
                  <a:srgbClr val="FF0000"/>
                </a:solidFill>
              </a:rPr>
              <a:t>word</a:t>
            </a:r>
            <a:r>
              <a:rPr lang="en-US" dirty="0"/>
              <a:t> open .</a:t>
            </a:r>
            <a:r>
              <a:rPr lang="en-US" dirty="0" err="1"/>
              <a:t>docx</a:t>
            </a:r>
            <a:r>
              <a:rPr lang="en-US" dirty="0"/>
              <a:t> pages in </a:t>
            </a:r>
            <a:r>
              <a:rPr lang="en-US" dirty="0">
                <a:solidFill>
                  <a:srgbClr val="FF0000"/>
                </a:solidFill>
              </a:rPr>
              <a:t>write</a:t>
            </a:r>
            <a:r>
              <a:rPr lang="en-US" dirty="0"/>
              <a:t> mode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a small identifying </a:t>
            </a:r>
            <a:r>
              <a:rPr lang="en-US" u="sng" dirty="0">
                <a:solidFill>
                  <a:srgbClr val="FF0000"/>
                </a:solidFill>
              </a:rPr>
              <a:t>positive integer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file descriptor</a:t>
            </a:r>
          </a:p>
          <a:p>
            <a:pPr lvl="1">
              <a:lnSpc>
                <a:spcPct val="90000"/>
              </a:lnSpc>
            </a:pPr>
            <a:r>
              <a:rPr lang="en-US" b="1" dirty="0" err="1" smtClean="0">
                <a:latin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&lt; 0 </a:t>
            </a:r>
            <a:r>
              <a:rPr lang="en-US" dirty="0" smtClean="0"/>
              <a:t>means error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does integer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represent? (later)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For now: one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per </a:t>
            </a:r>
            <a:r>
              <a:rPr lang="en-US" b="1" dirty="0"/>
              <a:t>open</a:t>
            </a:r>
            <a:r>
              <a:rPr lang="en-US" dirty="0"/>
              <a:t> call</a:t>
            </a: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821724" y="2590800"/>
            <a:ext cx="6324600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fd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open</a:t>
            </a:r>
            <a:r>
              <a:rPr lang="en-US" sz="1600" dirty="0" smtClean="0">
                <a:latin typeface="Courier New" pitchFamily="49" charset="0"/>
              </a:rPr>
              <a:t>(“/</a:t>
            </a:r>
            <a:r>
              <a:rPr lang="en-US" sz="1600" dirty="0" err="1" smtClean="0">
                <a:latin typeface="Courier New" pitchFamily="49" charset="0"/>
              </a:rPr>
              <a:t>etc</a:t>
            </a:r>
            <a:r>
              <a:rPr lang="en-US" sz="1600" dirty="0" smtClean="0">
                <a:latin typeface="Courier New" pitchFamily="49" charset="0"/>
              </a:rPr>
              <a:t>/hosts"</a:t>
            </a:r>
            <a:r>
              <a:rPr lang="en-US" sz="1600" dirty="0">
                <a:latin typeface="Courier New" pitchFamily="49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O_RDONLY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if 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 &lt; 0)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 smtClean="0">
                <a:latin typeface="Courier New" pitchFamily="49" charset="0"/>
              </a:rPr>
              <a:t>printf</a:t>
            </a:r>
            <a:r>
              <a:rPr lang="en-US" sz="1600" dirty="0" smtClean="0">
                <a:latin typeface="Courier New" pitchFamily="49" charset="0"/>
              </a:rPr>
              <a:t>(”oops"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exit(1);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3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33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3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dirty="0"/>
              <a:t>Closing files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4191000"/>
            <a:ext cx="7896225" cy="1771650"/>
          </a:xfrm>
        </p:spPr>
        <p:txBody>
          <a:bodyPr/>
          <a:lstStyle/>
          <a:p>
            <a:r>
              <a:rPr lang="en-US" dirty="0"/>
              <a:t>Use “</a:t>
            </a:r>
            <a:r>
              <a:rPr lang="en-US" dirty="0" err="1">
                <a:solidFill>
                  <a:srgbClr val="FF0000"/>
                </a:solidFill>
              </a:rPr>
              <a:t>fd</a:t>
            </a:r>
            <a:r>
              <a:rPr lang="en-US" dirty="0"/>
              <a:t>” to close the </a:t>
            </a:r>
            <a:r>
              <a:rPr lang="en-US" dirty="0" smtClean="0"/>
              <a:t>file</a:t>
            </a:r>
          </a:p>
          <a:p>
            <a:endParaRPr lang="en-US" dirty="0"/>
          </a:p>
          <a:p>
            <a:r>
              <a:rPr lang="en-US" dirty="0" smtClean="0"/>
              <a:t>Good practice: Always </a:t>
            </a:r>
            <a:r>
              <a:rPr lang="en-US" dirty="0"/>
              <a:t>check return </a:t>
            </a:r>
            <a:r>
              <a:rPr lang="en-US" dirty="0" smtClean="0"/>
              <a:t>codes (“</a:t>
            </a:r>
            <a:r>
              <a:rPr lang="en-US" dirty="0" err="1" smtClean="0"/>
              <a:t>retval</a:t>
            </a:r>
            <a:r>
              <a:rPr lang="en-US" dirty="0" smtClean="0"/>
              <a:t>”)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752644" name="Text Box 4"/>
          <p:cNvSpPr txBox="1">
            <a:spLocks noChangeArrowheads="1"/>
          </p:cNvSpPr>
          <p:nvPr/>
        </p:nvSpPr>
        <p:spPr bwMode="auto">
          <a:xfrm>
            <a:off x="843885" y="1588163"/>
            <a:ext cx="6324600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600" dirty="0" smtClean="0">
              <a:latin typeface="Courier New" pitchFamily="49" charset="0"/>
            </a:endParaRP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 = open(…)</a:t>
            </a:r>
            <a:r>
              <a:rPr lang="en-US" sz="1600" dirty="0" smtClean="0">
                <a:latin typeface="Courier New" pitchFamily="49" charset="0"/>
              </a:rPr>
              <a:t>;</a:t>
            </a:r>
            <a:endParaRPr lang="en-US" sz="1600" dirty="0">
              <a:latin typeface="Courier New" pitchFamily="49" charset="0"/>
            </a:endParaRPr>
          </a:p>
          <a:p>
            <a:endParaRPr lang="en-US" sz="1600" dirty="0" smtClean="0">
              <a:latin typeface="Courier New" pitchFamily="49" charset="0"/>
            </a:endParaRPr>
          </a:p>
          <a:p>
            <a:r>
              <a:rPr lang="mr-IN" sz="1600" dirty="0" smtClean="0">
                <a:latin typeface="Courier New" pitchFamily="49" charset="0"/>
              </a:rPr>
              <a:t>…</a:t>
            </a:r>
            <a:endParaRPr lang="en-US" sz="1600" dirty="0">
              <a:latin typeface="Courier New" pitchFamily="49" charset="0"/>
            </a:endParaRP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retval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close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fd</a:t>
            </a:r>
            <a:r>
              <a:rPr lang="en-US" sz="1600" dirty="0" smtClean="0">
                <a:latin typeface="Courier New" pitchFamily="49" charset="0"/>
              </a:rPr>
              <a:t>)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</a:rPr>
              <a:t>if (</a:t>
            </a:r>
            <a:r>
              <a:rPr lang="en-US" sz="1600" dirty="0" err="1" smtClean="0">
                <a:latin typeface="Courier New" pitchFamily="49" charset="0"/>
              </a:rPr>
              <a:t>retval</a:t>
            </a:r>
            <a:r>
              <a:rPr lang="en-US" sz="1600" dirty="0" smtClean="0">
                <a:latin typeface="Courier New" pitchFamily="49" charset="0"/>
              </a:rPr>
              <a:t> &lt; 0) </a:t>
            </a:r>
            <a:r>
              <a:rPr lang="mr-IN" sz="1600" dirty="0" smtClean="0">
                <a:latin typeface="Courier New" pitchFamily="49" charset="0"/>
              </a:rPr>
              <a:t>…</a:t>
            </a:r>
            <a:r>
              <a:rPr lang="en-US" sz="1600" dirty="0" smtClean="0">
                <a:latin typeface="Courier New" pitchFamily="49" charset="0"/>
              </a:rPr>
              <a:t> /* check */</a:t>
            </a:r>
            <a:endParaRPr lang="en-US" sz="1600" dirty="0">
              <a:latin typeface="Courier New" pitchFamily="49" charset="0"/>
            </a:endParaRPr>
          </a:p>
          <a:p>
            <a:endParaRPr lang="en-US" sz="1600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360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FYI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62200" y="2362200"/>
            <a:ext cx="4191000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2^10    1K     1024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2^20    1M     </a:t>
            </a:r>
            <a:r>
              <a:rPr lang="en-US" sz="2000" dirty="0" smtClean="0">
                <a:latin typeface="Courier New" pitchFamily="49" charset="0"/>
              </a:rPr>
              <a:t>1024*1024</a:t>
            </a:r>
            <a:endParaRPr lang="en-US" sz="20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2^30    1G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K = 1024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k = 1000 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B = byte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b = bit</a:t>
            </a:r>
          </a:p>
        </p:txBody>
      </p:sp>
    </p:spTree>
    <p:extLst>
      <p:ext uri="{BB962C8B-B14F-4D97-AF65-F5344CB8AC3E}">
        <p14:creationId xmlns:p14="http://schemas.microsoft.com/office/powerpoint/2010/main" val="278709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496050" cy="573087"/>
          </a:xfrm>
        </p:spPr>
        <p:txBody>
          <a:bodyPr/>
          <a:lstStyle/>
          <a:p>
            <a:r>
              <a:rPr lang="en-US" dirty="0"/>
              <a:t>Reading files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219200"/>
            <a:ext cx="8980520" cy="5029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r</a:t>
            </a:r>
            <a:r>
              <a:rPr lang="en-US" dirty="0" smtClean="0"/>
              <a:t>ead()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OS copies bytes from the last file position to your buffer</a:t>
            </a: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 marL="0" indent="0">
              <a:lnSpc>
                <a:spcPct val="85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Read </a:t>
            </a:r>
            <a:r>
              <a:rPr lang="en-US" dirty="0"/>
              <a:t>a </a:t>
            </a:r>
            <a:r>
              <a:rPr lang="en-US" i="1" dirty="0"/>
              <a:t>500-KB</a:t>
            </a:r>
            <a:r>
              <a:rPr lang="en-US" dirty="0"/>
              <a:t> file?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Call read (…, </a:t>
            </a:r>
            <a:r>
              <a:rPr lang="en-US" i="1" dirty="0"/>
              <a:t>1024</a:t>
            </a:r>
            <a:r>
              <a:rPr lang="en-US" dirty="0"/>
              <a:t>)  </a:t>
            </a:r>
            <a:r>
              <a:rPr lang="en-US" i="1" dirty="0"/>
              <a:t>500</a:t>
            </a:r>
            <a:r>
              <a:rPr lang="en-US" dirty="0"/>
              <a:t> times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859458" y="2209800"/>
            <a:ext cx="4423376" cy="132343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char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1024</a:t>
            </a:r>
            <a:r>
              <a:rPr lang="en-US" sz="1600" dirty="0">
                <a:latin typeface="Courier New" pitchFamily="49" charset="0"/>
              </a:rPr>
              <a:t>];  </a:t>
            </a:r>
            <a:r>
              <a:rPr lang="en-US" sz="1600" dirty="0">
                <a:latin typeface="Courier New" pitchFamily="49" charset="0"/>
                <a:sym typeface="Wingdings"/>
              </a:rPr>
              <a:t> 1 KB</a:t>
            </a: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nbytes</a:t>
            </a:r>
            <a:r>
              <a:rPr lang="en-US" sz="1600" dirty="0">
                <a:latin typeface="Courier New" pitchFamily="49" charset="0"/>
              </a:rPr>
              <a:t>;   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</a:rPr>
              <a:t>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1024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</a:pPr>
            <a:endParaRPr lang="en-US" sz="1600" dirty="0" err="1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69985" y="4861047"/>
            <a:ext cx="4767648" cy="1812288"/>
            <a:chOff x="3048000" y="5561999"/>
            <a:chExt cx="4767648" cy="1812288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048000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48138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914775" y="5562600"/>
              <a:ext cx="1319213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Byte</a:t>
              </a:r>
              <a:r>
                <a:rPr lang="en-US" sz="1800" baseline="-25000" dirty="0">
                  <a:latin typeface="Calibri" pitchFamily="34" charset="0"/>
                </a:rPr>
                <a:t>2</a:t>
              </a:r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21493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 smtClean="0">
                  <a:latin typeface="Calibri" pitchFamily="34" charset="0"/>
                </a:rPr>
                <a:t>B</a:t>
              </a:r>
              <a:r>
                <a:rPr lang="en-US" sz="1800" baseline="-25000" dirty="0" smtClean="0">
                  <a:latin typeface="Calibri" pitchFamily="34" charset="0"/>
                </a:rPr>
                <a:t>1023</a:t>
              </a:r>
              <a:endParaRPr lang="en-US" sz="1800" baseline="-25000" dirty="0">
                <a:latin typeface="Calibri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5638800" y="5562600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 smtClean="0">
                  <a:latin typeface="Calibri" pitchFamily="34" charset="0"/>
                </a:rPr>
                <a:t>B</a:t>
              </a:r>
              <a:r>
                <a:rPr lang="en-US" sz="1800" baseline="-25000" dirty="0" smtClean="0">
                  <a:latin typeface="Calibri" pitchFamily="34" charset="0"/>
                </a:rPr>
                <a:t>1024</a:t>
              </a:r>
              <a:endParaRPr lang="en-US" sz="1800" baseline="-25000" dirty="0">
                <a:latin typeface="Calibri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6070384" y="5561999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 smtClean="0">
                  <a:latin typeface="Calibri" pitchFamily="34" charset="0"/>
                </a:rPr>
                <a:t>B</a:t>
              </a:r>
              <a:r>
                <a:rPr lang="en-US" sz="1800" baseline="-25000" dirty="0" smtClean="0">
                  <a:latin typeface="Calibri" pitchFamily="34" charset="0"/>
                </a:rPr>
                <a:t>1025</a:t>
              </a:r>
              <a:endParaRPr lang="en-US" sz="1800" baseline="-25000" dirty="0">
                <a:latin typeface="Calibri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496435" y="5562600"/>
              <a:ext cx="1319213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5851826" y="6011562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4258962" y="6358624"/>
              <a:ext cx="346393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Every read() moves forward</a:t>
              </a:r>
            </a:p>
            <a:p>
              <a:r>
                <a:rPr lang="en-US" sz="2000" b="0" dirty="0">
                  <a:latin typeface="Calibri" pitchFamily="34" charset="0"/>
                </a:rPr>
                <a:t>the current file offset (position</a:t>
              </a:r>
              <a:r>
                <a:rPr lang="en-US" sz="2000" b="0" dirty="0" smtClean="0">
                  <a:latin typeface="Calibri" pitchFamily="34" charset="0"/>
                </a:rPr>
                <a:t>)</a:t>
              </a:r>
            </a:p>
            <a:p>
              <a:r>
                <a:rPr lang="en-US" sz="2000" b="0" dirty="0" smtClean="0">
                  <a:latin typeface="Calibri" pitchFamily="34" charset="0"/>
                </a:rPr>
                <a:t>(OS keeps this information)</a:t>
              </a:r>
              <a:endParaRPr lang="en-US" sz="2000" b="0" dirty="0">
                <a:latin typeface="Calibri" pitchFamily="34" charset="0"/>
              </a:endParaRPr>
            </a:p>
          </p:txBody>
        </p:sp>
      </p:grp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637633" y="4861047"/>
            <a:ext cx="433388" cy="44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r>
              <a:rPr lang="en-US" sz="1800" dirty="0" smtClean="0">
                <a:latin typeface="Calibri" pitchFamily="34" charset="0"/>
              </a:rPr>
              <a:t>B</a:t>
            </a:r>
            <a:r>
              <a:rPr lang="en-US" sz="1800" baseline="-25000" dirty="0" smtClean="0">
                <a:latin typeface="Calibri" pitchFamily="34" charset="0"/>
              </a:rPr>
              <a:t>2048</a:t>
            </a:r>
            <a:endParaRPr lang="en-US" sz="1800" baseline="-25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4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634163" cy="573088"/>
          </a:xfrm>
        </p:spPr>
        <p:txBody>
          <a:bodyPr/>
          <a:lstStyle/>
          <a:p>
            <a:r>
              <a:rPr lang="en-US" dirty="0"/>
              <a:t>Writing files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48687" cy="5562600"/>
          </a:xfrm>
        </p:spPr>
        <p:txBody>
          <a:bodyPr/>
          <a:lstStyle/>
          <a:p>
            <a:r>
              <a:rPr lang="en-US" dirty="0"/>
              <a:t>Writing a file copies bytes from memory to the </a:t>
            </a:r>
            <a:r>
              <a:rPr lang="en-US" dirty="0">
                <a:solidFill>
                  <a:srgbClr val="FF0000"/>
                </a:solidFill>
              </a:rPr>
              <a:t>current file position</a:t>
            </a:r>
            <a:r>
              <a:rPr lang="en-US" dirty="0"/>
              <a:t>, and then updates current file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Downloading </a:t>
            </a:r>
            <a:r>
              <a:rPr lang="en-US" i="1" dirty="0"/>
              <a:t>1MB</a:t>
            </a:r>
            <a:r>
              <a:rPr lang="en-US" dirty="0"/>
              <a:t> file with </a:t>
            </a:r>
            <a:r>
              <a:rPr lang="en-US" i="1" dirty="0"/>
              <a:t>1KB</a:t>
            </a:r>
            <a:r>
              <a:rPr lang="en-US" dirty="0"/>
              <a:t> buffer</a:t>
            </a:r>
          </a:p>
          <a:p>
            <a:pPr lvl="1"/>
            <a:r>
              <a:rPr lang="en-US" dirty="0"/>
              <a:t>Call write() </a:t>
            </a:r>
            <a:r>
              <a:rPr lang="en-US" i="1" dirty="0"/>
              <a:t>1024</a:t>
            </a:r>
            <a:r>
              <a:rPr lang="en-US" dirty="0"/>
              <a:t> times</a:t>
            </a:r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831549" y="2514600"/>
            <a:ext cx="6565900" cy="132343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char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[1024</a:t>
            </a:r>
            <a:r>
              <a:rPr lang="en-US" sz="1600" dirty="0" smtClean="0">
                <a:latin typeface="Courier New" pitchFamily="49" charset="0"/>
              </a:rPr>
              <a:t>] = “random data”;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nbytes</a:t>
            </a:r>
            <a:r>
              <a:rPr lang="en-US" sz="1600" dirty="0">
                <a:latin typeface="Courier New" pitchFamily="49" charset="0"/>
              </a:rPr>
              <a:t>;   </a:t>
            </a:r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</a:rPr>
              <a:t>write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, 1024);</a:t>
            </a:r>
          </a:p>
          <a:p>
            <a:endParaRPr lang="en-US" sz="1600" dirty="0" err="1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triangle" w="med" len="med"/>
        </a:ln>
        <a:effectLst/>
      </a:spPr>
      <a:bodyPr wrap="none" anchor="ctr"/>
      <a:lstStyle>
        <a:defPPr>
          <a:defRPr dirty="0">
            <a:latin typeface="Calibri" pitchFamily="34" charset="0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18616</TotalTime>
  <Words>3988</Words>
  <Application>Microsoft Macintosh PowerPoint</Application>
  <PresentationFormat>On-screen Show (4:3)</PresentationFormat>
  <Paragraphs>1006</Paragraphs>
  <Slides>42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template2007</vt:lpstr>
      <vt:lpstr>Files CMSC 15400: Introduction to Computer Systems  Chapter 10</vt:lpstr>
      <vt:lpstr>Files and File Descriptors</vt:lpstr>
      <vt:lpstr>Unix Files and I/Os</vt:lpstr>
      <vt:lpstr>Basic Unix I/O operations (system calls):  </vt:lpstr>
      <vt:lpstr>Opening files</vt:lpstr>
      <vt:lpstr>Closing files</vt:lpstr>
      <vt:lpstr>FYI</vt:lpstr>
      <vt:lpstr>Reading files</vt:lpstr>
      <vt:lpstr>Writing files</vt:lpstr>
      <vt:lpstr>FD Table</vt:lpstr>
      <vt:lpstr>Practice problem</vt:lpstr>
      <vt:lpstr>File descriptors (Sharing and redirection)</vt:lpstr>
      <vt:lpstr>File descriptor </vt:lpstr>
      <vt:lpstr>(Another View)</vt:lpstr>
      <vt:lpstr>How the Unix kernel represents open files</vt:lpstr>
      <vt:lpstr>File sharing</vt:lpstr>
      <vt:lpstr>I/O redirection (Project 4)</vt:lpstr>
      <vt:lpstr>Ex:</vt:lpstr>
      <vt:lpstr>Ex2:</vt:lpstr>
      <vt:lpstr>Fun with file  descriptors (1)</vt:lpstr>
      <vt:lpstr>How processes share files: Fork()</vt:lpstr>
      <vt:lpstr>How processes share files: Fork()</vt:lpstr>
      <vt:lpstr>Fun with file descriptors (2)</vt:lpstr>
      <vt:lpstr>Fun with file descriptors (2)</vt:lpstr>
      <vt:lpstr>Fun with file descriptors (3)</vt:lpstr>
      <vt:lpstr>O_APPEND</vt:lpstr>
      <vt:lpstr>Shortcounts</vt:lpstr>
      <vt:lpstr>Reading files</vt:lpstr>
      <vt:lpstr>Dealing with short counts</vt:lpstr>
      <vt:lpstr>Buffering</vt:lpstr>
      <vt:lpstr>read() vs. rio_read()</vt:lpstr>
      <vt:lpstr>PowerPoint Presentation</vt:lpstr>
      <vt:lpstr>rio_read, a wrapper of read()</vt:lpstr>
      <vt:lpstr>Another illustration</vt:lpstr>
      <vt:lpstr>Yet Another illustration</vt:lpstr>
      <vt:lpstr>Buffered I/O: Implementation</vt:lpstr>
      <vt:lpstr>Buffering in Standard I/O</vt:lpstr>
      <vt:lpstr>Buffering Summary</vt:lpstr>
      <vt:lpstr>Extra Slides</vt:lpstr>
      <vt:lpstr>Unix files</vt:lpstr>
      <vt:lpstr>Unix file types</vt:lpstr>
      <vt:lpstr>Buffered I/O: Motivation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H G</cp:lastModifiedBy>
  <cp:revision>1568</cp:revision>
  <cp:lastPrinted>1999-09-20T15:19:18Z</cp:lastPrinted>
  <dcterms:created xsi:type="dcterms:W3CDTF">2011-01-05T23:13:38Z</dcterms:created>
  <dcterms:modified xsi:type="dcterms:W3CDTF">2019-11-11T23:07:38Z</dcterms:modified>
</cp:coreProperties>
</file>