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  <p:sldMasterId id="2147484752" r:id="rId2"/>
    <p:sldMasterId id="2147484766" r:id="rId3"/>
    <p:sldMasterId id="2147484778" r:id="rId4"/>
  </p:sldMasterIdLst>
  <p:notesMasterIdLst>
    <p:notesMasterId r:id="rId44"/>
  </p:notesMasterIdLst>
  <p:handoutMasterIdLst>
    <p:handoutMasterId r:id="rId45"/>
  </p:handoutMasterIdLst>
  <p:sldIdLst>
    <p:sldId id="362" r:id="rId5"/>
    <p:sldId id="311" r:id="rId6"/>
    <p:sldId id="396" r:id="rId7"/>
    <p:sldId id="407" r:id="rId8"/>
    <p:sldId id="386" r:id="rId9"/>
    <p:sldId id="387" r:id="rId10"/>
    <p:sldId id="388" r:id="rId11"/>
    <p:sldId id="389" r:id="rId12"/>
    <p:sldId id="416" r:id="rId13"/>
    <p:sldId id="390" r:id="rId14"/>
    <p:sldId id="384" r:id="rId15"/>
    <p:sldId id="312" r:id="rId16"/>
    <p:sldId id="346" r:id="rId17"/>
    <p:sldId id="313" r:id="rId18"/>
    <p:sldId id="394" r:id="rId19"/>
    <p:sldId id="398" r:id="rId20"/>
    <p:sldId id="397" r:id="rId21"/>
    <p:sldId id="358" r:id="rId22"/>
    <p:sldId id="315" r:id="rId23"/>
    <p:sldId id="415" r:id="rId24"/>
    <p:sldId id="399" r:id="rId25"/>
    <p:sldId id="322" r:id="rId26"/>
    <p:sldId id="401" r:id="rId27"/>
    <p:sldId id="403" r:id="rId28"/>
    <p:sldId id="404" r:id="rId29"/>
    <p:sldId id="409" r:id="rId30"/>
    <p:sldId id="375" r:id="rId31"/>
    <p:sldId id="376" r:id="rId32"/>
    <p:sldId id="405" r:id="rId33"/>
    <p:sldId id="406" r:id="rId34"/>
    <p:sldId id="378" r:id="rId35"/>
    <p:sldId id="402" r:id="rId36"/>
    <p:sldId id="410" r:id="rId37"/>
    <p:sldId id="411" r:id="rId38"/>
    <p:sldId id="363" r:id="rId39"/>
    <p:sldId id="370" r:id="rId40"/>
    <p:sldId id="371" r:id="rId41"/>
    <p:sldId id="400" r:id="rId42"/>
    <p:sldId id="41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800000"/>
    <a:srgbClr val="800040"/>
    <a:srgbClr val="800080"/>
    <a:srgbClr val="66CCFF"/>
    <a:srgbClr val="0000FF"/>
    <a:srgbClr val="FF00FF"/>
    <a:srgbClr val="00FFFF"/>
    <a:srgbClr val="00FF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6" autoAdjust="0"/>
    <p:restoredTop sz="99184" autoAdjust="0"/>
  </p:normalViewPr>
  <p:slideViewPr>
    <p:cSldViewPr snapToGrid="0" snapToObjects="1">
      <p:cViewPr varScale="1">
        <p:scale>
          <a:sx n="131" d="100"/>
          <a:sy n="131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Sharing!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 easily share a segment (e.g. code segment)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to do that? Just share the base and bounds of the segment (i.e. base and bounds of P1’s and P2’s code segment are the same)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Not much internal fragmentation !! Allocate as needed.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07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lecture, if have time can discuss some </a:t>
            </a:r>
            <a:r>
              <a:rPr lang="en-US" dirty="0" err="1" smtClean="0"/>
              <a:t>malloc</a:t>
            </a:r>
            <a:r>
              <a:rPr lang="en-US" dirty="0" smtClean="0"/>
              <a:t> issues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7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5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more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sbrk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Hidden under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 library()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more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sbrk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Hidden under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 library()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the stack and heap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more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sbrk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Hidden under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 library()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more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sbrk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Hidden under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 library()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- 2</a:t>
            </a:r>
            <a:r>
              <a:rPr lang="en-US" baseline="0" dirty="0" smtClean="0">
                <a:solidFill>
                  <a:srgbClr val="FF0000"/>
                </a:solidFill>
              </a:rPr>
              <a:t> – 65c  : </a:t>
            </a:r>
            <a:r>
              <a:rPr lang="en-US" dirty="0" smtClean="0">
                <a:solidFill>
                  <a:srgbClr val="FF0000"/>
                </a:solidFill>
              </a:rPr>
              <a:t>3000 + 65c = 365c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- heap, 0000 + 108 = 0108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- code, invalid!! Can’t write. (00-0010-0100-0000) stack, 2000 + 240 = 2240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- invalid! Why?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5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Try 1 bit?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top-2 bits of the virtual address for segment indexing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Use low-14 bits for offset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Imagine 2-bit addressing? 4 bytes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4-bit addressing? 16 bytes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segment could be as large as 2^14 bytes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have 3 segments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Total: 3 * 2^14 bytes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6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BD6-3064-8F47-886A-68C583227169}" type="datetime1">
              <a:rPr lang="en-US" smtClean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91933"/>
            <a:ext cx="7010400" cy="244686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99" y="1007534"/>
            <a:ext cx="8627533" cy="1434484"/>
          </a:xfrm>
          <a:noFill/>
          <a:ln w="76200" cmpd="sng"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39E-BADA-AC4A-9E0A-92102C3EA9D4}" type="datetime1">
              <a:rPr lang="en-US" smtClean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BD51-8D9D-E144-B01D-9544BA3E5C77}" type="datetime1">
              <a:rPr lang="en-US" smtClean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7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2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5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4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8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14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74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914400"/>
          </a:xfrm>
          <a:noFill/>
          <a:ln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E022-97E1-BF4C-88E4-7CD5C9805FEA}" type="datetime1">
              <a:rPr lang="en-US" smtClean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8692460" cy="5133787"/>
          </a:xfr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rgbClr val="000000"/>
                </a:solidFill>
                <a:latin typeface="Calibri"/>
                <a:cs typeface="Calibri"/>
              </a:defRPr>
            </a:lvl2pPr>
            <a:lvl3pPr>
              <a:defRPr sz="20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 sz="2000">
                <a:solidFill>
                  <a:srgbClr val="000000"/>
                </a:solidFill>
                <a:latin typeface="Calibri"/>
                <a:cs typeface="Calibri"/>
              </a:defRPr>
            </a:lvl4pPr>
            <a:lvl5pPr>
              <a:defRPr sz="2000">
                <a:solidFill>
                  <a:srgbClr val="000000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84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22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9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38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79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BD6-3064-8F47-886A-68C583227169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91933"/>
            <a:ext cx="7010400" cy="244686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99" y="1007534"/>
            <a:ext cx="8627533" cy="1434484"/>
          </a:xfrm>
          <a:noFill/>
          <a:ln w="76200" cmpd="sng"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00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914400"/>
          </a:xfrm>
          <a:noFill/>
          <a:ln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E022-97E1-BF4C-88E4-7CD5C9805FEA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8692460" cy="5133787"/>
          </a:xfr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rgbClr val="000000"/>
                </a:solidFill>
                <a:latin typeface="Calibri"/>
                <a:cs typeface="Calibri"/>
              </a:defRPr>
            </a:lvl2pPr>
            <a:lvl3pPr>
              <a:defRPr sz="20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 sz="2000">
                <a:solidFill>
                  <a:srgbClr val="000000"/>
                </a:solidFill>
                <a:latin typeface="Calibri"/>
                <a:cs typeface="Calibri"/>
              </a:defRPr>
            </a:lvl4pPr>
            <a:lvl5pPr>
              <a:defRPr sz="2000">
                <a:solidFill>
                  <a:srgbClr val="000000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57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43F-3E12-6449-AEE5-FC1F5F400294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80566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97794" y="1092201"/>
            <a:ext cx="4112002" cy="537279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80459" y="1092201"/>
            <a:ext cx="4278564" cy="5372797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D4AE-02D4-6343-BD38-A71A06A8CF6F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20152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1EE4-C42E-B645-955A-D85680E1280E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0885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43F-3E12-6449-AEE5-FC1F5F400294}" type="datetime1">
              <a:rPr lang="en-US" smtClean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096-63C6-C64B-BD3D-0858E0ECD9C7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8242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9B3-C822-3F4C-91A9-53C6678F8DEE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85932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E5F9-2E97-0D46-8ED9-ADEA12C6DCCF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01046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E137-CC3E-3749-8689-E3EA2997F2EE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76047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39E-BADA-AC4A-9E0A-92102C3EA9D4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35214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BD51-8D9D-E144-B01D-9544BA3E5C77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09197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BD6-3064-8F47-886A-68C583227169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91933"/>
            <a:ext cx="7010400" cy="244686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99" y="1007534"/>
            <a:ext cx="8627533" cy="1434484"/>
          </a:xfrm>
          <a:noFill/>
          <a:ln w="76200" cmpd="sng"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72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914400"/>
          </a:xfrm>
          <a:noFill/>
          <a:ln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E022-97E1-BF4C-88E4-7CD5C9805FEA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8692460" cy="5133787"/>
          </a:xfr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rgbClr val="000000"/>
                </a:solidFill>
                <a:latin typeface="Calibri"/>
                <a:cs typeface="Calibri"/>
              </a:defRPr>
            </a:lvl2pPr>
            <a:lvl3pPr>
              <a:defRPr sz="20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 sz="2000">
                <a:solidFill>
                  <a:srgbClr val="000000"/>
                </a:solidFill>
                <a:latin typeface="Calibri"/>
                <a:cs typeface="Calibri"/>
              </a:defRPr>
            </a:lvl4pPr>
            <a:lvl5pPr>
              <a:defRPr sz="2000">
                <a:solidFill>
                  <a:srgbClr val="000000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60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43F-3E12-6449-AEE5-FC1F5F400294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56801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97794" y="1092201"/>
            <a:ext cx="4112002" cy="537279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80459" y="1092201"/>
            <a:ext cx="4278564" cy="5372797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D4AE-02D4-6343-BD38-A71A06A8CF6F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4656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97794" y="1092201"/>
            <a:ext cx="4112002" cy="537279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80459" y="1092201"/>
            <a:ext cx="4278564" cy="5372797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D4AE-02D4-6343-BD38-A71A06A8CF6F}" type="datetime1">
              <a:rPr lang="en-US" smtClean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1EE4-C42E-B645-955A-D85680E1280E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89116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096-63C6-C64B-BD3D-0858E0ECD9C7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20947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9B3-C822-3F4C-91A9-53C6678F8DEE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08138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E5F9-2E97-0D46-8ED9-ADEA12C6DCCF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62684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E137-CC3E-3749-8689-E3EA2997F2EE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12286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39E-BADA-AC4A-9E0A-92102C3EA9D4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13310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BD51-8D9D-E144-B01D-9544BA3E5C77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1169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1EE4-C42E-B645-955A-D85680E1280E}" type="datetime1">
              <a:rPr lang="en-US" smtClean="0"/>
              <a:t>11/18/19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096-63C6-C64B-BD3D-0858E0ECD9C7}" type="datetime1">
              <a:rPr lang="en-US" smtClean="0"/>
              <a:t>11/18/19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9B3-C822-3F4C-91A9-53C6678F8DEE}" type="datetime1">
              <a:rPr lang="en-US" smtClean="0"/>
              <a:t>11/18/19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E5F9-2E97-0D46-8ED9-ADEA12C6DCCF}" type="datetime1">
              <a:rPr lang="en-US" smtClean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E137-CC3E-3749-8689-E3EA2997F2EE}" type="datetime1">
              <a:rPr lang="en-US" smtClean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023" y="1186811"/>
            <a:ext cx="8682050" cy="539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rgbClr val="000000"/>
                </a:solidFill>
              </a:defRPr>
            </a:lvl1pPr>
          </a:lstStyle>
          <a:p>
            <a:fld id="{E46DB8D3-2FF3-D446-A120-3DAB8FA03571}" type="datetime1">
              <a:rPr lang="en-US" smtClean="0"/>
              <a:pPr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CS 230, 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500" b="0" kern="1200" cap="none" spc="50" baseline="0">
          <a:ln w="12700" cmpd="sng">
            <a:solidFill>
              <a:schemeClr val="bg1"/>
            </a:solidFill>
            <a:prstDash val="solid"/>
          </a:ln>
          <a:solidFill>
            <a:schemeClr val="tx1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5551B27-49BC-4291-80C6-707CDCF1D651}" type="slidenum">
              <a:rPr lang="en-US" sz="1000" b="1" smtClean="0">
                <a:solidFill>
                  <a:srgbClr val="8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800000"/>
              </a:solidFill>
              <a:latin typeface="Arial Narrow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990000"/>
                </a:solidFill>
                <a:latin typeface="Arial Narrow" pitchFamily="34" charset="0"/>
              </a:rPr>
              <a:t>CMSC 15400</a:t>
            </a:r>
            <a:endParaRPr lang="en-US" sz="1600" b="1" dirty="0">
              <a:solidFill>
                <a:srgbClr val="99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764" r:id="rId12"/>
    <p:sldLayoutId id="214748476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023" y="1186811"/>
            <a:ext cx="8682050" cy="539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rgbClr val="000000"/>
                </a:solidFill>
              </a:defRPr>
            </a:lvl1pPr>
          </a:lstStyle>
          <a:p>
            <a:fld id="{E46DB8D3-2FF3-D446-A120-3DAB8FA03571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>
                <a:latin typeface="Arial Narrow"/>
              </a:rPr>
              <a:t>CS 230, OS</a:t>
            </a:r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73041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500" b="0" kern="1200" cap="none" spc="50" baseline="0">
          <a:ln w="12700" cmpd="sng">
            <a:solidFill>
              <a:schemeClr val="bg1"/>
            </a:solidFill>
            <a:prstDash val="solid"/>
          </a:ln>
          <a:solidFill>
            <a:schemeClr val="tx1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023" y="1186811"/>
            <a:ext cx="8682050" cy="539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rgbClr val="000000"/>
                </a:solidFill>
              </a:defRPr>
            </a:lvl1pPr>
          </a:lstStyle>
          <a:p>
            <a:fld id="{E46DB8D3-2FF3-D446-A120-3DAB8FA03571}" type="datetime1">
              <a:rPr lang="en-US" smtClean="0">
                <a:latin typeface="Arial Narrow"/>
              </a:rPr>
              <a:pPr/>
              <a:t>11/18/19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>
                <a:latin typeface="Arial Narrow"/>
              </a:rPr>
              <a:t>CS 230, OS</a:t>
            </a:r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98753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500" b="0" kern="1200" cap="none" spc="50" baseline="0">
          <a:ln w="12700" cmpd="sng">
            <a:solidFill>
              <a:schemeClr val="bg1"/>
            </a:solidFill>
            <a:prstDash val="solid"/>
          </a:ln>
          <a:solidFill>
            <a:schemeClr val="tx1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Virtual_memory" TargetMode="Externa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 smtClean="0"/>
              <a:t>Memory Management (Cont’d)</a:t>
            </a:r>
            <a:br>
              <a:rPr lang="en-US" dirty="0" smtClean="0"/>
            </a:br>
            <a:r>
              <a:rPr lang="en-US" dirty="0" smtClean="0"/>
              <a:t>Segmentation, Virtual Memory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 smtClean="0">
                <a:solidFill>
                  <a:srgbClr val="FF0000"/>
                </a:solidFill>
              </a:rPr>
              <a:t>OSTEP Book </a:t>
            </a:r>
            <a:r>
              <a:rPr lang="en-US" sz="2400" b="0" dirty="0" smtClean="0"/>
              <a:t>(See Schedule Page</a:t>
            </a:r>
            <a:r>
              <a:rPr lang="en-US" sz="2400" b="0" dirty="0"/>
              <a:t>)</a:t>
            </a:r>
            <a:br>
              <a:rPr lang="en-US" sz="2400" b="0" dirty="0"/>
            </a:br>
            <a:r>
              <a:rPr lang="en-US" sz="2400" b="0" dirty="0"/>
              <a:t>http://</a:t>
            </a:r>
            <a:r>
              <a:rPr lang="en-US" sz="2400" b="0" dirty="0" err="1"/>
              <a:t>pages.cs.wisc.edu</a:t>
            </a:r>
            <a:r>
              <a:rPr lang="en-US" sz="2400" b="0" dirty="0"/>
              <a:t>/~</a:t>
            </a:r>
            <a:r>
              <a:rPr lang="en-US" sz="2400" b="0" dirty="0" err="1"/>
              <a:t>remzi</a:t>
            </a:r>
            <a:r>
              <a:rPr lang="en-US" sz="2400" b="0" dirty="0"/>
              <a:t>/OSTEP/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Chapter 12-16</a:t>
            </a:r>
            <a:br>
              <a:rPr lang="en-US" sz="2400" b="0" dirty="0" smtClean="0"/>
            </a:br>
            <a:r>
              <a:rPr lang="en-US" sz="2400" b="0" dirty="0" smtClean="0"/>
              <a:t>Address Spaces, Memory API, Address Translation, Segmentation</a:t>
            </a:r>
            <a:br>
              <a:rPr lang="en-US" sz="2400" b="0" dirty="0" smtClean="0"/>
            </a:br>
            <a:endParaRPr lang="en-US" sz="24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678738" cy="1524000"/>
          </a:xfrm>
        </p:spPr>
        <p:txBody>
          <a:bodyPr/>
          <a:lstStyle/>
          <a:p>
            <a:r>
              <a:rPr lang="en-US" sz="2400" b="1" dirty="0" smtClean="0"/>
              <a:t>Instructor: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Haryadi Gunawi</a:t>
            </a:r>
          </a:p>
        </p:txBody>
      </p:sp>
    </p:spTree>
    <p:extLst>
      <p:ext uri="{BB962C8B-B14F-4D97-AF65-F5344CB8AC3E}">
        <p14:creationId xmlns:p14="http://schemas.microsoft.com/office/powerpoint/2010/main" val="13792547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</a:t>
            </a:r>
            <a:r>
              <a:rPr lang="en-US" b="1" dirty="0" smtClean="0"/>
              <a:t>table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708150"/>
            <a:ext cx="19050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38417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Code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393950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315200" y="6203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DC9E1F"/>
                </a:solidFill>
                <a:latin typeface="Gill Sans"/>
                <a:cs typeface="Gill Sans"/>
              </a:rPr>
              <a:t>0x 2000 0000</a:t>
            </a:r>
            <a:endParaRPr lang="en-US" sz="1600" dirty="0">
              <a:solidFill>
                <a:srgbClr val="DC9E1F"/>
              </a:solidFill>
              <a:latin typeface="Gill Sans"/>
              <a:cs typeface="Gill San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5200" y="51371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2000 0000 +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Gill Sans"/>
                <a:cs typeface="Gill Sans"/>
              </a:rPr>
              <a:t>1 MB</a:t>
            </a:r>
            <a:endParaRPr lang="en-US" sz="1600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4679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FF00"/>
                </a:solidFill>
                <a:latin typeface="Gill Sans"/>
                <a:cs typeface="Gill Sans"/>
              </a:rPr>
              <a:t>0x 8000 0000</a:t>
            </a:r>
            <a:endParaRPr lang="en-US" sz="1600" dirty="0">
              <a:solidFill>
                <a:srgbClr val="00FF00"/>
              </a:solidFill>
              <a:latin typeface="Gill Sans"/>
              <a:cs typeface="Gill Sans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315200" y="3689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8000 0000 + </a:t>
            </a:r>
          </a:p>
          <a:p>
            <a:pPr>
              <a:defRPr/>
            </a:pPr>
            <a:r>
              <a:rPr lang="en-US" sz="1600" dirty="0" smtClean="0">
                <a:solidFill>
                  <a:srgbClr val="00FF00"/>
                </a:solidFill>
                <a:latin typeface="Gill Sans"/>
                <a:cs typeface="Gill Sans"/>
              </a:rPr>
              <a:t>2 MB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315200" y="32321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6600"/>
                </a:solidFill>
                <a:latin typeface="Gill Sans"/>
                <a:cs typeface="Gill Sans"/>
              </a:rPr>
              <a:t>0x 9000 0000</a:t>
            </a:r>
            <a:endParaRPr lang="en-US" sz="16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9000 0000 + </a:t>
            </a:r>
          </a:p>
          <a:p>
            <a:pPr>
              <a:defRPr/>
            </a:pPr>
            <a:r>
              <a:rPr lang="en-US" sz="1600" dirty="0" smtClean="0">
                <a:solidFill>
                  <a:srgbClr val="FF6600"/>
                </a:solidFill>
                <a:latin typeface="Gill Sans"/>
                <a:cs typeface="Gill Sans"/>
              </a:rPr>
              <a:t>3 MB</a:t>
            </a:r>
            <a:endParaRPr lang="en-US" sz="16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12412"/>
              </p:ext>
            </p:extLst>
          </p:nvPr>
        </p:nvGraphicFramePr>
        <p:xfrm>
          <a:off x="412516" y="5112326"/>
          <a:ext cx="4692480" cy="1219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120"/>
                <a:gridCol w="1173120"/>
                <a:gridCol w="1173120"/>
                <a:gridCol w="117312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Seg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Base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Bound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RW Bits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Stack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6600"/>
                          </a:solidFill>
                          <a:latin typeface="Gill Sans"/>
                          <a:cs typeface="Gill Sans"/>
                        </a:rPr>
                        <a:t>9000 0000</a:t>
                      </a:r>
                      <a:endParaRPr lang="en-US" sz="1400" dirty="0">
                        <a:solidFill>
                          <a:srgbClr val="FF66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 MB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Heap 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FF00"/>
                          </a:solidFill>
                          <a:latin typeface="Gill Sans"/>
                          <a:cs typeface="Gill Sans"/>
                        </a:rPr>
                        <a:t>8000 0000</a:t>
                      </a:r>
                      <a:endParaRPr lang="en-US" sz="1400" dirty="0">
                        <a:solidFill>
                          <a:srgbClr val="00FF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 MB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1 1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Code 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Gill Sans"/>
                          <a:cs typeface="Gill Sans"/>
                        </a:rPr>
                        <a:t>2000 0000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 MB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1 0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Content Placeholder 6"/>
          <p:cNvSpPr txBox="1">
            <a:spLocks/>
          </p:cNvSpPr>
          <p:nvPr/>
        </p:nvSpPr>
        <p:spPr>
          <a:xfrm>
            <a:off x="95113" y="1121030"/>
            <a:ext cx="5102396" cy="33114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Segment table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Each </a:t>
            </a:r>
            <a:r>
              <a:rPr lang="en-US" b="1" dirty="0" smtClean="0">
                <a:solidFill>
                  <a:srgbClr val="FF0000"/>
                </a:solidFill>
              </a:rPr>
              <a:t>process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has a segment table</a:t>
            </a:r>
          </a:p>
          <a:p>
            <a:pPr lvl="1"/>
            <a:r>
              <a:rPr lang="en-US" dirty="0" smtClean="0"/>
              <a:t>Stored in </a:t>
            </a:r>
            <a:r>
              <a:rPr lang="en-US" b="1" dirty="0" smtClean="0">
                <a:solidFill>
                  <a:srgbClr val="FF0000"/>
                </a:solidFill>
              </a:rPr>
              <a:t>PCB</a:t>
            </a:r>
          </a:p>
          <a:p>
            <a:pPr lvl="1"/>
            <a:r>
              <a:rPr lang="en-US" dirty="0" smtClean="0"/>
              <a:t>Also installed to the </a:t>
            </a:r>
            <a:r>
              <a:rPr lang="en-US" b="1" dirty="0" smtClean="0">
                <a:solidFill>
                  <a:srgbClr val="FF0000"/>
                </a:solidFill>
              </a:rPr>
              <a:t>MMU </a:t>
            </a:r>
          </a:p>
          <a:p>
            <a:pPr lvl="1"/>
            <a:r>
              <a:rPr lang="en-US" i="1" dirty="0" smtClean="0"/>
              <a:t>Thus, MMU is more complex now, not just has two (</a:t>
            </a:r>
            <a:r>
              <a:rPr lang="en-US" i="1" dirty="0" err="1" smtClean="0"/>
              <a:t>base&amp;bound</a:t>
            </a:r>
            <a:r>
              <a:rPr lang="en-US" i="1" dirty="0" smtClean="0"/>
              <a:t>) registers, but now a table</a:t>
            </a:r>
          </a:p>
          <a:p>
            <a:pPr lvl="2"/>
            <a:r>
              <a:rPr lang="en-US" i="1" dirty="0" smtClean="0"/>
              <a:t>(see next slide)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586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Table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708150"/>
            <a:ext cx="19050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38417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Code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393950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315200" y="6203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2000 0000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4679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8000 0000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315200" y="32321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9000 0000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280" y="4089460"/>
            <a:ext cx="2181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ov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%</a:t>
            </a: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ebx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mem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[</a:t>
            </a:r>
            <a:r>
              <a:rPr lang="en-US" b="1" dirty="0" smtClean="0">
                <a:solidFill>
                  <a:srgbClr val="FF0000"/>
                </a:solidFill>
                <a:latin typeface="Gill Sans"/>
                <a:cs typeface="Gill Sans"/>
              </a:rPr>
              <a:t>0x48001000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]</a:t>
            </a:r>
            <a:endParaRPr lang="en-US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20509" y="4788414"/>
            <a:ext cx="1167557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CPU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731067" y="4864614"/>
            <a:ext cx="1676400" cy="1219200"/>
          </a:xfrm>
          <a:prstGeom prst="rect">
            <a:avLst/>
          </a:prstGeom>
          <a:solidFill>
            <a:srgbClr val="FF0000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MMU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strike="sngStrike" dirty="0" smtClean="0">
                <a:solidFill>
                  <a:srgbClr val="000000"/>
                </a:solidFill>
                <a:latin typeface="Gill Sans"/>
                <a:cs typeface="Gill Sans"/>
              </a:rPr>
              <a:t>(base</a:t>
            </a:r>
            <a:r>
              <a:rPr lang="en-US" strike="sngStrike" dirty="0" smtClean="0">
                <a:solidFill>
                  <a:srgbClr val="000000"/>
                </a:solidFill>
                <a:latin typeface="Gill Sans"/>
                <a:cs typeface="Gill Sans"/>
              </a:rPr>
              <a:t>=..; bound=..)</a:t>
            </a:r>
            <a:endParaRPr lang="en-US" sz="1800" b="0" strike="sngStrike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Now: </a:t>
            </a:r>
            <a:r>
              <a:rPr lang="en-US" sz="1800" b="1" dirty="0" smtClean="0">
                <a:solidFill>
                  <a:srgbClr val="000000"/>
                </a:solidFill>
                <a:latin typeface="Gill Sans"/>
                <a:cs typeface="Gill Sans"/>
              </a:rPr>
              <a:t>Segment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table</a:t>
            </a:r>
            <a:endParaRPr lang="en-US" sz="18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1588067" y="5245614"/>
            <a:ext cx="1066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4407467" y="5245614"/>
            <a:ext cx="99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596655" y="5365750"/>
            <a:ext cx="96976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Gill Sans"/>
                <a:cs typeface="Gill Sans"/>
              </a:rPr>
              <a:t>Logical </a:t>
            </a:r>
            <a:endParaRPr lang="en-US" sz="2000" b="0" dirty="0" smtClean="0">
              <a:solidFill>
                <a:schemeClr val="tx1">
                  <a:lumMod val="50000"/>
                </a:schemeClr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Gill Sans"/>
                <a:cs typeface="Gill Sans"/>
              </a:rPr>
              <a:t>address</a:t>
            </a:r>
            <a:endParaRPr lang="en-US" sz="2000" b="0" dirty="0">
              <a:solidFill>
                <a:schemeClr val="tx1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4439807" y="5384352"/>
            <a:ext cx="979906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7F7F7F"/>
                </a:solidFill>
                <a:latin typeface="Gill Sans"/>
                <a:cs typeface="Gill Sans"/>
              </a:rPr>
              <a:t>Physical </a:t>
            </a:r>
            <a:endParaRPr lang="en-US" sz="2000" b="0" dirty="0" smtClean="0">
              <a:solidFill>
                <a:srgbClr val="7F7F7F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7F7F7F"/>
                </a:solidFill>
                <a:latin typeface="Gill Sans"/>
                <a:cs typeface="Gill Sans"/>
              </a:rPr>
              <a:t>address</a:t>
            </a:r>
            <a:endParaRPr lang="en-US" sz="2000" b="0" dirty="0">
              <a:solidFill>
                <a:srgbClr val="7F7F7F"/>
              </a:solidFill>
              <a:latin typeface="Gill Sans"/>
              <a:cs typeface="Gill San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87658"/>
              </p:ext>
            </p:extLst>
          </p:nvPr>
        </p:nvGraphicFramePr>
        <p:xfrm>
          <a:off x="237280" y="1127952"/>
          <a:ext cx="4692480" cy="1219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120"/>
                <a:gridCol w="1173120"/>
                <a:gridCol w="1173120"/>
                <a:gridCol w="117312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Seg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Base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Bound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RW Bits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Stack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6600"/>
                          </a:solidFill>
                          <a:latin typeface="Gill Sans"/>
                          <a:cs typeface="Gill Sans"/>
                        </a:rPr>
                        <a:t>9000 0000</a:t>
                      </a:r>
                      <a:endParaRPr lang="en-US" sz="1400" dirty="0">
                        <a:solidFill>
                          <a:srgbClr val="FF66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 MB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Heap 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FF00"/>
                          </a:solidFill>
                          <a:latin typeface="Gill Sans"/>
                          <a:cs typeface="Gill Sans"/>
                        </a:rPr>
                        <a:t>8000 0000</a:t>
                      </a:r>
                      <a:endParaRPr lang="en-US" sz="1400" dirty="0">
                        <a:solidFill>
                          <a:srgbClr val="00FF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 MB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1 1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Code 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Gill Sans"/>
                          <a:cs typeface="Gill Sans"/>
                        </a:rPr>
                        <a:t>2000 0000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 MB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1 0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2447550" y="3664285"/>
            <a:ext cx="27427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Input: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0x48001000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Output =</a:t>
            </a:r>
            <a:r>
              <a:rPr lang="en-US" b="1" i="1" dirty="0" smtClean="0">
                <a:solidFill>
                  <a:schemeClr val="bg1"/>
                </a:solidFill>
                <a:latin typeface="Gill Sans"/>
                <a:cs typeface="Gill Sans"/>
              </a:rPr>
              <a:t> base + input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“hmmm .</a:t>
            </a:r>
            <a:r>
              <a:rPr lang="en-US" i="1" dirty="0" smtClean="0">
                <a:solidFill>
                  <a:srgbClr val="FF0000"/>
                </a:solidFill>
                <a:latin typeface="Gill Sans"/>
                <a:cs typeface="Gill Sans"/>
              </a:rPr>
              <a:t>. stack? heap? or</a:t>
            </a:r>
          </a:p>
          <a:p>
            <a:r>
              <a:rPr lang="en-US" i="1" dirty="0">
                <a:solidFill>
                  <a:srgbClr val="FF0000"/>
                </a:solidFill>
                <a:latin typeface="Gill Sans"/>
                <a:cs typeface="Gill Sans"/>
              </a:rPr>
              <a:t>c</a:t>
            </a:r>
            <a:r>
              <a:rPr lang="en-US" i="1" dirty="0" smtClean="0">
                <a:solidFill>
                  <a:srgbClr val="FF0000"/>
                </a:solidFill>
                <a:latin typeface="Gill Sans"/>
                <a:cs typeface="Gill Sans"/>
              </a:rPr>
              <a:t>ode? </a:t>
            </a:r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Which base to use?”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67" y="3166149"/>
            <a:ext cx="741601" cy="7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7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animBg="1"/>
      <p:bldP spid="46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5-12 at 9.1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42" y="1887969"/>
            <a:ext cx="3366791" cy="2479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 with segmentation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634727"/>
            <a:ext cx="5845147" cy="50867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to convert a </a:t>
            </a:r>
            <a:r>
              <a:rPr lang="en-US" dirty="0" smtClean="0">
                <a:solidFill>
                  <a:srgbClr val="FF0000"/>
                </a:solidFill>
              </a:rPr>
              <a:t>logical address</a:t>
            </a:r>
            <a:r>
              <a:rPr lang="en-US" dirty="0" smtClean="0">
                <a:solidFill>
                  <a:schemeClr val="bg1"/>
                </a:solidFill>
              </a:rPr>
              <a:t> to a </a:t>
            </a:r>
            <a:r>
              <a:rPr lang="en-US" dirty="0" smtClean="0">
                <a:solidFill>
                  <a:srgbClr val="FF0000"/>
                </a:solidFill>
              </a:rPr>
              <a:t>physical address </a:t>
            </a: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rgbClr val="FF0000"/>
                </a:solidFill>
              </a:rPr>
              <a:t>segmentation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endParaRPr lang="en-US" dirty="0" smtClean="0"/>
          </a:p>
          <a:p>
            <a:r>
              <a:rPr lang="en-US" dirty="0" smtClean="0"/>
              <a:t>Divide the </a:t>
            </a:r>
            <a:r>
              <a:rPr lang="en-US" dirty="0"/>
              <a:t>logical address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Top </a:t>
            </a:r>
            <a:r>
              <a:rPr lang="en-US" b="1" dirty="0">
                <a:solidFill>
                  <a:srgbClr val="FF0000"/>
                </a:solidFill>
              </a:rPr>
              <a:t>bits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logical address </a:t>
            </a:r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segment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Low </a:t>
            </a:r>
            <a:r>
              <a:rPr lang="en-US" b="1" dirty="0">
                <a:solidFill>
                  <a:srgbClr val="FF0000"/>
                </a:solidFill>
              </a:rPr>
              <a:t>bits </a:t>
            </a:r>
            <a:r>
              <a:rPr lang="en-US" dirty="0"/>
              <a:t>of </a:t>
            </a:r>
            <a:r>
              <a:rPr lang="en-US" dirty="0" smtClean="0"/>
              <a:t>logical address </a:t>
            </a:r>
            <a:r>
              <a:rPr lang="en-US" b="1" dirty="0"/>
              <a:t>select </a:t>
            </a:r>
            <a:r>
              <a:rPr lang="en-US" b="1" dirty="0">
                <a:solidFill>
                  <a:srgbClr val="FF0000"/>
                </a:solidFill>
              </a:rPr>
              <a:t>offset</a:t>
            </a:r>
            <a:r>
              <a:rPr lang="en-US" b="1" dirty="0"/>
              <a:t> </a:t>
            </a:r>
            <a:r>
              <a:rPr lang="en-US" dirty="0"/>
              <a:t>within segment </a:t>
            </a:r>
            <a:endParaRPr lang="en-US" dirty="0" smtClean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17563" y="1305123"/>
            <a:ext cx="1859666" cy="64633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Logical </a:t>
            </a:r>
            <a:r>
              <a:rPr lang="en-US" sz="1800" dirty="0" smtClean="0">
                <a:solidFill>
                  <a:srgbClr val="000000"/>
                </a:solidFill>
                <a:latin typeface="Gill Sans"/>
                <a:cs typeface="Gill Sans"/>
              </a:rPr>
              <a:t>address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e.g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32-bit address</a:t>
            </a:r>
            <a:endParaRPr lang="en-US" sz="18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0177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Addressing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108598"/>
              </p:ext>
            </p:extLst>
          </p:nvPr>
        </p:nvGraphicFramePr>
        <p:xfrm>
          <a:off x="1614761" y="2707967"/>
          <a:ext cx="3021390" cy="1219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130"/>
                <a:gridCol w="1007130"/>
                <a:gridCol w="100713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Seg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Base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Bound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Stack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(10)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9000 0000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 MB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Heap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(01)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8000 0000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 MB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Code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(00)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2000 0000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 MB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6732" y="1489174"/>
            <a:ext cx="1611372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Gill Sans"/>
                <a:cs typeface="Gill Sans"/>
              </a:rPr>
              <a:t>Seg</a:t>
            </a: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 # (2 bits)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2771" y="5297613"/>
            <a:ext cx="5834598" cy="609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Physical address (e.g. 0x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</a:rPr>
              <a:t>88001000</a:t>
            </a: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18104" y="1484540"/>
            <a:ext cx="3646429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30-bit Virtual Address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(Segment offset)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9424" y="1115208"/>
            <a:ext cx="585976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Logical </a:t>
            </a:r>
            <a:r>
              <a:rPr lang="en-US" sz="1800" dirty="0" smtClean="0">
                <a:solidFill>
                  <a:srgbClr val="000000"/>
                </a:solidFill>
                <a:latin typeface="Gill Sans"/>
                <a:cs typeface="Gill Sans"/>
              </a:rPr>
              <a:t>address  (e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.g. </a:t>
            </a: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mov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%</a:t>
            </a: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ebx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mem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[0x</a:t>
            </a:r>
            <a:r>
              <a:rPr lang="en-US" b="1" dirty="0" smtClean="0">
                <a:solidFill>
                  <a:srgbClr val="FF0000"/>
                </a:solidFill>
                <a:latin typeface="Gill Sans"/>
                <a:cs typeface="Gill Sans"/>
              </a:rPr>
              <a:t>48001000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])</a:t>
            </a:r>
            <a:endParaRPr lang="en-US" sz="18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73102" y="1115208"/>
            <a:ext cx="137758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FF0000"/>
                </a:solidFill>
                <a:latin typeface="Gill Sans"/>
                <a:cs typeface="Gill Sans"/>
              </a:rPr>
              <a:t>e.g. </a:t>
            </a:r>
            <a:r>
              <a:rPr lang="en-US" sz="1800" b="1" dirty="0" smtClean="0">
                <a:solidFill>
                  <a:srgbClr val="FF0000"/>
                </a:solidFill>
                <a:latin typeface="Gill Sans"/>
                <a:cs typeface="Gill Sans"/>
              </a:rPr>
              <a:t>32 bit</a:t>
            </a:r>
            <a:endParaRPr lang="en-US" sz="18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378733" y="2094140"/>
            <a:ext cx="0" cy="263024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1952292" y="2307857"/>
            <a:ext cx="2353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’s segment table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4670" y="4375550"/>
            <a:ext cx="678461" cy="678461"/>
          </a:xfrm>
          <a:prstGeom prst="ellipse">
            <a:avLst/>
          </a:prstGeom>
          <a:noFill/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38100" cmpd="sng">
                  <a:noFill/>
                </a:ln>
                <a:solidFill>
                  <a:srgbClr val="000000"/>
                </a:solidFill>
                <a:latin typeface="Gill Sans"/>
                <a:cs typeface="Gill Sans"/>
              </a:rPr>
              <a:t>+</a:t>
            </a:r>
            <a:endParaRPr lang="en-US" sz="2400" dirty="0">
              <a:ln w="38100" cmpd="sng">
                <a:noFill/>
              </a:ln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236668" y="4724385"/>
            <a:ext cx="80800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236668" y="3540455"/>
            <a:ext cx="0" cy="118393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4723131" y="4724385"/>
            <a:ext cx="65560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5661694" y="2427014"/>
            <a:ext cx="805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</a:rPr>
              <a:t>MMU</a:t>
            </a:r>
            <a:endParaRPr lang="en-US" sz="2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0788" y="2307856"/>
            <a:ext cx="6000946" cy="2859293"/>
          </a:xfrm>
          <a:prstGeom prst="rect">
            <a:avLst/>
          </a:prstGeom>
          <a:noFill/>
          <a:ln w="9525" cmpd="sng">
            <a:solidFill>
              <a:srgbClr val="FF0000"/>
            </a:solidFill>
            <a:prstDash val="sys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1023153" y="2116002"/>
            <a:ext cx="0" cy="13341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001179" y="3450164"/>
            <a:ext cx="613582" cy="2419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H="1">
            <a:off x="4361726" y="5054011"/>
            <a:ext cx="0" cy="24360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260" y="6484080"/>
            <a:ext cx="207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 MB = 0100 0000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906320" y="2454446"/>
            <a:ext cx="720510" cy="517861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95348" y="2115596"/>
            <a:ext cx="43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906319" y="2988759"/>
            <a:ext cx="720510" cy="32511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906320" y="3348900"/>
            <a:ext cx="720510" cy="14228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317851" y="2110962"/>
            <a:ext cx="754150" cy="240375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326261" y="2692523"/>
            <a:ext cx="720510" cy="549601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326261" y="3420041"/>
            <a:ext cx="720510" cy="38166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8309190" y="4213838"/>
            <a:ext cx="720510" cy="17853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Excel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91698" y="2197303"/>
            <a:ext cx="98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>
            <a:off x="7626830" y="2750409"/>
            <a:ext cx="691020" cy="10182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>
            <a:off x="7626829" y="3420040"/>
            <a:ext cx="682361" cy="79379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7618421" y="3088404"/>
            <a:ext cx="699429" cy="46887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6161407" y="1686655"/>
            <a:ext cx="933941" cy="392988"/>
          </a:xfrm>
          <a:prstGeom prst="wedgeRoundRectCallout">
            <a:avLst>
              <a:gd name="adj1" fmla="val -26815"/>
              <a:gd name="adj2" fmla="val -121768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01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00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7093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743269"/>
          </a:xfrm>
        </p:spPr>
        <p:txBody>
          <a:bodyPr/>
          <a:lstStyle/>
          <a:p>
            <a:r>
              <a:rPr lang="en-US" dirty="0" smtClean="0"/>
              <a:t>Segmentation Implementation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165296"/>
            <a:ext cx="8692460" cy="3111411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u="sng" dirty="0" smtClean="0">
                <a:solidFill>
                  <a:srgbClr val="FF0000"/>
                </a:solidFill>
              </a:rPr>
              <a:t>14 bit</a:t>
            </a:r>
            <a:r>
              <a:rPr lang="en-US" dirty="0" smtClean="0"/>
              <a:t> logical address, </a:t>
            </a:r>
            <a:r>
              <a:rPr lang="en-US" dirty="0" smtClean="0">
                <a:solidFill>
                  <a:srgbClr val="FF0000"/>
                </a:solidFill>
              </a:rPr>
              <a:t>3 segments</a:t>
            </a:r>
          </a:p>
          <a:p>
            <a:pPr lvl="1"/>
            <a:r>
              <a:rPr lang="en-US" dirty="0" smtClean="0"/>
              <a:t>(i.e. use </a:t>
            </a:r>
            <a:r>
              <a:rPr lang="en-US" b="1" dirty="0" smtClean="0">
                <a:solidFill>
                  <a:srgbClr val="FF0000"/>
                </a:solidFill>
              </a:rPr>
              <a:t>top-2 </a:t>
            </a:r>
            <a:r>
              <a:rPr lang="en-US" dirty="0" smtClean="0"/>
              <a:t>bits for segment indexing, and </a:t>
            </a:r>
            <a:r>
              <a:rPr lang="en-US" b="1" dirty="0" smtClean="0">
                <a:solidFill>
                  <a:srgbClr val="FF0000"/>
                </a:solidFill>
              </a:rPr>
              <a:t>low-12 </a:t>
            </a:r>
            <a:r>
              <a:rPr lang="en-US" dirty="0" smtClean="0"/>
              <a:t>bits for offset)</a:t>
            </a:r>
          </a:p>
          <a:p>
            <a:r>
              <a:rPr lang="en-US" dirty="0" smtClean="0"/>
              <a:t>Translate logical addresses to physical addresses:</a:t>
            </a:r>
          </a:p>
          <a:p>
            <a:pPr lvl="1"/>
            <a:r>
              <a:rPr lang="en-US" dirty="0" smtClean="0"/>
              <a:t>Read  </a:t>
            </a:r>
            <a:r>
              <a:rPr lang="en-US" dirty="0" err="1" smtClean="0"/>
              <a:t>mem</a:t>
            </a:r>
            <a:r>
              <a:rPr lang="en-US" dirty="0" smtClean="0"/>
              <a:t>[0x</a:t>
            </a:r>
            <a:r>
              <a:rPr lang="en-US" dirty="0" smtClean="0">
                <a:solidFill>
                  <a:srgbClr val="FF0000"/>
                </a:solidFill>
              </a:rPr>
              <a:t>265c</a:t>
            </a:r>
            <a:r>
              <a:rPr lang="en-US" dirty="0" smtClean="0"/>
              <a:t>]: 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Read  </a:t>
            </a:r>
            <a:r>
              <a:rPr lang="en-US" dirty="0" err="1" smtClean="0"/>
              <a:t>mem</a:t>
            </a:r>
            <a:r>
              <a:rPr lang="en-US" dirty="0" smtClean="0"/>
              <a:t>[0x</a:t>
            </a:r>
            <a:r>
              <a:rPr lang="en-US" dirty="0" smtClean="0">
                <a:solidFill>
                  <a:srgbClr val="FF0000"/>
                </a:solidFill>
              </a:rPr>
              <a:t>1108</a:t>
            </a:r>
            <a:r>
              <a:rPr lang="en-US" dirty="0" smtClean="0"/>
              <a:t>]: 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Write </a:t>
            </a:r>
            <a:r>
              <a:rPr lang="en-US" dirty="0" err="1" smtClean="0"/>
              <a:t>mem</a:t>
            </a:r>
            <a:r>
              <a:rPr lang="en-US" dirty="0" smtClean="0"/>
              <a:t>[0x</a:t>
            </a:r>
            <a:r>
              <a:rPr lang="en-US" dirty="0" smtClean="0">
                <a:solidFill>
                  <a:srgbClr val="FF0000"/>
                </a:solidFill>
              </a:rPr>
              <a:t>0240</a:t>
            </a:r>
            <a:r>
              <a:rPr lang="en-US" dirty="0" smtClean="0"/>
              <a:t>]: 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dirty="0" smtClean="0"/>
              <a:t>Read  </a:t>
            </a:r>
            <a:r>
              <a:rPr lang="en-US" dirty="0" err="1" smtClean="0"/>
              <a:t>mem</a:t>
            </a:r>
            <a:r>
              <a:rPr lang="en-US" dirty="0" smtClean="0"/>
              <a:t>[0x</a:t>
            </a:r>
            <a:r>
              <a:rPr lang="en-US" dirty="0" smtClean="0">
                <a:solidFill>
                  <a:srgbClr val="FF0000"/>
                </a:solidFill>
              </a:rPr>
              <a:t>3002</a:t>
            </a:r>
            <a:r>
              <a:rPr lang="en-US" dirty="0" smtClean="0"/>
              <a:t>]: </a:t>
            </a:r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60169"/>
              </p:ext>
            </p:extLst>
          </p:nvPr>
        </p:nvGraphicFramePr>
        <p:xfrm>
          <a:off x="218613" y="4411280"/>
          <a:ext cx="6096000" cy="2134236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Segment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Bound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aco"/>
                        <a:ea typeface="ＭＳ Ｐゴシック" charset="0"/>
                        <a:cs typeface="Monac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R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 (code)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aco"/>
                        <a:ea typeface="ＭＳ Ｐゴシック" charset="0"/>
                        <a:cs typeface="Monac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0x06ff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aco"/>
                        <a:ea typeface="ＭＳ Ｐゴシック" charset="0"/>
                        <a:cs typeface="Monac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 (heap)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aco"/>
                        <a:ea typeface="ＭＳ Ｐゴシック" charset="0"/>
                        <a:cs typeface="Monac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0x04ff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aco"/>
                        <a:ea typeface="ＭＳ Ｐゴシック" charset="0"/>
                        <a:cs typeface="Monac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2 (stack)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aco"/>
                        <a:ea typeface="ＭＳ Ｐゴシック" charset="0"/>
                        <a:cs typeface="Monac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aco"/>
                        <a:ea typeface="ＭＳ Ｐゴシック" charset="0"/>
                        <a:cs typeface="Monac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Screen Shot 2015-05-12 at 9.12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12" y="3089011"/>
            <a:ext cx="2923888" cy="2152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7799" y="2795377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14-bit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433240" y="5590828"/>
            <a:ext cx="2596460" cy="1130647"/>
          </a:xfrm>
          <a:prstGeom prst="wedgeRoundRectCallout">
            <a:avLst>
              <a:gd name="adj1" fmla="val 21695"/>
              <a:gd name="adj2" fmla="val -122076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In this class, always use “+” (</a:t>
            </a:r>
            <a:r>
              <a:rPr lang="en-US" dirty="0" err="1" smtClean="0">
                <a:solidFill>
                  <a:schemeClr val="bg1"/>
                </a:solidFill>
                <a:latin typeface="Gill Sans"/>
                <a:cs typeface="Gill Sans"/>
              </a:rPr>
              <a:t>phy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= base + log).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In OSTEP book, stack uses “-” 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7976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80582" y="1320504"/>
            <a:ext cx="1905000" cy="2019459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pointer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80582" y="4463789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(1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80582" y="3352142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(2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80583" y="2058771"/>
            <a:ext cx="1905000" cy="624291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248361" y="5454388"/>
            <a:ext cx="43847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9872" y="1682882"/>
            <a:ext cx="3678205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Monaco"/>
                <a:cs typeface="Monaco"/>
              </a:rPr>
              <a:t>func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(){</a:t>
            </a:r>
          </a:p>
          <a:p>
            <a:endParaRPr lang="en-US" dirty="0" smtClean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aco"/>
                <a:cs typeface="Monaco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 *</a:t>
            </a:r>
            <a:r>
              <a:rPr lang="en-US" b="1" dirty="0" smtClean="0">
                <a:solidFill>
                  <a:srgbClr val="FF0000"/>
                </a:solidFill>
                <a:latin typeface="Monaco"/>
                <a:cs typeface="Monaco"/>
              </a:rPr>
              <a:t>p 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= rand();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Monaco"/>
                <a:cs typeface="Monaco"/>
              </a:rPr>
              <a:t> </a:t>
            </a:r>
            <a:endParaRPr lang="en-US" dirty="0" smtClean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  *</a:t>
            </a:r>
            <a:r>
              <a:rPr lang="en-US" b="1" dirty="0" smtClean="0">
                <a:solidFill>
                  <a:srgbClr val="FF0000"/>
                </a:solidFill>
                <a:latin typeface="Monaco"/>
                <a:cs typeface="Monaco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 = 7;</a:t>
            </a:r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endParaRPr lang="en-US" dirty="0" smtClean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  // what happens</a:t>
            </a:r>
            <a:r>
              <a:rPr lang="en-US" b="1" dirty="0" smtClean="0">
                <a:solidFill>
                  <a:schemeClr val="bg1"/>
                </a:solidFill>
                <a:latin typeface="Monaco"/>
                <a:cs typeface="Monaco"/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}</a:t>
            </a: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</p:txBody>
      </p:sp>
      <p:cxnSp>
        <p:nvCxnSpPr>
          <p:cNvPr id="20" name="Curved Connector 19"/>
          <p:cNvCxnSpPr>
            <a:stCxn id="36" idx="1"/>
            <a:endCxn id="21" idx="1"/>
          </p:cNvCxnSpPr>
          <p:nvPr/>
        </p:nvCxnSpPr>
        <p:spPr>
          <a:xfrm rot="10800000">
            <a:off x="5780583" y="1708350"/>
            <a:ext cx="323302" cy="771710"/>
          </a:xfrm>
          <a:prstGeom prst="curvedConnector3">
            <a:avLst>
              <a:gd name="adj1" fmla="val 527092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103885" y="2295394"/>
            <a:ext cx="1263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Monaco"/>
                <a:cs typeface="Monaco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 *p</a:t>
            </a:r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131416" y="851885"/>
            <a:ext cx="1110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lang="en-US" sz="3600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endParaRPr lang="en-US" sz="3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0583" y="1523684"/>
            <a:ext cx="1263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.</a:t>
            </a:r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8929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80582" y="1017713"/>
            <a:ext cx="1905000" cy="2334429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pointer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80582" y="4463789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(1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80582" y="3352142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(2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80582" y="1498216"/>
            <a:ext cx="1905000" cy="9906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248361" y="5454388"/>
            <a:ext cx="43847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86142" y="1788489"/>
            <a:ext cx="1263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Monaco"/>
                <a:cs typeface="Monaco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 *q</a:t>
            </a:r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</p:txBody>
      </p:sp>
      <p:cxnSp>
        <p:nvCxnSpPr>
          <p:cNvPr id="41" name="Curved Connector 40"/>
          <p:cNvCxnSpPr>
            <a:endCxn id="11" idx="3"/>
          </p:cNvCxnSpPr>
          <p:nvPr/>
        </p:nvCxnSpPr>
        <p:spPr>
          <a:xfrm rot="16200000" flipH="1">
            <a:off x="6392552" y="2614936"/>
            <a:ext cx="1914594" cy="671465"/>
          </a:xfrm>
          <a:prstGeom prst="curvedConnector4">
            <a:avLst>
              <a:gd name="adj1" fmla="val 17034"/>
              <a:gd name="adj2" fmla="val 290610"/>
            </a:avLst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37154" y="2476804"/>
            <a:ext cx="3678205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Monaco"/>
                <a:cs typeface="Monaco"/>
              </a:rPr>
              <a:t>func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(){</a:t>
            </a: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Monaco"/>
                <a:cs typeface="Monaco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 *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q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 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= rand()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;</a:t>
            </a: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Monaco"/>
                <a:cs typeface="Monaco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q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 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= 7</a:t>
            </a:r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;</a:t>
            </a: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  // what happens?</a:t>
            </a:r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endParaRPr lang="en-US" dirty="0" smtClean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Monaco"/>
                <a:cs typeface="Monaco"/>
              </a:rPr>
              <a:t>}</a:t>
            </a:r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131416" y="851885"/>
            <a:ext cx="1110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lang="en-US" sz="3600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endParaRPr lang="en-US" sz="3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5212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2" y="287867"/>
            <a:ext cx="9125129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Example: </a:t>
            </a:r>
            <a:r>
              <a:rPr lang="en-US" u="sng" dirty="0" smtClean="0">
                <a:solidFill>
                  <a:srgbClr val="FF0000"/>
                </a:solidFill>
              </a:rPr>
              <a:t>16-bit </a:t>
            </a:r>
            <a:r>
              <a:rPr lang="en-US" dirty="0" smtClean="0"/>
              <a:t>addressing </a:t>
            </a:r>
            <a:r>
              <a:rPr lang="en-US" sz="1800" dirty="0" smtClean="0"/>
              <a:t>e.g. </a:t>
            </a:r>
            <a:r>
              <a:rPr lang="en-US" sz="1800" dirty="0" err="1" smtClean="0"/>
              <a:t>Mem</a:t>
            </a:r>
            <a:r>
              <a:rPr lang="en-US" sz="1800" dirty="0" smtClean="0"/>
              <a:t>[0x</a:t>
            </a:r>
            <a:r>
              <a:rPr lang="en-US" sz="1800" dirty="0" smtClean="0">
                <a:solidFill>
                  <a:srgbClr val="FF0000"/>
                </a:solidFill>
              </a:rPr>
              <a:t>4012</a:t>
            </a:r>
            <a:r>
              <a:rPr lang="en-US" sz="1800" dirty="0" smtClean="0"/>
              <a:t>]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559945"/>
            <a:ext cx="4986772" cy="48946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</a:t>
            </a:r>
            <a:r>
              <a:rPr lang="en-US" dirty="0"/>
              <a:t>many </a:t>
            </a:r>
            <a:r>
              <a:rPr lang="en-US" dirty="0" smtClean="0"/>
              <a:t>bits for </a:t>
            </a:r>
            <a:r>
              <a:rPr lang="en-US" dirty="0" smtClean="0">
                <a:solidFill>
                  <a:srgbClr val="FF0000"/>
                </a:solidFill>
              </a:rPr>
              <a:t>segment indexing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Say</a:t>
            </a:r>
            <a:r>
              <a:rPr lang="en-US" dirty="0"/>
              <a:t>, we need </a:t>
            </a:r>
            <a:r>
              <a:rPr lang="en-US" dirty="0" smtClean="0"/>
              <a:t>3 segments, </a:t>
            </a:r>
            <a:r>
              <a:rPr lang="en-US" dirty="0"/>
              <a:t>for code, stack, and </a:t>
            </a:r>
            <a:r>
              <a:rPr lang="en-US" dirty="0" smtClean="0"/>
              <a:t>heap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How many bits for the virtual address (the </a:t>
            </a:r>
            <a:r>
              <a:rPr lang="en-US" dirty="0" smtClean="0">
                <a:solidFill>
                  <a:srgbClr val="FF0000"/>
                </a:solidFill>
              </a:rPr>
              <a:t>segment offset </a:t>
            </a:r>
            <a:r>
              <a:rPr lang="en-US" dirty="0" smtClean="0"/>
              <a:t>part)?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en-US" dirty="0" smtClean="0"/>
              <a:t>What’s the largest size of </a:t>
            </a:r>
            <a:r>
              <a:rPr lang="en-US" u="sng" dirty="0" smtClean="0"/>
              <a:t>a segment</a:t>
            </a:r>
            <a:r>
              <a:rPr lang="en-US" dirty="0" smtClean="0"/>
              <a:t>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Implication to </a:t>
            </a:r>
            <a:r>
              <a:rPr lang="en-US" b="1" dirty="0" err="1" smtClean="0">
                <a:solidFill>
                  <a:schemeClr val="bg1"/>
                </a:solidFill>
              </a:rPr>
              <a:t>malloc</a:t>
            </a:r>
            <a:r>
              <a:rPr lang="en-US" b="1" dirty="0" smtClean="0">
                <a:solidFill>
                  <a:schemeClr val="bg1"/>
                </a:solidFill>
              </a:rPr>
              <a:t>()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Implication to </a:t>
            </a:r>
            <a:r>
              <a:rPr lang="en-US" b="1" dirty="0" smtClean="0">
                <a:solidFill>
                  <a:schemeClr val="bg1"/>
                </a:solidFill>
              </a:rPr>
              <a:t>program/code size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icture 6" descr="Screen Shot 2015-05-12 at 9.12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50" y="1273976"/>
            <a:ext cx="3366791" cy="247903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75554" y="4745316"/>
            <a:ext cx="720510" cy="517861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582" y="4406466"/>
            <a:ext cx="43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75553" y="5279629"/>
            <a:ext cx="720510" cy="32511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75554" y="5639770"/>
            <a:ext cx="720510" cy="14228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87085" y="4401832"/>
            <a:ext cx="754150" cy="240375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95495" y="4983393"/>
            <a:ext cx="720510" cy="549601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95495" y="5710911"/>
            <a:ext cx="720510" cy="38166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78424" y="6504708"/>
            <a:ext cx="720510" cy="17853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Excel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6996064" y="5041279"/>
            <a:ext cx="691020" cy="10182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>
            <a:off x="6996063" y="5710910"/>
            <a:ext cx="682361" cy="79379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6987655" y="5379274"/>
            <a:ext cx="699429" cy="46887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6849" y="1017601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16-bit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1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99365"/>
            <a:ext cx="8692460" cy="9144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091327"/>
            <a:ext cx="8692460" cy="56301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 far, in our lecture:</a:t>
            </a:r>
          </a:p>
          <a:p>
            <a:pPr lvl="1"/>
            <a:r>
              <a:rPr lang="en-US" dirty="0" smtClean="0"/>
              <a:t>00 – code</a:t>
            </a:r>
          </a:p>
          <a:p>
            <a:pPr lvl="1"/>
            <a:r>
              <a:rPr lang="en-US" dirty="0" smtClean="0"/>
              <a:t>01 – heap</a:t>
            </a:r>
          </a:p>
          <a:p>
            <a:pPr lvl="1"/>
            <a:r>
              <a:rPr lang="en-US" dirty="0" smtClean="0"/>
              <a:t>02 – stack</a:t>
            </a:r>
          </a:p>
          <a:p>
            <a:pPr lvl="1"/>
            <a:r>
              <a:rPr lang="en-US" dirty="0" smtClean="0"/>
              <a:t>03 – unused</a:t>
            </a:r>
          </a:p>
          <a:p>
            <a:r>
              <a:rPr lang="en-US" dirty="0" smtClean="0"/>
              <a:t>Who decides?</a:t>
            </a:r>
          </a:p>
          <a:p>
            <a:pPr lvl="1"/>
            <a:r>
              <a:rPr lang="en-US" dirty="0" smtClean="0"/>
              <a:t>Contract between OS, architecture, and compilers</a:t>
            </a:r>
          </a:p>
          <a:p>
            <a:pPr lvl="2"/>
            <a:r>
              <a:rPr lang="en-US" dirty="0" smtClean="0"/>
              <a:t>E.g. compilers create jump addresses that start with 00</a:t>
            </a:r>
          </a:p>
          <a:p>
            <a:pPr lvl="2"/>
            <a:r>
              <a:rPr lang="en-US" dirty="0" smtClean="0"/>
              <a:t>Try: compile the same program on different </a:t>
            </a:r>
            <a:r>
              <a:rPr lang="en-US" dirty="0" err="1" smtClean="0"/>
              <a:t>OSes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Then print function pointers, heap and stack addresses (might get different results)</a:t>
            </a:r>
          </a:p>
          <a:p>
            <a:r>
              <a:rPr lang="en-US" dirty="0" smtClean="0"/>
              <a:t>It’s also possible in some other OS/architecture:</a:t>
            </a:r>
          </a:p>
          <a:p>
            <a:pPr lvl="1"/>
            <a:r>
              <a:rPr lang="en-US" dirty="0" smtClean="0"/>
              <a:t>00 – code</a:t>
            </a:r>
          </a:p>
          <a:p>
            <a:pPr lvl="1"/>
            <a:r>
              <a:rPr lang="en-US" dirty="0" smtClean="0"/>
              <a:t>01 – data</a:t>
            </a:r>
          </a:p>
          <a:p>
            <a:pPr lvl="1"/>
            <a:r>
              <a:rPr lang="en-US" dirty="0" smtClean="0"/>
              <a:t>02 – heap</a:t>
            </a:r>
          </a:p>
          <a:p>
            <a:pPr lvl="1"/>
            <a:r>
              <a:rPr lang="en-US" dirty="0" smtClean="0"/>
              <a:t>03 – </a:t>
            </a:r>
            <a:r>
              <a:rPr lang="en-US" dirty="0" err="1" smtClean="0"/>
              <a:t>mmap</a:t>
            </a:r>
            <a:r>
              <a:rPr lang="en-US" dirty="0" smtClean="0"/>
              <a:t> segments (shared with other processes)</a:t>
            </a:r>
          </a:p>
          <a:p>
            <a:pPr lvl="1"/>
            <a:r>
              <a:rPr lang="en-US" dirty="0" smtClean="0"/>
              <a:t>04 – unused</a:t>
            </a:r>
          </a:p>
          <a:p>
            <a:pPr lvl="1"/>
            <a:r>
              <a:rPr lang="en-US" dirty="0" smtClean="0"/>
              <a:t>05 – stack thread 1</a:t>
            </a:r>
          </a:p>
          <a:p>
            <a:pPr lvl="1"/>
            <a:r>
              <a:rPr lang="en-US" dirty="0" smtClean="0"/>
              <a:t>06 – stack thread 2</a:t>
            </a:r>
          </a:p>
          <a:p>
            <a:pPr lvl="1"/>
            <a:r>
              <a:rPr lang="en-US" dirty="0" smtClean="0"/>
              <a:t>07 -- .. (other purposes)</a:t>
            </a:r>
          </a:p>
          <a:p>
            <a:r>
              <a:rPr lang="en-US" dirty="0" smtClean="0"/>
              <a:t>Always </a:t>
            </a:r>
            <a:r>
              <a:rPr lang="en-US" u="sng" dirty="0" smtClean="0">
                <a:solidFill>
                  <a:srgbClr val="FF0000"/>
                </a:solidFill>
              </a:rPr>
              <a:t>read the specification</a:t>
            </a:r>
          </a:p>
          <a:p>
            <a:pPr lvl="1"/>
            <a:r>
              <a:rPr lang="en-US" dirty="0" smtClean="0"/>
              <a:t>Every OS/architecture doesn’t work the same</a:t>
            </a:r>
          </a:p>
          <a:p>
            <a:pPr lvl="1"/>
            <a:r>
              <a:rPr lang="en-US" dirty="0" smtClean="0"/>
              <a:t>(That’s why you must always recompile your program if you want to run it on another machine)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2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63797"/>
            <a:ext cx="8692460" cy="914400"/>
          </a:xfrm>
        </p:spPr>
        <p:txBody>
          <a:bodyPr/>
          <a:lstStyle/>
          <a:p>
            <a:r>
              <a:rPr lang="en-US" dirty="0" smtClean="0"/>
              <a:t>Segmentation </a:t>
            </a:r>
            <a:r>
              <a:rPr lang="en-US" dirty="0" smtClean="0">
                <a:solidFill>
                  <a:srgbClr val="FF0000"/>
                </a:solidFill>
              </a:rPr>
              <a:t>Advantages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372330"/>
            <a:ext cx="8692460" cy="53491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10 users open 5 MB Excel software, </a:t>
            </a:r>
            <a:r>
              <a:rPr lang="en-US" dirty="0" smtClean="0"/>
              <a:t>how much memory used?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en-US" dirty="0" smtClean="0"/>
              <a:t>Enables </a:t>
            </a:r>
            <a:r>
              <a:rPr lang="en-US" dirty="0">
                <a:solidFill>
                  <a:srgbClr val="FF0000"/>
                </a:solidFill>
              </a:rPr>
              <a:t>sparse</a:t>
            </a:r>
            <a:r>
              <a:rPr lang="en-US" dirty="0"/>
              <a:t> allocation of address </a:t>
            </a:r>
            <a:r>
              <a:rPr lang="en-US" dirty="0" smtClean="0"/>
              <a:t>space (i.e. 0 –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Illusion of large address space: 2^32 = 4 GB,   2^64 = 16 </a:t>
            </a:r>
            <a:r>
              <a:rPr lang="en-US" dirty="0" err="1" smtClean="0"/>
              <a:t>Exabytes</a:t>
            </a:r>
            <a:r>
              <a:rPr lang="en-US" dirty="0" smtClean="0"/>
              <a:t>!! </a:t>
            </a:r>
          </a:p>
          <a:p>
            <a:pPr lvl="1"/>
            <a:r>
              <a:rPr lang="en-US" dirty="0" smtClean="0"/>
              <a:t>Stack </a:t>
            </a:r>
            <a:r>
              <a:rPr lang="en-US" dirty="0"/>
              <a:t>and heap can </a:t>
            </a:r>
            <a:r>
              <a:rPr lang="en-US" b="1" dirty="0"/>
              <a:t>grow independently</a:t>
            </a:r>
          </a:p>
          <a:p>
            <a:pPr lvl="1"/>
            <a:r>
              <a:rPr lang="en-US" dirty="0"/>
              <a:t>Heap: If full, dynamic memory allocator requests more from OS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/>
              <a:t>e.g., </a:t>
            </a:r>
            <a:r>
              <a:rPr lang="en-US" dirty="0" err="1" smtClean="0"/>
              <a:t>malloc</a:t>
            </a:r>
            <a:r>
              <a:rPr lang="en-US" dirty="0" smtClean="0"/>
              <a:t>() library </a:t>
            </a:r>
            <a:r>
              <a:rPr lang="en-US" dirty="0"/>
              <a:t>calls </a:t>
            </a:r>
            <a:r>
              <a:rPr lang="en-US" dirty="0" err="1" smtClean="0"/>
              <a:t>sbrk</a:t>
            </a:r>
            <a:r>
              <a:rPr lang="en-US" dirty="0"/>
              <a:t>(</a:t>
            </a:r>
            <a:r>
              <a:rPr lang="en-US" dirty="0" smtClean="0"/>
              <a:t>) system call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next lecture)</a:t>
            </a:r>
            <a:endParaRPr lang="en-US" dirty="0"/>
          </a:p>
          <a:p>
            <a:pPr lvl="1"/>
            <a:r>
              <a:rPr lang="en-US" dirty="0"/>
              <a:t>Stack: OS recognizes reference outside legal segment, extends stack </a:t>
            </a:r>
            <a:r>
              <a:rPr lang="en-US" dirty="0" smtClean="0"/>
              <a:t>implicitly</a:t>
            </a:r>
          </a:p>
          <a:p>
            <a:r>
              <a:rPr lang="en-US" dirty="0" smtClean="0"/>
              <a:t>Is there Internal fragmentation?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 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Different </a:t>
            </a:r>
            <a:r>
              <a:rPr lang="en-US" dirty="0">
                <a:solidFill>
                  <a:srgbClr val="FF0000"/>
                </a:solidFill>
              </a:rPr>
              <a:t>protection</a:t>
            </a:r>
            <a:r>
              <a:rPr lang="en-US" dirty="0"/>
              <a:t> for different </a:t>
            </a:r>
            <a:r>
              <a:rPr lang="en-US" dirty="0" smtClean="0"/>
              <a:t>segments (</a:t>
            </a:r>
            <a:r>
              <a:rPr lang="en-US" dirty="0" smtClean="0">
                <a:solidFill>
                  <a:srgbClr val="FF0000"/>
                </a:solidFill>
              </a:rPr>
              <a:t>sharing</a:t>
            </a:r>
            <a:r>
              <a:rPr lang="en-US" dirty="0" smtClean="0"/>
              <a:t>!)</a:t>
            </a:r>
            <a:endParaRPr lang="en-US" dirty="0"/>
          </a:p>
          <a:p>
            <a:pPr lvl="1"/>
            <a:r>
              <a:rPr lang="en-US" dirty="0"/>
              <a:t>Read-only status for </a:t>
            </a:r>
            <a:r>
              <a:rPr lang="en-US" dirty="0" smtClean="0"/>
              <a:t>code segment (can share code segments!)</a:t>
            </a:r>
            <a:endParaRPr lang="en-US" dirty="0"/>
          </a:p>
          <a:p>
            <a:pPr lvl="1"/>
            <a:r>
              <a:rPr lang="en-US" dirty="0"/>
              <a:t>Enables sharing of selected segments</a:t>
            </a:r>
          </a:p>
          <a:p>
            <a:pPr lvl="1"/>
            <a:r>
              <a:rPr lang="en-US" dirty="0"/>
              <a:t>Supports dynamic relocation of each </a:t>
            </a:r>
            <a:r>
              <a:rPr lang="en-US" dirty="0" smtClean="0"/>
              <a:t>segment</a:t>
            </a:r>
          </a:p>
        </p:txBody>
      </p:sp>
    </p:spTree>
    <p:extLst>
      <p:ext uri="{BB962C8B-B14F-4D97-AF65-F5344CB8AC3E}">
        <p14:creationId xmlns:p14="http://schemas.microsoft.com/office/powerpoint/2010/main" val="308434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3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Inter-Process Comm. via </a:t>
            </a:r>
            <a:r>
              <a:rPr lang="en-US" dirty="0" smtClean="0">
                <a:solidFill>
                  <a:srgbClr val="FF0000"/>
                </a:solidFill>
              </a:rPr>
              <a:t>shared memory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20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432465"/>
            <a:ext cx="4373361" cy="5248077"/>
          </a:xfrm>
        </p:spPr>
        <p:txBody>
          <a:bodyPr/>
          <a:lstStyle/>
          <a:p>
            <a:r>
              <a:rPr lang="en-US" dirty="0" smtClean="0"/>
              <a:t>Shared memory</a:t>
            </a:r>
          </a:p>
          <a:p>
            <a:pPr lvl="1"/>
            <a:r>
              <a:rPr lang="en-US" dirty="0" smtClean="0"/>
              <a:t>(e.g. in segmentation, use free segment slots)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Ex: 4 segment bits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segments</a:t>
            </a:r>
          </a:p>
          <a:p>
            <a:pPr lvl="2"/>
            <a:r>
              <a:rPr lang="en-US" dirty="0" smtClean="0"/>
              <a:t>3 for code/heap/stack</a:t>
            </a:r>
          </a:p>
          <a:p>
            <a:pPr lvl="2"/>
            <a:r>
              <a:rPr lang="en-US" dirty="0" smtClean="0"/>
              <a:t>Have 13 free slots</a:t>
            </a:r>
          </a:p>
          <a:p>
            <a:pPr lvl="1"/>
            <a:r>
              <a:rPr lang="en-US" dirty="0" smtClean="0"/>
              <a:t>Today: “unlimited” shared slots</a:t>
            </a:r>
          </a:p>
          <a:p>
            <a:r>
              <a:rPr lang="en-US" dirty="0" smtClean="0"/>
              <a:t>System calls (see manual)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hmat</a:t>
            </a:r>
            <a:r>
              <a:rPr lang="en-US" dirty="0" smtClean="0"/>
              <a:t>, 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hmctl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shmget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19391" y="1552395"/>
            <a:ext cx="720510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8419" y="1026150"/>
            <a:ext cx="4307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9390" y="2100684"/>
            <a:ext cx="720510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19390" y="2349126"/>
            <a:ext cx="720510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48520" y="3447299"/>
            <a:ext cx="699793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48520" y="4207103"/>
            <a:ext cx="699793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48520" y="4461326"/>
            <a:ext cx="699793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9716" y="3029373"/>
            <a:ext cx="527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85072" y="1553885"/>
            <a:ext cx="754150" cy="343835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18712" y="3398705"/>
            <a:ext cx="720510" cy="2542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shmap2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58919" y="1017601"/>
            <a:ext cx="98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V="1">
            <a:off x="5769030" y="3583024"/>
            <a:ext cx="1424452" cy="203528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5739900" y="2033970"/>
            <a:ext cx="1478812" cy="54409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V="1">
            <a:off x="5769030" y="2678820"/>
            <a:ext cx="1424452" cy="118006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93482" y="2476238"/>
            <a:ext cx="720510" cy="33298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shmap1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5769030" y="3524148"/>
            <a:ext cx="1424452" cy="53235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019390" y="1846461"/>
            <a:ext cx="720510" cy="25422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Gill Sans"/>
                <a:cs typeface="Gill Sans"/>
              </a:rPr>
              <a:t>shmap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044585" y="3701522"/>
            <a:ext cx="699793" cy="25422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Gill Sans"/>
                <a:cs typeface="Gill Sans"/>
              </a:rPr>
              <a:t>shmap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044585" y="3952880"/>
            <a:ext cx="699793" cy="2542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Gill Sans"/>
                <a:cs typeface="Gill Sans"/>
              </a:rPr>
              <a:t>shmap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48520" y="5319508"/>
            <a:ext cx="720510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048520" y="5827954"/>
            <a:ext cx="720510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48520" y="6082177"/>
            <a:ext cx="720510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32532" y="4950176"/>
            <a:ext cx="527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044585" y="5573731"/>
            <a:ext cx="720510" cy="2542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Gill Sans"/>
                <a:cs typeface="Gill Sans"/>
              </a:rPr>
              <a:t>shmap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8047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IPC: Inter-Process Communication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Shared memory</a:t>
            </a:r>
          </a:p>
          <a:p>
            <a:pPr lvl="1"/>
            <a:r>
              <a:rPr lang="en-US" dirty="0" smtClean="0"/>
              <a:t>(previous </a:t>
            </a:r>
            <a:r>
              <a:rPr lang="en-US" dirty="0"/>
              <a:t>slide)</a:t>
            </a:r>
          </a:p>
          <a:p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Process 1: write to file A</a:t>
            </a:r>
          </a:p>
          <a:p>
            <a:pPr lvl="1"/>
            <a:r>
              <a:rPr lang="en-US" dirty="0" smtClean="0"/>
              <a:t>Process 2: read from file A  (simultaneously)</a:t>
            </a:r>
          </a:p>
          <a:p>
            <a:r>
              <a:rPr lang="en-US" dirty="0" smtClean="0"/>
              <a:t>Pipe</a:t>
            </a:r>
          </a:p>
          <a:p>
            <a:pPr lvl="1"/>
            <a:r>
              <a:rPr lang="en-US" dirty="0" err="1" smtClean="0"/>
              <a:t>ps</a:t>
            </a:r>
            <a:r>
              <a:rPr lang="en-US" dirty="0" smtClean="0"/>
              <a:t> –e | </a:t>
            </a:r>
            <a:r>
              <a:rPr lang="en-US" dirty="0" err="1" smtClean="0"/>
              <a:t>grep</a:t>
            </a:r>
            <a:r>
              <a:rPr lang="en-US" dirty="0" smtClean="0"/>
              <a:t> </a:t>
            </a:r>
            <a:r>
              <a:rPr lang="en-US" dirty="0" err="1" smtClean="0"/>
              <a:t>emacs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–l</a:t>
            </a:r>
          </a:p>
          <a:p>
            <a:pPr lvl="1"/>
            <a:r>
              <a:rPr lang="en-US" dirty="0" smtClean="0"/>
              <a:t>(how many </a:t>
            </a:r>
            <a:r>
              <a:rPr lang="en-US" dirty="0" err="1" smtClean="0"/>
              <a:t>emacs</a:t>
            </a:r>
            <a:r>
              <a:rPr lang="en-US" dirty="0" smtClean="0"/>
              <a:t> processes are running in my machine) </a:t>
            </a:r>
          </a:p>
          <a:p>
            <a:r>
              <a:rPr lang="en-US" dirty="0" smtClean="0"/>
              <a:t>… signals, (many more)</a:t>
            </a:r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/wiki/Inter-</a:t>
            </a:r>
            <a:r>
              <a:rPr lang="en-US" dirty="0" err="1"/>
              <a:t>process_communication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675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</a:t>
            </a:r>
            <a:r>
              <a:rPr lang="en-US" dirty="0" smtClean="0">
                <a:solidFill>
                  <a:srgbClr val="FF0000"/>
                </a:solidFill>
              </a:rPr>
              <a:t>Disadvantages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2" y="1386928"/>
            <a:ext cx="8811087" cy="5409041"/>
          </a:xfrm>
        </p:spPr>
        <p:txBody>
          <a:bodyPr>
            <a:normAutofit/>
          </a:bodyPr>
          <a:lstStyle/>
          <a:p>
            <a:r>
              <a:rPr lang="en-US" dirty="0" smtClean="0"/>
              <a:t>External </a:t>
            </a:r>
            <a:r>
              <a:rPr lang="en-US" dirty="0"/>
              <a:t>fragmentation </a:t>
            </a:r>
            <a:r>
              <a:rPr lang="en-US" dirty="0" smtClean="0"/>
              <a:t>(luggage overhead bin analogy)?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Variable</a:t>
            </a:r>
            <a:r>
              <a:rPr lang="en-US" dirty="0" smtClean="0"/>
              <a:t> sized segments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Lots </a:t>
            </a:r>
            <a:r>
              <a:rPr lang="en-US" dirty="0">
                <a:solidFill>
                  <a:schemeClr val="bg1"/>
                </a:solidFill>
              </a:rPr>
              <a:t>of small holes that can’t be used for processes with </a:t>
            </a:r>
            <a:r>
              <a:rPr lang="en-US" b="1" dirty="0">
                <a:solidFill>
                  <a:schemeClr val="bg1"/>
                </a:solidFill>
              </a:rPr>
              <a:t>large segments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such case, must relocate segments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Each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segment</a:t>
            </a:r>
            <a:r>
              <a:rPr lang="en-US" dirty="0"/>
              <a:t> must be allocated </a:t>
            </a:r>
            <a:r>
              <a:rPr lang="en-US" dirty="0">
                <a:solidFill>
                  <a:srgbClr val="FF0000"/>
                </a:solidFill>
              </a:rPr>
              <a:t>contiguously</a:t>
            </a:r>
          </a:p>
          <a:p>
            <a:pPr lvl="1"/>
            <a:r>
              <a:rPr lang="en-US" dirty="0"/>
              <a:t>Some processes might have big segments (big heap/stack)</a:t>
            </a:r>
          </a:p>
          <a:p>
            <a:pPr lvl="1"/>
            <a:r>
              <a:rPr lang="en-US" dirty="0"/>
              <a:t>No memory slot for a big segment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reshuffle/migration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24" b="6469"/>
          <a:stretch/>
        </p:blipFill>
        <p:spPr>
          <a:xfrm>
            <a:off x="5656021" y="4247481"/>
            <a:ext cx="2766121" cy="26105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831482" y="4018554"/>
            <a:ext cx="1181320" cy="608137"/>
          </a:xfrm>
          <a:prstGeom prst="wedgeRoundRectCallout">
            <a:avLst>
              <a:gd name="adj1" fmla="val -84949"/>
              <a:gd name="adj2" fmla="val 76301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External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frag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831482" y="4023795"/>
            <a:ext cx="1181320" cy="608137"/>
          </a:xfrm>
          <a:prstGeom prst="wedgeRoundRectCallout">
            <a:avLst>
              <a:gd name="adj1" fmla="val -82958"/>
              <a:gd name="adj2" fmla="val 136239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External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frag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831482" y="4023795"/>
            <a:ext cx="1181320" cy="608137"/>
          </a:xfrm>
          <a:prstGeom prst="wedgeRoundRectCallout">
            <a:avLst>
              <a:gd name="adj1" fmla="val -74995"/>
              <a:gd name="adj2" fmla="val 238714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External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frag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6074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23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after segmentation?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8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Relocation (BB)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395578"/>
            <a:ext cx="1905000" cy="534177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060950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(1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3949303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(2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1764382"/>
            <a:ext cx="1905000" cy="9906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P1’s Stack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(3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43751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183482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295400" y="6051550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9000 0000 + 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3 MB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424645" y="1403350"/>
            <a:ext cx="1309573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255" y="2985928"/>
            <a:ext cx="1606145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Virtual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1764382"/>
            <a:ext cx="1905000" cy="62956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581400" y="62039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1320747" y="1395578"/>
            <a:ext cx="72317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Bound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846221" y="987851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486400" y="3326482"/>
            <a:ext cx="1905000" cy="1048667"/>
          </a:xfrm>
          <a:prstGeom prst="rect">
            <a:avLst/>
          </a:prstGeom>
          <a:pattFill prst="pct10">
            <a:fgClr>
              <a:schemeClr val="bg1"/>
            </a:fgClr>
            <a:bgClr>
              <a:prstClr val="whit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(internal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fragmentation!!)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676400" y="2750126"/>
            <a:ext cx="1905000" cy="1199177"/>
          </a:xfrm>
          <a:prstGeom prst="rect">
            <a:avLst/>
          </a:prstGeom>
          <a:pattFill prst="pct10">
            <a:fgClr>
              <a:schemeClr val="bg1"/>
            </a:fgClr>
            <a:bgClr>
              <a:prstClr val="whit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(unused)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3675695" y="3032095"/>
            <a:ext cx="1810705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In MMU: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Base</a:t>
            </a: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and bound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(2 registers)</a:t>
            </a:r>
          </a:p>
        </p:txBody>
      </p:sp>
    </p:spTree>
    <p:extLst>
      <p:ext uri="{BB962C8B-B14F-4D97-AF65-F5344CB8AC3E}">
        <p14:creationId xmlns:p14="http://schemas.microsoft.com/office/powerpoint/2010/main" val="62630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708150"/>
            <a:ext cx="1905000" cy="5029200"/>
          </a:xfrm>
          <a:prstGeom prst="rect">
            <a:avLst/>
          </a:prstGeom>
          <a:solidFill>
            <a:srgbClr val="00009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060950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(1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3949303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(2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1764382"/>
            <a:ext cx="1905000" cy="9906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P1’s Stack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(3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38417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393950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315200" y="6203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2000 0000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5200" y="51371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2000 0000 +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1 MB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295400" y="6051550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4679950"/>
            <a:ext cx="12220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8000 000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315200" y="3689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8000 0000 + 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2 MB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315200" y="32321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9000 0000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9000 0000 + 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3 MB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417996" y="1403350"/>
            <a:ext cx="1309573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255" y="2985928"/>
            <a:ext cx="1606145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Virtual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1764382"/>
            <a:ext cx="1905000" cy="62956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581400" y="2750126"/>
            <a:ext cx="1905000" cy="78682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V="1">
            <a:off x="3581400" y="3841751"/>
            <a:ext cx="1905000" cy="10755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V="1">
            <a:off x="3581400" y="48323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581400" y="5060949"/>
            <a:ext cx="1905000" cy="30479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581400" y="62039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76400" y="2754982"/>
            <a:ext cx="1905000" cy="1194321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1320747" y="1395578"/>
            <a:ext cx="355653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60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846221" y="987851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3455247" y="5798126"/>
            <a:ext cx="1792724" cy="939224"/>
          </a:xfrm>
          <a:prstGeom prst="wedgeRoundRectCallout">
            <a:avLst>
              <a:gd name="adj1" fmla="val 89401"/>
              <a:gd name="adj2" fmla="val -135934"/>
              <a:gd name="adj3" fmla="val 16667"/>
            </a:avLst>
          </a:prstGeom>
          <a:solidFill>
            <a:srgbClr val="000090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External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Fragmentation!!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-58779" y="4008868"/>
            <a:ext cx="1735179" cy="939224"/>
          </a:xfrm>
          <a:prstGeom prst="wedgeRoundRectCallout">
            <a:avLst>
              <a:gd name="adj1" fmla="val 77304"/>
              <a:gd name="adj2" fmla="val -127874"/>
              <a:gd name="adj3" fmla="val 16667"/>
            </a:avLst>
          </a:prstGeom>
          <a:solidFill>
            <a:schemeClr val="tx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No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internal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Fragmentation!!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(unallocated)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3455247" y="5798126"/>
            <a:ext cx="1792724" cy="939224"/>
          </a:xfrm>
          <a:prstGeom prst="wedgeRoundRectCallout">
            <a:avLst>
              <a:gd name="adj1" fmla="val 75327"/>
              <a:gd name="adj2" fmla="val -283693"/>
              <a:gd name="adj3" fmla="val 16667"/>
            </a:avLst>
          </a:prstGeom>
          <a:solidFill>
            <a:srgbClr val="000090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ill Sans"/>
                <a:cs typeface="Gill Sans"/>
              </a:rPr>
              <a:t>External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ill Sans"/>
                <a:cs typeface="Gill Sans"/>
              </a:rPr>
              <a:t>Fragmentation!!</a:t>
            </a:r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06" y="3126714"/>
            <a:ext cx="2494015" cy="715037"/>
          </a:xfrm>
          <a:prstGeom prst="rect">
            <a:avLst/>
          </a:prstGeom>
        </p:spPr>
      </p:pic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3675695" y="2658984"/>
            <a:ext cx="1810705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In MMU: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Segment table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5986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64591"/>
          </a:xfrm>
        </p:spPr>
        <p:txBody>
          <a:bodyPr/>
          <a:lstStyle/>
          <a:p>
            <a:r>
              <a:rPr lang="en-US" dirty="0" smtClean="0"/>
              <a:t>How to fix </a:t>
            </a:r>
            <a:r>
              <a:rPr lang="en-US" b="1" dirty="0" smtClean="0"/>
              <a:t>both</a:t>
            </a:r>
            <a:r>
              <a:rPr lang="en-US" dirty="0" smtClean="0"/>
              <a:t> internal and external frags?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26</a:t>
            </a:fld>
            <a:endParaRPr lang="en-US" dirty="0">
              <a:latin typeface="Arial Narro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18613" y="4005206"/>
            <a:ext cx="8692460" cy="603942"/>
          </a:xfrm>
        </p:spPr>
        <p:txBody>
          <a:bodyPr>
            <a:normAutofit/>
          </a:bodyPr>
          <a:lstStyle/>
          <a:p>
            <a:r>
              <a:rPr lang="en-US" dirty="0" smtClean="0"/>
              <a:t>Today: small fixed-size luggage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4052" b="11848"/>
          <a:stretch/>
        </p:blipFill>
        <p:spPr>
          <a:xfrm>
            <a:off x="685800" y="4539519"/>
            <a:ext cx="3886200" cy="1618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4052" b="11848"/>
          <a:stretch/>
        </p:blipFill>
        <p:spPr>
          <a:xfrm>
            <a:off x="4560933" y="4533581"/>
            <a:ext cx="3886200" cy="161899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14987" y="5015509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52987" y="5015509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53387" y="5015509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132879" y="5015509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96587" y="5039066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547845" y="6152571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59957" y="6152571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271760" y="6152571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44735" y="6152571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30535" y="6152571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82653" y="6152571"/>
            <a:ext cx="3433682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Process A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0" y="1110681"/>
            <a:ext cx="3536043" cy="2102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155" y="1014827"/>
            <a:ext cx="2877978" cy="21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5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Paging</a:t>
            </a:r>
            <a:r>
              <a:rPr lang="en-US" dirty="0" smtClean="0"/>
              <a:t> (a process’ view)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27</a:t>
            </a:fld>
            <a:endParaRPr lang="en-US" dirty="0">
              <a:latin typeface="Arial Narrow"/>
            </a:endParaRPr>
          </a:p>
        </p:txBody>
      </p:sp>
      <p:sp>
        <p:nvSpPr>
          <p:cNvPr id="24" name="Rectangle 272"/>
          <p:cNvSpPr>
            <a:spLocks noChangeArrowheads="1"/>
          </p:cNvSpPr>
          <p:nvPr/>
        </p:nvSpPr>
        <p:spPr bwMode="auto">
          <a:xfrm>
            <a:off x="7620000" y="63317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0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6" name="Rectangle 233"/>
          <p:cNvSpPr>
            <a:spLocks noChangeArrowheads="1"/>
          </p:cNvSpPr>
          <p:nvPr/>
        </p:nvSpPr>
        <p:spPr bwMode="auto">
          <a:xfrm>
            <a:off x="2957371" y="40337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" name="Rectangle 234"/>
          <p:cNvSpPr>
            <a:spLocks noChangeArrowheads="1"/>
          </p:cNvSpPr>
          <p:nvPr/>
        </p:nvSpPr>
        <p:spPr bwMode="auto">
          <a:xfrm>
            <a:off x="2957371" y="4338515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Rectangle 235"/>
          <p:cNvSpPr>
            <a:spLocks noChangeArrowheads="1"/>
          </p:cNvSpPr>
          <p:nvPr/>
        </p:nvSpPr>
        <p:spPr bwMode="auto">
          <a:xfrm>
            <a:off x="2957371" y="4643315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Rectangle 236"/>
          <p:cNvSpPr>
            <a:spLocks noChangeArrowheads="1"/>
          </p:cNvSpPr>
          <p:nvPr/>
        </p:nvSpPr>
        <p:spPr bwMode="auto">
          <a:xfrm>
            <a:off x="2957371" y="4948115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2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Rectangle 237"/>
          <p:cNvSpPr>
            <a:spLocks noChangeArrowheads="1"/>
          </p:cNvSpPr>
          <p:nvPr/>
        </p:nvSpPr>
        <p:spPr bwMode="auto">
          <a:xfrm>
            <a:off x="2957371" y="5557715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0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Rectangle 238"/>
          <p:cNvSpPr>
            <a:spLocks noChangeArrowheads="1"/>
          </p:cNvSpPr>
          <p:nvPr/>
        </p:nvSpPr>
        <p:spPr bwMode="auto">
          <a:xfrm>
            <a:off x="2957371" y="5252915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1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Text Box 247"/>
          <p:cNvSpPr txBox="1">
            <a:spLocks noChangeArrowheads="1"/>
          </p:cNvSpPr>
          <p:nvPr/>
        </p:nvSpPr>
        <p:spPr bwMode="auto">
          <a:xfrm>
            <a:off x="2728771" y="5862515"/>
            <a:ext cx="1184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Rectangle 254"/>
          <p:cNvSpPr>
            <a:spLocks noChangeArrowheads="1"/>
          </p:cNvSpPr>
          <p:nvPr/>
        </p:nvSpPr>
        <p:spPr bwMode="auto">
          <a:xfrm>
            <a:off x="7620000" y="11531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4" name="Rectangle 255"/>
          <p:cNvSpPr>
            <a:spLocks noChangeArrowheads="1"/>
          </p:cNvSpPr>
          <p:nvPr/>
        </p:nvSpPr>
        <p:spPr bwMode="auto">
          <a:xfrm>
            <a:off x="7620000" y="14579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5" name="Rectangle 256"/>
          <p:cNvSpPr>
            <a:spLocks noChangeArrowheads="1"/>
          </p:cNvSpPr>
          <p:nvPr/>
        </p:nvSpPr>
        <p:spPr bwMode="auto">
          <a:xfrm>
            <a:off x="7620000" y="17627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6" name="Rectangle 257"/>
          <p:cNvSpPr>
            <a:spLocks noChangeArrowheads="1"/>
          </p:cNvSpPr>
          <p:nvPr/>
        </p:nvSpPr>
        <p:spPr bwMode="auto">
          <a:xfrm>
            <a:off x="7620000" y="20675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7" name="Rectangle 258"/>
          <p:cNvSpPr>
            <a:spLocks noChangeArrowheads="1"/>
          </p:cNvSpPr>
          <p:nvPr/>
        </p:nvSpPr>
        <p:spPr bwMode="auto">
          <a:xfrm>
            <a:off x="7620000" y="26771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Rectangle 259"/>
          <p:cNvSpPr>
            <a:spLocks noChangeArrowheads="1"/>
          </p:cNvSpPr>
          <p:nvPr/>
        </p:nvSpPr>
        <p:spPr bwMode="auto">
          <a:xfrm>
            <a:off x="7620000" y="23723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9" name="Rectangle 261"/>
          <p:cNvSpPr>
            <a:spLocks noChangeArrowheads="1"/>
          </p:cNvSpPr>
          <p:nvPr/>
        </p:nvSpPr>
        <p:spPr bwMode="auto">
          <a:xfrm>
            <a:off x="7620000" y="29819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0" name="Rectangle 262"/>
          <p:cNvSpPr>
            <a:spLocks noChangeArrowheads="1"/>
          </p:cNvSpPr>
          <p:nvPr/>
        </p:nvSpPr>
        <p:spPr bwMode="auto">
          <a:xfrm>
            <a:off x="7620000" y="32867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1" name="Rectangle 263"/>
          <p:cNvSpPr>
            <a:spLocks noChangeArrowheads="1"/>
          </p:cNvSpPr>
          <p:nvPr/>
        </p:nvSpPr>
        <p:spPr bwMode="auto">
          <a:xfrm>
            <a:off x="7620000" y="35915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latin typeface="Gill Sans"/>
                <a:cs typeface="Gill Sans"/>
              </a:rPr>
              <a:t>4KB each</a:t>
            </a:r>
            <a:endParaRPr lang="en-US" sz="12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2" name="Rectangle 264"/>
          <p:cNvSpPr>
            <a:spLocks noChangeArrowheads="1"/>
          </p:cNvSpPr>
          <p:nvPr/>
        </p:nvSpPr>
        <p:spPr bwMode="auto">
          <a:xfrm>
            <a:off x="7620000" y="38963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3" name="Rectangle 265"/>
          <p:cNvSpPr>
            <a:spLocks noChangeArrowheads="1"/>
          </p:cNvSpPr>
          <p:nvPr/>
        </p:nvSpPr>
        <p:spPr bwMode="auto">
          <a:xfrm>
            <a:off x="7620000" y="4505793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4" name="Rectangle 266"/>
          <p:cNvSpPr>
            <a:spLocks noChangeArrowheads="1"/>
          </p:cNvSpPr>
          <p:nvPr/>
        </p:nvSpPr>
        <p:spPr bwMode="auto">
          <a:xfrm>
            <a:off x="7620000" y="42011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5" name="Rectangle 268"/>
          <p:cNvSpPr>
            <a:spLocks noChangeArrowheads="1"/>
          </p:cNvSpPr>
          <p:nvPr/>
        </p:nvSpPr>
        <p:spPr bwMode="auto">
          <a:xfrm>
            <a:off x="7620000" y="48077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Rectangle 269"/>
          <p:cNvSpPr>
            <a:spLocks noChangeArrowheads="1"/>
          </p:cNvSpPr>
          <p:nvPr/>
        </p:nvSpPr>
        <p:spPr bwMode="auto">
          <a:xfrm>
            <a:off x="7620000" y="51125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Rectangle 270"/>
          <p:cNvSpPr>
            <a:spLocks noChangeArrowheads="1"/>
          </p:cNvSpPr>
          <p:nvPr/>
        </p:nvSpPr>
        <p:spPr bwMode="auto">
          <a:xfrm>
            <a:off x="7620000" y="5417321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3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8" name="Rectangle 271"/>
          <p:cNvSpPr>
            <a:spLocks noChangeArrowheads="1"/>
          </p:cNvSpPr>
          <p:nvPr/>
        </p:nvSpPr>
        <p:spPr bwMode="auto">
          <a:xfrm>
            <a:off x="7620000" y="57221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2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9" name="Rectangle 273"/>
          <p:cNvSpPr>
            <a:spLocks noChangeArrowheads="1"/>
          </p:cNvSpPr>
          <p:nvPr/>
        </p:nvSpPr>
        <p:spPr bwMode="auto">
          <a:xfrm>
            <a:off x="7620000" y="6026921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1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3" name="Line 279"/>
          <p:cNvSpPr>
            <a:spLocks noChangeShapeType="1"/>
          </p:cNvSpPr>
          <p:nvPr/>
        </p:nvSpPr>
        <p:spPr bwMode="auto">
          <a:xfrm flipV="1">
            <a:off x="3719370" y="2814515"/>
            <a:ext cx="3900629" cy="19960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4" name="Line 280"/>
          <p:cNvSpPr>
            <a:spLocks noChangeShapeType="1"/>
          </p:cNvSpPr>
          <p:nvPr/>
        </p:nvSpPr>
        <p:spPr bwMode="auto">
          <a:xfrm flipV="1">
            <a:off x="3719371" y="2509714"/>
            <a:ext cx="3900629" cy="19960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5" name="Line 282"/>
          <p:cNvSpPr>
            <a:spLocks noChangeShapeType="1"/>
          </p:cNvSpPr>
          <p:nvPr/>
        </p:nvSpPr>
        <p:spPr bwMode="auto">
          <a:xfrm flipV="1">
            <a:off x="3719371" y="3677104"/>
            <a:ext cx="3900629" cy="1728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6" name="Line 283"/>
          <p:cNvSpPr>
            <a:spLocks noChangeShapeType="1"/>
          </p:cNvSpPr>
          <p:nvPr/>
        </p:nvSpPr>
        <p:spPr bwMode="auto">
          <a:xfrm flipV="1">
            <a:off x="3719371" y="5557714"/>
            <a:ext cx="3900629" cy="164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7" name="Line 284"/>
          <p:cNvSpPr>
            <a:spLocks noChangeShapeType="1"/>
          </p:cNvSpPr>
          <p:nvPr/>
        </p:nvSpPr>
        <p:spPr bwMode="auto">
          <a:xfrm>
            <a:off x="3719371" y="5112519"/>
            <a:ext cx="3900629" cy="10272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8" name="Text Box 249"/>
          <p:cNvSpPr txBox="1">
            <a:spLocks noChangeArrowheads="1"/>
          </p:cNvSpPr>
          <p:nvPr/>
        </p:nvSpPr>
        <p:spPr bwMode="auto">
          <a:xfrm>
            <a:off x="5869164" y="5960801"/>
            <a:ext cx="147971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4KB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pages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(or frames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9" name="Rectangle 233"/>
          <p:cNvSpPr>
            <a:spLocks noChangeArrowheads="1"/>
          </p:cNvSpPr>
          <p:nvPr/>
        </p:nvSpPr>
        <p:spPr bwMode="auto">
          <a:xfrm>
            <a:off x="2957371" y="12905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0" name="Rectangle 234"/>
          <p:cNvSpPr>
            <a:spLocks noChangeArrowheads="1"/>
          </p:cNvSpPr>
          <p:nvPr/>
        </p:nvSpPr>
        <p:spPr bwMode="auto">
          <a:xfrm>
            <a:off x="2957371" y="15953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1" name="Rectangle 233"/>
          <p:cNvSpPr>
            <a:spLocks noChangeArrowheads="1"/>
          </p:cNvSpPr>
          <p:nvPr/>
        </p:nvSpPr>
        <p:spPr bwMode="auto">
          <a:xfrm>
            <a:off x="2957371" y="19001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2" name="Rectangle 234"/>
          <p:cNvSpPr>
            <a:spLocks noChangeArrowheads="1"/>
          </p:cNvSpPr>
          <p:nvPr/>
        </p:nvSpPr>
        <p:spPr bwMode="auto">
          <a:xfrm>
            <a:off x="2957371" y="22049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3" name="Rectangle 233"/>
          <p:cNvSpPr>
            <a:spLocks noChangeArrowheads="1"/>
          </p:cNvSpPr>
          <p:nvPr/>
        </p:nvSpPr>
        <p:spPr bwMode="auto">
          <a:xfrm>
            <a:off x="2957371" y="25097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4" name="Rectangle 234"/>
          <p:cNvSpPr>
            <a:spLocks noChangeArrowheads="1"/>
          </p:cNvSpPr>
          <p:nvPr/>
        </p:nvSpPr>
        <p:spPr bwMode="auto">
          <a:xfrm>
            <a:off x="2957371" y="28145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Rectangle 233"/>
          <p:cNvSpPr>
            <a:spLocks noChangeArrowheads="1"/>
          </p:cNvSpPr>
          <p:nvPr/>
        </p:nvSpPr>
        <p:spPr bwMode="auto">
          <a:xfrm>
            <a:off x="2957371" y="31193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6" name="Rectangle 234"/>
          <p:cNvSpPr>
            <a:spLocks noChangeArrowheads="1"/>
          </p:cNvSpPr>
          <p:nvPr/>
        </p:nvSpPr>
        <p:spPr bwMode="auto">
          <a:xfrm>
            <a:off x="2957371" y="34241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7" name="Rectangle 234"/>
          <p:cNvSpPr>
            <a:spLocks noChangeArrowheads="1"/>
          </p:cNvSpPr>
          <p:nvPr/>
        </p:nvSpPr>
        <p:spPr bwMode="auto">
          <a:xfrm>
            <a:off x="2957371" y="37289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8" name="Text Box 247"/>
          <p:cNvSpPr txBox="1">
            <a:spLocks noChangeArrowheads="1"/>
          </p:cNvSpPr>
          <p:nvPr/>
        </p:nvSpPr>
        <p:spPr bwMode="auto">
          <a:xfrm>
            <a:off x="470075" y="5252915"/>
            <a:ext cx="13720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(e.g. </a:t>
            </a:r>
            <a:r>
              <a:rPr lang="en-US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6 KB</a:t>
            </a: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69" name="Line 34"/>
          <p:cNvSpPr>
            <a:spLocks noChangeShapeType="1"/>
          </p:cNvSpPr>
          <p:nvPr/>
        </p:nvSpPr>
        <p:spPr bwMode="auto">
          <a:xfrm flipV="1">
            <a:off x="1728127" y="5405313"/>
            <a:ext cx="1229244" cy="7620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0" name="Line 34"/>
          <p:cNvSpPr>
            <a:spLocks noChangeShapeType="1"/>
          </p:cNvSpPr>
          <p:nvPr/>
        </p:nvSpPr>
        <p:spPr bwMode="auto">
          <a:xfrm>
            <a:off x="1780502" y="5710115"/>
            <a:ext cx="1176869" cy="152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728127" y="5012309"/>
            <a:ext cx="1229243" cy="24060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2" name="Line 34"/>
          <p:cNvSpPr>
            <a:spLocks noChangeShapeType="1"/>
          </p:cNvSpPr>
          <p:nvPr/>
        </p:nvSpPr>
        <p:spPr bwMode="auto">
          <a:xfrm flipH="1" flipV="1">
            <a:off x="1780502" y="2128493"/>
            <a:ext cx="1176868" cy="38122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 flipV="1">
            <a:off x="1728127" y="4338515"/>
            <a:ext cx="1229243" cy="23029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 flipH="1">
            <a:off x="1780502" y="1290515"/>
            <a:ext cx="1176868" cy="45231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5" name="Text Box 247"/>
          <p:cNvSpPr txBox="1">
            <a:spLocks noChangeArrowheads="1"/>
          </p:cNvSpPr>
          <p:nvPr/>
        </p:nvSpPr>
        <p:spPr bwMode="auto">
          <a:xfrm>
            <a:off x="423006" y="4353566"/>
            <a:ext cx="1386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heap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(e.g. 12 KB)</a:t>
            </a:r>
          </a:p>
        </p:txBody>
      </p:sp>
      <p:sp>
        <p:nvSpPr>
          <p:cNvPr id="76" name="Text Box 247"/>
          <p:cNvSpPr txBox="1">
            <a:spLocks noChangeArrowheads="1"/>
          </p:cNvSpPr>
          <p:nvPr/>
        </p:nvSpPr>
        <p:spPr bwMode="auto">
          <a:xfrm>
            <a:off x="341835" y="1546172"/>
            <a:ext cx="1386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6600"/>
                </a:solidFill>
                <a:latin typeface="Gill Sans"/>
                <a:cs typeface="Gill Sans"/>
              </a:rPr>
              <a:t>stack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(e.g. 16 KB)</a:t>
            </a: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2388091" y="5710115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2413438" y="1054143"/>
            <a:ext cx="355653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60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7370" y="1208031"/>
            <a:ext cx="1270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1048576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0" name="Line 280"/>
          <p:cNvSpPr>
            <a:spLocks noChangeShapeType="1"/>
          </p:cNvSpPr>
          <p:nvPr/>
        </p:nvSpPr>
        <p:spPr bwMode="auto">
          <a:xfrm>
            <a:off x="3719371" y="1392696"/>
            <a:ext cx="3900629" cy="1846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1" name="Line 280"/>
          <p:cNvSpPr>
            <a:spLocks noChangeShapeType="1"/>
          </p:cNvSpPr>
          <p:nvPr/>
        </p:nvSpPr>
        <p:spPr bwMode="auto">
          <a:xfrm>
            <a:off x="3719371" y="1695981"/>
            <a:ext cx="3900629" cy="1846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2" name="Line 280"/>
          <p:cNvSpPr>
            <a:spLocks noChangeShapeType="1"/>
          </p:cNvSpPr>
          <p:nvPr/>
        </p:nvSpPr>
        <p:spPr bwMode="auto">
          <a:xfrm>
            <a:off x="3719372" y="2067576"/>
            <a:ext cx="3900628" cy="22859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3" name="Line 280"/>
          <p:cNvSpPr>
            <a:spLocks noChangeShapeType="1"/>
          </p:cNvSpPr>
          <p:nvPr/>
        </p:nvSpPr>
        <p:spPr bwMode="auto">
          <a:xfrm>
            <a:off x="3719372" y="2372377"/>
            <a:ext cx="3900628" cy="22859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4" name="Text Box 30"/>
          <p:cNvSpPr txBox="1">
            <a:spLocks noChangeArrowheads="1"/>
          </p:cNvSpPr>
          <p:nvPr/>
        </p:nvSpPr>
        <p:spPr bwMode="auto">
          <a:xfrm>
            <a:off x="2851780" y="914399"/>
            <a:ext cx="173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7171510" y="826786"/>
            <a:ext cx="173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992372" y="3660078"/>
            <a:ext cx="5583360" cy="539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62413" y="5835657"/>
            <a:ext cx="919648" cy="1093854"/>
          </a:xfrm>
          <a:prstGeom prst="rect">
            <a:avLst/>
          </a:prstGeom>
        </p:spPr>
      </p:pic>
      <p:sp>
        <p:nvSpPr>
          <p:cNvPr id="87" name="Text Box 247"/>
          <p:cNvSpPr txBox="1">
            <a:spLocks noChangeArrowheads="1"/>
          </p:cNvSpPr>
          <p:nvPr/>
        </p:nvSpPr>
        <p:spPr bwMode="auto">
          <a:xfrm>
            <a:off x="4228008" y="6156295"/>
            <a:ext cx="625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4KB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2942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58878"/>
            <a:ext cx="9144000" cy="914400"/>
          </a:xfrm>
        </p:spPr>
        <p:txBody>
          <a:bodyPr/>
          <a:lstStyle/>
          <a:p>
            <a:r>
              <a:rPr lang="en-US" dirty="0" smtClean="0"/>
              <a:t>Single-Level </a:t>
            </a:r>
            <a:r>
              <a:rPr lang="en-US" b="1" dirty="0" smtClean="0"/>
              <a:t>Page Table </a:t>
            </a:r>
            <a:r>
              <a:rPr lang="en-US" dirty="0" smtClean="0"/>
              <a:t>addressing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28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320800"/>
            <a:ext cx="8691563" cy="5133975"/>
          </a:xfrm>
        </p:spPr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" name="Picture 1" descr="Screen shot 2014-05-14 at 9.0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12"/>
            <a:ext cx="9144000" cy="553608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114315" y="3498915"/>
            <a:ext cx="2405227" cy="1180029"/>
          </a:xfrm>
          <a:prstGeom prst="wedgeRoundRectCallout">
            <a:avLst>
              <a:gd name="adj1" fmla="val -88944"/>
              <a:gd name="adj2" fmla="val -95636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In MMU: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Page table</a:t>
            </a:r>
          </a:p>
          <a:p>
            <a:pPr algn="ctr"/>
            <a:r>
              <a:rPr lang="en-US" strike="sngStrike" dirty="0" smtClean="0">
                <a:solidFill>
                  <a:schemeClr val="bg1"/>
                </a:solidFill>
                <a:latin typeface="Gill Sans"/>
                <a:cs typeface="Gill Sans"/>
              </a:rPr>
              <a:t>Segment table</a:t>
            </a:r>
          </a:p>
          <a:p>
            <a:pPr algn="ctr"/>
            <a:r>
              <a:rPr lang="en-US" strike="sngStrike" dirty="0" smtClean="0">
                <a:solidFill>
                  <a:schemeClr val="bg1"/>
                </a:solidFill>
                <a:latin typeface="Gill Sans"/>
                <a:cs typeface="Gill Sans"/>
              </a:rPr>
              <a:t>Base and bound</a:t>
            </a:r>
            <a:endParaRPr lang="en-US" strike="sngStrike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9897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4" name="Rectangle 272"/>
          <p:cNvSpPr>
            <a:spLocks noChangeArrowheads="1"/>
          </p:cNvSpPr>
          <p:nvPr/>
        </p:nvSpPr>
        <p:spPr bwMode="auto">
          <a:xfrm>
            <a:off x="7620000" y="63317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0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6" name="Rectangle 233"/>
          <p:cNvSpPr>
            <a:spLocks noChangeArrowheads="1"/>
          </p:cNvSpPr>
          <p:nvPr/>
        </p:nvSpPr>
        <p:spPr bwMode="auto">
          <a:xfrm>
            <a:off x="2957371" y="40337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" name="Rectangle 234"/>
          <p:cNvSpPr>
            <a:spLocks noChangeArrowheads="1"/>
          </p:cNvSpPr>
          <p:nvPr/>
        </p:nvSpPr>
        <p:spPr bwMode="auto">
          <a:xfrm>
            <a:off x="2957371" y="4338515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Rectangle 235"/>
          <p:cNvSpPr>
            <a:spLocks noChangeArrowheads="1"/>
          </p:cNvSpPr>
          <p:nvPr/>
        </p:nvSpPr>
        <p:spPr bwMode="auto">
          <a:xfrm>
            <a:off x="2957371" y="4643315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Rectangle 236"/>
          <p:cNvSpPr>
            <a:spLocks noChangeArrowheads="1"/>
          </p:cNvSpPr>
          <p:nvPr/>
        </p:nvSpPr>
        <p:spPr bwMode="auto">
          <a:xfrm>
            <a:off x="2957371" y="4948115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2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Rectangle 237"/>
          <p:cNvSpPr>
            <a:spLocks noChangeArrowheads="1"/>
          </p:cNvSpPr>
          <p:nvPr/>
        </p:nvSpPr>
        <p:spPr bwMode="auto">
          <a:xfrm>
            <a:off x="2957371" y="5557715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0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Rectangle 238"/>
          <p:cNvSpPr>
            <a:spLocks noChangeArrowheads="1"/>
          </p:cNvSpPr>
          <p:nvPr/>
        </p:nvSpPr>
        <p:spPr bwMode="auto">
          <a:xfrm>
            <a:off x="2957371" y="5252915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1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Text Box 247"/>
          <p:cNvSpPr txBox="1">
            <a:spLocks noChangeArrowheads="1"/>
          </p:cNvSpPr>
          <p:nvPr/>
        </p:nvSpPr>
        <p:spPr bwMode="auto">
          <a:xfrm>
            <a:off x="2728771" y="5862515"/>
            <a:ext cx="1184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Rectangle 254"/>
          <p:cNvSpPr>
            <a:spLocks noChangeArrowheads="1"/>
          </p:cNvSpPr>
          <p:nvPr/>
        </p:nvSpPr>
        <p:spPr bwMode="auto">
          <a:xfrm>
            <a:off x="7620000" y="11531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" name="Rectangle 255"/>
          <p:cNvSpPr>
            <a:spLocks noChangeArrowheads="1"/>
          </p:cNvSpPr>
          <p:nvPr/>
        </p:nvSpPr>
        <p:spPr bwMode="auto">
          <a:xfrm>
            <a:off x="7620000" y="14579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Rectangle 256"/>
          <p:cNvSpPr>
            <a:spLocks noChangeArrowheads="1"/>
          </p:cNvSpPr>
          <p:nvPr/>
        </p:nvSpPr>
        <p:spPr bwMode="auto">
          <a:xfrm>
            <a:off x="7620000" y="17627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Rectangle 257"/>
          <p:cNvSpPr>
            <a:spLocks noChangeArrowheads="1"/>
          </p:cNvSpPr>
          <p:nvPr/>
        </p:nvSpPr>
        <p:spPr bwMode="auto">
          <a:xfrm>
            <a:off x="7620000" y="20675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" name="Rectangle 258"/>
          <p:cNvSpPr>
            <a:spLocks noChangeArrowheads="1"/>
          </p:cNvSpPr>
          <p:nvPr/>
        </p:nvSpPr>
        <p:spPr bwMode="auto">
          <a:xfrm>
            <a:off x="7620000" y="26771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Rectangle 259"/>
          <p:cNvSpPr>
            <a:spLocks noChangeArrowheads="1"/>
          </p:cNvSpPr>
          <p:nvPr/>
        </p:nvSpPr>
        <p:spPr bwMode="auto">
          <a:xfrm>
            <a:off x="7620000" y="23723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9" name="Rectangle 261"/>
          <p:cNvSpPr>
            <a:spLocks noChangeArrowheads="1"/>
          </p:cNvSpPr>
          <p:nvPr/>
        </p:nvSpPr>
        <p:spPr bwMode="auto">
          <a:xfrm>
            <a:off x="7620000" y="29819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0" name="Rectangle 262"/>
          <p:cNvSpPr>
            <a:spLocks noChangeArrowheads="1"/>
          </p:cNvSpPr>
          <p:nvPr/>
        </p:nvSpPr>
        <p:spPr bwMode="auto">
          <a:xfrm>
            <a:off x="7620000" y="32867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1" name="Rectangle 263"/>
          <p:cNvSpPr>
            <a:spLocks noChangeArrowheads="1"/>
          </p:cNvSpPr>
          <p:nvPr/>
        </p:nvSpPr>
        <p:spPr bwMode="auto">
          <a:xfrm>
            <a:off x="7620000" y="35915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2" name="Rectangle 264"/>
          <p:cNvSpPr>
            <a:spLocks noChangeArrowheads="1"/>
          </p:cNvSpPr>
          <p:nvPr/>
        </p:nvSpPr>
        <p:spPr bwMode="auto">
          <a:xfrm>
            <a:off x="7620000" y="38963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3" name="Rectangle 265"/>
          <p:cNvSpPr>
            <a:spLocks noChangeArrowheads="1"/>
          </p:cNvSpPr>
          <p:nvPr/>
        </p:nvSpPr>
        <p:spPr bwMode="auto">
          <a:xfrm>
            <a:off x="7620000" y="4505793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4" name="Rectangle 266"/>
          <p:cNvSpPr>
            <a:spLocks noChangeArrowheads="1"/>
          </p:cNvSpPr>
          <p:nvPr/>
        </p:nvSpPr>
        <p:spPr bwMode="auto">
          <a:xfrm>
            <a:off x="7620000" y="42011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5" name="Rectangle 268"/>
          <p:cNvSpPr>
            <a:spLocks noChangeArrowheads="1"/>
          </p:cNvSpPr>
          <p:nvPr/>
        </p:nvSpPr>
        <p:spPr bwMode="auto">
          <a:xfrm>
            <a:off x="7620000" y="48077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Rectangle 269"/>
          <p:cNvSpPr>
            <a:spLocks noChangeArrowheads="1"/>
          </p:cNvSpPr>
          <p:nvPr/>
        </p:nvSpPr>
        <p:spPr bwMode="auto">
          <a:xfrm>
            <a:off x="7620000" y="51125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Rectangle 270"/>
          <p:cNvSpPr>
            <a:spLocks noChangeArrowheads="1"/>
          </p:cNvSpPr>
          <p:nvPr/>
        </p:nvSpPr>
        <p:spPr bwMode="auto">
          <a:xfrm>
            <a:off x="7620000" y="5417321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3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8" name="Rectangle 271"/>
          <p:cNvSpPr>
            <a:spLocks noChangeArrowheads="1"/>
          </p:cNvSpPr>
          <p:nvPr/>
        </p:nvSpPr>
        <p:spPr bwMode="auto">
          <a:xfrm>
            <a:off x="7620000" y="57221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2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9" name="Rectangle 273"/>
          <p:cNvSpPr>
            <a:spLocks noChangeArrowheads="1"/>
          </p:cNvSpPr>
          <p:nvPr/>
        </p:nvSpPr>
        <p:spPr bwMode="auto">
          <a:xfrm>
            <a:off x="7620000" y="6026921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1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3" name="Line 279"/>
          <p:cNvSpPr>
            <a:spLocks noChangeShapeType="1"/>
          </p:cNvSpPr>
          <p:nvPr/>
        </p:nvSpPr>
        <p:spPr bwMode="auto">
          <a:xfrm flipV="1">
            <a:off x="5673641" y="2814515"/>
            <a:ext cx="1946358" cy="1946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Line 280"/>
          <p:cNvSpPr>
            <a:spLocks noChangeShapeType="1"/>
          </p:cNvSpPr>
          <p:nvPr/>
        </p:nvSpPr>
        <p:spPr bwMode="auto">
          <a:xfrm flipV="1">
            <a:off x="5673643" y="2509714"/>
            <a:ext cx="1946357" cy="19453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5" name="Line 282"/>
          <p:cNvSpPr>
            <a:spLocks noChangeShapeType="1"/>
          </p:cNvSpPr>
          <p:nvPr/>
        </p:nvSpPr>
        <p:spPr bwMode="auto">
          <a:xfrm flipV="1">
            <a:off x="5673643" y="3677103"/>
            <a:ext cx="1946357" cy="1728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6" name="Line 283"/>
          <p:cNvSpPr>
            <a:spLocks noChangeShapeType="1"/>
          </p:cNvSpPr>
          <p:nvPr/>
        </p:nvSpPr>
        <p:spPr bwMode="auto">
          <a:xfrm>
            <a:off x="3719372" y="5722118"/>
            <a:ext cx="1192272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7" name="Line 284"/>
          <p:cNvSpPr>
            <a:spLocks noChangeShapeType="1"/>
          </p:cNvSpPr>
          <p:nvPr/>
        </p:nvSpPr>
        <p:spPr bwMode="auto">
          <a:xfrm>
            <a:off x="5673643" y="5112519"/>
            <a:ext cx="1946357" cy="10272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8" name="Text Box 249"/>
          <p:cNvSpPr txBox="1">
            <a:spLocks noChangeArrowheads="1"/>
          </p:cNvSpPr>
          <p:nvPr/>
        </p:nvSpPr>
        <p:spPr bwMode="auto">
          <a:xfrm>
            <a:off x="5869164" y="6139774"/>
            <a:ext cx="143023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Physical View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(4KB-frames)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9" name="Rectangle 233"/>
          <p:cNvSpPr>
            <a:spLocks noChangeArrowheads="1"/>
          </p:cNvSpPr>
          <p:nvPr/>
        </p:nvSpPr>
        <p:spPr bwMode="auto">
          <a:xfrm>
            <a:off x="2957371" y="12905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0" name="Rectangle 234"/>
          <p:cNvSpPr>
            <a:spLocks noChangeArrowheads="1"/>
          </p:cNvSpPr>
          <p:nvPr/>
        </p:nvSpPr>
        <p:spPr bwMode="auto">
          <a:xfrm>
            <a:off x="2957371" y="15953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1" name="Rectangle 233"/>
          <p:cNvSpPr>
            <a:spLocks noChangeArrowheads="1"/>
          </p:cNvSpPr>
          <p:nvPr/>
        </p:nvSpPr>
        <p:spPr bwMode="auto">
          <a:xfrm>
            <a:off x="2957371" y="19001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2" name="Rectangle 234"/>
          <p:cNvSpPr>
            <a:spLocks noChangeArrowheads="1"/>
          </p:cNvSpPr>
          <p:nvPr/>
        </p:nvSpPr>
        <p:spPr bwMode="auto">
          <a:xfrm>
            <a:off x="2957371" y="22049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3" name="Rectangle 233"/>
          <p:cNvSpPr>
            <a:spLocks noChangeArrowheads="1"/>
          </p:cNvSpPr>
          <p:nvPr/>
        </p:nvSpPr>
        <p:spPr bwMode="auto">
          <a:xfrm>
            <a:off x="2957371" y="25097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4" name="Rectangle 234"/>
          <p:cNvSpPr>
            <a:spLocks noChangeArrowheads="1"/>
          </p:cNvSpPr>
          <p:nvPr/>
        </p:nvSpPr>
        <p:spPr bwMode="auto">
          <a:xfrm>
            <a:off x="2957371" y="28145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Rectangle 233"/>
          <p:cNvSpPr>
            <a:spLocks noChangeArrowheads="1"/>
          </p:cNvSpPr>
          <p:nvPr/>
        </p:nvSpPr>
        <p:spPr bwMode="auto">
          <a:xfrm>
            <a:off x="2957371" y="31193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6" name="Rectangle 234"/>
          <p:cNvSpPr>
            <a:spLocks noChangeArrowheads="1"/>
          </p:cNvSpPr>
          <p:nvPr/>
        </p:nvSpPr>
        <p:spPr bwMode="auto">
          <a:xfrm>
            <a:off x="2957371" y="34241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7" name="Rectangle 234"/>
          <p:cNvSpPr>
            <a:spLocks noChangeArrowheads="1"/>
          </p:cNvSpPr>
          <p:nvPr/>
        </p:nvSpPr>
        <p:spPr bwMode="auto">
          <a:xfrm>
            <a:off x="2957371" y="37289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8" name="Text Box 247"/>
          <p:cNvSpPr txBox="1">
            <a:spLocks noChangeArrowheads="1"/>
          </p:cNvSpPr>
          <p:nvPr/>
        </p:nvSpPr>
        <p:spPr bwMode="auto">
          <a:xfrm>
            <a:off x="470075" y="5252915"/>
            <a:ext cx="12580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(e.g. 6 KB)</a:t>
            </a:r>
          </a:p>
        </p:txBody>
      </p:sp>
      <p:sp>
        <p:nvSpPr>
          <p:cNvPr id="69" name="Line 34"/>
          <p:cNvSpPr>
            <a:spLocks noChangeShapeType="1"/>
          </p:cNvSpPr>
          <p:nvPr/>
        </p:nvSpPr>
        <p:spPr bwMode="auto">
          <a:xfrm flipV="1">
            <a:off x="1728127" y="5405313"/>
            <a:ext cx="1229244" cy="7620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0" name="Line 34"/>
          <p:cNvSpPr>
            <a:spLocks noChangeShapeType="1"/>
          </p:cNvSpPr>
          <p:nvPr/>
        </p:nvSpPr>
        <p:spPr bwMode="auto">
          <a:xfrm>
            <a:off x="1780502" y="5710115"/>
            <a:ext cx="1176869" cy="152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728127" y="5012309"/>
            <a:ext cx="1229243" cy="24060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2" name="Line 34"/>
          <p:cNvSpPr>
            <a:spLocks noChangeShapeType="1"/>
          </p:cNvSpPr>
          <p:nvPr/>
        </p:nvSpPr>
        <p:spPr bwMode="auto">
          <a:xfrm flipH="1" flipV="1">
            <a:off x="1780502" y="2128493"/>
            <a:ext cx="1176868" cy="38122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 flipV="1">
            <a:off x="1728127" y="4338515"/>
            <a:ext cx="1229243" cy="23029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 flipH="1">
            <a:off x="1780502" y="1290515"/>
            <a:ext cx="1176868" cy="45231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5" name="Text Box 247"/>
          <p:cNvSpPr txBox="1">
            <a:spLocks noChangeArrowheads="1"/>
          </p:cNvSpPr>
          <p:nvPr/>
        </p:nvSpPr>
        <p:spPr bwMode="auto">
          <a:xfrm>
            <a:off x="423006" y="4353566"/>
            <a:ext cx="1386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heap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(e.g. 12 KB)</a:t>
            </a:r>
          </a:p>
        </p:txBody>
      </p:sp>
      <p:sp>
        <p:nvSpPr>
          <p:cNvPr id="76" name="Text Box 247"/>
          <p:cNvSpPr txBox="1">
            <a:spLocks noChangeArrowheads="1"/>
          </p:cNvSpPr>
          <p:nvPr/>
        </p:nvSpPr>
        <p:spPr bwMode="auto">
          <a:xfrm>
            <a:off x="341835" y="1546172"/>
            <a:ext cx="1386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(e.g. 16 KB)</a:t>
            </a: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2388091" y="5710115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2413438" y="1054143"/>
            <a:ext cx="355653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60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7370" y="1208031"/>
            <a:ext cx="1270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1048576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0" name="Line 280"/>
          <p:cNvSpPr>
            <a:spLocks noChangeShapeType="1"/>
          </p:cNvSpPr>
          <p:nvPr/>
        </p:nvSpPr>
        <p:spPr bwMode="auto">
          <a:xfrm>
            <a:off x="5673641" y="1457977"/>
            <a:ext cx="1946359" cy="1193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1" name="Line 280"/>
          <p:cNvSpPr>
            <a:spLocks noChangeShapeType="1"/>
          </p:cNvSpPr>
          <p:nvPr/>
        </p:nvSpPr>
        <p:spPr bwMode="auto">
          <a:xfrm>
            <a:off x="5673643" y="1742830"/>
            <a:ext cx="1946357" cy="137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2" name="Line 280"/>
          <p:cNvSpPr>
            <a:spLocks noChangeShapeType="1"/>
          </p:cNvSpPr>
          <p:nvPr/>
        </p:nvSpPr>
        <p:spPr bwMode="auto">
          <a:xfrm>
            <a:off x="5673642" y="2067576"/>
            <a:ext cx="1946357" cy="22859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3" name="Line 280"/>
          <p:cNvSpPr>
            <a:spLocks noChangeShapeType="1"/>
          </p:cNvSpPr>
          <p:nvPr/>
        </p:nvSpPr>
        <p:spPr bwMode="auto">
          <a:xfrm>
            <a:off x="5673642" y="2372377"/>
            <a:ext cx="1946358" cy="22859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4" name="Text Box 30"/>
          <p:cNvSpPr txBox="1">
            <a:spLocks noChangeArrowheads="1"/>
          </p:cNvSpPr>
          <p:nvPr/>
        </p:nvSpPr>
        <p:spPr bwMode="auto">
          <a:xfrm>
            <a:off x="2851780" y="914399"/>
            <a:ext cx="173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7171510" y="826786"/>
            <a:ext cx="173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9" name="Rectangle 233"/>
          <p:cNvSpPr>
            <a:spLocks noChangeArrowheads="1"/>
          </p:cNvSpPr>
          <p:nvPr/>
        </p:nvSpPr>
        <p:spPr bwMode="auto">
          <a:xfrm>
            <a:off x="4911643" y="4048777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6" name="Rectangle 234"/>
          <p:cNvSpPr>
            <a:spLocks noChangeArrowheads="1"/>
          </p:cNvSpPr>
          <p:nvPr/>
        </p:nvSpPr>
        <p:spPr bwMode="auto">
          <a:xfrm>
            <a:off x="4911643" y="43535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7" name="Rectangle 235"/>
          <p:cNvSpPr>
            <a:spLocks noChangeArrowheads="1"/>
          </p:cNvSpPr>
          <p:nvPr/>
        </p:nvSpPr>
        <p:spPr bwMode="auto">
          <a:xfrm>
            <a:off x="4911643" y="46583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8" name="Rectangle 236"/>
          <p:cNvSpPr>
            <a:spLocks noChangeArrowheads="1"/>
          </p:cNvSpPr>
          <p:nvPr/>
        </p:nvSpPr>
        <p:spPr bwMode="auto">
          <a:xfrm>
            <a:off x="4911643" y="49631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2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1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9" name="Rectangle 237"/>
          <p:cNvSpPr>
            <a:spLocks noChangeArrowheads="1"/>
          </p:cNvSpPr>
          <p:nvPr/>
        </p:nvSpPr>
        <p:spPr bwMode="auto">
          <a:xfrm>
            <a:off x="4911643" y="55727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0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3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0" name="Rectangle 238"/>
          <p:cNvSpPr>
            <a:spLocks noChangeArrowheads="1"/>
          </p:cNvSpPr>
          <p:nvPr/>
        </p:nvSpPr>
        <p:spPr bwMode="auto">
          <a:xfrm>
            <a:off x="4911643" y="52679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9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1" name="Rectangle 233"/>
          <p:cNvSpPr>
            <a:spLocks noChangeArrowheads="1"/>
          </p:cNvSpPr>
          <p:nvPr/>
        </p:nvSpPr>
        <p:spPr bwMode="auto">
          <a:xfrm>
            <a:off x="4911643" y="13055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2" name="Rectangle 234"/>
          <p:cNvSpPr>
            <a:spLocks noChangeArrowheads="1"/>
          </p:cNvSpPr>
          <p:nvPr/>
        </p:nvSpPr>
        <p:spPr bwMode="auto">
          <a:xfrm>
            <a:off x="4911643" y="16103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3" name="Rectangle 233"/>
          <p:cNvSpPr>
            <a:spLocks noChangeArrowheads="1"/>
          </p:cNvSpPr>
          <p:nvPr/>
        </p:nvSpPr>
        <p:spPr bwMode="auto">
          <a:xfrm>
            <a:off x="4911643" y="19151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4" name="Rectangle 234"/>
          <p:cNvSpPr>
            <a:spLocks noChangeArrowheads="1"/>
          </p:cNvSpPr>
          <p:nvPr/>
        </p:nvSpPr>
        <p:spPr bwMode="auto">
          <a:xfrm>
            <a:off x="4911643" y="22199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5" name="Rectangle 233"/>
          <p:cNvSpPr>
            <a:spLocks noChangeArrowheads="1"/>
          </p:cNvSpPr>
          <p:nvPr/>
        </p:nvSpPr>
        <p:spPr bwMode="auto">
          <a:xfrm>
            <a:off x="4911643" y="2524777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6" name="Rectangle 234"/>
          <p:cNvSpPr>
            <a:spLocks noChangeArrowheads="1"/>
          </p:cNvSpPr>
          <p:nvPr/>
        </p:nvSpPr>
        <p:spPr bwMode="auto">
          <a:xfrm>
            <a:off x="4911643" y="2829577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7" name="Rectangle 233"/>
          <p:cNvSpPr>
            <a:spLocks noChangeArrowheads="1"/>
          </p:cNvSpPr>
          <p:nvPr/>
        </p:nvSpPr>
        <p:spPr bwMode="auto">
          <a:xfrm>
            <a:off x="4911643" y="3134377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8" name="Rectangle 234"/>
          <p:cNvSpPr>
            <a:spLocks noChangeArrowheads="1"/>
          </p:cNvSpPr>
          <p:nvPr/>
        </p:nvSpPr>
        <p:spPr bwMode="auto">
          <a:xfrm>
            <a:off x="4911643" y="3439177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9" name="Rectangle 234"/>
          <p:cNvSpPr>
            <a:spLocks noChangeArrowheads="1"/>
          </p:cNvSpPr>
          <p:nvPr/>
        </p:nvSpPr>
        <p:spPr bwMode="auto">
          <a:xfrm>
            <a:off x="4911643" y="3743977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0" name="Text Box 30"/>
          <p:cNvSpPr txBox="1">
            <a:spLocks noChangeArrowheads="1"/>
          </p:cNvSpPr>
          <p:nvPr/>
        </p:nvSpPr>
        <p:spPr bwMode="auto">
          <a:xfrm>
            <a:off x="4659774" y="951961"/>
            <a:ext cx="2108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Page Table Entries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01" name="Line 283"/>
          <p:cNvSpPr>
            <a:spLocks noChangeShapeType="1"/>
          </p:cNvSpPr>
          <p:nvPr/>
        </p:nvSpPr>
        <p:spPr bwMode="auto">
          <a:xfrm flipV="1">
            <a:off x="3719372" y="5481515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2" name="Line 283"/>
          <p:cNvSpPr>
            <a:spLocks noChangeShapeType="1"/>
          </p:cNvSpPr>
          <p:nvPr/>
        </p:nvSpPr>
        <p:spPr bwMode="auto">
          <a:xfrm flipV="1">
            <a:off x="5673641" y="5557716"/>
            <a:ext cx="1946358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3" name="Line 283"/>
          <p:cNvSpPr>
            <a:spLocks noChangeShapeType="1"/>
          </p:cNvSpPr>
          <p:nvPr/>
        </p:nvSpPr>
        <p:spPr bwMode="auto">
          <a:xfrm flipV="1">
            <a:off x="3719373" y="5112517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4" name="Line 283"/>
          <p:cNvSpPr>
            <a:spLocks noChangeShapeType="1"/>
          </p:cNvSpPr>
          <p:nvPr/>
        </p:nvSpPr>
        <p:spPr bwMode="auto">
          <a:xfrm flipV="1">
            <a:off x="3719371" y="4807719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5" name="Line 283"/>
          <p:cNvSpPr>
            <a:spLocks noChangeShapeType="1"/>
          </p:cNvSpPr>
          <p:nvPr/>
        </p:nvSpPr>
        <p:spPr bwMode="auto">
          <a:xfrm flipV="1">
            <a:off x="3719373" y="1729058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6" name="Line 283"/>
          <p:cNvSpPr>
            <a:spLocks noChangeShapeType="1"/>
          </p:cNvSpPr>
          <p:nvPr/>
        </p:nvSpPr>
        <p:spPr bwMode="auto">
          <a:xfrm flipV="1">
            <a:off x="3719371" y="1477545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7" name="Line 283"/>
          <p:cNvSpPr>
            <a:spLocks noChangeShapeType="1"/>
          </p:cNvSpPr>
          <p:nvPr/>
        </p:nvSpPr>
        <p:spPr bwMode="auto">
          <a:xfrm flipV="1">
            <a:off x="3719373" y="4505977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8" name="Line 283"/>
          <p:cNvSpPr>
            <a:spLocks noChangeShapeType="1"/>
          </p:cNvSpPr>
          <p:nvPr/>
        </p:nvSpPr>
        <p:spPr bwMode="auto">
          <a:xfrm flipV="1">
            <a:off x="3719371" y="2067574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9" name="Line 283"/>
          <p:cNvSpPr>
            <a:spLocks noChangeShapeType="1"/>
          </p:cNvSpPr>
          <p:nvPr/>
        </p:nvSpPr>
        <p:spPr bwMode="auto">
          <a:xfrm flipV="1">
            <a:off x="3719373" y="2372375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0" name="Oval Callout 109"/>
          <p:cNvSpPr/>
          <p:nvPr/>
        </p:nvSpPr>
        <p:spPr>
          <a:xfrm>
            <a:off x="5869164" y="105262"/>
            <a:ext cx="2742890" cy="1200315"/>
          </a:xfrm>
          <a:prstGeom prst="wedgeEllipseCallout">
            <a:avLst>
              <a:gd name="adj1" fmla="val -48688"/>
              <a:gd name="adj2" fmla="val 201359"/>
            </a:avLst>
          </a:prstGeom>
          <a:solidFill>
            <a:srgbClr val="FFFF00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Too big!!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HW people mad!!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(many unused entries)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1" name="Text Box 30"/>
          <p:cNvSpPr txBox="1">
            <a:spLocks noChangeArrowheads="1"/>
          </p:cNvSpPr>
          <p:nvPr/>
        </p:nvSpPr>
        <p:spPr bwMode="auto">
          <a:xfrm>
            <a:off x="4441024" y="3128880"/>
            <a:ext cx="2124037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In MMU: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-million entry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age table???</a:t>
            </a:r>
          </a:p>
          <a:p>
            <a:pPr>
              <a:defRPr/>
            </a:pPr>
            <a:endParaRPr lang="en-US" sz="1600" b="1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32-bit  means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4 GB / 4 KB) number of pages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7713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lecture: </a:t>
            </a:r>
            <a:r>
              <a:rPr lang="en-US" b="1" dirty="0" smtClean="0"/>
              <a:t>Base &amp; Bound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42140" y="2206723"/>
            <a:ext cx="1748535" cy="27352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42140" y="2206723"/>
            <a:ext cx="1748535" cy="2901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45069" y="3159915"/>
            <a:ext cx="1748535" cy="580204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45069" y="2496825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42140" y="3367130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42140" y="4195992"/>
            <a:ext cx="1748535" cy="580204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361062" y="4030220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520734" y="4577167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P2 </a:t>
            </a:r>
            <a:r>
              <a:rPr lang="en-US" sz="1400" b="0" dirty="0" smtClean="0">
                <a:solidFill>
                  <a:srgbClr val="000000"/>
                </a:solidFill>
                <a:latin typeface="Gill Sans"/>
                <a:cs typeface="Gill Sans"/>
              </a:rPr>
              <a:t>base = 2000</a:t>
            </a:r>
            <a:endParaRPr lang="en-US" sz="1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66721" y="2301493"/>
            <a:ext cx="104237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P1 </a:t>
            </a:r>
            <a:r>
              <a:rPr lang="en-US" sz="1400" dirty="0" smtClean="0">
                <a:solidFill>
                  <a:srgbClr val="FF0000"/>
                </a:solidFill>
                <a:latin typeface="Gill Sans"/>
                <a:cs typeface="Gill Sans"/>
              </a:rPr>
              <a:t>bound</a:t>
            </a:r>
            <a:endParaRPr lang="en-US" sz="1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105492" y="2771281"/>
            <a:ext cx="29135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524971" y="4835997"/>
            <a:ext cx="248522" cy="2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520735" y="3764906"/>
            <a:ext cx="15340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P1 </a:t>
            </a:r>
            <a:r>
              <a:rPr lang="en-US" sz="1400" dirty="0" smtClean="0">
                <a:solidFill>
                  <a:srgbClr val="FF0000"/>
                </a:solidFill>
                <a:latin typeface="Gill Sans"/>
                <a:cs typeface="Gill Sans"/>
              </a:rPr>
              <a:t>base = 5000</a:t>
            </a:r>
            <a:endParaRPr lang="en-US" sz="1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20734" y="3010686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P3 </a:t>
            </a:r>
            <a:r>
              <a:rPr lang="en-US" sz="1400" b="0" dirty="0" smtClean="0">
                <a:solidFill>
                  <a:srgbClr val="000000"/>
                </a:solidFill>
                <a:latin typeface="Gill Sans"/>
                <a:cs typeface="Gill Sans"/>
              </a:rPr>
              <a:t>base = 7000</a:t>
            </a:r>
            <a:endParaRPr lang="en-US" sz="1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590674" y="2040951"/>
            <a:ext cx="1058590" cy="40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156065" y="1882730"/>
            <a:ext cx="1012942" cy="40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Virtual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3093604" y="2496825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3093604" y="3035585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3093604" y="3159915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093604" y="3740118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3093604" y="2579711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V="1">
            <a:off x="3093604" y="3201358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842140" y="2591555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</p:spTree>
    <p:extLst>
      <p:ext uri="{BB962C8B-B14F-4D97-AF65-F5344CB8AC3E}">
        <p14:creationId xmlns:p14="http://schemas.microsoft.com/office/powerpoint/2010/main" val="288683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2-level Paging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4" name="Rectangle 272"/>
          <p:cNvSpPr>
            <a:spLocks noChangeArrowheads="1"/>
          </p:cNvSpPr>
          <p:nvPr/>
        </p:nvSpPr>
        <p:spPr bwMode="auto">
          <a:xfrm>
            <a:off x="7620000" y="63317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0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6" name="Rectangle 233"/>
          <p:cNvSpPr>
            <a:spLocks noChangeArrowheads="1"/>
          </p:cNvSpPr>
          <p:nvPr/>
        </p:nvSpPr>
        <p:spPr bwMode="auto">
          <a:xfrm>
            <a:off x="569280" y="4123661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" name="Rectangle 234"/>
          <p:cNvSpPr>
            <a:spLocks noChangeArrowheads="1"/>
          </p:cNvSpPr>
          <p:nvPr/>
        </p:nvSpPr>
        <p:spPr bwMode="auto">
          <a:xfrm>
            <a:off x="569280" y="4428461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Rectangle 235"/>
          <p:cNvSpPr>
            <a:spLocks noChangeArrowheads="1"/>
          </p:cNvSpPr>
          <p:nvPr/>
        </p:nvSpPr>
        <p:spPr bwMode="auto">
          <a:xfrm>
            <a:off x="569280" y="4733261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Rectangle 236"/>
          <p:cNvSpPr>
            <a:spLocks noChangeArrowheads="1"/>
          </p:cNvSpPr>
          <p:nvPr/>
        </p:nvSpPr>
        <p:spPr bwMode="auto">
          <a:xfrm>
            <a:off x="569280" y="5038061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2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Rectangle 237"/>
          <p:cNvSpPr>
            <a:spLocks noChangeArrowheads="1"/>
          </p:cNvSpPr>
          <p:nvPr/>
        </p:nvSpPr>
        <p:spPr bwMode="auto">
          <a:xfrm>
            <a:off x="569280" y="5647661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0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Rectangle 238"/>
          <p:cNvSpPr>
            <a:spLocks noChangeArrowheads="1"/>
          </p:cNvSpPr>
          <p:nvPr/>
        </p:nvSpPr>
        <p:spPr bwMode="auto">
          <a:xfrm>
            <a:off x="569280" y="5342861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1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Text Box 247"/>
          <p:cNvSpPr txBox="1">
            <a:spLocks noChangeArrowheads="1"/>
          </p:cNvSpPr>
          <p:nvPr/>
        </p:nvSpPr>
        <p:spPr bwMode="auto">
          <a:xfrm>
            <a:off x="340680" y="5952461"/>
            <a:ext cx="1184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Rectangle 254"/>
          <p:cNvSpPr>
            <a:spLocks noChangeArrowheads="1"/>
          </p:cNvSpPr>
          <p:nvPr/>
        </p:nvSpPr>
        <p:spPr bwMode="auto">
          <a:xfrm>
            <a:off x="7620000" y="11531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" name="Rectangle 255"/>
          <p:cNvSpPr>
            <a:spLocks noChangeArrowheads="1"/>
          </p:cNvSpPr>
          <p:nvPr/>
        </p:nvSpPr>
        <p:spPr bwMode="auto">
          <a:xfrm>
            <a:off x="7620000" y="14579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Rectangle 256"/>
          <p:cNvSpPr>
            <a:spLocks noChangeArrowheads="1"/>
          </p:cNvSpPr>
          <p:nvPr/>
        </p:nvSpPr>
        <p:spPr bwMode="auto">
          <a:xfrm>
            <a:off x="7620000" y="17627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Rectangle 257"/>
          <p:cNvSpPr>
            <a:spLocks noChangeArrowheads="1"/>
          </p:cNvSpPr>
          <p:nvPr/>
        </p:nvSpPr>
        <p:spPr bwMode="auto">
          <a:xfrm>
            <a:off x="7620000" y="20675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" name="Rectangle 258"/>
          <p:cNvSpPr>
            <a:spLocks noChangeArrowheads="1"/>
          </p:cNvSpPr>
          <p:nvPr/>
        </p:nvSpPr>
        <p:spPr bwMode="auto">
          <a:xfrm>
            <a:off x="7620000" y="26771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Rectangle 259"/>
          <p:cNvSpPr>
            <a:spLocks noChangeArrowheads="1"/>
          </p:cNvSpPr>
          <p:nvPr/>
        </p:nvSpPr>
        <p:spPr bwMode="auto">
          <a:xfrm>
            <a:off x="7620000" y="23723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9" name="Rectangle 261"/>
          <p:cNvSpPr>
            <a:spLocks noChangeArrowheads="1"/>
          </p:cNvSpPr>
          <p:nvPr/>
        </p:nvSpPr>
        <p:spPr bwMode="auto">
          <a:xfrm>
            <a:off x="7620000" y="29819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0" name="Rectangle 262"/>
          <p:cNvSpPr>
            <a:spLocks noChangeArrowheads="1"/>
          </p:cNvSpPr>
          <p:nvPr/>
        </p:nvSpPr>
        <p:spPr bwMode="auto">
          <a:xfrm>
            <a:off x="7620000" y="32867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1" name="Rectangle 263"/>
          <p:cNvSpPr>
            <a:spLocks noChangeArrowheads="1"/>
          </p:cNvSpPr>
          <p:nvPr/>
        </p:nvSpPr>
        <p:spPr bwMode="auto">
          <a:xfrm>
            <a:off x="7620000" y="35915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2" name="Rectangle 264"/>
          <p:cNvSpPr>
            <a:spLocks noChangeArrowheads="1"/>
          </p:cNvSpPr>
          <p:nvPr/>
        </p:nvSpPr>
        <p:spPr bwMode="auto">
          <a:xfrm>
            <a:off x="7620000" y="38963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3" name="Rectangle 265"/>
          <p:cNvSpPr>
            <a:spLocks noChangeArrowheads="1"/>
          </p:cNvSpPr>
          <p:nvPr/>
        </p:nvSpPr>
        <p:spPr bwMode="auto">
          <a:xfrm>
            <a:off x="7620000" y="4505793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4" name="Rectangle 266"/>
          <p:cNvSpPr>
            <a:spLocks noChangeArrowheads="1"/>
          </p:cNvSpPr>
          <p:nvPr/>
        </p:nvSpPr>
        <p:spPr bwMode="auto">
          <a:xfrm>
            <a:off x="7620000" y="42011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5" name="Rectangle 268"/>
          <p:cNvSpPr>
            <a:spLocks noChangeArrowheads="1"/>
          </p:cNvSpPr>
          <p:nvPr/>
        </p:nvSpPr>
        <p:spPr bwMode="auto">
          <a:xfrm>
            <a:off x="7620000" y="48077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Rectangle 269"/>
          <p:cNvSpPr>
            <a:spLocks noChangeArrowheads="1"/>
          </p:cNvSpPr>
          <p:nvPr/>
        </p:nvSpPr>
        <p:spPr bwMode="auto">
          <a:xfrm>
            <a:off x="7620000" y="51125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Rectangle 270"/>
          <p:cNvSpPr>
            <a:spLocks noChangeArrowheads="1"/>
          </p:cNvSpPr>
          <p:nvPr/>
        </p:nvSpPr>
        <p:spPr bwMode="auto">
          <a:xfrm>
            <a:off x="7620000" y="5417321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3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8" name="Rectangle 271"/>
          <p:cNvSpPr>
            <a:spLocks noChangeArrowheads="1"/>
          </p:cNvSpPr>
          <p:nvPr/>
        </p:nvSpPr>
        <p:spPr bwMode="auto">
          <a:xfrm>
            <a:off x="7620000" y="57221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2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9" name="Rectangle 273"/>
          <p:cNvSpPr>
            <a:spLocks noChangeArrowheads="1"/>
          </p:cNvSpPr>
          <p:nvPr/>
        </p:nvSpPr>
        <p:spPr bwMode="auto">
          <a:xfrm>
            <a:off x="7620000" y="6026921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1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3" name="Line 279"/>
          <p:cNvSpPr>
            <a:spLocks noChangeShapeType="1"/>
          </p:cNvSpPr>
          <p:nvPr/>
        </p:nvSpPr>
        <p:spPr bwMode="auto">
          <a:xfrm flipV="1">
            <a:off x="5673641" y="2814515"/>
            <a:ext cx="1946358" cy="1946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Line 280"/>
          <p:cNvSpPr>
            <a:spLocks noChangeShapeType="1"/>
          </p:cNvSpPr>
          <p:nvPr/>
        </p:nvSpPr>
        <p:spPr bwMode="auto">
          <a:xfrm flipV="1">
            <a:off x="5673643" y="2509714"/>
            <a:ext cx="1946357" cy="169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5" name="Line 282"/>
          <p:cNvSpPr>
            <a:spLocks noChangeShapeType="1"/>
          </p:cNvSpPr>
          <p:nvPr/>
        </p:nvSpPr>
        <p:spPr bwMode="auto">
          <a:xfrm flipV="1">
            <a:off x="5673643" y="3677103"/>
            <a:ext cx="1946357" cy="1728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7" name="Line 284"/>
          <p:cNvSpPr>
            <a:spLocks noChangeShapeType="1"/>
          </p:cNvSpPr>
          <p:nvPr/>
        </p:nvSpPr>
        <p:spPr bwMode="auto">
          <a:xfrm>
            <a:off x="5673643" y="5112519"/>
            <a:ext cx="1946357" cy="10272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8" name="Text Box 249"/>
          <p:cNvSpPr txBox="1">
            <a:spLocks noChangeArrowheads="1"/>
          </p:cNvSpPr>
          <p:nvPr/>
        </p:nvSpPr>
        <p:spPr bwMode="auto">
          <a:xfrm>
            <a:off x="5869164" y="6139774"/>
            <a:ext cx="143023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Physical View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(4KB-frames)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9" name="Rectangle 233"/>
          <p:cNvSpPr>
            <a:spLocks noChangeArrowheads="1"/>
          </p:cNvSpPr>
          <p:nvPr/>
        </p:nvSpPr>
        <p:spPr bwMode="auto">
          <a:xfrm>
            <a:off x="569280" y="1380461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0" name="Rectangle 234"/>
          <p:cNvSpPr>
            <a:spLocks noChangeArrowheads="1"/>
          </p:cNvSpPr>
          <p:nvPr/>
        </p:nvSpPr>
        <p:spPr bwMode="auto">
          <a:xfrm>
            <a:off x="569280" y="1685261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1" name="Rectangle 233"/>
          <p:cNvSpPr>
            <a:spLocks noChangeArrowheads="1"/>
          </p:cNvSpPr>
          <p:nvPr/>
        </p:nvSpPr>
        <p:spPr bwMode="auto">
          <a:xfrm>
            <a:off x="569280" y="1990061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2" name="Rectangle 234"/>
          <p:cNvSpPr>
            <a:spLocks noChangeArrowheads="1"/>
          </p:cNvSpPr>
          <p:nvPr/>
        </p:nvSpPr>
        <p:spPr bwMode="auto">
          <a:xfrm>
            <a:off x="569280" y="2294861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3" name="Rectangle 233"/>
          <p:cNvSpPr>
            <a:spLocks noChangeArrowheads="1"/>
          </p:cNvSpPr>
          <p:nvPr/>
        </p:nvSpPr>
        <p:spPr bwMode="auto">
          <a:xfrm>
            <a:off x="569280" y="2599661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4" name="Rectangle 234"/>
          <p:cNvSpPr>
            <a:spLocks noChangeArrowheads="1"/>
          </p:cNvSpPr>
          <p:nvPr/>
        </p:nvSpPr>
        <p:spPr bwMode="auto">
          <a:xfrm>
            <a:off x="569280" y="2904461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Rectangle 233"/>
          <p:cNvSpPr>
            <a:spLocks noChangeArrowheads="1"/>
          </p:cNvSpPr>
          <p:nvPr/>
        </p:nvSpPr>
        <p:spPr bwMode="auto">
          <a:xfrm>
            <a:off x="569280" y="3209261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6" name="Rectangle 234"/>
          <p:cNvSpPr>
            <a:spLocks noChangeArrowheads="1"/>
          </p:cNvSpPr>
          <p:nvPr/>
        </p:nvSpPr>
        <p:spPr bwMode="auto">
          <a:xfrm>
            <a:off x="569280" y="3514061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7" name="Rectangle 234"/>
          <p:cNvSpPr>
            <a:spLocks noChangeArrowheads="1"/>
          </p:cNvSpPr>
          <p:nvPr/>
        </p:nvSpPr>
        <p:spPr bwMode="auto">
          <a:xfrm>
            <a:off x="569280" y="3818861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0" y="5800061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25347" y="1144089"/>
            <a:ext cx="355653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60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279" y="1297977"/>
            <a:ext cx="1270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1048576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0" name="Line 280"/>
          <p:cNvSpPr>
            <a:spLocks noChangeShapeType="1"/>
          </p:cNvSpPr>
          <p:nvPr/>
        </p:nvSpPr>
        <p:spPr bwMode="auto">
          <a:xfrm>
            <a:off x="5673641" y="1457977"/>
            <a:ext cx="1946359" cy="1193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1" name="Line 280"/>
          <p:cNvSpPr>
            <a:spLocks noChangeShapeType="1"/>
          </p:cNvSpPr>
          <p:nvPr/>
        </p:nvSpPr>
        <p:spPr bwMode="auto">
          <a:xfrm>
            <a:off x="5673643" y="1742830"/>
            <a:ext cx="1946357" cy="137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2" name="Line 280"/>
          <p:cNvSpPr>
            <a:spLocks noChangeShapeType="1"/>
          </p:cNvSpPr>
          <p:nvPr/>
        </p:nvSpPr>
        <p:spPr bwMode="auto">
          <a:xfrm>
            <a:off x="5673643" y="2677177"/>
            <a:ext cx="1946356" cy="167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3" name="Line 280"/>
          <p:cNvSpPr>
            <a:spLocks noChangeShapeType="1"/>
          </p:cNvSpPr>
          <p:nvPr/>
        </p:nvSpPr>
        <p:spPr bwMode="auto">
          <a:xfrm>
            <a:off x="5673642" y="3004245"/>
            <a:ext cx="1946357" cy="16541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4" name="Text Box 30"/>
          <p:cNvSpPr txBox="1">
            <a:spLocks noChangeArrowheads="1"/>
          </p:cNvSpPr>
          <p:nvPr/>
        </p:nvSpPr>
        <p:spPr bwMode="auto">
          <a:xfrm>
            <a:off x="463689" y="1004345"/>
            <a:ext cx="173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7171510" y="826786"/>
            <a:ext cx="173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6" name="Rectangle 234"/>
          <p:cNvSpPr>
            <a:spLocks noChangeArrowheads="1"/>
          </p:cNvSpPr>
          <p:nvPr/>
        </p:nvSpPr>
        <p:spPr bwMode="auto">
          <a:xfrm>
            <a:off x="4911643" y="4048779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7" name="Rectangle 235"/>
          <p:cNvSpPr>
            <a:spLocks noChangeArrowheads="1"/>
          </p:cNvSpPr>
          <p:nvPr/>
        </p:nvSpPr>
        <p:spPr bwMode="auto">
          <a:xfrm>
            <a:off x="4911641" y="4604252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8" name="Rectangle 236"/>
          <p:cNvSpPr>
            <a:spLocks noChangeArrowheads="1"/>
          </p:cNvSpPr>
          <p:nvPr/>
        </p:nvSpPr>
        <p:spPr bwMode="auto">
          <a:xfrm>
            <a:off x="4911643" y="4909052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2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1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9" name="Rectangle 237"/>
          <p:cNvSpPr>
            <a:spLocks noChangeArrowheads="1"/>
          </p:cNvSpPr>
          <p:nvPr/>
        </p:nvSpPr>
        <p:spPr bwMode="auto">
          <a:xfrm>
            <a:off x="4911643" y="55727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0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3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0" name="Rectangle 238"/>
          <p:cNvSpPr>
            <a:spLocks noChangeArrowheads="1"/>
          </p:cNvSpPr>
          <p:nvPr/>
        </p:nvSpPr>
        <p:spPr bwMode="auto">
          <a:xfrm>
            <a:off x="4911643" y="52679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9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1" name="Rectangle 233"/>
          <p:cNvSpPr>
            <a:spLocks noChangeArrowheads="1"/>
          </p:cNvSpPr>
          <p:nvPr/>
        </p:nvSpPr>
        <p:spPr bwMode="auto">
          <a:xfrm>
            <a:off x="4911641" y="1380461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2" name="Rectangle 234"/>
          <p:cNvSpPr>
            <a:spLocks noChangeArrowheads="1"/>
          </p:cNvSpPr>
          <p:nvPr/>
        </p:nvSpPr>
        <p:spPr bwMode="auto">
          <a:xfrm>
            <a:off x="4911641" y="1685261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3" name="Rectangle 233"/>
          <p:cNvSpPr>
            <a:spLocks noChangeArrowheads="1"/>
          </p:cNvSpPr>
          <p:nvPr/>
        </p:nvSpPr>
        <p:spPr bwMode="auto">
          <a:xfrm>
            <a:off x="4911641" y="25097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4" name="Rectangle 234"/>
          <p:cNvSpPr>
            <a:spLocks noChangeArrowheads="1"/>
          </p:cNvSpPr>
          <p:nvPr/>
        </p:nvSpPr>
        <p:spPr bwMode="auto">
          <a:xfrm>
            <a:off x="4911641" y="28145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0" name="Text Box 30"/>
          <p:cNvSpPr txBox="1">
            <a:spLocks noChangeArrowheads="1"/>
          </p:cNvSpPr>
          <p:nvPr/>
        </p:nvSpPr>
        <p:spPr bwMode="auto">
          <a:xfrm>
            <a:off x="4659774" y="951961"/>
            <a:ext cx="2108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ill Sans"/>
                <a:cs typeface="Gill Sans"/>
              </a:rPr>
              <a:t>Inner</a:t>
            </a:r>
            <a:r>
              <a:rPr lang="en-US" b="1" dirty="0" smtClean="0">
                <a:solidFill>
                  <a:srgbClr val="FF0000"/>
                </a:solidFill>
                <a:latin typeface="Gill Sans"/>
                <a:cs typeface="Gill Sans"/>
              </a:rPr>
              <a:t> PT Entries</a:t>
            </a:r>
            <a:endParaRPr lang="en-US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2" name="Line 283"/>
          <p:cNvSpPr>
            <a:spLocks noChangeShapeType="1"/>
          </p:cNvSpPr>
          <p:nvPr/>
        </p:nvSpPr>
        <p:spPr bwMode="auto">
          <a:xfrm flipV="1">
            <a:off x="5673641" y="5557716"/>
            <a:ext cx="1946358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5" name="Rectangle 234"/>
          <p:cNvSpPr>
            <a:spLocks noChangeArrowheads="1"/>
          </p:cNvSpPr>
          <p:nvPr/>
        </p:nvSpPr>
        <p:spPr bwMode="auto">
          <a:xfrm>
            <a:off x="2804970" y="3535802"/>
            <a:ext cx="762000" cy="9144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9" name="Rectangle 238"/>
          <p:cNvSpPr>
            <a:spLocks noChangeArrowheads="1"/>
          </p:cNvSpPr>
          <p:nvPr/>
        </p:nvSpPr>
        <p:spPr bwMode="auto">
          <a:xfrm>
            <a:off x="2804970" y="3720994"/>
            <a:ext cx="762000" cy="91440"/>
          </a:xfrm>
          <a:prstGeom prst="rect">
            <a:avLst/>
          </a:prstGeom>
          <a:solidFill>
            <a:srgbClr val="66CCFF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0" name="Rectangle 233"/>
          <p:cNvSpPr>
            <a:spLocks noChangeArrowheads="1"/>
          </p:cNvSpPr>
          <p:nvPr/>
        </p:nvSpPr>
        <p:spPr bwMode="auto">
          <a:xfrm>
            <a:off x="2804968" y="3004245"/>
            <a:ext cx="762000" cy="9144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1" name="Rectangle 234"/>
          <p:cNvSpPr>
            <a:spLocks noChangeArrowheads="1"/>
          </p:cNvSpPr>
          <p:nvPr/>
        </p:nvSpPr>
        <p:spPr bwMode="auto">
          <a:xfrm>
            <a:off x="2804968" y="3091131"/>
            <a:ext cx="762000" cy="9144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2" name="Rectangle 233"/>
          <p:cNvSpPr>
            <a:spLocks noChangeArrowheads="1"/>
          </p:cNvSpPr>
          <p:nvPr/>
        </p:nvSpPr>
        <p:spPr bwMode="auto">
          <a:xfrm>
            <a:off x="2804968" y="3173378"/>
            <a:ext cx="762000" cy="9144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3" name="Rectangle 234"/>
          <p:cNvSpPr>
            <a:spLocks noChangeArrowheads="1"/>
          </p:cNvSpPr>
          <p:nvPr/>
        </p:nvSpPr>
        <p:spPr bwMode="auto">
          <a:xfrm>
            <a:off x="2804968" y="3264819"/>
            <a:ext cx="762000" cy="9144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4" name="Rectangle 235"/>
          <p:cNvSpPr>
            <a:spLocks noChangeArrowheads="1"/>
          </p:cNvSpPr>
          <p:nvPr/>
        </p:nvSpPr>
        <p:spPr bwMode="auto">
          <a:xfrm>
            <a:off x="2804968" y="3629776"/>
            <a:ext cx="762000" cy="9144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7" name="Rectangle 233"/>
          <p:cNvSpPr>
            <a:spLocks noChangeArrowheads="1"/>
          </p:cNvSpPr>
          <p:nvPr/>
        </p:nvSpPr>
        <p:spPr bwMode="auto">
          <a:xfrm>
            <a:off x="2804970" y="3356259"/>
            <a:ext cx="762000" cy="9144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8" name="Rectangle 234"/>
          <p:cNvSpPr>
            <a:spLocks noChangeArrowheads="1"/>
          </p:cNvSpPr>
          <p:nvPr/>
        </p:nvSpPr>
        <p:spPr bwMode="auto">
          <a:xfrm>
            <a:off x="2804970" y="3447700"/>
            <a:ext cx="762000" cy="9144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2" name="Line 34"/>
          <p:cNvSpPr>
            <a:spLocks noChangeShapeType="1"/>
          </p:cNvSpPr>
          <p:nvPr/>
        </p:nvSpPr>
        <p:spPr bwMode="auto">
          <a:xfrm flipH="1" flipV="1">
            <a:off x="1344467" y="1380461"/>
            <a:ext cx="1460500" cy="162378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3" name="Line 34"/>
          <p:cNvSpPr>
            <a:spLocks noChangeShapeType="1"/>
          </p:cNvSpPr>
          <p:nvPr/>
        </p:nvSpPr>
        <p:spPr bwMode="auto">
          <a:xfrm flipH="1" flipV="1">
            <a:off x="1344468" y="2599660"/>
            <a:ext cx="1460500" cy="57371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4" name="Line 34"/>
          <p:cNvSpPr>
            <a:spLocks noChangeShapeType="1"/>
          </p:cNvSpPr>
          <p:nvPr/>
        </p:nvSpPr>
        <p:spPr bwMode="auto">
          <a:xfrm flipH="1">
            <a:off x="1331280" y="3535801"/>
            <a:ext cx="1473688" cy="89265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5" name="Line 34"/>
          <p:cNvSpPr>
            <a:spLocks noChangeShapeType="1"/>
          </p:cNvSpPr>
          <p:nvPr/>
        </p:nvSpPr>
        <p:spPr bwMode="auto">
          <a:xfrm flipH="1">
            <a:off x="1331280" y="3721215"/>
            <a:ext cx="1473688" cy="162164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6" name="Line 34"/>
          <p:cNvSpPr>
            <a:spLocks noChangeShapeType="1"/>
          </p:cNvSpPr>
          <p:nvPr/>
        </p:nvSpPr>
        <p:spPr bwMode="auto">
          <a:xfrm flipH="1">
            <a:off x="1382986" y="3818861"/>
            <a:ext cx="1421982" cy="2133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6" name="Line 283"/>
          <p:cNvSpPr>
            <a:spLocks noChangeShapeType="1"/>
          </p:cNvSpPr>
          <p:nvPr/>
        </p:nvSpPr>
        <p:spPr bwMode="auto">
          <a:xfrm>
            <a:off x="3566968" y="3677102"/>
            <a:ext cx="1343515" cy="15367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1" name="Line 283"/>
          <p:cNvSpPr>
            <a:spLocks noChangeShapeType="1"/>
          </p:cNvSpPr>
          <p:nvPr/>
        </p:nvSpPr>
        <p:spPr bwMode="auto">
          <a:xfrm>
            <a:off x="3566968" y="3589859"/>
            <a:ext cx="1343515" cy="7637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3" name="Line 283"/>
          <p:cNvSpPr>
            <a:spLocks noChangeShapeType="1"/>
          </p:cNvSpPr>
          <p:nvPr/>
        </p:nvSpPr>
        <p:spPr bwMode="auto">
          <a:xfrm>
            <a:off x="3566968" y="3119316"/>
            <a:ext cx="134351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4" name="Line 283"/>
          <p:cNvSpPr>
            <a:spLocks noChangeShapeType="1"/>
          </p:cNvSpPr>
          <p:nvPr/>
        </p:nvSpPr>
        <p:spPr bwMode="auto">
          <a:xfrm flipV="1">
            <a:off x="3566968" y="1990060"/>
            <a:ext cx="1343515" cy="10141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7" name="Line 283"/>
          <p:cNvSpPr>
            <a:spLocks noChangeShapeType="1"/>
          </p:cNvSpPr>
          <p:nvPr/>
        </p:nvSpPr>
        <p:spPr bwMode="auto">
          <a:xfrm>
            <a:off x="3566969" y="3812434"/>
            <a:ext cx="1343514" cy="19876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7" name="Text Box 30"/>
          <p:cNvSpPr txBox="1">
            <a:spLocks noChangeArrowheads="1"/>
          </p:cNvSpPr>
          <p:nvPr/>
        </p:nvSpPr>
        <p:spPr bwMode="auto">
          <a:xfrm>
            <a:off x="2637975" y="2140980"/>
            <a:ext cx="1526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ill Sans"/>
                <a:cs typeface="Gill Sans"/>
              </a:rPr>
              <a:t>Outer 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Gill Sans"/>
                <a:cs typeface="Gill Sans"/>
              </a:rPr>
              <a:t>Page table</a:t>
            </a:r>
            <a:endParaRPr lang="en-US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6" name="Rounded Rectangular Callout 95"/>
          <p:cNvSpPr/>
          <p:nvPr/>
        </p:nvSpPr>
        <p:spPr>
          <a:xfrm>
            <a:off x="2019538" y="5606076"/>
            <a:ext cx="2405227" cy="1180029"/>
          </a:xfrm>
          <a:prstGeom prst="wedgeRoundRectCallout">
            <a:avLst>
              <a:gd name="adj1" fmla="val 22948"/>
              <a:gd name="adj2" fmla="val -122721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2 level enough?</a:t>
            </a:r>
            <a:endParaRPr lang="en-US" strike="sngStrike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0708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31</a:t>
            </a:fld>
            <a:endParaRPr lang="en-US" dirty="0">
              <a:latin typeface="Arial Narrow"/>
            </a:endParaRPr>
          </a:p>
        </p:txBody>
      </p:sp>
      <p:pic>
        <p:nvPicPr>
          <p:cNvPr id="3" name="Picture 2" descr="Screen shot 2014-05-14 at 9.0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846"/>
            <a:ext cx="9144000" cy="60271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36300" y="5912376"/>
            <a:ext cx="2859471" cy="5417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55159" y="88556"/>
            <a:ext cx="8492381" cy="567492"/>
          </a:xfrm>
          <a:prstGeom prst="wedgeRoundRectCallout">
            <a:avLst>
              <a:gd name="adj1" fmla="val 23305"/>
              <a:gd name="adj2" fmla="val -48615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4-level paging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48-bit virtual address </a:t>
            </a:r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 2</a:t>
            </a:r>
            <a:r>
              <a:rPr lang="en-US" b="1" baseline="30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48</a:t>
            </a:r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 </a:t>
            </a:r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b="1" baseline="30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8 * </a:t>
            </a:r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b="1" baseline="30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^40</a:t>
            </a:r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bytes  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up to</a:t>
            </a:r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2</a:t>
            </a:r>
            <a:r>
              <a:rPr lang="en-US" b="1" baseline="30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8 </a:t>
            </a:r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TB memory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223555" y="1774690"/>
            <a:ext cx="2346448" cy="608137"/>
          </a:xfrm>
          <a:prstGeom prst="wedgeRoundRectCallout">
            <a:avLst>
              <a:gd name="adj1" fmla="val -67359"/>
              <a:gd name="adj2" fmla="val -101604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We’ve learned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Address splitting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375955" y="3365346"/>
            <a:ext cx="2346448" cy="608137"/>
          </a:xfrm>
          <a:prstGeom prst="wedgeRoundRectCallout">
            <a:avLst>
              <a:gd name="adj1" fmla="val -67359"/>
              <a:gd name="adj2" fmla="val -101604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We’ve learned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able lookup/indexing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0455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5-14 at 9.0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42" y="933606"/>
            <a:ext cx="3568031" cy="2351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err="1" smtClean="0"/>
              <a:t>mgmt</a:t>
            </a:r>
            <a:r>
              <a:rPr lang="en-US" dirty="0" smtClean="0"/>
              <a:t> … what’s next? (Just FYI)</a:t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2" y="1386928"/>
            <a:ext cx="8811087" cy="54090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Multi-level page tables </a:t>
            </a:r>
          </a:p>
          <a:p>
            <a:pPr lvl="1"/>
            <a:r>
              <a:rPr lang="en-US" dirty="0" smtClean="0"/>
              <a:t>(too complex to be in MMU)</a:t>
            </a:r>
          </a:p>
          <a:p>
            <a:pPr lvl="1"/>
            <a:r>
              <a:rPr lang="en-US" dirty="0" smtClean="0"/>
              <a:t>… but access to page tables is slow </a:t>
            </a:r>
          </a:p>
          <a:p>
            <a:pPr lvl="1"/>
            <a:r>
              <a:rPr lang="en-US" dirty="0" smtClean="0"/>
              <a:t>… up to </a:t>
            </a:r>
            <a:r>
              <a:rPr lang="en-US" b="1" dirty="0" smtClean="0"/>
              <a:t>400%</a:t>
            </a:r>
            <a:r>
              <a:rPr lang="en-US" dirty="0" smtClean="0"/>
              <a:t> slowdown when accessing memory</a:t>
            </a:r>
          </a:p>
          <a:p>
            <a:r>
              <a:rPr lang="en-US" dirty="0" smtClean="0"/>
              <a:t>Then, </a:t>
            </a:r>
            <a:r>
              <a:rPr lang="en-US" dirty="0" smtClean="0">
                <a:solidFill>
                  <a:srgbClr val="FF0000"/>
                </a:solidFill>
              </a:rPr>
              <a:t>TLB</a:t>
            </a:r>
            <a:r>
              <a:rPr lang="en-US" dirty="0" smtClean="0"/>
              <a:t> was invented … </a:t>
            </a:r>
          </a:p>
          <a:p>
            <a:pPr lvl="1"/>
            <a:r>
              <a:rPr lang="en-US" dirty="0" smtClean="0"/>
              <a:t>Cache address translation</a:t>
            </a:r>
          </a:p>
          <a:p>
            <a:pPr lvl="1"/>
            <a:r>
              <a:rPr lang="en-US" dirty="0" smtClean="0"/>
              <a:t>… but only good for OS running on bare hardware, but not efficient for Virtualization (VMware, </a:t>
            </a:r>
            <a:r>
              <a:rPr lang="en-US" dirty="0" err="1" smtClean="0"/>
              <a:t>Xen</a:t>
            </a:r>
            <a:r>
              <a:rPr lang="en-US" dirty="0" smtClean="0"/>
              <a:t>, </a:t>
            </a:r>
            <a:r>
              <a:rPr lang="en-US" dirty="0" err="1" smtClean="0"/>
              <a:t>VirtualBox</a:t>
            </a:r>
            <a:r>
              <a:rPr lang="en-US" dirty="0" smtClean="0"/>
              <a:t>, …)</a:t>
            </a:r>
          </a:p>
          <a:p>
            <a:r>
              <a:rPr lang="en-US" dirty="0" smtClean="0"/>
              <a:t>Then, TLB with </a:t>
            </a:r>
            <a:r>
              <a:rPr lang="en-US" dirty="0" err="1" smtClean="0"/>
              <a:t>para</a:t>
            </a:r>
            <a:r>
              <a:rPr lang="en-US" dirty="0" smtClean="0"/>
              <a:t>-virtualization was invented </a:t>
            </a:r>
          </a:p>
          <a:p>
            <a:pPr lvl="1"/>
            <a:r>
              <a:rPr lang="en-US" dirty="0" smtClean="0"/>
              <a:t>… life goes on, new hardware, new feature, new problem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Paging/TLB </a:t>
            </a:r>
            <a:r>
              <a:rPr lang="en-US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covered in HW/exam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64625" y="2535227"/>
            <a:ext cx="2346448" cy="608137"/>
          </a:xfrm>
          <a:prstGeom prst="wedgeRoundRectCallout">
            <a:avLst>
              <a:gd name="adj1" fmla="val -41194"/>
              <a:gd name="adj2" fmla="val -118201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Page tables are not in MMU, but in memory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5925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33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br>
              <a:rPr lang="en-US" dirty="0" smtClean="0"/>
            </a:br>
            <a:r>
              <a:rPr lang="en-US" dirty="0" smtClean="0"/>
              <a:t>(with swap space)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7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2"/>
          <p:cNvSpPr>
            <a:spLocks noChangeArrowheads="1"/>
          </p:cNvSpPr>
          <p:nvPr/>
        </p:nvSpPr>
        <p:spPr bwMode="auto">
          <a:xfrm>
            <a:off x="7102072" y="2990378"/>
            <a:ext cx="1299727" cy="1509429"/>
          </a:xfrm>
          <a:prstGeom prst="can">
            <a:avLst>
              <a:gd name="adj" fmla="val 25962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34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4356541" cy="51337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://en.wikipedia.org/wiki/</a:t>
            </a:r>
            <a:r>
              <a:rPr lang="en-US" dirty="0" smtClean="0">
                <a:hlinkClick r:id="rId2"/>
              </a:rPr>
              <a:t>Virtual_memory</a:t>
            </a:r>
            <a:endParaRPr lang="en-US" dirty="0" smtClean="0"/>
          </a:p>
          <a:p>
            <a:pPr lvl="1"/>
            <a:r>
              <a:rPr lang="en-US" dirty="0" smtClean="0"/>
              <a:t>Software </a:t>
            </a:r>
            <a:r>
              <a:rPr lang="en-US" dirty="0"/>
              <a:t>within the operating system may extend these capabilities to provide a </a:t>
            </a:r>
            <a:r>
              <a:rPr lang="en-US" b="1" dirty="0">
                <a:solidFill>
                  <a:srgbClr val="FF0000"/>
                </a:solidFill>
              </a:rPr>
              <a:t>virtual address space that can exceed the capacity of real memory </a:t>
            </a:r>
            <a:r>
              <a:rPr lang="en-US" dirty="0"/>
              <a:t>and thus reference more memory than is physically present in the </a:t>
            </a:r>
            <a:r>
              <a:rPr lang="en-US" dirty="0" smtClean="0"/>
              <a:t>computer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Malloc</a:t>
            </a:r>
            <a:r>
              <a:rPr lang="en-US" dirty="0" smtClean="0">
                <a:solidFill>
                  <a:srgbClr val="FF0000"/>
                </a:solidFill>
              </a:rPr>
              <a:t>(4GB) </a:t>
            </a:r>
            <a:r>
              <a:rPr lang="en-US" dirty="0" smtClean="0"/>
              <a:t>with 1 GB DRAM possible</a:t>
            </a:r>
          </a:p>
          <a:p>
            <a:r>
              <a:rPr lang="en-US" dirty="0" smtClean="0"/>
              <a:t>Swap-out/in</a:t>
            </a:r>
          </a:p>
          <a:p>
            <a:pPr lvl="1"/>
            <a:r>
              <a:rPr lang="en-US" dirty="0" smtClean="0"/>
              <a:t>Swap-out least recently used pages</a:t>
            </a:r>
          </a:p>
          <a:p>
            <a:pPr lvl="1"/>
            <a:r>
              <a:rPr lang="en-US" dirty="0" smtClean="0"/>
              <a:t>Swap-in: “</a:t>
            </a:r>
            <a:r>
              <a:rPr lang="en-US" dirty="0" smtClean="0">
                <a:solidFill>
                  <a:srgbClr val="FF0000"/>
                </a:solidFill>
              </a:rPr>
              <a:t>Page faults</a:t>
            </a:r>
            <a:r>
              <a:rPr lang="en-US" dirty="0" smtClean="0"/>
              <a:t>”: page brought in to memory only when you need it</a:t>
            </a:r>
          </a:p>
          <a:p>
            <a:r>
              <a:rPr lang="en-US" dirty="0" smtClean="0"/>
              <a:t>Key: temporal and spatial locality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77476" y="825377"/>
            <a:ext cx="720510" cy="2542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Gill Sans"/>
                <a:cs typeface="Gill Sans"/>
              </a:rPr>
              <a:t>Stack</a:t>
            </a: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6504" y="450042"/>
            <a:ext cx="43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77476" y="1089016"/>
            <a:ext cx="720510" cy="254223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Gill Sans"/>
                <a:cs typeface="Gill Sans"/>
              </a:rPr>
              <a:t>Heap</a:t>
            </a: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77476" y="1343239"/>
            <a:ext cx="720510" cy="2542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77476" y="1992585"/>
            <a:ext cx="720510" cy="25422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Gill Sans"/>
                <a:cs typeface="Gill Sans"/>
              </a:rPr>
              <a:t>Stack</a:t>
            </a: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77476" y="2256224"/>
            <a:ext cx="720510" cy="254223"/>
          </a:xfrm>
          <a:prstGeom prst="rect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Gill Sans"/>
                <a:cs typeface="Gill Sans"/>
              </a:rPr>
              <a:t>Heap</a:t>
            </a: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77476" y="2510447"/>
            <a:ext cx="720510" cy="2542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4608" y="1632621"/>
            <a:ext cx="43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89007" y="977777"/>
            <a:ext cx="754150" cy="112493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97417" y="1597462"/>
            <a:ext cx="720510" cy="2542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89007" y="1079600"/>
            <a:ext cx="720510" cy="78972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89006" y="1230510"/>
            <a:ext cx="720510" cy="2542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Gill Sans"/>
                <a:cs typeface="Gill Sans"/>
              </a:rPr>
              <a:t>Excel</a:t>
            </a: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49262" y="3704212"/>
            <a:ext cx="720510" cy="12711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249263" y="3985795"/>
            <a:ext cx="720510" cy="254223"/>
          </a:xfrm>
          <a:prstGeom prst="rect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2854" y="441493"/>
            <a:ext cx="98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Memory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6197987" y="2164597"/>
            <a:ext cx="1051276" cy="153961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flipV="1">
            <a:off x="6197985" y="1089015"/>
            <a:ext cx="691021" cy="695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31" name="Picture 30" descr="Screen Shot 2015-05-12 at 10.10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46" y="4916773"/>
            <a:ext cx="3214934" cy="1804702"/>
          </a:xfrm>
          <a:prstGeom prst="rect">
            <a:avLst/>
          </a:prstGeom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97417" y="1900130"/>
            <a:ext cx="720510" cy="10182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6206398" y="2001954"/>
            <a:ext cx="691019" cy="10075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265361" y="3524148"/>
            <a:ext cx="720510" cy="11757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6197985" y="1230510"/>
            <a:ext cx="1051278" cy="22936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145" y="3778353"/>
            <a:ext cx="168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00"/>
              </a:spcBef>
              <a:buClr>
                <a:srgbClr val="800000"/>
              </a:buClr>
              <a:buSzPct val="75000"/>
            </a:pPr>
            <a:r>
              <a:rPr lang="en-US" sz="2400" b="1" spc="30" dirty="0">
                <a:solidFill>
                  <a:srgbClr val="000000"/>
                </a:solidFill>
                <a:latin typeface="Calibri"/>
                <a:cs typeface="Calibri"/>
              </a:rPr>
              <a:t>swap space</a:t>
            </a:r>
          </a:p>
        </p:txBody>
      </p:sp>
    </p:spTree>
    <p:extLst>
      <p:ext uri="{BB962C8B-B14F-4D97-AF65-F5344CB8AC3E}">
        <p14:creationId xmlns:p14="http://schemas.microsoft.com/office/powerpoint/2010/main" val="100794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35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3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MM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459926"/>
            <a:ext cx="8335981" cy="49946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Efficiency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Do not waste </a:t>
            </a:r>
            <a:r>
              <a:rPr lang="en-US" dirty="0" smtClean="0"/>
              <a:t>memory resources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Keep fragmentation </a:t>
            </a:r>
            <a:r>
              <a:rPr lang="en-US" dirty="0" smtClean="0"/>
              <a:t>low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Sharing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Several processes coexist in main memory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Cooperating processes can share portions of address space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Two processes (e.g. banking system) share the same data segment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Multiple processes open Office or Excel (share code segment)</a:t>
            </a:r>
          </a:p>
          <a:p>
            <a:r>
              <a:rPr lang="en-US" dirty="0"/>
              <a:t>Transparency</a:t>
            </a:r>
          </a:p>
          <a:p>
            <a:pPr lvl="1"/>
            <a:r>
              <a:rPr lang="en-US" dirty="0"/>
              <a:t>Processes are not aware that memory is shared</a:t>
            </a:r>
          </a:p>
          <a:p>
            <a:pPr lvl="1"/>
            <a:r>
              <a:rPr lang="en-US" dirty="0"/>
              <a:t>Works regardless of number and/or location of processes</a:t>
            </a:r>
          </a:p>
          <a:p>
            <a:r>
              <a:rPr lang="en-US" dirty="0"/>
              <a:t>Protection</a:t>
            </a:r>
          </a:p>
          <a:p>
            <a:pPr lvl="1"/>
            <a:r>
              <a:rPr lang="en-US" dirty="0"/>
              <a:t>Robustness: Cannot corrupt OS or other processes</a:t>
            </a:r>
          </a:p>
          <a:p>
            <a:pPr lvl="1"/>
            <a:r>
              <a:rPr lang="en-US" dirty="0"/>
              <a:t>Privacy: Cannot read data of other processes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8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points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</a:t>
            </a:r>
            <a:r>
              <a:rPr lang="en-US" dirty="0" smtClean="0"/>
              <a:t>management problems</a:t>
            </a:r>
            <a:endParaRPr lang="en-US" dirty="0"/>
          </a:p>
          <a:p>
            <a:pPr lvl="1"/>
            <a:r>
              <a:rPr lang="en-US" dirty="0"/>
              <a:t>Appear </a:t>
            </a:r>
            <a:r>
              <a:rPr lang="en-US" i="1" u="sng" dirty="0" smtClean="0"/>
              <a:t>in many layers </a:t>
            </a:r>
            <a:r>
              <a:rPr lang="en-US" dirty="0" smtClean="0"/>
              <a:t>of </a:t>
            </a:r>
            <a:r>
              <a:rPr lang="en-US" dirty="0"/>
              <a:t>software stack</a:t>
            </a:r>
          </a:p>
          <a:p>
            <a:r>
              <a:rPr lang="en-US" dirty="0" err="1" smtClean="0"/>
              <a:t>malloc</a:t>
            </a:r>
            <a:r>
              <a:rPr lang="en-US" dirty="0"/>
              <a:t>(), etc.</a:t>
            </a:r>
          </a:p>
          <a:p>
            <a:pPr lvl="1"/>
            <a:r>
              <a:rPr lang="en-US" dirty="0" err="1"/>
              <a:t>malloc</a:t>
            </a:r>
            <a:r>
              <a:rPr lang="en-US" dirty="0"/>
              <a:t> is a </a:t>
            </a:r>
            <a:r>
              <a:rPr lang="en-US" b="1" dirty="0"/>
              <a:t>library</a:t>
            </a:r>
            <a:r>
              <a:rPr lang="en-US" dirty="0"/>
              <a:t>, not a system call</a:t>
            </a:r>
          </a:p>
          <a:p>
            <a:pPr lvl="1"/>
            <a:r>
              <a:rPr lang="en-US" dirty="0" err="1"/>
              <a:t>malloc</a:t>
            </a:r>
            <a:r>
              <a:rPr lang="en-US" dirty="0"/>
              <a:t> manages the dynamic data (i.e. pointers) in the heap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alloc</a:t>
            </a:r>
            <a:r>
              <a:rPr lang="en-US" dirty="0" smtClean="0"/>
              <a:t>(??) </a:t>
            </a:r>
            <a:r>
              <a:rPr lang="en-US" dirty="0" smtClean="0">
                <a:sym typeface="Wingdings"/>
              </a:rPr>
              <a:t> uniform size?</a:t>
            </a:r>
            <a:endParaRPr lang="en-US" dirty="0"/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alloc</a:t>
            </a:r>
            <a:r>
              <a:rPr lang="en-US" dirty="0"/>
              <a:t>(2000) </a:t>
            </a:r>
            <a:r>
              <a:rPr lang="en-US" dirty="0">
                <a:sym typeface="Wingdings"/>
              </a:rPr>
              <a:t> get how many bytes</a:t>
            </a:r>
            <a:r>
              <a:rPr lang="en-US" dirty="0" smtClean="0">
                <a:sym typeface="Wingdings"/>
              </a:rPr>
              <a:t>?</a:t>
            </a:r>
          </a:p>
          <a:p>
            <a:pPr lvl="1"/>
            <a:r>
              <a:rPr lang="en-US" dirty="0">
                <a:sym typeface="Wingdings"/>
              </a:rPr>
              <a:t>So, </a:t>
            </a:r>
            <a:r>
              <a:rPr lang="en-US" b="1" dirty="0" smtClean="0">
                <a:sym typeface="Wingdings"/>
              </a:rPr>
              <a:t>internal</a:t>
            </a:r>
            <a:r>
              <a:rPr lang="en-US" dirty="0" smtClean="0">
                <a:sym typeface="Wingdings"/>
              </a:rPr>
              <a:t> or </a:t>
            </a:r>
            <a:r>
              <a:rPr lang="en-US" b="1" dirty="0" smtClean="0">
                <a:sym typeface="Wingdings"/>
              </a:rPr>
              <a:t>external</a:t>
            </a:r>
            <a:r>
              <a:rPr lang="en-US" dirty="0" smtClean="0">
                <a:sym typeface="Wingdings"/>
              </a:rPr>
              <a:t> fragmentation problem? </a:t>
            </a:r>
          </a:p>
          <a:p>
            <a:pPr lvl="1"/>
            <a:r>
              <a:rPr lang="en-US" dirty="0" smtClean="0">
                <a:sym typeface="Wingdings"/>
              </a:rPr>
              <a:t>p=</a:t>
            </a:r>
            <a:r>
              <a:rPr lang="en-US" dirty="0" err="1" smtClean="0">
                <a:sym typeface="Wingdings"/>
              </a:rPr>
              <a:t>malloc</a:t>
            </a:r>
            <a:r>
              <a:rPr lang="en-US" dirty="0" smtClean="0">
                <a:sym typeface="Wingdings"/>
              </a:rPr>
              <a:t>(100);  *(p+101) = 0;  crash or not? Why?</a:t>
            </a:r>
            <a:endParaRPr lang="en-US" dirty="0">
              <a:sym typeface="Wingdings"/>
            </a:endParaRPr>
          </a:p>
          <a:p>
            <a:r>
              <a:rPr lang="en-US" dirty="0" smtClean="0"/>
              <a:t>Java </a:t>
            </a:r>
            <a:r>
              <a:rPr lang="en-US" dirty="0"/>
              <a:t>Garbage Collector (GC)</a:t>
            </a:r>
          </a:p>
          <a:p>
            <a:pPr lvl="1"/>
            <a:r>
              <a:rPr lang="en-US" dirty="0">
                <a:sym typeface="Wingdings"/>
              </a:rPr>
              <a:t>Same as </a:t>
            </a:r>
            <a:r>
              <a:rPr lang="en-US" dirty="0" err="1">
                <a:sym typeface="Wingdings"/>
              </a:rPr>
              <a:t>malloc</a:t>
            </a:r>
            <a:r>
              <a:rPr lang="en-US" dirty="0">
                <a:sym typeface="Wingdings"/>
              </a:rPr>
              <a:t> (but users don</a:t>
            </a:r>
            <a:r>
              <a:rPr lang="fr-FR" dirty="0">
                <a:sym typeface="Wingdings"/>
              </a:rPr>
              <a:t>’</a:t>
            </a:r>
            <a:r>
              <a:rPr lang="en-US" dirty="0">
                <a:sym typeface="Wingdings"/>
              </a:rPr>
              <a:t>t’ need to call </a:t>
            </a:r>
            <a:r>
              <a:rPr lang="en-US" dirty="0" err="1">
                <a:sym typeface="Wingdings"/>
              </a:rPr>
              <a:t>malloc</a:t>
            </a:r>
            <a:r>
              <a:rPr lang="en-US" dirty="0">
                <a:sym typeface="Wingdings"/>
              </a:rPr>
              <a:t> or free)</a:t>
            </a:r>
          </a:p>
          <a:p>
            <a:pPr lvl="1"/>
            <a:r>
              <a:rPr lang="en-US" dirty="0">
                <a:sym typeface="Wingdings"/>
              </a:rPr>
              <a:t>Automatic free space </a:t>
            </a:r>
            <a:r>
              <a:rPr lang="en-US" dirty="0" smtClean="0">
                <a:sym typeface="Wingdings"/>
              </a:rPr>
              <a:t>management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35452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38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1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39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8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16207"/>
          </a:xfrm>
        </p:spPr>
        <p:txBody>
          <a:bodyPr/>
          <a:lstStyle/>
          <a:p>
            <a:r>
              <a:rPr lang="en-US" dirty="0" smtClean="0"/>
              <a:t>BB Disadvantage #1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4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6488" y="3473546"/>
            <a:ext cx="8933211" cy="338445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users open </a:t>
            </a:r>
            <a:r>
              <a:rPr lang="en-US" dirty="0" smtClean="0"/>
              <a:t>10 </a:t>
            </a:r>
            <a:r>
              <a:rPr lang="en-US" dirty="0"/>
              <a:t>MB Excel software, where’s the code </a:t>
            </a:r>
            <a:r>
              <a:rPr lang="en-US" dirty="0" smtClean="0"/>
              <a:t>segments? How much memory needed?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...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How about 50 users?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3126" y="904074"/>
            <a:ext cx="1748535" cy="27352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3126" y="904074"/>
            <a:ext cx="1748535" cy="2901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6055" y="2727571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96055" y="1857266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96055" y="1194176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93126" y="2064481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3126" y="2893344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93126" y="1277062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3644591" y="1194176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3644591" y="1732937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3644591" y="1857266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3644591" y="2437469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V="1">
            <a:off x="3644591" y="1277062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V="1">
            <a:off x="3644591" y="1898709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921285" y="1572829"/>
            <a:ext cx="1678284" cy="160107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21285" y="2268951"/>
            <a:ext cx="1678284" cy="160107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04465" y="3189111"/>
            <a:ext cx="1678284" cy="160107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09946" y="1738602"/>
            <a:ext cx="1678284" cy="160107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09946" y="2434724"/>
            <a:ext cx="1678284" cy="160107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393126" y="3354884"/>
            <a:ext cx="1678284" cy="160107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57667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 disadvantage #2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5</a:t>
            </a:fld>
            <a:endParaRPr lang="en-US" dirty="0">
              <a:latin typeface="Arial Narro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395578"/>
            <a:ext cx="1905000" cy="534177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060950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(e.g., 1 MB)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3949303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(e.g., 2 MB)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1764382"/>
            <a:ext cx="1905000" cy="9906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e.g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, 3 MB)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43751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183482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295400" y="6051550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71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Base + Bound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424645" y="1403350"/>
            <a:ext cx="1309573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255" y="2985928"/>
            <a:ext cx="160614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Process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ddress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space</a:t>
            </a:r>
          </a:p>
          <a:p>
            <a:pPr algn="ctr">
              <a:defRPr/>
            </a:pPr>
            <a:endParaRPr lang="en-US" sz="1600" b="1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irtual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ddresses)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1764382"/>
            <a:ext cx="1905000" cy="4191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581400" y="62039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757166" y="1395578"/>
            <a:ext cx="91923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Bound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846221" y="987851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486400" y="3326482"/>
            <a:ext cx="1905000" cy="1048667"/>
          </a:xfrm>
          <a:prstGeom prst="rect">
            <a:avLst/>
          </a:prstGeom>
          <a:pattFill prst="pct10">
            <a:fgClr>
              <a:schemeClr val="bg1"/>
            </a:fgClr>
            <a:bgClr>
              <a:prstClr val="whit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(unused !!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Internal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fragmentation)</a:t>
            </a:r>
            <a:endParaRPr lang="en-US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676400" y="2750126"/>
            <a:ext cx="1905000" cy="1199177"/>
          </a:xfrm>
          <a:prstGeom prst="rect">
            <a:avLst/>
          </a:prstGeom>
          <a:pattFill prst="pct10">
            <a:fgClr>
              <a:schemeClr val="bg1"/>
            </a:fgClr>
            <a:bgClr>
              <a:prstClr val="whit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(unused)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391400" y="6094701"/>
            <a:ext cx="171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Gill Sans"/>
                <a:cs typeface="Gill Sans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300191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This lecture: </a:t>
            </a:r>
            <a:r>
              <a:rPr lang="en-US" b="1" dirty="0" smtClean="0"/>
              <a:t>Segmentation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708150"/>
            <a:ext cx="19050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060950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(1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3949303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(2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1764382"/>
            <a:ext cx="1905000" cy="9906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P1’s Stack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(3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38417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393950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315200" y="6203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2000 0000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5200" y="51371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2000 0000 +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1 MB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144179" y="6051549"/>
            <a:ext cx="43847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4679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8000 0000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315200" y="3689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8000 0000 + 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2 MB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315200" y="32321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9000 0000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9000 0000 + 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3 MB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417996" y="1403350"/>
            <a:ext cx="1309573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255" y="2985928"/>
            <a:ext cx="160614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Process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address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space</a:t>
            </a:r>
          </a:p>
          <a:p>
            <a:pPr algn="ctr">
              <a:defRPr/>
            </a:pP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(virtual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addresses)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1764382"/>
            <a:ext cx="1905000" cy="62956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581400" y="2750126"/>
            <a:ext cx="1905000" cy="78682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V="1">
            <a:off x="3581400" y="3841751"/>
            <a:ext cx="1905000" cy="10755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V="1">
            <a:off x="3581400" y="48323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581400" y="5060949"/>
            <a:ext cx="1905000" cy="30479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581400" y="62039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76400" y="2754982"/>
            <a:ext cx="1905000" cy="1194321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884664" y="1375056"/>
            <a:ext cx="1110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Gill Sans"/>
                <a:cs typeface="Gill Sans"/>
              </a:rPr>
              <a:t>2</a:t>
            </a:r>
            <a:r>
              <a:rPr lang="en-US" sz="4800" b="1" baseline="30000" dirty="0">
                <a:solidFill>
                  <a:srgbClr val="FF0000"/>
                </a:solidFill>
                <a:latin typeface="Gill Sans"/>
                <a:cs typeface="Gill Sans"/>
              </a:rPr>
              <a:t>n</a:t>
            </a:r>
            <a:endParaRPr lang="en-US" sz="48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846221" y="1326405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Folded Corner 37"/>
          <p:cNvSpPr/>
          <p:nvPr/>
        </p:nvSpPr>
        <p:spPr>
          <a:xfrm>
            <a:off x="26995" y="107834"/>
            <a:ext cx="1968517" cy="1218571"/>
          </a:xfrm>
          <a:prstGeom prst="foldedCorner">
            <a:avLst>
              <a:gd name="adj" fmla="val 3602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bg1"/>
                </a:solidFill>
                <a:latin typeface="Monaco"/>
                <a:cs typeface="Monaco"/>
              </a:rPr>
              <a:t>2^30 = Giga  B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Monaco"/>
                <a:cs typeface="Monaco"/>
              </a:rPr>
              <a:t>2^40 = </a:t>
            </a:r>
            <a:r>
              <a:rPr lang="en-US" sz="1600" dirty="0" err="1" smtClean="0">
                <a:solidFill>
                  <a:schemeClr val="bg1"/>
                </a:solidFill>
                <a:latin typeface="Monaco"/>
                <a:cs typeface="Monaco"/>
              </a:rPr>
              <a:t>Tera</a:t>
            </a:r>
            <a:r>
              <a:rPr lang="en-US" sz="1600" dirty="0" smtClean="0">
                <a:solidFill>
                  <a:schemeClr val="bg1"/>
                </a:solidFill>
                <a:latin typeface="Monaco"/>
                <a:cs typeface="Monaco"/>
              </a:rPr>
              <a:t>  B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Monaco"/>
                <a:cs typeface="Monaco"/>
              </a:rPr>
              <a:t>2^50 = </a:t>
            </a:r>
            <a:r>
              <a:rPr lang="en-US" sz="1600" dirty="0" err="1" smtClean="0">
                <a:solidFill>
                  <a:schemeClr val="bg1"/>
                </a:solidFill>
                <a:latin typeface="Monaco"/>
                <a:cs typeface="Monaco"/>
              </a:rPr>
              <a:t>Petta</a:t>
            </a:r>
            <a:r>
              <a:rPr lang="en-US" sz="1600" dirty="0" smtClean="0">
                <a:solidFill>
                  <a:schemeClr val="bg1"/>
                </a:solidFill>
                <a:latin typeface="Monaco"/>
                <a:cs typeface="Monaco"/>
              </a:rPr>
              <a:t> B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Monaco"/>
                <a:cs typeface="Monaco"/>
              </a:rPr>
              <a:t>2^60 = </a:t>
            </a:r>
            <a:r>
              <a:rPr lang="en-US" sz="1600" dirty="0" err="1" smtClean="0">
                <a:solidFill>
                  <a:schemeClr val="bg1"/>
                </a:solidFill>
                <a:latin typeface="Monaco"/>
                <a:cs typeface="Monaco"/>
              </a:rPr>
              <a:t>Exa</a:t>
            </a:r>
            <a:r>
              <a:rPr lang="en-US" sz="1600" dirty="0" smtClean="0">
                <a:solidFill>
                  <a:schemeClr val="bg1"/>
                </a:solidFill>
                <a:latin typeface="Monaco"/>
                <a:cs typeface="Monaco"/>
              </a:rPr>
              <a:t>   B</a:t>
            </a:r>
            <a:endParaRPr lang="en-US" sz="1600" dirty="0">
              <a:solidFill>
                <a:schemeClr val="bg1"/>
              </a:solidFill>
              <a:latin typeface="Monaco"/>
              <a:cs typeface="Monaco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95512" y="3013915"/>
            <a:ext cx="127548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(allocated</a:t>
            </a:r>
          </a:p>
          <a:p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y demand)</a:t>
            </a:r>
            <a:endParaRPr lang="en-US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834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97793" y="1512154"/>
            <a:ext cx="5369765" cy="4795397"/>
          </a:xfrm>
        </p:spPr>
        <p:txBody>
          <a:bodyPr>
            <a:normAutofit/>
          </a:bodyPr>
          <a:lstStyle/>
          <a:p>
            <a:r>
              <a:rPr lang="en-US" dirty="0"/>
              <a:t>Divide address space into </a:t>
            </a:r>
            <a:r>
              <a:rPr lang="en-US" dirty="0">
                <a:solidFill>
                  <a:srgbClr val="FF6600"/>
                </a:solidFill>
              </a:rPr>
              <a:t>logical segments</a:t>
            </a:r>
          </a:p>
          <a:p>
            <a:pPr lvl="1"/>
            <a:r>
              <a:rPr lang="en-US" dirty="0" smtClean="0"/>
              <a:t>Ex: Code</a:t>
            </a:r>
            <a:r>
              <a:rPr lang="en-US" dirty="0"/>
              <a:t>, stack, heap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Remove internal fragmentation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More sharing </a:t>
            </a:r>
          </a:p>
          <a:p>
            <a:pPr lvl="2"/>
            <a:r>
              <a:rPr lang="en-US" dirty="0" smtClean="0"/>
              <a:t>Per-segment </a:t>
            </a:r>
            <a:r>
              <a:rPr lang="en-US" dirty="0" err="1" smtClean="0"/>
              <a:t>base&amp;bound</a:t>
            </a:r>
            <a:r>
              <a:rPr lang="en-US" dirty="0" smtClean="0"/>
              <a:t> allows sharing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889915" y="1010607"/>
            <a:ext cx="2265559" cy="3309548"/>
            <a:chOff x="1676400" y="1021544"/>
            <a:chExt cx="2265559" cy="3309548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676400" y="1530197"/>
              <a:ext cx="720510" cy="25422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Stack</a:t>
              </a:r>
              <a:endParaRPr lang="en-US" sz="14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43562" y="1204381"/>
              <a:ext cx="4744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Gill Sans"/>
                  <a:cs typeface="Gill Sans"/>
                </a:rPr>
                <a:t>P</a:t>
              </a:r>
              <a:r>
                <a:rPr lang="en-US" b="1" dirty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676400" y="2028021"/>
              <a:ext cx="720510" cy="25422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Heap</a:t>
              </a:r>
              <a:endParaRPr lang="en-US" sz="14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676400" y="2282244"/>
              <a:ext cx="720510" cy="2542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Code</a:t>
              </a:r>
              <a:endParaRPr lang="en-US" sz="14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676400" y="2931590"/>
              <a:ext cx="720510" cy="25422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Stack</a:t>
              </a:r>
              <a:endParaRPr lang="en-US" sz="14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676400" y="3439148"/>
              <a:ext cx="720510" cy="25422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Heap</a:t>
              </a:r>
              <a:endParaRPr lang="en-US" sz="14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676400" y="3693371"/>
              <a:ext cx="720510" cy="2542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Code</a:t>
              </a:r>
              <a:endParaRPr lang="en-US" sz="14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01666" y="3961760"/>
              <a:ext cx="4744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Gill Sans"/>
                  <a:cs typeface="Gill Sans"/>
                </a:rPr>
                <a:t>P</a:t>
              </a:r>
              <a:r>
                <a:rPr lang="en-US" b="1" dirty="0" smtClean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  <a:endParaRPr lang="en-US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087931" y="1749830"/>
              <a:ext cx="754150" cy="19429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096341" y="3322713"/>
              <a:ext cx="720510" cy="25422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Stack</a:t>
              </a:r>
              <a:endParaRPr lang="en-US" sz="14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087931" y="1970466"/>
              <a:ext cx="720510" cy="25422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Heap</a:t>
              </a:r>
              <a:endParaRPr lang="en-US" sz="14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087931" y="2669325"/>
              <a:ext cx="720510" cy="2542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Excel</a:t>
              </a:r>
              <a:endParaRPr lang="en-US" sz="14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096341" y="3026435"/>
              <a:ext cx="720510" cy="25422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Stack</a:t>
              </a:r>
              <a:endParaRPr lang="en-US" sz="14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087931" y="2351800"/>
              <a:ext cx="720510" cy="25422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Heap</a:t>
              </a:r>
              <a:endParaRPr lang="en-US" sz="14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61778" y="1021544"/>
              <a:ext cx="9801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Gill Sans"/>
                  <a:cs typeface="Gill Sans"/>
                </a:rPr>
                <a:t>Physical</a:t>
              </a:r>
            </a:p>
            <a:p>
              <a:pPr algn="ctr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Gill Sans"/>
                  <a:cs typeface="Gill Sans"/>
                </a:rPr>
                <a:t>Memory</a:t>
              </a:r>
              <a:endParaRPr lang="en-US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 flipV="1">
              <a:off x="2396909" y="2396864"/>
              <a:ext cx="691021" cy="11800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2396909" y="1667875"/>
              <a:ext cx="691021" cy="17815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>
              <a:off x="2396909" y="2396867"/>
              <a:ext cx="691021" cy="353482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 flipV="1">
              <a:off x="2396909" y="2851150"/>
              <a:ext cx="699431" cy="953082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50" name="Line 31"/>
            <p:cNvSpPr>
              <a:spLocks noChangeShapeType="1"/>
            </p:cNvSpPr>
            <p:nvPr/>
          </p:nvSpPr>
          <p:spPr bwMode="auto">
            <a:xfrm flipV="1">
              <a:off x="2396910" y="3103603"/>
              <a:ext cx="6994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 flipV="1">
              <a:off x="2396911" y="2119535"/>
              <a:ext cx="691020" cy="64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958918" y="6102021"/>
            <a:ext cx="4278564" cy="644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508796" y="1378110"/>
            <a:ext cx="528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550692" y="2246549"/>
            <a:ext cx="528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889914" y="1764181"/>
            <a:ext cx="720510" cy="25422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889916" y="3173988"/>
            <a:ext cx="720510" cy="25422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76933" y="2563716"/>
            <a:ext cx="92281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Sharing!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5466900" y="2840715"/>
            <a:ext cx="528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5508796" y="3676039"/>
            <a:ext cx="528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441579" y="1867210"/>
            <a:ext cx="2553572" cy="181522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759364" y="3311776"/>
            <a:ext cx="2255817" cy="37065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0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708150"/>
            <a:ext cx="19050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38417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Code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393950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315200" y="6203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DC9E1F"/>
                </a:solidFill>
                <a:latin typeface="Gill Sans"/>
                <a:cs typeface="Gill Sans"/>
              </a:rPr>
              <a:t>0x 2000 0000</a:t>
            </a:r>
            <a:endParaRPr lang="en-US" sz="1600" dirty="0">
              <a:solidFill>
                <a:srgbClr val="DC9E1F"/>
              </a:solidFill>
              <a:latin typeface="Gill Sans"/>
              <a:cs typeface="Gill San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5200" y="51371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2000 0000 +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Gill Sans"/>
                <a:cs typeface="Gill Sans"/>
              </a:rPr>
              <a:t>1 MB</a:t>
            </a:r>
            <a:endParaRPr lang="en-US" sz="1600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4679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FF00"/>
                </a:solidFill>
                <a:latin typeface="Gill Sans"/>
                <a:cs typeface="Gill Sans"/>
              </a:rPr>
              <a:t>0x 8000 0000</a:t>
            </a:r>
            <a:endParaRPr lang="en-US" sz="1600" dirty="0">
              <a:solidFill>
                <a:srgbClr val="00FF00"/>
              </a:solidFill>
              <a:latin typeface="Gill Sans"/>
              <a:cs typeface="Gill Sans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315200" y="3689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8000 0000 + </a:t>
            </a:r>
          </a:p>
          <a:p>
            <a:pPr>
              <a:defRPr/>
            </a:pPr>
            <a:r>
              <a:rPr lang="en-US" sz="1600" dirty="0" smtClean="0">
                <a:solidFill>
                  <a:srgbClr val="00FF00"/>
                </a:solidFill>
                <a:latin typeface="Gill Sans"/>
                <a:cs typeface="Gill Sans"/>
              </a:rPr>
              <a:t>2 MB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315200" y="32321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6600"/>
                </a:solidFill>
                <a:latin typeface="Gill Sans"/>
                <a:cs typeface="Gill Sans"/>
              </a:rPr>
              <a:t>0x 9000 0000</a:t>
            </a:r>
            <a:endParaRPr lang="en-US" sz="16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9000 0000 + </a:t>
            </a:r>
          </a:p>
          <a:p>
            <a:pPr>
              <a:defRPr/>
            </a:pPr>
            <a:r>
              <a:rPr lang="en-US" sz="1600" dirty="0" smtClean="0">
                <a:solidFill>
                  <a:srgbClr val="FF6600"/>
                </a:solidFill>
                <a:latin typeface="Gill Sans"/>
                <a:cs typeface="Gill Sans"/>
              </a:rPr>
              <a:t>3 MB</a:t>
            </a:r>
            <a:endParaRPr lang="en-US" sz="16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Content Placeholder 6"/>
          <p:cNvSpPr txBox="1">
            <a:spLocks/>
          </p:cNvSpPr>
          <p:nvPr/>
        </p:nvSpPr>
        <p:spPr>
          <a:xfrm>
            <a:off x="0" y="1056319"/>
            <a:ext cx="5102396" cy="447514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Each </a:t>
            </a:r>
            <a:r>
              <a:rPr lang="en-US" b="1" dirty="0" smtClean="0">
                <a:solidFill>
                  <a:srgbClr val="FF0000"/>
                </a:solidFill>
              </a:rPr>
              <a:t>segment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has its own </a:t>
            </a:r>
            <a:r>
              <a:rPr lang="en-US" b="1" dirty="0" smtClean="0"/>
              <a:t>base</a:t>
            </a:r>
            <a:r>
              <a:rPr lang="en-US" dirty="0" smtClean="0"/>
              <a:t> and </a:t>
            </a:r>
            <a:r>
              <a:rPr lang="en-US" b="1" dirty="0" smtClean="0"/>
              <a:t>bound</a:t>
            </a:r>
          </a:p>
          <a:p>
            <a:r>
              <a:rPr lang="en-US" dirty="0" smtClean="0"/>
              <a:t>Each segment can </a:t>
            </a:r>
            <a:r>
              <a:rPr lang="en-US" dirty="0" smtClean="0">
                <a:solidFill>
                  <a:srgbClr val="FF6600"/>
                </a:solidFill>
              </a:rPr>
              <a:t>independently</a:t>
            </a:r>
            <a:r>
              <a:rPr lang="en-US" dirty="0" smtClean="0"/>
              <a:t> …</a:t>
            </a:r>
          </a:p>
          <a:p>
            <a:pPr lvl="1"/>
            <a:r>
              <a:rPr lang="en-US" dirty="0" smtClean="0"/>
              <a:t>be placed separately in physical memory</a:t>
            </a:r>
          </a:p>
          <a:p>
            <a:pPr lvl="1"/>
            <a:r>
              <a:rPr lang="en-US" dirty="0" smtClean="0"/>
              <a:t>grow (more space)</a:t>
            </a:r>
          </a:p>
          <a:p>
            <a:pPr lvl="1"/>
            <a:r>
              <a:rPr lang="en-US" dirty="0" smtClean="0"/>
              <a:t>be protected (R/W bits)</a:t>
            </a:r>
          </a:p>
          <a:p>
            <a:pPr lvl="2"/>
            <a:r>
              <a:rPr lang="en-US" dirty="0" err="1" smtClean="0"/>
              <a:t>int</a:t>
            </a:r>
            <a:r>
              <a:rPr lang="en-US" dirty="0" smtClean="0"/>
              <a:t> *p = main;  </a:t>
            </a:r>
          </a:p>
          <a:p>
            <a:pPr lvl="2"/>
            <a:r>
              <a:rPr lang="en-US" dirty="0" smtClean="0"/>
              <a:t>*p = 7;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segfault</a:t>
            </a:r>
            <a:r>
              <a:rPr lang="en-US" dirty="0" smtClean="0">
                <a:sym typeface="Wingdings"/>
              </a:rPr>
              <a:t>/bus-error</a:t>
            </a:r>
          </a:p>
          <a:p>
            <a:pPr lvl="2"/>
            <a:r>
              <a:rPr lang="en-US" dirty="0" smtClean="0">
                <a:sym typeface="Wingdings"/>
              </a:rPr>
              <a:t>Code segment (R=</a:t>
            </a:r>
            <a:r>
              <a:rPr lang="en-US" dirty="0" smtClean="0">
                <a:latin typeface="Arial"/>
                <a:cs typeface="Arial"/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, W=0)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330" y="5390225"/>
            <a:ext cx="1723413" cy="158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4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/ migrating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708150"/>
            <a:ext cx="19050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060950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1764382"/>
            <a:ext cx="1905000" cy="641122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P1’s Stack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(3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4617558"/>
            <a:ext cx="1905000" cy="557691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1988126"/>
            <a:ext cx="1905000" cy="641811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144179" y="6051549"/>
            <a:ext cx="43847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4891672"/>
            <a:ext cx="1210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0x80000000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315200" y="4387562"/>
            <a:ext cx="19192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0x80000000 + 2 MB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391400" y="2405504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 9000 0000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1837859"/>
            <a:ext cx="18797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0x90000000 + 3 MB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1764382"/>
            <a:ext cx="1905000" cy="22374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581400" y="2453383"/>
            <a:ext cx="1905000" cy="17655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581400" y="4444603"/>
            <a:ext cx="1905000" cy="17295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581400" y="5018504"/>
            <a:ext cx="1905000" cy="11864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581400" y="5060949"/>
            <a:ext cx="1905000" cy="30479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581400" y="62039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76400" y="2405504"/>
            <a:ext cx="1905000" cy="201860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884664" y="1375056"/>
            <a:ext cx="1110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Gill Sans"/>
                <a:cs typeface="Gill Sans"/>
              </a:rPr>
              <a:t>2</a:t>
            </a:r>
            <a:r>
              <a:rPr lang="en-US" sz="4800" b="1" baseline="30000" dirty="0">
                <a:solidFill>
                  <a:srgbClr val="FF0000"/>
                </a:solidFill>
                <a:latin typeface="Gill Sans"/>
                <a:cs typeface="Gill Sans"/>
              </a:rPr>
              <a:t>n</a:t>
            </a:r>
            <a:endParaRPr lang="en-US" sz="48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846221" y="1326405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95512" y="3013915"/>
            <a:ext cx="127548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(allocated</a:t>
            </a:r>
          </a:p>
          <a:p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y demand)</a:t>
            </a:r>
            <a:endParaRPr lang="en-US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3533426" y="2447726"/>
            <a:ext cx="532544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1" name="Right Arrow 40"/>
          <p:cNvSpPr/>
          <p:nvPr/>
        </p:nvSpPr>
        <p:spPr>
          <a:xfrm rot="16200000">
            <a:off x="4926880" y="3875931"/>
            <a:ext cx="532544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ight Arrow 41"/>
          <p:cNvSpPr/>
          <p:nvPr/>
        </p:nvSpPr>
        <p:spPr>
          <a:xfrm rot="16200000">
            <a:off x="3533427" y="3800849"/>
            <a:ext cx="532544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ight Arrow 42"/>
          <p:cNvSpPr/>
          <p:nvPr/>
        </p:nvSpPr>
        <p:spPr>
          <a:xfrm rot="5400000">
            <a:off x="4917728" y="2593808"/>
            <a:ext cx="532544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5486400" y="4072794"/>
            <a:ext cx="1905000" cy="29672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latin typeface="Gill Sans"/>
                <a:cs typeface="Gill Sans"/>
              </a:rPr>
              <a:t>Used space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4424109"/>
            <a:ext cx="1905000" cy="636841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(2 MB)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6145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3303</TotalTime>
  <Words>2864</Words>
  <Application>Microsoft Macintosh PowerPoint</Application>
  <PresentationFormat>On-screen Show (4:3)</PresentationFormat>
  <Paragraphs>871</Paragraphs>
  <Slides>39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Horizon</vt:lpstr>
      <vt:lpstr>template2007</vt:lpstr>
      <vt:lpstr>1_Horizon</vt:lpstr>
      <vt:lpstr>2_Horizon</vt:lpstr>
      <vt:lpstr>Memory Management (Cont’d) Segmentation, Virtual Memory  OSTEP Book (See Schedule Page) http://pages.cs.wisc.edu/~remzi/OSTEP/ Chapter 12-16 Address Spaces, Memory API, Address Translation, Segmentation </vt:lpstr>
      <vt:lpstr>Segmentation</vt:lpstr>
      <vt:lpstr>Last lecture: Base &amp; Bound</vt:lpstr>
      <vt:lpstr>BB Disadvantage #1</vt:lpstr>
      <vt:lpstr>BB disadvantage #2</vt:lpstr>
      <vt:lpstr>This lecture: Segmentation</vt:lpstr>
      <vt:lpstr>Segmentation</vt:lpstr>
      <vt:lpstr>Segmentation</vt:lpstr>
      <vt:lpstr>Growing / migrating</vt:lpstr>
      <vt:lpstr>Segment table</vt:lpstr>
      <vt:lpstr>Segment Table</vt:lpstr>
      <vt:lpstr>Address translation with segmentation</vt:lpstr>
      <vt:lpstr>Segmentation Addressing</vt:lpstr>
      <vt:lpstr>Segmentation Implementation</vt:lpstr>
      <vt:lpstr>Dangling pointer</vt:lpstr>
      <vt:lpstr>Dangling pointer</vt:lpstr>
      <vt:lpstr>Example: 16-bit addressing e.g. Mem[0x4012]</vt:lpstr>
      <vt:lpstr>Recap</vt:lpstr>
      <vt:lpstr>Segmentation Advantages</vt:lpstr>
      <vt:lpstr>Inter-Process Comm. via shared memory</vt:lpstr>
      <vt:lpstr>IPC: Inter-Process Communication</vt:lpstr>
      <vt:lpstr>Segmentation Disadvantages</vt:lpstr>
      <vt:lpstr>What’s after segmentation?  Let’s recap</vt:lpstr>
      <vt:lpstr>Dynamic Relocation (BB)</vt:lpstr>
      <vt:lpstr>Segmentation</vt:lpstr>
      <vt:lpstr>How to fix both internal and external frags?</vt:lpstr>
      <vt:lpstr>Paging (a process’ view)</vt:lpstr>
      <vt:lpstr>Single-Level Page Table addressing</vt:lpstr>
      <vt:lpstr>Paging</vt:lpstr>
      <vt:lpstr>2-level Paging</vt:lpstr>
      <vt:lpstr>PowerPoint Presentation</vt:lpstr>
      <vt:lpstr>Memory mgmt … what’s next? (Just FYI) </vt:lpstr>
      <vt:lpstr>Virtual Memory (with swap space)</vt:lpstr>
      <vt:lpstr>Virtual Memory</vt:lpstr>
      <vt:lpstr>Summary</vt:lpstr>
      <vt:lpstr>Goals of MM</vt:lpstr>
      <vt:lpstr>Take-away points</vt:lpstr>
      <vt:lpstr>END</vt:lpstr>
      <vt:lpstr>EXTRA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G</dc:creator>
  <cp:lastModifiedBy>H G</cp:lastModifiedBy>
  <cp:revision>1879</cp:revision>
  <cp:lastPrinted>2015-05-13T02:15:47Z</cp:lastPrinted>
  <dcterms:created xsi:type="dcterms:W3CDTF">2010-10-14T08:11:44Z</dcterms:created>
  <dcterms:modified xsi:type="dcterms:W3CDTF">2019-11-18T15:19:09Z</dcterms:modified>
</cp:coreProperties>
</file>