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585" r:id="rId2"/>
    <p:sldId id="623" r:id="rId3"/>
    <p:sldId id="708" r:id="rId4"/>
    <p:sldId id="702" r:id="rId5"/>
    <p:sldId id="699" r:id="rId6"/>
    <p:sldId id="701" r:id="rId7"/>
    <p:sldId id="700" r:id="rId8"/>
    <p:sldId id="703" r:id="rId9"/>
    <p:sldId id="707" r:id="rId10"/>
    <p:sldId id="705" r:id="rId11"/>
    <p:sldId id="598" r:id="rId12"/>
    <p:sldId id="694" r:id="rId13"/>
    <p:sldId id="601" r:id="rId14"/>
    <p:sldId id="624" r:id="rId15"/>
    <p:sldId id="602" r:id="rId16"/>
    <p:sldId id="695" r:id="rId17"/>
    <p:sldId id="697" r:id="rId18"/>
    <p:sldId id="603" r:id="rId19"/>
    <p:sldId id="604" r:id="rId20"/>
    <p:sldId id="656" r:id="rId21"/>
    <p:sldId id="655" r:id="rId22"/>
    <p:sldId id="658" r:id="rId23"/>
    <p:sldId id="696" r:id="rId24"/>
    <p:sldId id="698" r:id="rId25"/>
    <p:sldId id="660" r:id="rId26"/>
    <p:sldId id="606" r:id="rId27"/>
    <p:sldId id="714" r:id="rId28"/>
    <p:sldId id="661" r:id="rId29"/>
    <p:sldId id="662" r:id="rId30"/>
    <p:sldId id="692" r:id="rId31"/>
    <p:sldId id="678" r:id="rId32"/>
    <p:sldId id="682" r:id="rId33"/>
    <p:sldId id="684" r:id="rId34"/>
    <p:sldId id="683" r:id="rId35"/>
    <p:sldId id="712" r:id="rId36"/>
    <p:sldId id="715" r:id="rId37"/>
    <p:sldId id="713" r:id="rId38"/>
    <p:sldId id="709" r:id="rId39"/>
    <p:sldId id="710" r:id="rId40"/>
    <p:sldId id="711" r:id="rId41"/>
    <p:sldId id="686" r:id="rId42"/>
    <p:sldId id="687" r:id="rId43"/>
    <p:sldId id="688" r:id="rId44"/>
    <p:sldId id="689" r:id="rId45"/>
  </p:sldIdLst>
  <p:sldSz cx="9144000" cy="6858000" type="screen4x3"/>
  <p:notesSz cx="7302500" cy="9586913"/>
  <p:custDataLst>
    <p:tags r:id="rId4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4EDABEC-47ED-BB41-B3DC-BA24EEE9A382}">
          <p14:sldIdLst>
            <p14:sldId id="585"/>
            <p14:sldId id="623"/>
            <p14:sldId id="708"/>
            <p14:sldId id="702"/>
            <p14:sldId id="699"/>
            <p14:sldId id="701"/>
            <p14:sldId id="700"/>
          </p14:sldIdLst>
        </p14:section>
        <p14:section name="Recap" id="{108EEB6C-491C-374D-9062-BA17B26E999A}">
          <p14:sldIdLst>
            <p14:sldId id="703"/>
            <p14:sldId id="707"/>
            <p14:sldId id="705"/>
            <p14:sldId id="598"/>
            <p14:sldId id="694"/>
            <p14:sldId id="601"/>
            <p14:sldId id="624"/>
            <p14:sldId id="602"/>
            <p14:sldId id="695"/>
            <p14:sldId id="697"/>
            <p14:sldId id="603"/>
            <p14:sldId id="604"/>
            <p14:sldId id="656"/>
            <p14:sldId id="655"/>
            <p14:sldId id="658"/>
            <p14:sldId id="696"/>
            <p14:sldId id="698"/>
            <p14:sldId id="660"/>
            <p14:sldId id="606"/>
            <p14:sldId id="714"/>
            <p14:sldId id="661"/>
            <p14:sldId id="662"/>
            <p14:sldId id="692"/>
            <p14:sldId id="678"/>
            <p14:sldId id="682"/>
            <p14:sldId id="684"/>
            <p14:sldId id="683"/>
            <p14:sldId id="712"/>
            <p14:sldId id="715"/>
            <p14:sldId id="713"/>
            <p14:sldId id="709"/>
            <p14:sldId id="710"/>
            <p14:sldId id="711"/>
            <p14:sldId id="686"/>
            <p14:sldId id="687"/>
            <p14:sldId id="688"/>
            <p14:sldId id="68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48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scaleToFitPaper="1" frameSlides="1"/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5BD"/>
    <a:srgbClr val="F1C7C7"/>
    <a:srgbClr val="B3B3B3"/>
    <a:srgbClr val="E6E6E6"/>
    <a:srgbClr val="D5F1CF"/>
    <a:srgbClr val="990000"/>
    <a:srgbClr val="D09E00"/>
    <a:srgbClr val="EBAFAF"/>
    <a:srgbClr val="ACE3A1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2117" autoAdjust="0"/>
  </p:normalViewPr>
  <p:slideViewPr>
    <p:cSldViewPr snapToObjects="1">
      <p:cViewPr varScale="1">
        <p:scale>
          <a:sx n="80" d="100"/>
          <a:sy n="80" d="100"/>
        </p:scale>
        <p:origin x="-112" y="-1896"/>
      </p:cViewPr>
      <p:guideLst>
        <p:guide orient="horz" pos="4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interSettings" Target="printerSettings/printerSettings1.bin"/><Relationship Id="rId49" Type="http://schemas.openxmlformats.org/officeDocument/2006/relationships/tags" Target="tags/tag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3308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9864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TIME: 5 minutes</a:t>
            </a:r>
            <a:r>
              <a:rPr lang="en-US" baseline="0" dirty="0"/>
              <a:t> free </a:t>
            </a:r>
          </a:p>
          <a:p>
            <a:r>
              <a:rPr lang="en-US" baseline="0" dirty="0"/>
              <a:t>Go through extra: 1 minutes (show how the book portrays concurrency problem, step by step)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2379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r>
              <a:rPr lang="en-US" dirty="0"/>
              <a:t>NOTE: if</a:t>
            </a:r>
            <a:r>
              <a:rPr lang="en-US" baseline="0" dirty="0"/>
              <a:t> a pointer, follow the pointer to lead to the data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Ptr</a:t>
            </a:r>
            <a:r>
              <a:rPr lang="en-US" dirty="0"/>
              <a:t>  y y y </a:t>
            </a:r>
          </a:p>
          <a:p>
            <a:r>
              <a:rPr lang="en-US" dirty="0" err="1"/>
              <a:t>Cnt</a:t>
            </a:r>
            <a:r>
              <a:rPr lang="en-US" baseline="0" dirty="0"/>
              <a:t> n y y </a:t>
            </a:r>
          </a:p>
          <a:p>
            <a:r>
              <a:rPr lang="en-US" baseline="0" dirty="0" err="1"/>
              <a:t>i.M</a:t>
            </a:r>
            <a:r>
              <a:rPr lang="en-US" baseline="0" dirty="0"/>
              <a:t> y n n </a:t>
            </a:r>
          </a:p>
          <a:p>
            <a:r>
              <a:rPr lang="en-US" baseline="0" dirty="0" err="1"/>
              <a:t>Msgs.m</a:t>
            </a:r>
            <a:r>
              <a:rPr lang="en-US" baseline="0" dirty="0"/>
              <a:t>   y y y  (via </a:t>
            </a:r>
            <a:r>
              <a:rPr lang="en-US" baseline="0" dirty="0" err="1"/>
              <a:t>ptr</a:t>
            </a:r>
            <a:r>
              <a:rPr lang="en-US" baseline="0" dirty="0"/>
              <a:t> !!!!!!!)</a:t>
            </a:r>
          </a:p>
          <a:p>
            <a:r>
              <a:rPr lang="en-US" baseline="0" dirty="0"/>
              <a:t>Myid.p0   n y n </a:t>
            </a:r>
          </a:p>
          <a:p>
            <a:r>
              <a:rPr lang="en-US" baseline="0" dirty="0"/>
              <a:t>Myid.p1   n n y 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= 10, I = 9,</a:t>
            </a:r>
            <a:r>
              <a:rPr lang="en-US" baseline="0" dirty="0"/>
              <a:t> I = 11</a:t>
            </a:r>
          </a:p>
          <a:p>
            <a:r>
              <a:rPr lang="en-US" baseline="0" dirty="0"/>
              <a:t>(draw a picture on the board)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8939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US" sz="1200" b="1" dirty="0">
              <a:solidFill>
                <a:srgbClr val="FF0000"/>
              </a:solidFill>
              <a:latin typeface="Gill Sans"/>
              <a:cs typeface="Gill Sans"/>
            </a:endParaRPr>
          </a:p>
          <a:p>
            <a:pPr>
              <a:lnSpc>
                <a:spcPct val="80000"/>
              </a:lnSpc>
            </a:pPr>
            <a:endParaRPr lang="en-US" sz="1200" b="1" dirty="0">
              <a:solidFill>
                <a:srgbClr val="FF0000"/>
              </a:solidFill>
              <a:latin typeface="Gill Sans"/>
              <a:cs typeface="Gill Sans"/>
            </a:endParaRPr>
          </a:p>
          <a:p>
            <a:pPr>
              <a:lnSpc>
                <a:spcPct val="80000"/>
              </a:lnSpc>
            </a:pPr>
            <a:endParaRPr lang="en-US" sz="1200" b="1" dirty="0">
              <a:solidFill>
                <a:srgbClr val="FF0000"/>
              </a:solidFill>
              <a:latin typeface="Gill Sans"/>
              <a:cs typeface="Gill Sans"/>
            </a:endParaRPr>
          </a:p>
          <a:p>
            <a:pPr>
              <a:lnSpc>
                <a:spcPct val="80000"/>
              </a:lnSpc>
            </a:pPr>
            <a:endParaRPr lang="en-US" sz="1200" b="1" dirty="0">
              <a:solidFill>
                <a:srgbClr val="FF0000"/>
              </a:solidFill>
              <a:latin typeface="Gill Sans"/>
              <a:cs typeface="Gill Sans"/>
            </a:endParaRPr>
          </a:p>
          <a:p>
            <a:pPr>
              <a:lnSpc>
                <a:spcPct val="80000"/>
              </a:lnSpc>
            </a:pPr>
            <a:endParaRPr lang="en-US" sz="1200" b="1" dirty="0">
              <a:solidFill>
                <a:srgbClr val="FF0000"/>
              </a:solidFill>
              <a:latin typeface="Gill Sans"/>
              <a:cs typeface="Gill Sans"/>
            </a:endParaRPr>
          </a:p>
          <a:p>
            <a:pPr>
              <a:lnSpc>
                <a:spcPct val="80000"/>
              </a:lnSpc>
            </a:pPr>
            <a:endParaRPr lang="en-US" sz="1200" b="1" dirty="0">
              <a:solidFill>
                <a:srgbClr val="FF0000"/>
              </a:solidFill>
              <a:latin typeface="Gill Sans"/>
              <a:cs typeface="Gill Sans"/>
            </a:endParaRPr>
          </a:p>
          <a:p>
            <a:pPr>
              <a:lnSpc>
                <a:spcPct val="80000"/>
              </a:lnSpc>
            </a:pPr>
            <a:endParaRPr lang="en-US" sz="1200" b="1" dirty="0">
              <a:solidFill>
                <a:srgbClr val="FF0000"/>
              </a:solidFill>
              <a:latin typeface="Gill Sans"/>
              <a:cs typeface="Gill Sans"/>
            </a:endParaRPr>
          </a:p>
          <a:p>
            <a:pPr>
              <a:lnSpc>
                <a:spcPct val="80000"/>
              </a:lnSpc>
            </a:pPr>
            <a:endParaRPr lang="en-US" sz="1200" b="1" dirty="0">
              <a:solidFill>
                <a:srgbClr val="FF0000"/>
              </a:solidFill>
              <a:latin typeface="Gill Sans"/>
              <a:cs typeface="Gill Sans"/>
            </a:endParaRPr>
          </a:p>
          <a:p>
            <a:pPr>
              <a:lnSpc>
                <a:spcPct val="80000"/>
              </a:lnSpc>
            </a:pPr>
            <a:endParaRPr lang="en-US" sz="1200" b="1" dirty="0">
              <a:solidFill>
                <a:srgbClr val="FF0000"/>
              </a:solidFill>
              <a:latin typeface="Gill Sans"/>
              <a:cs typeface="Gill Sans"/>
            </a:endParaRPr>
          </a:p>
          <a:p>
            <a:pPr>
              <a:lnSpc>
                <a:spcPct val="80000"/>
              </a:lnSpc>
            </a:pPr>
            <a:endParaRPr lang="en-US" sz="1200" b="1" dirty="0">
              <a:solidFill>
                <a:srgbClr val="FF0000"/>
              </a:solidFill>
              <a:latin typeface="Gill Sans"/>
              <a:cs typeface="Gill Sans"/>
            </a:endParaRPr>
          </a:p>
          <a:p>
            <a:pPr>
              <a:lnSpc>
                <a:spcPct val="80000"/>
              </a:lnSpc>
            </a:pPr>
            <a:endParaRPr lang="en-US" sz="1200" b="1" dirty="0">
              <a:solidFill>
                <a:srgbClr val="FF0000"/>
              </a:solidFill>
              <a:latin typeface="Gill Sans"/>
              <a:cs typeface="Gill Sans"/>
            </a:endParaRPr>
          </a:p>
          <a:p>
            <a:pPr>
              <a:lnSpc>
                <a:spcPct val="80000"/>
              </a:lnSpc>
            </a:pPr>
            <a:endParaRPr lang="en-US" sz="1200" b="1" dirty="0">
              <a:solidFill>
                <a:srgbClr val="FF0000"/>
              </a:solidFill>
              <a:latin typeface="Gill Sans"/>
              <a:cs typeface="Gill Sans"/>
            </a:endParaRPr>
          </a:p>
          <a:p>
            <a:pPr>
              <a:lnSpc>
                <a:spcPct val="80000"/>
              </a:lnSpc>
            </a:pPr>
            <a:endParaRPr lang="en-US" sz="1200" b="1" dirty="0">
              <a:solidFill>
                <a:srgbClr val="FF0000"/>
              </a:solidFill>
              <a:latin typeface="Gill Sans"/>
              <a:cs typeface="Gill Sans"/>
            </a:endParaRPr>
          </a:p>
          <a:p>
            <a:pPr>
              <a:lnSpc>
                <a:spcPct val="80000"/>
              </a:lnSpc>
            </a:pPr>
            <a:endParaRPr lang="en-US" sz="1200" b="1" dirty="0">
              <a:solidFill>
                <a:srgbClr val="FF0000"/>
              </a:solidFill>
              <a:latin typeface="Gill Sans"/>
              <a:cs typeface="Gill Sans"/>
            </a:endParaRPr>
          </a:p>
          <a:p>
            <a:pPr>
              <a:lnSpc>
                <a:spcPct val="80000"/>
              </a:lnSpc>
            </a:pPr>
            <a:endParaRPr lang="en-US" sz="1200" b="1" dirty="0">
              <a:solidFill>
                <a:srgbClr val="FF0000"/>
              </a:solidFill>
              <a:latin typeface="Gill Sans"/>
              <a:cs typeface="Gill Sans"/>
            </a:endParaRPr>
          </a:p>
          <a:p>
            <a:pPr>
              <a:lnSpc>
                <a:spcPct val="80000"/>
              </a:lnSpc>
            </a:pPr>
            <a:endParaRPr lang="en-US" sz="1200" b="1" dirty="0">
              <a:solidFill>
                <a:srgbClr val="FF0000"/>
              </a:solidFill>
              <a:latin typeface="Gill Sans"/>
              <a:cs typeface="Gill Sans"/>
            </a:endParaRPr>
          </a:p>
          <a:p>
            <a:pPr>
              <a:lnSpc>
                <a:spcPct val="80000"/>
              </a:lnSpc>
            </a:pPr>
            <a:endParaRPr lang="en-US" sz="1200" b="1" dirty="0">
              <a:solidFill>
                <a:srgbClr val="FF0000"/>
              </a:solidFill>
              <a:latin typeface="Gill Sans"/>
              <a:cs typeface="Gill Sans"/>
            </a:endParaRPr>
          </a:p>
          <a:p>
            <a:pPr>
              <a:lnSpc>
                <a:spcPct val="80000"/>
              </a:lnSpc>
            </a:pPr>
            <a:endParaRPr lang="en-US" sz="1200" b="1" dirty="0">
              <a:solidFill>
                <a:srgbClr val="FF0000"/>
              </a:solidFill>
              <a:latin typeface="Gill Sans"/>
              <a:cs typeface="Gill Sans"/>
            </a:endParaRPr>
          </a:p>
          <a:p>
            <a:pPr>
              <a:lnSpc>
                <a:spcPct val="80000"/>
              </a:lnSpc>
            </a:pPr>
            <a:endParaRPr lang="en-US" sz="1200" b="1" dirty="0">
              <a:solidFill>
                <a:srgbClr val="FF0000"/>
              </a:solidFill>
              <a:latin typeface="Gill Sans"/>
              <a:cs typeface="Gill Sans"/>
            </a:endParaRPr>
          </a:p>
          <a:p>
            <a:pPr>
              <a:lnSpc>
                <a:spcPct val="80000"/>
              </a:lnSpc>
            </a:pPr>
            <a:endParaRPr lang="en-US" sz="1200" b="1" dirty="0">
              <a:solidFill>
                <a:srgbClr val="FF0000"/>
              </a:solidFill>
              <a:latin typeface="Gill Sans"/>
              <a:cs typeface="Gill Sans"/>
            </a:endParaRPr>
          </a:p>
          <a:p>
            <a:pPr>
              <a:lnSpc>
                <a:spcPct val="80000"/>
              </a:lnSpc>
            </a:pPr>
            <a:endParaRPr lang="en-US" sz="1200" b="1" dirty="0">
              <a:solidFill>
                <a:srgbClr val="FF0000"/>
              </a:solidFill>
              <a:latin typeface="Gill Sans"/>
              <a:cs typeface="Gill Sans"/>
            </a:endParaRPr>
          </a:p>
          <a:p>
            <a:pPr>
              <a:lnSpc>
                <a:spcPct val="80000"/>
              </a:lnSpc>
            </a:pPr>
            <a:endParaRPr lang="en-US" sz="1200" b="1" dirty="0">
              <a:solidFill>
                <a:srgbClr val="FF0000"/>
              </a:solidFill>
              <a:latin typeface="Gill Sans"/>
              <a:cs typeface="Gill Sans"/>
            </a:endParaRPr>
          </a:p>
          <a:p>
            <a:pPr>
              <a:lnSpc>
                <a:spcPct val="80000"/>
              </a:lnSpc>
            </a:pPr>
            <a:endParaRPr lang="en-US" sz="1200" b="1" dirty="0">
              <a:solidFill>
                <a:srgbClr val="FF0000"/>
              </a:solidFill>
              <a:latin typeface="Gill Sans"/>
              <a:cs typeface="Gill Sans"/>
            </a:endParaRPr>
          </a:p>
          <a:p>
            <a:pPr>
              <a:lnSpc>
                <a:spcPct val="80000"/>
              </a:lnSpc>
            </a:pPr>
            <a:endParaRPr lang="en-US" sz="1200" b="1" dirty="0">
              <a:solidFill>
                <a:srgbClr val="FF0000"/>
              </a:solidFill>
              <a:latin typeface="Gill Sans"/>
              <a:cs typeface="Gill Sans"/>
            </a:endParaRPr>
          </a:p>
          <a:p>
            <a:pPr>
              <a:lnSpc>
                <a:spcPct val="80000"/>
              </a:lnSpc>
            </a:pPr>
            <a:r>
              <a:rPr lang="en-US" sz="1200" b="1" dirty="0">
                <a:solidFill>
                  <a:srgbClr val="FF0000"/>
                </a:solidFill>
                <a:latin typeface="Gill Sans"/>
                <a:cs typeface="Gill Sans"/>
              </a:rPr>
              <a:t>Too many contentions. </a:t>
            </a:r>
          </a:p>
          <a:p>
            <a:pPr>
              <a:lnSpc>
                <a:spcPct val="80000"/>
              </a:lnSpc>
            </a:pPr>
            <a:r>
              <a:rPr lang="en-US" sz="1200" b="1" dirty="0">
                <a:solidFill>
                  <a:srgbClr val="FF0000"/>
                </a:solidFill>
                <a:latin typeface="Gill Sans"/>
                <a:cs typeface="Gill Sans"/>
              </a:rPr>
              <a:t>Rule: lock the smallest unit of independent updates</a:t>
            </a:r>
          </a:p>
          <a:p>
            <a:pPr>
              <a:lnSpc>
                <a:spcPct val="80000"/>
              </a:lnSpc>
            </a:pPr>
            <a:r>
              <a:rPr lang="en-US" sz="1200" b="1" dirty="0">
                <a:solidFill>
                  <a:srgbClr val="FF0000"/>
                </a:solidFill>
                <a:latin typeface="Gill Sans"/>
                <a:cs typeface="Gill Sans"/>
              </a:rPr>
              <a:t>Allocate one lock for each bank account:</a:t>
            </a:r>
          </a:p>
          <a:p>
            <a:pPr>
              <a:lnSpc>
                <a:spcPct val="80000"/>
              </a:lnSpc>
            </a:pPr>
            <a:endParaRPr lang="en-US" sz="1200" dirty="0">
              <a:solidFill>
                <a:srgbClr val="FF0000"/>
              </a:solidFill>
              <a:latin typeface="Monaco"/>
              <a:cs typeface="Monaco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3991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3991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Total is a global</a:t>
            </a:r>
            <a:r>
              <a:rPr lang="en-US" baseline="0" dirty="0"/>
              <a:t> variable.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208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r>
              <a:rPr lang="en-US" dirty="0"/>
              <a:t>END CNT = 1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r>
              <a:rPr lang="en-US" dirty="0"/>
              <a:t>END CNT = 1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154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237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>
              <a:solidFill>
                <a:srgbClr val="80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6858000" y="0"/>
            <a:ext cx="2269435" cy="474338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-25648" y="6553200"/>
            <a:ext cx="12993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</a:rPr>
              <a:t>CMSC 15400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Synchronization</a:t>
            </a:r>
            <a:br>
              <a:rPr lang="en-US" dirty="0"/>
            </a:br>
            <a:r>
              <a:rPr lang="en-US" dirty="0"/>
              <a:t>Threads, data races, locks</a:t>
            </a:r>
            <a:br>
              <a:rPr lang="en-US" dirty="0"/>
            </a:br>
            <a:r>
              <a:rPr lang="en-US" sz="2400" b="0" dirty="0"/>
              <a:t/>
            </a:r>
            <a:br>
              <a:rPr lang="en-US" sz="2400" b="0" dirty="0"/>
            </a:br>
            <a:r>
              <a:rPr lang="en-US" sz="2400" b="0" dirty="0"/>
              <a:t>Sections 12.4, 12.5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4648200"/>
            <a:ext cx="7678738" cy="1752600"/>
          </a:xfrm>
        </p:spPr>
        <p:txBody>
          <a:bodyPr/>
          <a:lstStyle/>
          <a:p>
            <a:r>
              <a:rPr lang="en-US" sz="2400" b="1" dirty="0"/>
              <a:t>Instructor:</a:t>
            </a:r>
            <a:r>
              <a:rPr lang="en-US" sz="2400" dirty="0"/>
              <a:t> </a:t>
            </a:r>
          </a:p>
          <a:p>
            <a:r>
              <a:rPr lang="en-US" sz="2400" dirty="0"/>
              <a:t>Haryadi Gunawi</a:t>
            </a:r>
          </a:p>
        </p:txBody>
      </p:sp>
    </p:spTree>
    <p:extLst>
      <p:ext uri="{BB962C8B-B14F-4D97-AF65-F5344CB8AC3E}">
        <p14:creationId xmlns:p14="http://schemas.microsoft.com/office/powerpoint/2010/main" val="25858605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(1) Understanding sharing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Where are the shared variables (memory lines)?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496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2514" y="304800"/>
            <a:ext cx="8634582" cy="762000"/>
          </a:xfrm>
        </p:spPr>
        <p:txBody>
          <a:bodyPr/>
          <a:lstStyle/>
          <a:p>
            <a:r>
              <a:rPr lang="en-US" dirty="0"/>
              <a:t>Shared variables in threaded C programs</a:t>
            </a:r>
          </a:p>
        </p:txBody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3518" y="1497897"/>
            <a:ext cx="5715000" cy="4913681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dirty="0"/>
              <a:t>Which variables in a threaded C program are </a:t>
            </a:r>
            <a:r>
              <a:rPr lang="en-US" dirty="0">
                <a:solidFill>
                  <a:srgbClr val="FF0000"/>
                </a:solidFill>
              </a:rPr>
              <a:t>shared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The answer is </a:t>
            </a:r>
            <a:r>
              <a:rPr lang="en-US" b="1" dirty="0"/>
              <a:t>not</a:t>
            </a:r>
            <a:r>
              <a:rPr lang="en-US" dirty="0"/>
              <a:t> as simple as …</a:t>
            </a:r>
          </a:p>
          <a:p>
            <a:pPr lvl="1"/>
            <a:r>
              <a:rPr lang="en-US" dirty="0"/>
              <a:t>… “</a:t>
            </a:r>
            <a:r>
              <a:rPr lang="en-US" i="1" dirty="0"/>
              <a:t>global variables are shared</a:t>
            </a:r>
            <a:r>
              <a:rPr lang="en-US" dirty="0"/>
              <a:t>” and</a:t>
            </a:r>
          </a:p>
          <a:p>
            <a:pPr lvl="1"/>
            <a:r>
              <a:rPr lang="en-US" dirty="0"/>
              <a:t>… “</a:t>
            </a:r>
            <a:r>
              <a:rPr lang="en-US" i="1" dirty="0"/>
              <a:t>stack variables are private</a:t>
            </a:r>
            <a:r>
              <a:rPr lang="en-US" dirty="0" smtClean="0"/>
              <a:t>”, </a:t>
            </a:r>
            <a:r>
              <a:rPr lang="en-US" b="1" dirty="0" smtClean="0">
                <a:solidFill>
                  <a:srgbClr val="FF0000"/>
                </a:solidFill>
              </a:rPr>
              <a:t>really?</a:t>
            </a:r>
            <a:endParaRPr lang="en-US" b="1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Why not? </a:t>
            </a:r>
            <a:r>
              <a:rPr lang="en-US" dirty="0"/>
              <a:t>One process address space!!</a:t>
            </a:r>
          </a:p>
          <a:p>
            <a:endParaRPr lang="en-US" dirty="0"/>
          </a:p>
          <a:p>
            <a:r>
              <a:rPr lang="en-US" dirty="0"/>
              <a:t>In a particular program, analyze which “data” is accessible by which threads</a:t>
            </a:r>
          </a:p>
          <a:p>
            <a:pPr lvl="1"/>
            <a:r>
              <a:rPr lang="en-US" dirty="0"/>
              <a:t>A “data” = an instance of a variable / a memory line</a:t>
            </a:r>
          </a:p>
          <a:p>
            <a:pPr lvl="1"/>
            <a:r>
              <a:rPr lang="en-US" dirty="0"/>
              <a:t>(Assuming no bad pointers)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713781" y="1310914"/>
            <a:ext cx="1813571" cy="4371959"/>
          </a:xfrm>
          <a:prstGeom prst="rect">
            <a:avLst/>
          </a:prstGeom>
          <a:solidFill>
            <a:srgbClr val="7E97AD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713781" y="1310915"/>
            <a:ext cx="1813571" cy="441685"/>
          </a:xfrm>
          <a:prstGeom prst="rect">
            <a:avLst/>
          </a:prstGeom>
          <a:solidFill>
            <a:srgbClr val="646464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Stack T0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713781" y="4158874"/>
            <a:ext cx="1813571" cy="1523999"/>
          </a:xfrm>
          <a:prstGeom prst="rect">
            <a:avLst/>
          </a:prstGeom>
          <a:solidFill>
            <a:srgbClr val="CC8E60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Code </a:t>
            </a:r>
            <a:r>
              <a:rPr kumimoji="0" lang="en-US" sz="180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Seg</a:t>
            </a:r>
            <a:endParaRPr kumimoji="0" lang="en-US" sz="18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kern="0" dirty="0">
                <a:solidFill>
                  <a:srgbClr val="000000"/>
                </a:solidFill>
                <a:latin typeface="Gill Sans"/>
                <a:cs typeface="Gill Sans"/>
              </a:rPr>
              <a:t>Main() {…}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="0" kern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kern="0" dirty="0">
                <a:solidFill>
                  <a:srgbClr val="000000"/>
                </a:solidFill>
                <a:latin typeface="Gill Sans"/>
                <a:cs typeface="Gill Sans"/>
              </a:rPr>
              <a:t>Hello() {…}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713781" y="3356143"/>
            <a:ext cx="1813571" cy="395711"/>
          </a:xfrm>
          <a:prstGeom prst="rect">
            <a:avLst/>
          </a:prstGeom>
          <a:solidFill>
            <a:srgbClr val="969696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Heap </a:t>
            </a:r>
            <a:r>
              <a:rPr kumimoji="0" lang="en-US" sz="180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Seg</a:t>
            </a:r>
            <a:endParaRPr kumimoji="0" lang="en-US" sz="18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7401687" y="1752600"/>
            <a:ext cx="0" cy="247763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7923704" y="3108379"/>
            <a:ext cx="0" cy="247763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6467505" y="5513820"/>
            <a:ext cx="246276" cy="300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0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6248400" y="1197678"/>
            <a:ext cx="465381" cy="300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2</a:t>
            </a:r>
            <a:r>
              <a:rPr kumimoji="0" 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-1</a:t>
            </a: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6713781" y="2145548"/>
            <a:ext cx="1813571" cy="336926"/>
          </a:xfrm>
          <a:prstGeom prst="rect">
            <a:avLst/>
          </a:prstGeom>
          <a:solidFill>
            <a:srgbClr val="646464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Stack T1</a:t>
            </a:r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7401687" y="2435983"/>
            <a:ext cx="0" cy="247763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8527352" y="5532763"/>
            <a:ext cx="687906" cy="0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8527352" y="4933964"/>
            <a:ext cx="687906" cy="0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153400" y="4509840"/>
            <a:ext cx="1177961" cy="369332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T0’s PC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194639" y="5161142"/>
            <a:ext cx="1177961" cy="369332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T1’s PC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713781" y="3751854"/>
            <a:ext cx="1813571" cy="395711"/>
          </a:xfrm>
          <a:prstGeom prst="rect">
            <a:avLst/>
          </a:prstGeom>
          <a:solidFill>
            <a:srgbClr val="969696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Data </a:t>
            </a:r>
            <a:r>
              <a:rPr kumimoji="0" lang="en-US" sz="180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Seg</a:t>
            </a:r>
            <a:endParaRPr kumimoji="0" lang="en-US" sz="18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398344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5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25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25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 simply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2279956"/>
            <a:ext cx="4022725" cy="1990725"/>
          </a:xfrm>
        </p:spPr>
        <p:txBody>
          <a:bodyPr/>
          <a:lstStyle/>
          <a:p>
            <a:r>
              <a:rPr lang="en-US" dirty="0"/>
              <a:t>Follow the pointers!</a:t>
            </a:r>
          </a:p>
          <a:p>
            <a:pPr lvl="1"/>
            <a:r>
              <a:rPr lang="en-US" dirty="0"/>
              <a:t>Know where the pointers are pointing to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/>
              <a:t>Via pointers …</a:t>
            </a:r>
          </a:p>
          <a:p>
            <a:pPr lvl="1"/>
            <a:r>
              <a:rPr lang="en-US" i="1" dirty="0"/>
              <a:t>… any thread can read and write the stack of any other thread</a:t>
            </a:r>
          </a:p>
          <a:p>
            <a:pPr lvl="1"/>
            <a:endParaRPr lang="en-US" i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178701" y="3692300"/>
            <a:ext cx="3147015" cy="3293209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ptr</a:t>
            </a:r>
            <a:r>
              <a:rPr lang="en-US" sz="1600" dirty="0">
                <a:latin typeface="Courier New" pitchFamily="49" charset="0"/>
              </a:rPr>
              <a:t>;  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void *t0_func()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  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 x;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ptr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= &amp; x;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void *t1_func()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// Thread-1 can modify</a:t>
            </a:r>
          </a:p>
          <a:p>
            <a:r>
              <a:rPr lang="en-US" sz="1600" dirty="0">
                <a:latin typeface="Courier New" pitchFamily="49" charset="0"/>
              </a:rPr>
              <a:t>  // x via access 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ptr</a:t>
            </a:r>
            <a:endParaRPr lang="en-US" sz="1600" dirty="0">
              <a:solidFill>
                <a:srgbClr val="0000FF"/>
              </a:solidFill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324600" y="470163"/>
            <a:ext cx="1813571" cy="3263637"/>
          </a:xfrm>
          <a:prstGeom prst="rect">
            <a:avLst/>
          </a:prstGeom>
          <a:solidFill>
            <a:srgbClr val="7E97AD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324600" y="509327"/>
            <a:ext cx="1813571" cy="578570"/>
          </a:xfrm>
          <a:prstGeom prst="rect">
            <a:avLst/>
          </a:prstGeom>
          <a:solidFill>
            <a:srgbClr val="646464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Stack </a:t>
            </a:r>
            <a:r>
              <a:rPr lang="en-US" sz="1800" kern="0" dirty="0">
                <a:solidFill>
                  <a:srgbClr val="000000"/>
                </a:solidFill>
                <a:latin typeface="Gill Sans"/>
                <a:cs typeface="Gill Sans"/>
              </a:rPr>
              <a:t>t</a:t>
            </a: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kern="0" dirty="0" err="1">
                <a:solidFill>
                  <a:srgbClr val="0000FF"/>
                </a:solidFill>
                <a:latin typeface="Gill Sans"/>
                <a:cs typeface="Gill Sans"/>
              </a:rPr>
              <a:t>int</a:t>
            </a:r>
            <a:r>
              <a:rPr lang="en-US" sz="1800" b="0" kern="0" dirty="0">
                <a:solidFill>
                  <a:srgbClr val="0000FF"/>
                </a:solidFill>
                <a:latin typeface="Gill Sans"/>
                <a:cs typeface="Gill Sans"/>
              </a:rPr>
              <a:t> x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324600" y="2911103"/>
            <a:ext cx="1813571" cy="728431"/>
          </a:xfrm>
          <a:prstGeom prst="rect">
            <a:avLst/>
          </a:prstGeom>
          <a:solidFill>
            <a:srgbClr val="969696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Data segment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kern="0" dirty="0" err="1">
                <a:solidFill>
                  <a:srgbClr val="FF0000"/>
                </a:solidFill>
                <a:latin typeface="Gill Sans"/>
                <a:cs typeface="Gill Sans"/>
              </a:rPr>
              <a:t>ptr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7534523" y="2267628"/>
            <a:ext cx="0" cy="247763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6324600" y="1304797"/>
            <a:ext cx="1813571" cy="336926"/>
          </a:xfrm>
          <a:prstGeom prst="rect">
            <a:avLst/>
          </a:prstGeom>
          <a:solidFill>
            <a:srgbClr val="646464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Stack T1</a:t>
            </a:r>
          </a:p>
        </p:txBody>
      </p:sp>
      <p:cxnSp>
        <p:nvCxnSpPr>
          <p:cNvPr id="14" name="Curved Connector 13"/>
          <p:cNvCxnSpPr>
            <a:stCxn id="8" idx="3"/>
            <a:endCxn id="6" idx="3"/>
          </p:cNvCxnSpPr>
          <p:nvPr/>
        </p:nvCxnSpPr>
        <p:spPr bwMode="auto">
          <a:xfrm flipV="1">
            <a:off x="8138171" y="798612"/>
            <a:ext cx="12700" cy="2476707"/>
          </a:xfrm>
          <a:prstGeom prst="curvedConnector3">
            <a:avLst>
              <a:gd name="adj1" fmla="val 7433945"/>
            </a:avLst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337300" y="2515392"/>
            <a:ext cx="1813571" cy="390104"/>
          </a:xfrm>
          <a:prstGeom prst="rect">
            <a:avLst/>
          </a:prstGeom>
          <a:solidFill>
            <a:srgbClr val="969696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Heap segment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7735056" y="4572000"/>
            <a:ext cx="1181320" cy="914400"/>
          </a:xfrm>
          <a:prstGeom prst="wedgeRoundRectCallout">
            <a:avLst>
              <a:gd name="adj1" fmla="val -118995"/>
              <a:gd name="adj2" fmla="val 10020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“x” no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 longer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 “private”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839859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Mapping variable instances to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362075"/>
            <a:ext cx="6476999" cy="4972050"/>
          </a:xfrm>
        </p:spPr>
        <p:txBody>
          <a:bodyPr>
            <a:normAutofit lnSpcReduction="10000"/>
          </a:bodyPr>
          <a:lstStyle/>
          <a:p>
            <a:r>
              <a:rPr lang="en-US" u="sng" dirty="0">
                <a:solidFill>
                  <a:srgbClr val="FF0000"/>
                </a:solidFill>
              </a:rPr>
              <a:t>Global</a:t>
            </a:r>
            <a:r>
              <a:rPr lang="en-US" dirty="0"/>
              <a:t> variables</a:t>
            </a:r>
          </a:p>
          <a:p>
            <a:pPr lvl="1"/>
            <a:r>
              <a:rPr lang="en-US" dirty="0"/>
              <a:t>Variable declared outside of a function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Process address space contains exactly </a:t>
            </a:r>
            <a:r>
              <a:rPr lang="en-US" dirty="0">
                <a:solidFill>
                  <a:srgbClr val="FF0000"/>
                </a:solidFill>
              </a:rPr>
              <a:t>one instance </a:t>
            </a:r>
            <a:r>
              <a:rPr lang="en-US" dirty="0">
                <a:solidFill>
                  <a:srgbClr val="000000"/>
                </a:solidFill>
              </a:rPr>
              <a:t>of any global variable</a:t>
            </a:r>
          </a:p>
          <a:p>
            <a:r>
              <a:rPr lang="en-US" u="sng" dirty="0">
                <a:solidFill>
                  <a:srgbClr val="3366FF"/>
                </a:solidFill>
              </a:rPr>
              <a:t>Local</a:t>
            </a:r>
            <a:r>
              <a:rPr lang="en-US" dirty="0">
                <a:solidFill>
                  <a:srgbClr val="3366FF"/>
                </a:solidFill>
              </a:rPr>
              <a:t> </a:t>
            </a:r>
            <a:r>
              <a:rPr lang="en-US" dirty="0"/>
              <a:t>(“automatic”) variables</a:t>
            </a:r>
          </a:p>
          <a:p>
            <a:pPr lvl="1"/>
            <a:r>
              <a:rPr lang="en-US" dirty="0"/>
              <a:t>Variable declared inside function,  f() { </a:t>
            </a:r>
            <a:r>
              <a:rPr lang="en-US" dirty="0" err="1"/>
              <a:t>int</a:t>
            </a:r>
            <a:r>
              <a:rPr lang="en-US" dirty="0"/>
              <a:t> local; } </a:t>
            </a:r>
          </a:p>
          <a:p>
            <a:pPr lvl="1"/>
            <a:r>
              <a:rPr lang="en-US" dirty="0"/>
              <a:t>Each </a:t>
            </a:r>
            <a:r>
              <a:rPr lang="en-US" dirty="0">
                <a:solidFill>
                  <a:srgbClr val="3366FF"/>
                </a:solidFill>
              </a:rPr>
              <a:t>thread stack </a:t>
            </a:r>
            <a:r>
              <a:rPr lang="en-US" dirty="0"/>
              <a:t>contains </a:t>
            </a:r>
            <a:r>
              <a:rPr lang="en-US" dirty="0">
                <a:solidFill>
                  <a:srgbClr val="3366FF"/>
                </a:solidFill>
              </a:rPr>
              <a:t>one instance </a:t>
            </a:r>
            <a:r>
              <a:rPr lang="en-US" dirty="0"/>
              <a:t>of each local variable </a:t>
            </a:r>
            <a:r>
              <a:rPr lang="en-US" b="1" dirty="0">
                <a:solidFill>
                  <a:srgbClr val="3366FF"/>
                </a:solidFill>
              </a:rPr>
              <a:t>per function invocation</a:t>
            </a:r>
          </a:p>
          <a:p>
            <a:r>
              <a:rPr lang="en-US" u="sng" dirty="0">
                <a:solidFill>
                  <a:schemeClr val="accent1"/>
                </a:solidFill>
              </a:rPr>
              <a:t>Local static </a:t>
            </a:r>
            <a:r>
              <a:rPr lang="en-US" dirty="0"/>
              <a:t>variables</a:t>
            </a:r>
          </a:p>
          <a:p>
            <a:pPr lvl="1"/>
            <a:r>
              <a:rPr lang="en-US" dirty="0"/>
              <a:t>f() { </a:t>
            </a:r>
            <a:r>
              <a:rPr lang="en-US" dirty="0">
                <a:solidFill>
                  <a:schemeClr val="accent1"/>
                </a:solidFill>
              </a:rPr>
              <a:t>static </a:t>
            </a:r>
            <a:r>
              <a:rPr lang="en-US" dirty="0" err="1"/>
              <a:t>int</a:t>
            </a:r>
            <a:r>
              <a:rPr lang="en-US" dirty="0"/>
              <a:t> local; }</a:t>
            </a:r>
          </a:p>
          <a:p>
            <a:pPr lvl="1"/>
            <a:r>
              <a:rPr lang="en-US" dirty="0"/>
              <a:t>Variable declared inside  function with the </a:t>
            </a:r>
            <a:r>
              <a:rPr lang="en-US" dirty="0">
                <a:latin typeface="Courier New"/>
                <a:cs typeface="Courier New"/>
              </a:rPr>
              <a:t>static</a:t>
            </a:r>
            <a:r>
              <a:rPr lang="en-US" dirty="0"/>
              <a:t> attribute</a:t>
            </a:r>
          </a:p>
          <a:p>
            <a:pPr lvl="1"/>
            <a:r>
              <a:rPr lang="en-US" dirty="0"/>
              <a:t>Process address space contains exactly </a:t>
            </a:r>
            <a:r>
              <a:rPr lang="en-US" b="1" dirty="0">
                <a:solidFill>
                  <a:schemeClr val="accent1"/>
                </a:solidFill>
              </a:rPr>
              <a:t>one instance </a:t>
            </a:r>
            <a:r>
              <a:rPr lang="en-US" dirty="0"/>
              <a:t>of any local static variable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62800" y="1295400"/>
            <a:ext cx="1813571" cy="3657600"/>
          </a:xfrm>
          <a:prstGeom prst="rect">
            <a:avLst/>
          </a:prstGeom>
          <a:solidFill>
            <a:srgbClr val="7E97A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162800" y="1295400"/>
            <a:ext cx="1813571" cy="578570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rgbClr val="000000"/>
                </a:solidFill>
                <a:latin typeface="Gill Sans"/>
                <a:cs typeface="Gill Sans"/>
              </a:rPr>
              <a:t>s</a:t>
            </a: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tack </a:t>
            </a:r>
            <a:r>
              <a:rPr lang="en-US" sz="1800" kern="0" dirty="0">
                <a:solidFill>
                  <a:srgbClr val="000000"/>
                </a:solidFill>
                <a:latin typeface="Gill Sans"/>
                <a:cs typeface="Gill Sans"/>
              </a:rPr>
              <a:t>t</a:t>
            </a: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kern="0" dirty="0" err="1">
                <a:solidFill>
                  <a:srgbClr val="0000FF"/>
                </a:solidFill>
                <a:latin typeface="Gill Sans"/>
                <a:cs typeface="Gill Sans"/>
              </a:rPr>
              <a:t>int</a:t>
            </a:r>
            <a:r>
              <a:rPr lang="en-US" sz="1800" b="0" kern="0" dirty="0">
                <a:solidFill>
                  <a:srgbClr val="0000FF"/>
                </a:solidFill>
                <a:latin typeface="Gill Sans"/>
                <a:cs typeface="Gill Sans"/>
              </a:rPr>
              <a:t> local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162800" y="3332960"/>
            <a:ext cx="1813571" cy="1047476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Data </a:t>
            </a:r>
            <a:r>
              <a:rPr kumimoji="0" lang="en-US" sz="180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seg</a:t>
            </a:r>
            <a:endParaRPr kumimoji="0" lang="en-US" sz="18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kern="0" dirty="0" err="1">
                <a:solidFill>
                  <a:srgbClr val="FF0000"/>
                </a:solidFill>
                <a:latin typeface="Gill Sans"/>
                <a:cs typeface="Gill Sans"/>
              </a:rPr>
              <a:t>int</a:t>
            </a:r>
            <a:r>
              <a:rPr lang="en-US" sz="1800" b="0" kern="0" dirty="0">
                <a:solidFill>
                  <a:srgbClr val="FF0000"/>
                </a:solidFill>
                <a:latin typeface="Gill Sans"/>
                <a:cs typeface="Gill Sans"/>
              </a:rPr>
              <a:t> global;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kern="0" dirty="0">
                <a:solidFill>
                  <a:srgbClr val="008000"/>
                </a:solidFill>
                <a:latin typeface="Gill Sans"/>
                <a:cs typeface="Gill Sans"/>
              </a:rPr>
              <a:t>static </a:t>
            </a:r>
            <a:r>
              <a:rPr lang="en-US" sz="1800" b="0" kern="0" dirty="0" err="1">
                <a:solidFill>
                  <a:srgbClr val="008000"/>
                </a:solidFill>
                <a:latin typeface="Gill Sans"/>
                <a:cs typeface="Gill Sans"/>
              </a:rPr>
              <a:t>int</a:t>
            </a:r>
            <a:r>
              <a:rPr lang="en-US" sz="1800" b="0" kern="0" dirty="0">
                <a:solidFill>
                  <a:srgbClr val="008000"/>
                </a:solidFill>
                <a:latin typeface="Gill Sans"/>
                <a:cs typeface="Gill Sans"/>
              </a:rPr>
              <a:t> local;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162800" y="2090870"/>
            <a:ext cx="1813571" cy="336926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kern="0" dirty="0">
                <a:solidFill>
                  <a:srgbClr val="000000"/>
                </a:solidFill>
                <a:latin typeface="Gill Sans"/>
                <a:cs typeface="Gill Sans"/>
              </a:rPr>
              <a:t>S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tack </a:t>
            </a:r>
            <a:r>
              <a:rPr lang="en-US" sz="1800" b="0" kern="0" dirty="0">
                <a:solidFill>
                  <a:srgbClr val="000000"/>
                </a:solidFill>
                <a:latin typeface="Gill Sans"/>
                <a:cs typeface="Gill Sans"/>
              </a:rPr>
              <a:t>t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43772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variables in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1362075"/>
            <a:ext cx="9143999" cy="497205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#include &lt;</a:t>
            </a:r>
            <a:r>
              <a:rPr lang="en-US" sz="1800" dirty="0" err="1">
                <a:latin typeface="Courier New"/>
                <a:cs typeface="Courier New"/>
              </a:rPr>
              <a:t>stdio.h</a:t>
            </a:r>
            <a:r>
              <a:rPr lang="en-US" sz="1800" dirty="0">
                <a:latin typeface="Courier New"/>
                <a:cs typeface="Courier New"/>
              </a:rPr>
              <a:t>&gt;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 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void </a:t>
            </a:r>
            <a:r>
              <a:rPr lang="en-US" sz="1800" dirty="0" err="1">
                <a:solidFill>
                  <a:srgbClr val="3366FF"/>
                </a:solidFill>
                <a:latin typeface="Courier New"/>
                <a:cs typeface="Courier New"/>
              </a:rPr>
              <a:t>func</a:t>
            </a:r>
            <a:r>
              <a:rPr lang="en-US" sz="1800" dirty="0">
                <a:latin typeface="Courier New"/>
                <a:cs typeface="Courier New"/>
              </a:rPr>
              <a:t>() {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        </a:t>
            </a:r>
            <a:r>
              <a:rPr lang="en-US" sz="1800" dirty="0">
                <a:solidFill>
                  <a:srgbClr val="FF0000"/>
                </a:solidFill>
                <a:latin typeface="Courier New"/>
                <a:cs typeface="Courier New"/>
              </a:rPr>
              <a:t>static </a:t>
            </a:r>
            <a:r>
              <a:rPr lang="en-US" sz="1800" dirty="0" err="1">
                <a:solidFill>
                  <a:srgbClr val="FF0000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FF0000"/>
                </a:solidFill>
                <a:latin typeface="Courier New"/>
                <a:cs typeface="Courier New"/>
              </a:rPr>
              <a:t> x = 0</a:t>
            </a:r>
            <a:r>
              <a:rPr lang="en-US" sz="1800" dirty="0">
                <a:latin typeface="Courier New"/>
                <a:cs typeface="Courier New"/>
              </a:rPr>
              <a:t>;	</a:t>
            </a:r>
            <a:r>
              <a:rPr lang="en-US" sz="1800" i="1" dirty="0">
                <a:latin typeface="Courier New"/>
                <a:cs typeface="Courier New"/>
              </a:rPr>
              <a:t>// x is initialized only </a:t>
            </a:r>
            <a:r>
              <a:rPr lang="en-US" sz="1800" i="1" dirty="0">
                <a:solidFill>
                  <a:srgbClr val="FF0000"/>
                </a:solidFill>
                <a:latin typeface="Courier New"/>
                <a:cs typeface="Courier New"/>
              </a:rPr>
              <a:t>once</a:t>
            </a:r>
            <a:r>
              <a:rPr lang="en-US" sz="1800" i="1" dirty="0">
                <a:latin typeface="Courier New"/>
                <a:cs typeface="Courier New"/>
              </a:rPr>
              <a:t> </a:t>
            </a:r>
            <a:br>
              <a:rPr lang="en-US" sz="1800" i="1" dirty="0">
                <a:latin typeface="Courier New"/>
                <a:cs typeface="Courier New"/>
              </a:rPr>
            </a:br>
            <a:r>
              <a:rPr lang="en-US" sz="1800" i="1" dirty="0">
                <a:latin typeface="Courier New"/>
                <a:cs typeface="Courier New"/>
              </a:rPr>
              <a:t>				// across three calls of </a:t>
            </a:r>
            <a:r>
              <a:rPr lang="en-US" sz="1800" i="1" dirty="0" err="1">
                <a:latin typeface="Courier New"/>
                <a:cs typeface="Courier New"/>
              </a:rPr>
              <a:t>func</a:t>
            </a:r>
            <a:r>
              <a:rPr lang="en-US" sz="1800" i="1" dirty="0">
                <a:latin typeface="Courier New"/>
                <a:cs typeface="Courier New"/>
              </a:rPr>
              <a:t>()</a:t>
            </a:r>
            <a:endParaRPr lang="en-US" sz="18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fr-FR" sz="1800" dirty="0">
                <a:latin typeface="Courier New"/>
                <a:cs typeface="Courier New"/>
              </a:rPr>
              <a:t>        x = x + 1;</a:t>
            </a:r>
          </a:p>
          <a:p>
            <a:pPr marL="0" indent="0">
              <a:buNone/>
            </a:pPr>
            <a:r>
              <a:rPr lang="en-US" sz="1800" i="1" dirty="0">
                <a:latin typeface="Courier New"/>
                <a:cs typeface="Courier New"/>
              </a:rPr>
              <a:t>        </a:t>
            </a:r>
            <a:r>
              <a:rPr lang="en-US" sz="1800" dirty="0">
                <a:latin typeface="Courier New"/>
                <a:cs typeface="Courier New"/>
              </a:rPr>
              <a:t>print(</a:t>
            </a:r>
            <a:r>
              <a:rPr lang="en-US" sz="1800" dirty="0">
                <a:solidFill>
                  <a:srgbClr val="FF0000"/>
                </a:solidFill>
                <a:latin typeface="Courier New"/>
                <a:cs typeface="Courier New"/>
              </a:rPr>
              <a:t>x</a:t>
            </a:r>
            <a:r>
              <a:rPr lang="en-US" sz="1800" dirty="0">
                <a:latin typeface="Courier New"/>
                <a:cs typeface="Courier New"/>
              </a:rPr>
              <a:t>);         </a:t>
            </a:r>
          </a:p>
          <a:p>
            <a:pPr marL="0" indent="0">
              <a:buNone/>
            </a:pPr>
            <a:r>
              <a:rPr lang="fr-FR" sz="1800" dirty="0">
                <a:latin typeface="Courier New"/>
                <a:cs typeface="Courier New"/>
              </a:rPr>
              <a:t>}</a:t>
            </a:r>
          </a:p>
          <a:p>
            <a:pPr marL="0" indent="0">
              <a:buNone/>
            </a:pPr>
            <a:r>
              <a:rPr lang="fr-FR" sz="1800" dirty="0">
                <a:latin typeface="Courier New"/>
                <a:cs typeface="Courier New"/>
              </a:rPr>
              <a:t> </a:t>
            </a:r>
          </a:p>
          <a:p>
            <a:pPr marL="0" indent="0">
              <a:buNone/>
            </a:pPr>
            <a:r>
              <a:rPr lang="fr-FR" sz="1800" dirty="0" err="1">
                <a:latin typeface="Courier New"/>
                <a:cs typeface="Courier New"/>
              </a:rPr>
              <a:t>int</a:t>
            </a:r>
            <a:r>
              <a:rPr lang="fr-FR" sz="1800" dirty="0">
                <a:latin typeface="Courier New"/>
                <a:cs typeface="Courier New"/>
              </a:rPr>
              <a:t> main(</a:t>
            </a:r>
            <a:r>
              <a:rPr lang="fr-FR" sz="1800" dirty="0" err="1">
                <a:latin typeface="Courier New"/>
                <a:cs typeface="Courier New"/>
              </a:rPr>
              <a:t>int</a:t>
            </a:r>
            <a:r>
              <a:rPr lang="fr-FR" sz="1800" dirty="0">
                <a:latin typeface="Courier New"/>
                <a:cs typeface="Courier New"/>
              </a:rPr>
              <a:t> </a:t>
            </a:r>
            <a:r>
              <a:rPr lang="fr-FR" sz="1800" dirty="0" err="1">
                <a:latin typeface="Courier New"/>
                <a:cs typeface="Courier New"/>
              </a:rPr>
              <a:t>argc</a:t>
            </a:r>
            <a:r>
              <a:rPr lang="fr-FR" sz="1800" dirty="0">
                <a:latin typeface="Courier New"/>
                <a:cs typeface="Courier New"/>
              </a:rPr>
              <a:t>, char * </a:t>
            </a:r>
            <a:r>
              <a:rPr lang="fr-FR" sz="1800" dirty="0" err="1">
                <a:latin typeface="Courier New"/>
                <a:cs typeface="Courier New"/>
              </a:rPr>
              <a:t>const</a:t>
            </a:r>
            <a:r>
              <a:rPr lang="fr-FR" sz="1800" dirty="0">
                <a:latin typeface="Courier New"/>
                <a:cs typeface="Courier New"/>
              </a:rPr>
              <a:t> </a:t>
            </a:r>
            <a:r>
              <a:rPr lang="fr-FR" sz="1800" dirty="0" err="1">
                <a:latin typeface="Courier New"/>
                <a:cs typeface="Courier New"/>
              </a:rPr>
              <a:t>argv</a:t>
            </a:r>
            <a:r>
              <a:rPr lang="fr-FR" sz="1800" dirty="0">
                <a:latin typeface="Courier New"/>
                <a:cs typeface="Courier New"/>
              </a:rPr>
              <a:t>[]) {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        </a:t>
            </a:r>
            <a:r>
              <a:rPr lang="en-US" sz="1800" dirty="0" err="1">
                <a:solidFill>
                  <a:srgbClr val="3366FF"/>
                </a:solidFill>
                <a:latin typeface="Courier New"/>
                <a:cs typeface="Courier New"/>
              </a:rPr>
              <a:t>func</a:t>
            </a:r>
            <a:r>
              <a:rPr lang="en-US" sz="1800" dirty="0">
                <a:latin typeface="Courier New"/>
                <a:cs typeface="Courier New"/>
              </a:rPr>
              <a:t>();    // x=</a:t>
            </a:r>
            <a:r>
              <a:rPr lang="en-US" sz="1800" dirty="0">
                <a:solidFill>
                  <a:srgbClr val="FF0000"/>
                </a:solidFill>
                <a:latin typeface="Courier New"/>
                <a:cs typeface="Courier New"/>
              </a:rPr>
              <a:t>1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        </a:t>
            </a:r>
            <a:r>
              <a:rPr lang="en-US" sz="1800" dirty="0" err="1">
                <a:solidFill>
                  <a:srgbClr val="3366FF"/>
                </a:solidFill>
                <a:latin typeface="Courier New"/>
                <a:cs typeface="Courier New"/>
              </a:rPr>
              <a:t>func</a:t>
            </a:r>
            <a:r>
              <a:rPr lang="en-US" sz="1800" dirty="0">
                <a:latin typeface="Courier New"/>
                <a:cs typeface="Courier New"/>
              </a:rPr>
              <a:t>();    // x=</a:t>
            </a:r>
            <a:r>
              <a:rPr lang="en-US" sz="1800" dirty="0">
                <a:solidFill>
                  <a:srgbClr val="FF0000"/>
                </a:solidFill>
                <a:latin typeface="Courier New"/>
                <a:cs typeface="Courier New"/>
              </a:rPr>
              <a:t>2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        </a:t>
            </a:r>
            <a:r>
              <a:rPr lang="en-US" sz="1800" dirty="0" err="1">
                <a:solidFill>
                  <a:srgbClr val="3366FF"/>
                </a:solidFill>
                <a:latin typeface="Courier New"/>
                <a:cs typeface="Courier New"/>
              </a:rPr>
              <a:t>func</a:t>
            </a:r>
            <a:r>
              <a:rPr lang="en-US" sz="1800" dirty="0">
                <a:latin typeface="Courier New"/>
                <a:cs typeface="Courier New"/>
              </a:rPr>
              <a:t>();    // x</a:t>
            </a:r>
            <a:r>
              <a:rPr lang="en-US" sz="1800" dirty="0" smtClean="0">
                <a:latin typeface="Courier New"/>
                <a:cs typeface="Courier New"/>
              </a:rPr>
              <a:t>=</a:t>
            </a:r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??</a:t>
            </a:r>
            <a:endParaRPr lang="en-US" sz="1800" dirty="0">
              <a:solidFill>
                <a:srgbClr val="FF0000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i="1" dirty="0">
                <a:latin typeface="Courier New"/>
                <a:cs typeface="Courier New"/>
              </a:rPr>
              <a:t>        </a:t>
            </a:r>
            <a:r>
              <a:rPr lang="en-US" sz="1800" dirty="0">
                <a:latin typeface="Courier New"/>
                <a:cs typeface="Courier New"/>
              </a:rPr>
              <a:t>print(</a:t>
            </a:r>
            <a:r>
              <a:rPr lang="en-US" sz="1800" dirty="0">
                <a:solidFill>
                  <a:srgbClr val="FF0000"/>
                </a:solidFill>
                <a:latin typeface="Courier New"/>
                <a:cs typeface="Courier New"/>
              </a:rPr>
              <a:t>x</a:t>
            </a:r>
            <a:r>
              <a:rPr lang="en-US" sz="1800" dirty="0">
                <a:latin typeface="Courier New"/>
                <a:cs typeface="Courier New"/>
              </a:rPr>
              <a:t>);  // Doable</a:t>
            </a:r>
            <a:r>
              <a:rPr lang="en-US" sz="1800" dirty="0">
                <a:solidFill>
                  <a:srgbClr val="FF0000"/>
                </a:solidFill>
                <a:latin typeface="Courier New"/>
                <a:cs typeface="Courier New"/>
              </a:rPr>
              <a:t>??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        return 0;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93365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97862"/>
            <a:ext cx="8972550" cy="781050"/>
          </a:xfrm>
        </p:spPr>
        <p:txBody>
          <a:bodyPr/>
          <a:lstStyle/>
          <a:p>
            <a:r>
              <a:rPr lang="en-US" dirty="0"/>
              <a:t>Mapping variable instances to memory</a:t>
            </a:r>
          </a:p>
        </p:txBody>
      </p:sp>
      <p:sp>
        <p:nvSpPr>
          <p:cNvPr id="931843" name="Rectangle 3"/>
          <p:cNvSpPr>
            <a:spLocks noChangeArrowheads="1"/>
          </p:cNvSpPr>
          <p:nvPr/>
        </p:nvSpPr>
        <p:spPr bwMode="auto">
          <a:xfrm>
            <a:off x="365773" y="2077608"/>
            <a:ext cx="3262932" cy="427809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char **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ptr</a:t>
            </a:r>
            <a:r>
              <a:rPr lang="en-US" sz="1600" dirty="0">
                <a:latin typeface="Courier New" pitchFamily="49" charset="0"/>
              </a:rPr>
              <a:t>;  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int main()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char *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msgs</a:t>
            </a:r>
            <a:r>
              <a:rPr lang="en-US" sz="1600" dirty="0">
                <a:latin typeface="Courier New" pitchFamily="49" charset="0"/>
              </a:rPr>
              <a:t>[2] = {</a:t>
            </a:r>
          </a:p>
          <a:p>
            <a:r>
              <a:rPr lang="en-US" sz="1600" dirty="0">
                <a:latin typeface="Courier New" pitchFamily="49" charset="0"/>
              </a:rPr>
              <a:t>   “foo”, “bar” };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ptr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msgs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for (i = 0; i &lt; 2; i++)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pthread_create</a:t>
            </a:r>
            <a:r>
              <a:rPr lang="en-US" sz="1600" dirty="0">
                <a:latin typeface="Courier New" pitchFamily="49" charset="0"/>
              </a:rPr>
              <a:t>(…, </a:t>
            </a:r>
          </a:p>
          <a:p>
            <a:r>
              <a:rPr lang="en-US" sz="1600" dirty="0">
                <a:latin typeface="Courier New" pitchFamily="49" charset="0"/>
              </a:rPr>
              <a:t>            </a:t>
            </a:r>
            <a:r>
              <a:rPr lang="en-US" sz="1600" dirty="0" err="1">
                <a:latin typeface="Courier New" pitchFamily="49" charset="0"/>
              </a:rPr>
              <a:t>tfunc</a:t>
            </a:r>
            <a:r>
              <a:rPr lang="en-US" sz="1600" dirty="0">
                <a:latin typeface="Courier New" pitchFamily="49" charset="0"/>
              </a:rPr>
              <a:t>, </a:t>
            </a:r>
          </a:p>
          <a:p>
            <a:r>
              <a:rPr lang="en-US" sz="1600" dirty="0">
                <a:latin typeface="Courier New" pitchFamily="49" charset="0"/>
              </a:rPr>
              <a:t>            (void *)i)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mr-IN" sz="1600" dirty="0" smtClean="0">
                <a:latin typeface="Courier New" pitchFamily="49" charset="0"/>
              </a:rPr>
              <a:t>…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931844" name="Rectangle 4"/>
          <p:cNvSpPr>
            <a:spLocks noChangeArrowheads="1"/>
          </p:cNvSpPr>
          <p:nvPr/>
        </p:nvSpPr>
        <p:spPr bwMode="auto">
          <a:xfrm>
            <a:off x="4486275" y="3231562"/>
            <a:ext cx="4247978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void *</a:t>
            </a:r>
            <a:r>
              <a:rPr lang="en-US" sz="1600" dirty="0" err="1">
                <a:latin typeface="Courier New" pitchFamily="49" charset="0"/>
              </a:rPr>
              <a:t>tfunc</a:t>
            </a:r>
            <a:r>
              <a:rPr lang="en-US" sz="1600" dirty="0">
                <a:latin typeface="Courier New" pitchFamily="49" charset="0"/>
              </a:rPr>
              <a:t>(void *vargp)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int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 = (int)vargp;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static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cnt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= 0;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</a:p>
          <a:p>
            <a:r>
              <a:rPr lang="en-US" sz="1600" dirty="0">
                <a:latin typeface="Courier New" pitchFamily="49" charset="0"/>
              </a:rPr>
              <a:t>  print(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, ptr[myid], ++</a:t>
            </a:r>
            <a:r>
              <a:rPr lang="en-US" sz="1600" dirty="0" err="1">
                <a:latin typeface="Courier New" pitchFamily="49" charset="0"/>
              </a:rPr>
              <a:t>cnt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931845" name="Text Box 5"/>
          <p:cNvSpPr txBox="1">
            <a:spLocks noChangeArrowheads="1"/>
          </p:cNvSpPr>
          <p:nvPr/>
        </p:nvSpPr>
        <p:spPr bwMode="auto">
          <a:xfrm>
            <a:off x="3895" y="1359488"/>
            <a:ext cx="3977045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3366FF"/>
                </a:solidFill>
                <a:latin typeface="Calibri" pitchFamily="34" charset="0"/>
              </a:rPr>
              <a:t>Global </a:t>
            </a:r>
            <a:r>
              <a:rPr lang="en-US" sz="1800" i="1" dirty="0" err="1">
                <a:solidFill>
                  <a:srgbClr val="3366FF"/>
                </a:solidFill>
                <a:latin typeface="Calibri" pitchFamily="34" charset="0"/>
              </a:rPr>
              <a:t>var</a:t>
            </a:r>
            <a:r>
              <a:rPr lang="en-US" sz="1800" dirty="0">
                <a:solidFill>
                  <a:srgbClr val="3366FF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</a:rPr>
              <a:t>ptr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800" dirty="0">
                <a:latin typeface="Calibri" pitchFamily="34" charset="0"/>
              </a:rPr>
              <a:t>[data </a:t>
            </a:r>
            <a:r>
              <a:rPr lang="en-US" sz="1800" dirty="0" err="1">
                <a:latin typeface="Calibri" pitchFamily="34" charset="0"/>
              </a:rPr>
              <a:t>seg</a:t>
            </a:r>
            <a:r>
              <a:rPr lang="en-US" sz="1800" dirty="0">
                <a:latin typeface="Calibri" pitchFamily="34" charset="0"/>
              </a:rPr>
              <a:t>])</a:t>
            </a:r>
          </a:p>
        </p:txBody>
      </p:sp>
      <p:sp>
        <p:nvSpPr>
          <p:cNvPr id="931846" name="Line 6"/>
          <p:cNvSpPr>
            <a:spLocks noChangeShapeType="1"/>
          </p:cNvSpPr>
          <p:nvPr/>
        </p:nvSpPr>
        <p:spPr bwMode="auto">
          <a:xfrm>
            <a:off x="1295401" y="1679576"/>
            <a:ext cx="191148" cy="606424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47" name="Text Box 7"/>
          <p:cNvSpPr txBox="1">
            <a:spLocks noChangeArrowheads="1"/>
          </p:cNvSpPr>
          <p:nvPr/>
        </p:nvSpPr>
        <p:spPr bwMode="auto">
          <a:xfrm>
            <a:off x="4950329" y="6232591"/>
            <a:ext cx="4049293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3366FF"/>
                </a:solidFill>
                <a:latin typeface="Calibri" pitchFamily="34" charset="0"/>
              </a:rPr>
              <a:t>Local static </a:t>
            </a:r>
            <a:r>
              <a:rPr lang="en-US" sz="1800" i="1" dirty="0" err="1">
                <a:solidFill>
                  <a:srgbClr val="3366FF"/>
                </a:solidFill>
                <a:latin typeface="Calibri" pitchFamily="34" charset="0"/>
              </a:rPr>
              <a:t>var</a:t>
            </a:r>
            <a:r>
              <a:rPr lang="en-US" sz="1800" dirty="0">
                <a:solidFill>
                  <a:srgbClr val="3366FF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</a:rPr>
              <a:t>cnt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800" dirty="0">
                <a:latin typeface="Calibri" pitchFamily="34" charset="0"/>
              </a:rPr>
              <a:t>[data])</a:t>
            </a:r>
          </a:p>
        </p:txBody>
      </p:sp>
      <p:sp>
        <p:nvSpPr>
          <p:cNvPr id="931848" name="Line 8"/>
          <p:cNvSpPr>
            <a:spLocks noChangeShapeType="1"/>
          </p:cNvSpPr>
          <p:nvPr/>
        </p:nvSpPr>
        <p:spPr bwMode="auto">
          <a:xfrm flipV="1">
            <a:off x="5943600" y="4886391"/>
            <a:ext cx="304800" cy="13462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49" name="Text Box 9"/>
          <p:cNvSpPr txBox="1">
            <a:spLocks noChangeArrowheads="1"/>
          </p:cNvSpPr>
          <p:nvPr/>
        </p:nvSpPr>
        <p:spPr bwMode="auto">
          <a:xfrm>
            <a:off x="3979857" y="1220988"/>
            <a:ext cx="3927485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3366FF"/>
                </a:solidFill>
                <a:latin typeface="Calibri" pitchFamily="34" charset="0"/>
              </a:rPr>
              <a:t>Local </a:t>
            </a:r>
            <a:r>
              <a:rPr lang="en-US" sz="1800" i="1" dirty="0" err="1">
                <a:solidFill>
                  <a:srgbClr val="3366FF"/>
                </a:solidFill>
                <a:latin typeface="Calibri" pitchFamily="34" charset="0"/>
              </a:rPr>
              <a:t>vars</a:t>
            </a:r>
            <a:r>
              <a:rPr lang="en-US" sz="1800" dirty="0">
                <a:solidFill>
                  <a:srgbClr val="3366FF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</a:rPr>
              <a:t>i.m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</a:rPr>
              <a:t>msgs.m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931850" name="Line 10"/>
          <p:cNvSpPr>
            <a:spLocks noChangeShapeType="1"/>
          </p:cNvSpPr>
          <p:nvPr/>
        </p:nvSpPr>
        <p:spPr bwMode="auto">
          <a:xfrm flipH="1">
            <a:off x="1486549" y="1536112"/>
            <a:ext cx="2971799" cy="169545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51" name="Text Box 11"/>
          <p:cNvSpPr txBox="1">
            <a:spLocks noChangeArrowheads="1"/>
          </p:cNvSpPr>
          <p:nvPr/>
        </p:nvSpPr>
        <p:spPr bwMode="auto">
          <a:xfrm>
            <a:off x="4290073" y="1815512"/>
            <a:ext cx="3872086" cy="11079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rgbClr val="3366FF"/>
                </a:solidFill>
                <a:latin typeface="Calibri" pitchFamily="34" charset="0"/>
              </a:rPr>
              <a:t>Local </a:t>
            </a:r>
            <a:r>
              <a:rPr lang="en-US" sz="1800" i="1" dirty="0" err="1">
                <a:solidFill>
                  <a:srgbClr val="3366FF"/>
                </a:solidFill>
                <a:latin typeface="Calibri" pitchFamily="34" charset="0"/>
              </a:rPr>
              <a:t>var</a:t>
            </a:r>
            <a:r>
              <a:rPr lang="en-US" sz="1800" i="1" dirty="0">
                <a:solidFill>
                  <a:srgbClr val="3366FF"/>
                </a:solidFill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3366FF"/>
                </a:solidFill>
                <a:latin typeface="Calibri" pitchFamily="34" charset="0"/>
              </a:rPr>
              <a:t>  </a:t>
            </a:r>
            <a:r>
              <a:rPr lang="en-US" sz="1800" dirty="0">
                <a:latin typeface="Calibri" pitchFamily="34" charset="0"/>
              </a:rPr>
              <a:t>2 instances (</a:t>
            </a:r>
          </a:p>
          <a:p>
            <a:r>
              <a:rPr lang="en-US" sz="1800" dirty="0">
                <a:latin typeface="Calibri" pitchFamily="34" charset="0"/>
              </a:rPr>
              <a:t> 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myid.t0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>
                <a:latin typeface="Calibri" pitchFamily="34" charset="0"/>
              </a:rPr>
              <a:t>[peer thread 0’s stack],</a:t>
            </a:r>
            <a:r>
              <a:rPr lang="en-US" sz="1800" dirty="0">
                <a:latin typeface="Courier New" pitchFamily="49" charset="0"/>
              </a:rPr>
              <a:t> </a:t>
            </a:r>
          </a:p>
          <a:p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myid.t1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>
                <a:latin typeface="Calibri" pitchFamily="34" charset="0"/>
              </a:rPr>
              <a:t>[peer thread 1’s stack]</a:t>
            </a:r>
          </a:p>
          <a:p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931852" name="Line 12"/>
          <p:cNvSpPr>
            <a:spLocks noChangeShapeType="1"/>
          </p:cNvSpPr>
          <p:nvPr/>
        </p:nvSpPr>
        <p:spPr bwMode="auto">
          <a:xfrm flipH="1">
            <a:off x="5943600" y="2724444"/>
            <a:ext cx="533400" cy="13208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H="1">
            <a:off x="2819400" y="1536112"/>
            <a:ext cx="1638948" cy="2197688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" name="Oval Callout 14"/>
          <p:cNvSpPr/>
          <p:nvPr/>
        </p:nvSpPr>
        <p:spPr>
          <a:xfrm>
            <a:off x="7875961" y="428795"/>
            <a:ext cx="1228659" cy="930693"/>
          </a:xfrm>
          <a:prstGeom prst="wedgeEllipseCallout">
            <a:avLst>
              <a:gd name="adj1" fmla="val -45821"/>
              <a:gd name="adj2" fmla="val 51399"/>
            </a:avLst>
          </a:prstGeom>
          <a:solidFill>
            <a:srgbClr val="FFFF00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“.m”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  <a:sym typeface="Wingdings"/>
              </a:rPr>
              <a:t> owned</a:t>
            </a:r>
            <a:r>
              <a:rPr kumimoji="0" lang="en-US" sz="14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  <a:sym typeface="Wingdings"/>
              </a:rPr>
              <a:t> by main thread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416694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45" grpId="0"/>
      <p:bldP spid="931846" grpId="0" animBg="1"/>
      <p:bldP spid="931847" grpId="0"/>
      <p:bldP spid="931848" grpId="0" animBg="1"/>
      <p:bldP spid="931849" grpId="0"/>
      <p:bldP spid="931850" grpId="0" animBg="1"/>
      <p:bldP spid="931851" grpId="0"/>
      <p:bldP spid="931852" grpId="0" animBg="1"/>
      <p:bldP spid="13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1" y="228600"/>
            <a:ext cx="7592093" cy="762000"/>
          </a:xfrm>
        </p:spPr>
        <p:txBody>
          <a:bodyPr/>
          <a:lstStyle/>
          <a:p>
            <a:r>
              <a:rPr lang="en-US" dirty="0"/>
              <a:t>How to analyze?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47" y="990600"/>
            <a:ext cx="9094772" cy="847725"/>
          </a:xfrm>
        </p:spPr>
        <p:txBody>
          <a:bodyPr/>
          <a:lstStyle/>
          <a:p>
            <a:r>
              <a:rPr lang="en-US" dirty="0"/>
              <a:t>A variable instance </a:t>
            </a:r>
            <a:r>
              <a:rPr lang="en-US" dirty="0">
                <a:solidFill>
                  <a:srgbClr val="FF0000"/>
                </a:solidFill>
                <a:latin typeface="Courier New"/>
                <a:cs typeface="Courier New"/>
              </a:rPr>
              <a:t>x</a:t>
            </a:r>
            <a:r>
              <a:rPr lang="en-US" dirty="0"/>
              <a:t> is </a:t>
            </a:r>
            <a:r>
              <a:rPr lang="en-US" dirty="0">
                <a:solidFill>
                  <a:srgbClr val="FF0000"/>
                </a:solidFill>
              </a:rPr>
              <a:t>shared</a:t>
            </a:r>
            <a:r>
              <a:rPr lang="en-US" dirty="0"/>
              <a:t>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multiple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threads</a:t>
            </a:r>
            <a:r>
              <a:rPr lang="en-US" dirty="0"/>
              <a:t> reference it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dirty="0"/>
              <a:t>Example: “</a:t>
            </a:r>
            <a:r>
              <a:rPr lang="en-US" dirty="0" err="1"/>
              <a:t>int</a:t>
            </a:r>
            <a:r>
              <a:rPr lang="en-US" dirty="0"/>
              <a:t> b” in T2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Must track all pointers that point to the same data (the same memory location)</a:t>
            </a:r>
            <a:endParaRPr lang="en-US" dirty="0"/>
          </a:p>
          <a:p>
            <a:r>
              <a:rPr lang="en-US" dirty="0"/>
              <a:t>How about “a” and “c”?</a:t>
            </a:r>
          </a:p>
          <a:p>
            <a:pPr lvl="1"/>
            <a:r>
              <a:rPr lang="en-US" kern="1200" dirty="0"/>
              <a:t>Again, if a pointer</a:t>
            </a:r>
            <a:r>
              <a:rPr lang="en-US" kern="1200" dirty="0">
                <a:solidFill>
                  <a:srgbClr val="FF0000"/>
                </a:solidFill>
              </a:rPr>
              <a:t>, </a:t>
            </a:r>
            <a:r>
              <a:rPr lang="en-US" b="1" u="sng" kern="1200" dirty="0">
                <a:solidFill>
                  <a:srgbClr val="FF0000"/>
                </a:solidFill>
              </a:rPr>
              <a:t>follow</a:t>
            </a:r>
            <a:r>
              <a:rPr lang="en-US" kern="1200" dirty="0">
                <a:solidFill>
                  <a:srgbClr val="FF0000"/>
                </a:solidFill>
              </a:rPr>
              <a:t> the pointer to the destination (</a:t>
            </a:r>
            <a:r>
              <a:rPr lang="en-US" b="1" kern="1200" dirty="0">
                <a:solidFill>
                  <a:srgbClr val="FF0000"/>
                </a:solidFill>
              </a:rPr>
              <a:t>the data/memory line</a:t>
            </a:r>
            <a:r>
              <a:rPr lang="en-US" kern="1200" dirty="0">
                <a:solidFill>
                  <a:srgbClr val="FF0000"/>
                </a:solidFill>
              </a:rPr>
              <a:t>)</a:t>
            </a:r>
            <a:r>
              <a:rPr lang="en-US" kern="1200" dirty="0"/>
              <a:t>!!</a:t>
            </a:r>
          </a:p>
          <a:p>
            <a:pPr lvl="1"/>
            <a:r>
              <a:rPr lang="en-US" kern="1200" dirty="0">
                <a:solidFill>
                  <a:srgbClr val="000000"/>
                </a:solidFill>
              </a:rPr>
              <a:t>.. then ask if the pointed variable is shared or not?</a:t>
            </a:r>
          </a:p>
        </p:txBody>
      </p:sp>
      <p:sp>
        <p:nvSpPr>
          <p:cNvPr id="4" name="Text Box 19"/>
          <p:cNvSpPr txBox="1">
            <a:spLocks noChangeArrowheads="1"/>
          </p:cNvSpPr>
          <p:nvPr/>
        </p:nvSpPr>
        <p:spPr bwMode="auto">
          <a:xfrm>
            <a:off x="3057374" y="4286188"/>
            <a:ext cx="1055688" cy="39211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*a</a:t>
            </a:r>
            <a:endParaRPr lang="en-US" sz="1600" baseline="-25000" dirty="0">
              <a:latin typeface="Courier New"/>
              <a:cs typeface="Courier New"/>
            </a:endParaRPr>
          </a:p>
        </p:txBody>
      </p:sp>
      <p:sp>
        <p:nvSpPr>
          <p:cNvPr id="5" name="Text Box 22"/>
          <p:cNvSpPr txBox="1">
            <a:spLocks noChangeArrowheads="1"/>
          </p:cNvSpPr>
          <p:nvPr/>
        </p:nvSpPr>
        <p:spPr bwMode="auto">
          <a:xfrm>
            <a:off x="5207145" y="4566441"/>
            <a:ext cx="1066800" cy="315913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b</a:t>
            </a:r>
          </a:p>
        </p:txBody>
      </p:sp>
      <p:sp>
        <p:nvSpPr>
          <p:cNvPr id="6" name="Line 26"/>
          <p:cNvSpPr>
            <a:spLocks noChangeShapeType="1"/>
          </p:cNvSpPr>
          <p:nvPr/>
        </p:nvSpPr>
        <p:spPr bwMode="auto">
          <a:xfrm>
            <a:off x="4153058" y="4370385"/>
            <a:ext cx="1054087" cy="196056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square" anchor="ctr">
            <a:spAutoFit/>
          </a:bodyPr>
          <a:lstStyle/>
          <a:p>
            <a:endParaRPr lang="en-US" sz="2000"/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4521554" y="5856244"/>
            <a:ext cx="1055688" cy="39211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*c</a:t>
            </a:r>
            <a:endParaRPr lang="en-US" sz="1600" baseline="-25000" dirty="0">
              <a:latin typeface="Courier New"/>
              <a:cs typeface="Courier New"/>
            </a:endParaRPr>
          </a:p>
        </p:txBody>
      </p:sp>
      <p:sp>
        <p:nvSpPr>
          <p:cNvPr id="8" name="Text Box 31"/>
          <p:cNvSpPr txBox="1">
            <a:spLocks noChangeArrowheads="1"/>
          </p:cNvSpPr>
          <p:nvPr/>
        </p:nvSpPr>
        <p:spPr bwMode="auto">
          <a:xfrm>
            <a:off x="4055340" y="5807359"/>
            <a:ext cx="43012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T3</a:t>
            </a:r>
            <a:endParaRPr lang="en-US" sz="2000" baseline="-25000" dirty="0"/>
          </a:p>
        </p:txBody>
      </p:sp>
      <p:sp>
        <p:nvSpPr>
          <p:cNvPr id="9" name="Text Box 31"/>
          <p:cNvSpPr txBox="1">
            <a:spLocks noChangeArrowheads="1"/>
          </p:cNvSpPr>
          <p:nvPr/>
        </p:nvSpPr>
        <p:spPr bwMode="auto">
          <a:xfrm>
            <a:off x="6306476" y="4482244"/>
            <a:ext cx="43012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T2</a:t>
            </a:r>
            <a:endParaRPr lang="en-US" sz="2000" baseline="-25000" dirty="0"/>
          </a:p>
        </p:txBody>
      </p:sp>
      <p:sp>
        <p:nvSpPr>
          <p:cNvPr id="11" name="Line 26"/>
          <p:cNvSpPr>
            <a:spLocks noChangeShapeType="1"/>
          </p:cNvSpPr>
          <p:nvPr/>
        </p:nvSpPr>
        <p:spPr bwMode="auto">
          <a:xfrm flipV="1">
            <a:off x="5109829" y="4941436"/>
            <a:ext cx="304800" cy="865921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square" anchor="ctr">
            <a:spAutoFit/>
          </a:bodyPr>
          <a:lstStyle/>
          <a:p>
            <a:endParaRPr lang="en-US" sz="2000"/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2594612" y="4293230"/>
            <a:ext cx="43012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T1</a:t>
            </a:r>
            <a:endParaRPr lang="en-US" sz="2000" baseline="-25000" dirty="0"/>
          </a:p>
        </p:txBody>
      </p:sp>
    </p:spTree>
    <p:extLst>
      <p:ext uri="{BB962C8B-B14F-4D97-AF65-F5344CB8AC3E}">
        <p14:creationId xmlns:p14="http://schemas.microsoft.com/office/powerpoint/2010/main" val="2774589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015" y="347662"/>
            <a:ext cx="7592093" cy="762000"/>
          </a:xfrm>
        </p:spPr>
        <p:txBody>
          <a:bodyPr/>
          <a:lstStyle/>
          <a:p>
            <a:r>
              <a:rPr lang="en-US" dirty="0"/>
              <a:t>How to analyze?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09662"/>
            <a:ext cx="9094772" cy="847725"/>
          </a:xfrm>
        </p:spPr>
        <p:txBody>
          <a:bodyPr/>
          <a:lstStyle/>
          <a:p>
            <a:r>
              <a:rPr lang="en-US" dirty="0"/>
              <a:t>Example below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a, b, c</a:t>
            </a:r>
            <a:r>
              <a:rPr lang="en-US" b="1" dirty="0"/>
              <a:t> </a:t>
            </a:r>
            <a:r>
              <a:rPr lang="en-US" dirty="0"/>
              <a:t>are all in “exclusive” thread stack, but they all share the same data, so they </a:t>
            </a:r>
            <a:r>
              <a:rPr lang="en-US" b="1" dirty="0"/>
              <a:t>are all technically </a:t>
            </a:r>
            <a:r>
              <a:rPr lang="en-US" b="1" dirty="0">
                <a:solidFill>
                  <a:srgbClr val="FF0000"/>
                </a:solidFill>
              </a:rPr>
              <a:t>shared</a:t>
            </a:r>
            <a:r>
              <a:rPr lang="en-US" b="1" dirty="0"/>
              <a:t> </a:t>
            </a:r>
            <a:r>
              <a:rPr lang="en-US" dirty="0"/>
              <a:t>by multiple threads</a:t>
            </a:r>
          </a:p>
          <a:p>
            <a:pPr lvl="2"/>
            <a:r>
              <a:rPr lang="en-US" b="1" dirty="0"/>
              <a:t>a.t1</a:t>
            </a:r>
            <a:r>
              <a:rPr lang="en-US" dirty="0"/>
              <a:t>, </a:t>
            </a:r>
            <a:r>
              <a:rPr lang="en-US" dirty="0" smtClean="0"/>
              <a:t>  </a:t>
            </a:r>
            <a:r>
              <a:rPr lang="en-US" b="1" dirty="0" smtClean="0"/>
              <a:t>b.t2</a:t>
            </a:r>
            <a:r>
              <a:rPr lang="en-US" dirty="0"/>
              <a:t>, </a:t>
            </a:r>
            <a:r>
              <a:rPr lang="en-US" dirty="0" smtClean="0"/>
              <a:t>   </a:t>
            </a:r>
            <a:r>
              <a:rPr lang="en-US" b="1" dirty="0" smtClean="0"/>
              <a:t>c.t3 </a:t>
            </a:r>
            <a:r>
              <a:rPr lang="en-US" dirty="0"/>
              <a:t>are all shared!</a:t>
            </a:r>
          </a:p>
          <a:p>
            <a:pPr lvl="2"/>
            <a:endParaRPr lang="en-US" dirty="0"/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y</a:t>
            </a:r>
            <a:r>
              <a:rPr lang="en-US" dirty="0"/>
              <a:t> (although originated from </a:t>
            </a:r>
            <a:r>
              <a:rPr lang="en-US" b="1" dirty="0"/>
              <a:t>*c</a:t>
            </a:r>
            <a:r>
              <a:rPr lang="en-US" dirty="0"/>
              <a:t>) </a:t>
            </a:r>
            <a:r>
              <a:rPr lang="en-US" b="1" dirty="0">
                <a:solidFill>
                  <a:srgbClr val="FF0000"/>
                </a:solidFill>
              </a:rPr>
              <a:t>is not shared</a:t>
            </a:r>
            <a:r>
              <a:rPr lang="en-US" dirty="0"/>
              <a:t>, other threads have no access to the memory location  </a:t>
            </a:r>
          </a:p>
        </p:txBody>
      </p:sp>
      <p:sp>
        <p:nvSpPr>
          <p:cNvPr id="4" name="Text Box 19"/>
          <p:cNvSpPr txBox="1">
            <a:spLocks noChangeArrowheads="1"/>
          </p:cNvSpPr>
          <p:nvPr/>
        </p:nvSpPr>
        <p:spPr bwMode="auto">
          <a:xfrm>
            <a:off x="3057374" y="4286188"/>
            <a:ext cx="1055688" cy="39211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*a</a:t>
            </a:r>
            <a:endParaRPr lang="en-US" sz="1600" baseline="-25000" dirty="0">
              <a:latin typeface="Courier New"/>
              <a:cs typeface="Courier New"/>
            </a:endParaRPr>
          </a:p>
        </p:txBody>
      </p:sp>
      <p:sp>
        <p:nvSpPr>
          <p:cNvPr id="5" name="Text Box 22"/>
          <p:cNvSpPr txBox="1">
            <a:spLocks noChangeArrowheads="1"/>
          </p:cNvSpPr>
          <p:nvPr/>
        </p:nvSpPr>
        <p:spPr bwMode="auto">
          <a:xfrm>
            <a:off x="5207145" y="4566441"/>
            <a:ext cx="1066800" cy="315913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b</a:t>
            </a:r>
          </a:p>
        </p:txBody>
      </p:sp>
      <p:sp>
        <p:nvSpPr>
          <p:cNvPr id="6" name="Line 26"/>
          <p:cNvSpPr>
            <a:spLocks noChangeShapeType="1"/>
          </p:cNvSpPr>
          <p:nvPr/>
        </p:nvSpPr>
        <p:spPr bwMode="auto">
          <a:xfrm>
            <a:off x="4153058" y="4370385"/>
            <a:ext cx="1054087" cy="196056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square" anchor="ctr">
            <a:spAutoFit/>
          </a:bodyPr>
          <a:lstStyle/>
          <a:p>
            <a:endParaRPr lang="en-US" sz="2000"/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4521554" y="5856244"/>
            <a:ext cx="1055688" cy="39211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*c</a:t>
            </a:r>
            <a:endParaRPr lang="en-US" sz="1600" baseline="-25000" dirty="0">
              <a:latin typeface="Courier New"/>
              <a:cs typeface="Courier New"/>
            </a:endParaRPr>
          </a:p>
        </p:txBody>
      </p:sp>
      <p:sp>
        <p:nvSpPr>
          <p:cNvPr id="8" name="Text Box 31"/>
          <p:cNvSpPr txBox="1">
            <a:spLocks noChangeArrowheads="1"/>
          </p:cNvSpPr>
          <p:nvPr/>
        </p:nvSpPr>
        <p:spPr bwMode="auto">
          <a:xfrm>
            <a:off x="4055340" y="5807359"/>
            <a:ext cx="43012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T3</a:t>
            </a:r>
            <a:endParaRPr lang="en-US" sz="2000" baseline="-25000" dirty="0"/>
          </a:p>
        </p:txBody>
      </p:sp>
      <p:sp>
        <p:nvSpPr>
          <p:cNvPr id="9" name="Text Box 31"/>
          <p:cNvSpPr txBox="1">
            <a:spLocks noChangeArrowheads="1"/>
          </p:cNvSpPr>
          <p:nvPr/>
        </p:nvSpPr>
        <p:spPr bwMode="auto">
          <a:xfrm>
            <a:off x="6306476" y="4482244"/>
            <a:ext cx="43012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T2</a:t>
            </a:r>
            <a:endParaRPr lang="en-US" sz="2000" baseline="-25000" dirty="0"/>
          </a:p>
        </p:txBody>
      </p:sp>
      <p:sp>
        <p:nvSpPr>
          <p:cNvPr id="11" name="Line 26"/>
          <p:cNvSpPr>
            <a:spLocks noChangeShapeType="1"/>
          </p:cNvSpPr>
          <p:nvPr/>
        </p:nvSpPr>
        <p:spPr bwMode="auto">
          <a:xfrm flipV="1">
            <a:off x="5109829" y="4941436"/>
            <a:ext cx="304800" cy="865921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square" anchor="ctr">
            <a:spAutoFit/>
          </a:bodyPr>
          <a:lstStyle/>
          <a:p>
            <a:endParaRPr lang="en-US" sz="2000"/>
          </a:p>
        </p:txBody>
      </p:sp>
      <p:sp>
        <p:nvSpPr>
          <p:cNvPr id="12" name="Text Box 22"/>
          <p:cNvSpPr txBox="1">
            <a:spLocks noChangeArrowheads="1"/>
          </p:cNvSpPr>
          <p:nvPr/>
        </p:nvSpPr>
        <p:spPr bwMode="auto">
          <a:xfrm>
            <a:off x="4551926" y="6289842"/>
            <a:ext cx="1714706" cy="3810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y = *c</a:t>
            </a: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2594612" y="4293230"/>
            <a:ext cx="43012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T1</a:t>
            </a:r>
            <a:endParaRPr lang="en-US" sz="2000" baseline="-25000" dirty="0"/>
          </a:p>
        </p:txBody>
      </p:sp>
    </p:spTree>
    <p:extLst>
      <p:ext uri="{BB962C8B-B14F-4D97-AF65-F5344CB8AC3E}">
        <p14:creationId xmlns:p14="http://schemas.microsoft.com/office/powerpoint/2010/main" val="1398433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085" y="82207"/>
            <a:ext cx="7592093" cy="762000"/>
          </a:xfrm>
        </p:spPr>
        <p:txBody>
          <a:bodyPr/>
          <a:lstStyle/>
          <a:p>
            <a:r>
              <a:rPr lang="en-US" dirty="0"/>
              <a:t>Which data is shared?</a:t>
            </a:r>
          </a:p>
        </p:txBody>
      </p:sp>
      <p:sp>
        <p:nvSpPr>
          <p:cNvPr id="93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843" y="892092"/>
            <a:ext cx="4034289" cy="1657503"/>
          </a:xfrm>
        </p:spPr>
        <p:txBody>
          <a:bodyPr>
            <a:normAutofit lnSpcReduction="10000"/>
          </a:bodyPr>
          <a:lstStyle/>
          <a:p>
            <a:pPr>
              <a:lnSpc>
                <a:spcPct val="95000"/>
              </a:lnSpc>
            </a:pPr>
            <a:r>
              <a:rPr lang="en-US" dirty="0"/>
              <a:t>A data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shared </a:t>
            </a:r>
            <a:r>
              <a:rPr lang="en-US" dirty="0" err="1"/>
              <a:t>iff</a:t>
            </a:r>
            <a:r>
              <a:rPr lang="en-US" dirty="0"/>
              <a:t> multiple threads reference at least one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 </a:t>
            </a:r>
          </a:p>
          <a:p>
            <a:pPr lvl="1">
              <a:lnSpc>
                <a:spcPct val="95000"/>
              </a:lnSpc>
            </a:pPr>
            <a:r>
              <a:rPr lang="en-US" b="1" kern="1200" dirty="0">
                <a:solidFill>
                  <a:srgbClr val="FF0000"/>
                </a:solidFill>
              </a:rPr>
              <a:t>if X is a pointer, follow the pointer to lead to the data!!</a:t>
            </a:r>
          </a:p>
        </p:txBody>
      </p:sp>
      <p:sp>
        <p:nvSpPr>
          <p:cNvPr id="933892" name="Text Box 4"/>
          <p:cNvSpPr txBox="1">
            <a:spLocks noChangeArrowheads="1"/>
          </p:cNvSpPr>
          <p:nvPr/>
        </p:nvSpPr>
        <p:spPr bwMode="auto">
          <a:xfrm>
            <a:off x="4754907" y="4151817"/>
            <a:ext cx="3891586" cy="23698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Variable   Referenced by</a:t>
            </a:r>
          </a:p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Instance  main? T0?  T1? </a:t>
            </a:r>
            <a:endParaRPr lang="en-US" sz="1800" dirty="0">
              <a:latin typeface="Courier New"/>
              <a:cs typeface="Courier New"/>
            </a:endParaRPr>
          </a:p>
          <a:p>
            <a:pPr>
              <a:spcBef>
                <a:spcPts val="1200"/>
              </a:spcBef>
            </a:pPr>
            <a:r>
              <a:rPr lang="en-US" sz="1800" dirty="0" err="1">
                <a:solidFill>
                  <a:srgbClr val="FF0000"/>
                </a:solidFill>
                <a:latin typeface="Courier New"/>
                <a:cs typeface="Courier New"/>
              </a:rPr>
              <a:t>ptr</a:t>
            </a:r>
            <a:r>
              <a:rPr lang="en-US" sz="1800" dirty="0">
                <a:latin typeface="Courier New"/>
                <a:cs typeface="Courier New"/>
              </a:rPr>
              <a:t>       ___  ___  ___  	</a:t>
            </a:r>
          </a:p>
          <a:p>
            <a:r>
              <a:rPr lang="en-US" sz="1800" dirty="0" err="1">
                <a:solidFill>
                  <a:srgbClr val="3366FF"/>
                </a:solidFill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       ___  ___  ___</a:t>
            </a:r>
          </a:p>
          <a:p>
            <a:r>
              <a:rPr lang="en-US" sz="1800" dirty="0" err="1">
                <a:solidFill>
                  <a:schemeClr val="accent1"/>
                </a:solidFill>
                <a:latin typeface="Courier New"/>
                <a:cs typeface="Courier New"/>
              </a:rPr>
              <a:t>i.m</a:t>
            </a:r>
            <a:r>
              <a:rPr lang="en-US" sz="1800" dirty="0">
                <a:latin typeface="Courier New"/>
                <a:cs typeface="Courier New"/>
              </a:rPr>
              <a:t>       ___  ___  ___</a:t>
            </a:r>
          </a:p>
          <a:p>
            <a:r>
              <a:rPr lang="en-US" sz="1800" dirty="0" err="1">
                <a:solidFill>
                  <a:srgbClr val="FF6600"/>
                </a:solidFill>
                <a:latin typeface="Courier New"/>
                <a:cs typeface="Courier New"/>
              </a:rPr>
              <a:t>msgs.m</a:t>
            </a:r>
            <a:r>
              <a:rPr lang="en-US" sz="1800" dirty="0">
                <a:latin typeface="Courier New"/>
                <a:cs typeface="Courier New"/>
              </a:rPr>
              <a:t>    ___  ___  ___</a:t>
            </a:r>
          </a:p>
          <a:p>
            <a:r>
              <a:rPr lang="en-US" sz="1800" dirty="0">
                <a:solidFill>
                  <a:srgbClr val="660066"/>
                </a:solidFill>
                <a:latin typeface="Courier New"/>
                <a:cs typeface="Courier New"/>
              </a:rPr>
              <a:t>myid.t0</a:t>
            </a:r>
            <a:r>
              <a:rPr lang="en-US" sz="1800" dirty="0">
                <a:latin typeface="Courier New"/>
                <a:cs typeface="Courier New"/>
              </a:rPr>
              <a:t>   ___  ___  ___</a:t>
            </a:r>
          </a:p>
          <a:p>
            <a:r>
              <a:rPr lang="en-US" sz="1800" dirty="0">
                <a:solidFill>
                  <a:srgbClr val="660066"/>
                </a:solidFill>
                <a:latin typeface="Courier New"/>
                <a:cs typeface="Courier New"/>
              </a:rPr>
              <a:t>myid.t1</a:t>
            </a:r>
            <a:r>
              <a:rPr lang="en-US" sz="1800" dirty="0">
                <a:latin typeface="Courier New"/>
                <a:cs typeface="Courier New"/>
              </a:rPr>
              <a:t>   ___  ___  ___</a:t>
            </a: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838200" y="2855182"/>
            <a:ext cx="3262932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char **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ptr</a:t>
            </a:r>
            <a:r>
              <a:rPr lang="en-US" sz="1600" dirty="0">
                <a:latin typeface="Courier New" pitchFamily="49" charset="0"/>
              </a:rPr>
              <a:t>;  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int main()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00CC99"/>
                </a:solidFill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char *</a:t>
            </a:r>
            <a:r>
              <a:rPr lang="en-US" sz="1600" dirty="0" err="1">
                <a:solidFill>
                  <a:srgbClr val="FF6600"/>
                </a:solidFill>
                <a:latin typeface="Courier New" pitchFamily="49" charset="0"/>
              </a:rPr>
              <a:t>msgs</a:t>
            </a:r>
            <a:r>
              <a:rPr lang="en-US" sz="1600" dirty="0">
                <a:latin typeface="Courier New" pitchFamily="49" charset="0"/>
              </a:rPr>
              <a:t>[2] = {</a:t>
            </a:r>
          </a:p>
          <a:p>
            <a:r>
              <a:rPr lang="en-US" sz="1600" dirty="0">
                <a:latin typeface="Courier New" pitchFamily="49" charset="0"/>
              </a:rPr>
              <a:t>   “foo”, “bar” };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ptr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= </a:t>
            </a:r>
            <a:r>
              <a:rPr lang="en-US" sz="1600" dirty="0" err="1">
                <a:solidFill>
                  <a:srgbClr val="FF6600"/>
                </a:solidFill>
                <a:latin typeface="Courier New" pitchFamily="49" charset="0"/>
              </a:rPr>
              <a:t>msgs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for (i = 0; i &lt; 2; i++)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pthread_create</a:t>
            </a:r>
            <a:r>
              <a:rPr lang="en-US" sz="1600" dirty="0">
                <a:latin typeface="Courier New" pitchFamily="49" charset="0"/>
              </a:rPr>
              <a:t>(…, </a:t>
            </a:r>
          </a:p>
          <a:p>
            <a:r>
              <a:rPr lang="en-US" sz="1600" dirty="0">
                <a:latin typeface="Courier New" pitchFamily="49" charset="0"/>
              </a:rPr>
              <a:t>            </a:t>
            </a:r>
            <a:r>
              <a:rPr lang="en-US" sz="1600" dirty="0" err="1">
                <a:latin typeface="Courier New" pitchFamily="49" charset="0"/>
              </a:rPr>
              <a:t>tfunc</a:t>
            </a:r>
            <a:r>
              <a:rPr lang="en-US" sz="1600" dirty="0">
                <a:latin typeface="Courier New" pitchFamily="49" charset="0"/>
              </a:rPr>
              <a:t>, </a:t>
            </a:r>
          </a:p>
          <a:p>
            <a:r>
              <a:rPr lang="en-US" sz="1600" dirty="0">
                <a:latin typeface="Courier New" pitchFamily="49" charset="0"/>
              </a:rPr>
              <a:t>            (void *)</a:t>
            </a:r>
            <a:r>
              <a:rPr lang="en-US" sz="1600" dirty="0">
                <a:solidFill>
                  <a:schemeClr val="accent1"/>
                </a:solidFill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42" name="Rectangle 4"/>
          <p:cNvSpPr>
            <a:spLocks noChangeArrowheads="1"/>
          </p:cNvSpPr>
          <p:nvPr/>
        </p:nvSpPr>
        <p:spPr bwMode="auto">
          <a:xfrm>
            <a:off x="4486275" y="1371600"/>
            <a:ext cx="4247978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void *</a:t>
            </a:r>
            <a:r>
              <a:rPr lang="en-US" sz="1600" dirty="0" err="1">
                <a:latin typeface="Courier New" pitchFamily="49" charset="0"/>
              </a:rPr>
              <a:t>tfunc</a:t>
            </a:r>
            <a:r>
              <a:rPr lang="en-US" sz="1600" dirty="0">
                <a:latin typeface="Courier New" pitchFamily="49" charset="0"/>
              </a:rPr>
              <a:t>(void *vargp)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int </a:t>
            </a:r>
            <a:r>
              <a:rPr lang="en-US" sz="1600" dirty="0">
                <a:solidFill>
                  <a:srgbClr val="660066"/>
                </a:solidFill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 = (int)vargp;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static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3366FF"/>
                </a:solidFill>
                <a:latin typeface="Courier New" pitchFamily="49" charset="0"/>
              </a:rPr>
              <a:t>cnt</a:t>
            </a:r>
            <a:r>
              <a:rPr lang="en-US" sz="1600" dirty="0">
                <a:latin typeface="Courier New" pitchFamily="49" charset="0"/>
              </a:rPr>
              <a:t> = 0;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</a:p>
          <a:p>
            <a:r>
              <a:rPr lang="en-US" sz="1600" dirty="0">
                <a:latin typeface="Courier New" pitchFamily="49" charset="0"/>
              </a:rPr>
              <a:t>  print(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, ptr[myid], ++</a:t>
            </a:r>
            <a:r>
              <a:rPr lang="en-US" sz="1600" dirty="0" err="1">
                <a:latin typeface="Courier New" pitchFamily="49" charset="0"/>
              </a:rPr>
              <a:t>cnt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2856797"/>
            <a:ext cx="1676400" cy="397963"/>
          </a:xfrm>
          <a:prstGeom prst="rect">
            <a:avLst/>
          </a:prstGeom>
          <a:solidFill>
            <a:srgbClr val="FF0000">
              <a:alpha val="15000"/>
            </a:srgbClr>
          </a:solidFill>
          <a:ln w="28575" cmpd="sng">
            <a:solidFill>
              <a:srgbClr val="FF0000"/>
            </a:solidFill>
          </a:ln>
        </p:spPr>
        <p:txBody>
          <a:bodyPr wrap="square" tIns="0" bIns="0" rtlCol="0" anchor="ctr">
            <a:noAutofit/>
          </a:bodyPr>
          <a:lstStyle/>
          <a:p>
            <a:pPr algn="ctr"/>
            <a:endParaRPr lang="en-US" dirty="0">
              <a:latin typeface="Gill Sans"/>
              <a:cs typeface="Gill San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8200" y="2552949"/>
            <a:ext cx="2667000" cy="397963"/>
          </a:xfrm>
          <a:prstGeom prst="rect">
            <a:avLst/>
          </a:prstGeom>
          <a:solidFill>
            <a:srgbClr val="FF0000">
              <a:alpha val="15000"/>
            </a:srgbClr>
          </a:solidFill>
          <a:ln w="28575" cmpd="sng">
            <a:solidFill>
              <a:srgbClr val="FF0000"/>
            </a:solidFill>
          </a:ln>
        </p:spPr>
        <p:txBody>
          <a:bodyPr wrap="square" tIns="0" bIns="0" rtlCol="0" anchor="ctr">
            <a:noAutofit/>
          </a:bodyPr>
          <a:lstStyle/>
          <a:p>
            <a:pPr algn="ctr"/>
            <a:endParaRPr lang="en-US" dirty="0">
              <a:latin typeface="Gill Sans"/>
              <a:cs typeface="Gill San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6800" y="3886200"/>
            <a:ext cx="1066800" cy="397963"/>
          </a:xfrm>
          <a:prstGeom prst="rect">
            <a:avLst/>
          </a:prstGeom>
          <a:solidFill>
            <a:srgbClr val="FF0000">
              <a:alpha val="15000"/>
            </a:srgbClr>
          </a:solidFill>
          <a:ln w="28575" cmpd="sng">
            <a:solidFill>
              <a:srgbClr val="FF0000"/>
            </a:solidFill>
          </a:ln>
        </p:spPr>
        <p:txBody>
          <a:bodyPr wrap="square" tIns="0" bIns="0" rtlCol="0" anchor="ctr">
            <a:noAutofit/>
          </a:bodyPr>
          <a:lstStyle/>
          <a:p>
            <a:pPr algn="ctr"/>
            <a:endParaRPr lang="en-US" dirty="0">
              <a:latin typeface="Gill Sans"/>
              <a:cs typeface="Gill San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03758" y="4294598"/>
            <a:ext cx="2258861" cy="609600"/>
          </a:xfrm>
          <a:prstGeom prst="rect">
            <a:avLst/>
          </a:prstGeom>
          <a:solidFill>
            <a:srgbClr val="FF0000">
              <a:alpha val="15000"/>
            </a:srgbClr>
          </a:solidFill>
          <a:ln w="28575" cmpd="sng">
            <a:solidFill>
              <a:srgbClr val="FF0000"/>
            </a:solidFill>
          </a:ln>
        </p:spPr>
        <p:txBody>
          <a:bodyPr wrap="square" tIns="0" bIns="0" rtlCol="0" anchor="ctr">
            <a:noAutofit/>
          </a:bodyPr>
          <a:lstStyle/>
          <a:p>
            <a:pPr algn="ctr"/>
            <a:endParaRPr lang="en-US" dirty="0">
              <a:latin typeface="Gill Sans"/>
              <a:cs typeface="Gill San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03758" y="5029200"/>
            <a:ext cx="1547739" cy="381000"/>
          </a:xfrm>
          <a:prstGeom prst="rect">
            <a:avLst/>
          </a:prstGeom>
          <a:solidFill>
            <a:srgbClr val="FF0000">
              <a:alpha val="15000"/>
            </a:srgbClr>
          </a:solidFill>
          <a:ln w="28575" cmpd="sng">
            <a:solidFill>
              <a:srgbClr val="FF0000"/>
            </a:solidFill>
          </a:ln>
        </p:spPr>
        <p:txBody>
          <a:bodyPr wrap="square" tIns="0" bIns="0" rtlCol="0" anchor="ctr">
            <a:noAutofit/>
          </a:bodyPr>
          <a:lstStyle/>
          <a:p>
            <a:pPr algn="ctr"/>
            <a:endParaRPr lang="en-US" dirty="0">
              <a:latin typeface="Gill Sans"/>
              <a:cs typeface="Gill San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29306" y="2133600"/>
            <a:ext cx="1200562" cy="381000"/>
          </a:xfrm>
          <a:prstGeom prst="rect">
            <a:avLst/>
          </a:prstGeom>
          <a:solidFill>
            <a:srgbClr val="FF0000">
              <a:alpha val="15000"/>
            </a:srgbClr>
          </a:solidFill>
          <a:ln w="28575" cmpd="sng">
            <a:solidFill>
              <a:srgbClr val="FF0000"/>
            </a:solidFill>
          </a:ln>
        </p:spPr>
        <p:txBody>
          <a:bodyPr wrap="square" tIns="0" bIns="0" rtlCol="0" anchor="ctr">
            <a:noAutofit/>
          </a:bodyPr>
          <a:lstStyle/>
          <a:p>
            <a:pPr algn="ctr"/>
            <a:endParaRPr lang="en-US" dirty="0"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35082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(2) Understanding atomicity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521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Threads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Sharing and memory model</a:t>
            </a:r>
          </a:p>
        </p:txBody>
      </p:sp>
    </p:spTree>
    <p:extLst>
      <p:ext uri="{BB962C8B-B14F-4D97-AF65-F5344CB8AC3E}">
        <p14:creationId xmlns:p14="http://schemas.microsoft.com/office/powerpoint/2010/main" val="1783149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6007" y="123825"/>
            <a:ext cx="8775700" cy="1095375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badcnt.c</a:t>
            </a:r>
            <a:endParaRPr lang="en-US" dirty="0"/>
          </a:p>
        </p:txBody>
      </p:sp>
      <p:sp>
        <p:nvSpPr>
          <p:cNvPr id="935939" name="Rectangle 3"/>
          <p:cNvSpPr>
            <a:spLocks noChangeArrowheads="1"/>
          </p:cNvSpPr>
          <p:nvPr/>
        </p:nvSpPr>
        <p:spPr bwMode="auto">
          <a:xfrm>
            <a:off x="152400" y="1066800"/>
            <a:ext cx="4419600" cy="34290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3366FF"/>
                </a:solidFill>
                <a:latin typeface="Courier New" pitchFamily="49" charset="0"/>
              </a:rPr>
              <a:t>cnt</a:t>
            </a:r>
            <a:r>
              <a:rPr lang="en-US" sz="1600" dirty="0">
                <a:solidFill>
                  <a:srgbClr val="3366FF"/>
                </a:solidFill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= 0; </a:t>
            </a:r>
            <a:r>
              <a:rPr lang="en-US" sz="1600" dirty="0">
                <a:solidFill>
                  <a:srgbClr val="9D3E40"/>
                </a:solidFill>
                <a:latin typeface="Courier New" pitchFamily="49" charset="0"/>
              </a:rPr>
              <a:t>// global </a:t>
            </a:r>
            <a:r>
              <a:rPr lang="en-US" sz="1600" dirty="0" err="1">
                <a:solidFill>
                  <a:srgbClr val="9D3E40"/>
                </a:solidFill>
                <a:latin typeface="Courier New" pitchFamily="49" charset="0"/>
              </a:rPr>
              <a:t>var</a:t>
            </a:r>
            <a:r>
              <a:rPr lang="en-US" sz="1600" dirty="0">
                <a:solidFill>
                  <a:srgbClr val="9D3E40"/>
                </a:solidFill>
                <a:latin typeface="Courier New" pitchFamily="49" charset="0"/>
              </a:rPr>
              <a:t>! </a:t>
            </a:r>
          </a:p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ITERS;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main(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argc</a:t>
            </a:r>
            <a:r>
              <a:rPr lang="en-US" sz="1600" dirty="0">
                <a:latin typeface="Courier New" pitchFamily="49" charset="0"/>
              </a:rPr>
              <a:t>, char **</a:t>
            </a:r>
            <a:r>
              <a:rPr lang="en-US" sz="1600" dirty="0" err="1">
                <a:latin typeface="Courier New" pitchFamily="49" charset="0"/>
              </a:rPr>
              <a:t>argv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ITERS= atoi(argv[1]);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 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pthread_create</a:t>
            </a:r>
            <a:r>
              <a:rPr lang="en-US" sz="1600" dirty="0">
                <a:latin typeface="Courier New" pitchFamily="49" charset="0"/>
              </a:rPr>
              <a:t>(..,increment,..);</a:t>
            </a:r>
          </a:p>
          <a:p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 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pthread_create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600" dirty="0">
                <a:latin typeface="Courier New" pitchFamily="49" charset="0"/>
              </a:rPr>
              <a:t>..,increment,..);  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pthread_join</a:t>
            </a:r>
            <a:r>
              <a:rPr lang="en-US" sz="1600" dirty="0">
                <a:latin typeface="Courier New" pitchFamily="49" charset="0"/>
              </a:rPr>
              <a:t>(..); // 2x;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print( </a:t>
            </a:r>
            <a:r>
              <a:rPr lang="en-US" sz="1600" dirty="0" err="1">
                <a:latin typeface="Courier New" pitchFamily="49" charset="0"/>
              </a:rPr>
              <a:t>cnt</a:t>
            </a:r>
            <a:r>
              <a:rPr lang="en-US" sz="1600" dirty="0">
                <a:latin typeface="Courier New" pitchFamily="49" charset="0"/>
              </a:rPr>
              <a:t> 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152400" y="4892070"/>
            <a:ext cx="4419600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void *increment(void *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for (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int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= 0; 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&lt; ITERS; 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++)</a:t>
            </a:r>
          </a:p>
          <a:p>
            <a:r>
              <a:rPr lang="en-US" sz="1600" dirty="0">
                <a:solidFill>
                  <a:srgbClr val="3366FF"/>
                </a:solidFill>
                <a:latin typeface="Courier New" pitchFamily="49" charset="0"/>
              </a:rPr>
              <a:t>    </a:t>
            </a:r>
            <a:r>
              <a:rPr lang="en-US" sz="1600" dirty="0" err="1">
                <a:solidFill>
                  <a:srgbClr val="3366FF"/>
                </a:solidFill>
                <a:latin typeface="Courier New" pitchFamily="49" charset="0"/>
              </a:rPr>
              <a:t>cnt</a:t>
            </a:r>
            <a:r>
              <a:rPr lang="en-US" sz="1600" dirty="0">
                <a:solidFill>
                  <a:srgbClr val="3366FF"/>
                </a:solidFill>
                <a:latin typeface="Courier New" pitchFamily="49" charset="0"/>
              </a:rPr>
              <a:t>++;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  return NULL;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935941" name="Text Box 5"/>
          <p:cNvSpPr txBox="1">
            <a:spLocks noChangeArrowheads="1"/>
          </p:cNvSpPr>
          <p:nvPr/>
        </p:nvSpPr>
        <p:spPr bwMode="auto">
          <a:xfrm>
            <a:off x="5486400" y="1457945"/>
            <a:ext cx="2277887" cy="304698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 ./</a:t>
            </a:r>
            <a:r>
              <a:rPr lang="en-US" sz="1600" dirty="0" err="1">
                <a:latin typeface="Courier New" pitchFamily="49" charset="0"/>
              </a:rPr>
              <a:t>badcnt</a:t>
            </a:r>
            <a:r>
              <a:rPr lang="en-US" sz="1600" dirty="0">
                <a:latin typeface="Courier New" pitchFamily="49" charset="0"/>
              </a:rPr>
              <a:t> 100</a:t>
            </a:r>
          </a:p>
          <a:p>
            <a:r>
              <a:rPr lang="en-US" sz="1600" dirty="0">
                <a:latin typeface="Courier New" pitchFamily="49" charset="0"/>
              </a:rPr>
              <a:t>Output ???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% ./</a:t>
            </a:r>
            <a:r>
              <a:rPr lang="en-US" sz="1600" dirty="0" err="1">
                <a:latin typeface="Courier New" pitchFamily="49" charset="0"/>
              </a:rPr>
              <a:t>badcnt</a:t>
            </a:r>
            <a:r>
              <a:rPr lang="en-US" sz="1600" dirty="0">
                <a:latin typeface="Courier New" pitchFamily="49" charset="0"/>
              </a:rPr>
              <a:t> 1000</a:t>
            </a:r>
          </a:p>
          <a:p>
            <a:r>
              <a:rPr lang="en-US" sz="1600" dirty="0">
                <a:latin typeface="Courier New" pitchFamily="49" charset="0"/>
              </a:rPr>
              <a:t>Output ???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% ./</a:t>
            </a:r>
            <a:r>
              <a:rPr lang="en-US" sz="1600" dirty="0" err="1">
                <a:latin typeface="Courier New" pitchFamily="49" charset="0"/>
              </a:rPr>
              <a:t>badcnt</a:t>
            </a:r>
            <a:r>
              <a:rPr lang="en-US" sz="1600" dirty="0">
                <a:latin typeface="Courier New" pitchFamily="49" charset="0"/>
              </a:rPr>
              <a:t> 10000</a:t>
            </a:r>
          </a:p>
          <a:p>
            <a:r>
              <a:rPr lang="en-US" sz="1600" dirty="0">
                <a:latin typeface="Courier New" pitchFamily="49" charset="0"/>
              </a:rPr>
              <a:t>Output ???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% ./</a:t>
            </a:r>
            <a:r>
              <a:rPr lang="en-US" sz="1600" dirty="0" err="1">
                <a:latin typeface="Courier New" pitchFamily="49" charset="0"/>
              </a:rPr>
              <a:t>badcnt</a:t>
            </a:r>
            <a:r>
              <a:rPr lang="en-US" sz="1600" dirty="0">
                <a:latin typeface="Courier New" pitchFamily="49" charset="0"/>
              </a:rPr>
              <a:t> 100000</a:t>
            </a:r>
          </a:p>
          <a:p>
            <a:r>
              <a:rPr lang="en-US" sz="1600" dirty="0">
                <a:latin typeface="Courier New" pitchFamily="49" charset="0"/>
              </a:rPr>
              <a:t>Output ???</a:t>
            </a: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935942" name="Text Box 6"/>
          <p:cNvSpPr txBox="1">
            <a:spLocks noChangeArrowheads="1"/>
          </p:cNvSpPr>
          <p:nvPr/>
        </p:nvSpPr>
        <p:spPr bwMode="auto">
          <a:xfrm>
            <a:off x="5099503" y="4832865"/>
            <a:ext cx="3505200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dirty="0" err="1">
                <a:latin typeface="Courier New" pitchFamily="49" charset="0"/>
              </a:rPr>
              <a:t>cnt</a:t>
            </a:r>
            <a:r>
              <a:rPr lang="en-US" dirty="0">
                <a:latin typeface="Calibri" pitchFamily="34" charset="0"/>
              </a:rPr>
              <a:t> should </a:t>
            </a:r>
            <a:r>
              <a:rPr lang="en-US" dirty="0" smtClean="0">
                <a:latin typeface="Calibri" pitchFamily="34" charset="0"/>
              </a:rPr>
              <a:t>equal to </a:t>
            </a:r>
            <a:r>
              <a:rPr lang="en-US" dirty="0">
                <a:latin typeface="Calibri" pitchFamily="34" charset="0"/>
              </a:rPr>
              <a:t>200, 2000, 20000, 200000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029200" y="5855731"/>
            <a:ext cx="35052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will it?</a:t>
            </a:r>
          </a:p>
        </p:txBody>
      </p:sp>
    </p:spTree>
    <p:extLst>
      <p:ext uri="{BB962C8B-B14F-4D97-AF65-F5344CB8AC3E}">
        <p14:creationId xmlns:p14="http://schemas.microsoft.com/office/powerpoint/2010/main" val="2949115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35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35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5941" grpId="0" animBg="1"/>
      <p:bldP spid="935942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Synchronization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2600325"/>
          </a:xfrm>
        </p:spPr>
        <p:txBody>
          <a:bodyPr/>
          <a:lstStyle/>
          <a:p>
            <a:r>
              <a:rPr lang="en-US" dirty="0"/>
              <a:t>“The concurrent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++ </a:t>
            </a:r>
            <a:r>
              <a:rPr lang="en-US" dirty="0"/>
              <a:t>problem”</a:t>
            </a:r>
          </a:p>
          <a:p>
            <a:r>
              <a:rPr lang="en-US" dirty="0" err="1">
                <a:solidFill>
                  <a:srgbClr val="FF0000"/>
                </a:solidFill>
              </a:rPr>
              <a:t>cnt</a:t>
            </a:r>
            <a:r>
              <a:rPr lang="en-US" dirty="0">
                <a:solidFill>
                  <a:srgbClr val="FF0000"/>
                </a:solidFill>
              </a:rPr>
              <a:t>++ </a:t>
            </a:r>
            <a:r>
              <a:rPr lang="en-US" dirty="0"/>
              <a:t>is </a:t>
            </a:r>
            <a:r>
              <a:rPr lang="en-US" dirty="0">
                <a:solidFill>
                  <a:srgbClr val="FF0000"/>
                </a:solidFill>
              </a:rPr>
              <a:t>NOT</a:t>
            </a:r>
            <a:r>
              <a:rPr lang="en-US" dirty="0"/>
              <a:t> an </a:t>
            </a:r>
            <a:r>
              <a:rPr lang="en-US" dirty="0">
                <a:solidFill>
                  <a:srgbClr val="FF0000"/>
                </a:solidFill>
              </a:rPr>
              <a:t>ATOMIC</a:t>
            </a:r>
            <a:r>
              <a:rPr lang="en-US" dirty="0"/>
              <a:t> operation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cnt</a:t>
            </a:r>
            <a:r>
              <a:rPr lang="en-US" dirty="0"/>
              <a:t>) is a global/shared variable</a:t>
            </a:r>
          </a:p>
          <a:p>
            <a:pPr lvl="1"/>
            <a:r>
              <a:rPr lang="en-US" dirty="0"/>
              <a:t>Execution flow of </a:t>
            </a:r>
            <a:r>
              <a:rPr lang="en-US" dirty="0" err="1"/>
              <a:t>cnt</a:t>
            </a:r>
            <a:r>
              <a:rPr lang="en-US" dirty="0"/>
              <a:t>++ can be </a:t>
            </a:r>
            <a:r>
              <a:rPr lang="en-US" b="1" dirty="0">
                <a:solidFill>
                  <a:srgbClr val="FF0000"/>
                </a:solidFill>
              </a:rPr>
              <a:t>interrupted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in the middle!</a:t>
            </a:r>
          </a:p>
          <a:p>
            <a:pPr lvl="1"/>
            <a:r>
              <a:rPr lang="en-US" dirty="0" err="1"/>
              <a:t>Cnt</a:t>
            </a:r>
            <a:r>
              <a:rPr lang="en-US" dirty="0"/>
              <a:t>++ results in </a:t>
            </a:r>
            <a:r>
              <a:rPr lang="en-US" b="1" dirty="0"/>
              <a:t>multiple</a:t>
            </a:r>
            <a:r>
              <a:rPr lang="en-US" dirty="0"/>
              <a:t> machine instructions</a:t>
            </a:r>
          </a:p>
          <a:p>
            <a:pPr lvl="1"/>
            <a:r>
              <a:rPr lang="en-US" dirty="0"/>
              <a:t>Multiple execution flows can </a:t>
            </a:r>
            <a:r>
              <a:rPr lang="en-US" b="1" dirty="0">
                <a:solidFill>
                  <a:srgbClr val="FF0000"/>
                </a:solidFill>
              </a:rPr>
              <a:t>interleave </a:t>
            </a:r>
            <a:r>
              <a:rPr lang="en-US" dirty="0"/>
              <a:t>in </a:t>
            </a:r>
            <a:r>
              <a:rPr lang="en-US" b="1" dirty="0"/>
              <a:t>parallel</a:t>
            </a:r>
            <a:r>
              <a:rPr lang="en-US" dirty="0"/>
              <a:t> on multi-cores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219200" y="3962400"/>
            <a:ext cx="3241114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//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++ :</a:t>
            </a:r>
          </a:p>
          <a:p>
            <a:r>
              <a:rPr lang="en-US" sz="1800" dirty="0" err="1">
                <a:latin typeface="Courier New"/>
                <a:cs typeface="Courier New"/>
              </a:rPr>
              <a:t>movl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(%rip),%</a:t>
            </a:r>
            <a:r>
              <a:rPr lang="en-US" sz="1800" dirty="0" err="1">
                <a:latin typeface="Courier New"/>
                <a:cs typeface="Courier New"/>
              </a:rPr>
              <a:t>eax</a:t>
            </a:r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 err="1">
                <a:latin typeface="Courier New"/>
                <a:cs typeface="Courier New"/>
              </a:rPr>
              <a:t>incl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eax</a:t>
            </a:r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 err="1">
                <a:latin typeface="Courier New"/>
                <a:cs typeface="Courier New"/>
              </a:rPr>
              <a:t>movl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eax</a:t>
            </a:r>
            <a:r>
              <a:rPr lang="en-US" sz="1800" dirty="0">
                <a:latin typeface="Courier New"/>
                <a:cs typeface="Courier New"/>
              </a:rPr>
              <a:t>,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1219200" y="5410200"/>
            <a:ext cx="7467600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// Simplified: L – U – S   (load-update-store)</a:t>
            </a:r>
          </a:p>
          <a:p>
            <a:r>
              <a:rPr lang="en-US" sz="1800" dirty="0">
                <a:latin typeface="Courier New"/>
                <a:cs typeface="Courier New"/>
              </a:rPr>
              <a:t>load  R1, </a:t>
            </a:r>
            <a:r>
              <a:rPr lang="en-US" sz="1800" dirty="0" err="1">
                <a:latin typeface="Courier New"/>
                <a:cs typeface="Courier New"/>
              </a:rPr>
              <a:t>Mem</a:t>
            </a:r>
            <a:r>
              <a:rPr lang="en-US" sz="1800" dirty="0">
                <a:latin typeface="Courier New"/>
                <a:cs typeface="Courier New"/>
              </a:rPr>
              <a:t>[100]     // ex: “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” is in </a:t>
            </a:r>
            <a:r>
              <a:rPr lang="en-US" sz="1800" dirty="0" err="1">
                <a:latin typeface="Courier New"/>
                <a:cs typeface="Courier New"/>
              </a:rPr>
              <a:t>Mem</a:t>
            </a:r>
            <a:r>
              <a:rPr lang="en-US" sz="1800" dirty="0">
                <a:latin typeface="Courier New"/>
                <a:cs typeface="Courier New"/>
              </a:rPr>
              <a:t>[100]</a:t>
            </a:r>
          </a:p>
          <a:p>
            <a:r>
              <a:rPr lang="en-US" sz="1800" dirty="0" err="1">
                <a:latin typeface="Courier New"/>
                <a:cs typeface="Courier New"/>
              </a:rPr>
              <a:t>incl</a:t>
            </a:r>
            <a:r>
              <a:rPr lang="en-US" sz="1800" dirty="0">
                <a:latin typeface="Courier New"/>
                <a:cs typeface="Courier New"/>
              </a:rPr>
              <a:t>  R1               // R1 is register1 (e.g. </a:t>
            </a:r>
            <a:r>
              <a:rPr lang="en-US" sz="1800" dirty="0" err="1">
                <a:latin typeface="Courier New"/>
                <a:cs typeface="Courier New"/>
              </a:rPr>
              <a:t>eax</a:t>
            </a:r>
            <a:r>
              <a:rPr lang="en-US" sz="1800" dirty="0">
                <a:latin typeface="Courier New"/>
                <a:cs typeface="Courier New"/>
              </a:rPr>
              <a:t>)</a:t>
            </a:r>
          </a:p>
          <a:p>
            <a:r>
              <a:rPr lang="en-US" sz="1800" dirty="0">
                <a:latin typeface="Courier New"/>
                <a:cs typeface="Courier New"/>
              </a:rPr>
              <a:t>store R1, </a:t>
            </a:r>
            <a:r>
              <a:rPr lang="en-US" sz="1800" dirty="0" err="1">
                <a:latin typeface="Courier New"/>
                <a:cs typeface="Courier New"/>
              </a:rPr>
              <a:t>Mem</a:t>
            </a:r>
            <a:r>
              <a:rPr lang="en-US" sz="1800" dirty="0">
                <a:latin typeface="Courier New"/>
                <a:cs typeface="Courier New"/>
              </a:rPr>
              <a:t>[100]</a:t>
            </a:r>
          </a:p>
        </p:txBody>
      </p:sp>
    </p:spTree>
    <p:extLst>
      <p:ext uri="{BB962C8B-B14F-4D97-AF65-F5344CB8AC3E}">
        <p14:creationId xmlns:p14="http://schemas.microsoft.com/office/powerpoint/2010/main" val="1522774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cnt</a:t>
            </a:r>
            <a:r>
              <a:rPr lang="en-US" dirty="0"/>
              <a:t>++/</a:t>
            </a:r>
            <a:r>
              <a:rPr lang="en-US" dirty="0" err="1"/>
              <a:t>cnt</a:t>
            </a:r>
            <a:r>
              <a:rPr lang="en-US" dirty="0"/>
              <a:t>--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218613" y="1295400"/>
            <a:ext cx="8692460" cy="5159188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sz="2400" dirty="0"/>
              <a:t>Setup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Suppose </a:t>
            </a:r>
            <a:r>
              <a:rPr lang="en-US" b="1" dirty="0" err="1"/>
              <a:t>cnt</a:t>
            </a:r>
            <a:r>
              <a:rPr lang="en-US" sz="2000" b="1" dirty="0"/>
              <a:t> = 0 </a:t>
            </a:r>
            <a:r>
              <a:rPr lang="en-US" sz="2000" dirty="0"/>
              <a:t>(at </a:t>
            </a:r>
            <a:r>
              <a:rPr lang="en-US" sz="2000" dirty="0" err="1"/>
              <a:t>Mem</a:t>
            </a:r>
            <a:r>
              <a:rPr lang="en-US" sz="2000" dirty="0"/>
              <a:t>[100])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Thread 1: </a:t>
            </a:r>
            <a:r>
              <a:rPr lang="en-US" b="1" dirty="0" err="1"/>
              <a:t>cnt</a:t>
            </a:r>
            <a:r>
              <a:rPr lang="en-US" sz="2000" b="1" dirty="0"/>
              <a:t>++  </a:t>
            </a:r>
            <a:r>
              <a:rPr lang="en-US" sz="2000" dirty="0"/>
              <a:t>(running on processor #1)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Thread 2: </a:t>
            </a:r>
            <a:r>
              <a:rPr lang="en-US" b="1" dirty="0" err="1"/>
              <a:t>cnt</a:t>
            </a:r>
            <a:r>
              <a:rPr lang="en-US" b="1" dirty="0"/>
              <a:t>++</a:t>
            </a:r>
            <a:r>
              <a:rPr lang="en-US" sz="2000" b="1" dirty="0"/>
              <a:t>    </a:t>
            </a:r>
            <a:r>
              <a:rPr lang="en-US" sz="2000" dirty="0"/>
              <a:t>(running on processor #2)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Expected result, </a:t>
            </a:r>
            <a:r>
              <a:rPr lang="en-US" dirty="0" err="1"/>
              <a:t>cnt</a:t>
            </a:r>
            <a:r>
              <a:rPr lang="en-US" dirty="0"/>
              <a:t> = ?</a:t>
            </a:r>
            <a:endParaRPr lang="en-US" sz="2400" dirty="0"/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Machine code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(two threads running concurrently on different processors)</a:t>
            </a:r>
          </a:p>
          <a:p>
            <a:pPr lvl="1">
              <a:lnSpc>
                <a:spcPct val="80000"/>
              </a:lnSpc>
            </a:pPr>
            <a:r>
              <a:rPr lang="en-US" b="1" dirty="0" err="1"/>
              <a:t>cnt</a:t>
            </a:r>
            <a:r>
              <a:rPr lang="en-US" b="1" dirty="0"/>
              <a:t>++ 		[		</a:t>
            </a:r>
            <a:r>
              <a:rPr lang="en-US" b="1" dirty="0" err="1"/>
              <a:t>cnt</a:t>
            </a:r>
            <a:r>
              <a:rPr lang="en-US" b="1" dirty="0"/>
              <a:t>++</a:t>
            </a:r>
            <a:endParaRPr lang="en-US" sz="2000" b="1" dirty="0"/>
          </a:p>
          <a:p>
            <a:pPr lvl="1">
              <a:lnSpc>
                <a:spcPct val="80000"/>
              </a:lnSpc>
            </a:pPr>
            <a:r>
              <a:rPr lang="en-US" sz="2000" dirty="0"/>
              <a:t>[1a] load R1 </a:t>
            </a:r>
            <a:r>
              <a:rPr lang="en-US" sz="2000" dirty="0" err="1"/>
              <a:t>Mem</a:t>
            </a:r>
            <a:r>
              <a:rPr lang="en-US" dirty="0"/>
              <a:t>[100]</a:t>
            </a:r>
            <a:r>
              <a:rPr lang="en-US" sz="2000" dirty="0"/>
              <a:t> 		[2a] load R1 </a:t>
            </a:r>
            <a:r>
              <a:rPr lang="en-US" sz="2000" dirty="0" err="1"/>
              <a:t>Mem</a:t>
            </a:r>
            <a:r>
              <a:rPr lang="en-US" dirty="0"/>
              <a:t>[100]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[1b] </a:t>
            </a:r>
            <a:r>
              <a:rPr lang="en-US" sz="2000" dirty="0" err="1"/>
              <a:t>inc</a:t>
            </a:r>
            <a:r>
              <a:rPr lang="en-US" sz="2000" dirty="0"/>
              <a:t> R1				[2b] </a:t>
            </a:r>
            <a:r>
              <a:rPr lang="en-US" dirty="0" err="1"/>
              <a:t>inc</a:t>
            </a:r>
            <a:r>
              <a:rPr lang="en-US" dirty="0"/>
              <a:t> </a:t>
            </a:r>
            <a:r>
              <a:rPr lang="en-US" sz="2000" dirty="0"/>
              <a:t>R1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[1c] store R1 </a:t>
            </a:r>
            <a:r>
              <a:rPr lang="en-US" sz="2000" dirty="0" err="1"/>
              <a:t>Mem</a:t>
            </a:r>
            <a:r>
              <a:rPr lang="en-US" dirty="0"/>
              <a:t>[100]</a:t>
            </a:r>
            <a:r>
              <a:rPr lang="en-US" sz="2000" dirty="0"/>
              <a:t>		[2c] store R1 </a:t>
            </a:r>
            <a:r>
              <a:rPr lang="en-US" sz="2000" dirty="0" err="1"/>
              <a:t>Mem</a:t>
            </a:r>
            <a:r>
              <a:rPr lang="en-US" dirty="0"/>
              <a:t>[100]</a:t>
            </a:r>
            <a:endParaRPr lang="en-US" sz="2000" dirty="0"/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What are the possible outputs?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Execution: 1a 1b 1c 2a 2b 2c </a:t>
            </a:r>
            <a:r>
              <a:rPr lang="en-US" sz="2000" dirty="0">
                <a:sym typeface="Wingdings" charset="0"/>
              </a:rPr>
              <a:t> </a:t>
            </a:r>
            <a:r>
              <a:rPr lang="en-US" dirty="0" err="1">
                <a:sym typeface="Wingdings" charset="0"/>
              </a:rPr>
              <a:t>cnt</a:t>
            </a:r>
            <a:r>
              <a:rPr lang="en-US" sz="2000" dirty="0"/>
              <a:t> = ??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Execution: 1a 2a 1b 2b 1c 2c </a:t>
            </a:r>
            <a:r>
              <a:rPr lang="en-US" sz="2000" dirty="0">
                <a:sym typeface="Wingdings" charset="0"/>
              </a:rPr>
              <a:t> </a:t>
            </a:r>
            <a:r>
              <a:rPr lang="en-US" dirty="0" err="1">
                <a:sym typeface="Wingdings" charset="0"/>
              </a:rPr>
              <a:t>cnt</a:t>
            </a:r>
            <a:r>
              <a:rPr lang="en-US" sz="2000" dirty="0">
                <a:sym typeface="Wingdings" charset="0"/>
              </a:rPr>
              <a:t> = ??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Execution: 1a 2a 1b 2b 2c 1c </a:t>
            </a:r>
            <a:r>
              <a:rPr lang="en-US" sz="2000" dirty="0">
                <a:sym typeface="Wingdings" charset="0"/>
              </a:rPr>
              <a:t> </a:t>
            </a:r>
            <a:r>
              <a:rPr lang="en-US" dirty="0" err="1">
                <a:sym typeface="Wingdings" charset="0"/>
              </a:rPr>
              <a:t>cnt</a:t>
            </a:r>
            <a:r>
              <a:rPr lang="en-US" sz="2000" dirty="0">
                <a:sym typeface="Wingdings" charset="0"/>
              </a:rPr>
              <a:t> = </a:t>
            </a:r>
            <a:r>
              <a:rPr lang="en-US" dirty="0">
                <a:sym typeface="Wingdings" charset="0"/>
              </a:rPr>
              <a:t>??</a:t>
            </a:r>
            <a:endParaRPr lang="en-US" sz="2000" dirty="0">
              <a:sym typeface="Wingdings" charset="0"/>
            </a:endParaRPr>
          </a:p>
          <a:p>
            <a:endParaRPr lang="en-US" dirty="0"/>
          </a:p>
        </p:txBody>
      </p:sp>
      <p:sp>
        <p:nvSpPr>
          <p:cNvPr id="6" name="Oval Callout 5"/>
          <p:cNvSpPr/>
          <p:nvPr/>
        </p:nvSpPr>
        <p:spPr>
          <a:xfrm>
            <a:off x="7162800" y="2209800"/>
            <a:ext cx="1748273" cy="1113937"/>
          </a:xfrm>
          <a:prstGeom prst="wedgeEllipseCallout">
            <a:avLst>
              <a:gd name="adj1" fmla="val -123711"/>
              <a:gd name="adj2" fmla="val 90277"/>
            </a:avLst>
          </a:prstGeom>
          <a:solidFill>
            <a:srgbClr val="FFFF00"/>
          </a:solidFill>
          <a:ln w="19050" cap="flat" cmpd="sng" algn="ctr">
            <a:solidFill>
              <a:srgbClr val="000000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R1: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 Register#1 (e.g. </a:t>
            </a:r>
            <a:r>
              <a:rPr kumimoji="0" lang="en-US" sz="1800" b="0" i="0" u="none" strike="noStrike" kern="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eax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)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543476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900112"/>
            <a:ext cx="7896225" cy="9239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Machine code </a:t>
            </a:r>
          </a:p>
          <a:p>
            <a:pPr lvl="1">
              <a:lnSpc>
                <a:spcPct val="80000"/>
              </a:lnSpc>
            </a:pPr>
            <a:r>
              <a:rPr lang="en-US" b="1" dirty="0" err="1"/>
              <a:t>cnt</a:t>
            </a:r>
            <a:r>
              <a:rPr lang="en-US" b="1" dirty="0"/>
              <a:t>++ 				</a:t>
            </a:r>
            <a:r>
              <a:rPr lang="en-US" b="1" dirty="0" err="1" smtClean="0"/>
              <a:t>cnt</a:t>
            </a:r>
            <a:r>
              <a:rPr lang="en-US" b="1" smtClean="0"/>
              <a:t>++</a:t>
            </a:r>
            <a:endParaRPr lang="en-US" b="1" dirty="0"/>
          </a:p>
          <a:p>
            <a:pPr lvl="1">
              <a:lnSpc>
                <a:spcPct val="80000"/>
              </a:lnSpc>
            </a:pPr>
            <a:r>
              <a:rPr lang="en-US" dirty="0"/>
              <a:t>[1a] load R1 </a:t>
            </a:r>
            <a:r>
              <a:rPr lang="en-US" dirty="0" err="1"/>
              <a:t>Mem</a:t>
            </a:r>
            <a:r>
              <a:rPr lang="en-US" dirty="0"/>
              <a:t>[100] 		[2a] load R1 </a:t>
            </a:r>
            <a:r>
              <a:rPr lang="en-US" dirty="0" err="1"/>
              <a:t>Mem</a:t>
            </a:r>
            <a:r>
              <a:rPr lang="en-US" dirty="0"/>
              <a:t>[100]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[1b] </a:t>
            </a:r>
            <a:r>
              <a:rPr lang="en-US" dirty="0" err="1"/>
              <a:t>inc</a:t>
            </a:r>
            <a:r>
              <a:rPr lang="en-US" dirty="0"/>
              <a:t> R1			[2b] </a:t>
            </a:r>
            <a:r>
              <a:rPr lang="en-US" dirty="0" err="1"/>
              <a:t>inc</a:t>
            </a:r>
            <a:r>
              <a:rPr lang="en-US" dirty="0"/>
              <a:t> R1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[1c] store R1 </a:t>
            </a:r>
            <a:r>
              <a:rPr lang="en-US" dirty="0" err="1"/>
              <a:t>Mem</a:t>
            </a:r>
            <a:r>
              <a:rPr lang="en-US" dirty="0"/>
              <a:t>[100]		[2c] store R1 </a:t>
            </a:r>
            <a:r>
              <a:rPr lang="en-US" dirty="0" err="1"/>
              <a:t>Mem</a:t>
            </a:r>
            <a:r>
              <a:rPr lang="en-US" dirty="0"/>
              <a:t>[100]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1a   1b   1c   2a   2b   2c </a:t>
            </a:r>
            <a:r>
              <a:rPr lang="en-US" dirty="0">
                <a:sym typeface="Wingdings" charset="0"/>
              </a:rPr>
              <a:t> </a:t>
            </a:r>
            <a:r>
              <a:rPr lang="en-US" dirty="0" err="1">
                <a:sym typeface="Wingdings" charset="0"/>
              </a:rPr>
              <a:t>cnt</a:t>
            </a:r>
            <a:r>
              <a:rPr lang="en-US" dirty="0"/>
              <a:t> = ??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76400" y="4880029"/>
            <a:ext cx="2579808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3200" b="0" dirty="0">
                <a:solidFill>
                  <a:srgbClr val="000000"/>
                </a:solidFill>
                <a:latin typeface="Courier New" pitchFamily="49" charset="0"/>
              </a:rPr>
              <a:t>CPU A</a:t>
            </a:r>
          </a:p>
          <a:p>
            <a:endParaRPr lang="en-US" sz="3200" dirty="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3200" dirty="0">
                <a:solidFill>
                  <a:srgbClr val="000000"/>
                </a:solidFill>
                <a:latin typeface="Courier New" pitchFamily="49" charset="0"/>
              </a:rPr>
              <a:t>R1 = 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495800" y="4856426"/>
            <a:ext cx="2579808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3200" b="0" dirty="0">
                <a:solidFill>
                  <a:srgbClr val="000000"/>
                </a:solidFill>
                <a:latin typeface="Courier New" pitchFamily="49" charset="0"/>
              </a:rPr>
              <a:t>CPU B</a:t>
            </a:r>
          </a:p>
          <a:p>
            <a:endParaRPr lang="en-US" sz="3200" dirty="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3200" dirty="0">
                <a:solidFill>
                  <a:srgbClr val="000000"/>
                </a:solidFill>
                <a:latin typeface="Courier New" pitchFamily="49" charset="0"/>
              </a:rPr>
              <a:t>R1 = 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057400" y="3723287"/>
            <a:ext cx="4789608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3200" b="0" dirty="0">
                <a:solidFill>
                  <a:srgbClr val="000000"/>
                </a:solidFill>
                <a:latin typeface="Courier New" pitchFamily="49" charset="0"/>
              </a:rPr>
              <a:t>Memory [100] =</a:t>
            </a:r>
            <a:r>
              <a:rPr lang="en-US" sz="3200" dirty="0">
                <a:solidFill>
                  <a:srgbClr val="000000"/>
                </a:solidFill>
                <a:latin typeface="Courier New" pitchFamily="49" charset="0"/>
              </a:rPr>
              <a:t> 0; </a:t>
            </a:r>
          </a:p>
          <a:p>
            <a:endParaRPr lang="en-US" sz="3200" dirty="0">
              <a:solidFill>
                <a:srgbClr val="0000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42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900112"/>
            <a:ext cx="7896225" cy="9239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Machine code </a:t>
            </a:r>
          </a:p>
          <a:p>
            <a:pPr lvl="1">
              <a:lnSpc>
                <a:spcPct val="80000"/>
              </a:lnSpc>
            </a:pPr>
            <a:r>
              <a:rPr lang="en-US" b="1" dirty="0" err="1"/>
              <a:t>cnt</a:t>
            </a:r>
            <a:r>
              <a:rPr lang="en-US" b="1" dirty="0"/>
              <a:t>++ 				</a:t>
            </a:r>
            <a:r>
              <a:rPr lang="en-US" b="1" dirty="0" err="1" smtClean="0"/>
              <a:t>cnt</a:t>
            </a:r>
            <a:r>
              <a:rPr lang="en-US" b="1" dirty="0" smtClean="0"/>
              <a:t>++</a:t>
            </a:r>
            <a:endParaRPr lang="en-US" b="1" dirty="0"/>
          </a:p>
          <a:p>
            <a:pPr lvl="1">
              <a:lnSpc>
                <a:spcPct val="80000"/>
              </a:lnSpc>
            </a:pPr>
            <a:r>
              <a:rPr lang="en-US" dirty="0"/>
              <a:t>[1a] load R1 </a:t>
            </a:r>
            <a:r>
              <a:rPr lang="en-US" dirty="0" err="1"/>
              <a:t>Mem</a:t>
            </a:r>
            <a:r>
              <a:rPr lang="en-US" dirty="0"/>
              <a:t>[100] 		[2a] load R1 </a:t>
            </a:r>
            <a:r>
              <a:rPr lang="en-US" dirty="0" err="1"/>
              <a:t>Mem</a:t>
            </a:r>
            <a:r>
              <a:rPr lang="en-US" dirty="0"/>
              <a:t>[100]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[1b] </a:t>
            </a:r>
            <a:r>
              <a:rPr lang="en-US" dirty="0" err="1"/>
              <a:t>inc</a:t>
            </a:r>
            <a:r>
              <a:rPr lang="en-US" dirty="0"/>
              <a:t> R1			[2b] </a:t>
            </a:r>
            <a:r>
              <a:rPr lang="en-US" dirty="0" err="1"/>
              <a:t>inc</a:t>
            </a:r>
            <a:r>
              <a:rPr lang="en-US" dirty="0"/>
              <a:t> R1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[1c] store R1 </a:t>
            </a:r>
            <a:r>
              <a:rPr lang="en-US" dirty="0" err="1"/>
              <a:t>Mem</a:t>
            </a:r>
            <a:r>
              <a:rPr lang="en-US" dirty="0"/>
              <a:t>[100]		[2c] store R1 </a:t>
            </a:r>
            <a:r>
              <a:rPr lang="en-US" dirty="0" err="1"/>
              <a:t>Mem</a:t>
            </a:r>
            <a:r>
              <a:rPr lang="en-US" dirty="0"/>
              <a:t>[100]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1a   2a   1b   2b   1c   2c  </a:t>
            </a:r>
            <a:r>
              <a:rPr lang="en-US" dirty="0">
                <a:sym typeface="Wingdings" charset="0"/>
              </a:rPr>
              <a:t>   </a:t>
            </a:r>
            <a:r>
              <a:rPr lang="en-US" dirty="0" err="1">
                <a:sym typeface="Wingdings" charset="0"/>
              </a:rPr>
              <a:t>cnt</a:t>
            </a:r>
            <a:r>
              <a:rPr lang="en-US" dirty="0">
                <a:sym typeface="Wingdings" charset="0"/>
              </a:rPr>
              <a:t> = ??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76400" y="4880029"/>
            <a:ext cx="2579808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3200" b="0" dirty="0">
                <a:solidFill>
                  <a:srgbClr val="000000"/>
                </a:solidFill>
                <a:latin typeface="Courier New" pitchFamily="49" charset="0"/>
              </a:rPr>
              <a:t>CPU A</a:t>
            </a:r>
          </a:p>
          <a:p>
            <a:endParaRPr lang="en-US" sz="3200" dirty="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3200" dirty="0">
                <a:solidFill>
                  <a:srgbClr val="000000"/>
                </a:solidFill>
                <a:latin typeface="Courier New" pitchFamily="49" charset="0"/>
              </a:rPr>
              <a:t>R1 = 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495800" y="4856426"/>
            <a:ext cx="2579808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3200" b="0" dirty="0">
                <a:solidFill>
                  <a:srgbClr val="000000"/>
                </a:solidFill>
                <a:latin typeface="Courier New" pitchFamily="49" charset="0"/>
              </a:rPr>
              <a:t>CPU B</a:t>
            </a:r>
          </a:p>
          <a:p>
            <a:endParaRPr lang="en-US" sz="3200" dirty="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3200" dirty="0">
                <a:solidFill>
                  <a:srgbClr val="000000"/>
                </a:solidFill>
                <a:latin typeface="Courier New" pitchFamily="49" charset="0"/>
              </a:rPr>
              <a:t>R1 = 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057400" y="3723287"/>
            <a:ext cx="4789608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3200" b="0" dirty="0">
                <a:solidFill>
                  <a:srgbClr val="000000"/>
                </a:solidFill>
                <a:latin typeface="Courier New" pitchFamily="49" charset="0"/>
              </a:rPr>
              <a:t>Memory [100] =</a:t>
            </a:r>
            <a:r>
              <a:rPr lang="en-US" sz="3200" dirty="0">
                <a:solidFill>
                  <a:srgbClr val="000000"/>
                </a:solidFill>
                <a:latin typeface="Courier New" pitchFamily="49" charset="0"/>
              </a:rPr>
              <a:t> 0; </a:t>
            </a:r>
          </a:p>
          <a:p>
            <a:endParaRPr lang="en-US" sz="3200" dirty="0">
              <a:solidFill>
                <a:srgbClr val="0000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476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Formalizing the Problem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039100" y="6356350"/>
            <a:ext cx="990600" cy="365125"/>
          </a:xfrm>
          <a:prstGeom prst="rect">
            <a:avLst/>
          </a:prstGeom>
        </p:spPr>
        <p:txBody>
          <a:bodyPr/>
          <a:lstStyle/>
          <a:p>
            <a:fld id="{38237106-F2ED-405E-BC33-CC3CF426205F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218613" y="1523999"/>
            <a:ext cx="8692460" cy="519747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dirty="0"/>
              <a:t>Problem: </a:t>
            </a:r>
            <a:r>
              <a:rPr lang="en-US" b="1" dirty="0">
                <a:solidFill>
                  <a:srgbClr val="FF0000"/>
                </a:solidFill>
              </a:rPr>
              <a:t>Race condition</a:t>
            </a:r>
          </a:p>
          <a:p>
            <a:pPr lvl="1"/>
            <a:r>
              <a:rPr lang="en-US" dirty="0"/>
              <a:t>Result depends upon ordering of execution</a:t>
            </a:r>
          </a:p>
          <a:p>
            <a:pPr lvl="1"/>
            <a:r>
              <a:rPr lang="en-US" dirty="0"/>
              <a:t>Non-deterministic bugs, very difficult to find</a:t>
            </a:r>
          </a:p>
          <a:p>
            <a:pPr lvl="1"/>
            <a:r>
              <a:rPr lang="en-US" dirty="0" err="1"/>
              <a:t>cnt</a:t>
            </a:r>
            <a:r>
              <a:rPr lang="en-US" dirty="0"/>
              <a:t>++ example</a:t>
            </a:r>
          </a:p>
          <a:p>
            <a:r>
              <a:rPr lang="en-US" dirty="0"/>
              <a:t>Solution</a:t>
            </a:r>
            <a:r>
              <a:rPr lang="en-US" b="1" dirty="0"/>
              <a:t>: </a:t>
            </a:r>
            <a:r>
              <a:rPr lang="en-US" b="1" dirty="0" smtClean="0">
                <a:solidFill>
                  <a:srgbClr val="FF0000"/>
                </a:solidFill>
              </a:rPr>
              <a:t>Atomicity</a:t>
            </a:r>
            <a:endParaRPr lang="en-US" b="1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Either run to completion or not at all</a:t>
            </a:r>
          </a:p>
          <a:p>
            <a:pPr lvl="1"/>
            <a:r>
              <a:rPr lang="en-US" dirty="0"/>
              <a:t>Cannot be interrupted in the middle (no concurrency in the middle)</a:t>
            </a:r>
          </a:p>
          <a:p>
            <a:r>
              <a:rPr lang="en-US" b="1" dirty="0">
                <a:solidFill>
                  <a:srgbClr val="FF0000"/>
                </a:solidFill>
              </a:rPr>
              <a:t>Critical Section</a:t>
            </a:r>
          </a:p>
          <a:p>
            <a:pPr lvl="1"/>
            <a:r>
              <a:rPr lang="en-US" dirty="0"/>
              <a:t>The code that must be executed atomically is called critical section</a:t>
            </a:r>
          </a:p>
          <a:p>
            <a:pPr lvl="1"/>
            <a:r>
              <a:rPr lang="en-US" dirty="0"/>
              <a:t>Ex1: { </a:t>
            </a:r>
            <a:r>
              <a:rPr lang="en-US" dirty="0" err="1"/>
              <a:t>cnt</a:t>
            </a:r>
            <a:r>
              <a:rPr lang="en-US" dirty="0"/>
              <a:t>++ }</a:t>
            </a:r>
          </a:p>
          <a:p>
            <a:pPr lvl="1"/>
            <a:r>
              <a:rPr lang="en-US" dirty="0"/>
              <a:t>Ex2: { </a:t>
            </a:r>
            <a:r>
              <a:rPr lang="en-US" dirty="0" err="1"/>
              <a:t>seatCount</a:t>
            </a:r>
            <a:r>
              <a:rPr lang="en-US" dirty="0"/>
              <a:t>--; </a:t>
            </a:r>
            <a:r>
              <a:rPr lang="en-US" dirty="0" err="1"/>
              <a:t>yourMoney</a:t>
            </a:r>
            <a:r>
              <a:rPr lang="en-US" dirty="0"/>
              <a:t>-=$400</a:t>
            </a:r>
            <a:r>
              <a:rPr lang="en-US" dirty="0" smtClean="0"/>
              <a:t>; </a:t>
            </a:r>
            <a:r>
              <a:rPr lang="en-US" dirty="0" err="1" smtClean="0"/>
              <a:t>aaMoney</a:t>
            </a:r>
            <a:r>
              <a:rPr lang="en-US" dirty="0"/>
              <a:t>+=</a:t>
            </a:r>
            <a:r>
              <a:rPr lang="en-US" dirty="0" smtClean="0"/>
              <a:t>$350; </a:t>
            </a:r>
            <a:r>
              <a:rPr lang="en-US" dirty="0" err="1" smtClean="0"/>
              <a:t>govMoney</a:t>
            </a:r>
            <a:r>
              <a:rPr lang="en-US" dirty="0" smtClean="0"/>
              <a:t>+=$50}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Mutual Exclusion</a:t>
            </a:r>
          </a:p>
          <a:p>
            <a:pPr lvl="1"/>
            <a:r>
              <a:rPr lang="en-US" i="1" dirty="0"/>
              <a:t>i.e., only one thread in critical section at a time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required </a:t>
            </a:r>
            <a:r>
              <a:rPr lang="en-US" b="1" dirty="0"/>
              <a:t>property</a:t>
            </a:r>
            <a:r>
              <a:rPr lang="en-US" dirty="0"/>
              <a:t> of executing critical section correctly (no data race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659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/>
              <a:t>More </a:t>
            </a:r>
            <a:r>
              <a:rPr lang="en-US" dirty="0" err="1"/>
              <a:t>cnt</a:t>
            </a:r>
            <a:r>
              <a:rPr lang="en-US" dirty="0"/>
              <a:t>++ problem … from the book … </a:t>
            </a:r>
          </a:p>
        </p:txBody>
      </p:sp>
      <p:sp>
        <p:nvSpPr>
          <p:cNvPr id="937987" name="Text Box 3"/>
          <p:cNvSpPr txBox="1">
            <a:spLocks noChangeArrowheads="1"/>
          </p:cNvSpPr>
          <p:nvPr/>
        </p:nvSpPr>
        <p:spPr bwMode="auto">
          <a:xfrm>
            <a:off x="357018" y="3126274"/>
            <a:ext cx="3972512" cy="341632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i="1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movl</a:t>
            </a:r>
            <a:r>
              <a:rPr lang="en-US" sz="1800" dirty="0">
                <a:latin typeface="Courier New"/>
                <a:cs typeface="Courier New"/>
              </a:rPr>
              <a:t> (%</a:t>
            </a:r>
            <a:r>
              <a:rPr lang="en-US" sz="1800" dirty="0" err="1">
                <a:latin typeface="Courier New"/>
                <a:cs typeface="Courier New"/>
              </a:rPr>
              <a:t>rdi),%ecx</a:t>
            </a:r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movl</a:t>
            </a:r>
            <a:r>
              <a:rPr lang="en-US" sz="1800" dirty="0">
                <a:latin typeface="Courier New"/>
                <a:cs typeface="Courier New"/>
              </a:rPr>
              <a:t> $0,%edx</a:t>
            </a:r>
          </a:p>
          <a:p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cmpl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ecx,%edx</a:t>
            </a:r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jge</a:t>
            </a:r>
            <a:r>
              <a:rPr lang="en-US" sz="1800" dirty="0">
                <a:latin typeface="Courier New"/>
                <a:cs typeface="Courier New"/>
              </a:rPr>
              <a:t> .L13</a:t>
            </a:r>
          </a:p>
          <a:p>
            <a:r>
              <a:rPr lang="en-US" sz="1800" dirty="0">
                <a:latin typeface="Courier New"/>
                <a:cs typeface="Courier New"/>
              </a:rPr>
              <a:t>.L11: </a:t>
            </a:r>
            <a:r>
              <a:rPr lang="en-US" sz="1800" dirty="0">
                <a:solidFill>
                  <a:srgbClr val="FF0000"/>
                </a:solidFill>
                <a:latin typeface="Courier New"/>
                <a:cs typeface="Courier New"/>
              </a:rPr>
              <a:t>(CRITICAL SECTION)</a:t>
            </a:r>
          </a:p>
          <a:p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movl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Courier New"/>
                <a:cs typeface="Courier New"/>
              </a:rPr>
              <a:t>cnt</a:t>
            </a:r>
            <a:r>
              <a:rPr lang="en-US" sz="1800" dirty="0" err="1">
                <a:latin typeface="Courier New"/>
                <a:cs typeface="Courier New"/>
              </a:rPr>
              <a:t>(%rip),%eax</a:t>
            </a:r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incl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eax</a:t>
            </a:r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movl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eax,</a:t>
            </a:r>
            <a:r>
              <a:rPr lang="en-US" sz="1800" dirty="0" err="1">
                <a:solidFill>
                  <a:srgbClr val="FF0000"/>
                </a:solidFill>
                <a:latin typeface="Courier New"/>
                <a:cs typeface="Courier New"/>
              </a:rPr>
              <a:t>cnt</a:t>
            </a:r>
            <a:r>
              <a:rPr lang="en-US" sz="1800" dirty="0" err="1">
                <a:latin typeface="Courier New"/>
                <a:cs typeface="Courier New"/>
              </a:rPr>
              <a:t>(%rip</a:t>
            </a:r>
            <a:r>
              <a:rPr lang="en-US" sz="1800" dirty="0">
                <a:latin typeface="Courier New"/>
                <a:cs typeface="Courier New"/>
              </a:rPr>
              <a:t>)</a:t>
            </a:r>
          </a:p>
          <a:p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incl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edx</a:t>
            </a:r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cmpl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ecx,%edx</a:t>
            </a:r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jl</a:t>
            </a:r>
            <a:r>
              <a:rPr lang="en-US" sz="1800" dirty="0">
                <a:latin typeface="Courier New"/>
                <a:cs typeface="Courier New"/>
              </a:rPr>
              <a:t> .L11</a:t>
            </a:r>
          </a:p>
          <a:p>
            <a:r>
              <a:rPr lang="en-US" sz="1800" dirty="0">
                <a:latin typeface="Courier New"/>
                <a:cs typeface="Courier New"/>
              </a:rPr>
              <a:t>.L13:</a:t>
            </a:r>
          </a:p>
        </p:txBody>
      </p:sp>
      <p:sp>
        <p:nvSpPr>
          <p:cNvPr id="937988" name="Text Box 4"/>
          <p:cNvSpPr txBox="1">
            <a:spLocks noChangeArrowheads="1"/>
          </p:cNvSpPr>
          <p:nvPr/>
        </p:nvSpPr>
        <p:spPr bwMode="auto">
          <a:xfrm>
            <a:off x="245332" y="2748955"/>
            <a:ext cx="3525837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Corresponding assembly code </a:t>
            </a:r>
          </a:p>
        </p:txBody>
      </p:sp>
      <p:sp>
        <p:nvSpPr>
          <p:cNvPr id="937989" name="Rectangle 5"/>
          <p:cNvSpPr>
            <a:spLocks noChangeArrowheads="1"/>
          </p:cNvSpPr>
          <p:nvPr/>
        </p:nvSpPr>
        <p:spPr bwMode="auto">
          <a:xfrm>
            <a:off x="289992" y="1937338"/>
            <a:ext cx="4070139" cy="6463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for (i=0;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ITERS; i++)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cnt</a:t>
            </a:r>
            <a:r>
              <a:rPr lang="en-US" sz="1800" dirty="0">
                <a:latin typeface="Courier New" pitchFamily="49" charset="0"/>
              </a:rPr>
              <a:t>++;</a:t>
            </a:r>
          </a:p>
        </p:txBody>
      </p:sp>
      <p:sp>
        <p:nvSpPr>
          <p:cNvPr id="937990" name="Text Box 6"/>
          <p:cNvSpPr txBox="1">
            <a:spLocks noChangeArrowheads="1"/>
          </p:cNvSpPr>
          <p:nvPr/>
        </p:nvSpPr>
        <p:spPr bwMode="auto">
          <a:xfrm>
            <a:off x="261768" y="1146295"/>
            <a:ext cx="4936564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 code for counter loop in thread 1 and 2</a:t>
            </a:r>
          </a:p>
          <a:p>
            <a:r>
              <a:rPr lang="en-US" sz="1800" dirty="0" err="1">
                <a:latin typeface="Calibri" pitchFamily="34" charset="0"/>
              </a:rPr>
              <a:t>cnt</a:t>
            </a:r>
            <a:r>
              <a:rPr lang="en-US" sz="1800" dirty="0">
                <a:latin typeface="Calibri" pitchFamily="34" charset="0"/>
              </a:rPr>
              <a:t> is global (shared)</a:t>
            </a:r>
          </a:p>
        </p:txBody>
      </p:sp>
      <p:sp>
        <p:nvSpPr>
          <p:cNvPr id="937992" name="Text Box 8"/>
          <p:cNvSpPr txBox="1">
            <a:spLocks noChangeArrowheads="1"/>
          </p:cNvSpPr>
          <p:nvPr/>
        </p:nvSpPr>
        <p:spPr bwMode="auto">
          <a:xfrm>
            <a:off x="4710530" y="3477558"/>
            <a:ext cx="116141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2000" dirty="0">
                <a:latin typeface="Calibri" pitchFamily="34" charset="0"/>
              </a:rPr>
              <a:t>Head (H</a:t>
            </a:r>
            <a:r>
              <a:rPr lang="en-US" sz="2000" baseline="-25000" dirty="0">
                <a:latin typeface="Calibri" pitchFamily="34" charset="0"/>
              </a:rPr>
              <a:t>i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937993" name="Text Box 9"/>
          <p:cNvSpPr txBox="1">
            <a:spLocks noChangeArrowheads="1"/>
          </p:cNvSpPr>
          <p:nvPr/>
        </p:nvSpPr>
        <p:spPr bwMode="auto">
          <a:xfrm>
            <a:off x="4710530" y="5773155"/>
            <a:ext cx="93160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2000" dirty="0">
                <a:latin typeface="Calibri" pitchFamily="34" charset="0"/>
              </a:rPr>
              <a:t>Tail (T</a:t>
            </a:r>
            <a:r>
              <a:rPr lang="en-US" sz="2000" baseline="-25000" dirty="0">
                <a:latin typeface="Calibri" pitchFamily="34" charset="0"/>
              </a:rPr>
              <a:t>i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937994" name="AutoShape 10"/>
          <p:cNvSpPr>
            <a:spLocks/>
          </p:cNvSpPr>
          <p:nvPr/>
        </p:nvSpPr>
        <p:spPr bwMode="auto">
          <a:xfrm flipH="1" flipV="1">
            <a:off x="4481930" y="5554068"/>
            <a:ext cx="152400" cy="958776"/>
          </a:xfrm>
          <a:prstGeom prst="leftBrace">
            <a:avLst>
              <a:gd name="adj1" fmla="val 62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7995" name="Line 11"/>
          <p:cNvSpPr>
            <a:spLocks noChangeShapeType="1"/>
          </p:cNvSpPr>
          <p:nvPr/>
        </p:nvSpPr>
        <p:spPr bwMode="auto">
          <a:xfrm>
            <a:off x="350962" y="4334868"/>
            <a:ext cx="3978568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7997" name="Text Box 13"/>
          <p:cNvSpPr txBox="1">
            <a:spLocks noChangeArrowheads="1"/>
          </p:cNvSpPr>
          <p:nvPr/>
        </p:nvSpPr>
        <p:spPr bwMode="auto">
          <a:xfrm>
            <a:off x="4710530" y="4411068"/>
            <a:ext cx="1851789" cy="10156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Load </a:t>
            </a:r>
            <a:r>
              <a:rPr lang="en-US" sz="2000" dirty="0" err="1">
                <a:latin typeface="Courier New"/>
                <a:cs typeface="Courier New"/>
              </a:rPr>
              <a:t>cn</a:t>
            </a:r>
            <a:r>
              <a:rPr lang="en-US" sz="2000" dirty="0" err="1">
                <a:latin typeface="Calibri" pitchFamily="34" charset="0"/>
              </a:rPr>
              <a:t>t</a:t>
            </a:r>
            <a:r>
              <a:rPr lang="en-US" sz="2000" dirty="0">
                <a:latin typeface="Calibri" pitchFamily="34" charset="0"/>
              </a:rPr>
              <a:t> (L</a:t>
            </a:r>
            <a:r>
              <a:rPr lang="en-US" sz="2000" baseline="-25000" dirty="0">
                <a:latin typeface="Calibri" pitchFamily="34" charset="0"/>
              </a:rPr>
              <a:t>i</a:t>
            </a:r>
            <a:r>
              <a:rPr lang="en-US" sz="2000" dirty="0">
                <a:latin typeface="Calibri" pitchFamily="34" charset="0"/>
              </a:rPr>
              <a:t>)</a:t>
            </a:r>
          </a:p>
          <a:p>
            <a:r>
              <a:rPr lang="en-US" sz="2000" dirty="0">
                <a:latin typeface="Calibri" pitchFamily="34" charset="0"/>
              </a:rPr>
              <a:t>Update </a:t>
            </a:r>
            <a:r>
              <a:rPr lang="en-US" sz="2000" dirty="0" err="1">
                <a:latin typeface="Courier New"/>
                <a:cs typeface="Courier New"/>
              </a:rPr>
              <a:t>cn</a:t>
            </a:r>
            <a:r>
              <a:rPr lang="en-US" sz="2000" dirty="0" err="1">
                <a:latin typeface="Calibri" pitchFamily="34" charset="0"/>
              </a:rPr>
              <a:t>t</a:t>
            </a:r>
            <a:r>
              <a:rPr lang="en-US" sz="2000" dirty="0">
                <a:latin typeface="Calibri" pitchFamily="34" charset="0"/>
              </a:rPr>
              <a:t> (</a:t>
            </a:r>
            <a:r>
              <a:rPr lang="en-US" sz="2000" dirty="0" err="1">
                <a:latin typeface="Calibri" pitchFamily="34" charset="0"/>
              </a:rPr>
              <a:t>U</a:t>
            </a:r>
            <a:r>
              <a:rPr lang="en-US" sz="2000" baseline="-25000" dirty="0" err="1">
                <a:latin typeface="Calibri" pitchFamily="34" charset="0"/>
              </a:rPr>
              <a:t>i</a:t>
            </a:r>
            <a:r>
              <a:rPr lang="en-US" sz="2000" dirty="0">
                <a:latin typeface="Calibri" pitchFamily="34" charset="0"/>
              </a:rPr>
              <a:t>)</a:t>
            </a:r>
          </a:p>
          <a:p>
            <a:r>
              <a:rPr lang="en-US" sz="2000" dirty="0">
                <a:latin typeface="Calibri" pitchFamily="34" charset="0"/>
              </a:rPr>
              <a:t>Store </a:t>
            </a:r>
            <a:r>
              <a:rPr lang="en-US" sz="2000" dirty="0" err="1">
                <a:latin typeface="Courier New"/>
                <a:cs typeface="Courier New"/>
              </a:rPr>
              <a:t>cnt</a:t>
            </a:r>
            <a:r>
              <a:rPr lang="en-US" sz="2000" dirty="0">
                <a:latin typeface="Calibri" pitchFamily="34" charset="0"/>
              </a:rPr>
              <a:t> (S</a:t>
            </a:r>
            <a:r>
              <a:rPr lang="en-US" sz="2000" baseline="-25000" dirty="0">
                <a:latin typeface="Calibri" pitchFamily="34" charset="0"/>
              </a:rPr>
              <a:t>i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937998" name="Line 14"/>
          <p:cNvSpPr>
            <a:spLocks noChangeShapeType="1"/>
          </p:cNvSpPr>
          <p:nvPr/>
        </p:nvSpPr>
        <p:spPr bwMode="auto">
          <a:xfrm>
            <a:off x="325856" y="5430026"/>
            <a:ext cx="4003674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" name="AutoShape 10"/>
          <p:cNvSpPr>
            <a:spLocks/>
          </p:cNvSpPr>
          <p:nvPr/>
        </p:nvSpPr>
        <p:spPr bwMode="auto">
          <a:xfrm flipH="1" flipV="1">
            <a:off x="4481930" y="4442892"/>
            <a:ext cx="152400" cy="958776"/>
          </a:xfrm>
          <a:prstGeom prst="leftBrace">
            <a:avLst>
              <a:gd name="adj1" fmla="val 62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6" name="AutoShape 10"/>
          <p:cNvSpPr>
            <a:spLocks/>
          </p:cNvSpPr>
          <p:nvPr/>
        </p:nvSpPr>
        <p:spPr bwMode="auto">
          <a:xfrm flipH="1" flipV="1">
            <a:off x="4481930" y="3115668"/>
            <a:ext cx="152400" cy="1219200"/>
          </a:xfrm>
          <a:prstGeom prst="leftBrace">
            <a:avLst>
              <a:gd name="adj1" fmla="val 62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7" name="Oval Callout 16"/>
          <p:cNvSpPr/>
          <p:nvPr/>
        </p:nvSpPr>
        <p:spPr>
          <a:xfrm>
            <a:off x="5105400" y="1524000"/>
            <a:ext cx="3429000" cy="1312125"/>
          </a:xfrm>
          <a:prstGeom prst="wedgeEllipseCallout">
            <a:avLst>
              <a:gd name="adj1" fmla="val -40122"/>
              <a:gd name="adj2" fmla="val 98707"/>
            </a:avLst>
          </a:prstGeom>
          <a:solidFill>
            <a:schemeClr val="bg2">
              <a:lumMod val="60000"/>
              <a:lumOff val="40000"/>
            </a:schemeClr>
          </a:solidFill>
          <a:ln w="28575" cap="flat" cmpd="sng" algn="ctr">
            <a:solidFill>
              <a:srgbClr val="000000"/>
            </a:solidFill>
            <a:prstDash val="solid"/>
          </a:ln>
          <a:effectLst>
            <a:outerShdw blurRad="50800" dist="42924" dir="5400000" rotWithShape="0">
              <a:srgbClr val="000000">
                <a:alpha val="40000"/>
              </a:srgbClr>
            </a:outerShdw>
          </a:effectLst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Does </a:t>
            </a: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not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 modify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shared variable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kern="0" baseline="0" dirty="0">
                <a:solidFill>
                  <a:srgbClr val="000000"/>
                </a:solidFill>
                <a:latin typeface="Gill Sans"/>
                <a:cs typeface="Gill Sans"/>
              </a:rPr>
              <a:t>(e.g. </a:t>
            </a:r>
            <a:r>
              <a:rPr lang="en-US" sz="1800" b="0" kern="0" baseline="0" dirty="0" err="1">
                <a:solidFill>
                  <a:srgbClr val="000000"/>
                </a:solidFill>
                <a:latin typeface="Gill Sans"/>
                <a:cs typeface="Gill Sans"/>
              </a:rPr>
              <a:t>int</a:t>
            </a:r>
            <a:r>
              <a:rPr lang="en-US" sz="1800" b="0" kern="0" baseline="0" dirty="0">
                <a:solidFill>
                  <a:srgbClr val="000000"/>
                </a:solidFill>
                <a:latin typeface="Gill Sans"/>
                <a:cs typeface="Gill Sans"/>
              </a:rPr>
              <a:t> “</a:t>
            </a:r>
            <a:r>
              <a:rPr lang="en-US" sz="1800" b="0" kern="0" baseline="0" dirty="0" err="1">
                <a:solidFill>
                  <a:srgbClr val="000000"/>
                </a:solidFill>
                <a:latin typeface="Gill Sans"/>
                <a:cs typeface="Gill Sans"/>
              </a:rPr>
              <a:t>i</a:t>
            </a:r>
            <a:r>
              <a:rPr lang="en-US" sz="1800" b="0" kern="0" baseline="0" dirty="0">
                <a:solidFill>
                  <a:srgbClr val="000000"/>
                </a:solidFill>
                <a:latin typeface="Gill Sans"/>
                <a:cs typeface="Gill Sans"/>
              </a:rPr>
              <a:t>”)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</p:txBody>
      </p:sp>
      <p:sp>
        <p:nvSpPr>
          <p:cNvPr id="18" name="Oval Callout 17"/>
          <p:cNvSpPr/>
          <p:nvPr/>
        </p:nvSpPr>
        <p:spPr>
          <a:xfrm>
            <a:off x="6562319" y="3477558"/>
            <a:ext cx="2581681" cy="1312125"/>
          </a:xfrm>
          <a:prstGeom prst="wedgeEllipseCallout">
            <a:avLst>
              <a:gd name="adj1" fmla="val -49635"/>
              <a:gd name="adj2" fmla="val 61897"/>
            </a:avLst>
          </a:prstGeom>
          <a:solidFill>
            <a:srgbClr val="FF0000"/>
          </a:solidFill>
          <a:ln w="28575" cap="flat" cmpd="sng" algn="ctr">
            <a:solidFill>
              <a:srgbClr val="000000"/>
            </a:solidFill>
            <a:prstDash val="solid"/>
          </a:ln>
          <a:effectLst>
            <a:outerShdw blurRad="50800" dist="42924" dir="5400000" rotWithShape="0">
              <a:srgbClr val="000000">
                <a:alpha val="40000"/>
              </a:srgbClr>
            </a:outerShdw>
          </a:effectLst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Critical section: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kern="0" dirty="0">
                <a:solidFill>
                  <a:srgbClr val="000000"/>
                </a:solidFill>
                <a:latin typeface="Gill Sans"/>
                <a:cs typeface="Gill Sans"/>
              </a:rPr>
              <a:t>Modify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 </a:t>
            </a:r>
            <a:r>
              <a:rPr kumimoji="0" lang="en-US" sz="1800" i="0" u="sng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shared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 variable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kern="0" baseline="0" dirty="0">
                <a:solidFill>
                  <a:srgbClr val="000000"/>
                </a:solidFill>
                <a:latin typeface="Gill Sans"/>
                <a:cs typeface="Gill Sans"/>
              </a:rPr>
              <a:t>“</a:t>
            </a:r>
            <a:r>
              <a:rPr lang="en-US" sz="1800" b="0" kern="0" baseline="0" dirty="0" err="1">
                <a:solidFill>
                  <a:srgbClr val="000000"/>
                </a:solidFill>
                <a:latin typeface="Gill Sans"/>
                <a:cs typeface="Gill Sans"/>
              </a:rPr>
              <a:t>cnt</a:t>
            </a:r>
            <a:r>
              <a:rPr lang="en-US" sz="1800" b="0" kern="0" baseline="0" dirty="0">
                <a:solidFill>
                  <a:srgbClr val="000000"/>
                </a:solidFill>
                <a:latin typeface="Gill Sans"/>
                <a:cs typeface="Gill Sans"/>
              </a:rPr>
              <a:t>”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508076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 dirty="0"/>
              <a:t>Enforcing mutual exclusion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5618" y="1676400"/>
            <a:ext cx="8442325" cy="4972050"/>
          </a:xfrm>
        </p:spPr>
        <p:txBody>
          <a:bodyPr/>
          <a:lstStyle/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Need to guarantee </a:t>
            </a:r>
            <a:r>
              <a:rPr lang="en-US" b="1" i="1" dirty="0">
                <a:solidFill>
                  <a:srgbClr val="FF0000"/>
                </a:solidFill>
              </a:rPr>
              <a:t>mutually exclusive access (atomicity) </a:t>
            </a:r>
            <a:r>
              <a:rPr lang="en-US" dirty="0"/>
              <a:t>to critical sections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Solutions: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Semaphores (</a:t>
            </a:r>
            <a:r>
              <a:rPr lang="en-US" dirty="0" err="1"/>
              <a:t>Edsger</a:t>
            </a:r>
            <a:r>
              <a:rPr lang="en-US" dirty="0"/>
              <a:t> </a:t>
            </a:r>
            <a:r>
              <a:rPr lang="en-US" dirty="0" err="1"/>
              <a:t>Dijkstra</a:t>
            </a:r>
            <a:r>
              <a:rPr lang="en-US" dirty="0"/>
              <a:t>) – some form of “</a:t>
            </a:r>
            <a:r>
              <a:rPr lang="en-US" b="1" dirty="0"/>
              <a:t>locks</a:t>
            </a:r>
            <a:r>
              <a:rPr lang="en-US" dirty="0"/>
              <a:t>”</a:t>
            </a:r>
          </a:p>
          <a:p>
            <a:pPr lvl="2">
              <a:lnSpc>
                <a:spcPct val="90000"/>
              </a:lnSpc>
            </a:pPr>
            <a:r>
              <a:rPr lang="en-US" b="1" dirty="0"/>
              <a:t>Today: </a:t>
            </a:r>
            <a:r>
              <a:rPr lang="en-US" dirty="0"/>
              <a:t>How to use locks</a:t>
            </a:r>
          </a:p>
          <a:p>
            <a:pPr lvl="2">
              <a:lnSpc>
                <a:spcPct val="90000"/>
              </a:lnSpc>
            </a:pPr>
            <a:r>
              <a:rPr lang="en-US" b="1" dirty="0"/>
              <a:t>Next lecture: </a:t>
            </a:r>
            <a:r>
              <a:rPr lang="en-US" dirty="0"/>
              <a:t>What’s inside locks/semaphores</a:t>
            </a:r>
          </a:p>
          <a:p>
            <a:pPr lvl="1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Other lock functions (out of our scope)</a:t>
            </a:r>
          </a:p>
          <a:p>
            <a:pPr lvl="2">
              <a:lnSpc>
                <a:spcPct val="90000"/>
              </a:lnSpc>
            </a:pPr>
            <a:r>
              <a:rPr lang="en-US" dirty="0" err="1"/>
              <a:t>Pthread_mutex_lock</a:t>
            </a:r>
            <a:r>
              <a:rPr lang="en-US" dirty="0"/>
              <a:t>/unlock (in </a:t>
            </a:r>
            <a:r>
              <a:rPr lang="en-US" dirty="0" err="1"/>
              <a:t>pthreads</a:t>
            </a:r>
            <a:r>
              <a:rPr lang="en-US" dirty="0"/>
              <a:t> library)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“synchronized” functions (in Java)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085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5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5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5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54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5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54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54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 to Locks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218613" y="1328771"/>
            <a:ext cx="8692460" cy="539270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/>
              <a:t>Goal of locks:</a:t>
            </a:r>
          </a:p>
          <a:p>
            <a:pPr lvl="1"/>
            <a:r>
              <a:rPr lang="en-US" dirty="0"/>
              <a:t>Provide </a:t>
            </a:r>
            <a:r>
              <a:rPr lang="en-US" b="1" dirty="0"/>
              <a:t>mutual exclusion </a:t>
            </a:r>
            <a:r>
              <a:rPr lang="en-US" dirty="0"/>
              <a:t>(</a:t>
            </a:r>
            <a:r>
              <a:rPr lang="en-US" dirty="0" err="1"/>
              <a:t>mutex</a:t>
            </a:r>
            <a:r>
              <a:rPr lang="en-US" dirty="0"/>
              <a:t>)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Analogy: only one person (thread) can enter the room (critical section)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Locks are pervasive!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Threads </a:t>
            </a:r>
            <a:r>
              <a:rPr lang="en-US" dirty="0">
                <a:solidFill>
                  <a:srgbClr val="000000"/>
                </a:solidFill>
                <a:sym typeface="Wingdings"/>
              </a:rPr>
              <a:t>+ sharing  requires locks</a:t>
            </a:r>
          </a:p>
          <a:p>
            <a:pPr lvl="2"/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Three common operations:</a:t>
            </a:r>
          </a:p>
          <a:p>
            <a:pPr lvl="1"/>
            <a:r>
              <a:rPr lang="en-US" b="1" dirty="0" err="1"/>
              <a:t>init</a:t>
            </a:r>
            <a:r>
              <a:rPr lang="en-US" b="1" dirty="0"/>
              <a:t>(L)</a:t>
            </a:r>
            <a:r>
              <a:rPr lang="en-US" dirty="0"/>
              <a:t>: allocate and Initialize a lock L</a:t>
            </a:r>
          </a:p>
          <a:p>
            <a:pPr lvl="1"/>
            <a:r>
              <a:rPr lang="en-US" b="1" dirty="0"/>
              <a:t>lock(L):</a:t>
            </a:r>
            <a:r>
              <a:rPr lang="en-US" dirty="0"/>
              <a:t> acquire the lock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If lock is already held by another thread, OS puts you to sleep</a:t>
            </a:r>
          </a:p>
          <a:p>
            <a:pPr lvl="1"/>
            <a:r>
              <a:rPr lang="en-US" b="1" dirty="0"/>
              <a:t>unlock(L):</a:t>
            </a:r>
            <a:r>
              <a:rPr lang="en-US" dirty="0"/>
              <a:t> release the lock</a:t>
            </a:r>
          </a:p>
          <a:p>
            <a:pPr lvl="2"/>
            <a:r>
              <a:rPr lang="en-US" dirty="0"/>
              <a:t>OS wakes up waiting threads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5029200" y="5338392"/>
            <a:ext cx="3740126" cy="1519608"/>
          </a:xfrm>
          <a:prstGeom prst="wedgeRoundRectCallout">
            <a:avLst>
              <a:gd name="adj1" fmla="val -59977"/>
              <a:gd name="adj2" fmla="val -57910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“lock/unlock()</a:t>
            </a:r>
            <a:r>
              <a:rPr lang="en-US" sz="1800" b="0" kern="0" dirty="0">
                <a:solidFill>
                  <a:srgbClr val="000000"/>
                </a:solidFill>
                <a:latin typeface="Gill Sans"/>
                <a:cs typeface="Gill Sans"/>
              </a:rPr>
              <a:t>” </a:t>
            </a:r>
            <a:r>
              <a:rPr lang="en-US" sz="1800" kern="0" dirty="0">
                <a:solidFill>
                  <a:srgbClr val="000000"/>
                </a:solidFill>
                <a:latin typeface="Gill Sans"/>
                <a:cs typeface="Gill Sans"/>
              </a:rPr>
              <a:t>illustrations</a:t>
            </a:r>
            <a:r>
              <a:rPr lang="en-US" sz="1800" b="0" kern="0" dirty="0">
                <a:solidFill>
                  <a:srgbClr val="000000"/>
                </a:solidFill>
                <a:latin typeface="Gill Sans"/>
                <a:cs typeface="Gill Sans"/>
              </a:rPr>
              <a:t> only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kern="0" dirty="0">
                <a:solidFill>
                  <a:srgbClr val="000000"/>
                </a:solidFill>
                <a:latin typeface="Gill Sans"/>
                <a:cs typeface="Gill Sans"/>
              </a:rPr>
              <a:t>Real code (next lecture):</a:t>
            </a:r>
          </a:p>
          <a:p>
            <a:pPr marL="285750" marR="0" lvl="0" indent="-28575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pthread_mutex_lock</a:t>
            </a:r>
            <a:r>
              <a:rPr lang="en-US" sz="1800" b="0" kern="0" dirty="0">
                <a:solidFill>
                  <a:srgbClr val="000000"/>
                </a:solidFill>
                <a:latin typeface="Gill Sans"/>
                <a:cs typeface="Gill Sans"/>
              </a:rPr>
              <a:t>() / unlock()</a:t>
            </a:r>
          </a:p>
          <a:p>
            <a:pPr marL="285750" marR="0" lvl="0" indent="-28575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800" b="0" kern="0" dirty="0" err="1">
                <a:solidFill>
                  <a:srgbClr val="000000"/>
                </a:solidFill>
                <a:latin typeface="Gill Sans"/>
                <a:cs typeface="Gill Sans"/>
              </a:rPr>
              <a:t>s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em_wait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() /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sem_post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441400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 illustration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533400" y="1523129"/>
            <a:ext cx="8191164" cy="342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After lock has been allocated and initialized:</a:t>
            </a:r>
          </a:p>
          <a:p>
            <a:pPr>
              <a:lnSpc>
                <a:spcPct val="80000"/>
              </a:lnSpc>
            </a:pP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void increment() {</a:t>
            </a:r>
          </a:p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FF0000"/>
                </a:solidFill>
                <a:latin typeface="Courier New"/>
                <a:cs typeface="Courier New"/>
              </a:rPr>
              <a:t>	lock(L);</a:t>
            </a:r>
          </a:p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++; // updating shared </a:t>
            </a:r>
            <a:r>
              <a:rPr lang="en-US" sz="1800" b="1" dirty="0" err="1">
                <a:solidFill>
                  <a:srgbClr val="000000"/>
                </a:solidFill>
                <a:latin typeface="Courier New"/>
                <a:cs typeface="Courier New"/>
              </a:rPr>
              <a:t>var</a:t>
            </a:r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, in CS</a:t>
            </a:r>
          </a:p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FF0000"/>
                </a:solidFill>
                <a:latin typeface="Courier New"/>
                <a:cs typeface="Courier New"/>
              </a:rPr>
              <a:t>	unlock(L);</a:t>
            </a:r>
          </a:p>
          <a:p>
            <a:pPr>
              <a:lnSpc>
                <a:spcPct val="80000"/>
              </a:lnSpc>
            </a:pP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>
              <a:lnSpc>
                <a:spcPct val="80000"/>
              </a:lnSpc>
            </a:pP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void deposit(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accountid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amount) {</a:t>
            </a:r>
          </a:p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	lock(</a:t>
            </a:r>
            <a:r>
              <a:rPr lang="en-US" sz="1800" b="1" dirty="0" err="1">
                <a:solidFill>
                  <a:srgbClr val="FF0000"/>
                </a:solidFill>
                <a:latin typeface="Courier New"/>
                <a:cs typeface="Courier New"/>
              </a:rPr>
              <a:t>banklock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	balance[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accountid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] += amount;</a:t>
            </a:r>
          </a:p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	unlock(</a:t>
            </a:r>
            <a:r>
              <a:rPr lang="en-US" sz="1800" b="1" dirty="0" err="1">
                <a:solidFill>
                  <a:srgbClr val="FF0000"/>
                </a:solidFill>
                <a:latin typeface="Courier New"/>
                <a:cs typeface="Courier New"/>
              </a:rPr>
              <a:t>banklock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pPr>
              <a:lnSpc>
                <a:spcPct val="80000"/>
              </a:lnSpc>
            </a:pP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Allocate one lock for the whole bank. </a:t>
            </a:r>
            <a:r>
              <a:rPr lang="en-US" sz="1800" dirty="0">
                <a:solidFill>
                  <a:srgbClr val="FF0000"/>
                </a:solidFill>
                <a:latin typeface="Courier New"/>
                <a:cs typeface="Courier New"/>
              </a:rPr>
              <a:t>Problem?</a:t>
            </a:r>
          </a:p>
          <a:p>
            <a:pPr>
              <a:lnSpc>
                <a:spcPct val="80000"/>
              </a:lnSpc>
            </a:pP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4833985"/>
            <a:ext cx="8191164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en-US" sz="1800" dirty="0">
              <a:latin typeface="Courier New"/>
              <a:cs typeface="Courier New"/>
            </a:endParaRPr>
          </a:p>
          <a:p>
            <a:pPr>
              <a:lnSpc>
                <a:spcPct val="80000"/>
              </a:lnSpc>
            </a:pPr>
            <a:endParaRPr lang="en-US" sz="1800" dirty="0">
              <a:latin typeface="Courier New"/>
              <a:cs typeface="Courier New"/>
            </a:endParaRPr>
          </a:p>
          <a:p>
            <a:pPr>
              <a:lnSpc>
                <a:spcPct val="80000"/>
              </a:lnSpc>
            </a:pPr>
            <a:r>
              <a:rPr lang="en-US" sz="1800" dirty="0">
                <a:latin typeface="Courier New"/>
                <a:cs typeface="Courier New"/>
              </a:rPr>
              <a:t>void deposit(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accountid</a:t>
            </a:r>
            <a:r>
              <a:rPr lang="en-US" sz="1800" dirty="0">
                <a:latin typeface="Courier New"/>
                <a:cs typeface="Courier New"/>
              </a:rPr>
              <a:t>, 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amount) {</a:t>
            </a:r>
          </a:p>
          <a:p>
            <a:pPr>
              <a:lnSpc>
                <a:spcPct val="80000"/>
              </a:lnSpc>
            </a:pPr>
            <a:r>
              <a:rPr lang="en-US" sz="1800" dirty="0">
                <a:latin typeface="Courier New"/>
                <a:cs typeface="Courier New"/>
              </a:rPr>
              <a:t>	lock(</a:t>
            </a:r>
            <a:r>
              <a:rPr lang="en-US" sz="1800" b="1" dirty="0">
                <a:solidFill>
                  <a:srgbClr val="FF0000"/>
                </a:solidFill>
                <a:latin typeface="Courier New"/>
                <a:cs typeface="Courier New"/>
              </a:rPr>
              <a:t>locks[</a:t>
            </a:r>
            <a:r>
              <a:rPr lang="en-US" sz="1800" b="1" dirty="0" err="1">
                <a:solidFill>
                  <a:srgbClr val="FF0000"/>
                </a:solidFill>
                <a:latin typeface="Courier New"/>
                <a:cs typeface="Courier New"/>
              </a:rPr>
              <a:t>accountid</a:t>
            </a:r>
            <a:r>
              <a:rPr lang="en-US" sz="1800" b="1" dirty="0">
                <a:solidFill>
                  <a:srgbClr val="FF0000"/>
                </a:solidFill>
                <a:latin typeface="Courier New"/>
                <a:cs typeface="Courier New"/>
              </a:rPr>
              <a:t>]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>
              <a:lnSpc>
                <a:spcPct val="80000"/>
              </a:lnSpc>
            </a:pPr>
            <a:r>
              <a:rPr lang="en-US" sz="1800" dirty="0">
                <a:latin typeface="Courier New"/>
                <a:cs typeface="Courier New"/>
              </a:rPr>
              <a:t>	balance[</a:t>
            </a:r>
            <a:r>
              <a:rPr lang="en-US" sz="1800" dirty="0" err="1">
                <a:latin typeface="Courier New"/>
                <a:cs typeface="Courier New"/>
              </a:rPr>
              <a:t>accountid</a:t>
            </a:r>
            <a:r>
              <a:rPr lang="en-US" sz="1800" dirty="0">
                <a:latin typeface="Courier New"/>
                <a:cs typeface="Courier New"/>
              </a:rPr>
              <a:t>] += amount;</a:t>
            </a:r>
          </a:p>
          <a:p>
            <a:pPr>
              <a:lnSpc>
                <a:spcPct val="80000"/>
              </a:lnSpc>
            </a:pPr>
            <a:r>
              <a:rPr lang="en-US" sz="1800" dirty="0">
                <a:latin typeface="Courier New"/>
                <a:cs typeface="Courier New"/>
              </a:rPr>
              <a:t>	unlock(</a:t>
            </a:r>
            <a:r>
              <a:rPr lang="en-US" sz="1800" b="1" dirty="0">
                <a:solidFill>
                  <a:srgbClr val="FF0000"/>
                </a:solidFill>
                <a:latin typeface="Courier New"/>
                <a:cs typeface="Courier New"/>
              </a:rPr>
              <a:t>locks[</a:t>
            </a:r>
            <a:r>
              <a:rPr lang="en-US" sz="1800" b="1" dirty="0" err="1">
                <a:solidFill>
                  <a:srgbClr val="FF0000"/>
                </a:solidFill>
                <a:latin typeface="Courier New"/>
                <a:cs typeface="Courier New"/>
              </a:rPr>
              <a:t>accountid</a:t>
            </a:r>
            <a:r>
              <a:rPr lang="en-US" sz="1800" b="1" dirty="0">
                <a:solidFill>
                  <a:srgbClr val="FF0000"/>
                </a:solidFill>
                <a:latin typeface="Courier New"/>
                <a:cs typeface="Courier New"/>
              </a:rPr>
              <a:t>]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6324600" y="5334000"/>
            <a:ext cx="2673325" cy="1291008"/>
          </a:xfrm>
          <a:prstGeom prst="wedgeRoundRectCallout">
            <a:avLst>
              <a:gd name="adj1" fmla="val -73385"/>
              <a:gd name="adj2" fmla="val -7077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A lock for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 a specific data address/memory line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kern="0" baseline="0" dirty="0">
                <a:solidFill>
                  <a:srgbClr val="000000"/>
                </a:solidFill>
                <a:latin typeface="Gill Sans"/>
                <a:cs typeface="Gill Sans"/>
              </a:rPr>
              <a:t>e.g. balance[</a:t>
            </a:r>
            <a:r>
              <a:rPr lang="en-US" sz="1800" b="0" kern="0" baseline="0" dirty="0" err="1">
                <a:solidFill>
                  <a:srgbClr val="000000"/>
                </a:solidFill>
                <a:latin typeface="Gill Sans"/>
                <a:cs typeface="Gill Sans"/>
              </a:rPr>
              <a:t>i</a:t>
            </a:r>
            <a:r>
              <a:rPr lang="en-US" sz="1800" b="0" kern="0" baseline="0" dirty="0">
                <a:solidFill>
                  <a:srgbClr val="000000"/>
                </a:solidFill>
                <a:latin typeface="Gill Sans"/>
                <a:cs typeface="Gill Sans"/>
              </a:rPr>
              <a:t>]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45397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2514" y="304800"/>
            <a:ext cx="8634582" cy="762000"/>
          </a:xfrm>
        </p:spPr>
        <p:txBody>
          <a:bodyPr/>
          <a:lstStyle/>
          <a:p>
            <a:r>
              <a:rPr lang="en-US" dirty="0"/>
              <a:t>Threads and Process address space</a:t>
            </a:r>
          </a:p>
        </p:txBody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5867400" cy="548640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dirty="0"/>
              <a:t>Code segment</a:t>
            </a:r>
          </a:p>
          <a:p>
            <a:pPr lvl="1"/>
            <a:r>
              <a:rPr lang="en-US" dirty="0"/>
              <a:t>Each thread has a program counter (PC)</a:t>
            </a:r>
          </a:p>
          <a:p>
            <a:pPr lvl="1"/>
            <a:r>
              <a:rPr lang="en-US" dirty="0"/>
              <a:t>Threads’ PCs point to different addresses in the </a:t>
            </a:r>
            <a:r>
              <a:rPr lang="en-US" b="1" dirty="0"/>
              <a:t>same</a:t>
            </a:r>
            <a:r>
              <a:rPr lang="en-US" dirty="0"/>
              <a:t> code segment</a:t>
            </a:r>
          </a:p>
          <a:p>
            <a:pPr lvl="1"/>
            <a:endParaRPr lang="en-US" dirty="0"/>
          </a:p>
          <a:p>
            <a:r>
              <a:rPr lang="en-US" dirty="0"/>
              <a:t>Data and Heap</a:t>
            </a:r>
          </a:p>
          <a:p>
            <a:pPr lvl="1"/>
            <a:r>
              <a:rPr lang="en-US" dirty="0"/>
              <a:t>All threads share data and heap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Data</a:t>
            </a:r>
            <a:r>
              <a:rPr lang="en-US" dirty="0">
                <a:solidFill>
                  <a:srgbClr val="FF0000"/>
                </a:solidFill>
              </a:rPr>
              <a:t>: global and static variables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Heap</a:t>
            </a:r>
            <a:r>
              <a:rPr lang="en-US" dirty="0">
                <a:solidFill>
                  <a:srgbClr val="FF0000"/>
                </a:solidFill>
              </a:rPr>
              <a:t>: “</a:t>
            </a:r>
            <a:r>
              <a:rPr lang="en-US" dirty="0" err="1">
                <a:solidFill>
                  <a:srgbClr val="FF0000"/>
                </a:solidFill>
              </a:rPr>
              <a:t>malloc</a:t>
            </a:r>
            <a:r>
              <a:rPr lang="en-US" dirty="0">
                <a:solidFill>
                  <a:srgbClr val="FF0000"/>
                </a:solidFill>
              </a:rPr>
              <a:t>()”/dynamically allocated data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Stack</a:t>
            </a:r>
          </a:p>
          <a:p>
            <a:pPr lvl="1"/>
            <a:r>
              <a:rPr lang="en-US" dirty="0"/>
              <a:t>Each thread has its own stack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713781" y="1310914"/>
            <a:ext cx="1813571" cy="4371959"/>
          </a:xfrm>
          <a:prstGeom prst="rect">
            <a:avLst/>
          </a:prstGeom>
          <a:solidFill>
            <a:srgbClr val="7E97AD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713781" y="1310915"/>
            <a:ext cx="1813571" cy="441685"/>
          </a:xfrm>
          <a:prstGeom prst="rect">
            <a:avLst/>
          </a:prstGeom>
          <a:solidFill>
            <a:srgbClr val="646464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Stack T0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713781" y="4158874"/>
            <a:ext cx="1813571" cy="1523999"/>
          </a:xfrm>
          <a:prstGeom prst="rect">
            <a:avLst/>
          </a:prstGeom>
          <a:solidFill>
            <a:srgbClr val="CC8E60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Code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kern="0" dirty="0">
                <a:solidFill>
                  <a:srgbClr val="000000"/>
                </a:solidFill>
                <a:latin typeface="Gill Sans"/>
                <a:cs typeface="Gill Sans"/>
              </a:rPr>
              <a:t>Main() {…}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="0" kern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kern="0" dirty="0">
                <a:solidFill>
                  <a:srgbClr val="000000"/>
                </a:solidFill>
                <a:latin typeface="Gill Sans"/>
                <a:cs typeface="Gill Sans"/>
              </a:rPr>
              <a:t>Hello() {…}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713781" y="3356143"/>
            <a:ext cx="1813571" cy="395711"/>
          </a:xfrm>
          <a:prstGeom prst="rect">
            <a:avLst/>
          </a:prstGeom>
          <a:solidFill>
            <a:srgbClr val="969696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Heap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7401687" y="1752600"/>
            <a:ext cx="0" cy="247763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7923704" y="3108379"/>
            <a:ext cx="0" cy="247763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6467505" y="5513820"/>
            <a:ext cx="246276" cy="300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0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6248400" y="1197678"/>
            <a:ext cx="465381" cy="300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2</a:t>
            </a:r>
            <a:r>
              <a:rPr kumimoji="0" 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-1</a:t>
            </a: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6713781" y="2145548"/>
            <a:ext cx="1813571" cy="336926"/>
          </a:xfrm>
          <a:prstGeom prst="rect">
            <a:avLst/>
          </a:prstGeom>
          <a:solidFill>
            <a:srgbClr val="646464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Stack T1</a:t>
            </a:r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7401687" y="2435983"/>
            <a:ext cx="0" cy="247763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8527352" y="5532763"/>
            <a:ext cx="687906" cy="0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8527352" y="4933964"/>
            <a:ext cx="687906" cy="0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153400" y="4509840"/>
            <a:ext cx="1177961" cy="369332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T0’s PC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194639" y="5161142"/>
            <a:ext cx="1177961" cy="369332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T1’s PC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713781" y="3751854"/>
            <a:ext cx="1813571" cy="395711"/>
          </a:xfrm>
          <a:prstGeom prst="rect">
            <a:avLst/>
          </a:prstGeom>
          <a:solidFill>
            <a:srgbClr val="969696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2513727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2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25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25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25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25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5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25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25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locks</a:t>
            </a:r>
          </a:p>
        </p:txBody>
      </p:sp>
      <p:sp>
        <p:nvSpPr>
          <p:cNvPr id="7" name="Rectangle 6"/>
          <p:cNvSpPr/>
          <p:nvPr/>
        </p:nvSpPr>
        <p:spPr>
          <a:xfrm>
            <a:off x="357018" y="1905000"/>
            <a:ext cx="8191164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en-US" sz="1800" dirty="0">
              <a:latin typeface="Monaco"/>
              <a:cs typeface="Monaco"/>
            </a:endParaRPr>
          </a:p>
          <a:p>
            <a:pPr>
              <a:lnSpc>
                <a:spcPct val="80000"/>
              </a:lnSpc>
            </a:pPr>
            <a:endParaRPr lang="en-US" sz="1800" dirty="0">
              <a:latin typeface="Monaco"/>
              <a:cs typeface="Monaco"/>
            </a:endParaRPr>
          </a:p>
          <a:p>
            <a:pPr>
              <a:lnSpc>
                <a:spcPct val="80000"/>
              </a:lnSpc>
            </a:pPr>
            <a:r>
              <a:rPr lang="en-US" sz="1800" dirty="0">
                <a:latin typeface="Monaco"/>
                <a:cs typeface="Monaco"/>
              </a:rPr>
              <a:t>void </a:t>
            </a:r>
            <a:r>
              <a:rPr lang="en-US" sz="1800" u="sng" dirty="0">
                <a:latin typeface="Monaco"/>
                <a:cs typeface="Monaco"/>
              </a:rPr>
              <a:t>transfer</a:t>
            </a:r>
            <a:r>
              <a:rPr lang="en-US" sz="1800" dirty="0">
                <a:latin typeface="Monaco"/>
                <a:cs typeface="Monaco"/>
              </a:rPr>
              <a:t>(</a:t>
            </a:r>
            <a:r>
              <a:rPr lang="en-US" sz="1800" dirty="0" err="1">
                <a:latin typeface="Monaco"/>
                <a:cs typeface="Monaco"/>
              </a:rPr>
              <a:t>int</a:t>
            </a:r>
            <a:r>
              <a:rPr lang="en-US" sz="1800" dirty="0">
                <a:latin typeface="Monaco"/>
                <a:cs typeface="Monaco"/>
              </a:rPr>
              <a:t> </a:t>
            </a:r>
            <a:r>
              <a:rPr lang="en-US" sz="1800" dirty="0" err="1">
                <a:latin typeface="Monaco"/>
                <a:cs typeface="Monaco"/>
              </a:rPr>
              <a:t>fromAcct</a:t>
            </a:r>
            <a:r>
              <a:rPr lang="en-US" sz="1800" dirty="0">
                <a:latin typeface="Monaco"/>
                <a:cs typeface="Monaco"/>
              </a:rPr>
              <a:t>, </a:t>
            </a:r>
            <a:r>
              <a:rPr lang="en-US" sz="1800" dirty="0" err="1">
                <a:latin typeface="Monaco"/>
                <a:cs typeface="Monaco"/>
              </a:rPr>
              <a:t>int</a:t>
            </a:r>
            <a:r>
              <a:rPr lang="en-US" sz="1800" dirty="0">
                <a:latin typeface="Monaco"/>
                <a:cs typeface="Monaco"/>
              </a:rPr>
              <a:t> </a:t>
            </a:r>
            <a:r>
              <a:rPr lang="en-US" sz="1800" dirty="0" err="1">
                <a:latin typeface="Monaco"/>
                <a:cs typeface="Monaco"/>
              </a:rPr>
              <a:t>toAccnt</a:t>
            </a:r>
            <a:r>
              <a:rPr lang="en-US" sz="1800" dirty="0">
                <a:latin typeface="Monaco"/>
                <a:cs typeface="Monaco"/>
              </a:rPr>
              <a:t>, </a:t>
            </a:r>
            <a:r>
              <a:rPr lang="en-US" sz="1800" dirty="0" err="1">
                <a:latin typeface="Monaco"/>
                <a:cs typeface="Monaco"/>
              </a:rPr>
              <a:t>int</a:t>
            </a:r>
            <a:r>
              <a:rPr lang="en-US" sz="1800" dirty="0">
                <a:latin typeface="Monaco"/>
                <a:cs typeface="Monaco"/>
              </a:rPr>
              <a:t> amount) </a:t>
            </a:r>
          </a:p>
          <a:p>
            <a:pPr>
              <a:lnSpc>
                <a:spcPct val="80000"/>
              </a:lnSpc>
            </a:pPr>
            <a:endParaRPr lang="en-US" sz="1800" dirty="0">
              <a:latin typeface="Monaco"/>
              <a:cs typeface="Monaco"/>
            </a:endParaRPr>
          </a:p>
          <a:p>
            <a:pPr>
              <a:lnSpc>
                <a:spcPct val="80000"/>
              </a:lnSpc>
            </a:pPr>
            <a:r>
              <a:rPr lang="en-US" sz="1800" dirty="0">
                <a:latin typeface="Monaco"/>
                <a:cs typeface="Monaco"/>
              </a:rPr>
              <a:t>    lock(</a:t>
            </a:r>
            <a:r>
              <a:rPr lang="en-US" sz="1800" b="1" dirty="0">
                <a:solidFill>
                  <a:srgbClr val="FF0000"/>
                </a:solidFill>
                <a:latin typeface="Monaco"/>
                <a:cs typeface="Monaco"/>
              </a:rPr>
              <a:t>locks[</a:t>
            </a:r>
            <a:r>
              <a:rPr lang="en-US" sz="1800" dirty="0" err="1">
                <a:solidFill>
                  <a:srgbClr val="FF0000"/>
                </a:solidFill>
                <a:latin typeface="Monaco"/>
                <a:cs typeface="Monaco"/>
              </a:rPr>
              <a:t>fromAcct</a:t>
            </a:r>
            <a:r>
              <a:rPr lang="en-US" sz="1800" b="1" dirty="0">
                <a:solidFill>
                  <a:srgbClr val="FF0000"/>
                </a:solidFill>
                <a:latin typeface="Monaco"/>
                <a:cs typeface="Monaco"/>
              </a:rPr>
              <a:t>]</a:t>
            </a:r>
            <a:r>
              <a:rPr lang="en-US" sz="1800" dirty="0">
                <a:latin typeface="Monaco"/>
                <a:cs typeface="Monaco"/>
              </a:rPr>
              <a:t>);</a:t>
            </a:r>
          </a:p>
          <a:p>
            <a:pPr>
              <a:lnSpc>
                <a:spcPct val="80000"/>
              </a:lnSpc>
            </a:pPr>
            <a:endParaRPr lang="en-US" sz="1800" dirty="0">
              <a:latin typeface="Monaco"/>
              <a:cs typeface="Monaco"/>
            </a:endParaRPr>
          </a:p>
          <a:p>
            <a:pPr>
              <a:lnSpc>
                <a:spcPct val="80000"/>
              </a:lnSpc>
            </a:pPr>
            <a:r>
              <a:rPr lang="en-US" sz="1800" dirty="0">
                <a:latin typeface="Monaco"/>
                <a:cs typeface="Monaco"/>
              </a:rPr>
              <a:t>    lock(</a:t>
            </a:r>
            <a:r>
              <a:rPr lang="en-US" sz="1800" dirty="0">
                <a:solidFill>
                  <a:srgbClr val="FF0000"/>
                </a:solidFill>
                <a:latin typeface="Monaco"/>
                <a:cs typeface="Monaco"/>
              </a:rPr>
              <a:t>locks[</a:t>
            </a:r>
            <a:r>
              <a:rPr lang="en-US" sz="1800" dirty="0" err="1">
                <a:solidFill>
                  <a:srgbClr val="FF0000"/>
                </a:solidFill>
                <a:latin typeface="Monaco"/>
                <a:cs typeface="Monaco"/>
              </a:rPr>
              <a:t>toAcct</a:t>
            </a:r>
            <a:r>
              <a:rPr lang="en-US" sz="1800" dirty="0">
                <a:solidFill>
                  <a:srgbClr val="FF0000"/>
                </a:solidFill>
                <a:latin typeface="Monaco"/>
                <a:cs typeface="Monaco"/>
              </a:rPr>
              <a:t>]</a:t>
            </a:r>
            <a:r>
              <a:rPr lang="en-US" sz="1800" dirty="0">
                <a:latin typeface="Monaco"/>
                <a:cs typeface="Monaco"/>
              </a:rPr>
              <a:t>);</a:t>
            </a:r>
          </a:p>
          <a:p>
            <a:pPr>
              <a:lnSpc>
                <a:spcPct val="80000"/>
              </a:lnSpc>
            </a:pPr>
            <a:endParaRPr lang="en-US" sz="1800" dirty="0">
              <a:latin typeface="Monaco"/>
              <a:cs typeface="Monaco"/>
            </a:endParaRPr>
          </a:p>
          <a:p>
            <a:pPr>
              <a:lnSpc>
                <a:spcPct val="80000"/>
              </a:lnSpc>
            </a:pPr>
            <a:r>
              <a:rPr lang="en-US" sz="1800" dirty="0">
                <a:latin typeface="Monaco"/>
                <a:cs typeface="Monaco"/>
              </a:rPr>
              <a:t>    </a:t>
            </a:r>
            <a:r>
              <a:rPr lang="en-US" sz="1800" dirty="0">
                <a:solidFill>
                  <a:srgbClr val="008000"/>
                </a:solidFill>
                <a:latin typeface="Monaco"/>
                <a:cs typeface="Monaco"/>
              </a:rPr>
              <a:t>balance[</a:t>
            </a:r>
            <a:r>
              <a:rPr lang="en-US" sz="1800" dirty="0" err="1">
                <a:solidFill>
                  <a:srgbClr val="008000"/>
                </a:solidFill>
                <a:latin typeface="Monaco"/>
                <a:cs typeface="Monaco"/>
              </a:rPr>
              <a:t>fromAcct</a:t>
            </a:r>
            <a:r>
              <a:rPr lang="en-US" sz="1800" dirty="0">
                <a:solidFill>
                  <a:srgbClr val="008000"/>
                </a:solidFill>
                <a:latin typeface="Monaco"/>
                <a:cs typeface="Monaco"/>
              </a:rPr>
              <a:t>] -= amount;</a:t>
            </a:r>
          </a:p>
          <a:p>
            <a:pPr>
              <a:lnSpc>
                <a:spcPct val="80000"/>
              </a:lnSpc>
            </a:pPr>
            <a:endParaRPr lang="en-US" sz="1800" dirty="0">
              <a:solidFill>
                <a:srgbClr val="008000"/>
              </a:solidFill>
              <a:latin typeface="Monaco"/>
              <a:cs typeface="Monaco"/>
            </a:endParaRPr>
          </a:p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008000"/>
                </a:solidFill>
                <a:latin typeface="Monaco"/>
                <a:cs typeface="Monaco"/>
              </a:rPr>
              <a:t>    balance[</a:t>
            </a:r>
            <a:r>
              <a:rPr lang="en-US" sz="1800" dirty="0" err="1">
                <a:solidFill>
                  <a:srgbClr val="008000"/>
                </a:solidFill>
                <a:latin typeface="Monaco"/>
                <a:cs typeface="Monaco"/>
              </a:rPr>
              <a:t>toAcct</a:t>
            </a:r>
            <a:r>
              <a:rPr lang="en-US" sz="1800" dirty="0">
                <a:solidFill>
                  <a:srgbClr val="008000"/>
                </a:solidFill>
                <a:latin typeface="Monaco"/>
                <a:cs typeface="Monaco"/>
              </a:rPr>
              <a:t>] += amount;</a:t>
            </a:r>
          </a:p>
          <a:p>
            <a:pPr>
              <a:lnSpc>
                <a:spcPct val="80000"/>
              </a:lnSpc>
            </a:pPr>
            <a:endParaRPr lang="en-US" sz="1800" dirty="0">
              <a:solidFill>
                <a:srgbClr val="008000"/>
              </a:solidFill>
              <a:latin typeface="Monaco"/>
              <a:cs typeface="Monaco"/>
            </a:endParaRPr>
          </a:p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008000"/>
                </a:solidFill>
                <a:latin typeface="Monaco"/>
                <a:cs typeface="Monaco"/>
              </a:rPr>
              <a:t>    </a:t>
            </a:r>
            <a:r>
              <a:rPr lang="en-US" sz="1800" dirty="0">
                <a:latin typeface="Monaco"/>
                <a:cs typeface="Monaco"/>
              </a:rPr>
              <a:t>unlock(</a:t>
            </a:r>
            <a:r>
              <a:rPr lang="en-US" sz="1800" dirty="0">
                <a:solidFill>
                  <a:srgbClr val="FF0000"/>
                </a:solidFill>
                <a:latin typeface="Monaco"/>
                <a:cs typeface="Monaco"/>
              </a:rPr>
              <a:t>locks[</a:t>
            </a:r>
            <a:r>
              <a:rPr lang="en-US" sz="1800" dirty="0" err="1">
                <a:solidFill>
                  <a:srgbClr val="FF0000"/>
                </a:solidFill>
                <a:latin typeface="Monaco"/>
                <a:cs typeface="Monaco"/>
              </a:rPr>
              <a:t>toAcct</a:t>
            </a:r>
            <a:r>
              <a:rPr lang="en-US" sz="1800" dirty="0">
                <a:solidFill>
                  <a:srgbClr val="FF0000"/>
                </a:solidFill>
                <a:latin typeface="Monaco"/>
                <a:cs typeface="Monaco"/>
              </a:rPr>
              <a:t>]</a:t>
            </a:r>
            <a:r>
              <a:rPr lang="en-US" sz="1800" dirty="0">
                <a:latin typeface="Monaco"/>
                <a:cs typeface="Monaco"/>
              </a:rPr>
              <a:t>);</a:t>
            </a:r>
          </a:p>
          <a:p>
            <a:pPr>
              <a:lnSpc>
                <a:spcPct val="80000"/>
              </a:lnSpc>
            </a:pPr>
            <a:endParaRPr lang="en-US" sz="1800" dirty="0">
              <a:latin typeface="Monaco"/>
              <a:cs typeface="Monaco"/>
            </a:endParaRPr>
          </a:p>
          <a:p>
            <a:pPr>
              <a:lnSpc>
                <a:spcPct val="80000"/>
              </a:lnSpc>
            </a:pPr>
            <a:r>
              <a:rPr lang="en-US" sz="1800" dirty="0">
                <a:latin typeface="Monaco"/>
                <a:cs typeface="Monaco"/>
              </a:rPr>
              <a:t>    unlock(</a:t>
            </a:r>
            <a:r>
              <a:rPr lang="en-US" sz="1800" dirty="0">
                <a:solidFill>
                  <a:srgbClr val="FF0000"/>
                </a:solidFill>
                <a:latin typeface="Monaco"/>
                <a:cs typeface="Monaco"/>
              </a:rPr>
              <a:t>locks[</a:t>
            </a:r>
            <a:r>
              <a:rPr lang="en-US" sz="1800" dirty="0" err="1">
                <a:solidFill>
                  <a:srgbClr val="FF0000"/>
                </a:solidFill>
                <a:latin typeface="Monaco"/>
                <a:cs typeface="Monaco"/>
              </a:rPr>
              <a:t>fromAcct</a:t>
            </a:r>
            <a:r>
              <a:rPr lang="en-US" sz="1800" dirty="0">
                <a:solidFill>
                  <a:srgbClr val="FF0000"/>
                </a:solidFill>
                <a:latin typeface="Monaco"/>
                <a:cs typeface="Monaco"/>
              </a:rPr>
              <a:t>]</a:t>
            </a:r>
            <a:r>
              <a:rPr lang="en-US" sz="1800" dirty="0">
                <a:latin typeface="Monaco"/>
                <a:cs typeface="Monaco"/>
              </a:rPr>
              <a:t>);</a:t>
            </a:r>
          </a:p>
          <a:p>
            <a:pPr>
              <a:lnSpc>
                <a:spcPct val="80000"/>
              </a:lnSpc>
            </a:pPr>
            <a:endParaRPr lang="en-US" sz="1800" dirty="0">
              <a:latin typeface="Monaco"/>
              <a:cs typeface="Monaco"/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6019800" y="3352800"/>
            <a:ext cx="2673325" cy="2514600"/>
          </a:xfrm>
          <a:prstGeom prst="wedgeRoundRectCallout">
            <a:avLst>
              <a:gd name="adj1" fmla="val -81080"/>
              <a:gd name="adj2" fmla="val -31063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Critical section of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kern="0" dirty="0">
                <a:solidFill>
                  <a:srgbClr val="000000"/>
                </a:solidFill>
                <a:latin typeface="Gill Sans"/>
                <a:cs typeface="Gill Sans"/>
              </a:rPr>
              <a:t>t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wo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 data lines,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kern="0" dirty="0">
                <a:solidFill>
                  <a:srgbClr val="000000"/>
                </a:solidFill>
                <a:latin typeface="Gill Sans"/>
                <a:cs typeface="Gill Sans"/>
              </a:rPr>
              <a:t>balance[</a:t>
            </a:r>
            <a:r>
              <a:rPr lang="en-US" sz="1800" b="0" kern="0" dirty="0" err="1">
                <a:solidFill>
                  <a:srgbClr val="000000"/>
                </a:solidFill>
                <a:latin typeface="Gill Sans"/>
                <a:cs typeface="Gill Sans"/>
              </a:rPr>
              <a:t>i</a:t>
            </a:r>
            <a:r>
              <a:rPr lang="en-US" sz="1800" b="0" kern="0" dirty="0">
                <a:solidFill>
                  <a:srgbClr val="000000"/>
                </a:solidFill>
                <a:latin typeface="Gill Sans"/>
                <a:cs typeface="Gill Sans"/>
              </a:rPr>
              <a:t>] and balance[j]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="0" kern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(need to acquire multiple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 locks)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="0" kern="0" baseline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Only enter if both locks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kern="0" dirty="0">
                <a:solidFill>
                  <a:srgbClr val="000000"/>
                </a:solidFill>
                <a:latin typeface="Gill Sans"/>
                <a:cs typeface="Gill Sans"/>
              </a:rPr>
              <a:t>a</a:t>
            </a:r>
            <a:r>
              <a:rPr lang="en-US" sz="1800" b="0" kern="0" baseline="0" dirty="0">
                <a:solidFill>
                  <a:srgbClr val="000000"/>
                </a:solidFill>
                <a:latin typeface="Gill Sans"/>
                <a:cs typeface="Gill Sans"/>
              </a:rPr>
              <a:t>re</a:t>
            </a:r>
            <a:r>
              <a:rPr lang="en-US" sz="1800" b="0" kern="0" dirty="0">
                <a:solidFill>
                  <a:srgbClr val="000000"/>
                </a:solidFill>
                <a:latin typeface="Gill Sans"/>
                <a:cs typeface="Gill Sans"/>
              </a:rPr>
              <a:t> acquired.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361937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Parallelizing a job (1)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495800" y="1197678"/>
            <a:ext cx="3709465" cy="21336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arr</a:t>
            </a:r>
            <a:r>
              <a:rPr lang="en-US" sz="1600" dirty="0">
                <a:latin typeface="Courier New" pitchFamily="49" charset="0"/>
              </a:rPr>
              <a:t>[1000];</a:t>
            </a:r>
          </a:p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total;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Main() {</a:t>
            </a:r>
          </a:p>
          <a:p>
            <a:r>
              <a:rPr lang="en-US" sz="1600" dirty="0">
                <a:latin typeface="Courier New" pitchFamily="49" charset="0"/>
              </a:rPr>
              <a:t>  // run 2 threads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pthread_create</a:t>
            </a:r>
            <a:r>
              <a:rPr lang="en-US" sz="1600" dirty="0">
                <a:latin typeface="Courier New" pitchFamily="49" charset="0"/>
              </a:rPr>
              <a:t>(… </a:t>
            </a:r>
            <a:r>
              <a:rPr lang="en-US" sz="1600" dirty="0" err="1">
                <a:latin typeface="Courier New" pitchFamily="49" charset="0"/>
              </a:rPr>
              <a:t>incr</a:t>
            </a:r>
            <a:r>
              <a:rPr lang="en-US" sz="1600" dirty="0">
                <a:latin typeface="Courier New" pitchFamily="49" charset="0"/>
              </a:rPr>
              <a:t> …);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pthread_create</a:t>
            </a:r>
            <a:r>
              <a:rPr lang="en-US" sz="1600" dirty="0">
                <a:latin typeface="Courier New" pitchFamily="49" charset="0"/>
              </a:rPr>
              <a:t>(… </a:t>
            </a:r>
            <a:r>
              <a:rPr lang="en-US" sz="1600" dirty="0" err="1">
                <a:latin typeface="Courier New" pitchFamily="49" charset="0"/>
              </a:rPr>
              <a:t>incr</a:t>
            </a:r>
            <a:r>
              <a:rPr lang="en-US" sz="1600" dirty="0">
                <a:latin typeface="Courier New" pitchFamily="49" charset="0"/>
              </a:rPr>
              <a:t> …);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" y="2590800"/>
            <a:ext cx="2895600" cy="1815882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arr</a:t>
            </a:r>
            <a:r>
              <a:rPr lang="en-US" sz="1600" dirty="0">
                <a:latin typeface="Courier New" pitchFamily="49" charset="0"/>
              </a:rPr>
              <a:t>[1000];</a:t>
            </a:r>
          </a:p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total</a:t>
            </a:r>
            <a:r>
              <a:rPr lang="en-US" sz="1600" dirty="0">
                <a:latin typeface="Courier New" pitchFamily="49" charset="0"/>
              </a:rPr>
              <a:t> = 0;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main() {</a:t>
            </a:r>
          </a:p>
          <a:p>
            <a:r>
              <a:rPr lang="en-US" sz="1600" dirty="0">
                <a:latin typeface="Courier New" pitchFamily="49" charset="0"/>
              </a:rPr>
              <a:t>  for(</a:t>
            </a:r>
            <a:r>
              <a:rPr lang="en-US" sz="1600" dirty="0" err="1">
                <a:solidFill>
                  <a:srgbClr val="3366FF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3366FF"/>
                </a:solidFill>
                <a:latin typeface="Courier New" pitchFamily="49" charset="0"/>
              </a:rPr>
              <a:t>=1…1000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r>
              <a:rPr lang="en-US" sz="1600" dirty="0">
                <a:latin typeface="Courier New" pitchFamily="49" charset="0"/>
              </a:rPr>
              <a:t>    total += </a:t>
            </a:r>
            <a:r>
              <a:rPr lang="en-US" sz="1600" dirty="0" err="1">
                <a:latin typeface="Courier New" pitchFamily="49" charset="0"/>
              </a:rPr>
              <a:t>arr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495800" y="3711135"/>
            <a:ext cx="3709465" cy="830997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// thread 1</a:t>
            </a:r>
          </a:p>
          <a:p>
            <a:r>
              <a:rPr lang="en-US" sz="1600" dirty="0">
                <a:latin typeface="Courier New" pitchFamily="49" charset="0"/>
              </a:rPr>
              <a:t>for(</a:t>
            </a:r>
            <a:r>
              <a:rPr lang="en-US" sz="1600" dirty="0" err="1">
                <a:solidFill>
                  <a:srgbClr val="3366FF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3366FF"/>
                </a:solidFill>
                <a:latin typeface="Courier New" pitchFamily="49" charset="0"/>
              </a:rPr>
              <a:t>=1…500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total</a:t>
            </a:r>
            <a:r>
              <a:rPr lang="en-US" sz="1600" dirty="0">
                <a:latin typeface="Courier New" pitchFamily="49" charset="0"/>
              </a:rPr>
              <a:t> += </a:t>
            </a:r>
            <a:r>
              <a:rPr lang="en-US" sz="1600" dirty="0" err="1">
                <a:latin typeface="Courier New" pitchFamily="49" charset="0"/>
              </a:rPr>
              <a:t>arr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495800" y="4702878"/>
            <a:ext cx="3709465" cy="830997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// thread 2</a:t>
            </a:r>
          </a:p>
          <a:p>
            <a:r>
              <a:rPr lang="en-US" sz="1600" dirty="0">
                <a:latin typeface="Courier New" pitchFamily="49" charset="0"/>
              </a:rPr>
              <a:t>for(</a:t>
            </a:r>
            <a:r>
              <a:rPr lang="en-US" sz="1600" dirty="0" err="1">
                <a:solidFill>
                  <a:srgbClr val="3366FF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3366FF"/>
                </a:solidFill>
                <a:latin typeface="Courier New" pitchFamily="49" charset="0"/>
              </a:rPr>
              <a:t>=501…1000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total</a:t>
            </a:r>
            <a:r>
              <a:rPr lang="en-US" sz="1600" dirty="0">
                <a:latin typeface="Courier New" pitchFamily="49" charset="0"/>
              </a:rPr>
              <a:t> += </a:t>
            </a:r>
            <a:r>
              <a:rPr lang="en-US" sz="1600" dirty="0" err="1">
                <a:latin typeface="Courier New" pitchFamily="49" charset="0"/>
              </a:rPr>
              <a:t>arr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</a:t>
            </a:r>
          </a:p>
        </p:txBody>
      </p:sp>
      <p:sp>
        <p:nvSpPr>
          <p:cNvPr id="10" name="Right Arrow 9"/>
          <p:cNvSpPr/>
          <p:nvPr/>
        </p:nvSpPr>
        <p:spPr bwMode="auto">
          <a:xfrm>
            <a:off x="3276600" y="3141820"/>
            <a:ext cx="762000" cy="668180"/>
          </a:xfrm>
          <a:prstGeom prst="rightArrow">
            <a:avLst/>
          </a:pr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8825753">
            <a:off x="6730612" y="3876173"/>
            <a:ext cx="786210" cy="604800"/>
          </a:xfrm>
          <a:prstGeom prst="rightArrow">
            <a:avLst/>
          </a:prstGeom>
          <a:solidFill>
            <a:srgbClr val="FF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11" name="Right Arrow 10"/>
          <p:cNvSpPr/>
          <p:nvPr/>
        </p:nvSpPr>
        <p:spPr>
          <a:xfrm rot="8825753">
            <a:off x="6730613" y="4764037"/>
            <a:ext cx="786210" cy="604800"/>
          </a:xfrm>
          <a:prstGeom prst="rightArrow">
            <a:avLst/>
          </a:prstGeom>
          <a:solidFill>
            <a:srgbClr val="FF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12" name="Oval Callout 11"/>
          <p:cNvSpPr/>
          <p:nvPr/>
        </p:nvSpPr>
        <p:spPr>
          <a:xfrm>
            <a:off x="1032040" y="5105400"/>
            <a:ext cx="2542158" cy="1551798"/>
          </a:xfrm>
          <a:prstGeom prst="wedgeEllipseCallout">
            <a:avLst>
              <a:gd name="adj1" fmla="val 61549"/>
              <a:gd name="adj2" fmla="val -44689"/>
            </a:avLst>
          </a:prstGeom>
          <a:solidFill>
            <a:srgbClr val="FFFF00"/>
          </a:solidFill>
          <a:ln w="19050" cap="flat" cmpd="sng" algn="ctr">
            <a:solidFill>
              <a:srgbClr val="000000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What’s wrong?</a:t>
            </a:r>
          </a:p>
        </p:txBody>
      </p:sp>
    </p:spTree>
    <p:extLst>
      <p:ext uri="{BB962C8B-B14F-4D97-AF65-F5344CB8AC3E}">
        <p14:creationId xmlns:p14="http://schemas.microsoft.com/office/powerpoint/2010/main" val="2140182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10" grpId="0" animBg="1"/>
      <p:bldP spid="9" grpId="0" animBg="1"/>
      <p:bldP spid="11" grpId="0" animBg="1"/>
      <p:bldP spid="1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Parallelizing a job (2)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239646" y="1143000"/>
            <a:ext cx="4447154" cy="199882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arr</a:t>
            </a:r>
            <a:r>
              <a:rPr lang="en-US" sz="1600" dirty="0">
                <a:latin typeface="Courier New" pitchFamily="49" charset="0"/>
              </a:rPr>
              <a:t>[1000];</a:t>
            </a:r>
          </a:p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3366FF"/>
                </a:solidFill>
                <a:latin typeface="Courier New" pitchFamily="49" charset="0"/>
              </a:rPr>
              <a:t>total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lock L;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Main() {</a:t>
            </a:r>
          </a:p>
          <a:p>
            <a:r>
              <a:rPr lang="en-US" sz="1600" dirty="0">
                <a:latin typeface="Courier New" pitchFamily="49" charset="0"/>
              </a:rPr>
              <a:t>  // run 2 threads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239646" y="3248561"/>
            <a:ext cx="4447154" cy="1323439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// thread 1</a:t>
            </a:r>
          </a:p>
          <a:p>
            <a:r>
              <a:rPr lang="en-US" sz="1600" dirty="0">
                <a:latin typeface="Courier New" pitchFamily="49" charset="0"/>
              </a:rPr>
              <a:t>for(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=1…500)</a:t>
            </a:r>
          </a:p>
          <a:p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 lock(L)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>
                <a:solidFill>
                  <a:srgbClr val="3366FF"/>
                </a:solidFill>
                <a:latin typeface="Courier New" pitchFamily="49" charset="0"/>
              </a:rPr>
              <a:t>total</a:t>
            </a:r>
            <a:r>
              <a:rPr lang="en-US" sz="1600" dirty="0">
                <a:latin typeface="Courier New" pitchFamily="49" charset="0"/>
              </a:rPr>
              <a:t> += </a:t>
            </a:r>
            <a:r>
              <a:rPr lang="en-US" sz="1600" dirty="0" err="1">
                <a:latin typeface="Courier New" pitchFamily="49" charset="0"/>
              </a:rPr>
              <a:t>arr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</a:t>
            </a:r>
          </a:p>
          <a:p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 unlock(L)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222523" y="4724400"/>
            <a:ext cx="4447154" cy="1323439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// thread 2</a:t>
            </a:r>
          </a:p>
          <a:p>
            <a:r>
              <a:rPr lang="en-US" sz="1600" dirty="0">
                <a:latin typeface="Courier New" pitchFamily="49" charset="0"/>
              </a:rPr>
              <a:t>for(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=501…1000)</a:t>
            </a:r>
          </a:p>
          <a:p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 lock(L)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>
                <a:solidFill>
                  <a:srgbClr val="3366FF"/>
                </a:solidFill>
                <a:latin typeface="Courier New" pitchFamily="49" charset="0"/>
              </a:rPr>
              <a:t>total</a:t>
            </a:r>
            <a:r>
              <a:rPr lang="en-US" sz="1600" dirty="0">
                <a:latin typeface="Courier New" pitchFamily="49" charset="0"/>
              </a:rPr>
              <a:t> += </a:t>
            </a:r>
            <a:r>
              <a:rPr lang="en-US" sz="1600" dirty="0" err="1">
                <a:latin typeface="Courier New" pitchFamily="49" charset="0"/>
              </a:rPr>
              <a:t>arr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</a:t>
            </a:r>
          </a:p>
          <a:p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 unlock(L)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228600" y="2667000"/>
            <a:ext cx="3151758" cy="2161398"/>
          </a:xfrm>
          <a:prstGeom prst="wedgeEllipseCallout">
            <a:avLst>
              <a:gd name="adj1" fmla="val 25307"/>
              <a:gd name="adj2" fmla="val 59060"/>
            </a:avLst>
          </a:prstGeom>
          <a:solidFill>
            <a:srgbClr val="FFFF00"/>
          </a:solidFill>
          <a:ln w="19050" cap="flat" cmpd="sng" algn="ctr">
            <a:solidFill>
              <a:srgbClr val="000000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Add lock()?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Anything wrong?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kern="0" dirty="0">
                <a:solidFill>
                  <a:srgbClr val="000000"/>
                </a:solidFill>
                <a:latin typeface="Gill Sans"/>
                <a:cs typeface="Gill Sans"/>
              </a:rPr>
              <a:t>(performance?)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</p:txBody>
      </p:sp>
      <p:sp>
        <p:nvSpPr>
          <p:cNvPr id="11" name="Right Arrow 10"/>
          <p:cNvSpPr/>
          <p:nvPr/>
        </p:nvSpPr>
        <p:spPr>
          <a:xfrm rot="19622368">
            <a:off x="3781958" y="3801999"/>
            <a:ext cx="786210" cy="604800"/>
          </a:xfrm>
          <a:prstGeom prst="rightArrow">
            <a:avLst/>
          </a:prstGeom>
          <a:solidFill>
            <a:srgbClr val="FF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12" name="Right Arrow 11"/>
          <p:cNvSpPr/>
          <p:nvPr/>
        </p:nvSpPr>
        <p:spPr>
          <a:xfrm rot="19611398">
            <a:off x="3758977" y="5277314"/>
            <a:ext cx="786210" cy="604800"/>
          </a:xfrm>
          <a:prstGeom prst="rightArrow">
            <a:avLst/>
          </a:prstGeom>
          <a:solidFill>
            <a:srgbClr val="FF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678816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Parallelizing a job (3)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0" y="1295400"/>
            <a:ext cx="4447154" cy="1788307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arr</a:t>
            </a:r>
            <a:r>
              <a:rPr lang="en-US" sz="1600" dirty="0">
                <a:latin typeface="Courier New" pitchFamily="49" charset="0"/>
              </a:rPr>
              <a:t>[1000];</a:t>
            </a:r>
          </a:p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3366FF"/>
                </a:solidFill>
                <a:latin typeface="Courier New" pitchFamily="49" charset="0"/>
              </a:rPr>
              <a:t>total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r>
              <a:rPr lang="en-US" sz="1600" dirty="0">
                <a:latin typeface="Courier New" pitchFamily="49" charset="0"/>
              </a:rPr>
              <a:t>Lock L;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main() {</a:t>
            </a:r>
          </a:p>
          <a:p>
            <a:r>
              <a:rPr lang="en-US" sz="1600" dirty="0">
                <a:latin typeface="Courier New" pitchFamily="49" charset="0"/>
              </a:rPr>
              <a:t>  // run 2 threads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85800" y="3352800"/>
            <a:ext cx="3733800" cy="2308324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// thread 1</a:t>
            </a:r>
          </a:p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itchFamily="49" charset="0"/>
              </a:rPr>
              <a:t>temp1</a:t>
            </a:r>
            <a:r>
              <a:rPr lang="en-US" sz="1600" dirty="0">
                <a:latin typeface="Courier New" pitchFamily="49" charset="0"/>
              </a:rPr>
              <a:t>= 0;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for(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=1…500)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>
                <a:solidFill>
                  <a:srgbClr val="00CC99"/>
                </a:solidFill>
                <a:latin typeface="Courier New" pitchFamily="49" charset="0"/>
              </a:rPr>
              <a:t>temp1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+= </a:t>
            </a:r>
            <a:r>
              <a:rPr lang="en-US" sz="1600" dirty="0" err="1">
                <a:latin typeface="Courier New" pitchFamily="49" charset="0"/>
              </a:rPr>
              <a:t>arr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lock(L)</a:t>
            </a:r>
          </a:p>
          <a:p>
            <a:r>
              <a:rPr lang="en-US" sz="1600" dirty="0">
                <a:solidFill>
                  <a:srgbClr val="3366FF"/>
                </a:solidFill>
                <a:latin typeface="Courier New" pitchFamily="49" charset="0"/>
              </a:rPr>
              <a:t>total</a:t>
            </a:r>
            <a:r>
              <a:rPr lang="en-US" sz="1600" dirty="0">
                <a:latin typeface="Courier New" pitchFamily="49" charset="0"/>
              </a:rPr>
              <a:t> += temp1;</a:t>
            </a:r>
          </a:p>
          <a:p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unlock(L)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181600" y="3337182"/>
            <a:ext cx="3810000" cy="2308324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// thread 2</a:t>
            </a:r>
          </a:p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00CC99"/>
                </a:solidFill>
                <a:latin typeface="Courier New" pitchFamily="49" charset="0"/>
              </a:rPr>
              <a:t>temp2 </a:t>
            </a:r>
            <a:r>
              <a:rPr lang="en-US" sz="1600" dirty="0">
                <a:latin typeface="Courier New" pitchFamily="49" charset="0"/>
              </a:rPr>
              <a:t>= 0;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for(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=501…1000)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>
                <a:solidFill>
                  <a:schemeClr val="accent1"/>
                </a:solidFill>
                <a:latin typeface="Courier New" pitchFamily="49" charset="0"/>
              </a:rPr>
              <a:t>temp2 </a:t>
            </a:r>
            <a:r>
              <a:rPr lang="en-US" sz="1600" dirty="0">
                <a:latin typeface="Courier New" pitchFamily="49" charset="0"/>
              </a:rPr>
              <a:t>+= </a:t>
            </a:r>
            <a:r>
              <a:rPr lang="en-US" sz="1600" dirty="0" err="1">
                <a:latin typeface="Courier New" pitchFamily="49" charset="0"/>
              </a:rPr>
              <a:t>arr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lock(L)</a:t>
            </a:r>
          </a:p>
          <a:p>
            <a:r>
              <a:rPr lang="en-US" sz="1600" dirty="0">
                <a:solidFill>
                  <a:srgbClr val="3366FF"/>
                </a:solidFill>
                <a:latin typeface="Courier New" pitchFamily="49" charset="0"/>
              </a:rPr>
              <a:t>total</a:t>
            </a:r>
            <a:r>
              <a:rPr lang="en-US" sz="1600" dirty="0">
                <a:latin typeface="Courier New" pitchFamily="49" charset="0"/>
              </a:rPr>
              <a:t> += temp2;</a:t>
            </a:r>
          </a:p>
          <a:p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unlock(L)</a:t>
            </a:r>
          </a:p>
        </p:txBody>
      </p:sp>
      <p:sp>
        <p:nvSpPr>
          <p:cNvPr id="8" name="Right Arrow 7"/>
          <p:cNvSpPr/>
          <p:nvPr/>
        </p:nvSpPr>
        <p:spPr>
          <a:xfrm rot="19682426">
            <a:off x="256309" y="4414558"/>
            <a:ext cx="786210" cy="604800"/>
          </a:xfrm>
          <a:prstGeom prst="rightArrow">
            <a:avLst/>
          </a:prstGeom>
          <a:solidFill>
            <a:srgbClr val="FF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9" name="Right Arrow 8"/>
          <p:cNvSpPr/>
          <p:nvPr/>
        </p:nvSpPr>
        <p:spPr>
          <a:xfrm rot="20044682">
            <a:off x="4740843" y="4393736"/>
            <a:ext cx="786210" cy="604800"/>
          </a:xfrm>
          <a:prstGeom prst="rightArrow">
            <a:avLst/>
          </a:prstGeom>
          <a:solidFill>
            <a:srgbClr val="FF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6934200" y="2286000"/>
            <a:ext cx="2057400" cy="820565"/>
          </a:xfrm>
          <a:prstGeom prst="wedgeRoundRectCallout">
            <a:avLst>
              <a:gd name="adj1" fmla="val -34498"/>
              <a:gd name="adj2" fmla="val 195939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Most of the time,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kern="0" dirty="0">
                <a:solidFill>
                  <a:srgbClr val="000000"/>
                </a:solidFill>
                <a:latin typeface="Gill Sans"/>
                <a:cs typeface="Gill Sans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o sharing,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no lock 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  <a:sym typeface="Wingdings"/>
              </a:rPr>
              <a:t> fast!!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6022125" y="5657710"/>
            <a:ext cx="2057400" cy="760537"/>
          </a:xfrm>
          <a:prstGeom prst="wedgeRoundRectCallout">
            <a:avLst>
              <a:gd name="adj1" fmla="val -27977"/>
              <a:gd name="adj2" fmla="val -79255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Only synchronize rarely</a:t>
            </a:r>
          </a:p>
        </p:txBody>
      </p:sp>
    </p:spTree>
    <p:extLst>
      <p:ext uri="{BB962C8B-B14F-4D97-AF65-F5344CB8AC3E}">
        <p14:creationId xmlns:p14="http://schemas.microsoft.com/office/powerpoint/2010/main" val="154169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Synchronization vs.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676400"/>
            <a:ext cx="7896225" cy="4972050"/>
          </a:xfrm>
        </p:spPr>
        <p:txBody>
          <a:bodyPr/>
          <a:lstStyle/>
          <a:p>
            <a:r>
              <a:rPr lang="en-US" dirty="0"/>
              <a:t>Does </a:t>
            </a:r>
            <a:r>
              <a:rPr lang="en-US" dirty="0">
                <a:solidFill>
                  <a:srgbClr val="FF0000"/>
                </a:solidFill>
              </a:rPr>
              <a:t>synchronization</a:t>
            </a:r>
            <a:r>
              <a:rPr lang="en-US" dirty="0"/>
              <a:t> kill (underutilize) </a:t>
            </a:r>
            <a:r>
              <a:rPr lang="en-US" dirty="0">
                <a:solidFill>
                  <a:srgbClr val="FF0000"/>
                </a:solidFill>
              </a:rPr>
              <a:t>parallelism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Yes!</a:t>
            </a:r>
          </a:p>
          <a:p>
            <a:pPr lvl="1"/>
            <a:endParaRPr lang="en-US" dirty="0"/>
          </a:p>
          <a:p>
            <a:r>
              <a:rPr lang="en-US" dirty="0"/>
              <a:t>How to exploit parallelism without the need to synchronize?</a:t>
            </a:r>
          </a:p>
          <a:p>
            <a:pPr lvl="1"/>
            <a:r>
              <a:rPr lang="en-US" b="1" i="1" dirty="0"/>
              <a:t>Create subtasks that are “embarrassingly parallel”, …</a:t>
            </a:r>
          </a:p>
          <a:p>
            <a:pPr lvl="1"/>
            <a:r>
              <a:rPr lang="en-US" dirty="0"/>
              <a:t>… </a:t>
            </a:r>
            <a:r>
              <a:rPr lang="en-US" dirty="0">
                <a:solidFill>
                  <a:srgbClr val="FF0000"/>
                </a:solidFill>
              </a:rPr>
              <a:t>independent</a:t>
            </a:r>
            <a:r>
              <a:rPr lang="en-US" dirty="0"/>
              <a:t> to each other</a:t>
            </a:r>
          </a:p>
          <a:p>
            <a:pPr lvl="1"/>
            <a:r>
              <a:rPr lang="en-US" dirty="0"/>
              <a:t>… do </a:t>
            </a:r>
            <a:r>
              <a:rPr lang="en-US" dirty="0">
                <a:solidFill>
                  <a:srgbClr val="FF0000"/>
                </a:solidFill>
              </a:rPr>
              <a:t>not </a:t>
            </a:r>
            <a:r>
              <a:rPr lang="en-US" dirty="0" smtClean="0">
                <a:solidFill>
                  <a:srgbClr val="FF0000"/>
                </a:solidFill>
              </a:rPr>
              <a:t>synchronize (chat) </a:t>
            </a:r>
            <a:r>
              <a:rPr lang="en-US" dirty="0"/>
              <a:t>too often (unless necessary)</a:t>
            </a:r>
          </a:p>
        </p:txBody>
      </p:sp>
    </p:spTree>
    <p:extLst>
      <p:ext uri="{BB962C8B-B14F-4D97-AF65-F5344CB8AC3E}">
        <p14:creationId xmlns:p14="http://schemas.microsoft.com/office/powerpoint/2010/main" val="3745654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Extra:</a:t>
            </a:r>
            <a:br>
              <a:rPr lang="en-US" dirty="0"/>
            </a:br>
            <a:r>
              <a:rPr lang="en-US" dirty="0"/>
              <a:t>How the book portrays the concurrency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416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programming is hard!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Classical problem classes of concurrent programs: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Data Races: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outcome depends on arbitrary scheduling decisions elsewhere in the system</a:t>
            </a:r>
          </a:p>
          <a:p>
            <a:pPr lvl="2"/>
            <a:r>
              <a:rPr lang="en-US" dirty="0"/>
              <a:t>Example: (previous slide)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Deadlock</a:t>
            </a:r>
            <a:r>
              <a:rPr lang="en-US" b="1" i="1" dirty="0"/>
              <a:t>:</a:t>
            </a:r>
            <a:r>
              <a:rPr lang="en-US" dirty="0"/>
              <a:t> improper resource allocation prevents forward progress</a:t>
            </a:r>
          </a:p>
          <a:p>
            <a:pPr lvl="2"/>
            <a:r>
              <a:rPr lang="en-US" dirty="0"/>
              <a:t>Example: traffic gridlock</a:t>
            </a:r>
          </a:p>
          <a:p>
            <a:pPr lvl="2"/>
            <a:r>
              <a:rPr lang="en-US" dirty="0"/>
              <a:t>(next lecture)</a:t>
            </a:r>
          </a:p>
          <a:p>
            <a:pPr lvl="1"/>
            <a:r>
              <a:rPr lang="en-US" b="1" i="1" dirty="0" err="1"/>
              <a:t>Livelock</a:t>
            </a:r>
            <a:r>
              <a:rPr lang="en-US" b="1" i="1" dirty="0"/>
              <a:t> / Starvation / Fairness</a:t>
            </a:r>
            <a:r>
              <a:rPr lang="en-US" dirty="0"/>
              <a:t>: external events and/or system scheduling decisions can prevent sub-task progress</a:t>
            </a:r>
          </a:p>
          <a:p>
            <a:pPr lvl="2"/>
            <a:r>
              <a:rPr lang="en-US" dirty="0"/>
              <a:t>Example: people always jump in front of you in line</a:t>
            </a:r>
          </a:p>
          <a:p>
            <a:pPr lvl="2"/>
            <a:endParaRPr lang="en-US" dirty="0"/>
          </a:p>
          <a:p>
            <a:r>
              <a:rPr lang="en-US" dirty="0"/>
              <a:t>Many aspects of concurrent programming are beyond the scope of this class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409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/>
              <a:t>More </a:t>
            </a:r>
            <a:r>
              <a:rPr lang="en-US" dirty="0" err="1"/>
              <a:t>cnt</a:t>
            </a:r>
            <a:r>
              <a:rPr lang="en-US" dirty="0"/>
              <a:t>++ problem … from the book … </a:t>
            </a:r>
          </a:p>
        </p:txBody>
      </p:sp>
      <p:sp>
        <p:nvSpPr>
          <p:cNvPr id="937987" name="Text Box 3"/>
          <p:cNvSpPr txBox="1">
            <a:spLocks noChangeArrowheads="1"/>
          </p:cNvSpPr>
          <p:nvPr/>
        </p:nvSpPr>
        <p:spPr bwMode="auto">
          <a:xfrm>
            <a:off x="357018" y="3126274"/>
            <a:ext cx="3972512" cy="341632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i="1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movl</a:t>
            </a:r>
            <a:r>
              <a:rPr lang="en-US" sz="1800" dirty="0">
                <a:latin typeface="Courier New"/>
                <a:cs typeface="Courier New"/>
              </a:rPr>
              <a:t> (%</a:t>
            </a:r>
            <a:r>
              <a:rPr lang="en-US" sz="1800" dirty="0" err="1">
                <a:latin typeface="Courier New"/>
                <a:cs typeface="Courier New"/>
              </a:rPr>
              <a:t>rdi),%ecx</a:t>
            </a:r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movl</a:t>
            </a:r>
            <a:r>
              <a:rPr lang="en-US" sz="1800" dirty="0">
                <a:latin typeface="Courier New"/>
                <a:cs typeface="Courier New"/>
              </a:rPr>
              <a:t> $0,%edx</a:t>
            </a:r>
          </a:p>
          <a:p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cmpl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ecx,%edx</a:t>
            </a:r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jge</a:t>
            </a:r>
            <a:r>
              <a:rPr lang="en-US" sz="1800" dirty="0">
                <a:latin typeface="Courier New"/>
                <a:cs typeface="Courier New"/>
              </a:rPr>
              <a:t> .L13</a:t>
            </a:r>
          </a:p>
          <a:p>
            <a:r>
              <a:rPr lang="en-US" sz="1800" dirty="0">
                <a:latin typeface="Courier New"/>
                <a:cs typeface="Courier New"/>
              </a:rPr>
              <a:t>.L11: </a:t>
            </a:r>
            <a:r>
              <a:rPr lang="en-US" sz="1800" dirty="0">
                <a:solidFill>
                  <a:srgbClr val="FF0000"/>
                </a:solidFill>
                <a:latin typeface="Courier New"/>
                <a:cs typeface="Courier New"/>
              </a:rPr>
              <a:t>(CRITICAL SECTION)</a:t>
            </a:r>
          </a:p>
          <a:p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movl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Courier New"/>
                <a:cs typeface="Courier New"/>
              </a:rPr>
              <a:t>cnt</a:t>
            </a:r>
            <a:r>
              <a:rPr lang="en-US" sz="1800" dirty="0" err="1">
                <a:latin typeface="Courier New"/>
                <a:cs typeface="Courier New"/>
              </a:rPr>
              <a:t>(%rip),%eax</a:t>
            </a:r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incl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eax</a:t>
            </a:r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movl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eax,</a:t>
            </a:r>
            <a:r>
              <a:rPr lang="en-US" sz="1800" dirty="0" err="1">
                <a:solidFill>
                  <a:srgbClr val="FF0000"/>
                </a:solidFill>
                <a:latin typeface="Courier New"/>
                <a:cs typeface="Courier New"/>
              </a:rPr>
              <a:t>cnt</a:t>
            </a:r>
            <a:r>
              <a:rPr lang="en-US" sz="1800" dirty="0" err="1">
                <a:latin typeface="Courier New"/>
                <a:cs typeface="Courier New"/>
              </a:rPr>
              <a:t>(%rip</a:t>
            </a:r>
            <a:r>
              <a:rPr lang="en-US" sz="1800" dirty="0">
                <a:latin typeface="Courier New"/>
                <a:cs typeface="Courier New"/>
              </a:rPr>
              <a:t>)</a:t>
            </a:r>
          </a:p>
          <a:p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incl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edx</a:t>
            </a:r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cmpl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ecx,%edx</a:t>
            </a:r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jl</a:t>
            </a:r>
            <a:r>
              <a:rPr lang="en-US" sz="1800" dirty="0">
                <a:latin typeface="Courier New"/>
                <a:cs typeface="Courier New"/>
              </a:rPr>
              <a:t> .L11</a:t>
            </a:r>
          </a:p>
          <a:p>
            <a:r>
              <a:rPr lang="en-US" sz="1800" dirty="0">
                <a:latin typeface="Courier New"/>
                <a:cs typeface="Courier New"/>
              </a:rPr>
              <a:t>.L13:</a:t>
            </a:r>
          </a:p>
        </p:txBody>
      </p:sp>
      <p:sp>
        <p:nvSpPr>
          <p:cNvPr id="937988" name="Text Box 4"/>
          <p:cNvSpPr txBox="1">
            <a:spLocks noChangeArrowheads="1"/>
          </p:cNvSpPr>
          <p:nvPr/>
        </p:nvSpPr>
        <p:spPr bwMode="auto">
          <a:xfrm>
            <a:off x="245332" y="2748955"/>
            <a:ext cx="3525837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Corresponding assembly code </a:t>
            </a:r>
          </a:p>
        </p:txBody>
      </p:sp>
      <p:sp>
        <p:nvSpPr>
          <p:cNvPr id="937989" name="Rectangle 5"/>
          <p:cNvSpPr>
            <a:spLocks noChangeArrowheads="1"/>
          </p:cNvSpPr>
          <p:nvPr/>
        </p:nvSpPr>
        <p:spPr bwMode="auto">
          <a:xfrm>
            <a:off x="289992" y="1937338"/>
            <a:ext cx="4070139" cy="6463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for (i=0;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ITERS; i++)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cnt</a:t>
            </a:r>
            <a:r>
              <a:rPr lang="en-US" sz="1800" dirty="0">
                <a:latin typeface="Courier New" pitchFamily="49" charset="0"/>
              </a:rPr>
              <a:t>++;</a:t>
            </a:r>
          </a:p>
        </p:txBody>
      </p:sp>
      <p:sp>
        <p:nvSpPr>
          <p:cNvPr id="937990" name="Text Box 6"/>
          <p:cNvSpPr txBox="1">
            <a:spLocks noChangeArrowheads="1"/>
          </p:cNvSpPr>
          <p:nvPr/>
        </p:nvSpPr>
        <p:spPr bwMode="auto">
          <a:xfrm>
            <a:off x="261768" y="1146295"/>
            <a:ext cx="4936564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 code for counter loop in thread 1 and 2</a:t>
            </a:r>
          </a:p>
          <a:p>
            <a:r>
              <a:rPr lang="en-US" sz="1800" dirty="0" err="1">
                <a:latin typeface="Calibri" pitchFamily="34" charset="0"/>
              </a:rPr>
              <a:t>cnt</a:t>
            </a:r>
            <a:r>
              <a:rPr lang="en-US" sz="1800" dirty="0">
                <a:latin typeface="Calibri" pitchFamily="34" charset="0"/>
              </a:rPr>
              <a:t> is global (shared)</a:t>
            </a:r>
          </a:p>
        </p:txBody>
      </p:sp>
      <p:sp>
        <p:nvSpPr>
          <p:cNvPr id="937992" name="Text Box 8"/>
          <p:cNvSpPr txBox="1">
            <a:spLocks noChangeArrowheads="1"/>
          </p:cNvSpPr>
          <p:nvPr/>
        </p:nvSpPr>
        <p:spPr bwMode="auto">
          <a:xfrm>
            <a:off x="4710530" y="3477558"/>
            <a:ext cx="116141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2000" dirty="0">
                <a:latin typeface="Calibri" pitchFamily="34" charset="0"/>
              </a:rPr>
              <a:t>Head (H</a:t>
            </a:r>
            <a:r>
              <a:rPr lang="en-US" sz="2000" baseline="-25000" dirty="0">
                <a:latin typeface="Calibri" pitchFamily="34" charset="0"/>
              </a:rPr>
              <a:t>i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937993" name="Text Box 9"/>
          <p:cNvSpPr txBox="1">
            <a:spLocks noChangeArrowheads="1"/>
          </p:cNvSpPr>
          <p:nvPr/>
        </p:nvSpPr>
        <p:spPr bwMode="auto">
          <a:xfrm>
            <a:off x="4710530" y="5773155"/>
            <a:ext cx="93160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2000" dirty="0">
                <a:latin typeface="Calibri" pitchFamily="34" charset="0"/>
              </a:rPr>
              <a:t>Tail (T</a:t>
            </a:r>
            <a:r>
              <a:rPr lang="en-US" sz="2000" baseline="-25000" dirty="0">
                <a:latin typeface="Calibri" pitchFamily="34" charset="0"/>
              </a:rPr>
              <a:t>i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937994" name="AutoShape 10"/>
          <p:cNvSpPr>
            <a:spLocks/>
          </p:cNvSpPr>
          <p:nvPr/>
        </p:nvSpPr>
        <p:spPr bwMode="auto">
          <a:xfrm flipH="1" flipV="1">
            <a:off x="4481930" y="5554068"/>
            <a:ext cx="152400" cy="958776"/>
          </a:xfrm>
          <a:prstGeom prst="leftBrace">
            <a:avLst>
              <a:gd name="adj1" fmla="val 62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7995" name="Line 11"/>
          <p:cNvSpPr>
            <a:spLocks noChangeShapeType="1"/>
          </p:cNvSpPr>
          <p:nvPr/>
        </p:nvSpPr>
        <p:spPr bwMode="auto">
          <a:xfrm>
            <a:off x="350962" y="4334868"/>
            <a:ext cx="3978568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7997" name="Text Box 13"/>
          <p:cNvSpPr txBox="1">
            <a:spLocks noChangeArrowheads="1"/>
          </p:cNvSpPr>
          <p:nvPr/>
        </p:nvSpPr>
        <p:spPr bwMode="auto">
          <a:xfrm>
            <a:off x="4710530" y="4411068"/>
            <a:ext cx="1851789" cy="10156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Load </a:t>
            </a:r>
            <a:r>
              <a:rPr lang="en-US" sz="2000" dirty="0" err="1">
                <a:latin typeface="Courier New"/>
                <a:cs typeface="Courier New"/>
              </a:rPr>
              <a:t>cn</a:t>
            </a:r>
            <a:r>
              <a:rPr lang="en-US" sz="2000" dirty="0" err="1">
                <a:latin typeface="Calibri" pitchFamily="34" charset="0"/>
              </a:rPr>
              <a:t>t</a:t>
            </a:r>
            <a:r>
              <a:rPr lang="en-US" sz="2000" dirty="0">
                <a:latin typeface="Calibri" pitchFamily="34" charset="0"/>
              </a:rPr>
              <a:t> (L</a:t>
            </a:r>
            <a:r>
              <a:rPr lang="en-US" sz="2000" baseline="-25000" dirty="0">
                <a:latin typeface="Calibri" pitchFamily="34" charset="0"/>
              </a:rPr>
              <a:t>i</a:t>
            </a:r>
            <a:r>
              <a:rPr lang="en-US" sz="2000" dirty="0">
                <a:latin typeface="Calibri" pitchFamily="34" charset="0"/>
              </a:rPr>
              <a:t>)</a:t>
            </a:r>
          </a:p>
          <a:p>
            <a:r>
              <a:rPr lang="en-US" sz="2000" dirty="0">
                <a:latin typeface="Calibri" pitchFamily="34" charset="0"/>
              </a:rPr>
              <a:t>Update </a:t>
            </a:r>
            <a:r>
              <a:rPr lang="en-US" sz="2000" dirty="0" err="1">
                <a:latin typeface="Courier New"/>
                <a:cs typeface="Courier New"/>
              </a:rPr>
              <a:t>cn</a:t>
            </a:r>
            <a:r>
              <a:rPr lang="en-US" sz="2000" dirty="0" err="1">
                <a:latin typeface="Calibri" pitchFamily="34" charset="0"/>
              </a:rPr>
              <a:t>t</a:t>
            </a:r>
            <a:r>
              <a:rPr lang="en-US" sz="2000" dirty="0">
                <a:latin typeface="Calibri" pitchFamily="34" charset="0"/>
              </a:rPr>
              <a:t> (</a:t>
            </a:r>
            <a:r>
              <a:rPr lang="en-US" sz="2000" dirty="0" err="1">
                <a:latin typeface="Calibri" pitchFamily="34" charset="0"/>
              </a:rPr>
              <a:t>U</a:t>
            </a:r>
            <a:r>
              <a:rPr lang="en-US" sz="2000" baseline="-25000" dirty="0" err="1">
                <a:latin typeface="Calibri" pitchFamily="34" charset="0"/>
              </a:rPr>
              <a:t>i</a:t>
            </a:r>
            <a:r>
              <a:rPr lang="en-US" sz="2000" dirty="0">
                <a:latin typeface="Calibri" pitchFamily="34" charset="0"/>
              </a:rPr>
              <a:t>)</a:t>
            </a:r>
          </a:p>
          <a:p>
            <a:r>
              <a:rPr lang="en-US" sz="2000" dirty="0">
                <a:latin typeface="Calibri" pitchFamily="34" charset="0"/>
              </a:rPr>
              <a:t>Store </a:t>
            </a:r>
            <a:r>
              <a:rPr lang="en-US" sz="2000" dirty="0" err="1">
                <a:latin typeface="Courier New"/>
                <a:cs typeface="Courier New"/>
              </a:rPr>
              <a:t>cnt</a:t>
            </a:r>
            <a:r>
              <a:rPr lang="en-US" sz="2000" dirty="0">
                <a:latin typeface="Calibri" pitchFamily="34" charset="0"/>
              </a:rPr>
              <a:t> (S</a:t>
            </a:r>
            <a:r>
              <a:rPr lang="en-US" sz="2000" baseline="-25000" dirty="0">
                <a:latin typeface="Calibri" pitchFamily="34" charset="0"/>
              </a:rPr>
              <a:t>i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937998" name="Line 14"/>
          <p:cNvSpPr>
            <a:spLocks noChangeShapeType="1"/>
          </p:cNvSpPr>
          <p:nvPr/>
        </p:nvSpPr>
        <p:spPr bwMode="auto">
          <a:xfrm>
            <a:off x="325856" y="5430026"/>
            <a:ext cx="4003674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" name="AutoShape 10"/>
          <p:cNvSpPr>
            <a:spLocks/>
          </p:cNvSpPr>
          <p:nvPr/>
        </p:nvSpPr>
        <p:spPr bwMode="auto">
          <a:xfrm flipH="1" flipV="1">
            <a:off x="4481930" y="4442892"/>
            <a:ext cx="152400" cy="958776"/>
          </a:xfrm>
          <a:prstGeom prst="leftBrace">
            <a:avLst>
              <a:gd name="adj1" fmla="val 62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6" name="AutoShape 10"/>
          <p:cNvSpPr>
            <a:spLocks/>
          </p:cNvSpPr>
          <p:nvPr/>
        </p:nvSpPr>
        <p:spPr bwMode="auto">
          <a:xfrm flipH="1" flipV="1">
            <a:off x="4481930" y="3115668"/>
            <a:ext cx="152400" cy="1219200"/>
          </a:xfrm>
          <a:prstGeom prst="leftBrace">
            <a:avLst>
              <a:gd name="adj1" fmla="val 62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7" name="Oval Callout 16"/>
          <p:cNvSpPr/>
          <p:nvPr/>
        </p:nvSpPr>
        <p:spPr>
          <a:xfrm>
            <a:off x="5105400" y="1524000"/>
            <a:ext cx="3429000" cy="1312125"/>
          </a:xfrm>
          <a:prstGeom prst="wedgeEllipseCallout">
            <a:avLst>
              <a:gd name="adj1" fmla="val -40122"/>
              <a:gd name="adj2" fmla="val 98707"/>
            </a:avLst>
          </a:prstGeom>
          <a:solidFill>
            <a:schemeClr val="bg2">
              <a:lumMod val="60000"/>
              <a:lumOff val="40000"/>
            </a:schemeClr>
          </a:solidFill>
          <a:ln w="28575" cap="flat" cmpd="sng" algn="ctr">
            <a:solidFill>
              <a:srgbClr val="000000"/>
            </a:solidFill>
            <a:prstDash val="solid"/>
          </a:ln>
          <a:effectLst>
            <a:outerShdw blurRad="50800" dist="42924" dir="5400000" rotWithShape="0">
              <a:srgbClr val="000000">
                <a:alpha val="40000"/>
              </a:srgbClr>
            </a:outerShdw>
          </a:effectLst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Does </a:t>
            </a: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not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 modify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shared variable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kern="0" baseline="0" dirty="0">
                <a:solidFill>
                  <a:srgbClr val="000000"/>
                </a:solidFill>
                <a:latin typeface="Gill Sans"/>
                <a:cs typeface="Gill Sans"/>
              </a:rPr>
              <a:t>(e.g. </a:t>
            </a:r>
            <a:r>
              <a:rPr lang="en-US" sz="1800" b="0" kern="0" baseline="0" dirty="0" err="1">
                <a:solidFill>
                  <a:srgbClr val="000000"/>
                </a:solidFill>
                <a:latin typeface="Gill Sans"/>
                <a:cs typeface="Gill Sans"/>
              </a:rPr>
              <a:t>int</a:t>
            </a:r>
            <a:r>
              <a:rPr lang="en-US" sz="1800" b="0" kern="0" baseline="0" dirty="0">
                <a:solidFill>
                  <a:srgbClr val="000000"/>
                </a:solidFill>
                <a:latin typeface="Gill Sans"/>
                <a:cs typeface="Gill Sans"/>
              </a:rPr>
              <a:t> “</a:t>
            </a:r>
            <a:r>
              <a:rPr lang="en-US" sz="1800" b="0" kern="0" baseline="0" dirty="0" err="1">
                <a:solidFill>
                  <a:srgbClr val="000000"/>
                </a:solidFill>
                <a:latin typeface="Gill Sans"/>
                <a:cs typeface="Gill Sans"/>
              </a:rPr>
              <a:t>i</a:t>
            </a:r>
            <a:r>
              <a:rPr lang="en-US" sz="1800" b="0" kern="0" baseline="0" dirty="0">
                <a:solidFill>
                  <a:srgbClr val="000000"/>
                </a:solidFill>
                <a:latin typeface="Gill Sans"/>
                <a:cs typeface="Gill Sans"/>
              </a:rPr>
              <a:t>”)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</p:txBody>
      </p:sp>
      <p:sp>
        <p:nvSpPr>
          <p:cNvPr id="18" name="Oval Callout 17"/>
          <p:cNvSpPr/>
          <p:nvPr/>
        </p:nvSpPr>
        <p:spPr>
          <a:xfrm>
            <a:off x="6562319" y="3477558"/>
            <a:ext cx="2581681" cy="1312125"/>
          </a:xfrm>
          <a:prstGeom prst="wedgeEllipseCallout">
            <a:avLst>
              <a:gd name="adj1" fmla="val -49635"/>
              <a:gd name="adj2" fmla="val 61897"/>
            </a:avLst>
          </a:prstGeom>
          <a:solidFill>
            <a:srgbClr val="FF0000"/>
          </a:solidFill>
          <a:ln w="28575" cap="flat" cmpd="sng" algn="ctr">
            <a:solidFill>
              <a:srgbClr val="000000"/>
            </a:solidFill>
            <a:prstDash val="solid"/>
          </a:ln>
          <a:effectLst>
            <a:outerShdw blurRad="50800" dist="42924" dir="5400000" rotWithShape="0">
              <a:srgbClr val="000000">
                <a:alpha val="40000"/>
              </a:srgbClr>
            </a:outerShdw>
          </a:effectLst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Critical section: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kern="0" dirty="0">
                <a:solidFill>
                  <a:srgbClr val="000000"/>
                </a:solidFill>
                <a:latin typeface="Gill Sans"/>
                <a:cs typeface="Gill Sans"/>
              </a:rPr>
              <a:t>Modify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 </a:t>
            </a:r>
            <a:r>
              <a:rPr kumimoji="0" lang="en-US" sz="1800" i="0" u="sng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shared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 variable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917307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92688" y="493712"/>
            <a:ext cx="6616700" cy="573088"/>
          </a:xfrm>
        </p:spPr>
        <p:txBody>
          <a:bodyPr/>
          <a:lstStyle/>
          <a:p>
            <a:r>
              <a:rPr lang="en-US" dirty="0"/>
              <a:t>Concurrent execution</a:t>
            </a:r>
          </a:p>
        </p:txBody>
      </p:sp>
      <p:sp>
        <p:nvSpPr>
          <p:cNvPr id="94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450975"/>
          </a:xfrm>
        </p:spPr>
        <p:txBody>
          <a:bodyPr/>
          <a:lstStyle/>
          <a:p>
            <a:pPr marL="0" indent="0">
              <a:lnSpc>
                <a:spcPct val="85000"/>
              </a:lnSpc>
              <a:buNone/>
            </a:pPr>
            <a:r>
              <a:rPr lang="en-US" i="1" dirty="0">
                <a:solidFill>
                  <a:srgbClr val="C00000"/>
                </a:solidFill>
              </a:rPr>
              <a:t>Key idea: </a:t>
            </a:r>
            <a:r>
              <a:rPr lang="en-US" dirty="0"/>
              <a:t>In general, any sequentially consistent interleaving is possible, but some give an unexpected result!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</a:t>
            </a:r>
            <a:r>
              <a:rPr lang="en-US" baseline="-25000" dirty="0"/>
              <a:t>i</a:t>
            </a:r>
            <a:r>
              <a:rPr lang="en-US" dirty="0"/>
              <a:t> denotes that thread </a:t>
            </a:r>
            <a:r>
              <a:rPr lang="en-US" dirty="0" err="1"/>
              <a:t>i</a:t>
            </a:r>
            <a:r>
              <a:rPr lang="en-US" dirty="0"/>
              <a:t> executes instruction I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dirty="0"/>
              <a:t>%</a:t>
            </a:r>
            <a:r>
              <a:rPr lang="en-US" dirty="0" err="1"/>
              <a:t>eax</a:t>
            </a:r>
            <a:r>
              <a:rPr lang="en-US" baseline="-25000" dirty="0" err="1"/>
              <a:t>i</a:t>
            </a:r>
            <a:r>
              <a:rPr lang="en-US" baseline="-25000" dirty="0"/>
              <a:t> </a:t>
            </a:r>
            <a:r>
              <a:rPr lang="en-US" dirty="0"/>
              <a:t>is the content of %</a:t>
            </a:r>
            <a:r>
              <a:rPr lang="en-US" dirty="0" err="1"/>
              <a:t>eax</a:t>
            </a:r>
            <a:r>
              <a:rPr lang="en-US" dirty="0"/>
              <a:t> in thread </a:t>
            </a:r>
            <a:r>
              <a:rPr lang="en-US" dirty="0" err="1"/>
              <a:t>i’s</a:t>
            </a:r>
            <a:r>
              <a:rPr lang="en-US" dirty="0"/>
              <a:t> context</a:t>
            </a:r>
            <a:endParaRPr lang="en-US" sz="1800" dirty="0"/>
          </a:p>
        </p:txBody>
      </p:sp>
      <p:sp>
        <p:nvSpPr>
          <p:cNvPr id="940080" name="Text Box 48"/>
          <p:cNvSpPr txBox="1">
            <a:spLocks noChangeArrowheads="1"/>
          </p:cNvSpPr>
          <p:nvPr/>
        </p:nvSpPr>
        <p:spPr bwMode="auto">
          <a:xfrm>
            <a:off x="5915628" y="5669080"/>
            <a:ext cx="5613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OK</a:t>
            </a:r>
          </a:p>
        </p:txBody>
      </p:sp>
      <p:sp>
        <p:nvSpPr>
          <p:cNvPr id="60" name="Rectangle 35"/>
          <p:cNvSpPr>
            <a:spLocks noChangeArrowheads="1"/>
          </p:cNvSpPr>
          <p:nvPr/>
        </p:nvSpPr>
        <p:spPr bwMode="auto">
          <a:xfrm>
            <a:off x="6238837" y="3620869"/>
            <a:ext cx="487363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934200" y="3392269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Thread 1 critical section</a:t>
            </a:r>
          </a:p>
        </p:txBody>
      </p:sp>
      <p:sp>
        <p:nvSpPr>
          <p:cNvPr id="62" name="Rectangle 37"/>
          <p:cNvSpPr>
            <a:spLocks noChangeArrowheads="1"/>
          </p:cNvSpPr>
          <p:nvPr/>
        </p:nvSpPr>
        <p:spPr bwMode="auto">
          <a:xfrm>
            <a:off x="6238837" y="4258806"/>
            <a:ext cx="487363" cy="27146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934200" y="4078069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Thread 2 critical section</a:t>
            </a:r>
          </a:p>
        </p:txBody>
      </p:sp>
      <p:graphicFrame>
        <p:nvGraphicFramePr>
          <p:cNvPr id="64" name="Table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236333"/>
              </p:ext>
            </p:extLst>
          </p:nvPr>
        </p:nvGraphicFramePr>
        <p:xfrm>
          <a:off x="685800" y="2819400"/>
          <a:ext cx="4572000" cy="387095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T#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instr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EAX-1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EAX-2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CNT-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Mem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944020" y="4953000"/>
            <a:ext cx="1600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BOTH do</a:t>
            </a:r>
          </a:p>
          <a:p>
            <a:r>
              <a:rPr lang="en-US" dirty="0" err="1">
                <a:latin typeface="Calibri" pitchFamily="34" charset="0"/>
              </a:rPr>
              <a:t>cnt</a:t>
            </a:r>
            <a:r>
              <a:rPr lang="en-US" dirty="0">
                <a:latin typeface="Calibri" pitchFamily="34" charset="0"/>
              </a:rPr>
              <a:t>++</a:t>
            </a:r>
          </a:p>
        </p:txBody>
      </p:sp>
    </p:spTree>
    <p:extLst>
      <p:ext uri="{BB962C8B-B14F-4D97-AF65-F5344CB8AC3E}">
        <p14:creationId xmlns:p14="http://schemas.microsoft.com/office/powerpoint/2010/main" val="228981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execution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94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6776" y="1276350"/>
            <a:ext cx="7896225" cy="8572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Incorrect ordering: two threads increment the counter, but the result is 1 instead of 2</a:t>
            </a:r>
          </a:p>
        </p:txBody>
      </p:sp>
      <p:sp>
        <p:nvSpPr>
          <p:cNvPr id="942139" name="Text Box 59"/>
          <p:cNvSpPr txBox="1">
            <a:spLocks noChangeArrowheads="1"/>
          </p:cNvSpPr>
          <p:nvPr/>
        </p:nvSpPr>
        <p:spPr bwMode="auto">
          <a:xfrm>
            <a:off x="5761182" y="5481935"/>
            <a:ext cx="935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30721"/>
              </p:ext>
            </p:extLst>
          </p:nvPr>
        </p:nvGraphicFramePr>
        <p:xfrm>
          <a:off x="762000" y="2438400"/>
          <a:ext cx="4572000" cy="365759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T#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instr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EAX1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EAX2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501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“dangerous” way to pass argument in echo server</a:t>
            </a: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1447800" y="2515647"/>
            <a:ext cx="4753324" cy="132343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int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;  // in main’s stack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while (1)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connfd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= accept(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, …);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</a:rPr>
              <a:t>pthread_create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(…,…,…,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&amp;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133600" y="4737264"/>
            <a:ext cx="4124847" cy="1077218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void *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</a:rPr>
              <a:t>echo_thread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(void *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) {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connfd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= *(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vargp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  ...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75283" y="2340688"/>
            <a:ext cx="1467637" cy="4302779"/>
          </a:xfrm>
          <a:prstGeom prst="rect">
            <a:avLst/>
          </a:prstGeom>
          <a:noFill/>
          <a:ln w="28575" cmpd="sng">
            <a:solidFill>
              <a:srgbClr val="000000"/>
            </a:solidFill>
          </a:ln>
          <a:effectLst/>
        </p:spPr>
        <p:txBody>
          <a:bodyPr wrap="square" t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6875677" y="2935397"/>
            <a:ext cx="1484131" cy="39211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err="1"/>
              <a:t>connfd</a:t>
            </a:r>
            <a:r>
              <a:rPr lang="en-US" sz="1600" dirty="0"/>
              <a:t>=4</a:t>
            </a:r>
            <a:endParaRPr lang="en-US" sz="1600" baseline="-25000" dirty="0"/>
          </a:p>
        </p:txBody>
      </p:sp>
      <p:sp>
        <p:nvSpPr>
          <p:cNvPr id="14" name="Text Box 21"/>
          <p:cNvSpPr txBox="1">
            <a:spLocks noChangeArrowheads="1"/>
          </p:cNvSpPr>
          <p:nvPr/>
        </p:nvSpPr>
        <p:spPr bwMode="auto">
          <a:xfrm>
            <a:off x="6362806" y="2544041"/>
            <a:ext cx="2008332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/>
              <a:t>Main thread stack</a:t>
            </a:r>
          </a:p>
        </p:txBody>
      </p:sp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6880768" y="4959960"/>
            <a:ext cx="1460609" cy="315913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vargp</a:t>
            </a:r>
          </a:p>
        </p:txBody>
      </p:sp>
      <p:sp>
        <p:nvSpPr>
          <p:cNvPr id="16" name="Text Box 23"/>
          <p:cNvSpPr txBox="1">
            <a:spLocks noChangeArrowheads="1"/>
          </p:cNvSpPr>
          <p:nvPr/>
        </p:nvSpPr>
        <p:spPr bwMode="auto">
          <a:xfrm>
            <a:off x="6953520" y="4252074"/>
            <a:ext cx="1314992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/>
              <a:t>Peer</a:t>
            </a:r>
            <a:r>
              <a:rPr lang="en-US" sz="2000" baseline="-25000" dirty="0"/>
              <a:t>1</a:t>
            </a:r>
            <a:r>
              <a:rPr lang="en-US" sz="2000" dirty="0"/>
              <a:t> stack</a:t>
            </a:r>
          </a:p>
          <a:p>
            <a:pPr algn="ctr"/>
            <a:r>
              <a:rPr lang="en-US" sz="2000" dirty="0"/>
              <a:t>(John’s)</a:t>
            </a: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6882311" y="5256659"/>
            <a:ext cx="1460609" cy="315913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err="1"/>
              <a:t>Connfd</a:t>
            </a:r>
            <a:r>
              <a:rPr lang="en-US" sz="1600" dirty="0"/>
              <a:t> = ??</a:t>
            </a:r>
          </a:p>
        </p:txBody>
      </p:sp>
      <p:cxnSp>
        <p:nvCxnSpPr>
          <p:cNvPr id="18" name="Curved Connector 17"/>
          <p:cNvCxnSpPr/>
          <p:nvPr/>
        </p:nvCxnSpPr>
        <p:spPr bwMode="auto">
          <a:xfrm rot="10800000">
            <a:off x="8057924" y="3327509"/>
            <a:ext cx="27710" cy="1676400"/>
          </a:xfrm>
          <a:prstGeom prst="curvedConnector3">
            <a:avLst>
              <a:gd name="adj1" fmla="val -2968585"/>
            </a:avLst>
          </a:prstGeom>
          <a:noFill/>
          <a:ln w="28575" cmpd="sng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6543008" y="3284051"/>
            <a:ext cx="1155020" cy="39211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err="1"/>
              <a:t>Connfd</a:t>
            </a:r>
            <a:r>
              <a:rPr lang="en-US" sz="1600" dirty="0"/>
              <a:t>=5</a:t>
            </a:r>
            <a:endParaRPr lang="en-US" sz="1600" baseline="-25000" dirty="0"/>
          </a:p>
        </p:txBody>
      </p:sp>
    </p:spTree>
    <p:extLst>
      <p:ext uri="{BB962C8B-B14F-4D97-AF65-F5344CB8AC3E}">
        <p14:creationId xmlns:p14="http://schemas.microsoft.com/office/powerpoint/2010/main" val="1003789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execution (cont)</a:t>
            </a:r>
          </a:p>
        </p:txBody>
      </p:sp>
      <p:sp>
        <p:nvSpPr>
          <p:cNvPr id="94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2651" y="1258182"/>
            <a:ext cx="7896225" cy="4972050"/>
          </a:xfrm>
        </p:spPr>
        <p:txBody>
          <a:bodyPr/>
          <a:lstStyle/>
          <a:p>
            <a:r>
              <a:rPr lang="en-US" dirty="0"/>
              <a:t>How about this ordering?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>
              <a:buNone/>
            </a:pPr>
            <a:endParaRPr lang="en-US" dirty="0"/>
          </a:p>
          <a:p>
            <a:pPr marL="344488" indent="-344488" algn="ctr">
              <a:buNone/>
            </a:pPr>
            <a:endParaRPr lang="en-US" dirty="0"/>
          </a:p>
          <a:p>
            <a:pPr marL="344488" indent="-344488" algn="ctr">
              <a:buNone/>
            </a:pPr>
            <a:endParaRPr lang="en-US" dirty="0"/>
          </a:p>
          <a:p>
            <a:r>
              <a:rPr lang="en-US" dirty="0"/>
              <a:t>T2 gets atomicity but T1 doesn’t</a:t>
            </a:r>
          </a:p>
          <a:p>
            <a:r>
              <a:rPr lang="en-US" dirty="0"/>
              <a:t>We can analyze the behavior using a </a:t>
            </a:r>
            <a:r>
              <a:rPr lang="en-US" i="1" dirty="0">
                <a:solidFill>
                  <a:srgbClr val="C00000"/>
                </a:solidFill>
              </a:rPr>
              <a:t>progress graph</a:t>
            </a:r>
          </a:p>
        </p:txBody>
      </p:sp>
      <p:graphicFrame>
        <p:nvGraphicFramePr>
          <p:cNvPr id="70" name="Table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082858"/>
              </p:ext>
            </p:extLst>
          </p:nvPr>
        </p:nvGraphicFramePr>
        <p:xfrm>
          <a:off x="762000" y="1752600"/>
          <a:ext cx="4572000" cy="365759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T#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instr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EAX1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EAX2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CNT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26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 graphs</a:t>
            </a:r>
          </a:p>
        </p:txBody>
      </p:sp>
      <p:sp>
        <p:nvSpPr>
          <p:cNvPr id="946179" name="Text Box 3"/>
          <p:cNvSpPr txBox="1">
            <a:spLocks noChangeArrowheads="1"/>
          </p:cNvSpPr>
          <p:nvPr/>
        </p:nvSpPr>
        <p:spPr bwMode="auto">
          <a:xfrm>
            <a:off x="5930900" y="1371600"/>
            <a:ext cx="2663037" cy="48013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progress graph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depicts</a:t>
            </a:r>
          </a:p>
          <a:p>
            <a:r>
              <a:rPr lang="en-US" sz="1800" dirty="0">
                <a:latin typeface="Calibri" pitchFamily="34" charset="0"/>
              </a:rPr>
              <a:t>the discrete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execution </a:t>
            </a: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state space</a:t>
            </a:r>
            <a:r>
              <a:rPr lang="en-US" sz="1800" dirty="0">
                <a:latin typeface="Calibri" pitchFamily="34" charset="0"/>
              </a:rPr>
              <a:t> of concurrent</a:t>
            </a:r>
          </a:p>
          <a:p>
            <a:r>
              <a:rPr lang="en-US" sz="1800" dirty="0">
                <a:latin typeface="Calibri" pitchFamily="34" charset="0"/>
              </a:rPr>
              <a:t> threads.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Each axis corresponds to</a:t>
            </a:r>
          </a:p>
          <a:p>
            <a:r>
              <a:rPr lang="en-US" sz="1800" dirty="0">
                <a:latin typeface="Calibri" pitchFamily="34" charset="0"/>
              </a:rPr>
              <a:t>the sequential order of</a:t>
            </a:r>
          </a:p>
          <a:p>
            <a:r>
              <a:rPr lang="en-US" sz="1800" dirty="0">
                <a:latin typeface="Calibri" pitchFamily="34" charset="0"/>
              </a:rPr>
              <a:t>instructions in a thread.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Each point corresponds to</a:t>
            </a:r>
          </a:p>
          <a:p>
            <a:r>
              <a:rPr lang="en-US" sz="1800" dirty="0">
                <a:latin typeface="Calibri" pitchFamily="34" charset="0"/>
              </a:rPr>
              <a:t>a possible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execution state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(Inst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Inst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).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E.g.,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(L</a:t>
            </a:r>
            <a:r>
              <a:rPr lang="en-US" sz="1800" baseline="-250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, S</a:t>
            </a:r>
            <a:r>
              <a:rPr lang="en-US" sz="1800" baseline="-25000" dirty="0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)  </a:t>
            </a:r>
            <a:r>
              <a:rPr lang="en-US" sz="1800" dirty="0">
                <a:latin typeface="Calibri" pitchFamily="34" charset="0"/>
              </a:rPr>
              <a:t>denotes state</a:t>
            </a:r>
          </a:p>
          <a:p>
            <a:r>
              <a:rPr lang="en-US" sz="1800" dirty="0">
                <a:latin typeface="Calibri" pitchFamily="34" charset="0"/>
              </a:rPr>
              <a:t>where  thread 1 has</a:t>
            </a:r>
          </a:p>
          <a:p>
            <a:r>
              <a:rPr lang="en-US" sz="1800" dirty="0">
                <a:latin typeface="Calibri" pitchFamily="34" charset="0"/>
              </a:rPr>
              <a:t>completed L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 and thread</a:t>
            </a:r>
          </a:p>
          <a:p>
            <a:r>
              <a:rPr lang="en-US" sz="1800" dirty="0">
                <a:latin typeface="Calibri" pitchFamily="34" charset="0"/>
              </a:rPr>
              <a:t>2 has completed S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.</a:t>
            </a:r>
          </a:p>
        </p:txBody>
      </p:sp>
      <p:sp>
        <p:nvSpPr>
          <p:cNvPr id="946180" name="Line 4"/>
          <p:cNvSpPr>
            <a:spLocks noChangeAspect="1" noChangeShapeType="1"/>
          </p:cNvSpPr>
          <p:nvPr/>
        </p:nvSpPr>
        <p:spPr bwMode="auto">
          <a:xfrm flipV="1">
            <a:off x="811213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946181" name="Line 5"/>
          <p:cNvSpPr>
            <a:spLocks noChangeAspect="1" noChangeShapeType="1"/>
          </p:cNvSpPr>
          <p:nvPr/>
        </p:nvSpPr>
        <p:spPr bwMode="auto">
          <a:xfrm flipH="1" flipV="1">
            <a:off x="811213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946182" name="Text Box 6"/>
          <p:cNvSpPr txBox="1">
            <a:spLocks noChangeAspect="1" noChangeArrowheads="1"/>
          </p:cNvSpPr>
          <p:nvPr/>
        </p:nvSpPr>
        <p:spPr bwMode="auto">
          <a:xfrm>
            <a:off x="965200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3" name="Text Box 7"/>
          <p:cNvSpPr txBox="1">
            <a:spLocks noChangeAspect="1" noChangeArrowheads="1"/>
          </p:cNvSpPr>
          <p:nvPr/>
        </p:nvSpPr>
        <p:spPr bwMode="auto">
          <a:xfrm>
            <a:off x="1662113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4" name="Text Box 8"/>
          <p:cNvSpPr txBox="1">
            <a:spLocks noChangeAspect="1" noChangeArrowheads="1"/>
          </p:cNvSpPr>
          <p:nvPr/>
        </p:nvSpPr>
        <p:spPr bwMode="auto">
          <a:xfrm>
            <a:off x="2362200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5" name="Text Box 9"/>
          <p:cNvSpPr txBox="1">
            <a:spLocks noChangeAspect="1" noChangeArrowheads="1"/>
          </p:cNvSpPr>
          <p:nvPr/>
        </p:nvSpPr>
        <p:spPr bwMode="auto">
          <a:xfrm>
            <a:off x="3079750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6" name="Text Box 10"/>
          <p:cNvSpPr txBox="1">
            <a:spLocks noChangeAspect="1" noChangeArrowheads="1"/>
          </p:cNvSpPr>
          <p:nvPr/>
        </p:nvSpPr>
        <p:spPr bwMode="auto">
          <a:xfrm>
            <a:off x="3805238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7" name="Text Box 11"/>
          <p:cNvSpPr txBox="1">
            <a:spLocks noChangeAspect="1" noChangeArrowheads="1"/>
          </p:cNvSpPr>
          <p:nvPr/>
        </p:nvSpPr>
        <p:spPr bwMode="auto">
          <a:xfrm>
            <a:off x="430213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8" name="Text Box 12"/>
          <p:cNvSpPr txBox="1">
            <a:spLocks noChangeAspect="1" noChangeArrowheads="1"/>
          </p:cNvSpPr>
          <p:nvPr/>
        </p:nvSpPr>
        <p:spPr bwMode="auto">
          <a:xfrm>
            <a:off x="458788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9" name="Text Box 13"/>
          <p:cNvSpPr txBox="1">
            <a:spLocks noChangeAspect="1" noChangeArrowheads="1"/>
          </p:cNvSpPr>
          <p:nvPr/>
        </p:nvSpPr>
        <p:spPr bwMode="auto">
          <a:xfrm>
            <a:off x="430213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90" name="Text Box 14"/>
          <p:cNvSpPr txBox="1">
            <a:spLocks noChangeAspect="1" noChangeArrowheads="1"/>
          </p:cNvSpPr>
          <p:nvPr/>
        </p:nvSpPr>
        <p:spPr bwMode="auto">
          <a:xfrm>
            <a:off x="441325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91" name="Text Box 15"/>
          <p:cNvSpPr txBox="1">
            <a:spLocks noChangeAspect="1" noChangeArrowheads="1"/>
          </p:cNvSpPr>
          <p:nvPr/>
        </p:nvSpPr>
        <p:spPr bwMode="auto">
          <a:xfrm>
            <a:off x="452438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217" name="Text Box 41"/>
          <p:cNvSpPr txBox="1">
            <a:spLocks noChangeAspect="1" noChangeArrowheads="1"/>
          </p:cNvSpPr>
          <p:nvPr/>
        </p:nvSpPr>
        <p:spPr bwMode="auto">
          <a:xfrm>
            <a:off x="4600575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946218" name="Text Box 42"/>
          <p:cNvSpPr txBox="1">
            <a:spLocks noChangeAspect="1" noChangeArrowheads="1"/>
          </p:cNvSpPr>
          <p:nvPr/>
        </p:nvSpPr>
        <p:spPr bwMode="auto">
          <a:xfrm>
            <a:off x="255574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770156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56" name="Oval 5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484805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64" name="Oval 63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2199454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1" name="Oval 70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291410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8" name="Oval 77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362875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5" name="Oval 8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34340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2" name="Oval 9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98" name="Rectangle 97"/>
          <p:cNvSpPr/>
          <p:nvPr/>
        </p:nvSpPr>
        <p:spPr>
          <a:xfrm>
            <a:off x="1713047" y="2373968"/>
            <a:ext cx="1079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(L</a:t>
            </a:r>
            <a:r>
              <a:rPr lang="en-US" baseline="-250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, S</a:t>
            </a:r>
            <a:r>
              <a:rPr lang="en-US" baseline="-25000" dirty="0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087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6179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Trajectories in progress graphs</a:t>
            </a:r>
          </a:p>
        </p:txBody>
      </p:sp>
      <p:sp>
        <p:nvSpPr>
          <p:cNvPr id="948227" name="Text Box 3"/>
          <p:cNvSpPr txBox="1">
            <a:spLocks noChangeArrowheads="1"/>
          </p:cNvSpPr>
          <p:nvPr/>
        </p:nvSpPr>
        <p:spPr bwMode="auto">
          <a:xfrm>
            <a:off x="5257800" y="1686698"/>
            <a:ext cx="3810000" cy="21852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trajectory</a:t>
            </a:r>
            <a:r>
              <a:rPr lang="en-US" sz="1800" dirty="0">
                <a:latin typeface="Calibri" pitchFamily="34" charset="0"/>
              </a:rPr>
              <a:t> is a sequence of legal state transitions that describes one possible concurrent execution of the threads.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Example:</a:t>
            </a:r>
          </a:p>
          <a:p>
            <a:pPr>
              <a:spcBef>
                <a:spcPts val="1200"/>
              </a:spcBef>
            </a:pPr>
            <a:r>
              <a:rPr lang="en-US" sz="1800" dirty="0">
                <a:latin typeface="Calibri" pitchFamily="34" charset="0"/>
              </a:rPr>
              <a:t>H1, L1, U1, H2, L2,  S1, T1, U2, S2, T2</a:t>
            </a:r>
          </a:p>
        </p:txBody>
      </p:sp>
      <p:sp>
        <p:nvSpPr>
          <p:cNvPr id="64" name="Line 4"/>
          <p:cNvSpPr>
            <a:spLocks noChangeAspect="1" noChangeShapeType="1"/>
          </p:cNvSpPr>
          <p:nvPr/>
        </p:nvSpPr>
        <p:spPr bwMode="auto">
          <a:xfrm flipV="1">
            <a:off x="94259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5" name="Line 5"/>
          <p:cNvSpPr>
            <a:spLocks noChangeAspect="1" noChangeShapeType="1"/>
          </p:cNvSpPr>
          <p:nvPr/>
        </p:nvSpPr>
        <p:spPr bwMode="auto">
          <a:xfrm flipH="1" flipV="1">
            <a:off x="94259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6"/>
          <p:cNvSpPr txBox="1">
            <a:spLocks noChangeAspect="1" noChangeArrowheads="1"/>
          </p:cNvSpPr>
          <p:nvPr/>
        </p:nvSpPr>
        <p:spPr bwMode="auto">
          <a:xfrm>
            <a:off x="1096586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7"/>
          <p:cNvSpPr txBox="1">
            <a:spLocks noChangeAspect="1" noChangeArrowheads="1"/>
          </p:cNvSpPr>
          <p:nvPr/>
        </p:nvSpPr>
        <p:spPr bwMode="auto">
          <a:xfrm>
            <a:off x="1793499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8"/>
          <p:cNvSpPr txBox="1">
            <a:spLocks noChangeAspect="1" noChangeArrowheads="1"/>
          </p:cNvSpPr>
          <p:nvPr/>
        </p:nvSpPr>
        <p:spPr bwMode="auto">
          <a:xfrm>
            <a:off x="2493586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9"/>
          <p:cNvSpPr txBox="1">
            <a:spLocks noChangeAspect="1" noChangeArrowheads="1"/>
          </p:cNvSpPr>
          <p:nvPr/>
        </p:nvSpPr>
        <p:spPr bwMode="auto">
          <a:xfrm>
            <a:off x="3211136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0"/>
          <p:cNvSpPr txBox="1">
            <a:spLocks noChangeAspect="1" noChangeArrowheads="1"/>
          </p:cNvSpPr>
          <p:nvPr/>
        </p:nvSpPr>
        <p:spPr bwMode="auto">
          <a:xfrm>
            <a:off x="3936624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1"/>
          <p:cNvSpPr txBox="1">
            <a:spLocks noChangeAspect="1" noChangeArrowheads="1"/>
          </p:cNvSpPr>
          <p:nvPr/>
        </p:nvSpPr>
        <p:spPr bwMode="auto">
          <a:xfrm>
            <a:off x="561599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12"/>
          <p:cNvSpPr txBox="1">
            <a:spLocks noChangeAspect="1" noChangeArrowheads="1"/>
          </p:cNvSpPr>
          <p:nvPr/>
        </p:nvSpPr>
        <p:spPr bwMode="auto">
          <a:xfrm>
            <a:off x="590174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3" name="Text Box 13"/>
          <p:cNvSpPr txBox="1">
            <a:spLocks noChangeAspect="1" noChangeArrowheads="1"/>
          </p:cNvSpPr>
          <p:nvPr/>
        </p:nvSpPr>
        <p:spPr bwMode="auto">
          <a:xfrm>
            <a:off x="561599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4" name="Text Box 14"/>
          <p:cNvSpPr txBox="1">
            <a:spLocks noChangeAspect="1" noChangeArrowheads="1"/>
          </p:cNvSpPr>
          <p:nvPr/>
        </p:nvSpPr>
        <p:spPr bwMode="auto">
          <a:xfrm>
            <a:off x="572711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5" name="Text Box 15"/>
          <p:cNvSpPr txBox="1">
            <a:spLocks noChangeAspect="1" noChangeArrowheads="1"/>
          </p:cNvSpPr>
          <p:nvPr/>
        </p:nvSpPr>
        <p:spPr bwMode="auto">
          <a:xfrm>
            <a:off x="583824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6" name="Text Box 41"/>
          <p:cNvSpPr txBox="1">
            <a:spLocks noChangeAspect="1" noChangeArrowheads="1"/>
          </p:cNvSpPr>
          <p:nvPr/>
        </p:nvSpPr>
        <p:spPr bwMode="auto">
          <a:xfrm>
            <a:off x="4731961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7" name="Text Box 42"/>
          <p:cNvSpPr txBox="1">
            <a:spLocks noChangeAspect="1" noChangeArrowheads="1"/>
          </p:cNvSpPr>
          <p:nvPr/>
        </p:nvSpPr>
        <p:spPr bwMode="auto">
          <a:xfrm>
            <a:off x="386960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901542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9" name="Oval 7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6161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6" name="Oval 8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23308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3" name="Oval 9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045489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0" name="Oval 9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76013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7" name="Oval 106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474786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4" name="Oval 113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1" name="Line 54"/>
          <p:cNvSpPr>
            <a:spLocks noChangeShapeType="1"/>
          </p:cNvSpPr>
          <p:nvPr/>
        </p:nvSpPr>
        <p:spPr bwMode="auto">
          <a:xfrm>
            <a:off x="917239" y="5653128"/>
            <a:ext cx="73152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2" name="Line 55"/>
          <p:cNvSpPr>
            <a:spLocks noChangeShapeType="1"/>
          </p:cNvSpPr>
          <p:nvPr/>
        </p:nvSpPr>
        <p:spPr bwMode="auto">
          <a:xfrm>
            <a:off x="1663269" y="5653128"/>
            <a:ext cx="73977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3" name="Line 56"/>
          <p:cNvSpPr>
            <a:spLocks noChangeShapeType="1"/>
          </p:cNvSpPr>
          <p:nvPr/>
        </p:nvSpPr>
        <p:spPr bwMode="auto">
          <a:xfrm>
            <a:off x="2457019" y="5653128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4" name="Line 57"/>
          <p:cNvSpPr>
            <a:spLocks noChangeShapeType="1"/>
          </p:cNvSpPr>
          <p:nvPr/>
        </p:nvSpPr>
        <p:spPr bwMode="auto">
          <a:xfrm flipV="1">
            <a:off x="3096728" y="4978454"/>
            <a:ext cx="0" cy="6334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5" name="Line 58"/>
          <p:cNvSpPr>
            <a:spLocks noChangeShapeType="1"/>
          </p:cNvSpPr>
          <p:nvPr/>
        </p:nvSpPr>
        <p:spPr bwMode="auto">
          <a:xfrm flipV="1">
            <a:off x="3087203" y="4268841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6" name="Line 59"/>
          <p:cNvSpPr>
            <a:spLocks noChangeShapeType="1"/>
          </p:cNvSpPr>
          <p:nvPr/>
        </p:nvSpPr>
        <p:spPr bwMode="auto">
          <a:xfrm>
            <a:off x="3147582" y="4278420"/>
            <a:ext cx="6556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Line 60"/>
          <p:cNvSpPr>
            <a:spLocks noChangeShapeType="1"/>
          </p:cNvSpPr>
          <p:nvPr/>
        </p:nvSpPr>
        <p:spPr bwMode="auto">
          <a:xfrm>
            <a:off x="3838144" y="4278420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Line 61"/>
          <p:cNvSpPr>
            <a:spLocks noChangeShapeType="1"/>
          </p:cNvSpPr>
          <p:nvPr/>
        </p:nvSpPr>
        <p:spPr bwMode="auto">
          <a:xfrm flipV="1">
            <a:off x="4519182" y="3560803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9" name="Line 62"/>
          <p:cNvSpPr>
            <a:spLocks noChangeShapeType="1"/>
          </p:cNvSpPr>
          <p:nvPr/>
        </p:nvSpPr>
        <p:spPr bwMode="auto">
          <a:xfrm flipV="1">
            <a:off x="4519182" y="2846428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0" name="Line 63"/>
          <p:cNvSpPr>
            <a:spLocks noChangeShapeType="1"/>
          </p:cNvSpPr>
          <p:nvPr/>
        </p:nvSpPr>
        <p:spPr bwMode="auto">
          <a:xfrm flipV="1">
            <a:off x="4519182" y="2146340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540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/>
          <p:cNvSpPr/>
          <p:nvPr/>
        </p:nvSpPr>
        <p:spPr bwMode="auto">
          <a:xfrm>
            <a:off x="2109747" y="2946758"/>
            <a:ext cx="2039112" cy="1965960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sections and unsafe regions</a:t>
            </a:r>
          </a:p>
        </p:txBody>
      </p:sp>
      <p:sp>
        <p:nvSpPr>
          <p:cNvPr id="950275" name="Text Box 3"/>
          <p:cNvSpPr txBox="1">
            <a:spLocks noChangeArrowheads="1"/>
          </p:cNvSpPr>
          <p:nvPr/>
        </p:nvSpPr>
        <p:spPr bwMode="auto">
          <a:xfrm>
            <a:off x="5997575" y="1648350"/>
            <a:ext cx="2917825" cy="36009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L, U, and S form 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critical section </a:t>
            </a:r>
            <a:r>
              <a:rPr lang="en-US" sz="1800" dirty="0">
                <a:latin typeface="Calibri" pitchFamily="34" charset="0"/>
              </a:rPr>
              <a:t>with respect to the shared variable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i="1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Instructions in critical sections (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to some shared variable) should not be interleaved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Sets of states where such interleaving occurs form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unsafe regions</a:t>
            </a:r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0" name="Line 4"/>
          <p:cNvSpPr>
            <a:spLocks noChangeAspect="1" noChangeShapeType="1"/>
          </p:cNvSpPr>
          <p:nvPr/>
        </p:nvSpPr>
        <p:spPr bwMode="auto">
          <a:xfrm flipV="1">
            <a:off x="1339501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1" name="Line 5"/>
          <p:cNvSpPr>
            <a:spLocks noChangeAspect="1" noChangeShapeType="1"/>
          </p:cNvSpPr>
          <p:nvPr/>
        </p:nvSpPr>
        <p:spPr bwMode="auto">
          <a:xfrm flipH="1" flipV="1">
            <a:off x="1339501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2" name="Text Box 6"/>
          <p:cNvSpPr txBox="1">
            <a:spLocks noChangeAspect="1" noChangeArrowheads="1"/>
          </p:cNvSpPr>
          <p:nvPr/>
        </p:nvSpPr>
        <p:spPr bwMode="auto">
          <a:xfrm>
            <a:off x="1493488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3" name="Text Box 7"/>
          <p:cNvSpPr txBox="1">
            <a:spLocks noChangeAspect="1" noChangeArrowheads="1"/>
          </p:cNvSpPr>
          <p:nvPr/>
        </p:nvSpPr>
        <p:spPr bwMode="auto">
          <a:xfrm>
            <a:off x="2190401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4" name="Text Box 8"/>
          <p:cNvSpPr txBox="1">
            <a:spLocks noChangeAspect="1" noChangeArrowheads="1"/>
          </p:cNvSpPr>
          <p:nvPr/>
        </p:nvSpPr>
        <p:spPr bwMode="auto">
          <a:xfrm>
            <a:off x="2890488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5" name="Text Box 9"/>
          <p:cNvSpPr txBox="1">
            <a:spLocks noChangeAspect="1" noChangeArrowheads="1"/>
          </p:cNvSpPr>
          <p:nvPr/>
        </p:nvSpPr>
        <p:spPr bwMode="auto">
          <a:xfrm>
            <a:off x="3608038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10"/>
          <p:cNvSpPr txBox="1">
            <a:spLocks noChangeAspect="1" noChangeArrowheads="1"/>
          </p:cNvSpPr>
          <p:nvPr/>
        </p:nvSpPr>
        <p:spPr bwMode="auto">
          <a:xfrm>
            <a:off x="4333526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11"/>
          <p:cNvSpPr txBox="1">
            <a:spLocks noChangeAspect="1" noChangeArrowheads="1"/>
          </p:cNvSpPr>
          <p:nvPr/>
        </p:nvSpPr>
        <p:spPr bwMode="auto">
          <a:xfrm>
            <a:off x="958501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12"/>
          <p:cNvSpPr txBox="1">
            <a:spLocks noChangeAspect="1" noChangeArrowheads="1"/>
          </p:cNvSpPr>
          <p:nvPr/>
        </p:nvSpPr>
        <p:spPr bwMode="auto">
          <a:xfrm>
            <a:off x="987076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13"/>
          <p:cNvSpPr txBox="1">
            <a:spLocks noChangeAspect="1" noChangeArrowheads="1"/>
          </p:cNvSpPr>
          <p:nvPr/>
        </p:nvSpPr>
        <p:spPr bwMode="auto">
          <a:xfrm>
            <a:off x="958501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4"/>
          <p:cNvSpPr txBox="1">
            <a:spLocks noChangeAspect="1" noChangeArrowheads="1"/>
          </p:cNvSpPr>
          <p:nvPr/>
        </p:nvSpPr>
        <p:spPr bwMode="auto">
          <a:xfrm>
            <a:off x="969613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5"/>
          <p:cNvSpPr txBox="1">
            <a:spLocks noChangeAspect="1" noChangeArrowheads="1"/>
          </p:cNvSpPr>
          <p:nvPr/>
        </p:nvSpPr>
        <p:spPr bwMode="auto">
          <a:xfrm>
            <a:off x="980726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41"/>
          <p:cNvSpPr txBox="1">
            <a:spLocks noChangeAspect="1" noChangeArrowheads="1"/>
          </p:cNvSpPr>
          <p:nvPr/>
        </p:nvSpPr>
        <p:spPr bwMode="auto">
          <a:xfrm>
            <a:off x="5128863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3" name="Text Box 42"/>
          <p:cNvSpPr txBox="1">
            <a:spLocks noChangeAspect="1" noChangeArrowheads="1"/>
          </p:cNvSpPr>
          <p:nvPr/>
        </p:nvSpPr>
        <p:spPr bwMode="auto">
          <a:xfrm>
            <a:off x="783862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1298444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5" name="Oval 7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201309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2" name="Oval 8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272774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9" name="Oval 8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4423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6" name="Oval 9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41570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3" name="Oval 10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487168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0" name="Oval 10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6" name="AutoShape 56"/>
          <p:cNvSpPr>
            <a:spLocks/>
          </p:cNvSpPr>
          <p:nvPr/>
        </p:nvSpPr>
        <p:spPr bwMode="auto">
          <a:xfrm>
            <a:off x="825500" y="28956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AutoShape 57"/>
          <p:cNvSpPr>
            <a:spLocks/>
          </p:cNvSpPr>
          <p:nvPr/>
        </p:nvSpPr>
        <p:spPr bwMode="auto">
          <a:xfrm rot="-5400000">
            <a:off x="3034796" y="51435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Text Box 58"/>
          <p:cNvSpPr txBox="1">
            <a:spLocks noChangeArrowheads="1"/>
          </p:cNvSpPr>
          <p:nvPr/>
        </p:nvSpPr>
        <p:spPr bwMode="auto">
          <a:xfrm>
            <a:off x="1961646" y="6270625"/>
            <a:ext cx="241149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9" name="Text Box 59"/>
          <p:cNvSpPr txBox="1">
            <a:spLocks noChangeArrowheads="1"/>
          </p:cNvSpPr>
          <p:nvPr/>
        </p:nvSpPr>
        <p:spPr bwMode="auto">
          <a:xfrm>
            <a:off x="0" y="3295471"/>
            <a:ext cx="941388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362200" y="3747156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Unsafe region</a:t>
            </a:r>
          </a:p>
        </p:txBody>
      </p:sp>
    </p:spTree>
    <p:extLst>
      <p:ext uri="{BB962C8B-B14F-4D97-AF65-F5344CB8AC3E}">
        <p14:creationId xmlns:p14="http://schemas.microsoft.com/office/powerpoint/2010/main" val="1027198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950275" grpId="0"/>
      <p:bldP spid="126" grpId="0" animBg="1"/>
      <p:bldP spid="127" grpId="0" animBg="1"/>
      <p:bldP spid="128" grpId="0"/>
      <p:bldP spid="129" grpId="0"/>
      <p:bldP spid="131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/>
          <p:cNvSpPr/>
          <p:nvPr/>
        </p:nvSpPr>
        <p:spPr bwMode="auto">
          <a:xfrm>
            <a:off x="2109747" y="2946758"/>
            <a:ext cx="2039112" cy="1965960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sections and unsafe regions</a:t>
            </a:r>
          </a:p>
        </p:txBody>
      </p:sp>
      <p:sp>
        <p:nvSpPr>
          <p:cNvPr id="60" name="Line 4"/>
          <p:cNvSpPr>
            <a:spLocks noChangeAspect="1" noChangeShapeType="1"/>
          </p:cNvSpPr>
          <p:nvPr/>
        </p:nvSpPr>
        <p:spPr bwMode="auto">
          <a:xfrm flipV="1">
            <a:off x="1339501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1" name="Line 5"/>
          <p:cNvSpPr>
            <a:spLocks noChangeAspect="1" noChangeShapeType="1"/>
          </p:cNvSpPr>
          <p:nvPr/>
        </p:nvSpPr>
        <p:spPr bwMode="auto">
          <a:xfrm flipH="1" flipV="1">
            <a:off x="1339501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2" name="Text Box 6"/>
          <p:cNvSpPr txBox="1">
            <a:spLocks noChangeAspect="1" noChangeArrowheads="1"/>
          </p:cNvSpPr>
          <p:nvPr/>
        </p:nvSpPr>
        <p:spPr bwMode="auto">
          <a:xfrm>
            <a:off x="1493488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3" name="Text Box 7"/>
          <p:cNvSpPr txBox="1">
            <a:spLocks noChangeAspect="1" noChangeArrowheads="1"/>
          </p:cNvSpPr>
          <p:nvPr/>
        </p:nvSpPr>
        <p:spPr bwMode="auto">
          <a:xfrm>
            <a:off x="2190401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4" name="Text Box 8"/>
          <p:cNvSpPr txBox="1">
            <a:spLocks noChangeAspect="1" noChangeArrowheads="1"/>
          </p:cNvSpPr>
          <p:nvPr/>
        </p:nvSpPr>
        <p:spPr bwMode="auto">
          <a:xfrm>
            <a:off x="2890488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5" name="Text Box 9"/>
          <p:cNvSpPr txBox="1">
            <a:spLocks noChangeAspect="1" noChangeArrowheads="1"/>
          </p:cNvSpPr>
          <p:nvPr/>
        </p:nvSpPr>
        <p:spPr bwMode="auto">
          <a:xfrm>
            <a:off x="3608038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10"/>
          <p:cNvSpPr txBox="1">
            <a:spLocks noChangeAspect="1" noChangeArrowheads="1"/>
          </p:cNvSpPr>
          <p:nvPr/>
        </p:nvSpPr>
        <p:spPr bwMode="auto">
          <a:xfrm>
            <a:off x="4333526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11"/>
          <p:cNvSpPr txBox="1">
            <a:spLocks noChangeAspect="1" noChangeArrowheads="1"/>
          </p:cNvSpPr>
          <p:nvPr/>
        </p:nvSpPr>
        <p:spPr bwMode="auto">
          <a:xfrm>
            <a:off x="958501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12"/>
          <p:cNvSpPr txBox="1">
            <a:spLocks noChangeAspect="1" noChangeArrowheads="1"/>
          </p:cNvSpPr>
          <p:nvPr/>
        </p:nvSpPr>
        <p:spPr bwMode="auto">
          <a:xfrm>
            <a:off x="987076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13"/>
          <p:cNvSpPr txBox="1">
            <a:spLocks noChangeAspect="1" noChangeArrowheads="1"/>
          </p:cNvSpPr>
          <p:nvPr/>
        </p:nvSpPr>
        <p:spPr bwMode="auto">
          <a:xfrm>
            <a:off x="958501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4"/>
          <p:cNvSpPr txBox="1">
            <a:spLocks noChangeAspect="1" noChangeArrowheads="1"/>
          </p:cNvSpPr>
          <p:nvPr/>
        </p:nvSpPr>
        <p:spPr bwMode="auto">
          <a:xfrm>
            <a:off x="969613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5"/>
          <p:cNvSpPr txBox="1">
            <a:spLocks noChangeAspect="1" noChangeArrowheads="1"/>
          </p:cNvSpPr>
          <p:nvPr/>
        </p:nvSpPr>
        <p:spPr bwMode="auto">
          <a:xfrm>
            <a:off x="980726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41"/>
          <p:cNvSpPr txBox="1">
            <a:spLocks noChangeAspect="1" noChangeArrowheads="1"/>
          </p:cNvSpPr>
          <p:nvPr/>
        </p:nvSpPr>
        <p:spPr bwMode="auto">
          <a:xfrm>
            <a:off x="5128863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3" name="Text Box 42"/>
          <p:cNvSpPr txBox="1">
            <a:spLocks noChangeAspect="1" noChangeArrowheads="1"/>
          </p:cNvSpPr>
          <p:nvPr/>
        </p:nvSpPr>
        <p:spPr bwMode="auto">
          <a:xfrm>
            <a:off x="783862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2" name="Group 73"/>
          <p:cNvGrpSpPr/>
          <p:nvPr/>
        </p:nvGrpSpPr>
        <p:grpSpPr>
          <a:xfrm>
            <a:off x="1298444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5" name="Oval 7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3" name="Group 80"/>
          <p:cNvGrpSpPr/>
          <p:nvPr/>
        </p:nvGrpSpPr>
        <p:grpSpPr>
          <a:xfrm>
            <a:off x="201309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2" name="Oval 8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4" name="Group 87"/>
          <p:cNvGrpSpPr/>
          <p:nvPr/>
        </p:nvGrpSpPr>
        <p:grpSpPr>
          <a:xfrm>
            <a:off x="272774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9" name="Oval 8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5" name="Group 94"/>
          <p:cNvGrpSpPr/>
          <p:nvPr/>
        </p:nvGrpSpPr>
        <p:grpSpPr>
          <a:xfrm>
            <a:off x="34423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6" name="Oval 9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6" name="Group 101"/>
          <p:cNvGrpSpPr/>
          <p:nvPr/>
        </p:nvGrpSpPr>
        <p:grpSpPr>
          <a:xfrm>
            <a:off x="41570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3" name="Oval 10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" name="Group 108"/>
          <p:cNvGrpSpPr/>
          <p:nvPr/>
        </p:nvGrpSpPr>
        <p:grpSpPr>
          <a:xfrm>
            <a:off x="487168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0" name="Oval 10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6" name="AutoShape 56"/>
          <p:cNvSpPr>
            <a:spLocks/>
          </p:cNvSpPr>
          <p:nvPr/>
        </p:nvSpPr>
        <p:spPr bwMode="auto">
          <a:xfrm>
            <a:off x="825500" y="28956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AutoShape 57"/>
          <p:cNvSpPr>
            <a:spLocks/>
          </p:cNvSpPr>
          <p:nvPr/>
        </p:nvSpPr>
        <p:spPr bwMode="auto">
          <a:xfrm rot="-5400000">
            <a:off x="3034796" y="51435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Text Box 58"/>
          <p:cNvSpPr txBox="1">
            <a:spLocks noChangeArrowheads="1"/>
          </p:cNvSpPr>
          <p:nvPr/>
        </p:nvSpPr>
        <p:spPr bwMode="auto">
          <a:xfrm>
            <a:off x="1961646" y="6270625"/>
            <a:ext cx="241149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9" name="Text Box 59"/>
          <p:cNvSpPr txBox="1">
            <a:spLocks noChangeArrowheads="1"/>
          </p:cNvSpPr>
          <p:nvPr/>
        </p:nvSpPr>
        <p:spPr bwMode="auto">
          <a:xfrm>
            <a:off x="0" y="3295471"/>
            <a:ext cx="941388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362200" y="3747156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Unsafe region</a:t>
            </a:r>
          </a:p>
        </p:txBody>
      </p:sp>
      <p:sp>
        <p:nvSpPr>
          <p:cNvPr id="74" name="Text Box 3"/>
          <p:cNvSpPr txBox="1">
            <a:spLocks noChangeArrowheads="1"/>
          </p:cNvSpPr>
          <p:nvPr/>
        </p:nvSpPr>
        <p:spPr bwMode="auto">
          <a:xfrm>
            <a:off x="5334000" y="2180491"/>
            <a:ext cx="3505200" cy="166199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Def:</a:t>
            </a:r>
            <a:r>
              <a:rPr lang="en-US" sz="1800" i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A trajectory is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safe  </a:t>
            </a:r>
            <a:r>
              <a:rPr lang="en-US" sz="1800" dirty="0" err="1">
                <a:latin typeface="Calibri" pitchFamily="34" charset="0"/>
              </a:rPr>
              <a:t>iff</a:t>
            </a:r>
            <a:r>
              <a:rPr lang="en-US" sz="1800" dirty="0">
                <a:latin typeface="Calibri" pitchFamily="34" charset="0"/>
              </a:rPr>
              <a:t> it does not enter any unsafe region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Claim:</a:t>
            </a:r>
            <a:r>
              <a:rPr lang="en-US" sz="1800" i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A trajectory is  correct (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alibri" pitchFamily="34" charset="0"/>
              </a:rPr>
              <a:t>)  </a:t>
            </a:r>
            <a:r>
              <a:rPr lang="en-US" sz="1800" dirty="0" err="1">
                <a:latin typeface="Calibri" pitchFamily="34" charset="0"/>
              </a:rPr>
              <a:t>iff</a:t>
            </a:r>
            <a:r>
              <a:rPr lang="en-US" sz="1800" dirty="0">
                <a:latin typeface="Calibri" pitchFamily="34" charset="0"/>
              </a:rPr>
              <a:t> it is safe</a:t>
            </a: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1" name="Line 54"/>
          <p:cNvSpPr>
            <a:spLocks noChangeShapeType="1"/>
          </p:cNvSpPr>
          <p:nvPr/>
        </p:nvSpPr>
        <p:spPr bwMode="auto">
          <a:xfrm>
            <a:off x="1311302" y="5653128"/>
            <a:ext cx="73152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8" name="Line 55"/>
          <p:cNvSpPr>
            <a:spLocks noChangeShapeType="1"/>
          </p:cNvSpPr>
          <p:nvPr/>
        </p:nvSpPr>
        <p:spPr bwMode="auto">
          <a:xfrm>
            <a:off x="2057332" y="5653128"/>
            <a:ext cx="73977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5" name="Line 56"/>
          <p:cNvSpPr>
            <a:spLocks noChangeShapeType="1"/>
          </p:cNvSpPr>
          <p:nvPr/>
        </p:nvSpPr>
        <p:spPr bwMode="auto">
          <a:xfrm>
            <a:off x="2851082" y="5653128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2" name="Line 57"/>
          <p:cNvSpPr>
            <a:spLocks noChangeShapeType="1"/>
          </p:cNvSpPr>
          <p:nvPr/>
        </p:nvSpPr>
        <p:spPr bwMode="auto">
          <a:xfrm flipV="1">
            <a:off x="3490791" y="4978454"/>
            <a:ext cx="0" cy="6334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9" name="Line 58"/>
          <p:cNvSpPr>
            <a:spLocks noChangeShapeType="1"/>
          </p:cNvSpPr>
          <p:nvPr/>
        </p:nvSpPr>
        <p:spPr bwMode="auto">
          <a:xfrm flipV="1">
            <a:off x="3481266" y="4268841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6" name="Line 59"/>
          <p:cNvSpPr>
            <a:spLocks noChangeShapeType="1"/>
          </p:cNvSpPr>
          <p:nvPr/>
        </p:nvSpPr>
        <p:spPr bwMode="auto">
          <a:xfrm>
            <a:off x="3541645" y="4278420"/>
            <a:ext cx="6556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7" name="Line 60"/>
          <p:cNvSpPr>
            <a:spLocks noChangeShapeType="1"/>
          </p:cNvSpPr>
          <p:nvPr/>
        </p:nvSpPr>
        <p:spPr bwMode="auto">
          <a:xfrm>
            <a:off x="4232207" y="4278420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8" name="Line 61"/>
          <p:cNvSpPr>
            <a:spLocks noChangeShapeType="1"/>
          </p:cNvSpPr>
          <p:nvPr/>
        </p:nvSpPr>
        <p:spPr bwMode="auto">
          <a:xfrm flipV="1">
            <a:off x="4913245" y="3560803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9" name="Line 62"/>
          <p:cNvSpPr>
            <a:spLocks noChangeShapeType="1"/>
          </p:cNvSpPr>
          <p:nvPr/>
        </p:nvSpPr>
        <p:spPr bwMode="auto">
          <a:xfrm flipV="1">
            <a:off x="4913245" y="2846428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0" name="Line 63"/>
          <p:cNvSpPr>
            <a:spLocks noChangeShapeType="1"/>
          </p:cNvSpPr>
          <p:nvPr/>
        </p:nvSpPr>
        <p:spPr bwMode="auto">
          <a:xfrm flipV="1">
            <a:off x="4913245" y="2146340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513391" y="4343400"/>
            <a:ext cx="820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unsafe</a:t>
            </a:r>
          </a:p>
        </p:txBody>
      </p:sp>
      <p:sp>
        <p:nvSpPr>
          <p:cNvPr id="122" name="Line 61"/>
          <p:cNvSpPr>
            <a:spLocks noChangeShapeType="1"/>
          </p:cNvSpPr>
          <p:nvPr/>
        </p:nvSpPr>
        <p:spPr bwMode="auto">
          <a:xfrm flipV="1">
            <a:off x="1331845" y="4987912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3" name="Line 62"/>
          <p:cNvSpPr>
            <a:spLocks noChangeShapeType="1"/>
          </p:cNvSpPr>
          <p:nvPr/>
        </p:nvSpPr>
        <p:spPr bwMode="auto">
          <a:xfrm flipV="1">
            <a:off x="1331845" y="4273537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4" name="Line 63"/>
          <p:cNvSpPr>
            <a:spLocks noChangeShapeType="1"/>
          </p:cNvSpPr>
          <p:nvPr/>
        </p:nvSpPr>
        <p:spPr bwMode="auto">
          <a:xfrm flipV="1">
            <a:off x="1331845" y="3573449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5" name="Line 60"/>
          <p:cNvSpPr>
            <a:spLocks noChangeShapeType="1"/>
          </p:cNvSpPr>
          <p:nvPr/>
        </p:nvSpPr>
        <p:spPr bwMode="auto">
          <a:xfrm>
            <a:off x="1371600" y="3576772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2" name="Line 61"/>
          <p:cNvSpPr>
            <a:spLocks noChangeShapeType="1"/>
          </p:cNvSpPr>
          <p:nvPr/>
        </p:nvSpPr>
        <p:spPr bwMode="auto">
          <a:xfrm flipV="1">
            <a:off x="2052638" y="2859155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3" name="Line 60"/>
          <p:cNvSpPr>
            <a:spLocks noChangeShapeType="1"/>
          </p:cNvSpPr>
          <p:nvPr/>
        </p:nvSpPr>
        <p:spPr bwMode="auto">
          <a:xfrm>
            <a:off x="2090656" y="2895613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4" name="Line 61"/>
          <p:cNvSpPr>
            <a:spLocks noChangeShapeType="1"/>
          </p:cNvSpPr>
          <p:nvPr/>
        </p:nvSpPr>
        <p:spPr bwMode="auto">
          <a:xfrm flipV="1">
            <a:off x="2771694" y="2177996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5" name="Line 54"/>
          <p:cNvSpPr>
            <a:spLocks noChangeShapeType="1"/>
          </p:cNvSpPr>
          <p:nvPr/>
        </p:nvSpPr>
        <p:spPr bwMode="auto">
          <a:xfrm>
            <a:off x="2757582" y="2184373"/>
            <a:ext cx="731520" cy="9525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6" name="Line 55"/>
          <p:cNvSpPr>
            <a:spLocks noChangeShapeType="1"/>
          </p:cNvSpPr>
          <p:nvPr/>
        </p:nvSpPr>
        <p:spPr bwMode="auto">
          <a:xfrm>
            <a:off x="3503612" y="2184373"/>
            <a:ext cx="739775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7" name="Line 56"/>
          <p:cNvSpPr>
            <a:spLocks noChangeShapeType="1"/>
          </p:cNvSpPr>
          <p:nvPr/>
        </p:nvSpPr>
        <p:spPr bwMode="auto">
          <a:xfrm>
            <a:off x="4297362" y="2184373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3160053" y="1764268"/>
            <a:ext cx="573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safe</a:t>
            </a:r>
          </a:p>
        </p:txBody>
      </p:sp>
    </p:spTree>
    <p:extLst>
      <p:ext uri="{BB962C8B-B14F-4D97-AF65-F5344CB8AC3E}">
        <p14:creationId xmlns:p14="http://schemas.microsoft.com/office/powerpoint/2010/main" val="1327648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390525"/>
          </a:xfrm>
        </p:spPr>
        <p:txBody>
          <a:bodyPr/>
          <a:lstStyle/>
          <a:p>
            <a:r>
              <a:rPr lang="en-US" dirty="0"/>
              <a:t>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5400" y="2177949"/>
            <a:ext cx="1552741" cy="43088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Main thread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495800" y="2177949"/>
            <a:ext cx="0" cy="4343400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172200" y="2177949"/>
            <a:ext cx="1534970" cy="43088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Peer thread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14400" y="2819400"/>
            <a:ext cx="2047017" cy="43088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kumimoji="0" lang="en-US" sz="220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cs typeface="Courier New"/>
              </a:rPr>
              <a:t>nt</a:t>
            </a:r>
            <a:r>
              <a:rPr kumimoji="0" lang="en-US" sz="2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cs typeface="Courier New"/>
              </a:rPr>
              <a:t> </a:t>
            </a:r>
            <a:r>
              <a:rPr kumimoji="0" lang="en-US" sz="220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cs typeface="Courier New"/>
              </a:rPr>
              <a:t>connfd</a:t>
            </a:r>
            <a:r>
              <a:rPr kumimoji="0" lang="en-US" sz="2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cs typeface="Courier New"/>
              </a:rPr>
              <a:t>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93786" y="3449711"/>
            <a:ext cx="3740064" cy="76944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0" dirty="0" err="1">
                <a:solidFill>
                  <a:srgbClr val="FF0000"/>
                </a:solidFill>
                <a:latin typeface="Courier New"/>
                <a:cs typeface="Courier New"/>
              </a:rPr>
              <a:t>connfd</a:t>
            </a:r>
            <a:r>
              <a:rPr lang="en-US" sz="2200" kern="0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en-US" sz="2200" kern="0" dirty="0">
                <a:solidFill>
                  <a:srgbClr val="000000"/>
                </a:solidFill>
                <a:latin typeface="Courier New"/>
                <a:cs typeface="Courier New"/>
              </a:rPr>
              <a:t>= accept(…</a:t>
            </a:r>
            <a:r>
              <a:rPr lang="en-US" sz="2200" kern="0" dirty="0" smtClean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0" dirty="0" err="1" smtClean="0">
                <a:solidFill>
                  <a:srgbClr val="000000"/>
                </a:solidFill>
                <a:latin typeface="Courier New"/>
                <a:cs typeface="Courier New"/>
              </a:rPr>
              <a:t>pt_create</a:t>
            </a:r>
            <a:r>
              <a:rPr lang="en-US" sz="2200" kern="0" dirty="0" smtClean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mr-IN" sz="2200" kern="0" dirty="0" smtClean="0">
                <a:solidFill>
                  <a:srgbClr val="000000"/>
                </a:solidFill>
                <a:latin typeface="Courier New"/>
                <a:cs typeface="Courier New"/>
              </a:rPr>
              <a:t>…</a:t>
            </a:r>
            <a:r>
              <a:rPr lang="en-US" sz="2200" kern="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2200" kern="0" dirty="0" smtClean="0">
                <a:solidFill>
                  <a:srgbClr val="FF0000"/>
                </a:solidFill>
                <a:latin typeface="Courier New"/>
                <a:cs typeface="Courier New"/>
              </a:rPr>
              <a:t>&amp;</a:t>
            </a:r>
            <a:r>
              <a:rPr lang="en-US" sz="2200" kern="0" dirty="0" err="1" smtClean="0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2200" kern="0" dirty="0" smtClean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endParaRPr kumimoji="0" lang="en-US" sz="22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/>
              <a:cs typeface="Courier New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53000" y="4219152"/>
            <a:ext cx="2047017" cy="67710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0" dirty="0">
                <a:solidFill>
                  <a:srgbClr val="000000"/>
                </a:solidFill>
                <a:latin typeface="Courier New"/>
                <a:cs typeface="Courier New"/>
              </a:rPr>
              <a:t>void *</a:t>
            </a:r>
            <a:r>
              <a:rPr lang="en-US" sz="2200" kern="0" dirty="0" err="1" smtClean="0">
                <a:solidFill>
                  <a:srgbClr val="FF0000"/>
                </a:solidFill>
                <a:latin typeface="Courier New"/>
                <a:cs typeface="Courier New"/>
              </a:rPr>
              <a:t>vargp</a:t>
            </a:r>
            <a:endParaRPr lang="en-US" sz="2200" kern="0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solidFill>
                  <a:srgbClr val="000000"/>
                </a:solidFill>
                <a:latin typeface="Courier New"/>
                <a:cs typeface="Courier New"/>
              </a:rPr>
              <a:t>(stack setup)</a:t>
            </a:r>
            <a:endParaRPr lang="en-US" sz="1600" kern="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51398" y="4896260"/>
            <a:ext cx="3570759" cy="43088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kumimoji="0" lang="en-US" sz="220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cs typeface="Courier New"/>
              </a:rPr>
              <a:t>nt</a:t>
            </a:r>
            <a:r>
              <a:rPr kumimoji="0" lang="en-US" sz="2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cs typeface="Courier New"/>
              </a:rPr>
              <a:t> </a:t>
            </a:r>
            <a:r>
              <a:rPr kumimoji="0" lang="en-US" sz="2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/>
                <a:cs typeface="Courier New"/>
              </a:rPr>
              <a:t>connfd</a:t>
            </a:r>
            <a:r>
              <a:rPr kumimoji="0" lang="en-US" sz="2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/>
                <a:cs typeface="Courier New"/>
              </a:rPr>
              <a:t> </a:t>
            </a:r>
            <a:r>
              <a:rPr kumimoji="0" lang="en-US" sz="2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cs typeface="Courier New"/>
              </a:rPr>
              <a:t>=</a:t>
            </a:r>
            <a:r>
              <a:rPr kumimoji="0" lang="en-US" sz="220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cs typeface="Courier New"/>
              </a:rPr>
              <a:t> *</a:t>
            </a:r>
            <a:r>
              <a:rPr kumimoji="0" lang="en-US" sz="2200" i="0" u="none" strike="noStrike" kern="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/>
                <a:cs typeface="Courier New"/>
              </a:rPr>
              <a:t>vargp</a:t>
            </a:r>
            <a:r>
              <a:rPr kumimoji="0" lang="en-US" sz="2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cs typeface="Courier New"/>
              </a:rPr>
              <a:t>;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95711" y="5562600"/>
            <a:ext cx="3232150" cy="43088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0" dirty="0" err="1">
                <a:solidFill>
                  <a:srgbClr val="008000"/>
                </a:solidFill>
                <a:latin typeface="Courier New"/>
                <a:cs typeface="Courier New"/>
              </a:rPr>
              <a:t>connfd</a:t>
            </a:r>
            <a:r>
              <a:rPr lang="en-US" sz="2200" kern="0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2200" kern="0" dirty="0">
                <a:solidFill>
                  <a:srgbClr val="000000"/>
                </a:solidFill>
                <a:latin typeface="Courier New"/>
                <a:cs typeface="Courier New"/>
              </a:rPr>
              <a:t>= accept(…)</a:t>
            </a:r>
            <a:endParaRPr kumimoji="0" lang="en-US" sz="22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/>
              <a:cs typeface="Courier New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5356162"/>
            <a:ext cx="947520" cy="987415"/>
          </a:xfrm>
          <a:prstGeom prst="rect">
            <a:avLst/>
          </a:prstGeom>
        </p:spPr>
      </p:pic>
      <p:cxnSp>
        <p:nvCxnSpPr>
          <p:cNvPr id="25" name="Straight Arrow Connector 24"/>
          <p:cNvCxnSpPr/>
          <p:nvPr/>
        </p:nvCxnSpPr>
        <p:spPr>
          <a:xfrm>
            <a:off x="4800600" y="4359363"/>
            <a:ext cx="0" cy="974637"/>
          </a:xfrm>
          <a:prstGeom prst="straightConnector1">
            <a:avLst/>
          </a:prstGeom>
          <a:ln w="57150" cmpd="sng">
            <a:solidFill>
              <a:srgbClr val="FF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urved Connector 34"/>
          <p:cNvCxnSpPr>
            <a:stCxn id="15" idx="0"/>
            <a:endCxn id="13" idx="3"/>
          </p:cNvCxnSpPr>
          <p:nvPr/>
        </p:nvCxnSpPr>
        <p:spPr bwMode="auto">
          <a:xfrm rot="16200000" flipV="1">
            <a:off x="3876809" y="2119452"/>
            <a:ext cx="1184308" cy="3015092"/>
          </a:xfrm>
          <a:prstGeom prst="curvedConnector2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566830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390525"/>
          </a:xfrm>
        </p:spPr>
        <p:txBody>
          <a:bodyPr/>
          <a:lstStyle/>
          <a:p>
            <a:r>
              <a:rPr lang="en-US" dirty="0"/>
              <a:t>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5400" y="2177949"/>
            <a:ext cx="1552741" cy="43088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Main thread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495800" y="2177949"/>
            <a:ext cx="0" cy="4343400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172200" y="2177949"/>
            <a:ext cx="1534970" cy="43088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cs typeface="Gill Sans"/>
              </a:rPr>
              <a:t>Peer thread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14400" y="2819400"/>
            <a:ext cx="2047017" cy="43088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kumimoji="0" lang="en-US" sz="220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cs typeface="Courier New"/>
              </a:rPr>
              <a:t>nt</a:t>
            </a:r>
            <a:r>
              <a:rPr kumimoji="0" lang="en-US" sz="2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cs typeface="Courier New"/>
              </a:rPr>
              <a:t> </a:t>
            </a:r>
            <a:r>
              <a:rPr kumimoji="0" lang="en-US" sz="220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cs typeface="Courier New"/>
              </a:rPr>
              <a:t>connfd</a:t>
            </a:r>
            <a:r>
              <a:rPr kumimoji="0" lang="en-US" sz="2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cs typeface="Courier New"/>
              </a:rPr>
              <a:t>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29362" y="3577545"/>
            <a:ext cx="3232150" cy="76944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0" dirty="0" err="1">
                <a:solidFill>
                  <a:srgbClr val="FF0000"/>
                </a:solidFill>
                <a:latin typeface="Courier New"/>
                <a:cs typeface="Courier New"/>
              </a:rPr>
              <a:t>connfd</a:t>
            </a:r>
            <a:r>
              <a:rPr lang="en-US" sz="2200" kern="0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en-US" sz="2200" kern="0" dirty="0">
                <a:solidFill>
                  <a:srgbClr val="000000"/>
                </a:solidFill>
                <a:latin typeface="Courier New"/>
                <a:cs typeface="Courier New"/>
              </a:rPr>
              <a:t>= accept(…</a:t>
            </a:r>
            <a:r>
              <a:rPr lang="en-US" sz="2200" kern="0" dirty="0" smtClean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/>
              <a:cs typeface="Courier New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53000" y="4219152"/>
            <a:ext cx="4078673" cy="43088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0" dirty="0">
                <a:solidFill>
                  <a:srgbClr val="000000"/>
                </a:solidFill>
                <a:latin typeface="Courier New"/>
                <a:cs typeface="Courier New"/>
              </a:rPr>
              <a:t>void *</a:t>
            </a:r>
            <a:r>
              <a:rPr lang="en-US" sz="2200" kern="0" dirty="0" err="1">
                <a:solidFill>
                  <a:srgbClr val="FF0000"/>
                </a:solidFill>
                <a:latin typeface="Courier New"/>
                <a:cs typeface="Courier New"/>
              </a:rPr>
              <a:t>vargp</a:t>
            </a:r>
            <a:r>
              <a:rPr lang="en-US" sz="2200" kern="0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en-US" sz="2200" kern="0" dirty="0" smtClean="0">
                <a:solidFill>
                  <a:srgbClr val="000000"/>
                </a:solidFill>
                <a:latin typeface="Courier New"/>
                <a:cs typeface="Courier New"/>
              </a:rPr>
              <a:t>( </a:t>
            </a:r>
            <a:r>
              <a:rPr lang="en-US" sz="2200" kern="0" dirty="0">
                <a:solidFill>
                  <a:srgbClr val="000000"/>
                </a:solidFill>
                <a:latin typeface="Courier New"/>
                <a:cs typeface="Courier New"/>
              </a:rPr>
              <a:t>&amp;</a:t>
            </a:r>
            <a:r>
              <a:rPr lang="en-US" sz="2200" kern="0" dirty="0" err="1" smtClean="0">
                <a:solidFill>
                  <a:srgbClr val="FF0000"/>
                </a:solidFill>
                <a:latin typeface="Courier New"/>
                <a:cs typeface="Courier New"/>
              </a:rPr>
              <a:t>connfd</a:t>
            </a:r>
            <a:r>
              <a:rPr lang="en-US" sz="2200" kern="0" dirty="0" smtClean="0">
                <a:latin typeface="Courier New"/>
                <a:cs typeface="Courier New"/>
              </a:rPr>
              <a:t> )</a:t>
            </a:r>
            <a:endParaRPr lang="en-US" sz="2200" kern="0" dirty="0">
              <a:latin typeface="Courier New"/>
              <a:cs typeface="Courier New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71558" y="4840474"/>
            <a:ext cx="3570759" cy="43088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0" dirty="0" err="1">
                <a:latin typeface="Courier New"/>
                <a:cs typeface="Courier New"/>
              </a:rPr>
              <a:t>i</a:t>
            </a:r>
            <a:r>
              <a:rPr kumimoji="0" lang="en-US" sz="220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 New"/>
                <a:cs typeface="Courier New"/>
              </a:rPr>
              <a:t>nt</a:t>
            </a:r>
            <a:r>
              <a:rPr kumimoji="0" lang="en-US" sz="22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/>
                <a:cs typeface="Courier New"/>
              </a:rPr>
              <a:t> </a:t>
            </a:r>
            <a:r>
              <a:rPr kumimoji="0" lang="en-US" sz="220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 New"/>
                <a:cs typeface="Courier New"/>
              </a:rPr>
              <a:t>connfd</a:t>
            </a:r>
            <a:r>
              <a:rPr kumimoji="0" lang="en-US" sz="22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/>
                <a:cs typeface="Courier New"/>
              </a:rPr>
              <a:t> =</a:t>
            </a:r>
            <a:r>
              <a:rPr kumimoji="0" lang="en-US" sz="220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ourier New"/>
                <a:cs typeface="Courier New"/>
              </a:rPr>
              <a:t> *</a:t>
            </a:r>
            <a:r>
              <a:rPr kumimoji="0" lang="en-US" sz="2200" i="0" u="none" strike="noStrike" kern="0" cap="none" spc="0" normalizeH="0" noProof="0" dirty="0" err="1">
                <a:ln>
                  <a:noFill/>
                </a:ln>
                <a:effectLst/>
                <a:uLnTx/>
                <a:uFillTx/>
                <a:latin typeface="Courier New"/>
                <a:cs typeface="Courier New"/>
              </a:rPr>
              <a:t>vargp</a:t>
            </a:r>
            <a:r>
              <a:rPr kumimoji="0" lang="en-US" sz="22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/>
                <a:cs typeface="Courier New"/>
              </a:rPr>
              <a:t>;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38200" y="5715000"/>
            <a:ext cx="3232150" cy="43088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0" dirty="0" err="1">
                <a:solidFill>
                  <a:srgbClr val="008000"/>
                </a:solidFill>
                <a:latin typeface="Courier New"/>
                <a:cs typeface="Courier New"/>
              </a:rPr>
              <a:t>connfd</a:t>
            </a:r>
            <a:r>
              <a:rPr lang="en-US" sz="2200" kern="0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2200" kern="0" dirty="0">
                <a:solidFill>
                  <a:srgbClr val="000000"/>
                </a:solidFill>
                <a:latin typeface="Courier New"/>
                <a:cs typeface="Courier New"/>
              </a:rPr>
              <a:t>= accept(…)</a:t>
            </a:r>
            <a:endParaRPr kumimoji="0" lang="en-US" sz="22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/>
              <a:cs typeface="Courier New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4800601" y="4174450"/>
            <a:ext cx="704533" cy="2428910"/>
            <a:chOff x="4800601" y="4174450"/>
            <a:chExt cx="704533" cy="2428910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53000" y="6052469"/>
              <a:ext cx="552134" cy="550891"/>
            </a:xfrm>
            <a:prstGeom prst="rect">
              <a:avLst/>
            </a:prstGeom>
          </p:spPr>
        </p:pic>
        <p:cxnSp>
          <p:nvCxnSpPr>
            <p:cNvPr id="21" name="Straight Arrow Connector 20"/>
            <p:cNvCxnSpPr/>
            <p:nvPr/>
          </p:nvCxnSpPr>
          <p:spPr>
            <a:xfrm>
              <a:off x="4800601" y="5781649"/>
              <a:ext cx="2168" cy="701138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headEnd type="non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4800601" y="4174450"/>
              <a:ext cx="0" cy="626150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4802768" y="4724400"/>
              <a:ext cx="1" cy="1057249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prstDash val="sysDash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Oval Callout 30"/>
          <p:cNvSpPr/>
          <p:nvPr/>
        </p:nvSpPr>
        <p:spPr>
          <a:xfrm>
            <a:off x="6556176" y="3351723"/>
            <a:ext cx="1933741" cy="809137"/>
          </a:xfrm>
          <a:prstGeom prst="wedgeEllipseCallout">
            <a:avLst>
              <a:gd name="adj1" fmla="val -301714"/>
              <a:gd name="adj2" fmla="val 140021"/>
            </a:avLst>
          </a:prstGeom>
          <a:solidFill>
            <a:srgbClr val="FFFF00"/>
          </a:solidFill>
          <a:ln w="38100" cap="flat" cmpd="sng" algn="ctr">
            <a:solidFill>
              <a:srgbClr val="000000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“Read-write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kern="0" dirty="0">
                <a:solidFill>
                  <a:srgbClr val="000000"/>
                </a:solidFill>
                <a:latin typeface="Gill Sans"/>
                <a:cs typeface="Gill Sans"/>
              </a:rPr>
              <a:t>Conflict”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</p:txBody>
      </p:sp>
      <p:sp>
        <p:nvSpPr>
          <p:cNvPr id="32" name="Oval Callout 31"/>
          <p:cNvSpPr/>
          <p:nvPr/>
        </p:nvSpPr>
        <p:spPr>
          <a:xfrm>
            <a:off x="6590018" y="3365313"/>
            <a:ext cx="1933741" cy="809137"/>
          </a:xfrm>
          <a:prstGeom prst="wedgeEllipseCallout">
            <a:avLst>
              <a:gd name="adj1" fmla="val 8634"/>
              <a:gd name="adj2" fmla="val 238402"/>
            </a:avLst>
          </a:prstGeom>
          <a:solidFill>
            <a:srgbClr val="FFFF00"/>
          </a:solidFill>
          <a:ln w="38100" cap="flat" cmpd="sng" algn="ctr">
            <a:solidFill>
              <a:srgbClr val="000000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“Read-write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kern="0" dirty="0">
                <a:solidFill>
                  <a:srgbClr val="000000"/>
                </a:solidFill>
                <a:latin typeface="Gill Sans"/>
                <a:cs typeface="Gill Sans"/>
              </a:rPr>
              <a:t>Conflict”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71558" y="5707215"/>
            <a:ext cx="3570759" cy="43088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kumimoji="0" lang="en-US" sz="220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cs typeface="Courier New"/>
              </a:rPr>
              <a:t>nt</a:t>
            </a:r>
            <a:r>
              <a:rPr kumimoji="0" lang="en-US" sz="2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cs typeface="Courier New"/>
              </a:rPr>
              <a:t> </a:t>
            </a:r>
            <a:r>
              <a:rPr kumimoji="0" lang="en-US" sz="220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cs typeface="Courier New"/>
              </a:rPr>
              <a:t>connfd</a:t>
            </a:r>
            <a:r>
              <a:rPr kumimoji="0" lang="en-US" sz="2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cs typeface="Courier New"/>
              </a:rPr>
              <a:t> =</a:t>
            </a:r>
            <a:r>
              <a:rPr kumimoji="0" lang="en-US" sz="220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cs typeface="Courier New"/>
              </a:rPr>
              <a:t> *</a:t>
            </a:r>
            <a:r>
              <a:rPr kumimoji="0" lang="en-US" sz="2200" i="0" u="none" strike="noStrike" kern="0" cap="none" spc="0" normalizeH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/>
                <a:cs typeface="Courier New"/>
              </a:rPr>
              <a:t>vargp</a:t>
            </a:r>
            <a:r>
              <a:rPr kumimoji="0" lang="en-US" sz="2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cs typeface="Courier New"/>
              </a:rPr>
              <a:t>;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38200" y="5033846"/>
            <a:ext cx="3232150" cy="43088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0" dirty="0" err="1">
                <a:solidFill>
                  <a:srgbClr val="008000"/>
                </a:solidFill>
                <a:latin typeface="Courier New"/>
                <a:cs typeface="Courier New"/>
              </a:rPr>
              <a:t>connfd</a:t>
            </a:r>
            <a:r>
              <a:rPr lang="en-US" sz="2200" kern="0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2200" kern="0" dirty="0">
                <a:solidFill>
                  <a:srgbClr val="000000"/>
                </a:solidFill>
                <a:latin typeface="Courier New"/>
                <a:cs typeface="Courier New"/>
              </a:rPr>
              <a:t>= accept(…)</a:t>
            </a:r>
            <a:endParaRPr kumimoji="0" lang="en-US" sz="22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032351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31" grpId="0" animBg="1"/>
      <p:bldP spid="32" grpId="0" animBg="1"/>
      <p:bldP spid="33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Concurrency bugs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695325"/>
          </a:xfrm>
        </p:spPr>
        <p:txBody>
          <a:bodyPr/>
          <a:lstStyle/>
          <a:p>
            <a:r>
              <a:rPr lang="en-US" dirty="0"/>
              <a:t>In Firefox, MySQL, …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09600" y="2703017"/>
            <a:ext cx="3605382" cy="415498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>
                <a:solidFill>
                  <a:srgbClr val="9D3E40"/>
                </a:solidFill>
                <a:latin typeface="Courier New" pitchFamily="49" charset="0"/>
              </a:rPr>
              <a:t>Thread1:</a:t>
            </a:r>
          </a:p>
          <a:p>
            <a:endParaRPr lang="en-US" dirty="0">
              <a:solidFill>
                <a:srgbClr val="9D3E40"/>
              </a:solidFill>
              <a:latin typeface="Courier New" pitchFamily="49" charset="0"/>
            </a:endParaRPr>
          </a:p>
          <a:p>
            <a:r>
              <a:rPr lang="en-US" dirty="0">
                <a:solidFill>
                  <a:srgbClr val="9D3E40"/>
                </a:solidFill>
                <a:latin typeface="Courier New" pitchFamily="49" charset="0"/>
              </a:rPr>
              <a:t>p = </a:t>
            </a:r>
            <a:r>
              <a:rPr lang="en-US" dirty="0" err="1">
                <a:solidFill>
                  <a:srgbClr val="9D3E40"/>
                </a:solidFill>
                <a:latin typeface="Courier New" pitchFamily="49" charset="0"/>
              </a:rPr>
              <a:t>malloc</a:t>
            </a:r>
            <a:r>
              <a:rPr lang="en-US" dirty="0">
                <a:solidFill>
                  <a:srgbClr val="9D3E40"/>
                </a:solidFill>
                <a:latin typeface="Courier New" pitchFamily="49" charset="0"/>
              </a:rPr>
              <a:t>();</a:t>
            </a:r>
          </a:p>
          <a:p>
            <a:endParaRPr lang="en-US" dirty="0">
              <a:solidFill>
                <a:srgbClr val="9D3E40"/>
              </a:solidFill>
              <a:latin typeface="Courier New" pitchFamily="49" charset="0"/>
            </a:endParaRPr>
          </a:p>
          <a:p>
            <a:r>
              <a:rPr lang="en-US" dirty="0">
                <a:solidFill>
                  <a:srgbClr val="9D3E40"/>
                </a:solidFill>
                <a:latin typeface="Courier New" pitchFamily="49" charset="0"/>
              </a:rPr>
              <a:t>// …</a:t>
            </a:r>
          </a:p>
          <a:p>
            <a:endParaRPr lang="en-US" dirty="0">
              <a:solidFill>
                <a:srgbClr val="9D3E40"/>
              </a:solidFill>
              <a:latin typeface="Courier New" pitchFamily="49" charset="0"/>
            </a:endParaRPr>
          </a:p>
          <a:p>
            <a:r>
              <a:rPr lang="en-US" dirty="0">
                <a:solidFill>
                  <a:srgbClr val="9D3E40"/>
                </a:solidFill>
                <a:latin typeface="Courier New" pitchFamily="49" charset="0"/>
              </a:rPr>
              <a:t>if (p != NULL) {</a:t>
            </a:r>
          </a:p>
          <a:p>
            <a:endParaRPr lang="en-US" dirty="0">
              <a:solidFill>
                <a:srgbClr val="9D3E40"/>
              </a:solidFill>
              <a:latin typeface="Courier New" pitchFamily="49" charset="0"/>
            </a:endParaRPr>
          </a:p>
          <a:p>
            <a:r>
              <a:rPr lang="en-US" dirty="0">
                <a:solidFill>
                  <a:srgbClr val="9D3E40"/>
                </a:solidFill>
                <a:latin typeface="Courier New" pitchFamily="49" charset="0"/>
              </a:rPr>
              <a:t>    x = *p;</a:t>
            </a:r>
          </a:p>
          <a:p>
            <a:endParaRPr lang="en-US" dirty="0">
              <a:solidFill>
                <a:srgbClr val="9D3E40"/>
              </a:solidFill>
              <a:latin typeface="Courier New" pitchFamily="49" charset="0"/>
            </a:endParaRPr>
          </a:p>
          <a:p>
            <a:r>
              <a:rPr lang="en-US" dirty="0">
                <a:solidFill>
                  <a:srgbClr val="9D3E40"/>
                </a:solidFill>
                <a:latin typeface="Courier New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800600" y="4618204"/>
            <a:ext cx="3605382" cy="193899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>
                <a:solidFill>
                  <a:srgbClr val="9D3E40"/>
                </a:solidFill>
                <a:latin typeface="Courier New" pitchFamily="49" charset="0"/>
              </a:rPr>
              <a:t>Thread2:</a:t>
            </a:r>
          </a:p>
          <a:p>
            <a:endParaRPr lang="en-US" dirty="0">
              <a:solidFill>
                <a:srgbClr val="9D3E40"/>
              </a:solidFill>
              <a:latin typeface="Courier New" pitchFamily="49" charset="0"/>
            </a:endParaRPr>
          </a:p>
          <a:p>
            <a:r>
              <a:rPr lang="en-US" dirty="0">
                <a:solidFill>
                  <a:srgbClr val="9D3E40"/>
                </a:solidFill>
                <a:latin typeface="Courier New" pitchFamily="49" charset="0"/>
              </a:rPr>
              <a:t>p = NULL;</a:t>
            </a:r>
          </a:p>
          <a:p>
            <a:endParaRPr lang="en-US" dirty="0">
              <a:solidFill>
                <a:srgbClr val="9D3E40"/>
              </a:solidFill>
              <a:latin typeface="Courier New" pitchFamily="49" charset="0"/>
            </a:endParaRPr>
          </a:p>
          <a:p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5997459" y="2689427"/>
            <a:ext cx="1933741" cy="809137"/>
          </a:xfrm>
          <a:prstGeom prst="wedgeEllipseCallout">
            <a:avLst>
              <a:gd name="adj1" fmla="val -216611"/>
              <a:gd name="adj2" fmla="val 353364"/>
            </a:avLst>
          </a:prstGeom>
          <a:solidFill>
            <a:srgbClr val="FFFF00"/>
          </a:solidFill>
          <a:ln w="38100" cap="flat" cmpd="sng" algn="ctr">
            <a:solidFill>
              <a:srgbClr val="000000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“Read-write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kern="0" dirty="0">
                <a:solidFill>
                  <a:srgbClr val="000000"/>
                </a:solidFill>
                <a:latin typeface="Gill Sans"/>
                <a:cs typeface="Gill Sans"/>
              </a:rPr>
              <a:t>Conflict”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</p:txBody>
      </p:sp>
      <p:sp>
        <p:nvSpPr>
          <p:cNvPr id="8" name="Oval Callout 7"/>
          <p:cNvSpPr/>
          <p:nvPr/>
        </p:nvSpPr>
        <p:spPr>
          <a:xfrm>
            <a:off x="6031301" y="2703017"/>
            <a:ext cx="1933741" cy="809137"/>
          </a:xfrm>
          <a:prstGeom prst="wedgeEllipseCallout">
            <a:avLst>
              <a:gd name="adj1" fmla="val -105608"/>
              <a:gd name="adj2" fmla="val 289250"/>
            </a:avLst>
          </a:prstGeom>
          <a:solidFill>
            <a:srgbClr val="FFFF00"/>
          </a:solidFill>
          <a:ln w="38100" cap="flat" cmpd="sng" algn="ctr">
            <a:solidFill>
              <a:srgbClr val="000000"/>
            </a:solidFill>
            <a:prstDash val="solid"/>
          </a:ln>
          <a:effectLst/>
        </p:spPr>
        <p:txBody>
          <a:bodyPr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“Read-write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kern="0" dirty="0">
                <a:solidFill>
                  <a:srgbClr val="000000"/>
                </a:solidFill>
                <a:latin typeface="Gill Sans"/>
                <a:cs typeface="Gill Sans"/>
              </a:rPr>
              <a:t>Conflict”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819400" y="1872020"/>
            <a:ext cx="3048000" cy="83099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 smtClean="0">
                <a:solidFill>
                  <a:srgbClr val="9D3E40"/>
                </a:solidFill>
                <a:latin typeface="Courier New" pitchFamily="49" charset="0"/>
              </a:rPr>
              <a:t>// global </a:t>
            </a:r>
            <a:r>
              <a:rPr lang="en-US" dirty="0" err="1" smtClean="0">
                <a:solidFill>
                  <a:srgbClr val="9D3E40"/>
                </a:solidFill>
                <a:latin typeface="Courier New" pitchFamily="49" charset="0"/>
              </a:rPr>
              <a:t>var</a:t>
            </a:r>
            <a:r>
              <a:rPr lang="en-US" dirty="0" smtClean="0">
                <a:solidFill>
                  <a:srgbClr val="9D3E40"/>
                </a:solidFill>
                <a:latin typeface="Courier New" pitchFamily="49" charset="0"/>
              </a:rPr>
              <a:t>:</a:t>
            </a:r>
          </a:p>
          <a:p>
            <a:r>
              <a:rPr lang="en-US" dirty="0" err="1">
                <a:solidFill>
                  <a:srgbClr val="9D3E40"/>
                </a:solidFill>
                <a:latin typeface="Courier New" pitchFamily="49" charset="0"/>
              </a:rPr>
              <a:t>i</a:t>
            </a:r>
            <a:r>
              <a:rPr lang="en-US" dirty="0" err="1" smtClean="0">
                <a:solidFill>
                  <a:srgbClr val="9D3E40"/>
                </a:solidFill>
                <a:latin typeface="Courier New" pitchFamily="49" charset="0"/>
              </a:rPr>
              <a:t>nt</a:t>
            </a:r>
            <a:r>
              <a:rPr lang="en-US" dirty="0" smtClean="0">
                <a:solidFill>
                  <a:srgbClr val="9D3E40"/>
                </a:solidFill>
                <a:latin typeface="Courier New" pitchFamily="49" charset="0"/>
              </a:rPr>
              <a:t> *p;</a:t>
            </a: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534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4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programming is hard!</a:t>
            </a:r>
          </a:p>
        </p:txBody>
      </p:sp>
      <p:sp>
        <p:nvSpPr>
          <p:cNvPr id="92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828799"/>
            <a:ext cx="7896225" cy="4505325"/>
          </a:xfrm>
        </p:spPr>
        <p:txBody>
          <a:bodyPr/>
          <a:lstStyle/>
          <a:p>
            <a:r>
              <a:rPr lang="en-US" dirty="0"/>
              <a:t>The human mind tends to be sequential</a:t>
            </a:r>
          </a:p>
          <a:p>
            <a:endParaRPr lang="en-US" dirty="0"/>
          </a:p>
          <a:p>
            <a:r>
              <a:rPr lang="en-US" dirty="0"/>
              <a:t>The notion of time is often misleading</a:t>
            </a:r>
          </a:p>
          <a:p>
            <a:endParaRPr lang="en-US" dirty="0"/>
          </a:p>
          <a:p>
            <a:r>
              <a:rPr lang="en-US" dirty="0"/>
              <a:t>Thinking about </a:t>
            </a:r>
            <a:r>
              <a:rPr lang="en-US" i="1" dirty="0">
                <a:solidFill>
                  <a:srgbClr val="FF0000"/>
                </a:solidFill>
              </a:rPr>
              <a:t>all possible sequences of events </a:t>
            </a:r>
            <a:r>
              <a:rPr lang="en-US" dirty="0"/>
              <a:t>in a computer system is </a:t>
            </a:r>
            <a:r>
              <a:rPr lang="en-US" dirty="0" smtClean="0"/>
              <a:t>“impossible”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41938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think about concurrency?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676399"/>
            <a:ext cx="7896225" cy="4657725"/>
          </a:xfrm>
        </p:spPr>
        <p:txBody>
          <a:bodyPr/>
          <a:lstStyle/>
          <a:p>
            <a:r>
              <a:rPr lang="en-US" dirty="0"/>
              <a:t>(1) Understanding </a:t>
            </a:r>
            <a:r>
              <a:rPr lang="en-US" dirty="0">
                <a:solidFill>
                  <a:srgbClr val="FF0000"/>
                </a:solidFill>
              </a:rPr>
              <a:t>shared variables</a:t>
            </a:r>
          </a:p>
          <a:p>
            <a:pPr lvl="1"/>
            <a:r>
              <a:rPr lang="en-US" dirty="0"/>
              <a:t>Instances of variables (specific memory lines)</a:t>
            </a:r>
          </a:p>
          <a:p>
            <a:pPr lvl="1"/>
            <a:r>
              <a:rPr lang="en-US" dirty="0"/>
              <a:t>Where the pointers point to</a:t>
            </a:r>
          </a:p>
          <a:p>
            <a:pPr lvl="1"/>
            <a:r>
              <a:rPr lang="en-US" dirty="0"/>
              <a:t>Goal: make sure there is </a:t>
            </a:r>
            <a:r>
              <a:rPr lang="en-US" b="1" dirty="0"/>
              <a:t>no unintended sharing!</a:t>
            </a:r>
          </a:p>
          <a:p>
            <a:endParaRPr lang="en-US" dirty="0"/>
          </a:p>
          <a:p>
            <a:r>
              <a:rPr lang="en-US" dirty="0"/>
              <a:t>(2) Understanding </a:t>
            </a:r>
            <a:r>
              <a:rPr lang="en-US" dirty="0">
                <a:solidFill>
                  <a:srgbClr val="FF0000"/>
                </a:solidFill>
              </a:rPr>
              <a:t>atomicity</a:t>
            </a:r>
          </a:p>
          <a:p>
            <a:pPr lvl="1"/>
            <a:r>
              <a:rPr lang="en-US" dirty="0"/>
              <a:t>(Later)</a:t>
            </a:r>
          </a:p>
        </p:txBody>
      </p:sp>
    </p:spTree>
    <p:extLst>
      <p:ext uri="{BB962C8B-B14F-4D97-AF65-F5344CB8AC3E}">
        <p14:creationId xmlns:p14="http://schemas.microsoft.com/office/powerpoint/2010/main" val="3386723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C00000"/>
          </a:solidFill>
          <a:miter lim="800000"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25664</TotalTime>
  <Words>3503</Words>
  <Application>Microsoft Macintosh PowerPoint</Application>
  <PresentationFormat>On-screen Show (4:3)</PresentationFormat>
  <Paragraphs>969</Paragraphs>
  <Slides>44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template2007</vt:lpstr>
      <vt:lpstr>Synchronization Threads, data races, locks  Sections 12.4, 12.5</vt:lpstr>
      <vt:lpstr>Threads (Cont’d)</vt:lpstr>
      <vt:lpstr>Threads and Process address space</vt:lpstr>
      <vt:lpstr>Last lecture</vt:lpstr>
      <vt:lpstr>Last lecture</vt:lpstr>
      <vt:lpstr>Last lecture</vt:lpstr>
      <vt:lpstr>Concurrency bugs</vt:lpstr>
      <vt:lpstr>Concurrent programming is hard!</vt:lpstr>
      <vt:lpstr>How to think about concurrency?</vt:lpstr>
      <vt:lpstr>(1) Understanding sharing </vt:lpstr>
      <vt:lpstr>Shared variables in threaded C programs</vt:lpstr>
      <vt:lpstr>Put simply …</vt:lpstr>
      <vt:lpstr>Mapping variable instances to memory</vt:lpstr>
      <vt:lpstr>Static variables in C</vt:lpstr>
      <vt:lpstr>Mapping variable instances to memory</vt:lpstr>
      <vt:lpstr>How to analyze?</vt:lpstr>
      <vt:lpstr>How to analyze?</vt:lpstr>
      <vt:lpstr>Which data is shared?</vt:lpstr>
      <vt:lpstr>(2) Understanding atomicity</vt:lpstr>
      <vt:lpstr>badcnt.c</vt:lpstr>
      <vt:lpstr>Synchronization problem</vt:lpstr>
      <vt:lpstr>cnt++/cnt-- example</vt:lpstr>
      <vt:lpstr>PowerPoint Presentation</vt:lpstr>
      <vt:lpstr>PowerPoint Presentation</vt:lpstr>
      <vt:lpstr>Formalizing the Problem</vt:lpstr>
      <vt:lpstr>More cnt++ problem … from the book … </vt:lpstr>
      <vt:lpstr>Enforcing mutual exclusion</vt:lpstr>
      <vt:lpstr>Intro to Locks</vt:lpstr>
      <vt:lpstr>Lock illustration</vt:lpstr>
      <vt:lpstr>Multiple locks</vt:lpstr>
      <vt:lpstr>Parallelizing a job (1)</vt:lpstr>
      <vt:lpstr>Parallelizing a job (2)</vt:lpstr>
      <vt:lpstr>Parallelizing a job (3)</vt:lpstr>
      <vt:lpstr>Synchronization vs. Parallelism</vt:lpstr>
      <vt:lpstr>Extra: How the book portrays the concurrency problem</vt:lpstr>
      <vt:lpstr>Concurrent programming is hard!</vt:lpstr>
      <vt:lpstr>More cnt++ problem … from the book … </vt:lpstr>
      <vt:lpstr>Concurrent execution</vt:lpstr>
      <vt:lpstr>Concurrent execution (cont)</vt:lpstr>
      <vt:lpstr>Concurrent execution (cont)</vt:lpstr>
      <vt:lpstr>Progress graphs</vt:lpstr>
      <vt:lpstr>Trajectories in progress graphs</vt:lpstr>
      <vt:lpstr>Critical sections and unsafe regions</vt:lpstr>
      <vt:lpstr>Critical sections and unsafe regions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HG</cp:lastModifiedBy>
  <cp:revision>1747</cp:revision>
  <cp:lastPrinted>2017-05-23T22:37:55Z</cp:lastPrinted>
  <dcterms:created xsi:type="dcterms:W3CDTF">2011-01-05T23:49:24Z</dcterms:created>
  <dcterms:modified xsi:type="dcterms:W3CDTF">2019-11-24T18:15:03Z</dcterms:modified>
</cp:coreProperties>
</file>