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669" r:id="rId2"/>
    <p:sldId id="716" r:id="rId3"/>
    <p:sldId id="717" r:id="rId4"/>
    <p:sldId id="699" r:id="rId5"/>
    <p:sldId id="687" r:id="rId6"/>
    <p:sldId id="703" r:id="rId7"/>
    <p:sldId id="701" r:id="rId8"/>
    <p:sldId id="702" r:id="rId9"/>
    <p:sldId id="686" r:id="rId10"/>
    <p:sldId id="698" r:id="rId11"/>
    <p:sldId id="659" r:id="rId12"/>
    <p:sldId id="660" r:id="rId13"/>
    <p:sldId id="661" r:id="rId14"/>
    <p:sldId id="670" r:id="rId15"/>
    <p:sldId id="709" r:id="rId16"/>
    <p:sldId id="646" r:id="rId17"/>
    <p:sldId id="647" r:id="rId18"/>
    <p:sldId id="648" r:id="rId19"/>
    <p:sldId id="649" r:id="rId20"/>
    <p:sldId id="675" r:id="rId21"/>
    <p:sldId id="674" r:id="rId22"/>
    <p:sldId id="676" r:id="rId23"/>
    <p:sldId id="722" r:id="rId24"/>
    <p:sldId id="720" r:id="rId25"/>
    <p:sldId id="721" r:id="rId26"/>
    <p:sldId id="691" r:id="rId27"/>
    <p:sldId id="712" r:id="rId28"/>
    <p:sldId id="723" r:id="rId29"/>
    <p:sldId id="714" r:id="rId30"/>
    <p:sldId id="718" r:id="rId31"/>
    <p:sldId id="704" r:id="rId32"/>
    <p:sldId id="705" r:id="rId33"/>
    <p:sldId id="706" r:id="rId34"/>
    <p:sldId id="707" r:id="rId35"/>
    <p:sldId id="688" r:id="rId36"/>
    <p:sldId id="690" r:id="rId37"/>
  </p:sldIdLst>
  <p:sldSz cx="9144000" cy="6858000" type="screen4x3"/>
  <p:notesSz cx="7302500" cy="9586913"/>
  <p:custDataLst>
    <p:tags r:id="rId4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7F5CD"/>
    <a:srgbClr val="000000"/>
    <a:srgbClr val="9D3E40"/>
    <a:srgbClr val="D5F1CF"/>
    <a:srgbClr val="F1C7C7"/>
    <a:srgbClr val="F6F5BD"/>
    <a:srgbClr val="EBAFAF"/>
    <a:srgbClr val="DB6F6F"/>
    <a:srgbClr val="E4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7" autoAdjust="0"/>
    <p:restoredTop sz="84234" autoAdjust="0"/>
  </p:normalViewPr>
  <p:slideViewPr>
    <p:cSldViewPr snapToObjects="1">
      <p:cViewPr varScale="1">
        <p:scale>
          <a:sx n="149" d="100"/>
          <a:sy n="149" d="100"/>
        </p:scale>
        <p:origin x="-2120" y="-104"/>
      </p:cViewPr>
      <p:guideLst>
        <p:guide orient="horz" pos="2160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56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tags" Target="tags/tag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80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11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85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r>
              <a:rPr lang="en-US" dirty="0" smtClean="0"/>
              <a:t>Just find out where is the sharing. </a:t>
            </a:r>
          </a:p>
          <a:p>
            <a:r>
              <a:rPr lang="en-US" dirty="0" smtClean="0"/>
              <a:t>Which data is shared</a:t>
            </a:r>
            <a:r>
              <a:rPr lang="en-US" baseline="0" dirty="0" smtClean="0"/>
              <a:t> … by multiple threads ?????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Warning: It’s much slower than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badcnt.c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.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Performance</a:t>
            </a:r>
            <a:r>
              <a:rPr lang="en-US" baseline="0" dirty="0" smtClean="0">
                <a:solidFill>
                  <a:srgbClr val="FF0000"/>
                </a:solidFill>
                <a:latin typeface="Calibri" pitchFamily="34" charset="0"/>
              </a:rPr>
              <a:t> !!!!!!!</a:t>
            </a:r>
            <a:endParaRPr lang="en-US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0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99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9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r>
              <a:rPr lang="en-US" dirty="0" smtClean="0"/>
              <a:t>P = </a:t>
            </a:r>
            <a:r>
              <a:rPr lang="en-US" dirty="0" err="1" smtClean="0"/>
              <a:t>proberen</a:t>
            </a:r>
            <a:r>
              <a:rPr lang="en-US" dirty="0" smtClean="0"/>
              <a:t>  (test/try)</a:t>
            </a:r>
          </a:p>
          <a:p>
            <a:r>
              <a:rPr lang="en-US" dirty="0" smtClean="0"/>
              <a:t>V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verhogen</a:t>
            </a:r>
            <a:r>
              <a:rPr lang="en-US" baseline="0" dirty="0" smtClean="0"/>
              <a:t> (increase)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…..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Two threads can proceed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One thread will be blocked (current </a:t>
            </a:r>
            <a:r>
              <a:rPr lang="en-US" dirty="0" err="1" smtClean="0">
                <a:solidFill>
                  <a:srgbClr val="FF0000"/>
                </a:solidFill>
              </a:rPr>
              <a:t>S.value</a:t>
            </a:r>
            <a:r>
              <a:rPr lang="en-US" dirty="0" smtClean="0">
                <a:solidFill>
                  <a:srgbClr val="FF0000"/>
                </a:solidFill>
              </a:rPr>
              <a:t> = -1)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39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 (one)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Whenever you initialize a semaphore value to 1, it will work like a lock (I.e. </a:t>
            </a:r>
            <a:r>
              <a:rPr lang="en-US" dirty="0" err="1" smtClean="0">
                <a:solidFill>
                  <a:srgbClr val="FF0000"/>
                </a:solidFill>
              </a:rPr>
              <a:t>Init</a:t>
            </a:r>
            <a:r>
              <a:rPr lang="en-US" dirty="0" smtClean="0">
                <a:solidFill>
                  <a:srgbClr val="FF0000"/>
                </a:solidFill>
              </a:rPr>
              <a:t>(S,1)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</a:rPr>
              <a:t> lock L)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happens if S is initialized to 0?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No one will be able enter the C/S, the system is deadlock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54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K&amp;R: Brian Kernighan and Dennis Ritchie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X</a:t>
            </a:r>
            <a:r>
              <a:rPr lang="en-US" baseline="0" dirty="0" smtClean="0"/>
              <a:t>Y  and YX</a:t>
            </a:r>
          </a:p>
          <a:p>
            <a:r>
              <a:rPr lang="en-US" baseline="0" dirty="0" smtClean="0"/>
              <a:t>Yes, XY and YX are overlapping </a:t>
            </a:r>
            <a:r>
              <a:rPr lang="mr-IN" baseline="0" dirty="0" smtClean="0"/>
              <a:t>…</a:t>
            </a:r>
            <a:r>
              <a:rPr lang="en-US" baseline="0" dirty="0" smtClean="0"/>
              <a:t>.  A pair of { X Y } locks</a:t>
            </a:r>
          </a:p>
          <a:p>
            <a:r>
              <a:rPr lang="en-US" baseline="0" dirty="0" smtClean="0"/>
              <a:t>Yes,  the pair { X Y  } is not locked in the same order </a:t>
            </a:r>
            <a:r>
              <a:rPr lang="mr-IN" baseline="0" dirty="0" smtClean="0"/>
              <a:t>…</a:t>
            </a:r>
            <a:r>
              <a:rPr lang="en-US" baseline="0" dirty="0" smtClean="0"/>
              <a:t>.. XY order and YX ordering </a:t>
            </a:r>
            <a:r>
              <a:rPr lang="mr-IN" baseline="0" dirty="0" smtClean="0"/>
              <a:t>…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Yes, if there are at least two pairs of overlapping locks not locked in the same order </a:t>
            </a:r>
            <a:r>
              <a:rPr lang="en-US" baseline="0" dirty="0" smtClean="0">
                <a:sym typeface="Wingdings"/>
              </a:rPr>
              <a:t> </a:t>
            </a:r>
            <a:r>
              <a:rPr lang="en-US" baseline="0" smtClean="0">
                <a:sym typeface="Wingdings"/>
              </a:rPr>
              <a:t>means deadlock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7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solidFill>
                <a:srgbClr val="8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90000"/>
                </a:solidFill>
              </a:rPr>
              <a:t>CMSC 15400</a:t>
            </a:r>
            <a:endParaRPr lang="en-US" sz="1600" dirty="0">
              <a:solidFill>
                <a:srgbClr val="99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tes.google.com/site/cs154uchicago/2016/exam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 smtClean="0"/>
              <a:t>Synchronization with</a:t>
            </a:r>
            <a:br>
              <a:rPr lang="en-US" dirty="0" smtClean="0"/>
            </a:br>
            <a:r>
              <a:rPr lang="en-US" dirty="0" smtClean="0"/>
              <a:t>Semaphores</a:t>
            </a:r>
            <a:br>
              <a:rPr lang="en-US" dirty="0" smtClean="0"/>
            </a:b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Section 12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7678738" cy="1752600"/>
          </a:xfrm>
        </p:spPr>
        <p:txBody>
          <a:bodyPr/>
          <a:lstStyle/>
          <a:p>
            <a:r>
              <a:rPr lang="en-US" sz="2400" b="1" dirty="0" smtClean="0"/>
              <a:t>Instructor: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Haryadi Gunawi</a:t>
            </a:r>
          </a:p>
        </p:txBody>
      </p:sp>
    </p:spTree>
    <p:extLst>
      <p:ext uri="{BB962C8B-B14F-4D97-AF65-F5344CB8AC3E}">
        <p14:creationId xmlns:p14="http://schemas.microsoft.com/office/powerpoint/2010/main" val="1615585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Simplified</a:t>
            </a:r>
            <a:r>
              <a:rPr lang="en-US" dirty="0" smtClean="0"/>
              <a:t> for subsequent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76836"/>
            <a:ext cx="7896225" cy="771525"/>
          </a:xfrm>
        </p:spPr>
        <p:txBody>
          <a:bodyPr/>
          <a:lstStyle/>
          <a:p>
            <a:r>
              <a:rPr lang="en-US" dirty="0" smtClean="0"/>
              <a:t>Don’t worry about </a:t>
            </a:r>
            <a:r>
              <a:rPr lang="en-US" dirty="0" err="1" smtClean="0"/>
              <a:t>s</a:t>
            </a:r>
            <a:r>
              <a:rPr lang="en-US" dirty="0" err="1" smtClean="0">
                <a:sym typeface="Wingdings"/>
              </a:rPr>
              <a:t>waitqueue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and s-&gt;</a:t>
            </a:r>
            <a:r>
              <a:rPr lang="en-US" dirty="0" err="1" smtClean="0">
                <a:sym typeface="Wingdings"/>
              </a:rPr>
              <a:t>val</a:t>
            </a:r>
            <a:r>
              <a:rPr lang="en-US" dirty="0" smtClean="0">
                <a:sym typeface="Wingdings"/>
              </a:rPr>
              <a:t> and other details</a:t>
            </a:r>
          </a:p>
          <a:p>
            <a:r>
              <a:rPr lang="en-US" dirty="0" smtClean="0">
                <a:sym typeface="Wingdings"/>
              </a:rPr>
              <a:t>Let’s just simplify semaphore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S </a:t>
            </a:r>
            <a:r>
              <a:rPr lang="en-US" dirty="0" smtClean="0">
                <a:sym typeface="Wingdings"/>
              </a:rPr>
              <a:t>as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non-negative integer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1371600"/>
            <a:ext cx="4572000" cy="1540422"/>
          </a:xfrm>
          <a:prstGeom prst="rect">
            <a:avLst/>
          </a:prstGeom>
        </p:spPr>
        <p:txBody>
          <a:bodyPr bIns="0">
            <a:spAutoFit/>
          </a:bodyPr>
          <a:lstStyle/>
          <a:p>
            <a:pPr lvl="1">
              <a:lnSpc>
                <a:spcPct val="97000"/>
              </a:lnSpc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P(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) {    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 while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(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s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  <a:sym typeface="Wingdings"/>
              </a:rPr>
              <a:t>val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== 0) 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   block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thread; </a:t>
            </a:r>
          </a:p>
          <a:p>
            <a:pPr lvl="1">
              <a:lnSpc>
                <a:spcPct val="97000"/>
              </a:lnSpc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 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s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  <a:sym typeface="Wingdings"/>
              </a:rPr>
              <a:t>val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-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-; 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5800" y="1420158"/>
            <a:ext cx="4572000" cy="1288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7000"/>
              </a:lnSpc>
            </a:pPr>
            <a:r>
              <a:rPr lang="en-US" sz="2000" dirty="0" smtClean="0">
                <a:solidFill>
                  <a:srgbClr val="7F7F7F"/>
                </a:solidFill>
                <a:latin typeface="Monaco"/>
                <a:cs typeface="Monaco"/>
              </a:rPr>
              <a:t>V(</a:t>
            </a:r>
            <a:r>
              <a:rPr lang="en-US" sz="2000" dirty="0">
                <a:solidFill>
                  <a:srgbClr val="7F7F7F"/>
                </a:solidFill>
                <a:latin typeface="Monaco"/>
                <a:cs typeface="Monaco"/>
              </a:rPr>
              <a:t>s</a:t>
            </a:r>
            <a:r>
              <a:rPr lang="en-US" sz="2000" dirty="0" smtClean="0">
                <a:solidFill>
                  <a:srgbClr val="7F7F7F"/>
                </a:solidFill>
                <a:latin typeface="Monaco"/>
                <a:cs typeface="Monaco"/>
              </a:rPr>
              <a:t>) {</a:t>
            </a:r>
          </a:p>
          <a:p>
            <a:pPr lvl="1">
              <a:lnSpc>
                <a:spcPct val="97000"/>
              </a:lnSpc>
            </a:pPr>
            <a:r>
              <a:rPr lang="en-US" sz="2000" dirty="0" smtClean="0">
                <a:solidFill>
                  <a:srgbClr val="7F7F7F"/>
                </a:solidFill>
                <a:latin typeface="Monaco"/>
                <a:cs typeface="Monaco"/>
              </a:rPr>
              <a:t>  </a:t>
            </a:r>
            <a:r>
              <a:rPr lang="en-US" sz="2000" dirty="0" err="1" smtClean="0">
                <a:solidFill>
                  <a:srgbClr val="7F7F7F"/>
                </a:solidFill>
                <a:latin typeface="Monaco"/>
                <a:cs typeface="Monaco"/>
              </a:rPr>
              <a:t>s</a:t>
            </a:r>
            <a:r>
              <a:rPr lang="en-US" sz="2000" dirty="0" err="1" smtClean="0">
                <a:solidFill>
                  <a:srgbClr val="7F7F7F"/>
                </a:solidFill>
                <a:latin typeface="Monaco"/>
                <a:cs typeface="Monaco"/>
                <a:sym typeface="Wingdings"/>
              </a:rPr>
              <a:t>val</a:t>
            </a:r>
            <a:r>
              <a:rPr lang="en-US" sz="2000" dirty="0" smtClean="0">
                <a:solidFill>
                  <a:srgbClr val="7F7F7F"/>
                </a:solidFill>
                <a:latin typeface="Monaco"/>
                <a:cs typeface="Monaco"/>
              </a:rPr>
              <a:t>+</a:t>
            </a:r>
            <a:r>
              <a:rPr lang="en-US" sz="2000" dirty="0">
                <a:solidFill>
                  <a:srgbClr val="7F7F7F"/>
                </a:solidFill>
                <a:latin typeface="Monaco"/>
                <a:cs typeface="Monaco"/>
              </a:rPr>
              <a:t>+</a:t>
            </a:r>
            <a:r>
              <a:rPr lang="en-US" sz="2000" dirty="0" smtClean="0">
                <a:solidFill>
                  <a:srgbClr val="7F7F7F"/>
                </a:solidFill>
                <a:latin typeface="Monaco"/>
                <a:cs typeface="Monaco"/>
              </a:rPr>
              <a:t>;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solidFill>
                  <a:srgbClr val="7F7F7F"/>
                </a:solidFill>
                <a:latin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7F7F7F"/>
                </a:solidFill>
                <a:latin typeface="Monaco"/>
                <a:cs typeface="Monaco"/>
              </a:rPr>
              <a:t> wake waiting thread;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solidFill>
                  <a:srgbClr val="7F7F7F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293622"/>
            <a:ext cx="4572000" cy="158658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97000"/>
              </a:lnSpc>
            </a:pPr>
            <a:r>
              <a:rPr lang="en-US" sz="2000" dirty="0" smtClean="0">
                <a:latin typeface="Monaco"/>
                <a:cs typeface="Monaco"/>
              </a:rPr>
              <a:t>P(</a:t>
            </a:r>
            <a:r>
              <a:rPr lang="en-US" sz="2000" dirty="0">
                <a:latin typeface="Monaco"/>
                <a:cs typeface="Monaco"/>
              </a:rPr>
              <a:t>s</a:t>
            </a:r>
            <a:r>
              <a:rPr lang="en-US" sz="2000" dirty="0" smtClean="0">
                <a:latin typeface="Monaco"/>
                <a:cs typeface="Monaco"/>
              </a:rPr>
              <a:t>) {    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</a:t>
            </a:r>
            <a:r>
              <a:rPr lang="en-US" sz="2000" dirty="0" smtClean="0">
                <a:latin typeface="Monaco"/>
                <a:cs typeface="Monaco"/>
              </a:rPr>
              <a:t> while </a:t>
            </a:r>
            <a:r>
              <a:rPr lang="en-US" sz="2000" dirty="0">
                <a:latin typeface="Monaco"/>
                <a:cs typeface="Monaco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s == 0</a:t>
            </a:r>
            <a:r>
              <a:rPr lang="en-US" sz="2000" dirty="0">
                <a:latin typeface="Monaco"/>
                <a:cs typeface="Monaco"/>
              </a:rPr>
              <a:t>) </a:t>
            </a:r>
            <a:endParaRPr lang="en-US" sz="2000" dirty="0" smtClean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</a:t>
            </a:r>
            <a:r>
              <a:rPr lang="en-US" sz="2000" dirty="0" smtClean="0">
                <a:latin typeface="Monaco"/>
                <a:cs typeface="Monaco"/>
              </a:rPr>
              <a:t>   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block</a:t>
            </a:r>
            <a:r>
              <a:rPr lang="en-US" sz="2000" dirty="0" smtClean="0">
                <a:latin typeface="Monaco"/>
                <a:cs typeface="Monaco"/>
              </a:rPr>
              <a:t>(</a:t>
            </a:r>
            <a:r>
              <a:rPr lang="en-US" sz="2000" dirty="0">
                <a:latin typeface="Monaco"/>
                <a:cs typeface="Monaco"/>
              </a:rPr>
              <a:t>); </a:t>
            </a:r>
            <a:r>
              <a:rPr lang="en-US" sz="2000" dirty="0" smtClean="0">
                <a:latin typeface="Monaco"/>
                <a:cs typeface="Monaco"/>
              </a:rPr>
              <a:t>// sleep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 s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--; </a:t>
            </a:r>
            <a:endParaRPr lang="en-US" sz="2000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4613460" y="3331782"/>
            <a:ext cx="2570127" cy="989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7000"/>
              </a:lnSpc>
            </a:pPr>
            <a:r>
              <a:rPr lang="en-US" sz="2000" dirty="0" smtClean="0">
                <a:latin typeface="Monaco"/>
                <a:cs typeface="Monaco"/>
              </a:rPr>
              <a:t>V(</a:t>
            </a:r>
            <a:r>
              <a:rPr lang="en-US" sz="2000" dirty="0">
                <a:latin typeface="Monaco"/>
                <a:cs typeface="Monaco"/>
              </a:rPr>
              <a:t>s</a:t>
            </a:r>
            <a:r>
              <a:rPr lang="en-US" sz="2000" dirty="0" smtClean="0">
                <a:latin typeface="Monaco"/>
                <a:cs typeface="Monaco"/>
              </a:rPr>
              <a:t>) {</a:t>
            </a:r>
          </a:p>
          <a:p>
            <a:pPr lvl="1">
              <a:lnSpc>
                <a:spcPct val="97000"/>
              </a:lnSpc>
            </a:pP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  s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++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;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0238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3581400"/>
            <a:ext cx="8692460" cy="28731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What happens if </a:t>
            </a:r>
            <a:r>
              <a:rPr lang="en-US" dirty="0" smtClean="0"/>
              <a:t>semaphore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is </a:t>
            </a:r>
            <a:r>
              <a:rPr lang="en-US" dirty="0"/>
              <a:t>initialized to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Scenario: </a:t>
            </a:r>
            <a:r>
              <a:rPr lang="en-US" b="1" dirty="0">
                <a:solidFill>
                  <a:srgbClr val="FF0000"/>
                </a:solidFill>
              </a:rPr>
              <a:t>Three threads </a:t>
            </a:r>
            <a:r>
              <a:rPr lang="en-US" dirty="0"/>
              <a:t>call </a:t>
            </a:r>
            <a:r>
              <a:rPr lang="en-US" dirty="0" smtClean="0"/>
              <a:t>P(s)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47800"/>
            <a:ext cx="4572000" cy="158658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97000"/>
              </a:lnSpc>
            </a:pPr>
            <a:r>
              <a:rPr lang="en-US" sz="2000" dirty="0" smtClean="0">
                <a:latin typeface="Monaco"/>
                <a:cs typeface="Monaco"/>
              </a:rPr>
              <a:t>P(</a:t>
            </a:r>
            <a:r>
              <a:rPr lang="en-US" sz="2000" dirty="0">
                <a:latin typeface="Monaco"/>
                <a:cs typeface="Monaco"/>
              </a:rPr>
              <a:t>s</a:t>
            </a:r>
            <a:r>
              <a:rPr lang="en-US" sz="2000" dirty="0" smtClean="0">
                <a:latin typeface="Monaco"/>
                <a:cs typeface="Monaco"/>
              </a:rPr>
              <a:t>) {    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</a:t>
            </a:r>
            <a:r>
              <a:rPr lang="en-US" sz="2000" dirty="0" smtClean="0">
                <a:latin typeface="Monaco"/>
                <a:cs typeface="Monaco"/>
              </a:rPr>
              <a:t> while </a:t>
            </a:r>
            <a:r>
              <a:rPr lang="en-US" sz="2000" dirty="0">
                <a:latin typeface="Monaco"/>
                <a:cs typeface="Monaco"/>
              </a:rPr>
              <a:t>(s == 0) </a:t>
            </a:r>
            <a:endParaRPr lang="en-US" sz="2000" dirty="0" smtClean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</a:t>
            </a:r>
            <a:r>
              <a:rPr lang="en-US" sz="2000" dirty="0" smtClean="0">
                <a:latin typeface="Monaco"/>
                <a:cs typeface="Monaco"/>
              </a:rPr>
              <a:t>   block(</a:t>
            </a:r>
            <a:r>
              <a:rPr lang="en-US" sz="2000" dirty="0">
                <a:latin typeface="Monaco"/>
                <a:cs typeface="Monaco"/>
              </a:rPr>
              <a:t>); </a:t>
            </a:r>
            <a:endParaRPr lang="en-US" sz="2000" dirty="0" smtClean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</a:t>
            </a:r>
            <a:r>
              <a:rPr lang="en-US" sz="2000" dirty="0" smtClean="0">
                <a:latin typeface="Monaco"/>
                <a:cs typeface="Monaco"/>
              </a:rPr>
              <a:t> s</a:t>
            </a:r>
            <a:r>
              <a:rPr lang="en-US" sz="2000" dirty="0">
                <a:latin typeface="Monaco"/>
                <a:cs typeface="Monaco"/>
              </a:rPr>
              <a:t>--; </a:t>
            </a:r>
            <a:endParaRPr lang="en-US" sz="2000" dirty="0" smtClean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4017927" y="1447800"/>
            <a:ext cx="1108146" cy="9895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97000"/>
              </a:lnSpc>
            </a:pPr>
            <a:r>
              <a:rPr lang="en-US" sz="2000" dirty="0" smtClean="0">
                <a:latin typeface="Monaco"/>
                <a:cs typeface="Monaco"/>
              </a:rPr>
              <a:t>V(</a:t>
            </a:r>
            <a:r>
              <a:rPr lang="en-US" sz="2000" dirty="0">
                <a:latin typeface="Monaco"/>
                <a:cs typeface="Monaco"/>
              </a:rPr>
              <a:t>s</a:t>
            </a:r>
            <a:r>
              <a:rPr lang="en-US" sz="2000" dirty="0" smtClean="0">
                <a:latin typeface="Monaco"/>
                <a:cs typeface="Monaco"/>
              </a:rPr>
              <a:t>) {</a:t>
            </a:r>
          </a:p>
          <a:p>
            <a:pPr lvl="1">
              <a:lnSpc>
                <a:spcPct val="97000"/>
              </a:lnSpc>
            </a:pPr>
            <a:r>
              <a:rPr lang="en-US" sz="2000" dirty="0" smtClean="0">
                <a:latin typeface="Monaco"/>
                <a:cs typeface="Monaco"/>
              </a:rPr>
              <a:t>  s</a:t>
            </a:r>
            <a:r>
              <a:rPr lang="en-US" sz="2000" dirty="0">
                <a:latin typeface="Monaco"/>
                <a:cs typeface="Monaco"/>
              </a:rPr>
              <a:t>++</a:t>
            </a:r>
            <a:r>
              <a:rPr lang="en-US" sz="2000" dirty="0" smtClean="0">
                <a:latin typeface="Monaco"/>
                <a:cs typeface="Monaco"/>
              </a:rPr>
              <a:t>;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4421635"/>
            <a:ext cx="4572000" cy="2482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7000"/>
              </a:lnSpc>
            </a:pP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3 threads: </a:t>
            </a:r>
            <a:r>
              <a:rPr lang="en-US" sz="2000" dirty="0" smtClean="0">
                <a:latin typeface="Monaco"/>
                <a:cs typeface="Monaco"/>
              </a:rPr>
              <a:t>t1 / t2 / t3</a:t>
            </a:r>
          </a:p>
          <a:p>
            <a:pPr lvl="1">
              <a:lnSpc>
                <a:spcPct val="97000"/>
              </a:lnSpc>
            </a:pPr>
            <a:endParaRPr lang="en-US" sz="2000" dirty="0" smtClean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 smtClean="0">
                <a:latin typeface="Monaco"/>
                <a:cs typeface="Monaco"/>
              </a:rPr>
              <a:t>P(s);</a:t>
            </a:r>
          </a:p>
          <a:p>
            <a:pPr lvl="1">
              <a:lnSpc>
                <a:spcPct val="97000"/>
              </a:lnSpc>
            </a:pPr>
            <a:endParaRPr lang="en-US" sz="2000" dirty="0" smtClean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 smtClean="0">
                <a:latin typeface="Monaco"/>
                <a:cs typeface="Monaco"/>
              </a:rPr>
              <a:t>// critical sec</a:t>
            </a:r>
          </a:p>
          <a:p>
            <a:pPr lvl="1">
              <a:lnSpc>
                <a:spcPct val="97000"/>
              </a:lnSpc>
            </a:pPr>
            <a:endParaRPr lang="en-US" sz="2000" dirty="0" smtClean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 smtClean="0">
                <a:latin typeface="Monaco"/>
                <a:cs typeface="Monaco"/>
              </a:rPr>
              <a:t>V(s);</a:t>
            </a:r>
          </a:p>
          <a:p>
            <a:pPr lvl="1">
              <a:lnSpc>
                <a:spcPct val="97000"/>
              </a:lnSpc>
            </a:pPr>
            <a:endParaRPr lang="en-US" sz="2000" dirty="0" smtClean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49428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</a:t>
            </a:r>
            <a:r>
              <a:rPr lang="en-US" dirty="0" err="1" smtClean="0"/>
              <a:t>mutex</a:t>
            </a:r>
            <a:r>
              <a:rPr lang="en-US" dirty="0" smtClean="0"/>
              <a:t> with semaphores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55229" y="3787702"/>
            <a:ext cx="8692460" cy="24097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Mutex</a:t>
            </a:r>
            <a:r>
              <a:rPr lang="en-US" dirty="0" smtClean="0"/>
              <a:t>: mutual exclusion)</a:t>
            </a:r>
          </a:p>
          <a:p>
            <a:pPr lvl="1"/>
            <a:r>
              <a:rPr lang="en-US" dirty="0" smtClean="0"/>
              <a:t>Only one thread in critical section</a:t>
            </a:r>
          </a:p>
          <a:p>
            <a:pPr lvl="1"/>
            <a:r>
              <a:rPr lang="en-US" dirty="0" smtClean="0"/>
              <a:t>We can achieve </a:t>
            </a:r>
            <a:r>
              <a:rPr lang="en-US" dirty="0" err="1" smtClean="0"/>
              <a:t>mutex</a:t>
            </a:r>
            <a:r>
              <a:rPr lang="en-US" dirty="0" smtClean="0"/>
              <a:t> with semaphores</a:t>
            </a:r>
          </a:p>
          <a:p>
            <a:r>
              <a:rPr lang="en-US" dirty="0"/>
              <a:t>To what value should S be initialized? 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would happen </a:t>
            </a:r>
            <a:r>
              <a:rPr lang="en-US" dirty="0"/>
              <a:t>if S </a:t>
            </a:r>
            <a:r>
              <a:rPr lang="en-US" dirty="0" smtClean="0"/>
              <a:t>is accidentally </a:t>
            </a:r>
            <a:r>
              <a:rPr lang="en-US" dirty="0"/>
              <a:t>initialized to 0? </a:t>
            </a:r>
            <a:r>
              <a:rPr lang="en-US" dirty="0">
                <a:solidFill>
                  <a:srgbClr val="FF0000"/>
                </a:solidFill>
              </a:rPr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143000"/>
            <a:ext cx="4965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2000" b="1" dirty="0" err="1" smtClean="0">
                <a:solidFill>
                  <a:srgbClr val="000000"/>
                </a:solidFill>
                <a:latin typeface="Monaco"/>
                <a:cs typeface="Monaco"/>
              </a:rPr>
              <a:t>Mutex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  <a:cs typeface="Monaco"/>
              </a:rPr>
              <a:t> with </a:t>
            </a:r>
            <a:r>
              <a:rPr lang="en-US" sz="2000" b="1" u="sng" dirty="0">
                <a:solidFill>
                  <a:srgbClr val="000000"/>
                </a:solidFill>
                <a:latin typeface="Monaco"/>
                <a:cs typeface="Monaco"/>
              </a:rPr>
              <a:t>semaphore </a:t>
            </a:r>
            <a:r>
              <a:rPr lang="en-US" sz="2000" b="1" u="sng" dirty="0" smtClean="0">
                <a:solidFill>
                  <a:srgbClr val="000000"/>
                </a:solidFill>
                <a:latin typeface="Monaco"/>
                <a:cs typeface="Monaco"/>
              </a:rPr>
              <a:t>s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  <a:cs typeface="Monaco"/>
              </a:rPr>
              <a:t>:</a:t>
            </a:r>
            <a:endParaRPr lang="en-US" sz="2000" b="1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2000" dirty="0">
                <a:solidFill>
                  <a:srgbClr val="000000"/>
                </a:solidFill>
                <a:latin typeface="Monaco"/>
                <a:cs typeface="Monaco"/>
              </a:rPr>
              <a:t>	</a:t>
            </a:r>
            <a:endParaRPr lang="en-US" sz="20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20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     P(s)</a:t>
            </a:r>
            <a:r>
              <a:rPr lang="en-US" sz="2000" dirty="0">
                <a:solidFill>
                  <a:srgbClr val="000000"/>
                </a:solidFill>
                <a:latin typeface="Monaco"/>
                <a:cs typeface="Monaco"/>
              </a:rPr>
              <a:t>;</a:t>
            </a:r>
          </a:p>
          <a:p>
            <a:endParaRPr lang="en-US" sz="20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2000" dirty="0">
                <a:solidFill>
                  <a:srgbClr val="000000"/>
                </a:solidFill>
                <a:latin typeface="Monaco"/>
                <a:cs typeface="Monaco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// critical sec.</a:t>
            </a:r>
            <a:endParaRPr lang="en-US" sz="20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2000" dirty="0">
                <a:solidFill>
                  <a:srgbClr val="000000"/>
                </a:solidFill>
                <a:latin typeface="Monaco"/>
                <a:cs typeface="Monaco"/>
              </a:rPr>
              <a:t>	</a:t>
            </a:r>
            <a:endParaRPr lang="en-US" sz="20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20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     V(</a:t>
            </a:r>
            <a:r>
              <a:rPr lang="en-US" sz="2000" dirty="0">
                <a:solidFill>
                  <a:srgbClr val="000000"/>
                </a:solidFill>
                <a:latin typeface="Monaco"/>
                <a:cs typeface="Monaco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Monaco"/>
                <a:cs typeface="Monaco"/>
              </a:rPr>
              <a:t>;</a:t>
            </a:r>
          </a:p>
          <a:p>
            <a:endParaRPr lang="en-US" sz="20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41848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semaphores (FYI only)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1752600"/>
            <a:ext cx="8692460" cy="47019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Last example can be seen as </a:t>
            </a:r>
            <a:r>
              <a:rPr lang="en-US" dirty="0" smtClean="0">
                <a:solidFill>
                  <a:srgbClr val="FF0000"/>
                </a:solidFill>
              </a:rPr>
              <a:t>binary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semaphores</a:t>
            </a:r>
          </a:p>
          <a:p>
            <a:r>
              <a:rPr lang="en-US" dirty="0"/>
              <a:t>Binary semaphore is sufficient for </a:t>
            </a:r>
            <a:r>
              <a:rPr lang="en-US" dirty="0" smtClean="0">
                <a:solidFill>
                  <a:srgbClr val="FF0000"/>
                </a:solidFill>
              </a:rPr>
              <a:t>mutual exclusion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semaphore whose value is always 0 or 1</a:t>
            </a:r>
          </a:p>
          <a:p>
            <a:r>
              <a:rPr lang="en-US" dirty="0" smtClean="0"/>
              <a:t>General </a:t>
            </a:r>
            <a:r>
              <a:rPr lang="en-US" dirty="0"/>
              <a:t>semaphore is also called counting </a:t>
            </a:r>
            <a:r>
              <a:rPr lang="en-US" dirty="0" smtClean="0"/>
              <a:t>semaphore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Scheduling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semaphores</a:t>
            </a:r>
            <a:r>
              <a:rPr lang="en-US" dirty="0" smtClean="0"/>
              <a:t>,  </a:t>
            </a:r>
            <a:r>
              <a:rPr lang="en-US" dirty="0" smtClean="0">
                <a:solidFill>
                  <a:srgbClr val="FF0000"/>
                </a:solidFill>
              </a:rPr>
              <a:t>S &gt; 1</a:t>
            </a:r>
          </a:p>
          <a:p>
            <a:pPr lvl="1"/>
            <a:r>
              <a:rPr lang="en-US" dirty="0" smtClean="0"/>
              <a:t>E.g.   </a:t>
            </a:r>
            <a:r>
              <a:rPr lang="en-US" dirty="0" err="1"/>
              <a:t>p</a:t>
            </a:r>
            <a:r>
              <a:rPr lang="en-US" dirty="0" err="1" smtClean="0"/>
              <a:t>s</a:t>
            </a:r>
            <a:r>
              <a:rPr lang="en-US" dirty="0" smtClean="0"/>
              <a:t> -e | sort | </a:t>
            </a:r>
            <a:r>
              <a:rPr lang="en-US" dirty="0" err="1" smtClean="0"/>
              <a:t>grep</a:t>
            </a:r>
            <a:r>
              <a:rPr lang="en-US" dirty="0" smtClean="0"/>
              <a:t> something</a:t>
            </a:r>
          </a:p>
          <a:p>
            <a:pPr lvl="1"/>
            <a:r>
              <a:rPr lang="en-US" dirty="0" smtClean="0"/>
              <a:t>S initial value = size of buffer in pipe “|” implementation</a:t>
            </a:r>
          </a:p>
          <a:p>
            <a:pPr lvl="1"/>
            <a:r>
              <a:rPr lang="en-US" dirty="0" smtClean="0"/>
              <a:t>(FYI only)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4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way: </a:t>
            </a:r>
            <a:r>
              <a:rPr lang="en-US" dirty="0" err="1" smtClean="0"/>
              <a:t>pthread_mutex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Allocate </a:t>
            </a:r>
            <a:r>
              <a:rPr lang="en-US" dirty="0"/>
              <a:t>and Initialize</a:t>
            </a:r>
          </a:p>
          <a:p>
            <a:pPr lvl="1"/>
            <a:r>
              <a:rPr lang="en-US" dirty="0" err="1"/>
              <a:t>pthread_mutex_t</a:t>
            </a:r>
            <a:r>
              <a:rPr lang="en-US" dirty="0"/>
              <a:t> </a:t>
            </a:r>
            <a:r>
              <a:rPr lang="en-US" dirty="0" err="1"/>
              <a:t>mylock</a:t>
            </a:r>
            <a:r>
              <a:rPr lang="en-US" dirty="0"/>
              <a:t> = PTHREAD_MUTEX_INITIALIZER;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pthread_mutex_init</a:t>
            </a:r>
            <a:r>
              <a:rPr lang="en-US" dirty="0"/>
              <a:t>(&amp; </a:t>
            </a:r>
            <a:r>
              <a:rPr lang="en-US" dirty="0" err="1"/>
              <a:t>mylock</a:t>
            </a:r>
            <a:r>
              <a:rPr lang="en-US" dirty="0"/>
              <a:t>, NULL);</a:t>
            </a:r>
          </a:p>
          <a:p>
            <a:r>
              <a:rPr lang="en-US" dirty="0"/>
              <a:t>Acquire</a:t>
            </a:r>
          </a:p>
          <a:p>
            <a:pPr lvl="1"/>
            <a:r>
              <a:rPr lang="en-US" dirty="0"/>
              <a:t>Acquire exclusion access to lock; Wait if lock is not available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pthread_mutex_lock</a:t>
            </a:r>
            <a:r>
              <a:rPr lang="en-US" dirty="0"/>
              <a:t>(&amp;</a:t>
            </a:r>
            <a:r>
              <a:rPr lang="en-US" dirty="0" err="1"/>
              <a:t>mylock</a:t>
            </a:r>
            <a:r>
              <a:rPr lang="en-US" dirty="0"/>
              <a:t>)</a:t>
            </a:r>
            <a:r>
              <a:rPr lang="en-US" dirty="0" smtClean="0"/>
              <a:t>;   // just like </a:t>
            </a:r>
            <a:r>
              <a:rPr lang="en-US" b="1" dirty="0" smtClean="0">
                <a:solidFill>
                  <a:srgbClr val="FF0000"/>
                </a:solidFill>
              </a:rPr>
              <a:t>P()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Release</a:t>
            </a:r>
          </a:p>
          <a:p>
            <a:pPr lvl="1"/>
            <a:r>
              <a:rPr lang="en-US" dirty="0"/>
              <a:t>Release exclusive access to lock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pthread_mutex_unlock</a:t>
            </a:r>
            <a:r>
              <a:rPr lang="en-US" dirty="0"/>
              <a:t>(&amp;</a:t>
            </a:r>
            <a:r>
              <a:rPr lang="en-US" dirty="0" err="1"/>
              <a:t>mylock</a:t>
            </a:r>
            <a:r>
              <a:rPr lang="en-US" dirty="0"/>
              <a:t>)</a:t>
            </a:r>
            <a:r>
              <a:rPr lang="en-US" dirty="0" smtClean="0"/>
              <a:t>;  // just like </a:t>
            </a:r>
            <a:r>
              <a:rPr lang="en-US" b="1" dirty="0" smtClean="0">
                <a:solidFill>
                  <a:srgbClr val="FF0000"/>
                </a:solidFill>
              </a:rPr>
              <a:t>V()</a:t>
            </a:r>
          </a:p>
          <a:p>
            <a:pPr lvl="1"/>
            <a:endParaRPr lang="en-US" dirty="0"/>
          </a:p>
          <a:p>
            <a:r>
              <a:rPr lang="en-US" dirty="0" smtClean="0"/>
              <a:t>Difference vs. Semaphore</a:t>
            </a:r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thread</a:t>
            </a:r>
            <a:r>
              <a:rPr lang="en-US" dirty="0" smtClean="0"/>
              <a:t> </a:t>
            </a:r>
            <a:r>
              <a:rPr lang="en-US" dirty="0" err="1" smtClean="0"/>
              <a:t>mutex</a:t>
            </a:r>
            <a:r>
              <a:rPr lang="en-US" dirty="0" smtClean="0"/>
              <a:t>: </a:t>
            </a:r>
            <a:r>
              <a:rPr lang="en-US" b="1" u="sng" dirty="0" smtClean="0">
                <a:solidFill>
                  <a:srgbClr val="FF0000"/>
                </a:solidFill>
              </a:rPr>
              <a:t>no value </a:t>
            </a:r>
            <a:r>
              <a:rPr lang="en-US" dirty="0" smtClean="0">
                <a:solidFill>
                  <a:srgbClr val="FF0000"/>
                </a:solidFill>
              </a:rPr>
              <a:t>in initialization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4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0871" y="435678"/>
            <a:ext cx="7592093" cy="762000"/>
          </a:xfrm>
        </p:spPr>
        <p:txBody>
          <a:bodyPr/>
          <a:lstStyle/>
          <a:p>
            <a:r>
              <a:rPr lang="en-US" dirty="0" smtClean="0"/>
              <a:t>EXTRA: Thread Safety</a:t>
            </a:r>
            <a:endParaRPr lang="en-US" dirty="0"/>
          </a:p>
        </p:txBody>
      </p:sp>
      <p:sp>
        <p:nvSpPr>
          <p:cNvPr id="8519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 called from a thread</a:t>
            </a:r>
            <a:r>
              <a:rPr lang="en-US" dirty="0" smtClean="0"/>
              <a:t>  </a:t>
            </a:r>
            <a:r>
              <a:rPr lang="en-US" dirty="0"/>
              <a:t>must be </a:t>
            </a:r>
            <a:r>
              <a:rPr lang="en-US" i="1" dirty="0">
                <a:solidFill>
                  <a:srgbClr val="C00000"/>
                </a:solidFill>
              </a:rPr>
              <a:t>thread-safe</a:t>
            </a:r>
            <a:endParaRPr lang="en-US" i="1" dirty="0" smtClean="0">
              <a:solidFill>
                <a:srgbClr val="C00000"/>
              </a:solidFill>
            </a:endParaRPr>
          </a:p>
          <a:p>
            <a:pPr lvl="1"/>
            <a:endParaRPr lang="en-US" dirty="0" smtClean="0"/>
          </a:p>
          <a:p>
            <a:r>
              <a:rPr lang="en-US" i="1" dirty="0" smtClean="0"/>
              <a:t>Def:  </a:t>
            </a:r>
            <a:r>
              <a:rPr lang="en-US" dirty="0" smtClean="0"/>
              <a:t>A function is </a:t>
            </a:r>
            <a:r>
              <a:rPr lang="en-US" i="1" dirty="0" smtClean="0">
                <a:solidFill>
                  <a:srgbClr val="FF0000"/>
                </a:solidFill>
              </a:rPr>
              <a:t>thread-safe </a:t>
            </a:r>
            <a:r>
              <a:rPr lang="en-US" dirty="0" err="1" smtClean="0"/>
              <a:t>iff</a:t>
            </a:r>
            <a:r>
              <a:rPr lang="en-US" dirty="0" smtClean="0"/>
              <a:t> it will always produce correct results when called repeatedly from multiple concurrent threads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All functions </a:t>
            </a:r>
            <a:r>
              <a:rPr lang="en-US" dirty="0"/>
              <a:t>in the Standard </a:t>
            </a:r>
            <a:r>
              <a:rPr lang="en-US" dirty="0">
                <a:solidFill>
                  <a:srgbClr val="FF0000"/>
                </a:solidFill>
              </a:rPr>
              <a:t>C </a:t>
            </a:r>
            <a:r>
              <a:rPr lang="en-US" dirty="0" smtClean="0">
                <a:solidFill>
                  <a:srgbClr val="FF0000"/>
                </a:solidFill>
              </a:rPr>
              <a:t>Library </a:t>
            </a:r>
            <a:r>
              <a:rPr lang="en-US" dirty="0" smtClean="0"/>
              <a:t>are </a:t>
            </a:r>
            <a:r>
              <a:rPr lang="en-US" dirty="0">
                <a:solidFill>
                  <a:srgbClr val="FF0000"/>
                </a:solidFill>
              </a:rPr>
              <a:t>thread-safe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free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scanf,sem_wait</a:t>
            </a:r>
            <a:r>
              <a:rPr lang="en-US" b="1" dirty="0">
                <a:latin typeface="Courier New" pitchFamily="49" charset="0"/>
              </a:rPr>
              <a:t>/post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No data races </a:t>
            </a:r>
            <a:r>
              <a:rPr lang="en-US" dirty="0">
                <a:latin typeface="Calibri"/>
                <a:cs typeface="Calibri"/>
              </a:rPr>
              <a:t>inside these </a:t>
            </a:r>
            <a:r>
              <a:rPr lang="en-US" dirty="0" smtClean="0">
                <a:latin typeface="Calibri"/>
                <a:cs typeface="Calibri"/>
              </a:rPr>
              <a:t>functions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(Not sure? Just check the manual or google it)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033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1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519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519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519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677492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Deadlock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9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Deadlock: Why does it happen?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1524000"/>
            <a:ext cx="8692460" cy="138853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Every </a:t>
            </a:r>
            <a:r>
              <a:rPr lang="en-US" dirty="0"/>
              <a:t>entity is </a:t>
            </a:r>
            <a:r>
              <a:rPr lang="en-US" dirty="0">
                <a:solidFill>
                  <a:srgbClr val="FF0000"/>
                </a:solidFill>
              </a:rPr>
              <a:t>waiting</a:t>
            </a:r>
            <a:r>
              <a:rPr lang="en-US" dirty="0"/>
              <a:t> for resource held by another </a:t>
            </a:r>
            <a:r>
              <a:rPr lang="en-US" dirty="0" smtClean="0"/>
              <a:t>entity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one </a:t>
            </a:r>
            <a:r>
              <a:rPr lang="en-US" dirty="0">
                <a:solidFill>
                  <a:srgbClr val="FF0000"/>
                </a:solidFill>
              </a:rPr>
              <a:t>release </a:t>
            </a:r>
            <a:r>
              <a:rPr lang="en-US" dirty="0"/>
              <a:t>until it gets what it is waiting for</a:t>
            </a:r>
          </a:p>
          <a:p>
            <a:endParaRPr lang="en-US" dirty="0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885653"/>
            <a:ext cx="5486400" cy="346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2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Deadlock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1371599"/>
            <a:ext cx="8692460" cy="28606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Two threads access two </a:t>
            </a:r>
            <a:r>
              <a:rPr lang="en-US" dirty="0">
                <a:solidFill>
                  <a:srgbClr val="FF0000"/>
                </a:solidFill>
              </a:rPr>
              <a:t>shared</a:t>
            </a:r>
            <a:r>
              <a:rPr lang="en-US" dirty="0"/>
              <a:t> </a:t>
            </a:r>
            <a:r>
              <a:rPr lang="en-US" dirty="0" smtClean="0"/>
              <a:t>global variables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B</a:t>
            </a:r>
          </a:p>
          <a:p>
            <a:pPr>
              <a:lnSpc>
                <a:spcPct val="90000"/>
              </a:lnSpc>
            </a:pPr>
            <a:r>
              <a:rPr lang="en-US" dirty="0"/>
              <a:t>Variable A is protected by lock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, variable B by lock </a:t>
            </a:r>
            <a:r>
              <a:rPr lang="en-US" dirty="0" smtClean="0">
                <a:solidFill>
                  <a:srgbClr val="FF0000"/>
                </a:solidFill>
              </a:rPr>
              <a:t>y</a:t>
            </a:r>
          </a:p>
          <a:p>
            <a:pPr>
              <a:lnSpc>
                <a:spcPct val="90000"/>
              </a:lnSpc>
            </a:pPr>
            <a:r>
              <a:rPr lang="en-US" dirty="0"/>
              <a:t>How to add </a:t>
            </a:r>
            <a:r>
              <a:rPr lang="en-US" dirty="0">
                <a:solidFill>
                  <a:srgbClr val="FF0000"/>
                </a:solidFill>
              </a:rPr>
              <a:t>lock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unlock</a:t>
            </a:r>
            <a:r>
              <a:rPr lang="en-US" dirty="0"/>
              <a:t> statements?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Naively do: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Before use A, lock X  … and … </a:t>
            </a:r>
            <a:r>
              <a:rPr lang="en-US" dirty="0"/>
              <a:t>a</a:t>
            </a:r>
            <a:r>
              <a:rPr lang="en-US" dirty="0" smtClean="0"/>
              <a:t>fter use A, release X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Before use B, lock Y … and … </a:t>
            </a:r>
            <a:r>
              <a:rPr lang="en-US" dirty="0"/>
              <a:t>a</a:t>
            </a:r>
            <a:r>
              <a:rPr lang="en-US" dirty="0" smtClean="0"/>
              <a:t>fter use B, release Y 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400" dirty="0">
              <a:latin typeface="Courier" charset="0"/>
            </a:endParaRPr>
          </a:p>
          <a:p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3400" y="4232275"/>
            <a:ext cx="358140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0000"/>
                </a:solidFill>
                <a:latin typeface="Monaco"/>
                <a:cs typeface="Monaco"/>
              </a:rPr>
              <a:t>Thread 1</a:t>
            </a:r>
            <a:endParaRPr lang="en-US" sz="1800" u="sng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10;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20;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B;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30;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57700" y="4212209"/>
            <a:ext cx="358140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0000"/>
                </a:solidFill>
                <a:latin typeface="Monaco"/>
                <a:cs typeface="Monaco"/>
              </a:rPr>
              <a:t>Thread 2</a:t>
            </a:r>
            <a:endParaRPr lang="en-US" sz="1800" u="sng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10;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20;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B;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30;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16032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(cont’d)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5283200"/>
            <a:ext cx="8692460" cy="11713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 can go wrong? </a:t>
            </a:r>
          </a:p>
          <a:p>
            <a:pPr lvl="1"/>
            <a:r>
              <a:rPr lang="en-US" dirty="0" smtClean="0"/>
              <a:t>T1 locks X and concurrently T2 locks Y</a:t>
            </a:r>
          </a:p>
          <a:p>
            <a:pPr lvl="1"/>
            <a:r>
              <a:rPr lang="en-US" dirty="0" smtClean="0"/>
              <a:t>Then, T1 wants y,  T2 wants X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1256176"/>
            <a:ext cx="8458200" cy="83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800" dirty="0" err="1">
                <a:latin typeface="Monaco"/>
                <a:cs typeface="Monaco"/>
              </a:rPr>
              <a:t>i</a:t>
            </a:r>
            <a:r>
              <a:rPr lang="en-US" sz="1800" dirty="0" err="1" smtClean="0">
                <a:latin typeface="Monaco"/>
                <a:cs typeface="Monaco"/>
              </a:rPr>
              <a:t>nt</a:t>
            </a:r>
            <a:r>
              <a:rPr lang="en-US" sz="1800" dirty="0" smtClean="0">
                <a:latin typeface="Monaco"/>
                <a:cs typeface="Monaco"/>
              </a:rPr>
              <a:t> A, B;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err="1" smtClean="0">
                <a:latin typeface="Monaco"/>
                <a:cs typeface="Monaco"/>
              </a:rPr>
              <a:t>sem</a:t>
            </a:r>
            <a:r>
              <a:rPr lang="en-US" sz="1800" dirty="0" smtClean="0">
                <a:latin typeface="Monaco"/>
                <a:cs typeface="Monaco"/>
              </a:rPr>
              <a:t> x, y;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latin typeface="Monaco"/>
                <a:cs typeface="Monaco"/>
              </a:rPr>
              <a:t>// </a:t>
            </a:r>
            <a:r>
              <a:rPr lang="en-US" sz="1800" dirty="0" err="1" smtClean="0">
                <a:latin typeface="Monaco"/>
                <a:cs typeface="Monaco"/>
              </a:rPr>
              <a:t>init</a:t>
            </a:r>
            <a:r>
              <a:rPr lang="en-US" sz="1800" dirty="0" smtClean="0">
                <a:latin typeface="Monaco"/>
                <a:cs typeface="Monaco"/>
              </a:rPr>
              <a:t> to 1</a:t>
            </a:r>
          </a:p>
          <a:p>
            <a:pPr>
              <a:lnSpc>
                <a:spcPct val="90000"/>
              </a:lnSpc>
            </a:pPr>
            <a:endParaRPr lang="en-US" sz="1800" dirty="0" smtClean="0">
              <a:latin typeface="Monaco"/>
              <a:cs typeface="Monaco"/>
            </a:endParaRPr>
          </a:p>
          <a:p>
            <a:pPr>
              <a:lnSpc>
                <a:spcPct val="90000"/>
              </a:lnSpc>
            </a:pPr>
            <a:endParaRPr lang="en-US" sz="1800" dirty="0">
              <a:latin typeface="Monaco"/>
              <a:cs typeface="Monaco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0" y="4343400"/>
            <a:ext cx="18415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05200" y="1237979"/>
            <a:ext cx="23622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0000"/>
                </a:solidFill>
                <a:latin typeface="Monaco"/>
                <a:cs typeface="Monaco"/>
              </a:rPr>
              <a:t>Thread 1</a:t>
            </a:r>
            <a:endParaRPr lang="en-US" sz="1800" u="sng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P(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x);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10;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P(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y);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20;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B;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V(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y);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30;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V(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x);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464938" y="1197678"/>
            <a:ext cx="2564762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0000"/>
                </a:solidFill>
                <a:latin typeface="Monaco"/>
                <a:cs typeface="Monaco"/>
              </a:rPr>
              <a:t>Thread 2</a:t>
            </a:r>
            <a:endParaRPr lang="en-US" sz="1800" u="sng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P(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y);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10;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P(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x);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20;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B;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V(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x);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30;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V(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y);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233676" y="1905000"/>
            <a:ext cx="1295400" cy="1066800"/>
          </a:xfrm>
          <a:prstGeom prst="rightArrow">
            <a:avLst>
              <a:gd name="adj1" fmla="val 64578"/>
              <a:gd name="adj2" fmla="val 50000"/>
            </a:avLst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Wait for y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219700" y="1914000"/>
            <a:ext cx="1295400" cy="990600"/>
          </a:xfrm>
          <a:prstGeom prst="rightArrow">
            <a:avLst>
              <a:gd name="adj1" fmla="val 65700"/>
              <a:gd name="adj2" fmla="val 50000"/>
            </a:avLst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wait for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x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89202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667000"/>
            <a:ext cx="7467600" cy="826059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Critical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 </a:t>
            </a:r>
            <a:r>
              <a:rPr lang="en-US" sz="1800" kern="0" noProof="0" dirty="0" smtClean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lang="en-US" sz="180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ection</a:t>
            </a:r>
            <a:endParaRPr lang="en-US" sz="1800" kern="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(must be atomic, no interleaving)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e.g.,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bookTicket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(), modify shared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var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7544" y="1787520"/>
            <a:ext cx="899255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Lock(L)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2427" y="1784372"/>
            <a:ext cx="899255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Lock(L)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2983" y="3962400"/>
            <a:ext cx="106753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unlock(L)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1784372"/>
            <a:ext cx="899255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Lock(L)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24" y="972137"/>
            <a:ext cx="821096" cy="8122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652" y="1057946"/>
            <a:ext cx="821096" cy="8122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252" y="1057946"/>
            <a:ext cx="821096" cy="8122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427" y="1059746"/>
            <a:ext cx="769573" cy="8589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667000"/>
            <a:ext cx="821096" cy="8122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97" y="4284466"/>
            <a:ext cx="821096" cy="81223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1332983" y="1784372"/>
            <a:ext cx="0" cy="88262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32983" y="3521086"/>
            <a:ext cx="0" cy="88262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02427" y="1787520"/>
            <a:ext cx="0" cy="88262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047617"/>
            <a:ext cx="769573" cy="8589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443" y="2648304"/>
            <a:ext cx="821096" cy="81223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4120" y="381000"/>
            <a:ext cx="217368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3 concurrent threads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31374" y="4284466"/>
            <a:ext cx="2422658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Only 1 thread in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critical section at a time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8550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Feel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7896225" cy="2819400"/>
          </a:xfrm>
        </p:spPr>
        <p:txBody>
          <a:bodyPr/>
          <a:lstStyle/>
          <a:p>
            <a:r>
              <a:rPr lang="en-US" dirty="0" smtClean="0"/>
              <a:t>Spinning wheel</a:t>
            </a:r>
          </a:p>
          <a:p>
            <a:pPr lvl="1"/>
            <a:r>
              <a:rPr lang="en-US" dirty="0" smtClean="0"/>
              <a:t>Almost 0% CPU utilization</a:t>
            </a:r>
          </a:p>
          <a:p>
            <a:r>
              <a:rPr lang="en-US" dirty="0" smtClean="0"/>
              <a:t>What is my computer doing?</a:t>
            </a:r>
          </a:p>
          <a:p>
            <a:pPr lvl="1"/>
            <a:r>
              <a:rPr lang="en-US" dirty="0" smtClean="0"/>
              <a:t>One reason: a deadlock</a:t>
            </a:r>
          </a:p>
          <a:p>
            <a:pPr lvl="1"/>
            <a:r>
              <a:rPr lang="en-US" dirty="0"/>
              <a:t>Solution: Restart the app/OS</a:t>
            </a:r>
          </a:p>
          <a:p>
            <a:r>
              <a:rPr lang="en-US" dirty="0" smtClean="0"/>
              <a:t>How about 100% CPU utilization? What’s wrong?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555" y="609600"/>
            <a:ext cx="3022600" cy="267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5783"/>
            <a:ext cx="9144000" cy="237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5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-19352"/>
            <a:ext cx="5334000" cy="762000"/>
          </a:xfrm>
        </p:spPr>
        <p:txBody>
          <a:bodyPr/>
          <a:lstStyle/>
          <a:p>
            <a:r>
              <a:rPr lang="en-US" dirty="0" smtClean="0"/>
              <a:t>Detection Steps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0" y="4343400"/>
            <a:ext cx="18415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86200" y="838200"/>
            <a:ext cx="23622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0000"/>
                </a:solidFill>
                <a:latin typeface="Monaco"/>
                <a:cs typeface="Monaco"/>
              </a:rPr>
              <a:t>Thread 1</a:t>
            </a:r>
            <a:endParaRPr lang="en-US" sz="1800" u="sng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P(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x);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10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;   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?</a:t>
            </a: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P(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y);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20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;   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?</a:t>
            </a: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B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;    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?</a:t>
            </a: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V(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y);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30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;   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?</a:t>
            </a: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V(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x);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563336" y="762000"/>
            <a:ext cx="2564762" cy="42780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0000"/>
                </a:solidFill>
                <a:latin typeface="Monaco"/>
                <a:cs typeface="Monaco"/>
              </a:rPr>
              <a:t>Thread 2</a:t>
            </a:r>
            <a:endParaRPr lang="en-US" sz="1800" u="sng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P(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y);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10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;     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?</a:t>
            </a: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P(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x);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20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;     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?</a:t>
            </a: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B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;      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?</a:t>
            </a: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V(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x);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30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;     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?</a:t>
            </a: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V(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y);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113704"/>
            <a:ext cx="3733800" cy="50292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List </a:t>
            </a:r>
            <a:r>
              <a:rPr lang="en-US" b="1" dirty="0">
                <a:solidFill>
                  <a:srgbClr val="FF0000"/>
                </a:solidFill>
              </a:rPr>
              <a:t>all pairs </a:t>
            </a:r>
            <a:r>
              <a:rPr lang="en-US" dirty="0"/>
              <a:t>of </a:t>
            </a:r>
            <a:r>
              <a:rPr lang="en-US" dirty="0" smtClean="0"/>
              <a:t>locks that </a:t>
            </a:r>
            <a:r>
              <a:rPr lang="en-US" dirty="0" smtClean="0"/>
              <a:t>T1 and T2 </a:t>
            </a:r>
            <a:r>
              <a:rPr lang="en-US" dirty="0"/>
              <a:t>can </a:t>
            </a:r>
            <a:r>
              <a:rPr lang="en-US" dirty="0" smtClean="0"/>
              <a:t>hold simultaneously</a:t>
            </a:r>
          </a:p>
          <a:p>
            <a:pPr lvl="1"/>
            <a:r>
              <a:rPr lang="en-US" i="1" dirty="0" smtClean="0"/>
              <a:t>locks </a:t>
            </a:r>
            <a:r>
              <a:rPr lang="en-US" i="1" dirty="0" smtClean="0"/>
              <a:t>= </a:t>
            </a:r>
            <a:r>
              <a:rPr lang="en-US" i="1" dirty="0" smtClean="0"/>
              <a:t>semaphores = </a:t>
            </a:r>
            <a:r>
              <a:rPr lang="en-US" i="1" dirty="0" err="1" smtClean="0"/>
              <a:t>mutexes</a:t>
            </a:r>
            <a:r>
              <a:rPr lang="en-US" i="1" dirty="0" smtClean="0"/>
              <a:t> (FYI)</a:t>
            </a:r>
            <a:endParaRPr lang="en-US" i="1" dirty="0" smtClean="0"/>
          </a:p>
          <a:p>
            <a:r>
              <a:rPr lang="en-US" dirty="0" smtClean="0"/>
              <a:t>Is there an </a:t>
            </a:r>
            <a:r>
              <a:rPr lang="en-US" b="1" dirty="0">
                <a:solidFill>
                  <a:srgbClr val="FF0000"/>
                </a:solidFill>
              </a:rPr>
              <a:t>overlap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between the sets of </a:t>
            </a:r>
            <a:r>
              <a:rPr lang="en-US" dirty="0">
                <a:solidFill>
                  <a:srgbClr val="FF0000"/>
                </a:solidFill>
              </a:rPr>
              <a:t>pairs</a:t>
            </a:r>
            <a:r>
              <a:rPr lang="en-US" dirty="0"/>
              <a:t> of </a:t>
            </a:r>
            <a:r>
              <a:rPr lang="en-US" dirty="0" smtClean="0"/>
              <a:t>locks?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mr-IN" b="1" dirty="0" smtClean="0">
                <a:solidFill>
                  <a:srgbClr val="FF0000"/>
                </a:solidFill>
              </a:rPr>
              <a:t>…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If </a:t>
            </a:r>
            <a:r>
              <a:rPr lang="en-US" dirty="0"/>
              <a:t>yes, are the </a:t>
            </a:r>
            <a:r>
              <a:rPr lang="en-US" dirty="0" smtClean="0"/>
              <a:t>locks (</a:t>
            </a:r>
            <a:r>
              <a:rPr lang="en-US" dirty="0"/>
              <a:t>within the pair) </a:t>
            </a:r>
            <a:r>
              <a:rPr lang="en-US" dirty="0" smtClean="0"/>
              <a:t>locked </a:t>
            </a:r>
            <a:r>
              <a:rPr lang="en-US" dirty="0" smtClean="0">
                <a:solidFill>
                  <a:srgbClr val="FF0000"/>
                </a:solidFill>
              </a:rPr>
              <a:t>not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same order</a:t>
            </a:r>
            <a:r>
              <a:rPr lang="en-US" dirty="0" smtClean="0"/>
              <a:t>? </a:t>
            </a:r>
            <a:endParaRPr lang="en-US" b="0" dirty="0" smtClean="0">
              <a:solidFill>
                <a:srgbClr val="FF0000"/>
              </a:solidFill>
            </a:endParaRPr>
          </a:p>
          <a:p>
            <a:pPr lvl="1"/>
            <a:r>
              <a:rPr lang="mr-IN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Is there </a:t>
            </a:r>
            <a:r>
              <a:rPr lang="en-US" dirty="0"/>
              <a:t>a potential for </a:t>
            </a:r>
            <a:r>
              <a:rPr lang="en-US" dirty="0" smtClean="0"/>
              <a:t>deadlock?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Yes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if locked </a:t>
            </a:r>
            <a:r>
              <a:rPr lang="en-US" b="1" dirty="0" smtClean="0">
                <a:solidFill>
                  <a:srgbClr val="000000"/>
                </a:solidFill>
              </a:rPr>
              <a:t>not in the same order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9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Deadlock prevention: Lock ordering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5184962"/>
            <a:ext cx="8692460" cy="16730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If multiple locks are used, threads should </a:t>
            </a:r>
            <a:r>
              <a:rPr lang="en-US" u="sng" dirty="0" smtClean="0">
                <a:solidFill>
                  <a:srgbClr val="FF0000"/>
                </a:solidFill>
              </a:rPr>
              <a:t>acquire them in the same order</a:t>
            </a:r>
          </a:p>
          <a:p>
            <a:r>
              <a:rPr lang="en-US" dirty="0" smtClean="0"/>
              <a:t>Order in which locks released does not matter much</a:t>
            </a:r>
          </a:p>
          <a:p>
            <a:pPr lvl="1"/>
            <a:r>
              <a:rPr lang="en-US" dirty="0" smtClean="0"/>
              <a:t>(Threads are potentially blocked only when acquiring locks)</a:t>
            </a:r>
          </a:p>
          <a:p>
            <a:pPr lvl="1"/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0" y="4343400"/>
            <a:ext cx="18415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9600" y="1237979"/>
            <a:ext cx="23622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0000"/>
                </a:solidFill>
                <a:latin typeface="Monaco"/>
                <a:cs typeface="Monaco"/>
              </a:rPr>
              <a:t>Thread 1</a:t>
            </a:r>
            <a:endParaRPr lang="en-US" sz="1800" u="sng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P(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x);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10;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P(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y);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20;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B;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V(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y);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30;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V(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x);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651897" y="1239859"/>
            <a:ext cx="1843903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0000"/>
                </a:solidFill>
                <a:latin typeface="Monaco"/>
                <a:cs typeface="Monaco"/>
              </a:rPr>
              <a:t>Thread 2</a:t>
            </a:r>
            <a:endParaRPr lang="en-US" sz="1800" u="sng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P(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y)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;  ***</a:t>
            </a: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10;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P(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x)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;  ***</a:t>
            </a: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20;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B;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V(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x);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30;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V(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y);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724400" y="1197678"/>
            <a:ext cx="0" cy="3865541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600" y="1197678"/>
            <a:ext cx="23622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0000"/>
                </a:solidFill>
                <a:latin typeface="Monaco"/>
                <a:cs typeface="Monaco"/>
              </a:rPr>
              <a:t>Thread 1</a:t>
            </a:r>
            <a:endParaRPr lang="en-US" sz="1800" u="sng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P(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x);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10;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P(y);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B 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+= 20;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B;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V(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y);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30;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V(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x);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027159" y="1197678"/>
            <a:ext cx="1843903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0000"/>
                </a:solidFill>
                <a:latin typeface="Monaco"/>
                <a:cs typeface="Monaco"/>
              </a:rPr>
              <a:t>Thread 2</a:t>
            </a:r>
            <a:endParaRPr lang="en-US" sz="1800" u="sng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P(x)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;  ***</a:t>
            </a: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P(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y)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;  ***</a:t>
            </a: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10;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A 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+= 20;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A += B;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V(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x);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B += 30;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V(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y);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028" y="1953240"/>
            <a:ext cx="658372" cy="6583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702" y="1785526"/>
            <a:ext cx="659323" cy="6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7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677492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vs. Parallelism (FYI only)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33" y="1197678"/>
            <a:ext cx="7896225" cy="1000125"/>
          </a:xfrm>
        </p:spPr>
        <p:txBody>
          <a:bodyPr/>
          <a:lstStyle/>
          <a:p>
            <a:r>
              <a:rPr lang="en-US" dirty="0" smtClean="0"/>
              <a:t>What’s the difference?</a:t>
            </a:r>
          </a:p>
          <a:p>
            <a:pPr lvl="1"/>
            <a:r>
              <a:rPr lang="en-US" dirty="0" smtClean="0"/>
              <a:t>(similar concept but slightly different application)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46" y="4572000"/>
            <a:ext cx="1018954" cy="1100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791199"/>
            <a:ext cx="906130" cy="1145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67563"/>
            <a:ext cx="1346200" cy="1180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972" y="3249390"/>
            <a:ext cx="1259144" cy="1029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09600" y="3372067"/>
            <a:ext cx="1242035" cy="113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1400" y="2237675"/>
            <a:ext cx="1905000" cy="738664"/>
          </a:xfrm>
          <a:prstGeom prst="rect">
            <a:avLst/>
          </a:prstGeom>
          <a:noFill/>
          <a:ln w="28575" cmpd="sng">
            <a:solidFill>
              <a:srgbClr val="DC9E1F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Monaco"/>
                <a:cs typeface="Monaco"/>
              </a:rPr>
              <a:t>T1: while(</a:t>
            </a:r>
            <a:r>
              <a:rPr lang="en-US" sz="1400" kern="0" dirty="0" err="1" smtClean="0">
                <a:solidFill>
                  <a:srgbClr val="000000"/>
                </a:solidFill>
                <a:latin typeface="Monaco"/>
                <a:cs typeface="Monaco"/>
              </a:rPr>
              <a:t>cpuTasks</a:t>
            </a:r>
            <a:r>
              <a:rPr lang="en-US" sz="1400" kern="0" dirty="0" smtClean="0">
                <a:solidFill>
                  <a:srgbClr val="000000"/>
                </a:solidFill>
                <a:latin typeface="Monaco"/>
                <a:cs typeface="Monaco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 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 </a:t>
            </a:r>
            <a:r>
              <a:rPr kumimoji="0" lang="en-US" sz="14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doCompute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()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cs typeface="Monac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1981200"/>
            <a:ext cx="2918126" cy="1477328"/>
          </a:xfrm>
          <a:prstGeom prst="rect">
            <a:avLst/>
          </a:prstGeom>
          <a:noFill/>
          <a:ln w="28575" cmpd="sng">
            <a:solidFill>
              <a:srgbClr val="DC9E1F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Another good answer: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https://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www.quora.com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/What-is-the-difference-between-concurrency-and-parallelism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3112044"/>
            <a:ext cx="1905000" cy="738664"/>
          </a:xfrm>
          <a:prstGeom prst="rect">
            <a:avLst/>
          </a:prstGeom>
          <a:noFill/>
          <a:ln w="28575" cmpd="sng">
            <a:solidFill>
              <a:srgbClr val="DC9E1F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Monaco"/>
                <a:cs typeface="Monaco"/>
              </a:rPr>
              <a:t>T2: while(</a:t>
            </a:r>
            <a:r>
              <a:rPr lang="en-US" sz="1400" kern="0" dirty="0" err="1" smtClean="0">
                <a:solidFill>
                  <a:srgbClr val="000000"/>
                </a:solidFill>
                <a:latin typeface="Monaco"/>
                <a:cs typeface="Monaco"/>
              </a:rPr>
              <a:t>ioTasks</a:t>
            </a:r>
            <a:r>
              <a:rPr lang="en-US" sz="1400" kern="0" dirty="0" smtClean="0">
                <a:solidFill>
                  <a:srgbClr val="000000"/>
                </a:solidFill>
                <a:latin typeface="Monaco"/>
                <a:cs typeface="Monaco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 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 </a:t>
            </a:r>
            <a:r>
              <a:rPr kumimoji="0" lang="en-US" sz="14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doSomeIO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()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cs typeface="Monac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3085" y="4718145"/>
            <a:ext cx="2286000" cy="1169551"/>
          </a:xfrm>
          <a:prstGeom prst="rect">
            <a:avLst/>
          </a:prstGeom>
          <a:noFill/>
          <a:ln w="28575" cmpd="sng">
            <a:solidFill>
              <a:srgbClr val="DC9E1F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000000"/>
                </a:solidFill>
                <a:latin typeface="Monaco"/>
                <a:cs typeface="Monaco"/>
              </a:rPr>
              <a:t>w</a:t>
            </a:r>
            <a:r>
              <a:rPr kumimoji="0" lang="en-US" sz="1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hile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(</a:t>
            </a:r>
            <a:r>
              <a:rPr kumimoji="0" lang="en-US" sz="1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dirtyClothes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)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baseline="0" dirty="0" smtClean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400" kern="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400" kern="0" baseline="0" dirty="0" err="1" smtClean="0">
                <a:solidFill>
                  <a:srgbClr val="000000"/>
                </a:solidFill>
                <a:latin typeface="Monaco"/>
                <a:cs typeface="Monaco"/>
              </a:rPr>
              <a:t>doWash</a:t>
            </a:r>
            <a:r>
              <a:rPr lang="en-US" sz="1400" kern="0" baseline="0" dirty="0" smtClean="0">
                <a:solidFill>
                  <a:srgbClr val="000000"/>
                </a:solidFill>
                <a:latin typeface="Monaco"/>
                <a:cs typeface="Monaco"/>
              </a:rPr>
              <a:t>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400" kern="0" dirty="0" err="1" smtClean="0">
                <a:solidFill>
                  <a:srgbClr val="000000"/>
                </a:solidFill>
                <a:latin typeface="Monaco"/>
                <a:cs typeface="Monaco"/>
              </a:rPr>
              <a:t>doDry</a:t>
            </a:r>
            <a:r>
              <a:rPr lang="en-US" sz="1400" kern="0" dirty="0" smtClean="0">
                <a:solidFill>
                  <a:srgbClr val="000000"/>
                </a:solidFill>
                <a:latin typeface="Monaco"/>
                <a:cs typeface="Monaco"/>
              </a:rPr>
              <a:t>();</a:t>
            </a:r>
            <a:endParaRPr lang="en-US" sz="1400" kern="0" baseline="0" dirty="0">
              <a:solidFill>
                <a:srgbClr val="000000"/>
              </a:solidFill>
              <a:latin typeface="Monaco"/>
              <a:cs typeface="Monaco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cs typeface="Monaco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Monaco"/>
                <a:cs typeface="Monaco"/>
              </a:rPr>
              <a:t>// slow!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6432" y="4502702"/>
            <a:ext cx="2053368" cy="523220"/>
          </a:xfrm>
          <a:prstGeom prst="rect">
            <a:avLst/>
          </a:prstGeom>
          <a:noFill/>
          <a:ln w="28575" cmpd="sng">
            <a:solidFill>
              <a:srgbClr val="DC9E1F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Monaco"/>
                <a:cs typeface="Monaco"/>
              </a:rPr>
              <a:t>T1: while(dirty…)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 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 </a:t>
            </a:r>
            <a:r>
              <a:rPr kumimoji="0" lang="en-US" sz="14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doWash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()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cs typeface="Monac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3578" y="5302921"/>
            <a:ext cx="1905000" cy="523220"/>
          </a:xfrm>
          <a:prstGeom prst="rect">
            <a:avLst/>
          </a:prstGeom>
          <a:noFill/>
          <a:ln w="28575" cmpd="sng">
            <a:solidFill>
              <a:srgbClr val="DC9E1F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Monaco"/>
                <a:cs typeface="Monaco"/>
              </a:rPr>
              <a:t>T2: while(wet…)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 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 </a:t>
            </a:r>
            <a:r>
              <a:rPr kumimoji="0" lang="en-US" sz="14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doDry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()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cs typeface="Monaco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249" y="4151292"/>
            <a:ext cx="524968" cy="5668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804" y="4718145"/>
            <a:ext cx="461187" cy="5828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023" y="4151292"/>
            <a:ext cx="524968" cy="5668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085" y="4151292"/>
            <a:ext cx="524968" cy="5668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285" y="4730515"/>
            <a:ext cx="461187" cy="5828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253" y="4752595"/>
            <a:ext cx="461187" cy="582850"/>
          </a:xfrm>
          <a:prstGeom prst="rect">
            <a:avLst/>
          </a:prstGeom>
        </p:spPr>
      </p:pic>
      <p:sp>
        <p:nvSpPr>
          <p:cNvPr id="26" name="Rounded Rectangular Callout 25"/>
          <p:cNvSpPr/>
          <p:nvPr/>
        </p:nvSpPr>
        <p:spPr>
          <a:xfrm>
            <a:off x="5876841" y="6254670"/>
            <a:ext cx="2544685" cy="608137"/>
          </a:xfrm>
          <a:prstGeom prst="wedgeRoundRectCallout">
            <a:avLst>
              <a:gd name="adj1" fmla="val -6250"/>
              <a:gd name="adj2" fmla="val -149916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Concurrent!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110134" y="5410200"/>
            <a:ext cx="2652866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162800" y="5269468"/>
            <a:ext cx="60068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time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3085" y="2284610"/>
            <a:ext cx="1905000" cy="1600438"/>
          </a:xfrm>
          <a:prstGeom prst="rect">
            <a:avLst/>
          </a:prstGeom>
          <a:noFill/>
          <a:ln w="28575" cmpd="sng">
            <a:solidFill>
              <a:srgbClr val="DC9E1F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000000"/>
                </a:solidFill>
                <a:latin typeface="Monaco"/>
                <a:cs typeface="Monaco"/>
              </a:rPr>
              <a:t>w</a:t>
            </a:r>
            <a:r>
              <a:rPr kumimoji="0" lang="en-US" sz="1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hile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(tasks)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baseline="0" dirty="0" smtClean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400" kern="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400" kern="0" baseline="0" dirty="0" err="1" smtClean="0">
                <a:solidFill>
                  <a:srgbClr val="000000"/>
                </a:solidFill>
                <a:latin typeface="Monaco"/>
                <a:cs typeface="Monaco"/>
              </a:rPr>
              <a:t>doCompute</a:t>
            </a:r>
            <a:r>
              <a:rPr lang="en-US" sz="1400" kern="0" baseline="0" dirty="0" smtClean="0">
                <a:solidFill>
                  <a:srgbClr val="000000"/>
                </a:solidFill>
                <a:latin typeface="Monaco"/>
                <a:cs typeface="Monaco"/>
              </a:rPr>
              <a:t>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400" kern="0" dirty="0" err="1" smtClean="0">
                <a:solidFill>
                  <a:srgbClr val="000000"/>
                </a:solidFill>
                <a:latin typeface="Monaco"/>
                <a:cs typeface="Monaco"/>
              </a:rPr>
              <a:t>doSomeIO</a:t>
            </a:r>
            <a:r>
              <a:rPr lang="en-US" sz="1400" kern="0" dirty="0" smtClean="0">
                <a:solidFill>
                  <a:srgbClr val="000000"/>
                </a:solidFill>
                <a:latin typeface="Monaco"/>
                <a:cs typeface="Monaco"/>
              </a:rPr>
              <a:t>();</a:t>
            </a:r>
            <a:endParaRPr lang="en-US" sz="1400" kern="0" baseline="0" dirty="0">
              <a:solidFill>
                <a:srgbClr val="000000"/>
              </a:solidFill>
              <a:latin typeface="Monaco"/>
              <a:cs typeface="Monaco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Monaco"/>
                <a:cs typeface="Monaco"/>
              </a:rPr>
              <a:t>// bad!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// sequential/serialized!!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cs typeface="Monaco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086600" y="3920128"/>
            <a:ext cx="0" cy="1871071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79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 animBg="1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vs. Parallelism (FYI only)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33" y="1197678"/>
            <a:ext cx="7896225" cy="1000125"/>
          </a:xfrm>
        </p:spPr>
        <p:txBody>
          <a:bodyPr/>
          <a:lstStyle/>
          <a:p>
            <a:r>
              <a:rPr lang="en-US" dirty="0" smtClean="0"/>
              <a:t>Parallelism</a:t>
            </a:r>
          </a:p>
          <a:p>
            <a:pPr lvl="1"/>
            <a:r>
              <a:rPr lang="en-US" dirty="0"/>
              <a:t>(you have multiple resources of the </a:t>
            </a:r>
            <a:r>
              <a:rPr lang="en-US" b="1" dirty="0"/>
              <a:t>same type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 3 washers, 3 </a:t>
            </a:r>
            <a:r>
              <a:rPr lang="en-US" dirty="0" err="1" smtClean="0"/>
              <a:t>dyrers</a:t>
            </a:r>
            <a:endParaRPr lang="en-US" dirty="0" smtClean="0"/>
          </a:p>
          <a:p>
            <a:pPr lvl="1"/>
            <a:r>
              <a:rPr lang="en-US" dirty="0" smtClean="0"/>
              <a:t>Break big load/job to smaller tasks</a:t>
            </a:r>
          </a:p>
          <a:p>
            <a:r>
              <a:rPr lang="en-US" dirty="0" smtClean="0"/>
              <a:t>At a single point in time:</a:t>
            </a:r>
          </a:p>
          <a:p>
            <a:pPr lvl="1"/>
            <a:r>
              <a:rPr lang="en-US" dirty="0" smtClean="0"/>
              <a:t>Can run parallel tasks of the same type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31397" y="4260300"/>
            <a:ext cx="3124200" cy="523220"/>
          </a:xfrm>
          <a:prstGeom prst="rect">
            <a:avLst/>
          </a:prstGeom>
          <a:noFill/>
          <a:ln w="28575" cmpd="sng">
            <a:solidFill>
              <a:srgbClr val="DC9E1F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Monaco"/>
                <a:cs typeface="Monaco"/>
              </a:rPr>
              <a:t>T1 / T2 / T3: while(dirty…)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 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 </a:t>
            </a:r>
            <a:r>
              <a:rPr kumimoji="0" lang="en-US" sz="14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doWash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()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cs typeface="Monac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6019" y="5024579"/>
            <a:ext cx="3089578" cy="523220"/>
          </a:xfrm>
          <a:prstGeom prst="rect">
            <a:avLst/>
          </a:prstGeom>
          <a:noFill/>
          <a:ln w="28575" cmpd="sng">
            <a:solidFill>
              <a:srgbClr val="DC9E1F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Monaco"/>
                <a:cs typeface="Monaco"/>
              </a:rPr>
              <a:t>T3 / T4 / T6: while(wet…)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 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 </a:t>
            </a:r>
            <a:r>
              <a:rPr kumimoji="0" lang="en-US" sz="14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doDry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cs typeface="Monaco"/>
              </a:rPr>
              <a:t>()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cs typeface="Monaco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97" y="4107900"/>
            <a:ext cx="705696" cy="762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97" y="5022300"/>
            <a:ext cx="629496" cy="7955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973" y="4107900"/>
            <a:ext cx="707023" cy="7634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196" y="4107900"/>
            <a:ext cx="707023" cy="7634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97" y="5011102"/>
            <a:ext cx="609599" cy="7704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397" y="5024579"/>
            <a:ext cx="630822" cy="797235"/>
          </a:xfrm>
          <a:prstGeom prst="rect">
            <a:avLst/>
          </a:prstGeom>
        </p:spPr>
      </p:pic>
      <p:sp>
        <p:nvSpPr>
          <p:cNvPr id="26" name="Rounded Rectangular Callout 25"/>
          <p:cNvSpPr/>
          <p:nvPr/>
        </p:nvSpPr>
        <p:spPr>
          <a:xfrm>
            <a:off x="6841396" y="4381407"/>
            <a:ext cx="1981199" cy="608137"/>
          </a:xfrm>
          <a:prstGeom prst="wedgeRoundRectCallout">
            <a:avLst>
              <a:gd name="adj1" fmla="val -80918"/>
              <a:gd name="adj2" fmla="val -9264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Parallel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w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ithin each job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9982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899525" cy="4972050"/>
          </a:xfrm>
        </p:spPr>
        <p:txBody>
          <a:bodyPr/>
          <a:lstStyle/>
          <a:p>
            <a:r>
              <a:rPr lang="en-US" dirty="0" smtClean="0"/>
              <a:t>Users: </a:t>
            </a:r>
            <a:r>
              <a:rPr lang="en-US" dirty="0" smtClean="0">
                <a:solidFill>
                  <a:srgbClr val="FF0000"/>
                </a:solidFill>
              </a:rPr>
              <a:t>faster</a:t>
            </a:r>
            <a:r>
              <a:rPr lang="en-US" dirty="0" smtClean="0"/>
              <a:t>, faster, faster!</a:t>
            </a:r>
          </a:p>
          <a:p>
            <a:r>
              <a:rPr lang="en-US" dirty="0" smtClean="0"/>
              <a:t>Old days: </a:t>
            </a:r>
            <a:r>
              <a:rPr lang="en-US" dirty="0" smtClean="0">
                <a:solidFill>
                  <a:srgbClr val="FF0000"/>
                </a:solidFill>
              </a:rPr>
              <a:t>single threaded </a:t>
            </a:r>
            <a:r>
              <a:rPr lang="en-US" dirty="0" smtClean="0"/>
              <a:t>program (slow)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Parallelism</a:t>
            </a:r>
            <a:r>
              <a:rPr lang="en-US" dirty="0" smtClean="0"/>
              <a:t> (multi-processors) and </a:t>
            </a:r>
            <a:r>
              <a:rPr lang="en-US" dirty="0" smtClean="0">
                <a:solidFill>
                  <a:srgbClr val="FF0000"/>
                </a:solidFill>
              </a:rPr>
              <a:t>concurrency</a:t>
            </a:r>
            <a:r>
              <a:rPr lang="en-US" dirty="0" smtClean="0"/>
              <a:t> (overlapping I/</a:t>
            </a:r>
            <a:r>
              <a:rPr lang="en-US" dirty="0" err="1" smtClean="0"/>
              <a:t>Os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Process is too heavyweight, </a:t>
            </a:r>
            <a:r>
              <a:rPr lang="en-US" dirty="0" smtClean="0">
                <a:solidFill>
                  <a:srgbClr val="FF0000"/>
                </a:solidFill>
              </a:rPr>
              <a:t>threads</a:t>
            </a:r>
            <a:r>
              <a:rPr lang="en-US" dirty="0" smtClean="0"/>
              <a:t> was invented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Shared</a:t>
            </a:r>
            <a:r>
              <a:rPr lang="en-US" dirty="0" smtClean="0"/>
              <a:t> data + read/write conflicts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data races / race condition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Locks</a:t>
            </a:r>
            <a:r>
              <a:rPr lang="en-US" b="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(atomicity, mutual exclusion, ..)</a:t>
            </a:r>
          </a:p>
          <a:p>
            <a:r>
              <a:rPr lang="en-US" dirty="0" smtClean="0">
                <a:sym typeface="Wingdings"/>
              </a:rPr>
              <a:t>If get bad performance, must make independent “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embarrassingly parallel</a:t>
            </a:r>
            <a:r>
              <a:rPr lang="en-US" dirty="0" smtClean="0">
                <a:sym typeface="Wingdings"/>
              </a:rPr>
              <a:t>” subtasks, don’t synchronize/lock too often</a:t>
            </a:r>
          </a:p>
          <a:p>
            <a:r>
              <a:rPr lang="en-US" dirty="0" smtClean="0">
                <a:sym typeface="Wingdings"/>
              </a:rPr>
              <a:t>Wrong ordering of locks 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deadlock</a:t>
            </a:r>
          </a:p>
          <a:p>
            <a:r>
              <a:rPr lang="en-US" dirty="0" smtClean="0"/>
              <a:t>Use locks in order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Tough life!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3041" y="-587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 smtClean="0">
              <a:latin typeface="Calibri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 bwMode="auto">
          <a:xfrm rot="10800000">
            <a:off x="7467600" y="3352800"/>
            <a:ext cx="27710" cy="1371600"/>
          </a:xfrm>
          <a:prstGeom prst="curvedConnector3">
            <a:avLst>
              <a:gd name="adj1" fmla="val -2968585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5438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Laundry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518525" cy="52673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 </a:t>
            </a:r>
            <a:r>
              <a:rPr lang="en-US" dirty="0" smtClean="0"/>
              <a:t>(check Piazza</a:t>
            </a:r>
            <a:r>
              <a:rPr lang="en-US" dirty="0" smtClean="0"/>
              <a:t>)</a:t>
            </a:r>
            <a:endParaRPr lang="en-US" dirty="0" smtClean="0">
              <a:hlinkClick r:id="rId2"/>
            </a:endParaRPr>
          </a:p>
          <a:p>
            <a:r>
              <a:rPr lang="en-US" dirty="0" smtClean="0"/>
              <a:t>Office hours</a:t>
            </a:r>
          </a:p>
          <a:p>
            <a:pPr lvl="1"/>
            <a:r>
              <a:rPr lang="en-US" i="1" dirty="0" smtClean="0"/>
              <a:t>Check </a:t>
            </a:r>
            <a:r>
              <a:rPr lang="en-US" i="1" dirty="0" smtClean="0"/>
              <a:t>Piazza (and Google sheet) for office hours</a:t>
            </a:r>
          </a:p>
          <a:p>
            <a:pPr lvl="1"/>
            <a:r>
              <a:rPr lang="en-US" dirty="0" smtClean="0"/>
              <a:t>Come prepared w/ specific questions (</a:t>
            </a:r>
            <a:r>
              <a:rPr lang="en-US" dirty="0" err="1" smtClean="0"/>
              <a:t>Lec</a:t>
            </a:r>
            <a:r>
              <a:rPr lang="en-US" dirty="0" smtClean="0"/>
              <a:t> #X, Tag #Y, Slide #Z)</a:t>
            </a:r>
          </a:p>
          <a:p>
            <a:r>
              <a:rPr lang="en-US" dirty="0" smtClean="0"/>
              <a:t>How to prepare?</a:t>
            </a:r>
            <a:endParaRPr lang="en-US" dirty="0"/>
          </a:p>
          <a:p>
            <a:pPr lvl="1"/>
            <a:r>
              <a:rPr lang="en-US" dirty="0" smtClean="0"/>
              <a:t>Do practice questions (TBA)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T/F questions to guide you to focus on the important materials</a:t>
            </a:r>
          </a:p>
          <a:p>
            <a:pPr lvl="1"/>
            <a:r>
              <a:rPr lang="en-US" dirty="0" smtClean="0"/>
              <a:t>Slides</a:t>
            </a:r>
            <a:r>
              <a:rPr lang="en-US" dirty="0" smtClean="0"/>
              <a:t>, slides, slides</a:t>
            </a:r>
          </a:p>
          <a:p>
            <a:pPr lvl="1"/>
            <a:r>
              <a:rPr lang="en-US" dirty="0" smtClean="0"/>
              <a:t>Do examples in slides</a:t>
            </a:r>
          </a:p>
          <a:p>
            <a:pPr lvl="1"/>
            <a:r>
              <a:rPr lang="en-US" dirty="0" smtClean="0"/>
              <a:t>Understanding != Correctness/Precision</a:t>
            </a:r>
          </a:p>
          <a:p>
            <a:pPr lvl="2"/>
            <a:r>
              <a:rPr lang="en-US" dirty="0" smtClean="0"/>
              <a:t>Students: “I thought I understand”</a:t>
            </a:r>
          </a:p>
          <a:p>
            <a:pPr lvl="2"/>
            <a:r>
              <a:rPr lang="en-US" dirty="0" smtClean="0"/>
              <a:t>E.g. order of concurrent </a:t>
            </a:r>
            <a:r>
              <a:rPr lang="en-US" dirty="0" err="1" smtClean="0"/>
              <a:t>printf</a:t>
            </a:r>
            <a:r>
              <a:rPr lang="en-US" dirty="0" smtClean="0"/>
              <a:t>()? content of file? </a:t>
            </a:r>
            <a:r>
              <a:rPr lang="en-US" dirty="0" smtClean="0">
                <a:sym typeface="Wingdings"/>
              </a:rPr>
              <a:t> Need precision</a:t>
            </a:r>
          </a:p>
          <a:p>
            <a:pPr lvl="1"/>
            <a:r>
              <a:rPr lang="en-US" dirty="0" smtClean="0">
                <a:sym typeface="Wingdings"/>
              </a:rPr>
              <a:t>Draw, draw, draw</a:t>
            </a:r>
          </a:p>
          <a:p>
            <a:pPr lvl="2"/>
            <a:r>
              <a:rPr lang="en-US" dirty="0" smtClean="0">
                <a:sym typeface="Wingdings"/>
              </a:rPr>
              <a:t>Address space, file descriptors, time diagram (concurrent executions)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13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2330588"/>
          </a:xfrm>
        </p:spPr>
        <p:txBody>
          <a:bodyPr/>
          <a:lstStyle/>
          <a:p>
            <a:r>
              <a:rPr lang="en-US" dirty="0" smtClean="0"/>
              <a:t>That’s it !!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Hope you enjoyed </a:t>
            </a:r>
            <a:r>
              <a:rPr lang="en-US" smtClean="0"/>
              <a:t>this class!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43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533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Semaphores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1523129"/>
            <a:ext cx="8191164" cy="276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lock(L)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       // critical section</a:t>
            </a:r>
            <a:endParaRPr lang="en-US" sz="1800" b="1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unlock(L);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P(semaphore)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// critical section</a:t>
            </a: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V(semaphore);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Monaco"/>
                <a:cs typeface="Monaco"/>
              </a:rPr>
              <a:t>(semaphore was the origin of lock)</a:t>
            </a:r>
            <a:endParaRPr lang="en-US" sz="1800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1729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Programmers need a clear model of how variables are shared by threads</a:t>
            </a:r>
          </a:p>
          <a:p>
            <a:endParaRPr lang="en-US" dirty="0" smtClean="0"/>
          </a:p>
          <a:p>
            <a:r>
              <a:rPr lang="en-US" dirty="0" smtClean="0"/>
              <a:t>Variables shared by multiple threads must be protected to ensure mutually exclusive access</a:t>
            </a:r>
          </a:p>
          <a:p>
            <a:endParaRPr lang="en-US" dirty="0" smtClean="0"/>
          </a:p>
          <a:p>
            <a:r>
              <a:rPr lang="en-US" dirty="0" smtClean="0"/>
              <a:t>Semaphores are a fundamental mechanism for enforcing mutual exclusion</a:t>
            </a:r>
          </a:p>
        </p:txBody>
      </p:sp>
    </p:spTree>
    <p:extLst>
      <p:ext uri="{BB962C8B-B14F-4D97-AF65-F5344CB8AC3E}">
        <p14:creationId xmlns:p14="http://schemas.microsoft.com/office/powerpoint/2010/main" val="64351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semaphore </a:t>
            </a:r>
            <a:r>
              <a:rPr lang="en-US" dirty="0"/>
              <a:t>o</a:t>
            </a:r>
            <a:r>
              <a:rPr lang="en-US" dirty="0" smtClean="0"/>
              <a:t>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6754"/>
            <a:ext cx="7896225" cy="542122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Pthreads</a:t>
            </a:r>
            <a:r>
              <a:rPr lang="en-US" dirty="0" smtClean="0"/>
              <a:t> functions: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4692" y="1958876"/>
            <a:ext cx="8634508" cy="1754327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/>
                <a:cs typeface="Courier New"/>
              </a:rPr>
              <a:t>#include &lt;</a:t>
            </a:r>
            <a:r>
              <a:rPr lang="en-US" sz="1800" dirty="0" err="1" smtClean="0">
                <a:latin typeface="Courier New"/>
                <a:cs typeface="Courier New"/>
              </a:rPr>
              <a:t>semaphore.h</a:t>
            </a:r>
            <a:r>
              <a:rPr lang="en-US" sz="1800" dirty="0" smtClean="0">
                <a:latin typeface="Courier New"/>
                <a:cs typeface="Courier New"/>
              </a:rPr>
              <a:t>&gt;</a:t>
            </a:r>
          </a:p>
          <a:p>
            <a:endParaRPr lang="en-US" sz="1800" dirty="0" smtClean="0">
              <a:latin typeface="Courier New"/>
              <a:cs typeface="Courier New"/>
            </a:endParaRPr>
          </a:p>
          <a:p>
            <a:r>
              <a:rPr lang="en-US" sz="1800" dirty="0" err="1" smtClean="0">
                <a:latin typeface="Courier New"/>
                <a:cs typeface="Courier New"/>
              </a:rPr>
              <a:t>int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latin typeface="Courier New"/>
                <a:cs typeface="Courier New"/>
              </a:rPr>
              <a:t>sem_init</a:t>
            </a:r>
            <a:r>
              <a:rPr lang="en-US" sz="1800" dirty="0" smtClean="0">
                <a:latin typeface="Courier New"/>
                <a:cs typeface="Courier New"/>
              </a:rPr>
              <a:t>(</a:t>
            </a:r>
            <a:r>
              <a:rPr lang="en-US" sz="1800" dirty="0" err="1" smtClean="0">
                <a:latin typeface="Courier New"/>
                <a:cs typeface="Courier New"/>
              </a:rPr>
              <a:t>sem_t</a:t>
            </a:r>
            <a:r>
              <a:rPr lang="en-US" sz="1800" dirty="0" smtClean="0">
                <a:latin typeface="Courier New"/>
                <a:cs typeface="Courier New"/>
              </a:rPr>
              <a:t> *s, 0, unsigned </a:t>
            </a:r>
            <a:r>
              <a:rPr lang="en-US" sz="1800" dirty="0" err="1" smtClean="0">
                <a:latin typeface="Courier New"/>
                <a:cs typeface="Courier New"/>
              </a:rPr>
              <a:t>int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latin typeface="Courier New"/>
                <a:cs typeface="Courier New"/>
              </a:rPr>
              <a:t>val</a:t>
            </a:r>
            <a:r>
              <a:rPr lang="en-US" sz="1800" dirty="0" smtClean="0">
                <a:latin typeface="Courier New"/>
                <a:cs typeface="Courier New"/>
              </a:rPr>
              <a:t>);} /* s = </a:t>
            </a:r>
            <a:r>
              <a:rPr lang="en-US" sz="1800" dirty="0" err="1" smtClean="0">
                <a:latin typeface="Courier New"/>
                <a:cs typeface="Courier New"/>
              </a:rPr>
              <a:t>val</a:t>
            </a:r>
            <a:r>
              <a:rPr lang="en-US" sz="1800" dirty="0" smtClean="0">
                <a:latin typeface="Courier New"/>
                <a:cs typeface="Courier New"/>
              </a:rPr>
              <a:t> */</a:t>
            </a:r>
          </a:p>
          <a:p>
            <a:endParaRPr lang="en-US" sz="1800" dirty="0" smtClean="0">
              <a:latin typeface="Courier New"/>
              <a:cs typeface="Courier New"/>
            </a:endParaRPr>
          </a:p>
          <a:p>
            <a:r>
              <a:rPr lang="en-US" sz="1800" dirty="0" err="1" smtClean="0">
                <a:latin typeface="Courier New"/>
                <a:cs typeface="Courier New"/>
              </a:rPr>
              <a:t>int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latin typeface="Courier New"/>
                <a:cs typeface="Courier New"/>
              </a:rPr>
              <a:t>sem_wait(sem_t</a:t>
            </a:r>
            <a:r>
              <a:rPr lang="en-US" sz="1800" dirty="0" smtClean="0">
                <a:latin typeface="Courier New"/>
                <a:cs typeface="Courier New"/>
              </a:rPr>
              <a:t> *</a:t>
            </a:r>
            <a:r>
              <a:rPr lang="en-US" sz="1800" dirty="0" err="1" smtClean="0">
                <a:latin typeface="Courier New"/>
                <a:cs typeface="Courier New"/>
              </a:rPr>
              <a:t>s</a:t>
            </a:r>
            <a:r>
              <a:rPr lang="en-US" sz="1800" dirty="0" smtClean="0">
                <a:latin typeface="Courier New"/>
                <a:cs typeface="Courier New"/>
              </a:rPr>
              <a:t>);  /* </a:t>
            </a:r>
            <a:r>
              <a:rPr lang="en-US" sz="1800" dirty="0" err="1" smtClean="0">
                <a:latin typeface="Courier New"/>
                <a:cs typeface="Courier New"/>
              </a:rPr>
              <a:t>P(s</a:t>
            </a:r>
            <a:r>
              <a:rPr lang="en-US" sz="1800" dirty="0" smtClean="0">
                <a:latin typeface="Courier New"/>
                <a:cs typeface="Courier New"/>
              </a:rPr>
              <a:t>) */</a:t>
            </a:r>
          </a:p>
          <a:p>
            <a:r>
              <a:rPr lang="en-US" sz="1800" dirty="0" err="1" smtClean="0">
                <a:latin typeface="Courier New"/>
                <a:cs typeface="Courier New"/>
              </a:rPr>
              <a:t>int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latin typeface="Courier New"/>
                <a:cs typeface="Courier New"/>
              </a:rPr>
              <a:t>sem_post(sem_t</a:t>
            </a:r>
            <a:r>
              <a:rPr lang="en-US" sz="1800" dirty="0" smtClean="0">
                <a:latin typeface="Courier New"/>
                <a:cs typeface="Courier New"/>
              </a:rPr>
              <a:t> *</a:t>
            </a:r>
            <a:r>
              <a:rPr lang="en-US" sz="1800" dirty="0" err="1" smtClean="0">
                <a:latin typeface="Courier New"/>
                <a:cs typeface="Courier New"/>
              </a:rPr>
              <a:t>s</a:t>
            </a:r>
            <a:r>
              <a:rPr lang="en-US" sz="1800" dirty="0" smtClean="0">
                <a:latin typeface="Courier New"/>
                <a:cs typeface="Courier New"/>
              </a:rPr>
              <a:t>);  /* </a:t>
            </a:r>
            <a:r>
              <a:rPr lang="en-US" sz="1800" dirty="0" err="1" smtClean="0">
                <a:latin typeface="Courier New"/>
                <a:cs typeface="Courier New"/>
              </a:rPr>
              <a:t>V(s</a:t>
            </a:r>
            <a:r>
              <a:rPr lang="en-US" sz="1800" dirty="0" smtClean="0">
                <a:latin typeface="Courier New"/>
                <a:cs typeface="Courier New"/>
              </a:rPr>
              <a:t>) */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191000"/>
            <a:ext cx="7896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CS:APP wrapper functions: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7664854" cy="1200329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/>
                <a:cs typeface="Courier New"/>
              </a:rPr>
              <a:t>#include "</a:t>
            </a:r>
            <a:r>
              <a:rPr lang="en-US" sz="1800" dirty="0" err="1" smtClean="0">
                <a:latin typeface="Courier New"/>
                <a:cs typeface="Courier New"/>
              </a:rPr>
              <a:t>csapp.h</a:t>
            </a:r>
            <a:r>
              <a:rPr lang="en-US" sz="1800" dirty="0" smtClean="0">
                <a:latin typeface="Courier New"/>
                <a:cs typeface="Courier New"/>
              </a:rPr>
              <a:t>”</a:t>
            </a:r>
          </a:p>
          <a:p>
            <a:endParaRPr lang="en-US" sz="1800" dirty="0" smtClean="0">
              <a:latin typeface="Courier New"/>
              <a:cs typeface="Courier New"/>
            </a:endParaRPr>
          </a:p>
          <a:p>
            <a:r>
              <a:rPr lang="en-US" sz="1800" dirty="0" smtClean="0">
                <a:latin typeface="Courier New"/>
                <a:cs typeface="Courier New"/>
              </a:rPr>
              <a:t>void </a:t>
            </a:r>
            <a:r>
              <a:rPr lang="en-US" sz="1800" dirty="0" err="1" smtClean="0">
                <a:latin typeface="Courier New"/>
                <a:cs typeface="Courier New"/>
              </a:rPr>
              <a:t>P(sem_t</a:t>
            </a:r>
            <a:r>
              <a:rPr lang="en-US" sz="1800" dirty="0" smtClean="0">
                <a:latin typeface="Courier New"/>
                <a:cs typeface="Courier New"/>
              </a:rPr>
              <a:t> *</a:t>
            </a:r>
            <a:r>
              <a:rPr lang="en-US" sz="1800" dirty="0" err="1" smtClean="0">
                <a:latin typeface="Courier New"/>
                <a:cs typeface="Courier New"/>
              </a:rPr>
              <a:t>s</a:t>
            </a:r>
            <a:r>
              <a:rPr lang="en-US" sz="1800" dirty="0" smtClean="0">
                <a:latin typeface="Courier New"/>
                <a:cs typeface="Courier New"/>
              </a:rPr>
              <a:t>); /* Wrapper function for </a:t>
            </a:r>
            <a:r>
              <a:rPr lang="en-US" sz="1800" dirty="0" err="1" smtClean="0">
                <a:latin typeface="Courier New"/>
                <a:cs typeface="Courier New"/>
              </a:rPr>
              <a:t>sem_wait</a:t>
            </a:r>
            <a:r>
              <a:rPr lang="en-US" sz="1800" dirty="0" smtClean="0">
                <a:latin typeface="Courier New"/>
                <a:cs typeface="Courier New"/>
              </a:rPr>
              <a:t> */</a:t>
            </a:r>
          </a:p>
          <a:p>
            <a:r>
              <a:rPr lang="en-US" sz="1800" dirty="0" smtClean="0">
                <a:latin typeface="Courier New"/>
                <a:cs typeface="Courier New"/>
              </a:rPr>
              <a:t>void </a:t>
            </a:r>
            <a:r>
              <a:rPr lang="en-US" sz="1800" dirty="0" err="1" smtClean="0">
                <a:latin typeface="Courier New"/>
                <a:cs typeface="Courier New"/>
              </a:rPr>
              <a:t>V(sem_t</a:t>
            </a:r>
            <a:r>
              <a:rPr lang="en-US" sz="1800" dirty="0" smtClean="0">
                <a:latin typeface="Courier New"/>
                <a:cs typeface="Courier New"/>
              </a:rPr>
              <a:t> *</a:t>
            </a:r>
            <a:r>
              <a:rPr lang="en-US" sz="1800" dirty="0" err="1" smtClean="0">
                <a:latin typeface="Courier New"/>
                <a:cs typeface="Courier New"/>
              </a:rPr>
              <a:t>s</a:t>
            </a:r>
            <a:r>
              <a:rPr lang="en-US" sz="1800" dirty="0" smtClean="0">
                <a:latin typeface="Courier New"/>
                <a:cs typeface="Courier New"/>
              </a:rPr>
              <a:t>); /* Wrapper function for </a:t>
            </a:r>
            <a:r>
              <a:rPr lang="en-US" sz="1800" dirty="0" err="1" smtClean="0">
                <a:latin typeface="Courier New"/>
                <a:cs typeface="Courier New"/>
              </a:rPr>
              <a:t>sem_post</a:t>
            </a:r>
            <a:r>
              <a:rPr lang="en-US" sz="1800" dirty="0" smtClean="0">
                <a:latin typeface="Courier New"/>
                <a:cs typeface="Courier New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340600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23825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</a:t>
            </a:r>
            <a:r>
              <a:rPr lang="en-US" dirty="0" smtClean="0"/>
              <a:t>Improper synchronization</a:t>
            </a:r>
            <a:endParaRPr lang="en-US" dirty="0"/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152400" y="1143000"/>
            <a:ext cx="4419600" cy="5257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ourier New" pitchFamily="49" charset="0"/>
              </a:rPr>
              <a:t>cnt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</a:rPr>
              <a:t> = 0; </a:t>
            </a:r>
            <a:endParaRPr lang="en-US" sz="1600" dirty="0">
              <a:solidFill>
                <a:srgbClr val="9D3E40"/>
              </a:solidFill>
              <a:latin typeface="Courier New" pitchFamily="49" charset="0"/>
            </a:endParaRPr>
          </a:p>
          <a:p>
            <a:endParaRPr lang="en-US" sz="1600" dirty="0" smtClean="0">
              <a:latin typeface="Courier New" pitchFamily="49" charset="0"/>
            </a:endParaRPr>
          </a:p>
          <a:p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main(int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argc</a:t>
            </a:r>
            <a:r>
              <a:rPr lang="en-US" sz="1600" dirty="0" smtClean="0">
                <a:latin typeface="Courier New" pitchFamily="49" charset="0"/>
              </a:rPr>
              <a:t>, char **</a:t>
            </a:r>
            <a:r>
              <a:rPr lang="en-US" sz="1600" dirty="0" err="1" smtClean="0">
                <a:latin typeface="Courier New" pitchFamily="49" charset="0"/>
              </a:rPr>
              <a:t>argv</a:t>
            </a:r>
            <a:r>
              <a:rPr lang="en-US" sz="1600" dirty="0" smtClean="0">
                <a:latin typeface="Courier New" pitchFamily="49" charset="0"/>
              </a:rPr>
              <a:t>)</a:t>
            </a:r>
          </a:p>
          <a:p>
            <a:r>
              <a:rPr lang="en-US" sz="1600" dirty="0" smtClean="0">
                <a:latin typeface="Courier New" pitchFamily="49" charset="0"/>
              </a:rPr>
              <a:t>{</a:t>
            </a:r>
          </a:p>
          <a:p>
            <a:r>
              <a:rPr lang="en-US" sz="1600" dirty="0" smtClean="0">
                <a:latin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niters = atoi(argv[1]);</a:t>
            </a:r>
          </a:p>
          <a:p>
            <a:r>
              <a:rPr lang="en-US" sz="1600" dirty="0" smtClean="0">
                <a:latin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</a:rPr>
              <a:t>pthread_t</a:t>
            </a:r>
            <a:r>
              <a:rPr lang="en-US" sz="1600" dirty="0" smtClean="0">
                <a:latin typeface="Courier New" pitchFamily="49" charset="0"/>
              </a:rPr>
              <a:t> tid1, tid2;</a:t>
            </a:r>
          </a:p>
          <a:p>
            <a:endParaRPr lang="en-US" sz="1600" dirty="0" smtClean="0">
              <a:latin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</a:rPr>
              <a:t>  Pthread_create(&amp;tid1, NULL,          </a:t>
            </a:r>
          </a:p>
          <a:p>
            <a:r>
              <a:rPr lang="en-US" sz="1600" dirty="0" smtClean="0">
                <a:latin typeface="Courier New" pitchFamily="49" charset="0"/>
              </a:rPr>
              <a:t>                 thread, &amp;niters);</a:t>
            </a:r>
          </a:p>
          <a:p>
            <a:r>
              <a:rPr lang="en-US" sz="1600" dirty="0" smtClean="0">
                <a:latin typeface="Courier New" pitchFamily="49" charset="0"/>
              </a:rPr>
              <a:t>  Pthread_create(&amp;tid2, NULL, </a:t>
            </a:r>
          </a:p>
          <a:p>
            <a:r>
              <a:rPr lang="en-US" sz="1600" dirty="0" smtClean="0">
                <a:latin typeface="Courier New" pitchFamily="49" charset="0"/>
              </a:rPr>
              <a:t>                 thread, &amp;niters);</a:t>
            </a:r>
          </a:p>
          <a:p>
            <a:r>
              <a:rPr lang="en-US" sz="1600" dirty="0" smtClean="0">
                <a:latin typeface="Courier New" pitchFamily="49" charset="0"/>
              </a:rPr>
              <a:t>  Pthread_join(tid1, NULL);</a:t>
            </a:r>
          </a:p>
          <a:p>
            <a:r>
              <a:rPr lang="en-US" sz="1600" dirty="0" smtClean="0">
                <a:latin typeface="Courier New" pitchFamily="49" charset="0"/>
              </a:rPr>
              <a:t>  Pthread_join(tid2, NULL);</a:t>
            </a:r>
          </a:p>
          <a:p>
            <a:endParaRPr lang="en-US" sz="1600" dirty="0" smtClean="0">
              <a:latin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</a:rPr>
              <a:t>  /* Check result */</a:t>
            </a:r>
          </a:p>
          <a:p>
            <a:r>
              <a:rPr lang="en-US" sz="1600" dirty="0" smtClean="0">
                <a:latin typeface="Courier New" pitchFamily="49" charset="0"/>
              </a:rPr>
              <a:t>  if (</a:t>
            </a:r>
            <a:r>
              <a:rPr lang="en-US" sz="1600" dirty="0" err="1" smtClean="0">
                <a:latin typeface="Courier New" pitchFamily="49" charset="0"/>
              </a:rPr>
              <a:t>cnt</a:t>
            </a:r>
            <a:r>
              <a:rPr lang="en-US" sz="1600" dirty="0" smtClean="0">
                <a:latin typeface="Courier New" pitchFamily="49" charset="0"/>
              </a:rPr>
              <a:t> != (2 * niters))</a:t>
            </a:r>
          </a:p>
          <a:p>
            <a:r>
              <a:rPr lang="en-US" sz="1600" dirty="0" smtClean="0">
                <a:latin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</a:rPr>
              <a:t>printf("BOOM</a:t>
            </a:r>
            <a:r>
              <a:rPr lang="en-US" sz="1600" dirty="0" smtClean="0">
                <a:latin typeface="Courier New" pitchFamily="49" charset="0"/>
              </a:rPr>
              <a:t>! </a:t>
            </a:r>
            <a:r>
              <a:rPr lang="en-US" sz="1600" dirty="0" err="1" smtClean="0">
                <a:latin typeface="Courier New" pitchFamily="49" charset="0"/>
              </a:rPr>
              <a:t>cnt</a:t>
            </a:r>
            <a:r>
              <a:rPr lang="en-US" sz="1600" dirty="0" smtClean="0">
                <a:latin typeface="Courier New" pitchFamily="49" charset="0"/>
              </a:rPr>
              <a:t>=%</a:t>
            </a:r>
            <a:r>
              <a:rPr lang="en-US" sz="1600" dirty="0" err="1" smtClean="0">
                <a:latin typeface="Courier New" pitchFamily="49" charset="0"/>
              </a:rPr>
              <a:t>d\n</a:t>
            </a:r>
            <a:r>
              <a:rPr lang="en-US" sz="1600" dirty="0" smtClean="0">
                <a:latin typeface="Courier New" pitchFamily="49" charset="0"/>
              </a:rPr>
              <a:t>”, </a:t>
            </a:r>
            <a:r>
              <a:rPr lang="en-US" sz="1600" dirty="0" err="1" smtClean="0">
                <a:latin typeface="Courier New" pitchFamily="49" charset="0"/>
              </a:rPr>
              <a:t>cnt</a:t>
            </a:r>
            <a:r>
              <a:rPr lang="en-US" sz="1600" dirty="0" smtClean="0">
                <a:latin typeface="Courier New" pitchFamily="49" charset="0"/>
              </a:rPr>
              <a:t>);</a:t>
            </a:r>
          </a:p>
          <a:p>
            <a:r>
              <a:rPr lang="en-US" sz="1600" dirty="0" smtClean="0">
                <a:latin typeface="Courier New" pitchFamily="49" charset="0"/>
              </a:rPr>
              <a:t>  else</a:t>
            </a:r>
          </a:p>
          <a:p>
            <a:r>
              <a:rPr lang="en-US" sz="1600" dirty="0" smtClean="0">
                <a:latin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</a:rPr>
              <a:t>printf("OK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cnt</a:t>
            </a:r>
            <a:r>
              <a:rPr lang="en-US" sz="1600" dirty="0" smtClean="0">
                <a:latin typeface="Courier New" pitchFamily="49" charset="0"/>
              </a:rPr>
              <a:t>=%</a:t>
            </a:r>
            <a:r>
              <a:rPr lang="en-US" sz="1600" dirty="0" err="1" smtClean="0">
                <a:latin typeface="Courier New" pitchFamily="49" charset="0"/>
              </a:rPr>
              <a:t>d\n</a:t>
            </a:r>
            <a:r>
              <a:rPr lang="en-US" sz="1600" dirty="0" smtClean="0">
                <a:latin typeface="Courier New" pitchFamily="49" charset="0"/>
              </a:rPr>
              <a:t>", </a:t>
            </a:r>
            <a:r>
              <a:rPr lang="en-US" sz="1600" dirty="0" err="1" smtClean="0">
                <a:latin typeface="Courier New" pitchFamily="49" charset="0"/>
              </a:rPr>
              <a:t>cnt</a:t>
            </a:r>
            <a:r>
              <a:rPr lang="en-US" sz="1600" dirty="0" smtClean="0">
                <a:latin typeface="Courier New" pitchFamily="49" charset="0"/>
              </a:rPr>
              <a:t>);</a:t>
            </a:r>
          </a:p>
          <a:p>
            <a:r>
              <a:rPr lang="en-US" sz="1600" dirty="0" smtClean="0">
                <a:latin typeface="Courier New" pitchFamily="49" charset="0"/>
              </a:rPr>
              <a:t>  exit(0);</a:t>
            </a:r>
          </a:p>
          <a:p>
            <a:r>
              <a:rPr lang="en-US" sz="16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800600" y="1143000"/>
            <a:ext cx="4371109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6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void *thread(void *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vargp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, niters = *((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*)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vargp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endParaRPr lang="en-US" sz="16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for (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= 0;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&lt; niters;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++)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1600" dirty="0" err="1" smtClean="0">
                <a:solidFill>
                  <a:srgbClr val="FF0000"/>
                </a:solidFill>
                <a:latin typeface="Courier New" pitchFamily="49" charset="0"/>
              </a:rPr>
              <a:t>cnt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</a:rPr>
              <a:t>++;                   </a:t>
            </a:r>
          </a:p>
          <a:p>
            <a:endParaRPr lang="en-US" sz="16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return NULL;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65700" y="4884003"/>
            <a:ext cx="39597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 smtClean="0">
                <a:latin typeface="+mn-lt"/>
              </a:rPr>
              <a:t>How can we fix this using semaphores?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067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goodcnt.c</a:t>
            </a:r>
            <a:r>
              <a:rPr lang="en-US" dirty="0" smtClean="0">
                <a:latin typeface="Courier New"/>
                <a:cs typeface="Courier New"/>
              </a:rPr>
              <a:t>:</a:t>
            </a:r>
            <a:r>
              <a:rPr lang="en-US" dirty="0" smtClean="0"/>
              <a:t> Proper synchronization</a:t>
            </a:r>
            <a:endParaRPr lang="en-US" dirty="0"/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5904"/>
            <a:ext cx="8307388" cy="460496"/>
          </a:xfrm>
        </p:spPr>
        <p:txBody>
          <a:bodyPr/>
          <a:lstStyle/>
          <a:p>
            <a:r>
              <a:rPr lang="en-US" dirty="0" smtClean="0"/>
              <a:t>Define and initialize a mutex for the shared variable </a:t>
            </a:r>
            <a:r>
              <a:rPr lang="en-US" dirty="0" err="1" smtClean="0">
                <a:latin typeface="Courier New"/>
                <a:cs typeface="Courier New"/>
              </a:rPr>
              <a:t>cnt</a:t>
            </a:r>
            <a:r>
              <a:rPr lang="en-US" dirty="0" smtClean="0">
                <a:latin typeface="Courier New"/>
                <a:cs typeface="Courier New"/>
              </a:rPr>
              <a:t>: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353367" y="1796622"/>
            <a:ext cx="8485833" cy="125137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</a:rPr>
              <a:t>cnt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</a:rPr>
              <a:t> = 0;    </a:t>
            </a:r>
            <a:r>
              <a:rPr lang="en-US" sz="1800" dirty="0" smtClean="0">
                <a:solidFill>
                  <a:srgbClr val="990000"/>
                </a:solidFill>
                <a:latin typeface="Courier New" pitchFamily="49" charset="0"/>
              </a:rPr>
              <a:t>/* Counter */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</a:rPr>
              <a:t>sem_t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</a:rPr>
              <a:t> mutex;             </a:t>
            </a:r>
            <a:r>
              <a:rPr lang="en-US" sz="1800" dirty="0" smtClean="0">
                <a:solidFill>
                  <a:srgbClr val="990000"/>
                </a:solidFill>
                <a:latin typeface="Courier New" pitchFamily="49" charset="0"/>
              </a:rPr>
              <a:t>/* Semaphore that protects </a:t>
            </a:r>
            <a:r>
              <a:rPr lang="en-US" sz="1800" dirty="0" err="1" smtClean="0">
                <a:solidFill>
                  <a:srgbClr val="990000"/>
                </a:solidFill>
                <a:latin typeface="Courier New" pitchFamily="49" charset="0"/>
              </a:rPr>
              <a:t>cnt</a:t>
            </a:r>
            <a:r>
              <a:rPr lang="en-US" sz="1800" dirty="0" smtClean="0">
                <a:solidFill>
                  <a:srgbClr val="990000"/>
                </a:solidFill>
                <a:latin typeface="Courier New" pitchFamily="49" charset="0"/>
              </a:rPr>
              <a:t> */</a:t>
            </a:r>
            <a:endParaRPr lang="en-US" sz="18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</a:rPr>
              <a:t>em_init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</a:rPr>
              <a:t>(&amp;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</a:rPr>
              <a:t>mutex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</a:rPr>
              <a:t>, 0, 1);  </a:t>
            </a:r>
            <a:r>
              <a:rPr lang="en-US" sz="1800" dirty="0" smtClean="0">
                <a:solidFill>
                  <a:srgbClr val="990000"/>
                </a:solidFill>
                <a:latin typeface="Courier New" pitchFamily="49" charset="0"/>
              </a:rPr>
              <a:t>/* mutex = 1 */</a:t>
            </a:r>
          </a:p>
          <a:p>
            <a:endParaRPr lang="en-US" sz="18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018" y="3352800"/>
            <a:ext cx="8307388" cy="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Surround </a:t>
            </a:r>
            <a:r>
              <a:rPr lang="en-US" kern="0" dirty="0" smtClean="0">
                <a:latin typeface="Calibri" pitchFamily="34" charset="0"/>
              </a:rPr>
              <a:t>critical section with </a:t>
            </a:r>
            <a:r>
              <a:rPr lang="en-US" i="1" kern="0" dirty="0" smtClean="0">
                <a:latin typeface="Calibri" pitchFamily="34" charset="0"/>
              </a:rPr>
              <a:t>P</a:t>
            </a:r>
            <a:r>
              <a:rPr lang="en-US" kern="0" dirty="0" smtClean="0">
                <a:latin typeface="Calibri" pitchFamily="34" charset="0"/>
              </a:rPr>
              <a:t> and </a:t>
            </a:r>
            <a:r>
              <a:rPr lang="en-US" i="1" kern="0" dirty="0" smtClean="0">
                <a:latin typeface="Calibri" pitchFamily="34" charset="0"/>
              </a:rPr>
              <a:t>V</a:t>
            </a:r>
            <a:r>
              <a:rPr lang="en-US" kern="0" dirty="0" smtClean="0">
                <a:latin typeface="Calibri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3373" y="3962400"/>
            <a:ext cx="4774427" cy="139963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en-US" sz="1800" dirty="0" smtClean="0">
                <a:latin typeface="Courier New" pitchFamily="49" charset="0"/>
              </a:rPr>
              <a:t> for (</a:t>
            </a:r>
            <a:r>
              <a:rPr lang="en-US" sz="1800" dirty="0" err="1" smtClean="0"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 = 0; </a:t>
            </a:r>
            <a:r>
              <a:rPr lang="en-US" sz="1800" dirty="0" err="1" smtClean="0"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 &lt; niters; </a:t>
            </a:r>
            <a:r>
              <a:rPr lang="en-US" sz="1800" dirty="0" err="1" smtClean="0"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++) {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 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P(&amp;mutex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r>
              <a:rPr lang="en-US" sz="1800" dirty="0" smtClean="0">
                <a:latin typeface="Courier New" pitchFamily="49" charset="0"/>
              </a:rPr>
              <a:t>     </a:t>
            </a:r>
            <a:r>
              <a:rPr lang="en-US" sz="1800" dirty="0" err="1" smtClean="0">
                <a:latin typeface="Courier New" pitchFamily="49" charset="0"/>
              </a:rPr>
              <a:t>cnt</a:t>
            </a:r>
            <a:r>
              <a:rPr lang="en-US" sz="1800" dirty="0" smtClean="0">
                <a:latin typeface="Courier New" pitchFamily="49" charset="0"/>
              </a:rPr>
              <a:t>++;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 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V(&amp;mutex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r>
              <a:rPr lang="en-US" sz="1800" dirty="0" smtClean="0">
                <a:latin typeface="Courier New" pitchFamily="49" charset="0"/>
              </a:rPr>
              <a:t> 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4038600"/>
            <a:ext cx="2893540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 smtClean="0">
                <a:latin typeface="Courier New" pitchFamily="49" charset="0"/>
              </a:rPr>
              <a:t>linux</a:t>
            </a:r>
            <a:r>
              <a:rPr lang="en-US" sz="1600" dirty="0" smtClean="0">
                <a:latin typeface="Courier New" pitchFamily="49" charset="0"/>
              </a:rPr>
              <a:t>&gt; ./</a:t>
            </a:r>
            <a:r>
              <a:rPr lang="en-US" sz="1600" dirty="0" err="1" smtClean="0">
                <a:latin typeface="Courier New" pitchFamily="49" charset="0"/>
              </a:rPr>
              <a:t>goodcnt</a:t>
            </a:r>
            <a:r>
              <a:rPr lang="en-US" sz="1600" dirty="0" smtClean="0">
                <a:latin typeface="Courier New" pitchFamily="49" charset="0"/>
              </a:rPr>
              <a:t> 10000</a:t>
            </a:r>
          </a:p>
          <a:p>
            <a:r>
              <a:rPr lang="en-US" sz="1600" dirty="0" smtClean="0">
                <a:latin typeface="Courier New" pitchFamily="49" charset="0"/>
              </a:rPr>
              <a:t>OK </a:t>
            </a:r>
            <a:r>
              <a:rPr lang="en-US" sz="1600" dirty="0" err="1" smtClean="0">
                <a:latin typeface="Courier New" pitchFamily="49" charset="0"/>
              </a:rPr>
              <a:t>cnt</a:t>
            </a:r>
            <a:r>
              <a:rPr lang="en-US" sz="1600" dirty="0" smtClean="0">
                <a:latin typeface="Courier New" pitchFamily="49" charset="0"/>
              </a:rPr>
              <a:t>=20000</a:t>
            </a:r>
          </a:p>
          <a:p>
            <a:r>
              <a:rPr lang="en-US" sz="1600" dirty="0" err="1" smtClean="0">
                <a:latin typeface="Courier New" pitchFamily="49" charset="0"/>
              </a:rPr>
              <a:t>linux</a:t>
            </a:r>
            <a:r>
              <a:rPr lang="en-US" sz="1600" dirty="0" smtClean="0">
                <a:latin typeface="Courier New" pitchFamily="49" charset="0"/>
              </a:rPr>
              <a:t>&gt; ./</a:t>
            </a:r>
            <a:r>
              <a:rPr lang="en-US" sz="1600" dirty="0" err="1" smtClean="0">
                <a:latin typeface="Courier New" pitchFamily="49" charset="0"/>
              </a:rPr>
              <a:t>goodcnt</a:t>
            </a:r>
            <a:r>
              <a:rPr lang="en-US" sz="1600" dirty="0" smtClean="0">
                <a:latin typeface="Courier New" pitchFamily="49" charset="0"/>
              </a:rPr>
              <a:t> 10000</a:t>
            </a:r>
          </a:p>
          <a:p>
            <a:r>
              <a:rPr lang="en-US" sz="1600" dirty="0" smtClean="0">
                <a:latin typeface="Courier New" pitchFamily="49" charset="0"/>
              </a:rPr>
              <a:t>OK </a:t>
            </a:r>
            <a:r>
              <a:rPr lang="en-US" sz="1600" dirty="0" err="1" smtClean="0">
                <a:latin typeface="Courier New" pitchFamily="49" charset="0"/>
              </a:rPr>
              <a:t>cnt</a:t>
            </a:r>
            <a:r>
              <a:rPr lang="en-US" sz="1600" dirty="0" smtClean="0">
                <a:latin typeface="Courier New" pitchFamily="49" charset="0"/>
              </a:rPr>
              <a:t>=20000</a:t>
            </a:r>
          </a:p>
          <a:p>
            <a:r>
              <a:rPr lang="en-US" sz="1600" dirty="0" err="1" smtClean="0">
                <a:latin typeface="Courier New" pitchFamily="49" charset="0"/>
              </a:rPr>
              <a:t>linux</a:t>
            </a:r>
            <a:r>
              <a:rPr lang="en-US" sz="1600" dirty="0" smtClean="0">
                <a:latin typeface="Courier New" pitchFamily="49" charset="0"/>
              </a:rPr>
              <a:t>&gt;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7018" y="5484752"/>
            <a:ext cx="8307388" cy="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Advantages? Safe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correct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kern="0" baseline="0" dirty="0" smtClean="0">
                <a:latin typeface="Calibri" pitchFamily="34" charset="0"/>
              </a:rPr>
              <a:t>Disadvantages?</a:t>
            </a:r>
            <a:r>
              <a:rPr lang="en-US" kern="0" dirty="0" smtClean="0">
                <a:latin typeface="Calibri" pitchFamily="34" charset="0"/>
              </a:rPr>
              <a:t> </a:t>
            </a:r>
            <a:r>
              <a:rPr lang="en-US" kern="0" dirty="0" smtClean="0">
                <a:solidFill>
                  <a:srgbClr val="FF0000"/>
                </a:solidFill>
                <a:latin typeface="Calibri" pitchFamily="34" charset="0"/>
              </a:rPr>
              <a:t>Remember try your best to create independent subtasks</a:t>
            </a:r>
          </a:p>
        </p:txBody>
      </p:sp>
    </p:spTree>
    <p:extLst>
      <p:ext uri="{BB962C8B-B14F-4D97-AF65-F5344CB8AC3E}">
        <p14:creationId xmlns:p14="http://schemas.microsoft.com/office/powerpoint/2010/main" val="8113197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317"/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6" name="Rectangle 315"/>
          <p:cNvSpPr>
            <a:spLocks noChangeAspect="1"/>
          </p:cNvSpPr>
          <p:nvPr/>
        </p:nvSpPr>
        <p:spPr bwMode="auto">
          <a:xfrm>
            <a:off x="2081253" y="2985061"/>
            <a:ext cx="1737360" cy="1675032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7" name="TextBox 316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/>
              <a:t>m</a:t>
            </a:r>
            <a:r>
              <a:rPr lang="en-US" dirty="0" err="1" smtClean="0"/>
              <a:t>utexes</a:t>
            </a:r>
            <a:r>
              <a:rPr lang="en-US" dirty="0" smtClean="0"/>
              <a:t> </a:t>
            </a:r>
            <a:r>
              <a:rPr lang="en-US" dirty="0"/>
              <a:t>w</a:t>
            </a:r>
            <a:r>
              <a:rPr lang="en-US" dirty="0" smtClean="0"/>
              <a:t>ork</a:t>
            </a:r>
            <a:endParaRPr lang="en-US" dirty="0"/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323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 </a:t>
            </a:r>
            <a:r>
              <a:rPr lang="en-US" sz="1800" i="1" dirty="0"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V</a:t>
            </a:r>
            <a:r>
              <a:rPr lang="en-US" sz="1800" dirty="0">
                <a:latin typeface="Calibri" pitchFamily="34" charset="0"/>
              </a:rPr>
              <a:t> operations on </a:t>
            </a:r>
            <a:r>
              <a:rPr lang="en-US" sz="1800" dirty="0" smtClean="0">
                <a:latin typeface="Calibri" pitchFamily="34" charset="0"/>
              </a:rPr>
              <a:t>semaphore </a:t>
            </a:r>
            <a:r>
              <a:rPr lang="en-US" sz="1800" dirty="0" smtClean="0">
                <a:latin typeface="Courier New" pitchFamily="49" charset="0"/>
              </a:rPr>
              <a:t>s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(initially set to 1</a:t>
            </a:r>
            <a:r>
              <a:rPr lang="en-US" sz="1800" dirty="0" smtClean="0">
                <a:latin typeface="Calibri" pitchFamily="34" charset="0"/>
              </a:rPr>
              <a:t>)</a:t>
            </a:r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Semaphore invariant </a:t>
            </a:r>
          </a:p>
          <a:p>
            <a:r>
              <a:rPr lang="en-US" sz="1800" dirty="0">
                <a:latin typeface="Calibri" pitchFamily="34" charset="0"/>
              </a:rPr>
              <a:t>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dirty="0">
                <a:latin typeface="Calibri" pitchFamily="34" charset="0"/>
              </a:rPr>
              <a:t>that encloses unsafe region</a:t>
            </a:r>
            <a:r>
              <a:rPr lang="en-US" sz="1800" dirty="0" smtClean="0">
                <a:latin typeface="Calibri" pitchFamily="34" charset="0"/>
              </a:rPr>
              <a:t> that cannot be entered by </a:t>
            </a:r>
            <a:r>
              <a:rPr lang="en-US" sz="1800" dirty="0">
                <a:latin typeface="Calibri" pitchFamily="34" charset="0"/>
              </a:rPr>
              <a:t>any </a:t>
            </a:r>
            <a:r>
              <a:rPr lang="en-US" sz="1800" dirty="0" smtClean="0">
                <a:latin typeface="Calibri" pitchFamily="34" charset="0"/>
              </a:rPr>
              <a:t>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8" name="Oval 22"/>
          <p:cNvSpPr>
            <a:spLocks noChangeAspect="1" noChangeArrowheads="1"/>
          </p:cNvSpPr>
          <p:nvPr/>
        </p:nvSpPr>
        <p:spPr bwMode="auto">
          <a:xfrm>
            <a:off x="14208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" name="Oval 23"/>
          <p:cNvSpPr>
            <a:spLocks noChangeAspect="1" noChangeArrowheads="1"/>
          </p:cNvSpPr>
          <p:nvPr/>
        </p:nvSpPr>
        <p:spPr bwMode="auto">
          <a:xfrm>
            <a:off x="2024063" y="4684713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0" name="Oval 24"/>
          <p:cNvSpPr>
            <a:spLocks noChangeAspect="1" noChangeArrowheads="1"/>
          </p:cNvSpPr>
          <p:nvPr/>
        </p:nvSpPr>
        <p:spPr bwMode="auto">
          <a:xfrm>
            <a:off x="2630488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" name="Oval 25"/>
          <p:cNvSpPr>
            <a:spLocks noChangeAspect="1" noChangeArrowheads="1"/>
          </p:cNvSpPr>
          <p:nvPr/>
        </p:nvSpPr>
        <p:spPr bwMode="auto">
          <a:xfrm>
            <a:off x="3235325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2" name="Oval 26"/>
          <p:cNvSpPr>
            <a:spLocks noChangeAspect="1" noChangeArrowheads="1"/>
          </p:cNvSpPr>
          <p:nvPr/>
        </p:nvSpPr>
        <p:spPr bwMode="auto">
          <a:xfrm>
            <a:off x="384016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3" name="Oval 27"/>
          <p:cNvSpPr>
            <a:spLocks noChangeAspect="1" noChangeArrowheads="1"/>
          </p:cNvSpPr>
          <p:nvPr/>
        </p:nvSpPr>
        <p:spPr bwMode="auto">
          <a:xfrm>
            <a:off x="817563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" name="Oval 28"/>
          <p:cNvSpPr>
            <a:spLocks noChangeAspect="1" noChangeArrowheads="1"/>
          </p:cNvSpPr>
          <p:nvPr/>
        </p:nvSpPr>
        <p:spPr bwMode="auto">
          <a:xfrm>
            <a:off x="44434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" name="Oval 29"/>
          <p:cNvSpPr>
            <a:spLocks noChangeAspect="1" noChangeArrowheads="1"/>
          </p:cNvSpPr>
          <p:nvPr/>
        </p:nvSpPr>
        <p:spPr bwMode="auto">
          <a:xfrm>
            <a:off x="5049838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98450" y="4813300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298450" y="2466975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247" name="Group 90"/>
          <p:cNvGrpSpPr>
            <a:grpSpLocks noChangeAspect="1"/>
          </p:cNvGrpSpPr>
          <p:nvPr/>
        </p:nvGrpSpPr>
        <p:grpSpPr bwMode="auto">
          <a:xfrm>
            <a:off x="793750" y="5638800"/>
            <a:ext cx="4562475" cy="274638"/>
            <a:chOff x="638" y="3130"/>
            <a:chExt cx="3189" cy="192"/>
          </a:xfrm>
        </p:grpSpPr>
        <p:sp>
          <p:nvSpPr>
            <p:cNvPr id="248" name="Text Box 91"/>
            <p:cNvSpPr txBox="1">
              <a:spLocks noChangeAspect="1" noChangeArrowheads="1"/>
            </p:cNvSpPr>
            <p:nvPr/>
          </p:nvSpPr>
          <p:spPr bwMode="auto">
            <a:xfrm>
              <a:off x="638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49" name="Text Box 92"/>
            <p:cNvSpPr txBox="1">
              <a:spLocks noChangeAspect="1" noChangeArrowheads="1"/>
            </p:cNvSpPr>
            <p:nvPr/>
          </p:nvSpPr>
          <p:spPr bwMode="auto">
            <a:xfrm>
              <a:off x="109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0" name="Text Box 93"/>
            <p:cNvSpPr txBox="1">
              <a:spLocks noChangeAspect="1" noChangeArrowheads="1"/>
            </p:cNvSpPr>
            <p:nvPr/>
          </p:nvSpPr>
          <p:spPr bwMode="auto">
            <a:xfrm>
              <a:off x="152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1" name="Text Box 94"/>
            <p:cNvSpPr txBox="1">
              <a:spLocks noChangeAspect="1" noChangeArrowheads="1"/>
            </p:cNvSpPr>
            <p:nvPr/>
          </p:nvSpPr>
          <p:spPr bwMode="auto">
            <a:xfrm>
              <a:off x="1911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2" name="Text Box 95"/>
            <p:cNvSpPr txBox="1">
              <a:spLocks noChangeAspect="1" noChangeArrowheads="1"/>
            </p:cNvSpPr>
            <p:nvPr/>
          </p:nvSpPr>
          <p:spPr bwMode="auto">
            <a:xfrm>
              <a:off x="2343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3" name="Text Box 96"/>
            <p:cNvSpPr txBox="1">
              <a:spLocks noChangeAspect="1" noChangeArrowheads="1"/>
            </p:cNvSpPr>
            <p:nvPr/>
          </p:nvSpPr>
          <p:spPr bwMode="auto">
            <a:xfrm>
              <a:off x="277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4" name="Text Box 97"/>
            <p:cNvSpPr txBox="1">
              <a:spLocks noChangeAspect="1" noChangeArrowheads="1"/>
            </p:cNvSpPr>
            <p:nvPr/>
          </p:nvSpPr>
          <p:spPr bwMode="auto">
            <a:xfrm>
              <a:off x="320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5" name="Text Box 98"/>
            <p:cNvSpPr txBox="1">
              <a:spLocks noChangeAspect="1" noChangeArrowheads="1"/>
            </p:cNvSpPr>
            <p:nvPr/>
          </p:nvSpPr>
          <p:spPr bwMode="auto">
            <a:xfrm>
              <a:off x="3639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256" name="Group 99"/>
          <p:cNvGrpSpPr>
            <a:grpSpLocks noChangeAspect="1"/>
          </p:cNvGrpSpPr>
          <p:nvPr/>
        </p:nvGrpSpPr>
        <p:grpSpPr bwMode="auto">
          <a:xfrm>
            <a:off x="827088" y="4992688"/>
            <a:ext cx="4562475" cy="274637"/>
            <a:chOff x="615" y="2679"/>
            <a:chExt cx="3189" cy="192"/>
          </a:xfrm>
        </p:grpSpPr>
        <p:sp>
          <p:nvSpPr>
            <p:cNvPr id="257" name="Text Box 100"/>
            <p:cNvSpPr txBox="1">
              <a:spLocks noChangeAspect="1" noChangeArrowheads="1"/>
            </p:cNvSpPr>
            <p:nvPr/>
          </p:nvSpPr>
          <p:spPr bwMode="auto">
            <a:xfrm>
              <a:off x="615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8" name="Text Box 101"/>
            <p:cNvSpPr txBox="1">
              <a:spLocks noChangeAspect="1" noChangeArrowheads="1"/>
            </p:cNvSpPr>
            <p:nvPr/>
          </p:nvSpPr>
          <p:spPr bwMode="auto">
            <a:xfrm>
              <a:off x="107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9" name="Text Box 102"/>
            <p:cNvSpPr txBox="1">
              <a:spLocks noChangeAspect="1" noChangeArrowheads="1"/>
            </p:cNvSpPr>
            <p:nvPr/>
          </p:nvSpPr>
          <p:spPr bwMode="auto">
            <a:xfrm>
              <a:off x="150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0" name="Text Box 103"/>
            <p:cNvSpPr txBox="1">
              <a:spLocks noChangeAspect="1" noChangeArrowheads="1"/>
            </p:cNvSpPr>
            <p:nvPr/>
          </p:nvSpPr>
          <p:spPr bwMode="auto">
            <a:xfrm>
              <a:off x="1888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1" name="Text Box 104"/>
            <p:cNvSpPr txBox="1">
              <a:spLocks noChangeAspect="1" noChangeArrowheads="1"/>
            </p:cNvSpPr>
            <p:nvPr/>
          </p:nvSpPr>
          <p:spPr bwMode="auto">
            <a:xfrm>
              <a:off x="2321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2" name="Text Box 105"/>
            <p:cNvSpPr txBox="1">
              <a:spLocks noChangeAspect="1" noChangeArrowheads="1"/>
            </p:cNvSpPr>
            <p:nvPr/>
          </p:nvSpPr>
          <p:spPr bwMode="auto">
            <a:xfrm>
              <a:off x="275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3" name="Text Box 106"/>
            <p:cNvSpPr txBox="1">
              <a:spLocks noChangeAspect="1" noChangeArrowheads="1"/>
            </p:cNvSpPr>
            <p:nvPr/>
          </p:nvSpPr>
          <p:spPr bwMode="auto">
            <a:xfrm>
              <a:off x="318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64" name="Text Box 107"/>
            <p:cNvSpPr txBox="1">
              <a:spLocks noChangeAspect="1" noChangeArrowheads="1"/>
            </p:cNvSpPr>
            <p:nvPr/>
          </p:nvSpPr>
          <p:spPr bwMode="auto">
            <a:xfrm>
              <a:off x="3617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265" name="Text Box 108"/>
          <p:cNvSpPr txBox="1">
            <a:spLocks noChangeAspect="1" noChangeArrowheads="1"/>
          </p:cNvSpPr>
          <p:nvPr/>
        </p:nvSpPr>
        <p:spPr bwMode="auto">
          <a:xfrm>
            <a:off x="82708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66" name="Text Box 109"/>
          <p:cNvSpPr txBox="1">
            <a:spLocks noChangeAspect="1" noChangeArrowheads="1"/>
          </p:cNvSpPr>
          <p:nvPr/>
        </p:nvSpPr>
        <p:spPr bwMode="auto">
          <a:xfrm>
            <a:off x="148113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67" name="Text Box 110"/>
          <p:cNvSpPr txBox="1">
            <a:spLocks noChangeAspect="1" noChangeArrowheads="1"/>
          </p:cNvSpPr>
          <p:nvPr/>
        </p:nvSpPr>
        <p:spPr bwMode="auto">
          <a:xfrm>
            <a:off x="2043112" y="4402138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68" name="Text Box 111"/>
          <p:cNvSpPr txBox="1">
            <a:spLocks noChangeAspect="1" noChangeArrowheads="1"/>
          </p:cNvSpPr>
          <p:nvPr/>
        </p:nvSpPr>
        <p:spPr bwMode="auto">
          <a:xfrm>
            <a:off x="2625726" y="4402138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69" name="Text Box 112"/>
          <p:cNvSpPr txBox="1">
            <a:spLocks noChangeAspect="1" noChangeArrowheads="1"/>
          </p:cNvSpPr>
          <p:nvPr/>
        </p:nvSpPr>
        <p:spPr bwMode="auto">
          <a:xfrm>
            <a:off x="3243262" y="4402138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0" name="Text Box 113"/>
          <p:cNvSpPr txBox="1">
            <a:spLocks noChangeAspect="1" noChangeArrowheads="1"/>
          </p:cNvSpPr>
          <p:nvPr/>
        </p:nvSpPr>
        <p:spPr bwMode="auto">
          <a:xfrm>
            <a:off x="3560763" y="4402138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1" name="Text Box 114"/>
          <p:cNvSpPr txBox="1">
            <a:spLocks noChangeAspect="1" noChangeArrowheads="1"/>
          </p:cNvSpPr>
          <p:nvPr/>
        </p:nvSpPr>
        <p:spPr bwMode="auto">
          <a:xfrm>
            <a:off x="4502150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2" name="Text Box 115"/>
          <p:cNvSpPr txBox="1">
            <a:spLocks noChangeAspect="1" noChangeArrowheads="1"/>
          </p:cNvSpPr>
          <p:nvPr/>
        </p:nvSpPr>
        <p:spPr bwMode="auto">
          <a:xfrm>
            <a:off x="5121275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3" name="Text Box 116"/>
          <p:cNvSpPr txBox="1">
            <a:spLocks noChangeAspect="1" noChangeArrowheads="1"/>
          </p:cNvSpPr>
          <p:nvPr/>
        </p:nvSpPr>
        <p:spPr bwMode="auto">
          <a:xfrm>
            <a:off x="831850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4" name="Text Box 117"/>
          <p:cNvSpPr txBox="1">
            <a:spLocks noChangeAspect="1" noChangeArrowheads="1"/>
          </p:cNvSpPr>
          <p:nvPr/>
        </p:nvSpPr>
        <p:spPr bwMode="auto">
          <a:xfrm>
            <a:off x="148431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5" name="Text Box 118"/>
          <p:cNvSpPr txBox="1">
            <a:spLocks noChangeAspect="1" noChangeArrowheads="1"/>
          </p:cNvSpPr>
          <p:nvPr/>
        </p:nvSpPr>
        <p:spPr bwMode="auto">
          <a:xfrm>
            <a:off x="204311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6" name="Text Box 119"/>
          <p:cNvSpPr txBox="1">
            <a:spLocks noChangeAspect="1" noChangeArrowheads="1"/>
          </p:cNvSpPr>
          <p:nvPr/>
        </p:nvSpPr>
        <p:spPr bwMode="auto">
          <a:xfrm>
            <a:off x="2625725" y="3962400"/>
            <a:ext cx="3190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7" name="Text Box 120"/>
          <p:cNvSpPr txBox="1">
            <a:spLocks noChangeAspect="1" noChangeArrowheads="1"/>
          </p:cNvSpPr>
          <p:nvPr/>
        </p:nvSpPr>
        <p:spPr bwMode="auto">
          <a:xfrm>
            <a:off x="324326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8" name="Text Box 121"/>
          <p:cNvSpPr txBox="1">
            <a:spLocks noChangeAspect="1" noChangeArrowheads="1"/>
          </p:cNvSpPr>
          <p:nvPr/>
        </p:nvSpPr>
        <p:spPr bwMode="auto">
          <a:xfrm>
            <a:off x="356076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9" name="Text Box 122"/>
          <p:cNvSpPr txBox="1">
            <a:spLocks noChangeAspect="1" noChangeArrowheads="1"/>
          </p:cNvSpPr>
          <p:nvPr/>
        </p:nvSpPr>
        <p:spPr bwMode="auto">
          <a:xfrm>
            <a:off x="4505325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0" name="Text Box 123"/>
          <p:cNvSpPr txBox="1">
            <a:spLocks noChangeAspect="1" noChangeArrowheads="1"/>
          </p:cNvSpPr>
          <p:nvPr/>
        </p:nvSpPr>
        <p:spPr bwMode="auto">
          <a:xfrm>
            <a:off x="512286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1" name="Text Box 124"/>
          <p:cNvSpPr txBox="1">
            <a:spLocks noChangeAspect="1" noChangeArrowheads="1"/>
          </p:cNvSpPr>
          <p:nvPr/>
        </p:nvSpPr>
        <p:spPr bwMode="auto">
          <a:xfrm>
            <a:off x="831850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2" name="Text Box 125"/>
          <p:cNvSpPr txBox="1">
            <a:spLocks noChangeAspect="1" noChangeArrowheads="1"/>
          </p:cNvSpPr>
          <p:nvPr/>
        </p:nvSpPr>
        <p:spPr bwMode="auto">
          <a:xfrm>
            <a:off x="148431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3" name="Text Box 126"/>
          <p:cNvSpPr txBox="1">
            <a:spLocks noChangeAspect="1" noChangeArrowheads="1"/>
          </p:cNvSpPr>
          <p:nvPr/>
        </p:nvSpPr>
        <p:spPr bwMode="auto">
          <a:xfrm>
            <a:off x="204311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4" name="Text Box 127"/>
          <p:cNvSpPr txBox="1">
            <a:spLocks noChangeAspect="1" noChangeArrowheads="1"/>
          </p:cNvSpPr>
          <p:nvPr/>
        </p:nvSpPr>
        <p:spPr bwMode="auto">
          <a:xfrm>
            <a:off x="2625725" y="3371850"/>
            <a:ext cx="3190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5" name="Text Box 128"/>
          <p:cNvSpPr txBox="1">
            <a:spLocks noChangeAspect="1" noChangeArrowheads="1"/>
          </p:cNvSpPr>
          <p:nvPr/>
        </p:nvSpPr>
        <p:spPr bwMode="auto">
          <a:xfrm>
            <a:off x="324326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6" name="Text Box 129"/>
          <p:cNvSpPr txBox="1">
            <a:spLocks noChangeAspect="1" noChangeArrowheads="1"/>
          </p:cNvSpPr>
          <p:nvPr/>
        </p:nvSpPr>
        <p:spPr bwMode="auto">
          <a:xfrm>
            <a:off x="356076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7" name="Text Box 130"/>
          <p:cNvSpPr txBox="1">
            <a:spLocks noChangeAspect="1" noChangeArrowheads="1"/>
          </p:cNvSpPr>
          <p:nvPr/>
        </p:nvSpPr>
        <p:spPr bwMode="auto">
          <a:xfrm>
            <a:off x="4505325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8" name="Text Box 131"/>
          <p:cNvSpPr txBox="1">
            <a:spLocks noChangeAspect="1" noChangeArrowheads="1"/>
          </p:cNvSpPr>
          <p:nvPr/>
        </p:nvSpPr>
        <p:spPr bwMode="auto">
          <a:xfrm>
            <a:off x="512286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9" name="Text Box 132"/>
          <p:cNvSpPr txBox="1">
            <a:spLocks noChangeAspect="1" noChangeArrowheads="1"/>
          </p:cNvSpPr>
          <p:nvPr/>
        </p:nvSpPr>
        <p:spPr bwMode="auto">
          <a:xfrm>
            <a:off x="82708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0" name="Text Box 133"/>
          <p:cNvSpPr txBox="1">
            <a:spLocks noChangeAspect="1" noChangeArrowheads="1"/>
          </p:cNvSpPr>
          <p:nvPr/>
        </p:nvSpPr>
        <p:spPr bwMode="auto">
          <a:xfrm>
            <a:off x="148113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1" name="Text Box 134"/>
          <p:cNvSpPr txBox="1">
            <a:spLocks noChangeAspect="1" noChangeArrowheads="1"/>
          </p:cNvSpPr>
          <p:nvPr/>
        </p:nvSpPr>
        <p:spPr bwMode="auto">
          <a:xfrm>
            <a:off x="2043113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2" name="Text Box 135"/>
          <p:cNvSpPr txBox="1">
            <a:spLocks noChangeAspect="1" noChangeArrowheads="1"/>
          </p:cNvSpPr>
          <p:nvPr/>
        </p:nvSpPr>
        <p:spPr bwMode="auto">
          <a:xfrm>
            <a:off x="2625726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3" name="Text Box 136"/>
          <p:cNvSpPr txBox="1">
            <a:spLocks noChangeAspect="1" noChangeArrowheads="1"/>
          </p:cNvSpPr>
          <p:nvPr/>
        </p:nvSpPr>
        <p:spPr bwMode="auto">
          <a:xfrm>
            <a:off x="3243262" y="2932113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4" name="Text Box 137"/>
          <p:cNvSpPr txBox="1">
            <a:spLocks noChangeAspect="1" noChangeArrowheads="1"/>
          </p:cNvSpPr>
          <p:nvPr/>
        </p:nvSpPr>
        <p:spPr bwMode="auto">
          <a:xfrm>
            <a:off x="3560763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5" name="Text Box 138"/>
          <p:cNvSpPr txBox="1">
            <a:spLocks noChangeAspect="1" noChangeArrowheads="1"/>
          </p:cNvSpPr>
          <p:nvPr/>
        </p:nvSpPr>
        <p:spPr bwMode="auto">
          <a:xfrm>
            <a:off x="4502150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6" name="Text Box 139"/>
          <p:cNvSpPr txBox="1">
            <a:spLocks noChangeAspect="1" noChangeArrowheads="1"/>
          </p:cNvSpPr>
          <p:nvPr/>
        </p:nvSpPr>
        <p:spPr bwMode="auto">
          <a:xfrm>
            <a:off x="5121275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grpSp>
        <p:nvGrpSpPr>
          <p:cNvPr id="297" name="Group 140"/>
          <p:cNvGrpSpPr>
            <a:grpSpLocks noChangeAspect="1"/>
          </p:cNvGrpSpPr>
          <p:nvPr/>
        </p:nvGrpSpPr>
        <p:grpSpPr bwMode="auto">
          <a:xfrm>
            <a:off x="827088" y="2108200"/>
            <a:ext cx="4562475" cy="274638"/>
            <a:chOff x="661" y="663"/>
            <a:chExt cx="3189" cy="192"/>
          </a:xfrm>
        </p:grpSpPr>
        <p:sp>
          <p:nvSpPr>
            <p:cNvPr id="298" name="Text Box 141"/>
            <p:cNvSpPr txBox="1">
              <a:spLocks noChangeAspect="1" noChangeArrowheads="1"/>
            </p:cNvSpPr>
            <p:nvPr/>
          </p:nvSpPr>
          <p:spPr bwMode="auto">
            <a:xfrm>
              <a:off x="661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99" name="Text Box 142"/>
            <p:cNvSpPr txBox="1">
              <a:spLocks noChangeAspect="1" noChangeArrowheads="1"/>
            </p:cNvSpPr>
            <p:nvPr/>
          </p:nvSpPr>
          <p:spPr bwMode="auto">
            <a:xfrm>
              <a:off x="111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0" name="Text Box 143"/>
            <p:cNvSpPr txBox="1">
              <a:spLocks noChangeAspect="1" noChangeArrowheads="1"/>
            </p:cNvSpPr>
            <p:nvPr/>
          </p:nvSpPr>
          <p:spPr bwMode="auto">
            <a:xfrm>
              <a:off x="155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1" name="Text Box 144"/>
            <p:cNvSpPr txBox="1">
              <a:spLocks noChangeAspect="1" noChangeArrowheads="1"/>
            </p:cNvSpPr>
            <p:nvPr/>
          </p:nvSpPr>
          <p:spPr bwMode="auto">
            <a:xfrm>
              <a:off x="1934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2" name="Text Box 145"/>
            <p:cNvSpPr txBox="1">
              <a:spLocks noChangeAspect="1" noChangeArrowheads="1"/>
            </p:cNvSpPr>
            <p:nvPr/>
          </p:nvSpPr>
          <p:spPr bwMode="auto">
            <a:xfrm>
              <a:off x="2367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3" name="Text Box 146"/>
            <p:cNvSpPr txBox="1">
              <a:spLocks noChangeAspect="1" noChangeArrowheads="1"/>
            </p:cNvSpPr>
            <p:nvPr/>
          </p:nvSpPr>
          <p:spPr bwMode="auto">
            <a:xfrm>
              <a:off x="279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4" name="Text Box 147"/>
            <p:cNvSpPr txBox="1">
              <a:spLocks noChangeAspect="1" noChangeArrowheads="1"/>
            </p:cNvSpPr>
            <p:nvPr/>
          </p:nvSpPr>
          <p:spPr bwMode="auto">
            <a:xfrm>
              <a:off x="323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5" name="Text Box 148"/>
            <p:cNvSpPr txBox="1">
              <a:spLocks noChangeAspect="1" noChangeArrowheads="1"/>
            </p:cNvSpPr>
            <p:nvPr/>
          </p:nvSpPr>
          <p:spPr bwMode="auto">
            <a:xfrm>
              <a:off x="3663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306" name="Group 149"/>
          <p:cNvGrpSpPr>
            <a:grpSpLocks noChangeAspect="1"/>
          </p:cNvGrpSpPr>
          <p:nvPr/>
        </p:nvGrpSpPr>
        <p:grpSpPr bwMode="auto">
          <a:xfrm>
            <a:off x="827088" y="1490663"/>
            <a:ext cx="4562475" cy="274637"/>
            <a:chOff x="661" y="231"/>
            <a:chExt cx="3189" cy="192"/>
          </a:xfrm>
        </p:grpSpPr>
        <p:sp>
          <p:nvSpPr>
            <p:cNvPr id="307" name="Text Box 150"/>
            <p:cNvSpPr txBox="1">
              <a:spLocks noChangeAspect="1" noChangeArrowheads="1"/>
            </p:cNvSpPr>
            <p:nvPr/>
          </p:nvSpPr>
          <p:spPr bwMode="auto">
            <a:xfrm>
              <a:off x="661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8" name="Text Box 151"/>
            <p:cNvSpPr txBox="1">
              <a:spLocks noChangeAspect="1" noChangeArrowheads="1"/>
            </p:cNvSpPr>
            <p:nvPr/>
          </p:nvSpPr>
          <p:spPr bwMode="auto">
            <a:xfrm>
              <a:off x="111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9" name="Text Box 152"/>
            <p:cNvSpPr txBox="1">
              <a:spLocks noChangeAspect="1" noChangeArrowheads="1"/>
            </p:cNvSpPr>
            <p:nvPr/>
          </p:nvSpPr>
          <p:spPr bwMode="auto">
            <a:xfrm>
              <a:off x="155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0" name="Text Box 153"/>
            <p:cNvSpPr txBox="1">
              <a:spLocks noChangeAspect="1" noChangeArrowheads="1"/>
            </p:cNvSpPr>
            <p:nvPr/>
          </p:nvSpPr>
          <p:spPr bwMode="auto">
            <a:xfrm>
              <a:off x="1934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1" name="Text Box 154"/>
            <p:cNvSpPr txBox="1">
              <a:spLocks noChangeAspect="1" noChangeArrowheads="1"/>
            </p:cNvSpPr>
            <p:nvPr/>
          </p:nvSpPr>
          <p:spPr bwMode="auto">
            <a:xfrm>
              <a:off x="2367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2" name="Text Box 155"/>
            <p:cNvSpPr txBox="1">
              <a:spLocks noChangeAspect="1" noChangeArrowheads="1"/>
            </p:cNvSpPr>
            <p:nvPr/>
          </p:nvSpPr>
          <p:spPr bwMode="auto">
            <a:xfrm>
              <a:off x="279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3" name="Text Box 156"/>
            <p:cNvSpPr txBox="1">
              <a:spLocks noChangeAspect="1" noChangeArrowheads="1"/>
            </p:cNvSpPr>
            <p:nvPr/>
          </p:nvSpPr>
          <p:spPr bwMode="auto">
            <a:xfrm>
              <a:off x="323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14" name="Text Box 157"/>
            <p:cNvSpPr txBox="1">
              <a:spLocks noChangeAspect="1" noChangeArrowheads="1"/>
            </p:cNvSpPr>
            <p:nvPr/>
          </p:nvSpPr>
          <p:spPr bwMode="auto">
            <a:xfrm>
              <a:off x="3663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s = 1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2057400" y="2514600"/>
            <a:ext cx="181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9671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 smtClean="0"/>
              <a:t>Basic idea:</a:t>
            </a:r>
          </a:p>
          <a:p>
            <a:pPr lvl="1"/>
            <a:r>
              <a:rPr lang="en-US" dirty="0" smtClean="0"/>
              <a:t>Associate a unique semaphore </a:t>
            </a:r>
            <a:r>
              <a:rPr lang="en-US" i="1" dirty="0" smtClean="0"/>
              <a:t>mutex</a:t>
            </a:r>
            <a:r>
              <a:rPr lang="en-US" dirty="0" smtClean="0"/>
              <a:t>, initially 1, with each shared variable (or related set of shared variables).</a:t>
            </a:r>
          </a:p>
          <a:p>
            <a:pPr lvl="1"/>
            <a:r>
              <a:rPr lang="en-US" dirty="0" smtClean="0"/>
              <a:t>Surround corresponding critical sections with </a:t>
            </a:r>
            <a:r>
              <a:rPr lang="en-US" i="1" dirty="0" err="1" smtClean="0"/>
              <a:t>P(mutex</a:t>
            </a:r>
            <a:r>
              <a:rPr lang="en-US" i="1" dirty="0" smtClean="0"/>
              <a:t>)</a:t>
            </a:r>
            <a:r>
              <a:rPr lang="en-US" dirty="0" smtClean="0"/>
              <a:t> and </a:t>
            </a:r>
          </a:p>
          <a:p>
            <a:pPr lvl="1">
              <a:buNone/>
            </a:pPr>
            <a:r>
              <a:rPr lang="en-US" i="1" dirty="0" smtClean="0"/>
              <a:t>	</a:t>
            </a:r>
            <a:r>
              <a:rPr lang="en-US" i="1" dirty="0" err="1" smtClean="0"/>
              <a:t>V(mutex</a:t>
            </a:r>
            <a:r>
              <a:rPr lang="en-US" i="1" dirty="0" smtClean="0"/>
              <a:t>)</a:t>
            </a:r>
            <a:r>
              <a:rPr lang="en-US" dirty="0" smtClean="0"/>
              <a:t> operations.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Terminology: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Binary semaphore</a:t>
            </a:r>
            <a:r>
              <a:rPr lang="en-US" dirty="0" smtClean="0"/>
              <a:t>: semaphore whose value is always 0 or 1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Mutex: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binary semaphore used for mutual exclusion</a:t>
            </a:r>
          </a:p>
          <a:p>
            <a:pPr lvl="2"/>
            <a:r>
              <a:rPr lang="en-US" dirty="0" smtClean="0"/>
              <a:t>P operation: </a:t>
            </a:r>
            <a:r>
              <a:rPr lang="en-US" dirty="0" smtClean="0">
                <a:solidFill>
                  <a:srgbClr val="FF0000"/>
                </a:solidFill>
              </a:rPr>
              <a:t>“locking” </a:t>
            </a:r>
            <a:r>
              <a:rPr lang="en-US" dirty="0" smtClean="0"/>
              <a:t>the mutex</a:t>
            </a:r>
          </a:p>
          <a:p>
            <a:pPr lvl="2"/>
            <a:r>
              <a:rPr lang="en-US" dirty="0" smtClean="0"/>
              <a:t>V operation: </a:t>
            </a:r>
            <a:r>
              <a:rPr lang="en-US" dirty="0" smtClean="0">
                <a:solidFill>
                  <a:srgbClr val="FF0000"/>
                </a:solidFill>
              </a:rPr>
              <a:t>“unlocking”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“releasing” </a:t>
            </a:r>
            <a:r>
              <a:rPr lang="en-US" dirty="0" smtClean="0"/>
              <a:t>the mutex</a:t>
            </a:r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“Holding” </a:t>
            </a:r>
            <a:r>
              <a:rPr lang="en-US" dirty="0" smtClean="0"/>
              <a:t>a mutex: locked and not yet unlocked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Counting semaphore</a:t>
            </a:r>
            <a:r>
              <a:rPr lang="en-US" dirty="0" smtClean="0"/>
              <a:t>: used as a counter for set of available resources</a:t>
            </a:r>
          </a:p>
        </p:txBody>
      </p:sp>
    </p:spTree>
    <p:extLst>
      <p:ext uri="{BB962C8B-B14F-4D97-AF65-F5344CB8AC3E}">
        <p14:creationId xmlns:p14="http://schemas.microsoft.com/office/powerpoint/2010/main" val="9833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deadlock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1315604"/>
            <a:ext cx="8692460" cy="218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Vertices:</a:t>
            </a:r>
            <a:endParaRPr lang="en-US" dirty="0"/>
          </a:p>
          <a:p>
            <a:pPr lvl="1"/>
            <a:r>
              <a:rPr lang="en-US" dirty="0"/>
              <a:t>Threads </a:t>
            </a:r>
            <a:r>
              <a:rPr lang="en-US" dirty="0" smtClean="0"/>
              <a:t>in </a:t>
            </a:r>
            <a:r>
              <a:rPr lang="en-US" dirty="0"/>
              <a:t>system</a:t>
            </a:r>
          </a:p>
          <a:p>
            <a:pPr lvl="1"/>
            <a:r>
              <a:rPr lang="en-US" dirty="0"/>
              <a:t>Resources </a:t>
            </a:r>
            <a:r>
              <a:rPr lang="en-US" dirty="0" smtClean="0"/>
              <a:t>(locks)</a:t>
            </a:r>
            <a:endParaRPr lang="en-US" dirty="0"/>
          </a:p>
          <a:p>
            <a:r>
              <a:rPr lang="en-US" dirty="0"/>
              <a:t>Edges: </a:t>
            </a:r>
            <a:endParaRPr lang="en-US" dirty="0" smtClean="0"/>
          </a:p>
          <a:p>
            <a:pPr lvl="1"/>
            <a:r>
              <a:rPr lang="en-US" dirty="0" smtClean="0"/>
              <a:t>Indicate relationships</a:t>
            </a:r>
            <a:endParaRPr lang="en-US" dirty="0"/>
          </a:p>
          <a:p>
            <a:endParaRPr lang="en-US" dirty="0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438400" y="3500004"/>
            <a:ext cx="441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Gill Sans"/>
                <a:cs typeface="Gill Sans"/>
              </a:rPr>
              <a:t>Resource-Allocation Graph</a:t>
            </a:r>
          </a:p>
        </p:txBody>
      </p: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2362200" y="4154054"/>
            <a:ext cx="3657600" cy="1739900"/>
            <a:chOff x="2880" y="2476"/>
            <a:chExt cx="2304" cy="1096"/>
          </a:xfrm>
        </p:grpSpPr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2880" y="2736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Gill Sans"/>
                  <a:cs typeface="Gill Sans"/>
                </a:rPr>
                <a:t>T1</a:t>
              </a:r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4656" y="2736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Gill Sans"/>
                  <a:cs typeface="Gill Sans"/>
                </a:rPr>
                <a:t>T2</a:t>
              </a:r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V="1">
              <a:off x="3360" y="2736"/>
              <a:ext cx="528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H="1" flipV="1">
              <a:off x="3360" y="3072"/>
              <a:ext cx="624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3216" y="2544"/>
              <a:ext cx="110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dirty="0">
                  <a:solidFill>
                    <a:srgbClr val="000000"/>
                  </a:solidFill>
                  <a:latin typeface="Gill Sans"/>
                  <a:cs typeface="Gill Sans"/>
                </a:rPr>
                <a:t>wants</a:t>
              </a: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3120" y="3264"/>
              <a:ext cx="81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dirty="0">
                  <a:solidFill>
                    <a:srgbClr val="000000"/>
                  </a:solidFill>
                  <a:latin typeface="Gill Sans"/>
                  <a:cs typeface="Gill Sans"/>
                </a:rPr>
                <a:t>held by</a:t>
              </a: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840" y="2496"/>
              <a:ext cx="480" cy="4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3840" y="3072"/>
              <a:ext cx="480" cy="4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H="1">
              <a:off x="4320" y="3216"/>
              <a:ext cx="672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4416" y="3312"/>
              <a:ext cx="57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dirty="0">
                  <a:solidFill>
                    <a:srgbClr val="000000"/>
                  </a:solidFill>
                  <a:latin typeface="Gill Sans"/>
                  <a:cs typeface="Gill Sans"/>
                </a:rPr>
                <a:t>wants</a:t>
              </a:r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>
              <a:off x="4320" y="2688"/>
              <a:ext cx="384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26" name="Text Box 33"/>
            <p:cNvSpPr txBox="1">
              <a:spLocks noChangeArrowheads="1"/>
            </p:cNvSpPr>
            <p:nvPr/>
          </p:nvSpPr>
          <p:spPr bwMode="auto">
            <a:xfrm>
              <a:off x="4368" y="2476"/>
              <a:ext cx="81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dirty="0">
                  <a:solidFill>
                    <a:srgbClr val="000000"/>
                  </a:solidFill>
                  <a:latin typeface="Gill Sans"/>
                  <a:cs typeface="Gill Sans"/>
                </a:rPr>
                <a:t>held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17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Semaphores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076325"/>
          </a:xfrm>
        </p:spPr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em</a:t>
            </a:r>
            <a:r>
              <a:rPr lang="en-US" dirty="0" smtClean="0"/>
              <a:t>_* are the real functions</a:t>
            </a:r>
          </a:p>
          <a:p>
            <a:r>
              <a:rPr lang="en-US" dirty="0" smtClean="0"/>
              <a:t>P() and V() are wrappers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819400"/>
            <a:ext cx="1828800" cy="342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Last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lecture:    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l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ock *L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; </a:t>
            </a:r>
            <a:endParaRPr lang="en-US" sz="18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Monaco"/>
                <a:cs typeface="Monaco"/>
              </a:rPr>
              <a:t>init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(L)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lock(L)</a:t>
            </a: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unlock(L)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0723" y="2790715"/>
            <a:ext cx="38862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Real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Usage in C:</a:t>
            </a:r>
          </a:p>
          <a:p>
            <a:pPr>
              <a:lnSpc>
                <a:spcPct val="80000"/>
              </a:lnSpc>
            </a:pPr>
            <a:endParaRPr lang="en-US" sz="1800" dirty="0" smtClean="0"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Monaco"/>
                <a:cs typeface="Monaco"/>
              </a:rPr>
              <a:t>  </a:t>
            </a:r>
            <a:endParaRPr lang="en-US" sz="1800" dirty="0"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err="1" smtClean="0">
                <a:latin typeface="Monaco"/>
                <a:cs typeface="Monaco"/>
              </a:rPr>
              <a:t>sem_t</a:t>
            </a:r>
            <a:r>
              <a:rPr lang="en-US" sz="1800" dirty="0" smtClean="0">
                <a:latin typeface="Monaco"/>
                <a:cs typeface="Monaco"/>
              </a:rPr>
              <a:t> </a:t>
            </a:r>
            <a:r>
              <a:rPr lang="en-US" sz="1800" dirty="0">
                <a:latin typeface="Monaco"/>
                <a:cs typeface="Monaco"/>
              </a:rPr>
              <a:t>*s = </a:t>
            </a:r>
            <a:r>
              <a:rPr lang="en-US" sz="1800" dirty="0" err="1">
                <a:latin typeface="Monaco"/>
                <a:cs typeface="Monaco"/>
              </a:rPr>
              <a:t>malloc</a:t>
            </a:r>
            <a:r>
              <a:rPr lang="en-US" sz="1800" dirty="0">
                <a:latin typeface="Monaco"/>
                <a:cs typeface="Monaco"/>
              </a:rPr>
              <a:t>(</a:t>
            </a:r>
            <a:r>
              <a:rPr lang="en-US" sz="1800" dirty="0" err="1">
                <a:latin typeface="Monaco"/>
                <a:cs typeface="Monaco"/>
              </a:rPr>
              <a:t>sem_t</a:t>
            </a:r>
            <a:r>
              <a:rPr lang="en-US" sz="1800" dirty="0">
                <a:latin typeface="Monaco"/>
                <a:cs typeface="Monaco"/>
              </a:rPr>
              <a:t>)</a:t>
            </a:r>
            <a:r>
              <a:rPr lang="en-US" sz="1800" dirty="0" smtClean="0">
                <a:latin typeface="Monaco"/>
                <a:cs typeface="Monaco"/>
              </a:rPr>
              <a:t>;</a:t>
            </a:r>
          </a:p>
          <a:p>
            <a:pPr>
              <a:lnSpc>
                <a:spcPct val="80000"/>
              </a:lnSpc>
            </a:pPr>
            <a:endParaRPr lang="en-US" sz="1800" dirty="0" smtClean="0"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err="1" smtClean="0">
                <a:latin typeface="Monaco"/>
                <a:cs typeface="Monaco"/>
              </a:rPr>
              <a:t>sem_init</a:t>
            </a:r>
            <a:r>
              <a:rPr lang="en-US" sz="1800" dirty="0" smtClean="0">
                <a:latin typeface="Monaco"/>
                <a:cs typeface="Monaco"/>
              </a:rPr>
              <a:t>(s, 0, value);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Monaco"/>
                <a:cs typeface="Monaco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800" dirty="0" smtClean="0"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err="1" smtClean="0">
                <a:latin typeface="Monaco"/>
                <a:cs typeface="Monaco"/>
              </a:rPr>
              <a:t>sem_wait</a:t>
            </a:r>
            <a:r>
              <a:rPr lang="en-US" sz="1800" dirty="0" smtClean="0">
                <a:latin typeface="Monaco"/>
                <a:cs typeface="Monaco"/>
              </a:rPr>
              <a:t>(s);</a:t>
            </a:r>
          </a:p>
          <a:p>
            <a:pPr>
              <a:lnSpc>
                <a:spcPct val="80000"/>
              </a:lnSpc>
            </a:pPr>
            <a:endParaRPr lang="en-US" sz="1800" dirty="0" smtClean="0"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err="1" smtClean="0">
                <a:latin typeface="Monaco"/>
                <a:cs typeface="Monaco"/>
              </a:rPr>
              <a:t>sem_post</a:t>
            </a:r>
            <a:r>
              <a:rPr lang="en-US" sz="1800" dirty="0" smtClean="0">
                <a:latin typeface="Monaco"/>
                <a:cs typeface="Monaco"/>
              </a:rPr>
              <a:t>(s)</a:t>
            </a:r>
            <a:endParaRPr lang="en-US" sz="1800" dirty="0"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latin typeface="Monaco"/>
              <a:cs typeface="Monac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2569116"/>
            <a:ext cx="1828800" cy="386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This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Lecture: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(simplified)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(same)</a:t>
            </a: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s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 = </a:t>
            </a:r>
            <a:r>
              <a:rPr lang="en-US" sz="1800" dirty="0" err="1" smtClean="0">
                <a:solidFill>
                  <a:srgbClr val="FF0000"/>
                </a:solidFill>
                <a:latin typeface="Monaco"/>
                <a:cs typeface="Monaco"/>
              </a:rPr>
              <a:t>val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P(s)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V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s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)</a:t>
            </a:r>
            <a:endParaRPr lang="en-US" sz="1800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0000"/>
              </a:solidFill>
              <a:latin typeface="Monaco"/>
              <a:cs typeface="Monaco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62200" y="2569116"/>
            <a:ext cx="0" cy="381000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477000" y="2569116"/>
            <a:ext cx="0" cy="381000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09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E475DA15-48AA-734A-BC10-89CFA8F9021D}" type="slidenum">
              <a:rPr lang="en-US"/>
              <a:pPr/>
              <a:t>5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Semaphore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1233294"/>
            <a:ext cx="8496300" cy="571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Semaphore: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 non-negative global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integer</a:t>
            </a:r>
            <a:r>
              <a:rPr lang="en-US" dirty="0">
                <a:latin typeface="Calibri"/>
                <a:cs typeface="Calibri"/>
              </a:rPr>
              <a:t> synchronization variable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Monaco"/>
                <a:cs typeface="Monaco"/>
              </a:rPr>
              <a:t>sem_t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 *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s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 = </a:t>
            </a:r>
            <a:r>
              <a:rPr lang="en-US" sz="1800" dirty="0" err="1" smtClean="0">
                <a:solidFill>
                  <a:srgbClr val="000000"/>
                </a:solidFill>
                <a:latin typeface="Monaco"/>
                <a:cs typeface="Monaco"/>
              </a:rPr>
              <a:t>malloc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Monaco"/>
                <a:cs typeface="Monaco"/>
              </a:rPr>
              <a:t>sem_t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);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err="1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800" dirty="0" err="1" smtClean="0">
                <a:solidFill>
                  <a:srgbClr val="000000"/>
                </a:solidFill>
                <a:latin typeface="Monaco"/>
                <a:cs typeface="Monaco"/>
              </a:rPr>
              <a:t>nt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 main() {</a:t>
            </a: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    </a:t>
            </a:r>
            <a:r>
              <a:rPr lang="en-US" sz="1800" dirty="0" err="1" smtClean="0">
                <a:solidFill>
                  <a:srgbClr val="FF0000"/>
                </a:solidFill>
                <a:latin typeface="Monaco"/>
                <a:cs typeface="Monaco"/>
              </a:rPr>
              <a:t>sem_init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(s, 0, 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);    // initialize </a:t>
            </a:r>
            <a:r>
              <a:rPr lang="en-US" sz="1800" dirty="0" err="1" smtClean="0">
                <a:solidFill>
                  <a:srgbClr val="FF0000"/>
                </a:solidFill>
                <a:latin typeface="Monaco"/>
                <a:cs typeface="Monaco"/>
              </a:rPr>
              <a:t>s</a:t>
            </a:r>
            <a:r>
              <a:rPr lang="en-US" sz="1800" dirty="0" err="1" smtClean="0">
                <a:solidFill>
                  <a:srgbClr val="FF0000"/>
                </a:solidFill>
                <a:latin typeface="Monaco"/>
                <a:cs typeface="Monaco"/>
                <a:sym typeface="Wingdings"/>
              </a:rPr>
              <a:t>val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  <a:sym typeface="Wingdings"/>
              </a:rPr>
              <a:t>=1;</a:t>
            </a:r>
            <a:endParaRPr lang="en-US" sz="18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    // create threads 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void </a:t>
            </a:r>
            <a:r>
              <a:rPr lang="en-US" sz="1800" dirty="0" err="1" smtClean="0">
                <a:solidFill>
                  <a:srgbClr val="000000"/>
                </a:solidFill>
                <a:latin typeface="Monaco"/>
                <a:cs typeface="Monaco"/>
              </a:rPr>
              <a:t>thread_functions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) 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{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    P(s); 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	</a:t>
            </a:r>
            <a:endParaRPr lang="en-US" sz="1800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b="1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Monaco"/>
                <a:cs typeface="Monaco"/>
              </a:rPr>
              <a:t>    // critical section (e.g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., </a:t>
            </a:r>
            <a:r>
              <a:rPr lang="en-US" sz="1800" dirty="0" err="1" smtClean="0">
                <a:solidFill>
                  <a:srgbClr val="000000"/>
                </a:solidFill>
                <a:latin typeface="Monaco"/>
                <a:cs typeface="Monaco"/>
              </a:rPr>
              <a:t>cnt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++)</a:t>
            </a:r>
            <a:endParaRPr lang="en-US" sz="1800" b="1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    V(s);    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}</a:t>
            </a: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36462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3737830"/>
            <a:ext cx="869246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</a:t>
            </a:r>
            <a:r>
              <a:rPr lang="en-US" dirty="0" err="1" smtClean="0"/>
              <a:t>sem_t</a:t>
            </a:r>
            <a:r>
              <a:rPr lang="en-US" dirty="0"/>
              <a:t> </a:t>
            </a:r>
            <a:r>
              <a:rPr lang="en-US" dirty="0" smtClean="0"/>
              <a:t>  s;</a:t>
            </a:r>
          </a:p>
          <a:p>
            <a:pPr lvl="1"/>
            <a:r>
              <a:rPr lang="en-US" dirty="0" smtClean="0"/>
              <a:t>non</a:t>
            </a:r>
            <a:r>
              <a:rPr lang="en-US" dirty="0"/>
              <a:t>-negative global integer synchronization </a:t>
            </a:r>
            <a:r>
              <a:rPr lang="en-US" dirty="0" smtClean="0"/>
              <a:t>variable</a:t>
            </a:r>
          </a:p>
          <a:p>
            <a:pPr lvl="1"/>
            <a:r>
              <a:rPr lang="en-US" dirty="0" smtClean="0"/>
              <a:t>(see man pages)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sem_init</a:t>
            </a:r>
            <a:r>
              <a:rPr lang="en-US" dirty="0" smtClean="0">
                <a:solidFill>
                  <a:srgbClr val="FF0000"/>
                </a:solidFill>
              </a:rPr>
              <a:t>(s, </a:t>
            </a:r>
            <a:r>
              <a:rPr lang="en-US" strike="sngStrike" dirty="0" err="1" smtClean="0">
                <a:solidFill>
                  <a:srgbClr val="FF0000"/>
                </a:solidFill>
              </a:rPr>
              <a:t>pshared</a:t>
            </a:r>
            <a:r>
              <a:rPr lang="en-US" dirty="0" smtClean="0">
                <a:solidFill>
                  <a:srgbClr val="FF0000"/>
                </a:solidFill>
              </a:rPr>
              <a:t>, value)</a:t>
            </a:r>
          </a:p>
          <a:p>
            <a:pPr lvl="1"/>
            <a:r>
              <a:rPr lang="en-US" dirty="0" smtClean="0"/>
              <a:t>Semaphore initially contains a non-negative integer value</a:t>
            </a:r>
          </a:p>
          <a:p>
            <a:pPr lvl="1"/>
            <a:r>
              <a:rPr lang="en-US" dirty="0" smtClean="0"/>
              <a:t>User </a:t>
            </a:r>
            <a:r>
              <a:rPr lang="en-US" b="1" dirty="0" smtClean="0"/>
              <a:t>cannot read or write value </a:t>
            </a:r>
            <a:r>
              <a:rPr lang="en-US" dirty="0" smtClean="0"/>
              <a:t>directly after initialization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1752600"/>
            <a:ext cx="81534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dirty="0" err="1">
                <a:solidFill>
                  <a:srgbClr val="000000"/>
                </a:solidFill>
                <a:latin typeface="Monaco"/>
                <a:cs typeface="Monaco"/>
              </a:rPr>
              <a:t>sem_t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*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s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Monaco"/>
                <a:cs typeface="Monaco"/>
              </a:rPr>
              <a:t>malloc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Monaco"/>
                <a:cs typeface="Monaco"/>
              </a:rPr>
              <a:t>sem_t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);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err="1" smtClean="0">
                <a:solidFill>
                  <a:srgbClr val="FF0000"/>
                </a:solidFill>
                <a:latin typeface="Monaco"/>
                <a:cs typeface="Monaco"/>
              </a:rPr>
              <a:t>sem_init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(s, 0, 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);    // initialize </a:t>
            </a:r>
            <a:r>
              <a:rPr lang="en-US" sz="1800" dirty="0" err="1">
                <a:solidFill>
                  <a:srgbClr val="FF0000"/>
                </a:solidFill>
                <a:latin typeface="Monaco"/>
                <a:cs typeface="Monaco"/>
              </a:rPr>
              <a:t>s</a:t>
            </a:r>
            <a:r>
              <a:rPr lang="en-US" sz="1800" dirty="0" err="1">
                <a:solidFill>
                  <a:srgbClr val="FF0000"/>
                </a:solidFill>
                <a:latin typeface="Monaco"/>
                <a:cs typeface="Monaco"/>
                <a:sym typeface="Wingdings"/>
              </a:rPr>
              <a:t>val</a:t>
            </a: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  <a:sym typeface="Wingdings"/>
              </a:rPr>
              <a:t>=1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  <a:sym typeface="Wingdings"/>
              </a:rPr>
              <a:t>;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  <a:sym typeface="Wingdings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  <a:sym typeface="Wingdings"/>
              </a:rPr>
              <a:t>                      // “1” means the lock is available</a:t>
            </a:r>
          </a:p>
        </p:txBody>
      </p:sp>
    </p:spTree>
    <p:extLst>
      <p:ext uri="{BB962C8B-B14F-4D97-AF65-F5344CB8AC3E}">
        <p14:creationId xmlns:p14="http://schemas.microsoft.com/office/powerpoint/2010/main" val="408529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4572000"/>
            <a:ext cx="8692460" cy="18825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sem_wait</a:t>
            </a:r>
            <a:r>
              <a:rPr lang="en-US" dirty="0" smtClean="0">
                <a:solidFill>
                  <a:srgbClr val="FF0000"/>
                </a:solidFill>
              </a:rPr>
              <a:t>(s) or P(s)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P() for “test” in Dutch (</a:t>
            </a:r>
            <a:r>
              <a:rPr lang="en-US" dirty="0" err="1"/>
              <a:t>proberen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Wait/block </a:t>
            </a:r>
            <a:r>
              <a:rPr lang="en-US" dirty="0"/>
              <a:t>until value of </a:t>
            </a:r>
            <a:r>
              <a:rPr lang="en-US" dirty="0" err="1"/>
              <a:t>sem</a:t>
            </a:r>
            <a:r>
              <a:rPr lang="en-US" dirty="0"/>
              <a:t> is &gt; 0, then </a:t>
            </a:r>
            <a:r>
              <a:rPr lang="en-US" dirty="0" smtClean="0"/>
              <a:t>decrement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smtClean="0"/>
              <a:t>value</a:t>
            </a:r>
          </a:p>
          <a:p>
            <a:pPr lvl="2"/>
            <a:r>
              <a:rPr lang="en-US" dirty="0" smtClean="0"/>
              <a:t>Details: put current thread to </a:t>
            </a:r>
            <a:r>
              <a:rPr lang="en-US" dirty="0" err="1" smtClean="0"/>
              <a:t>s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err="1" smtClean="0"/>
              <a:t>waitqueue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(OS manage the wait and wake)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3916" y="1350078"/>
            <a:ext cx="4810084" cy="3033138"/>
          </a:xfrm>
          <a:prstGeom prst="rect">
            <a:avLst/>
          </a:prstGeom>
        </p:spPr>
        <p:txBody>
          <a:bodyPr wrap="square" bIns="0">
            <a:spAutoFit/>
          </a:bodyPr>
          <a:lstStyle/>
          <a:p>
            <a:pPr lvl="1">
              <a:lnSpc>
                <a:spcPct val="97000"/>
              </a:lnSpc>
            </a:pPr>
            <a:r>
              <a:rPr lang="en-US" sz="2000" u="sng" dirty="0" err="1">
                <a:latin typeface="Monaco"/>
                <a:cs typeface="Monaco"/>
              </a:rPr>
              <a:t>s</a:t>
            </a:r>
            <a:r>
              <a:rPr lang="en-US" sz="2000" u="sng" dirty="0" err="1" smtClean="0">
                <a:latin typeface="Monaco"/>
                <a:cs typeface="Monaco"/>
              </a:rPr>
              <a:t>em_wait</a:t>
            </a:r>
            <a:r>
              <a:rPr lang="en-US" sz="2000" dirty="0" smtClean="0">
                <a:latin typeface="Monaco"/>
                <a:cs typeface="Monaco"/>
              </a:rPr>
              <a:t>(</a:t>
            </a:r>
            <a:r>
              <a:rPr lang="en-US" sz="2000" dirty="0">
                <a:latin typeface="Monaco"/>
                <a:cs typeface="Monaco"/>
              </a:rPr>
              <a:t>s</a:t>
            </a:r>
            <a:r>
              <a:rPr lang="en-US" sz="2000" dirty="0" smtClean="0">
                <a:latin typeface="Monaco"/>
                <a:cs typeface="Monaco"/>
              </a:rPr>
              <a:t>) { </a:t>
            </a:r>
          </a:p>
          <a:p>
            <a:pPr lvl="1">
              <a:lnSpc>
                <a:spcPct val="97000"/>
              </a:lnSpc>
            </a:pPr>
            <a:r>
              <a:rPr lang="en-US" sz="2000" dirty="0" smtClean="0">
                <a:latin typeface="Monaco"/>
                <a:cs typeface="Monaco"/>
              </a:rPr>
              <a:t>   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</a:t>
            </a:r>
            <a:r>
              <a:rPr lang="en-US" sz="2000" dirty="0" smtClean="0">
                <a:latin typeface="Monaco"/>
                <a:cs typeface="Monaco"/>
              </a:rPr>
              <a:t> while </a:t>
            </a:r>
            <a:r>
              <a:rPr lang="en-US" sz="2000" dirty="0">
                <a:latin typeface="Monaco"/>
                <a:cs typeface="Monaco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  <a:sym typeface="Wingdings"/>
              </a:rPr>
              <a:t>val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== 0</a:t>
            </a:r>
            <a:r>
              <a:rPr lang="en-US" sz="2000" dirty="0">
                <a:latin typeface="Monaco"/>
                <a:cs typeface="Monaco"/>
              </a:rPr>
              <a:t>) </a:t>
            </a:r>
            <a:endParaRPr lang="en-US" sz="2000" dirty="0" smtClean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 smtClean="0">
                <a:latin typeface="Monaco"/>
                <a:cs typeface="Monaco"/>
              </a:rPr>
              <a:t>    add thread to s-&gt;queue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block thread; (sleep)</a:t>
            </a:r>
          </a:p>
          <a:p>
            <a:pPr lvl="1">
              <a:lnSpc>
                <a:spcPct val="97000"/>
              </a:lnSpc>
            </a:pPr>
            <a:endParaRPr lang="en-US" sz="2000" dirty="0" smtClean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 smtClean="0">
                <a:latin typeface="Monaco"/>
                <a:cs typeface="Monaco"/>
              </a:rPr>
              <a:t>  </a:t>
            </a:r>
            <a:r>
              <a:rPr lang="en-US" sz="2000" dirty="0" err="1" smtClean="0">
                <a:latin typeface="Monaco"/>
                <a:cs typeface="Monaco"/>
              </a:rPr>
              <a:t>s</a:t>
            </a:r>
            <a:r>
              <a:rPr lang="en-US" sz="2000" dirty="0" err="1" smtClean="0">
                <a:latin typeface="Monaco"/>
                <a:cs typeface="Monaco"/>
                <a:sym typeface="Wingdings"/>
              </a:rPr>
              <a:t>val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-</a:t>
            </a:r>
            <a:r>
              <a:rPr lang="en-US" sz="2000" dirty="0">
                <a:latin typeface="Monaco"/>
                <a:cs typeface="Monaco"/>
              </a:rPr>
              <a:t>; </a:t>
            </a:r>
            <a:endParaRPr lang="en-US" sz="2000" dirty="0" smtClean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 smtClean="0">
                <a:latin typeface="Monaco"/>
                <a:cs typeface="Monaco"/>
              </a:rPr>
              <a:t>}</a:t>
            </a:r>
          </a:p>
          <a:p>
            <a:pPr lvl="1">
              <a:lnSpc>
                <a:spcPct val="97000"/>
              </a:lnSpc>
            </a:pPr>
            <a:endParaRPr lang="en-US" sz="2000" dirty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u="sng" dirty="0" smtClean="0">
                <a:latin typeface="Monaco"/>
                <a:cs typeface="Monaco"/>
              </a:rPr>
              <a:t>P(s) </a:t>
            </a:r>
            <a:r>
              <a:rPr lang="en-US" sz="2000" dirty="0" smtClean="0">
                <a:latin typeface="Monaco"/>
                <a:cs typeface="Monaco"/>
              </a:rPr>
              <a:t>{ </a:t>
            </a:r>
            <a:r>
              <a:rPr lang="en-US" sz="2000" dirty="0" err="1" smtClean="0">
                <a:latin typeface="Monaco"/>
                <a:cs typeface="Monaco"/>
              </a:rPr>
              <a:t>sem_wait</a:t>
            </a:r>
            <a:r>
              <a:rPr lang="en-US" sz="2000" dirty="0" smtClean="0">
                <a:latin typeface="Monaco"/>
                <a:cs typeface="Monaco"/>
              </a:rPr>
              <a:t>(s); }</a:t>
            </a:r>
            <a:endParaRPr lang="en-US" sz="2000" dirty="0">
              <a:latin typeface="Monaco"/>
              <a:cs typeface="Monac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18" y="1350078"/>
            <a:ext cx="4572000" cy="2492990"/>
          </a:xfrm>
          <a:prstGeom prst="rect">
            <a:avLst/>
          </a:prstGeom>
        </p:spPr>
        <p:txBody>
          <a:bodyPr bIns="0">
            <a:spAutoFit/>
          </a:bodyPr>
          <a:lstStyle/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Monaco"/>
                <a:cs typeface="Monaco"/>
              </a:rPr>
              <a:t>sem_wait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(s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); /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/ P(s)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endParaRPr lang="en-US" sz="18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 // critical sec.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endParaRPr lang="en-US" sz="18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latin typeface="Monaco"/>
                <a:cs typeface="Monaco"/>
              </a:rPr>
              <a:t> </a:t>
            </a:r>
            <a:r>
              <a:rPr lang="en-US" sz="1800" dirty="0" smtClean="0">
                <a:latin typeface="Monaco"/>
                <a:cs typeface="Monaco"/>
              </a:rPr>
              <a:t> </a:t>
            </a:r>
            <a:r>
              <a:rPr lang="en-US" sz="1800" dirty="0" err="1" smtClean="0">
                <a:latin typeface="Monaco"/>
                <a:cs typeface="Monaco"/>
              </a:rPr>
              <a:t>sem_post</a:t>
            </a:r>
            <a:r>
              <a:rPr lang="en-US" sz="1800" dirty="0">
                <a:latin typeface="Monaco"/>
                <a:cs typeface="Monaco"/>
              </a:rPr>
              <a:t>(s)</a:t>
            </a:r>
            <a:r>
              <a:rPr lang="en-US" sz="1800" dirty="0" smtClean="0">
                <a:latin typeface="Monaco"/>
                <a:cs typeface="Monaco"/>
              </a:rPr>
              <a:t>; /</a:t>
            </a:r>
            <a:r>
              <a:rPr lang="en-US" sz="1800" dirty="0">
                <a:latin typeface="Monaco"/>
                <a:cs typeface="Monaco"/>
              </a:rPr>
              <a:t>/ V(s)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33916" y="1350078"/>
            <a:ext cx="0" cy="289560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Callout 9"/>
          <p:cNvSpPr/>
          <p:nvPr/>
        </p:nvSpPr>
        <p:spPr>
          <a:xfrm>
            <a:off x="7142799" y="456678"/>
            <a:ext cx="1886901" cy="1073076"/>
          </a:xfrm>
          <a:prstGeom prst="wedgeEllipseCallout">
            <a:avLst>
              <a:gd name="adj1" fmla="val -20227"/>
              <a:gd name="adj2" fmla="val 89008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0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  <a:sym typeface="Wingdings"/>
              </a:rPr>
              <a:t>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noProof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Lock is not available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0552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4572000"/>
            <a:ext cx="8692460" cy="18825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sem_post</a:t>
            </a:r>
            <a:r>
              <a:rPr lang="en-US" dirty="0" smtClean="0">
                <a:solidFill>
                  <a:srgbClr val="FF0000"/>
                </a:solidFill>
              </a:rPr>
              <a:t>(s) or V(s)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V() for “increment” in Dutch (</a:t>
            </a:r>
            <a:r>
              <a:rPr lang="en-US" dirty="0" err="1"/>
              <a:t>verhogen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Increment </a:t>
            </a:r>
            <a:r>
              <a:rPr lang="en-US" dirty="0"/>
              <a:t>value of </a:t>
            </a:r>
            <a:r>
              <a:rPr lang="en-US" dirty="0" smtClean="0"/>
              <a:t>semaphore</a:t>
            </a:r>
          </a:p>
          <a:p>
            <a:pPr lvl="1"/>
            <a:r>
              <a:rPr lang="en-US" dirty="0" smtClean="0"/>
              <a:t>Details:	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ake(s) checks if someone is waiting on the </a:t>
            </a:r>
            <a:r>
              <a:rPr lang="en-US" dirty="0" err="1" smtClean="0"/>
              <a:t>s</a:t>
            </a:r>
            <a:r>
              <a:rPr lang="en-US" dirty="0" err="1" smtClean="0">
                <a:sym typeface="Wingdings"/>
              </a:rPr>
              <a:t>waitqueue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7018" y="1350078"/>
            <a:ext cx="4572000" cy="2271391"/>
          </a:xfrm>
          <a:prstGeom prst="rect">
            <a:avLst/>
          </a:prstGeom>
        </p:spPr>
        <p:txBody>
          <a:bodyPr bIns="0">
            <a:spAutoFit/>
          </a:bodyPr>
          <a:lstStyle/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Monaco"/>
                <a:cs typeface="Monaco"/>
              </a:rPr>
              <a:t> </a:t>
            </a:r>
            <a:r>
              <a:rPr lang="en-US" sz="1800" dirty="0" smtClean="0">
                <a:latin typeface="Monaco"/>
                <a:cs typeface="Monaco"/>
              </a:rPr>
              <a:t> </a:t>
            </a:r>
            <a:r>
              <a:rPr lang="en-US" sz="1800" dirty="0" err="1" smtClean="0">
                <a:latin typeface="Monaco"/>
                <a:cs typeface="Monaco"/>
              </a:rPr>
              <a:t>sem_wait</a:t>
            </a:r>
            <a:r>
              <a:rPr lang="en-US" sz="1800" dirty="0">
                <a:latin typeface="Monaco"/>
                <a:cs typeface="Monaco"/>
              </a:rPr>
              <a:t>(s</a:t>
            </a:r>
            <a:r>
              <a:rPr lang="en-US" sz="1800" dirty="0" smtClean="0">
                <a:latin typeface="Monaco"/>
                <a:cs typeface="Monaco"/>
              </a:rPr>
              <a:t>); /</a:t>
            </a:r>
            <a:r>
              <a:rPr lang="en-US" sz="1800" dirty="0">
                <a:latin typeface="Monaco"/>
                <a:cs typeface="Monaco"/>
              </a:rPr>
              <a:t>/ P(s)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endParaRPr lang="en-US" sz="18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  // critical sec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endParaRPr lang="en-US" sz="18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Monaco"/>
                <a:cs typeface="Monaco"/>
              </a:rPr>
              <a:t>sem_post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(s)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; /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/ V(s)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1541770"/>
            <a:ext cx="4038600" cy="307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7000"/>
              </a:lnSpc>
            </a:pPr>
            <a:r>
              <a:rPr lang="en-US" sz="2000" u="sng" dirty="0" err="1">
                <a:latin typeface="Monaco"/>
                <a:cs typeface="Monaco"/>
              </a:rPr>
              <a:t>s</a:t>
            </a:r>
            <a:r>
              <a:rPr lang="en-US" sz="2000" u="sng" dirty="0" err="1" smtClean="0">
                <a:latin typeface="Monaco"/>
                <a:cs typeface="Monaco"/>
              </a:rPr>
              <a:t>em_post</a:t>
            </a:r>
            <a:r>
              <a:rPr lang="en-US" sz="2000" dirty="0" smtClean="0">
                <a:latin typeface="Monaco"/>
                <a:cs typeface="Monaco"/>
              </a:rPr>
              <a:t>(</a:t>
            </a:r>
            <a:r>
              <a:rPr lang="en-US" sz="2000" dirty="0">
                <a:latin typeface="Monaco"/>
                <a:cs typeface="Monaco"/>
              </a:rPr>
              <a:t>s</a:t>
            </a:r>
            <a:r>
              <a:rPr lang="en-US" sz="2000" dirty="0" smtClean="0">
                <a:latin typeface="Monaco"/>
                <a:cs typeface="Monaco"/>
              </a:rPr>
              <a:t>) {</a:t>
            </a:r>
          </a:p>
          <a:p>
            <a:pPr lvl="1">
              <a:lnSpc>
                <a:spcPct val="97000"/>
              </a:lnSpc>
            </a:pPr>
            <a:endParaRPr lang="en-US" sz="2000" dirty="0" smtClean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 smtClean="0">
                <a:latin typeface="Monaco"/>
                <a:cs typeface="Monaco"/>
              </a:rPr>
              <a:t>  </a:t>
            </a:r>
            <a:r>
              <a:rPr lang="en-US" sz="2000" dirty="0" err="1" smtClean="0">
                <a:latin typeface="Monaco"/>
                <a:cs typeface="Monaco"/>
              </a:rPr>
              <a:t>s</a:t>
            </a:r>
            <a:r>
              <a:rPr lang="en-US" sz="2000" dirty="0" err="1" smtClean="0">
                <a:latin typeface="Monaco"/>
                <a:cs typeface="Monaco"/>
                <a:sym typeface="Wingdings"/>
              </a:rPr>
              <a:t>val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+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+</a:t>
            </a:r>
            <a:r>
              <a:rPr lang="en-US" sz="2000" dirty="0" smtClean="0">
                <a:latin typeface="Monaco"/>
                <a:cs typeface="Monaco"/>
              </a:rPr>
              <a:t>;</a:t>
            </a:r>
          </a:p>
          <a:p>
            <a:pPr lvl="1">
              <a:lnSpc>
                <a:spcPct val="97000"/>
              </a:lnSpc>
            </a:pPr>
            <a:endParaRPr lang="en-US" sz="2000" dirty="0" smtClean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 smtClean="0">
                <a:latin typeface="Monaco"/>
                <a:cs typeface="Monaco"/>
              </a:rPr>
              <a:t>  wake head(s-&gt;queue);</a:t>
            </a:r>
          </a:p>
          <a:p>
            <a:pPr lvl="1">
              <a:lnSpc>
                <a:spcPct val="97000"/>
              </a:lnSpc>
            </a:pPr>
            <a:endParaRPr lang="en-US" sz="2000" dirty="0" smtClean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 smtClean="0">
                <a:latin typeface="Monaco"/>
                <a:cs typeface="Monaco"/>
              </a:rPr>
              <a:t>}</a:t>
            </a:r>
          </a:p>
          <a:p>
            <a:pPr lvl="1">
              <a:lnSpc>
                <a:spcPct val="97000"/>
              </a:lnSpc>
            </a:pPr>
            <a:endParaRPr lang="en-US" sz="2000" dirty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endParaRPr lang="en-US" sz="2000" dirty="0" smtClean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u="sng" dirty="0" smtClean="0">
                <a:latin typeface="Monaco"/>
                <a:cs typeface="Monaco"/>
              </a:rPr>
              <a:t>V(s) </a:t>
            </a:r>
            <a:r>
              <a:rPr lang="en-US" sz="2000" dirty="0" smtClean="0">
                <a:latin typeface="Monaco"/>
                <a:cs typeface="Monaco"/>
              </a:rPr>
              <a:t>{ </a:t>
            </a:r>
            <a:r>
              <a:rPr lang="en-US" sz="2000" dirty="0" err="1" smtClean="0">
                <a:latin typeface="Monaco"/>
                <a:cs typeface="Monaco"/>
              </a:rPr>
              <a:t>sem_post</a:t>
            </a:r>
            <a:r>
              <a:rPr lang="en-US" sz="2000" dirty="0" smtClean="0">
                <a:latin typeface="Monaco"/>
                <a:cs typeface="Monaco"/>
              </a:rPr>
              <a:t>(s); }</a:t>
            </a:r>
            <a:endParaRPr lang="en-US" sz="2000" dirty="0">
              <a:latin typeface="Monaco"/>
              <a:cs typeface="Monaco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7142799" y="609600"/>
            <a:ext cx="1886901" cy="1073076"/>
          </a:xfrm>
          <a:prstGeom prst="wedgeEllipseCallout">
            <a:avLst>
              <a:gd name="adj1" fmla="val -65557"/>
              <a:gd name="adj2" fmla="val 10752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0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  <a:sym typeface="Wingdings"/>
              </a:rPr>
              <a:t> 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noProof="0" dirty="0" smtClean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Lock is available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0552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3810000"/>
            <a:ext cx="8442325" cy="2819400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i="1" dirty="0" smtClean="0"/>
              <a:t>(The code above is just the high-level logic. The actual implementation is more complex)</a:t>
            </a: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OS kernel guarantees </a:t>
            </a:r>
            <a:r>
              <a:rPr lang="en-US" dirty="0"/>
              <a:t>that operations </a:t>
            </a:r>
            <a:r>
              <a:rPr lang="en-US" dirty="0" smtClean="0">
                <a:solidFill>
                  <a:srgbClr val="FF0000"/>
                </a:solidFill>
              </a:rPr>
              <a:t>inside</a:t>
            </a:r>
            <a:r>
              <a:rPr lang="en-US" dirty="0" smtClean="0"/>
              <a:t> P() and V() </a:t>
            </a:r>
            <a:r>
              <a:rPr lang="en-US" dirty="0"/>
              <a:t>are </a:t>
            </a:r>
            <a:r>
              <a:rPr lang="en-US" dirty="0" smtClean="0">
                <a:solidFill>
                  <a:srgbClr val="FF0000"/>
                </a:solidFill>
              </a:rPr>
              <a:t>executed atomically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97000"/>
              </a:lnSpc>
            </a:pPr>
            <a:r>
              <a:rPr lang="en-US" i="1" dirty="0" smtClean="0"/>
              <a:t>No data races </a:t>
            </a:r>
            <a:r>
              <a:rPr lang="en-US" dirty="0" smtClean="0"/>
              <a:t>inside P() and V()</a:t>
            </a:r>
          </a:p>
          <a:p>
            <a:pPr lvl="1">
              <a:lnSpc>
                <a:spcPct val="97000"/>
              </a:lnSpc>
            </a:pPr>
            <a:r>
              <a:rPr lang="en-US" dirty="0" smtClean="0"/>
              <a:t>Only </a:t>
            </a:r>
            <a:r>
              <a:rPr lang="en-US" dirty="0"/>
              <a:t>one </a:t>
            </a:r>
            <a:r>
              <a:rPr lang="en-US" i="1" dirty="0"/>
              <a:t>P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operation at a time can modify </a:t>
            </a:r>
            <a:r>
              <a:rPr lang="en-US" dirty="0" smtClean="0"/>
              <a:t>s</a:t>
            </a:r>
          </a:p>
          <a:p>
            <a:pPr lvl="1">
              <a:lnSpc>
                <a:spcPct val="97000"/>
              </a:lnSpc>
            </a:pPr>
            <a:r>
              <a:rPr lang="en-US" dirty="0" smtClean="0"/>
              <a:t>How to implement P()/V()? Cs230 – require special HW instructions</a:t>
            </a:r>
            <a:endParaRPr lang="en-US" dirty="0"/>
          </a:p>
          <a:p>
            <a:pPr lvl="1">
              <a:lnSpc>
                <a:spcPct val="85000"/>
              </a:lnSpc>
            </a:pP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8912"/>
            <a:ext cx="7759700" cy="573088"/>
          </a:xfrm>
        </p:spPr>
        <p:txBody>
          <a:bodyPr/>
          <a:lstStyle/>
          <a:p>
            <a:r>
              <a:rPr lang="en-US" dirty="0"/>
              <a:t>Semaphores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05782" y="990600"/>
            <a:ext cx="4572000" cy="2734595"/>
          </a:xfrm>
          <a:prstGeom prst="rect">
            <a:avLst/>
          </a:prstGeom>
        </p:spPr>
        <p:txBody>
          <a:bodyPr bIns="0">
            <a:spAutoFit/>
          </a:bodyPr>
          <a:lstStyle/>
          <a:p>
            <a:pPr lvl="1">
              <a:lnSpc>
                <a:spcPct val="97000"/>
              </a:lnSpc>
            </a:pPr>
            <a:r>
              <a:rPr lang="en-US" sz="2000" dirty="0" smtClean="0">
                <a:latin typeface="Monaco"/>
                <a:cs typeface="Monaco"/>
              </a:rPr>
              <a:t>ACQUIRE THE LOCK: </a:t>
            </a:r>
          </a:p>
          <a:p>
            <a:pPr lvl="1">
              <a:lnSpc>
                <a:spcPct val="97000"/>
              </a:lnSpc>
            </a:pPr>
            <a:endParaRPr lang="en-US" sz="2000" dirty="0" smtClean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sem_wait</a:t>
            </a:r>
            <a:r>
              <a:rPr lang="en-US" sz="2000" dirty="0" smtClean="0">
                <a:latin typeface="Monaco"/>
                <a:cs typeface="Monaco"/>
              </a:rPr>
              <a:t>(</a:t>
            </a:r>
            <a:r>
              <a:rPr lang="en-US" sz="2000" dirty="0">
                <a:latin typeface="Monaco"/>
                <a:cs typeface="Monaco"/>
              </a:rPr>
              <a:t>s</a:t>
            </a:r>
            <a:r>
              <a:rPr lang="en-US" sz="2000" dirty="0" smtClean="0">
                <a:latin typeface="Monaco"/>
                <a:cs typeface="Monaco"/>
              </a:rPr>
              <a:t>) {    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</a:t>
            </a:r>
            <a:r>
              <a:rPr lang="en-US" sz="2000" dirty="0" smtClean="0">
                <a:latin typeface="Monaco"/>
                <a:cs typeface="Monaco"/>
              </a:rPr>
              <a:t> while </a:t>
            </a:r>
            <a:r>
              <a:rPr lang="en-US" sz="2000" dirty="0">
                <a:latin typeface="Monaco"/>
                <a:cs typeface="Monaco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  <a:sym typeface="Wingdings"/>
              </a:rPr>
              <a:t>val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== 0</a:t>
            </a:r>
            <a:r>
              <a:rPr lang="en-US" sz="2000" dirty="0">
                <a:latin typeface="Monaco"/>
                <a:cs typeface="Monaco"/>
              </a:rPr>
              <a:t>) </a:t>
            </a:r>
            <a:endParaRPr lang="en-US" sz="2000" dirty="0" smtClean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</a:t>
            </a:r>
            <a:r>
              <a:rPr lang="en-US" sz="2000" dirty="0" smtClean="0">
                <a:latin typeface="Monaco"/>
                <a:cs typeface="Monaco"/>
              </a:rPr>
              <a:t>   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block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thread</a:t>
            </a:r>
            <a:r>
              <a:rPr lang="en-US" sz="2000" dirty="0" smtClean="0">
                <a:latin typeface="Monaco"/>
                <a:cs typeface="Monaco"/>
              </a:rPr>
              <a:t>; </a:t>
            </a:r>
          </a:p>
          <a:p>
            <a:pPr lvl="1">
              <a:lnSpc>
                <a:spcPct val="97000"/>
              </a:lnSpc>
            </a:pPr>
            <a:r>
              <a:rPr lang="en-US" sz="2000" dirty="0" smtClean="0">
                <a:latin typeface="Monaco"/>
                <a:cs typeface="Monaco"/>
              </a:rPr>
              <a:t>  </a:t>
            </a:r>
            <a:r>
              <a:rPr lang="en-US" sz="2000" dirty="0" err="1" smtClean="0">
                <a:latin typeface="Monaco"/>
                <a:cs typeface="Monaco"/>
              </a:rPr>
              <a:t>s</a:t>
            </a:r>
            <a:r>
              <a:rPr lang="en-US" sz="2000" dirty="0" err="1" smtClean="0">
                <a:latin typeface="Monaco"/>
                <a:cs typeface="Monaco"/>
                <a:sym typeface="Wingdings"/>
              </a:rPr>
              <a:t>val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-</a:t>
            </a:r>
            <a:r>
              <a:rPr lang="en-US" sz="2000" dirty="0">
                <a:latin typeface="Monaco"/>
                <a:cs typeface="Monaco"/>
              </a:rPr>
              <a:t>; </a:t>
            </a:r>
            <a:endParaRPr lang="en-US" sz="2000" dirty="0" smtClean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 smtClean="0">
                <a:latin typeface="Monaco"/>
                <a:cs typeface="Monaco"/>
              </a:rPr>
              <a:t>}</a:t>
            </a:r>
          </a:p>
          <a:p>
            <a:pPr lvl="1">
              <a:lnSpc>
                <a:spcPct val="97000"/>
              </a:lnSpc>
            </a:pPr>
            <a:endParaRPr lang="en-US" sz="2000" dirty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 smtClean="0">
                <a:latin typeface="Monaco"/>
                <a:cs typeface="Monaco"/>
              </a:rPr>
              <a:t>P(s) { </a:t>
            </a:r>
            <a:r>
              <a:rPr lang="en-US" sz="2000" dirty="0" err="1" smtClean="0">
                <a:latin typeface="Monaco"/>
                <a:cs typeface="Monaco"/>
              </a:rPr>
              <a:t>sem_wait</a:t>
            </a:r>
            <a:r>
              <a:rPr lang="en-US" sz="2000" dirty="0" smtClean="0">
                <a:latin typeface="Monaco"/>
                <a:cs typeface="Monaco"/>
              </a:rPr>
              <a:t>(s); }</a:t>
            </a:r>
            <a:endParaRPr lang="en-US" sz="2000" dirty="0">
              <a:latin typeface="Monaco"/>
              <a:cs typeface="Monac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930753"/>
            <a:ext cx="4038600" cy="2780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7000"/>
              </a:lnSpc>
            </a:pPr>
            <a:r>
              <a:rPr lang="en-US" sz="2000" dirty="0" smtClean="0">
                <a:latin typeface="Monaco"/>
                <a:cs typeface="Monaco"/>
              </a:rPr>
              <a:t>RELEASE THE LOCK:</a:t>
            </a:r>
          </a:p>
          <a:p>
            <a:pPr lvl="1">
              <a:lnSpc>
                <a:spcPct val="97000"/>
              </a:lnSpc>
            </a:pPr>
            <a:endParaRPr lang="en-US" sz="2000" dirty="0" smtClean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sem_post</a:t>
            </a:r>
            <a:r>
              <a:rPr lang="en-US" sz="2000" dirty="0" smtClean="0">
                <a:latin typeface="Monaco"/>
                <a:cs typeface="Monaco"/>
              </a:rPr>
              <a:t>(</a:t>
            </a:r>
            <a:r>
              <a:rPr lang="en-US" sz="2000" dirty="0">
                <a:latin typeface="Monaco"/>
                <a:cs typeface="Monaco"/>
              </a:rPr>
              <a:t>s</a:t>
            </a:r>
            <a:r>
              <a:rPr lang="en-US" sz="2000" dirty="0" smtClean="0">
                <a:latin typeface="Monaco"/>
                <a:cs typeface="Monaco"/>
              </a:rPr>
              <a:t>) {</a:t>
            </a:r>
          </a:p>
          <a:p>
            <a:pPr lvl="1">
              <a:lnSpc>
                <a:spcPct val="97000"/>
              </a:lnSpc>
            </a:pPr>
            <a:r>
              <a:rPr lang="en-US" sz="2000" dirty="0" smtClean="0">
                <a:latin typeface="Monaco"/>
                <a:cs typeface="Monaco"/>
              </a:rPr>
              <a:t>  </a:t>
            </a:r>
            <a:r>
              <a:rPr lang="en-US" sz="2000" dirty="0" err="1" smtClean="0">
                <a:latin typeface="Monaco"/>
                <a:cs typeface="Monaco"/>
              </a:rPr>
              <a:t>s</a:t>
            </a:r>
            <a:r>
              <a:rPr lang="en-US" sz="2000" dirty="0" err="1" smtClean="0">
                <a:latin typeface="Monaco"/>
                <a:cs typeface="Monaco"/>
                <a:sym typeface="Wingdings"/>
              </a:rPr>
              <a:t>val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+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+</a:t>
            </a:r>
            <a:r>
              <a:rPr lang="en-US" sz="2000" dirty="0" smtClean="0">
                <a:latin typeface="Monaco"/>
                <a:cs typeface="Monaco"/>
              </a:rPr>
              <a:t>;</a:t>
            </a:r>
          </a:p>
          <a:p>
            <a:pPr lvl="1">
              <a:lnSpc>
                <a:spcPct val="97000"/>
              </a:lnSpc>
            </a:pPr>
            <a:r>
              <a:rPr lang="en-US" sz="2000" dirty="0">
                <a:latin typeface="Monaco"/>
                <a:cs typeface="Monaco"/>
              </a:rPr>
              <a:t> </a:t>
            </a:r>
            <a:r>
              <a:rPr lang="en-US" sz="2000" dirty="0" smtClean="0">
                <a:latin typeface="Monaco"/>
                <a:cs typeface="Monaco"/>
              </a:rPr>
              <a:t> wake head(s-&gt;queue);</a:t>
            </a:r>
          </a:p>
          <a:p>
            <a:pPr lvl="1">
              <a:lnSpc>
                <a:spcPct val="97000"/>
              </a:lnSpc>
            </a:pPr>
            <a:r>
              <a:rPr lang="en-US" sz="2000" dirty="0" smtClean="0">
                <a:latin typeface="Monaco"/>
                <a:cs typeface="Monaco"/>
              </a:rPr>
              <a:t>}</a:t>
            </a:r>
          </a:p>
          <a:p>
            <a:pPr lvl="1">
              <a:lnSpc>
                <a:spcPct val="97000"/>
              </a:lnSpc>
            </a:pPr>
            <a:endParaRPr lang="en-US" sz="2000" dirty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endParaRPr lang="en-US" sz="2000" dirty="0" smtClean="0">
              <a:latin typeface="Monaco"/>
              <a:cs typeface="Monaco"/>
            </a:endParaRPr>
          </a:p>
          <a:p>
            <a:pPr lvl="1">
              <a:lnSpc>
                <a:spcPct val="97000"/>
              </a:lnSpc>
            </a:pPr>
            <a:r>
              <a:rPr lang="en-US" sz="2000" dirty="0" smtClean="0">
                <a:latin typeface="Monaco"/>
                <a:cs typeface="Monaco"/>
              </a:rPr>
              <a:t>V(s) { </a:t>
            </a:r>
            <a:r>
              <a:rPr lang="en-US" sz="2000" dirty="0" err="1" smtClean="0">
                <a:latin typeface="Monaco"/>
                <a:cs typeface="Monaco"/>
              </a:rPr>
              <a:t>sem_post</a:t>
            </a:r>
            <a:r>
              <a:rPr lang="en-US" sz="2000" dirty="0" smtClean="0">
                <a:latin typeface="Monaco"/>
                <a:cs typeface="Monaco"/>
              </a:rPr>
              <a:t>(s); }</a:t>
            </a:r>
            <a:endParaRPr lang="en-US" sz="2000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85781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15961</TotalTime>
  <Words>3220</Words>
  <Application>Microsoft Macintosh PowerPoint</Application>
  <PresentationFormat>On-screen Show (4:3)</PresentationFormat>
  <Paragraphs>761</Paragraphs>
  <Slides>36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template2007</vt:lpstr>
      <vt:lpstr>Synchronization with Semaphores  Section 12</vt:lpstr>
      <vt:lpstr>PowerPoint Presentation</vt:lpstr>
      <vt:lpstr>Semaphores</vt:lpstr>
      <vt:lpstr>Semaphores</vt:lpstr>
      <vt:lpstr>Semaphore</vt:lpstr>
      <vt:lpstr>Semaphore Operations</vt:lpstr>
      <vt:lpstr>Semaphore Operations</vt:lpstr>
      <vt:lpstr>Semaphore Operations</vt:lpstr>
      <vt:lpstr>Semaphores</vt:lpstr>
      <vt:lpstr>Simplified for subsequent slides</vt:lpstr>
      <vt:lpstr>Example 1</vt:lpstr>
      <vt:lpstr>Example 2: mutex with semaphores</vt:lpstr>
      <vt:lpstr>Binary semaphores (FYI only) </vt:lpstr>
      <vt:lpstr>Another way: pthread_mutex</vt:lpstr>
      <vt:lpstr>EXTRA: Thread Safety</vt:lpstr>
      <vt:lpstr>Deadlock</vt:lpstr>
      <vt:lpstr>Deadlock: Why does it happen?</vt:lpstr>
      <vt:lpstr>Deadlock example</vt:lpstr>
      <vt:lpstr>Example (cont’d)</vt:lpstr>
      <vt:lpstr>Feel it?</vt:lpstr>
      <vt:lpstr>Detection Steps</vt:lpstr>
      <vt:lpstr>Deadlock prevention: Lock ordering</vt:lpstr>
      <vt:lpstr>Recap</vt:lpstr>
      <vt:lpstr>Concurrency vs. Parallelism (FYI only)</vt:lpstr>
      <vt:lpstr>Concurrency vs. Parallelism (FYI only)</vt:lpstr>
      <vt:lpstr>Summary</vt:lpstr>
      <vt:lpstr>Laundry List</vt:lpstr>
      <vt:lpstr>That’s it !!  Hope you enjoyed this class!</vt:lpstr>
      <vt:lpstr>Extra</vt:lpstr>
      <vt:lpstr>Summary</vt:lpstr>
      <vt:lpstr>C semaphore operations</vt:lpstr>
      <vt:lpstr>badcnt.c: Improper synchronization</vt:lpstr>
      <vt:lpstr>goodcnt.c: Proper synchronization</vt:lpstr>
      <vt:lpstr>Why mutexes work</vt:lpstr>
      <vt:lpstr>Recap</vt:lpstr>
      <vt:lpstr>Representing deadlock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HG</cp:lastModifiedBy>
  <cp:revision>1626</cp:revision>
  <cp:lastPrinted>1999-09-20T15:19:18Z</cp:lastPrinted>
  <dcterms:created xsi:type="dcterms:W3CDTF">2011-01-05T23:58:06Z</dcterms:created>
  <dcterms:modified xsi:type="dcterms:W3CDTF">2019-11-26T17:38:26Z</dcterms:modified>
</cp:coreProperties>
</file>