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4" r:id="rId3"/>
    <p:sldId id="286" r:id="rId4"/>
    <p:sldId id="287" r:id="rId5"/>
    <p:sldId id="309" r:id="rId6"/>
    <p:sldId id="310" r:id="rId7"/>
    <p:sldId id="311" r:id="rId8"/>
    <p:sldId id="312" r:id="rId9"/>
    <p:sldId id="293" r:id="rId10"/>
    <p:sldId id="294" r:id="rId11"/>
    <p:sldId id="29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13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5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8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7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8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1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4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1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7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3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4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8A547-C7EA-9E49-9E28-3E64B271D5E9}" type="datetimeFigureOut">
              <a:rPr lang="en-US" smtClean="0"/>
              <a:t>10/8/19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EE7D1-36D6-434C-86B5-255AD3ED1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30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Active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Prof. Diana Franklin</a:t>
            </a:r>
          </a:p>
        </p:txBody>
      </p:sp>
    </p:spTree>
    <p:extLst>
      <p:ext uri="{BB962C8B-B14F-4D97-AF65-F5344CB8AC3E}">
        <p14:creationId xmlns:p14="http://schemas.microsoft.com/office/powerpoint/2010/main" val="2848723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Generic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strengths and weaknesses of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How does </a:t>
            </a:r>
            <a:r>
              <a:rPr lang="mr-IN" dirty="0"/>
              <a:t>…</a:t>
            </a:r>
            <a:r>
              <a:rPr lang="en-US" dirty="0"/>
              <a:t> affect </a:t>
            </a:r>
            <a:r>
              <a:rPr lang="mr-IN" dirty="0"/>
              <a:t>…</a:t>
            </a:r>
            <a:r>
              <a:rPr lang="en-US" dirty="0"/>
              <a:t> ?</a:t>
            </a:r>
          </a:p>
          <a:p>
            <a:r>
              <a:rPr lang="en-US" dirty="0"/>
              <a:t>Explain how </a:t>
            </a:r>
            <a:r>
              <a:rPr lang="mr-IN" dirty="0"/>
              <a:t>…</a:t>
            </a:r>
            <a:r>
              <a:rPr lang="en-US" dirty="0"/>
              <a:t> helped you learn.</a:t>
            </a:r>
          </a:p>
        </p:txBody>
      </p:sp>
    </p:spTree>
    <p:extLst>
      <p:ext uri="{BB962C8B-B14F-4D97-AF65-F5344CB8AC3E}">
        <p14:creationId xmlns:p14="http://schemas.microsoft.com/office/powerpoint/2010/main" val="2797500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Learning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were the most effective active learning techniques you learned about?</a:t>
            </a:r>
          </a:p>
          <a:p>
            <a:r>
              <a:rPr lang="en-US" dirty="0"/>
              <a:t>What made those techniques successful?</a:t>
            </a:r>
          </a:p>
        </p:txBody>
      </p:sp>
    </p:spTree>
    <p:extLst>
      <p:ext uri="{BB962C8B-B14F-4D97-AF65-F5344CB8AC3E}">
        <p14:creationId xmlns:p14="http://schemas.microsoft.com/office/powerpoint/2010/main" val="343415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Passive Learning</a:t>
            </a:r>
          </a:p>
        </p:txBody>
      </p:sp>
      <p:pic>
        <p:nvPicPr>
          <p:cNvPr id="3" name="Picture 2" descr="Screen Shot 2017-09-26 at 2.58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06" y="1450788"/>
            <a:ext cx="8686800" cy="367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50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Sage on the Stage</a:t>
            </a:r>
          </a:p>
        </p:txBody>
      </p:sp>
      <p:pic>
        <p:nvPicPr>
          <p:cNvPr id="4" name="Picture 3" descr="Screen Shot 2017-09-26 at 2.59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929" y="1787244"/>
            <a:ext cx="6474012" cy="462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77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Active Learning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 thinking about it (analyzing, synthesizing, evaluating) rather than passive (listening) or memorizing</a:t>
            </a:r>
          </a:p>
          <a:p>
            <a:r>
              <a:rPr lang="en-US" dirty="0"/>
              <a:t>Results in new knowledge</a:t>
            </a:r>
          </a:p>
          <a:p>
            <a:r>
              <a:rPr lang="en-US" dirty="0"/>
              <a:t>Students do not spontaneously engage in active learning </a:t>
            </a:r>
            <a:r>
              <a:rPr lang="mr-IN" dirty="0"/>
              <a:t>–</a:t>
            </a:r>
            <a:r>
              <a:rPr lang="en-US" dirty="0"/>
              <a:t> activities need to be structured to encourage it.</a:t>
            </a:r>
          </a:p>
        </p:txBody>
      </p:sp>
    </p:spTree>
    <p:extLst>
      <p:ext uri="{BB962C8B-B14F-4D97-AF65-F5344CB8AC3E}">
        <p14:creationId xmlns:p14="http://schemas.microsoft.com/office/powerpoint/2010/main" val="46254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Constructivism </a:t>
            </a:r>
            <a:r>
              <a:rPr lang="en-US" dirty="0" err="1"/>
              <a:t>vs</a:t>
            </a:r>
            <a:r>
              <a:rPr lang="en-US" dirty="0"/>
              <a:t> Active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Constructivism is a theory of what happens in brain</a:t>
            </a:r>
          </a:p>
          <a:p>
            <a:pPr lvl="1"/>
            <a:r>
              <a:rPr lang="en-US" dirty="0"/>
              <a:t>Construct understanding and knowledge through </a:t>
            </a:r>
            <a:r>
              <a:rPr lang="en-US" b="1" dirty="0"/>
              <a:t>experiencing</a:t>
            </a:r>
            <a:r>
              <a:rPr lang="en-US" dirty="0"/>
              <a:t> things and </a:t>
            </a:r>
            <a:r>
              <a:rPr lang="en-US" b="1" dirty="0"/>
              <a:t>reflecting</a:t>
            </a:r>
            <a:r>
              <a:rPr lang="en-US" dirty="0"/>
              <a:t> on them</a:t>
            </a:r>
          </a:p>
          <a:p>
            <a:r>
              <a:rPr lang="en-US" dirty="0"/>
              <a:t>Implies teaching strategies like active learning</a:t>
            </a:r>
          </a:p>
          <a:p>
            <a:pPr lvl="1"/>
            <a:r>
              <a:rPr lang="en-US" dirty="0"/>
              <a:t>Still applies to passive learning</a:t>
            </a:r>
          </a:p>
          <a:p>
            <a:pPr lvl="1"/>
            <a:r>
              <a:rPr lang="en-US" dirty="0"/>
              <a:t>Requires reflecting beyond active learning</a:t>
            </a:r>
          </a:p>
        </p:txBody>
      </p:sp>
    </p:spTree>
    <p:extLst>
      <p:ext uri="{BB962C8B-B14F-4D97-AF65-F5344CB8AC3E}">
        <p14:creationId xmlns:p14="http://schemas.microsoft.com/office/powerpoint/2010/main" val="73894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Constructivism </a:t>
            </a:r>
            <a:r>
              <a:rPr lang="en-US" dirty="0" err="1"/>
              <a:t>vs</a:t>
            </a:r>
            <a:r>
              <a:rPr lang="en-US" dirty="0"/>
              <a:t> Active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 Learning is a teaching strategy</a:t>
            </a:r>
          </a:p>
          <a:p>
            <a:pPr lvl="1"/>
            <a:r>
              <a:rPr lang="en-US" dirty="0"/>
              <a:t>Find ways to engage students in their learning</a:t>
            </a:r>
          </a:p>
          <a:p>
            <a:pPr lvl="1"/>
            <a:r>
              <a:rPr lang="en-US" dirty="0"/>
              <a:t>Give them opportunities to construct their own knowledge</a:t>
            </a:r>
          </a:p>
          <a:p>
            <a:pPr lvl="1"/>
            <a:r>
              <a:rPr lang="en-US" dirty="0"/>
              <a:t>On their own through structured tasks</a:t>
            </a:r>
          </a:p>
          <a:p>
            <a:pPr lvl="1"/>
            <a:r>
              <a:rPr lang="en-US" dirty="0"/>
              <a:t>In groups through discussions or structured tasks</a:t>
            </a:r>
          </a:p>
        </p:txBody>
      </p:sp>
    </p:spTree>
    <p:extLst>
      <p:ext uri="{BB962C8B-B14F-4D97-AF65-F5344CB8AC3E}">
        <p14:creationId xmlns:p14="http://schemas.microsoft.com/office/powerpoint/2010/main" val="344994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39212-E705-6D42-AB44-D70BF8E85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Scenarios - Jigsaw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366C7-EA3D-0B4E-8FDD-554A82305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into groups of 2-3</a:t>
            </a:r>
          </a:p>
          <a:p>
            <a:r>
              <a:rPr lang="en-US" dirty="0"/>
              <a:t>Count off up to 12</a:t>
            </a:r>
          </a:p>
          <a:p>
            <a:r>
              <a:rPr lang="en-US" dirty="0"/>
              <a:t>Take one activity genre and find where you think it could have been applied to 152</a:t>
            </a:r>
          </a:p>
          <a:p>
            <a:pPr lvl="1"/>
            <a:r>
              <a:rPr lang="en-US" dirty="0"/>
              <a:t>Find 2 examples</a:t>
            </a:r>
          </a:p>
        </p:txBody>
      </p:sp>
    </p:spTree>
    <p:extLst>
      <p:ext uri="{BB962C8B-B14F-4D97-AF65-F5344CB8AC3E}">
        <p14:creationId xmlns:p14="http://schemas.microsoft.com/office/powerpoint/2010/main" val="396476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39212-E705-6D42-AB44-D70BF8E85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Learning Types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64CBB6-2979-4148-9869-28B562BDC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65" y="1130157"/>
            <a:ext cx="4190737" cy="5532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461A03-E0DD-2441-8FCC-A69140C62CAB}"/>
              </a:ext>
            </a:extLst>
          </p:cNvPr>
          <p:cNvSpPr txBox="1"/>
          <p:nvPr/>
        </p:nvSpPr>
        <p:spPr>
          <a:xfrm>
            <a:off x="4572000" y="1284270"/>
            <a:ext cx="40166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Applications in CS 152</a:t>
            </a:r>
          </a:p>
          <a:p>
            <a:r>
              <a:rPr lang="en-US" sz="2800" dirty="0"/>
              <a:t>   (C, data structures)</a:t>
            </a:r>
          </a:p>
          <a:p>
            <a:pPr lvl="1"/>
            <a:r>
              <a:rPr lang="en-US" sz="2800" dirty="0"/>
              <a:t>Generate 2 examples</a:t>
            </a:r>
          </a:p>
        </p:txBody>
      </p:sp>
    </p:spTree>
    <p:extLst>
      <p:ext uri="{BB962C8B-B14F-4D97-AF65-F5344CB8AC3E}">
        <p14:creationId xmlns:p14="http://schemas.microsoft.com/office/powerpoint/2010/main" val="3442320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Guided Reciprocal Peer Questioning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Share your educational stories about active learning </a:t>
            </a:r>
            <a:r>
              <a:rPr lang="en-US" b="1" i="1" dirty="0">
                <a:solidFill>
                  <a:schemeClr val="accent1"/>
                </a:solidFill>
              </a:rPr>
              <a:t>in lecture </a:t>
            </a:r>
            <a:r>
              <a:rPr lang="en-US" dirty="0"/>
              <a:t>with your group with respect to active learning: 6 min</a:t>
            </a:r>
          </a:p>
          <a:p>
            <a:pPr lvl="1"/>
            <a:r>
              <a:rPr lang="en-US" dirty="0"/>
              <a:t>Focus on the structure of active learning activities</a:t>
            </a:r>
          </a:p>
          <a:p>
            <a:pPr lvl="2"/>
            <a:r>
              <a:rPr lang="en-US" dirty="0"/>
              <a:t>Individual activities</a:t>
            </a:r>
          </a:p>
          <a:p>
            <a:pPr lvl="2"/>
            <a:r>
              <a:rPr lang="en-US" dirty="0"/>
              <a:t>Group activities</a:t>
            </a:r>
          </a:p>
          <a:p>
            <a:pPr lvl="1"/>
            <a:r>
              <a:rPr lang="en-US" dirty="0"/>
              <a:t>What has worked well?</a:t>
            </a:r>
          </a:p>
          <a:p>
            <a:pPr lvl="1"/>
            <a:r>
              <a:rPr lang="en-US" dirty="0"/>
              <a:t>What has not worked well?</a:t>
            </a:r>
          </a:p>
          <a:p>
            <a:r>
              <a:rPr lang="en-US" dirty="0"/>
              <a:t>Each person generates two or three thought-provoking questions about the material: 5 min</a:t>
            </a:r>
          </a:p>
          <a:p>
            <a:r>
              <a:rPr lang="en-US" dirty="0"/>
              <a:t>Discuss those questions &amp; identify any questions for class discussion: 5 min</a:t>
            </a:r>
          </a:p>
          <a:p>
            <a:r>
              <a:rPr lang="en-US" dirty="0"/>
              <a:t>Turn in your questions &amp; answers (I will give them back next class)</a:t>
            </a:r>
          </a:p>
        </p:txBody>
      </p:sp>
    </p:spTree>
    <p:extLst>
      <p:ext uri="{BB962C8B-B14F-4D97-AF65-F5344CB8AC3E}">
        <p14:creationId xmlns:p14="http://schemas.microsoft.com/office/powerpoint/2010/main" val="1350479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7168</TotalTime>
  <Words>317</Words>
  <Application>Microsoft Macintosh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Active Learning</vt:lpstr>
      <vt:lpstr>Passive Learning</vt:lpstr>
      <vt:lpstr>Sage on the Stage</vt:lpstr>
      <vt:lpstr>Active Learning</vt:lpstr>
      <vt:lpstr>Constructivism vs Active Learning</vt:lpstr>
      <vt:lpstr>Constructivism vs Active Learning</vt:lpstr>
      <vt:lpstr>Developing Scenarios - Jigsaw </vt:lpstr>
      <vt:lpstr>Active Learning Types</vt:lpstr>
      <vt:lpstr>Guided Reciprocal Peer Questioning</vt:lpstr>
      <vt:lpstr>Generic Questions</vt:lpstr>
      <vt:lpstr>Active Learning Discussion</vt:lpstr>
    </vt:vector>
  </TitlesOfParts>
  <Company>UCSB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Computers for Learning CMSC 209</dc:title>
  <dc:creator>Diana Franklin</dc:creator>
  <cp:lastModifiedBy>Microsoft Office User</cp:lastModifiedBy>
  <cp:revision>54</cp:revision>
  <dcterms:created xsi:type="dcterms:W3CDTF">2017-06-13T19:55:26Z</dcterms:created>
  <dcterms:modified xsi:type="dcterms:W3CDTF">2019-10-08T14:11:30Z</dcterms:modified>
</cp:coreProperties>
</file>