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77" r:id="rId3"/>
    <p:sldId id="278" r:id="rId4"/>
    <p:sldId id="285" r:id="rId5"/>
    <p:sldId id="305" r:id="rId6"/>
    <p:sldId id="287" r:id="rId7"/>
    <p:sldId id="318" r:id="rId8"/>
    <p:sldId id="293" r:id="rId9"/>
    <p:sldId id="351" r:id="rId10"/>
    <p:sldId id="352" r:id="rId11"/>
    <p:sldId id="353" r:id="rId12"/>
    <p:sldId id="294" r:id="rId13"/>
    <p:sldId id="292" r:id="rId14"/>
    <p:sldId id="350" r:id="rId15"/>
    <p:sldId id="347" r:id="rId16"/>
    <p:sldId id="319" r:id="rId17"/>
    <p:sldId id="320" r:id="rId18"/>
    <p:sldId id="324" r:id="rId19"/>
    <p:sldId id="321" r:id="rId20"/>
    <p:sldId id="322" r:id="rId21"/>
    <p:sldId id="325" r:id="rId22"/>
    <p:sldId id="326" r:id="rId23"/>
    <p:sldId id="323" r:id="rId24"/>
    <p:sldId id="327" r:id="rId25"/>
    <p:sldId id="328" r:id="rId26"/>
    <p:sldId id="329" r:id="rId27"/>
    <p:sldId id="330" r:id="rId28"/>
    <p:sldId id="331" r:id="rId29"/>
    <p:sldId id="332" r:id="rId30"/>
    <p:sldId id="341" r:id="rId31"/>
    <p:sldId id="342" r:id="rId32"/>
    <p:sldId id="348" r:id="rId33"/>
    <p:sldId id="349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12" autoAdjust="0"/>
    <p:restoredTop sz="94660"/>
  </p:normalViewPr>
  <p:slideViewPr>
    <p:cSldViewPr snapToGrid="0" snapToObjects="1">
      <p:cViewPr varScale="1">
        <p:scale>
          <a:sx n="162" d="100"/>
          <a:sy n="162" d="100"/>
        </p:scale>
        <p:origin x="-146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52B7D-74EF-214E-9F60-C615E3335F10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60E67-B9E9-4F4D-9C21-93D97B2B7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715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31219-F201-4B49-A113-F01C53FBB4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30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31219-F201-4B49-A113-F01C53FBB40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30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31219-F201-4B49-A113-F01C53FBB40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30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31219-F201-4B49-A113-F01C53FBB40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30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31219-F201-4B49-A113-F01C53FBB40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30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Things to mention:</a:t>
            </a:r>
          </a:p>
          <a:p>
            <a:r>
              <a:rPr lang="en-US" dirty="0" smtClean="0">
                <a:effectLst/>
              </a:rPr>
              <a:t>Number and</a:t>
            </a:r>
            <a:r>
              <a:rPr lang="en-US" baseline="0" dirty="0" smtClean="0">
                <a:effectLst/>
              </a:rPr>
              <a:t> letter codes in the boxes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Gray before white (CT before programming)</a:t>
            </a:r>
          </a:p>
          <a:p>
            <a:r>
              <a:rPr lang="en-US" dirty="0" smtClean="0">
                <a:effectLst/>
              </a:rPr>
              <a:t>Black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vs</a:t>
            </a:r>
            <a:r>
              <a:rPr lang="en-US" baseline="0" dirty="0" smtClean="0">
                <a:effectLst/>
              </a:rPr>
              <a:t> gray arrows (dependence versus choice)</a:t>
            </a:r>
          </a:p>
          <a:p>
            <a:r>
              <a:rPr lang="en-US" baseline="0" dirty="0" smtClean="0">
                <a:effectLst/>
              </a:rPr>
              <a:t>Beginning, intermediate, advanced as indication of spiral</a:t>
            </a:r>
          </a:p>
          <a:p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31219-F201-4B49-A113-F01C53FBB40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37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Starts with the basic idea of repetition</a:t>
            </a:r>
            <a:r>
              <a:rPr lang="en-US" baseline="0" dirty="0" smtClean="0">
                <a:effectLst/>
              </a:rPr>
              <a:t> being needed for lots of things– nice example of starting with what kids know</a:t>
            </a:r>
          </a:p>
          <a:p>
            <a:r>
              <a:rPr lang="en-US" baseline="0" dirty="0" smtClean="0">
                <a:effectLst/>
              </a:rPr>
              <a:t>Progresses to sorting out different categories of repetition– what makes them stop?</a:t>
            </a:r>
          </a:p>
          <a:p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31219-F201-4B49-A113-F01C53FBB40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37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Starts with the basic idea of cause and</a:t>
            </a:r>
            <a:r>
              <a:rPr lang="en-US" baseline="0" dirty="0" smtClean="0">
                <a:effectLst/>
              </a:rPr>
              <a:t> effect in the world.</a:t>
            </a:r>
          </a:p>
          <a:p>
            <a:r>
              <a:rPr lang="en-US" baseline="0" dirty="0" smtClean="0">
                <a:effectLst/>
              </a:rPr>
              <a:t>Goes through different ways to consider both multiple conditionals and multiple conditionals.</a:t>
            </a:r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31219-F201-4B49-A113-F01C53FBB40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37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A547-C7EA-9E49-9E28-3E64B271D5E9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E7D1-36D6-434C-86B5-255AD3ED1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89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A547-C7EA-9E49-9E28-3E64B271D5E9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E7D1-36D6-434C-86B5-255AD3ED1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71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A547-C7EA-9E49-9E28-3E64B271D5E9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E7D1-36D6-434C-86B5-255AD3ED1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81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A547-C7EA-9E49-9E28-3E64B271D5E9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E7D1-36D6-434C-86B5-255AD3ED1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14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A547-C7EA-9E49-9E28-3E64B271D5E9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E7D1-36D6-434C-86B5-255AD3ED1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26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A547-C7EA-9E49-9E28-3E64B271D5E9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E7D1-36D6-434C-86B5-255AD3ED1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4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A547-C7EA-9E49-9E28-3E64B271D5E9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E7D1-36D6-434C-86B5-255AD3ED1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11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A547-C7EA-9E49-9E28-3E64B271D5E9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E7D1-36D6-434C-86B5-255AD3ED1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A547-C7EA-9E49-9E28-3E64B271D5E9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E7D1-36D6-434C-86B5-255AD3ED1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78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A547-C7EA-9E49-9E28-3E64B271D5E9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E7D1-36D6-434C-86B5-255AD3ED1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32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A547-C7EA-9E49-9E28-3E64B271D5E9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E7D1-36D6-434C-86B5-255AD3ED1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49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8A547-C7EA-9E49-9E28-3E64B271D5E9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EE7D1-36D6-434C-86B5-255AD3ED1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30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Constructionism &amp; </a:t>
            </a:r>
            <a:br>
              <a:rPr lang="en-US" dirty="0" smtClean="0"/>
            </a:br>
            <a:r>
              <a:rPr lang="en-US" dirty="0" smtClean="0"/>
              <a:t>Learning Trajectories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Prof. Diana Franklin</a:t>
            </a:r>
          </a:p>
        </p:txBody>
      </p:sp>
    </p:spTree>
    <p:extLst>
      <p:ext uri="{BB962C8B-B14F-4D97-AF65-F5344CB8AC3E}">
        <p14:creationId xmlns:p14="http://schemas.microsoft.com/office/powerpoint/2010/main" val="2848723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10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Negative motivators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5674"/>
            <a:ext cx="8229600" cy="5699648"/>
          </a:xfrm>
        </p:spPr>
        <p:txBody>
          <a:bodyPr>
            <a:normAutofit/>
          </a:bodyPr>
          <a:lstStyle/>
          <a:p>
            <a:r>
              <a:rPr lang="en-US" dirty="0" smtClean="0"/>
              <a:t>Fear of poverty</a:t>
            </a:r>
          </a:p>
          <a:p>
            <a:r>
              <a:rPr lang="en-US" dirty="0" smtClean="0"/>
              <a:t>Fear of failure and disappointment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327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10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Making a gears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5674"/>
            <a:ext cx="8229600" cy="5699648"/>
          </a:xfrm>
        </p:spPr>
        <p:txBody>
          <a:bodyPr>
            <a:normAutofit/>
          </a:bodyPr>
          <a:lstStyle/>
          <a:p>
            <a:r>
              <a:rPr lang="en-US" dirty="0" smtClean="0"/>
              <a:t>Can you “force” or “ensure” that every child has a gears experience</a:t>
            </a:r>
          </a:p>
          <a:p>
            <a:pPr lvl="1"/>
            <a:r>
              <a:rPr lang="en-US" dirty="0" smtClean="0"/>
              <a:t>If people succeed without it, does everyone need it?</a:t>
            </a:r>
          </a:p>
          <a:p>
            <a:pPr lvl="1"/>
            <a:r>
              <a:rPr lang="en-US" dirty="0" smtClean="0"/>
              <a:t>How do you force something that is, at its heart, internally motivated</a:t>
            </a:r>
          </a:p>
          <a:p>
            <a:r>
              <a:rPr lang="en-US" dirty="0" smtClean="0"/>
              <a:t>Removing barriers</a:t>
            </a:r>
          </a:p>
          <a:p>
            <a:pPr lvl="1"/>
            <a:r>
              <a:rPr lang="en-US" dirty="0" smtClean="0"/>
              <a:t>Providing lots of subjects they can get obsessed about and the tools to explore them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411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Generic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students respond to </a:t>
            </a:r>
            <a:r>
              <a:rPr lang="mr-IN" dirty="0" smtClean="0"/>
              <a:t>…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What barriers are there to learning with </a:t>
            </a:r>
            <a:r>
              <a:rPr lang="mr-IN" dirty="0" smtClean="0"/>
              <a:t>…</a:t>
            </a:r>
            <a:r>
              <a:rPr lang="en-US" dirty="0" smtClean="0"/>
              <a:t>.</a:t>
            </a:r>
          </a:p>
          <a:p>
            <a:r>
              <a:rPr lang="en-US" dirty="0" smtClean="0"/>
              <a:t>How can teachers / apps encourage learning with 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500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Constructionism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were the most effective constructionist techniques you learned about?</a:t>
            </a:r>
          </a:p>
          <a:p>
            <a:r>
              <a:rPr lang="en-US" dirty="0" smtClean="0"/>
              <a:t>What made those techniques successful?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158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Constructionism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Constructivism </a:t>
            </a:r>
            <a:r>
              <a:rPr lang="en-US" dirty="0" err="1" smtClean="0"/>
              <a:t>vs</a:t>
            </a:r>
            <a:r>
              <a:rPr lang="en-US" dirty="0" smtClean="0"/>
              <a:t> Active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Constructionism is more narrow, specific</a:t>
            </a:r>
          </a:p>
          <a:p>
            <a:pPr lvl="1"/>
            <a:r>
              <a:rPr lang="en-US" dirty="0" smtClean="0"/>
              <a:t>Assumes constructivism is true</a:t>
            </a:r>
          </a:p>
          <a:p>
            <a:pPr lvl="1"/>
            <a:r>
              <a:rPr lang="en-US" dirty="0" smtClean="0"/>
              <a:t>Layers on motivational factors</a:t>
            </a:r>
          </a:p>
          <a:p>
            <a:r>
              <a:rPr lang="en-US" dirty="0" smtClean="0"/>
              <a:t>Leads to very specific types of activities that are in the realm of active learning</a:t>
            </a:r>
          </a:p>
        </p:txBody>
      </p:sp>
    </p:spTree>
    <p:extLst>
      <p:ext uri="{BB962C8B-B14F-4D97-AF65-F5344CB8AC3E}">
        <p14:creationId xmlns:p14="http://schemas.microsoft.com/office/powerpoint/2010/main" val="1152205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7-09-26 at 3.36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376" y="274639"/>
            <a:ext cx="7175104" cy="632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61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650837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a Learning Trajectory?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688" y="1395512"/>
            <a:ext cx="8053244" cy="405001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learning trajectory is a path from students’ </a:t>
            </a:r>
            <a:br>
              <a:rPr lang="en-US" dirty="0" smtClean="0"/>
            </a:br>
            <a:r>
              <a:rPr lang="en-US" dirty="0" smtClean="0"/>
              <a:t>existing knowledge to some particular learning goal.</a:t>
            </a:r>
          </a:p>
          <a:p>
            <a:r>
              <a:rPr lang="en-US" dirty="0" smtClean="0"/>
              <a:t>One useful way to conceptualize an LT is to think of it as having three components</a:t>
            </a:r>
            <a:r>
              <a:rPr lang="en-US" baseline="30000" dirty="0" smtClean="0"/>
              <a:t>1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An overarching learning goal;</a:t>
            </a:r>
          </a:p>
          <a:p>
            <a:pPr lvl="1"/>
            <a:r>
              <a:rPr lang="en-US" dirty="0" smtClean="0"/>
              <a:t>A partially ordered list of waypoints that suggest a pathway to the learning goal; and </a:t>
            </a:r>
          </a:p>
          <a:p>
            <a:pPr lvl="1"/>
            <a:r>
              <a:rPr lang="en-US" dirty="0" smtClean="0"/>
              <a:t>A set of learning activities that help students move along the path.</a:t>
            </a:r>
          </a:p>
        </p:txBody>
      </p:sp>
      <p:pic>
        <p:nvPicPr>
          <p:cNvPr id="4" name="Picture 3" descr="UCSTEM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57" y="6047763"/>
            <a:ext cx="2698669" cy="70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0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650837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does theory influence Learning Trajectory shape?</a:t>
            </a:r>
            <a:endParaRPr lang="en-US" dirty="0"/>
          </a:p>
        </p:txBody>
      </p:sp>
      <p:pic>
        <p:nvPicPr>
          <p:cNvPr id="4" name="Picture 3" descr="UCSTEM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57" y="6047763"/>
            <a:ext cx="2698669" cy="707720"/>
          </a:xfrm>
          <a:prstGeom prst="rect">
            <a:avLst/>
          </a:prstGeom>
        </p:spPr>
      </p:pic>
      <p:pic>
        <p:nvPicPr>
          <p:cNvPr id="6" name="Picture 5" descr="Screen Shot 2017-11-10 at 9.47.5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95" y="1882237"/>
            <a:ext cx="4775425" cy="369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08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Pieces of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factors influence order in which knowledge is learned?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How is Pieces of Knowledge different from prior views of Learning Progressions?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415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650837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does theory influence Learning Trajectory shape?</a:t>
            </a:r>
            <a:endParaRPr lang="en-US" dirty="0"/>
          </a:p>
        </p:txBody>
      </p:sp>
      <p:pic>
        <p:nvPicPr>
          <p:cNvPr id="4" name="Picture 3" descr="UCSTEM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57" y="6047763"/>
            <a:ext cx="2698669" cy="707720"/>
          </a:xfrm>
          <a:prstGeom prst="rect">
            <a:avLst/>
          </a:prstGeom>
        </p:spPr>
      </p:pic>
      <p:pic>
        <p:nvPicPr>
          <p:cNvPr id="3" name="Picture 2" descr="Screen Shot 2017-11-10 at 9.48.0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91" y="1741271"/>
            <a:ext cx="4257006" cy="457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86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Constructionism: Critical Elements beyond Constructivism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361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650837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does theory influence Learning Trajectory shape?</a:t>
            </a:r>
            <a:endParaRPr lang="en-US" dirty="0"/>
          </a:p>
        </p:txBody>
      </p:sp>
      <p:pic>
        <p:nvPicPr>
          <p:cNvPr id="4" name="Picture 3" descr="UCSTEM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57" y="6047763"/>
            <a:ext cx="2698669" cy="707720"/>
          </a:xfrm>
          <a:prstGeom prst="rect">
            <a:avLst/>
          </a:prstGeom>
        </p:spPr>
      </p:pic>
      <p:pic>
        <p:nvPicPr>
          <p:cNvPr id="3" name="Picture 2" descr="Screen Shot 2017-11-10 at 9.48.0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880830"/>
            <a:ext cx="5784924" cy="466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914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Spiral Curriculum </a:t>
            </a:r>
            <a:r>
              <a:rPr lang="mr-IN" dirty="0" smtClean="0"/>
              <a:t>–</a:t>
            </a:r>
            <a:r>
              <a:rPr lang="en-US" dirty="0" smtClean="0"/>
              <a:t> 3 key aspects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1978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Spiral Curriculum </a:t>
            </a:r>
            <a:r>
              <a:rPr lang="mr-IN" dirty="0" smtClean="0"/>
              <a:t>–</a:t>
            </a:r>
            <a:r>
              <a:rPr lang="en-US" dirty="0" smtClean="0"/>
              <a:t> 3 key aspects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concepts revisited</a:t>
            </a:r>
          </a:p>
          <a:p>
            <a:r>
              <a:rPr lang="en-US" dirty="0" smtClean="0"/>
              <a:t>Revisited in more depth</a:t>
            </a:r>
          </a:p>
          <a:p>
            <a:r>
              <a:rPr lang="en-US" dirty="0" smtClean="0"/>
              <a:t>Connections made to previous visit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874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650837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does theory influence Learning Trajectory shape?</a:t>
            </a:r>
            <a:endParaRPr lang="en-US" dirty="0"/>
          </a:p>
        </p:txBody>
      </p:sp>
      <p:pic>
        <p:nvPicPr>
          <p:cNvPr id="4" name="Picture 3" descr="UCSTEM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57" y="6047763"/>
            <a:ext cx="2698669" cy="707720"/>
          </a:xfrm>
          <a:prstGeom prst="rect">
            <a:avLst/>
          </a:prstGeom>
        </p:spPr>
      </p:pic>
      <p:pic>
        <p:nvPicPr>
          <p:cNvPr id="3" name="Picture 2" descr="Screen Shot 2017-11-10 at 9.48.1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24" y="1493850"/>
            <a:ext cx="5909433" cy="492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669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902" y="279400"/>
            <a:ext cx="650837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Results: Sequence Trajectory</a:t>
            </a:r>
            <a:endParaRPr lang="en-US" dirty="0"/>
          </a:p>
        </p:txBody>
      </p:sp>
      <p:pic>
        <p:nvPicPr>
          <p:cNvPr id="4" name="Picture 3" descr="UCSTEM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373" y="6039923"/>
            <a:ext cx="2698669" cy="707720"/>
          </a:xfrm>
          <a:prstGeom prst="rect">
            <a:avLst/>
          </a:prstGeom>
        </p:spPr>
      </p:pic>
      <p:pic>
        <p:nvPicPr>
          <p:cNvPr id="13" name="Picture 12" descr="sequenc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8108"/>
            <a:ext cx="9144000" cy="33993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6902" y="5792208"/>
            <a:ext cx="5477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Big ideas include </a:t>
            </a:r>
            <a:r>
              <a:rPr lang="en-US" sz="2400" b="1" dirty="0" smtClean="0"/>
              <a:t>precision,</a:t>
            </a:r>
            <a:r>
              <a:rPr lang="en-US" sz="2400" dirty="0" smtClean="0"/>
              <a:t> </a:t>
            </a:r>
            <a:r>
              <a:rPr lang="en-US" sz="2400" b="1" dirty="0" smtClean="0"/>
              <a:t>order,</a:t>
            </a:r>
            <a:r>
              <a:rPr lang="en-US" sz="2400" dirty="0"/>
              <a:t> </a:t>
            </a:r>
            <a:r>
              <a:rPr lang="en-US" sz="2400" dirty="0" smtClean="0"/>
              <a:t>and the coordination of the two.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6210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1613"/>
            <a:ext cx="6508377" cy="250575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Dwyer et </a:t>
            </a:r>
            <a:r>
              <a:rPr lang="en-US" dirty="0" smtClean="0"/>
              <a:t>al. (2014)</a:t>
            </a:r>
            <a:r>
              <a:rPr lang="en-US" baseline="30000" dirty="0" smtClean="0"/>
              <a:t>10</a:t>
            </a:r>
            <a:r>
              <a:rPr lang="en-US" dirty="0" smtClean="0"/>
              <a:t> </a:t>
            </a:r>
            <a:r>
              <a:rPr lang="en-US" dirty="0"/>
              <a:t>found that kids were able to recognize the benefits of specific instructions, but unable to produce </a:t>
            </a:r>
            <a:r>
              <a:rPr lang="en-US" dirty="0" smtClean="0"/>
              <a:t>them: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Finding 1a: Fourth graders recognized the need for </a:t>
            </a:r>
            <a:r>
              <a:rPr lang="en-US" dirty="0" smtClean="0"/>
              <a:t>specific instructions.”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Finding 1d: Fourth graders struggled to employ </a:t>
            </a:r>
            <a:r>
              <a:rPr lang="en-US" dirty="0" smtClean="0"/>
              <a:t>precision and </a:t>
            </a:r>
            <a:r>
              <a:rPr lang="en-US" dirty="0"/>
              <a:t>cover all attributes consistently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199" y="503481"/>
            <a:ext cx="650837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Ordering Example 1:</a:t>
            </a:r>
            <a:br>
              <a:rPr lang="en-US" dirty="0" smtClean="0"/>
            </a:br>
            <a:r>
              <a:rPr lang="en-US" dirty="0" smtClean="0"/>
              <a:t>Student Evidence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07559" y="4692258"/>
            <a:ext cx="2306529" cy="147732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Precise instructions are more likely to produce the intended outcome than general ones.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3260068" y="5159409"/>
            <a:ext cx="978408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69858" y="4692258"/>
            <a:ext cx="2306529" cy="147732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Precision and completeness are important when writing instructions in advance.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542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32414"/>
            <a:ext cx="6508377" cy="278314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We happen to be interested in integration of CT with mathematics.</a:t>
            </a:r>
          </a:p>
          <a:p>
            <a:r>
              <a:rPr lang="en-US" dirty="0" smtClean="0"/>
              <a:t>In early mathematics, order of steps often has no effect on outcome.</a:t>
            </a:r>
          </a:p>
          <a:p>
            <a:pPr lvl="1"/>
            <a:r>
              <a:rPr lang="en-US" dirty="0" smtClean="0"/>
              <a:t>E.g. You can add three numbers in any order and get the same sum.</a:t>
            </a:r>
          </a:p>
          <a:p>
            <a:r>
              <a:rPr lang="en-US" dirty="0" smtClean="0"/>
              <a:t>Multiple strategies are often explored.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199" y="254438"/>
            <a:ext cx="650837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Ordering Example 2:</a:t>
            </a:r>
            <a:br>
              <a:rPr lang="en-US" dirty="0" smtClean="0"/>
            </a:br>
            <a:r>
              <a:rPr lang="en-US" dirty="0" smtClean="0"/>
              <a:t>Learning Context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7559" y="5039934"/>
            <a:ext cx="2306529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Different sets of instructions can produce the same outcome.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3260068" y="5361095"/>
            <a:ext cx="978408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69858" y="5039934"/>
            <a:ext cx="2447541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order in which instructions are carried out can affect the outcome.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708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9400"/>
            <a:ext cx="650837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Results: Repetition Trajectory</a:t>
            </a:r>
            <a:endParaRPr lang="en-US" dirty="0"/>
          </a:p>
        </p:txBody>
      </p:sp>
      <p:pic>
        <p:nvPicPr>
          <p:cNvPr id="4" name="Picture 3" descr="UCSTEM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373" y="6039923"/>
            <a:ext cx="2698669" cy="707720"/>
          </a:xfrm>
          <a:prstGeom prst="rect">
            <a:avLst/>
          </a:prstGeom>
        </p:spPr>
      </p:pic>
      <p:pic>
        <p:nvPicPr>
          <p:cNvPr id="3" name="Picture 2" descr="repeti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4356"/>
            <a:ext cx="9144000" cy="29355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189" y="5132844"/>
            <a:ext cx="593145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Big ideas include </a:t>
            </a:r>
            <a:r>
              <a:rPr lang="en-US" sz="2400" b="1" dirty="0" smtClean="0"/>
              <a:t>recognizing </a:t>
            </a:r>
            <a:r>
              <a:rPr lang="en-US" sz="2400" dirty="0" smtClean="0"/>
              <a:t>repetition, </a:t>
            </a:r>
            <a:r>
              <a:rPr lang="en-US" sz="2400" b="1" dirty="0" smtClean="0"/>
              <a:t>stopping </a:t>
            </a:r>
            <a:r>
              <a:rPr lang="en-US" sz="2400" dirty="0" smtClean="0"/>
              <a:t>repetitions, and </a:t>
            </a:r>
            <a:r>
              <a:rPr lang="en-US" sz="2400" b="1" dirty="0" smtClean="0"/>
              <a:t>cumulative effects</a:t>
            </a:r>
            <a:r>
              <a:rPr lang="en-US" sz="2400" dirty="0" smtClean="0"/>
              <a:t> of repeating things.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5286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1"/>
            <a:ext cx="6508377" cy="198018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 accordance with the LT literature, we attempted to organize our trajectories to progress from everyday ideas toward specific disciplinary ideas.</a:t>
            </a:r>
          </a:p>
          <a:p>
            <a:r>
              <a:rPr lang="en-US" dirty="0" smtClean="0"/>
              <a:t>Everyday </a:t>
            </a:r>
            <a:r>
              <a:rPr lang="en-US" dirty="0" smtClean="0">
                <a:sym typeface="Wingdings"/>
              </a:rPr>
              <a:t> CT  Programming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199" y="254438"/>
            <a:ext cx="650837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Ordering Example 3:</a:t>
            </a:r>
            <a:br>
              <a:rPr lang="en-US" dirty="0" smtClean="0"/>
            </a:br>
            <a:r>
              <a:rPr lang="en-US" dirty="0" smtClean="0"/>
              <a:t>Theoretical Framework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7560" y="4528938"/>
            <a:ext cx="1528166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Some tasks require repeating things.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2384172" y="4850099"/>
            <a:ext cx="535486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78050" y="4528938"/>
            <a:ext cx="2447541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Instructions like “Step 3 times” do the same thing as “step, step, step.”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5470828" y="4850099"/>
            <a:ext cx="535486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35510" y="4637877"/>
            <a:ext cx="152816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Computers use repeat commands.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185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189" y="279400"/>
            <a:ext cx="696557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Results: Conditionals Trajectory</a:t>
            </a:r>
            <a:endParaRPr lang="en-US" dirty="0"/>
          </a:p>
        </p:txBody>
      </p:sp>
      <p:pic>
        <p:nvPicPr>
          <p:cNvPr id="4" name="Picture 3" descr="UCSTEM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373" y="6039923"/>
            <a:ext cx="2698669" cy="7077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189" y="5657672"/>
            <a:ext cx="593145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Big ideas include </a:t>
            </a:r>
            <a:r>
              <a:rPr lang="en-US" sz="2400" b="1" dirty="0" smtClean="0"/>
              <a:t>binary nature</a:t>
            </a:r>
            <a:r>
              <a:rPr lang="en-US" sz="2400" dirty="0" smtClean="0"/>
              <a:t> of conditions, </a:t>
            </a:r>
            <a:r>
              <a:rPr lang="en-US" sz="2400" b="1" dirty="0" smtClean="0"/>
              <a:t>connecting conditions to actions,</a:t>
            </a:r>
            <a:r>
              <a:rPr lang="en-US" sz="2400" dirty="0" smtClean="0"/>
              <a:t> and </a:t>
            </a:r>
            <a:r>
              <a:rPr lang="en-US" sz="2400" b="1" dirty="0" smtClean="0"/>
              <a:t>thoroughness. </a:t>
            </a:r>
            <a:endParaRPr lang="en-US" sz="2400" dirty="0"/>
          </a:p>
        </p:txBody>
      </p:sp>
      <p:pic>
        <p:nvPicPr>
          <p:cNvPr id="6" name="Picture 5" descr="conditional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9591"/>
            <a:ext cx="9144000" cy="382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25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Constructionism: Critical Elements beyond Constructivism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Creating an artifact</a:t>
            </a:r>
          </a:p>
          <a:p>
            <a:r>
              <a:rPr lang="en-US" dirty="0" smtClean="0"/>
              <a:t>Self directed</a:t>
            </a:r>
          </a:p>
          <a:p>
            <a:r>
              <a:rPr lang="en-US" dirty="0" smtClean="0"/>
              <a:t>Public sharing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7071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Trajectories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9968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Trajectories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Content, not teaching method</a:t>
            </a:r>
          </a:p>
          <a:p>
            <a:r>
              <a:rPr lang="en-US" dirty="0" smtClean="0"/>
              <a:t>Provide possible orderings for presenting material that builds upon itself</a:t>
            </a:r>
          </a:p>
          <a:p>
            <a:r>
              <a:rPr lang="en-US" dirty="0" smtClean="0"/>
              <a:t>Identifies points of understanding to focus on before going to next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6728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Pairs</a:t>
            </a:r>
          </a:p>
          <a:p>
            <a:r>
              <a:rPr lang="en-US" dirty="0" smtClean="0"/>
              <a:t>Choose a subject to teach</a:t>
            </a:r>
          </a:p>
          <a:p>
            <a:r>
              <a:rPr lang="en-US" dirty="0" smtClean="0"/>
              <a:t>Choose what level to teach (3</a:t>
            </a:r>
            <a:r>
              <a:rPr lang="en-US" baseline="30000" dirty="0" smtClean="0"/>
              <a:t>rd</a:t>
            </a:r>
            <a:r>
              <a:rPr lang="en-US" dirty="0" smtClean="0"/>
              <a:t> grade +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What limitations does this introduce?</a:t>
            </a:r>
            <a:endParaRPr lang="en-US" dirty="0" smtClean="0"/>
          </a:p>
          <a:p>
            <a:r>
              <a:rPr lang="en-US" dirty="0" smtClean="0"/>
              <a:t>Main target must be different from yourself in some meaningful way (age, interests, opportunities, etc.)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1446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</a:p>
          <a:p>
            <a:pPr lvl="1"/>
            <a:r>
              <a:rPr lang="en-US" dirty="0" smtClean="0"/>
              <a:t>Complete design</a:t>
            </a:r>
          </a:p>
          <a:p>
            <a:pPr lvl="1"/>
            <a:r>
              <a:rPr lang="en-US" dirty="0" smtClean="0"/>
              <a:t>No resource constraints (time, $)</a:t>
            </a:r>
          </a:p>
          <a:p>
            <a:r>
              <a:rPr lang="en-US" dirty="0" smtClean="0"/>
              <a:t>Implementation</a:t>
            </a:r>
          </a:p>
          <a:p>
            <a:pPr lvl="1"/>
            <a:r>
              <a:rPr lang="en-US" dirty="0" smtClean="0"/>
              <a:t>Agreed-upon subset of full design</a:t>
            </a:r>
          </a:p>
          <a:p>
            <a:pPr lvl="1"/>
            <a:r>
              <a:rPr lang="en-US" dirty="0" smtClean="0"/>
              <a:t>Reasonable to complete by end of quarter</a:t>
            </a:r>
          </a:p>
          <a:p>
            <a:pPr lvl="1"/>
            <a:r>
              <a:rPr lang="en-US" dirty="0" smtClean="0"/>
              <a:t>Illustrates the design of the game and principles of course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719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Counteracting this view:</a:t>
            </a:r>
            <a:endParaRPr lang="en-US" dirty="0"/>
          </a:p>
        </p:txBody>
      </p:sp>
      <p:pic>
        <p:nvPicPr>
          <p:cNvPr id="8" name="Picture 7" descr="Screen Shot 2017-09-26 at 4.38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712" y="1417638"/>
            <a:ext cx="3581400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18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Constructionism:</a:t>
            </a:r>
            <a:endParaRPr lang="en-US" dirty="0"/>
          </a:p>
        </p:txBody>
      </p:sp>
      <p:pic>
        <p:nvPicPr>
          <p:cNvPr id="7" name="Picture 6" descr="Screen Shot 2015-10-25 at 10.54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780" y="1735138"/>
            <a:ext cx="5860934" cy="445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03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scratch.mit.edu</a:t>
            </a:r>
            <a:endParaRPr lang="en-US" dirty="0"/>
          </a:p>
        </p:txBody>
      </p:sp>
      <p:pic>
        <p:nvPicPr>
          <p:cNvPr id="5" name="Picture 4" descr="Screen Shot 2017-09-26 at 4.39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0764"/>
            <a:ext cx="9144000" cy="359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542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for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have “gears-like” experiences?</a:t>
            </a:r>
          </a:p>
          <a:p>
            <a:pPr lvl="1"/>
            <a:r>
              <a:rPr lang="en-US" dirty="0" smtClean="0"/>
              <a:t>Something that drove you to learn beyond requirements of school</a:t>
            </a:r>
          </a:p>
          <a:p>
            <a:r>
              <a:rPr lang="en-US" dirty="0" smtClean="0"/>
              <a:t>How many learn in structured environments?</a:t>
            </a:r>
          </a:p>
          <a:p>
            <a:pPr lvl="1"/>
            <a:r>
              <a:rPr lang="en-US" dirty="0" smtClean="0"/>
              <a:t>What structures motivate you?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32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Guided Reciprocal Peer Questioning</a:t>
            </a:r>
            <a:br>
              <a:rPr lang="en-US" dirty="0" smtClean="0"/>
            </a:br>
            <a:r>
              <a:rPr lang="en-US" dirty="0" smtClean="0"/>
              <a:t>No groups larger than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Share your “gear” story with your group or, if none, what motivates you with structured learning: </a:t>
            </a:r>
            <a:r>
              <a:rPr lang="en-US" dirty="0"/>
              <a:t>6</a:t>
            </a:r>
            <a:r>
              <a:rPr lang="en-US" dirty="0" smtClean="0"/>
              <a:t> min</a:t>
            </a:r>
          </a:p>
          <a:p>
            <a:r>
              <a:rPr lang="en-US" dirty="0" smtClean="0"/>
              <a:t>Each person generates two or three thought-provoking questions about the material: 5 min</a:t>
            </a:r>
          </a:p>
          <a:p>
            <a:r>
              <a:rPr lang="en-US" dirty="0" smtClean="0"/>
              <a:t>Share out: </a:t>
            </a:r>
            <a:r>
              <a:rPr lang="en-US" dirty="0"/>
              <a:t>5</a:t>
            </a:r>
            <a:r>
              <a:rPr lang="en-US" dirty="0" smtClean="0"/>
              <a:t> min</a:t>
            </a:r>
          </a:p>
        </p:txBody>
      </p:sp>
    </p:spTree>
    <p:extLst>
      <p:ext uri="{BB962C8B-B14F-4D97-AF65-F5344CB8AC3E}">
        <p14:creationId xmlns:p14="http://schemas.microsoft.com/office/powerpoint/2010/main" val="1350479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10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Rewards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5674"/>
            <a:ext cx="8229600" cy="569964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Praise</a:t>
            </a:r>
          </a:p>
          <a:p>
            <a:r>
              <a:rPr lang="en-US" dirty="0" smtClean="0"/>
              <a:t>Grades</a:t>
            </a:r>
          </a:p>
          <a:p>
            <a:r>
              <a:rPr lang="en-US" dirty="0" smtClean="0"/>
              <a:t>Long-term goals</a:t>
            </a:r>
          </a:p>
          <a:p>
            <a:r>
              <a:rPr lang="en-US" dirty="0" smtClean="0"/>
              <a:t>Confidence and how people perceive you</a:t>
            </a:r>
          </a:p>
          <a:p>
            <a:r>
              <a:rPr lang="en-US" dirty="0" smtClean="0"/>
              <a:t>“looking smart”</a:t>
            </a:r>
          </a:p>
          <a:p>
            <a:r>
              <a:rPr lang="en-US" dirty="0" smtClean="0"/>
              <a:t>knowing everything/more about that subject</a:t>
            </a:r>
          </a:p>
          <a:p>
            <a:r>
              <a:rPr lang="en-US" dirty="0" smtClean="0"/>
              <a:t>Being able to build something with the knowledge</a:t>
            </a:r>
          </a:p>
          <a:p>
            <a:r>
              <a:rPr lang="en-US" dirty="0" smtClean="0"/>
              <a:t>Higher salary</a:t>
            </a:r>
          </a:p>
          <a:p>
            <a:r>
              <a:rPr lang="en-US" dirty="0" smtClean="0"/>
              <a:t>Role model</a:t>
            </a:r>
          </a:p>
          <a:p>
            <a:r>
              <a:rPr lang="en-US" dirty="0" smtClean="0"/>
              <a:t>Fun/Entertainment if you’re bored</a:t>
            </a:r>
          </a:p>
          <a:p>
            <a:r>
              <a:rPr lang="en-US" dirty="0" smtClean="0"/>
              <a:t>Competition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597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6913</TotalTime>
  <Words>905</Words>
  <Application>Microsoft Macintosh PowerPoint</Application>
  <PresentationFormat>On-screen Show (4:3)</PresentationFormat>
  <Paragraphs>133</Paragraphs>
  <Slides>33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Constructionism &amp;  Learning Trajectories</vt:lpstr>
      <vt:lpstr>Constructionism: Critical Elements beyond Constructivism</vt:lpstr>
      <vt:lpstr>Constructionism: Critical Elements beyond Constructivism</vt:lpstr>
      <vt:lpstr>Counteracting this view:</vt:lpstr>
      <vt:lpstr>Constructionism:</vt:lpstr>
      <vt:lpstr>scratch.mit.edu</vt:lpstr>
      <vt:lpstr>Motivation for Learning</vt:lpstr>
      <vt:lpstr>Guided Reciprocal Peer Questioning No groups larger than 3</vt:lpstr>
      <vt:lpstr>Rewards</vt:lpstr>
      <vt:lpstr>Negative motivators</vt:lpstr>
      <vt:lpstr>Making a gears experience</vt:lpstr>
      <vt:lpstr>Generic Questions</vt:lpstr>
      <vt:lpstr>Constructionism Discussion</vt:lpstr>
      <vt:lpstr>Constructionism vs  Constructivism vs Active Learning</vt:lpstr>
      <vt:lpstr>PowerPoint Presentation</vt:lpstr>
      <vt:lpstr>What is a Learning Trajectory?</vt:lpstr>
      <vt:lpstr>How does theory influence Learning Trajectory shape?</vt:lpstr>
      <vt:lpstr>Pieces of Knowledge</vt:lpstr>
      <vt:lpstr>How does theory influence Learning Trajectory shape?</vt:lpstr>
      <vt:lpstr>How does theory influence Learning Trajectory shape?</vt:lpstr>
      <vt:lpstr>Spiral Curriculum – 3 key aspects</vt:lpstr>
      <vt:lpstr>Spiral Curriculum – 3 key aspects</vt:lpstr>
      <vt:lpstr>How does theory influence Learning Trajectory shape?</vt:lpstr>
      <vt:lpstr>Results: Sequence Trajectory</vt:lpstr>
      <vt:lpstr>Ordering Example 1: Student Evidence</vt:lpstr>
      <vt:lpstr>Ordering Example 2: Learning Context</vt:lpstr>
      <vt:lpstr>Results: Repetition Trajectory</vt:lpstr>
      <vt:lpstr>Ordering Example 3: Theoretical Framework</vt:lpstr>
      <vt:lpstr>Results: Conditionals Trajectory</vt:lpstr>
      <vt:lpstr>Learning Trajectories</vt:lpstr>
      <vt:lpstr>Learning Trajectories</vt:lpstr>
      <vt:lpstr>Project</vt:lpstr>
      <vt:lpstr>Project</vt:lpstr>
    </vt:vector>
  </TitlesOfParts>
  <Company>UCSB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Computers for Learning CMSC 209</dc:title>
  <dc:creator>Diana Franklin</dc:creator>
  <cp:lastModifiedBy>Diana Franklin</cp:lastModifiedBy>
  <cp:revision>74</cp:revision>
  <dcterms:created xsi:type="dcterms:W3CDTF">2017-06-13T19:55:26Z</dcterms:created>
  <dcterms:modified xsi:type="dcterms:W3CDTF">2019-10-10T15:44:27Z</dcterms:modified>
</cp:coreProperties>
</file>