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9" r:id="rId13"/>
    <p:sldId id="267" r:id="rId14"/>
    <p:sldId id="268"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p:restoredTop sz="94651"/>
  </p:normalViewPr>
  <p:slideViewPr>
    <p:cSldViewPr snapToGrid="0" snapToObjects="1">
      <p:cViewPr varScale="1">
        <p:scale>
          <a:sx n="90" d="100"/>
          <a:sy n="90" d="100"/>
        </p:scale>
        <p:origin x="232" y="7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dirty="0"/>
              <a:t>2/4/19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t>2/4/19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t>2/4/19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2/4/19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Date Placeholder 6"/>
          <p:cNvSpPr>
            <a:spLocks noGrp="1"/>
          </p:cNvSpPr>
          <p:nvPr>
            <p:ph type="dt" sz="half" idx="10"/>
          </p:nvPr>
        </p:nvSpPr>
        <p:spPr/>
        <p:txBody>
          <a:bodyPr/>
          <a:lstStyle/>
          <a:p>
            <a:fld id="{1160EA64-D806-43AC-9DF2-F8C432F32B4C}" type="datetimeFigureOut">
              <a:rPr lang="en-US" dirty="0"/>
              <a:t>2/4/19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t>2/4/19</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Date Placeholder 6"/>
          <p:cNvSpPr>
            <a:spLocks noGrp="1"/>
          </p:cNvSpPr>
          <p:nvPr>
            <p:ph type="dt" sz="half" idx="10"/>
          </p:nvPr>
        </p:nvSpPr>
        <p:spPr/>
        <p:txBody>
          <a:bodyPr/>
          <a:lstStyle/>
          <a:p>
            <a:fld id="{4F7D4976-E339-4826-83B7-FBD03F55ECF8}" type="datetimeFigureOut">
              <a:rPr lang="en-US" dirty="0"/>
              <a:t>2/4/19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t>2/4/19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2/4/19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Date Placeholder 8"/>
          <p:cNvSpPr>
            <a:spLocks noGrp="1"/>
          </p:cNvSpPr>
          <p:nvPr>
            <p:ph type="dt" sz="half" idx="10"/>
          </p:nvPr>
        </p:nvSpPr>
        <p:spPr/>
        <p:txBody>
          <a:bodyPr/>
          <a:lstStyle/>
          <a:p>
            <a:fld id="{D1BE4249-C0D0-4B06-8692-E8BB871AF643}" type="datetimeFigureOut">
              <a:rPr lang="en-US" dirty="0"/>
              <a:t>2/4/19</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t>2/4/19</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2/4/19</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geeksforgeeks.org/builder-design-pattern/" TargetMode="External"/><Relationship Id="rId2" Type="http://schemas.openxmlformats.org/officeDocument/2006/relationships/hyperlink" Target="https://dzone.com/articles/design-patterns-the-builder-pattern"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05E39-C7C9-0F4C-BD98-D9CB1124DE02}"/>
              </a:ext>
            </a:extLst>
          </p:cNvPr>
          <p:cNvSpPr>
            <a:spLocks noGrp="1"/>
          </p:cNvSpPr>
          <p:nvPr>
            <p:ph type="ctrTitle"/>
          </p:nvPr>
        </p:nvSpPr>
        <p:spPr/>
        <p:txBody>
          <a:bodyPr/>
          <a:lstStyle/>
          <a:p>
            <a:r>
              <a:rPr lang="en-US" dirty="0"/>
              <a:t>The builder pattern</a:t>
            </a:r>
          </a:p>
        </p:txBody>
      </p:sp>
      <p:sp>
        <p:nvSpPr>
          <p:cNvPr id="3" name="Subtitle 2">
            <a:extLst>
              <a:ext uri="{FF2B5EF4-FFF2-40B4-BE49-F238E27FC236}">
                <a16:creationId xmlns:a16="http://schemas.microsoft.com/office/drawing/2014/main" id="{E3CDF5E2-D7AF-B54C-8A3D-41882FF16F75}"/>
              </a:ext>
            </a:extLst>
          </p:cNvPr>
          <p:cNvSpPr>
            <a:spLocks noGrp="1"/>
          </p:cNvSpPr>
          <p:nvPr>
            <p:ph type="subTitle" idx="1"/>
          </p:nvPr>
        </p:nvSpPr>
        <p:spPr/>
        <p:txBody>
          <a:bodyPr/>
          <a:lstStyle/>
          <a:p>
            <a:r>
              <a:rPr lang="en-US" dirty="0"/>
              <a:t>Hannah Kim</a:t>
            </a:r>
          </a:p>
        </p:txBody>
      </p:sp>
    </p:spTree>
    <p:extLst>
      <p:ext uri="{BB962C8B-B14F-4D97-AF65-F5344CB8AC3E}">
        <p14:creationId xmlns:p14="http://schemas.microsoft.com/office/powerpoint/2010/main" val="10140520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19537E40-2D91-4948-888D-642E87E2F5D1}"/>
              </a:ext>
            </a:extLst>
          </p:cNvPr>
          <p:cNvPicPr>
            <a:picLocks noGrp="1" noChangeAspect="1"/>
          </p:cNvPicPr>
          <p:nvPr>
            <p:ph idx="1"/>
          </p:nvPr>
        </p:nvPicPr>
        <p:blipFill rotWithShape="1">
          <a:blip r:embed="rId2"/>
          <a:srcRect r="14445" b="1857"/>
          <a:stretch/>
        </p:blipFill>
        <p:spPr>
          <a:xfrm>
            <a:off x="0" y="0"/>
            <a:ext cx="6157913" cy="6657975"/>
          </a:xfrm>
        </p:spPr>
      </p:pic>
      <p:pic>
        <p:nvPicPr>
          <p:cNvPr id="9" name="Picture 8">
            <a:extLst>
              <a:ext uri="{FF2B5EF4-FFF2-40B4-BE49-F238E27FC236}">
                <a16:creationId xmlns:a16="http://schemas.microsoft.com/office/drawing/2014/main" id="{027C6A17-E182-B24F-B814-CB3E0443EDB6}"/>
              </a:ext>
            </a:extLst>
          </p:cNvPr>
          <p:cNvPicPr>
            <a:picLocks noChangeAspect="1"/>
          </p:cNvPicPr>
          <p:nvPr/>
        </p:nvPicPr>
        <p:blipFill>
          <a:blip r:embed="rId3"/>
          <a:stretch>
            <a:fillRect/>
          </a:stretch>
        </p:blipFill>
        <p:spPr>
          <a:xfrm>
            <a:off x="6240586" y="0"/>
            <a:ext cx="5951414" cy="6657975"/>
          </a:xfrm>
          <a:prstGeom prst="rect">
            <a:avLst/>
          </a:prstGeom>
        </p:spPr>
      </p:pic>
    </p:spTree>
    <p:extLst>
      <p:ext uri="{BB962C8B-B14F-4D97-AF65-F5344CB8AC3E}">
        <p14:creationId xmlns:p14="http://schemas.microsoft.com/office/powerpoint/2010/main" val="8718941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31A7FE85-D0C7-9B49-A1BC-2C0913FE5CB7}"/>
              </a:ext>
            </a:extLst>
          </p:cNvPr>
          <p:cNvPicPr>
            <a:picLocks noGrp="1" noChangeAspect="1"/>
          </p:cNvPicPr>
          <p:nvPr>
            <p:ph idx="1"/>
          </p:nvPr>
        </p:nvPicPr>
        <p:blipFill>
          <a:blip r:embed="rId2"/>
          <a:stretch>
            <a:fillRect/>
          </a:stretch>
        </p:blipFill>
        <p:spPr>
          <a:xfrm>
            <a:off x="1782763" y="1657351"/>
            <a:ext cx="8523844" cy="3575049"/>
          </a:xfrm>
        </p:spPr>
      </p:pic>
    </p:spTree>
    <p:extLst>
      <p:ext uri="{BB962C8B-B14F-4D97-AF65-F5344CB8AC3E}">
        <p14:creationId xmlns:p14="http://schemas.microsoft.com/office/powerpoint/2010/main" val="686641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10D7E897-01CF-9C40-A1DA-E22EB87361A1}"/>
              </a:ext>
            </a:extLst>
          </p:cNvPr>
          <p:cNvPicPr>
            <a:picLocks noGrp="1" noChangeAspect="1"/>
          </p:cNvPicPr>
          <p:nvPr>
            <p:ph idx="1"/>
          </p:nvPr>
        </p:nvPicPr>
        <p:blipFill>
          <a:blip r:embed="rId2"/>
          <a:stretch>
            <a:fillRect/>
          </a:stretch>
        </p:blipFill>
        <p:spPr>
          <a:xfrm>
            <a:off x="709186" y="628651"/>
            <a:ext cx="10667232" cy="5521420"/>
          </a:xfrm>
        </p:spPr>
      </p:pic>
    </p:spTree>
    <p:extLst>
      <p:ext uri="{BB962C8B-B14F-4D97-AF65-F5344CB8AC3E}">
        <p14:creationId xmlns:p14="http://schemas.microsoft.com/office/powerpoint/2010/main" val="20014133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AEE01-F3D6-FD4B-8505-7287C812740D}"/>
              </a:ext>
            </a:extLst>
          </p:cNvPr>
          <p:cNvSpPr>
            <a:spLocks noGrp="1"/>
          </p:cNvSpPr>
          <p:nvPr>
            <p:ph type="title"/>
          </p:nvPr>
        </p:nvSpPr>
        <p:spPr/>
        <p:txBody>
          <a:bodyPr/>
          <a:lstStyle/>
          <a:p>
            <a:r>
              <a:rPr lang="en-US" dirty="0"/>
              <a:t>Advantages of using </a:t>
            </a:r>
            <a:br>
              <a:rPr lang="en-US" dirty="0"/>
            </a:br>
            <a:r>
              <a:rPr lang="en-US" dirty="0"/>
              <a:t>builder pattern</a:t>
            </a:r>
          </a:p>
        </p:txBody>
      </p:sp>
      <p:sp>
        <p:nvSpPr>
          <p:cNvPr id="3" name="Content Placeholder 2">
            <a:extLst>
              <a:ext uri="{FF2B5EF4-FFF2-40B4-BE49-F238E27FC236}">
                <a16:creationId xmlns:a16="http://schemas.microsoft.com/office/drawing/2014/main" id="{D59BB937-D67D-004B-B3F7-412854B93410}"/>
              </a:ext>
            </a:extLst>
          </p:cNvPr>
          <p:cNvSpPr>
            <a:spLocks noGrp="1"/>
          </p:cNvSpPr>
          <p:nvPr>
            <p:ph idx="1"/>
          </p:nvPr>
        </p:nvSpPr>
        <p:spPr>
          <a:xfrm>
            <a:off x="2231136" y="2638044"/>
            <a:ext cx="7729728" cy="3276981"/>
          </a:xfrm>
        </p:spPr>
        <p:txBody>
          <a:bodyPr>
            <a:noAutofit/>
          </a:bodyPr>
          <a:lstStyle/>
          <a:p>
            <a:r>
              <a:rPr lang="en-US" sz="2000" dirty="0"/>
              <a:t>Builder pattern is used to construct a complex object step by step and the final step will return the object. The process of constructing an object should be generic so that it can be used to create different representations of the same object.</a:t>
            </a:r>
          </a:p>
          <a:p>
            <a:pPr fontAlgn="base"/>
            <a:r>
              <a:rPr lang="en-US" sz="2000" dirty="0"/>
              <a:t>The parameters to the constructor are reduced and are provided in highly readable method calls.</a:t>
            </a:r>
          </a:p>
          <a:p>
            <a:pPr fontAlgn="base"/>
            <a:r>
              <a:rPr lang="en-US" sz="2000" dirty="0"/>
              <a:t>Object is always instantiated in a complete state</a:t>
            </a:r>
          </a:p>
          <a:p>
            <a:pPr fontAlgn="base"/>
            <a:r>
              <a:rPr lang="en-US" sz="2000" dirty="0"/>
              <a:t>Immutable objects can be build without much complex logic in object building process.</a:t>
            </a:r>
          </a:p>
          <a:p>
            <a:pPr marL="0" indent="0">
              <a:buNone/>
            </a:pPr>
            <a:endParaRPr lang="en-US" sz="2000" dirty="0"/>
          </a:p>
        </p:txBody>
      </p:sp>
    </p:spTree>
    <p:extLst>
      <p:ext uri="{BB962C8B-B14F-4D97-AF65-F5344CB8AC3E}">
        <p14:creationId xmlns:p14="http://schemas.microsoft.com/office/powerpoint/2010/main" val="16844527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8454E-D31D-0C47-B598-239BBF5B8965}"/>
              </a:ext>
            </a:extLst>
          </p:cNvPr>
          <p:cNvSpPr>
            <a:spLocks noGrp="1"/>
          </p:cNvSpPr>
          <p:nvPr>
            <p:ph type="title"/>
          </p:nvPr>
        </p:nvSpPr>
        <p:spPr/>
        <p:txBody>
          <a:bodyPr/>
          <a:lstStyle/>
          <a:p>
            <a:r>
              <a:rPr lang="en-US" dirty="0"/>
              <a:t>sources</a:t>
            </a:r>
          </a:p>
        </p:txBody>
      </p:sp>
      <p:sp>
        <p:nvSpPr>
          <p:cNvPr id="3" name="Content Placeholder 2">
            <a:extLst>
              <a:ext uri="{FF2B5EF4-FFF2-40B4-BE49-F238E27FC236}">
                <a16:creationId xmlns:a16="http://schemas.microsoft.com/office/drawing/2014/main" id="{2AE9BFB4-B37E-EE4F-B315-8C7EE3DE37B2}"/>
              </a:ext>
            </a:extLst>
          </p:cNvPr>
          <p:cNvSpPr>
            <a:spLocks noGrp="1"/>
          </p:cNvSpPr>
          <p:nvPr>
            <p:ph idx="1"/>
          </p:nvPr>
        </p:nvSpPr>
        <p:spPr/>
        <p:txBody>
          <a:bodyPr/>
          <a:lstStyle/>
          <a:p>
            <a:r>
              <a:rPr lang="en-US" dirty="0">
                <a:hlinkClick r:id="rId2"/>
              </a:rPr>
              <a:t>https://dzone.com/articles/design-patterns-the-builder-pattern</a:t>
            </a:r>
            <a:endParaRPr lang="en-US" dirty="0"/>
          </a:p>
          <a:p>
            <a:r>
              <a:rPr lang="en-US" dirty="0">
                <a:hlinkClick r:id="rId3"/>
              </a:rPr>
              <a:t>https://www.geeksforgeeks.org/builder-design-pattern/</a:t>
            </a:r>
            <a:endParaRPr lang="en-US" dirty="0"/>
          </a:p>
          <a:p>
            <a:endParaRPr lang="en-US" dirty="0"/>
          </a:p>
        </p:txBody>
      </p:sp>
    </p:spTree>
    <p:extLst>
      <p:ext uri="{BB962C8B-B14F-4D97-AF65-F5344CB8AC3E}">
        <p14:creationId xmlns:p14="http://schemas.microsoft.com/office/powerpoint/2010/main" val="39381387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59E0A-E292-0542-B437-74863280CD10}"/>
              </a:ext>
            </a:extLst>
          </p:cNvPr>
          <p:cNvSpPr>
            <a:spLocks noGrp="1"/>
          </p:cNvSpPr>
          <p:nvPr>
            <p:ph type="title"/>
          </p:nvPr>
        </p:nvSpPr>
        <p:spPr/>
        <p:txBody>
          <a:bodyPr/>
          <a:lstStyle/>
          <a:p>
            <a:r>
              <a:rPr lang="en-US" dirty="0"/>
              <a:t>Example 1</a:t>
            </a:r>
          </a:p>
        </p:txBody>
      </p:sp>
      <p:pic>
        <p:nvPicPr>
          <p:cNvPr id="5" name="Content Placeholder 4">
            <a:extLst>
              <a:ext uri="{FF2B5EF4-FFF2-40B4-BE49-F238E27FC236}">
                <a16:creationId xmlns:a16="http://schemas.microsoft.com/office/drawing/2014/main" id="{F19380BE-7EEF-FF4E-AA9A-CF874A4D1058}"/>
              </a:ext>
            </a:extLst>
          </p:cNvPr>
          <p:cNvPicPr>
            <a:picLocks noGrp="1" noChangeAspect="1"/>
          </p:cNvPicPr>
          <p:nvPr>
            <p:ph idx="1"/>
          </p:nvPr>
        </p:nvPicPr>
        <p:blipFill>
          <a:blip r:embed="rId2"/>
          <a:stretch>
            <a:fillRect/>
          </a:stretch>
        </p:blipFill>
        <p:spPr>
          <a:xfrm>
            <a:off x="1323720" y="2392591"/>
            <a:ext cx="9543161" cy="2931193"/>
          </a:xfrm>
        </p:spPr>
      </p:pic>
      <p:pic>
        <p:nvPicPr>
          <p:cNvPr id="7" name="Picture 6">
            <a:extLst>
              <a:ext uri="{FF2B5EF4-FFF2-40B4-BE49-F238E27FC236}">
                <a16:creationId xmlns:a16="http://schemas.microsoft.com/office/drawing/2014/main" id="{41CB91C4-0406-D346-80F3-EE367168C4FA}"/>
              </a:ext>
            </a:extLst>
          </p:cNvPr>
          <p:cNvPicPr>
            <a:picLocks noChangeAspect="1"/>
          </p:cNvPicPr>
          <p:nvPr/>
        </p:nvPicPr>
        <p:blipFill>
          <a:blip r:embed="rId3"/>
          <a:stretch>
            <a:fillRect/>
          </a:stretch>
        </p:blipFill>
        <p:spPr>
          <a:xfrm>
            <a:off x="1323720" y="5562963"/>
            <a:ext cx="9543161" cy="291223"/>
          </a:xfrm>
          <a:prstGeom prst="rect">
            <a:avLst/>
          </a:prstGeom>
        </p:spPr>
      </p:pic>
    </p:spTree>
    <p:extLst>
      <p:ext uri="{BB962C8B-B14F-4D97-AF65-F5344CB8AC3E}">
        <p14:creationId xmlns:p14="http://schemas.microsoft.com/office/powerpoint/2010/main" val="31514884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a:extLst>
              <a:ext uri="{FF2B5EF4-FFF2-40B4-BE49-F238E27FC236}">
                <a16:creationId xmlns:a16="http://schemas.microsoft.com/office/drawing/2014/main" id="{93B7A117-B444-314F-8B5B-7DC292156D15}"/>
              </a:ext>
            </a:extLst>
          </p:cNvPr>
          <p:cNvPicPr>
            <a:picLocks noGrp="1" noChangeAspect="1"/>
          </p:cNvPicPr>
          <p:nvPr>
            <p:ph idx="1"/>
          </p:nvPr>
        </p:nvPicPr>
        <p:blipFill>
          <a:blip r:embed="rId2"/>
          <a:stretch>
            <a:fillRect/>
          </a:stretch>
        </p:blipFill>
        <p:spPr>
          <a:xfrm>
            <a:off x="1087438" y="773802"/>
            <a:ext cx="9971088" cy="3908854"/>
          </a:xfrm>
        </p:spPr>
      </p:pic>
      <p:pic>
        <p:nvPicPr>
          <p:cNvPr id="13" name="Picture 12">
            <a:extLst>
              <a:ext uri="{FF2B5EF4-FFF2-40B4-BE49-F238E27FC236}">
                <a16:creationId xmlns:a16="http://schemas.microsoft.com/office/drawing/2014/main" id="{8D06D0A0-2A5C-174B-8427-02323833693F}"/>
              </a:ext>
            </a:extLst>
          </p:cNvPr>
          <p:cNvPicPr>
            <a:picLocks noChangeAspect="1"/>
          </p:cNvPicPr>
          <p:nvPr/>
        </p:nvPicPr>
        <p:blipFill>
          <a:blip r:embed="rId3"/>
          <a:stretch>
            <a:fillRect/>
          </a:stretch>
        </p:blipFill>
        <p:spPr>
          <a:xfrm>
            <a:off x="1087438" y="5086352"/>
            <a:ext cx="9971088" cy="550048"/>
          </a:xfrm>
          <a:prstGeom prst="rect">
            <a:avLst/>
          </a:prstGeom>
        </p:spPr>
      </p:pic>
    </p:spTree>
    <p:extLst>
      <p:ext uri="{BB962C8B-B14F-4D97-AF65-F5344CB8AC3E}">
        <p14:creationId xmlns:p14="http://schemas.microsoft.com/office/powerpoint/2010/main" val="38791885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9E10B-1B2A-6C49-8EB1-F80E19E19CCD}"/>
              </a:ext>
            </a:extLst>
          </p:cNvPr>
          <p:cNvSpPr>
            <a:spLocks noGrp="1"/>
          </p:cNvSpPr>
          <p:nvPr>
            <p:ph type="title"/>
          </p:nvPr>
        </p:nvSpPr>
        <p:spPr/>
        <p:txBody>
          <a:bodyPr/>
          <a:lstStyle/>
          <a:p>
            <a:r>
              <a:rPr lang="en-US" dirty="0"/>
              <a:t>Problems We need to solve</a:t>
            </a:r>
          </a:p>
        </p:txBody>
      </p:sp>
      <p:sp>
        <p:nvSpPr>
          <p:cNvPr id="3" name="Content Placeholder 2">
            <a:extLst>
              <a:ext uri="{FF2B5EF4-FFF2-40B4-BE49-F238E27FC236}">
                <a16:creationId xmlns:a16="http://schemas.microsoft.com/office/drawing/2014/main" id="{AEAFA6BF-41C6-A04B-978F-ADC10A48C568}"/>
              </a:ext>
            </a:extLst>
          </p:cNvPr>
          <p:cNvSpPr>
            <a:spLocks noGrp="1"/>
          </p:cNvSpPr>
          <p:nvPr>
            <p:ph idx="1"/>
          </p:nvPr>
        </p:nvSpPr>
        <p:spPr/>
        <p:txBody>
          <a:bodyPr>
            <a:normAutofit lnSpcReduction="10000"/>
          </a:bodyPr>
          <a:lstStyle/>
          <a:p>
            <a:r>
              <a:rPr lang="en-US" sz="3000" dirty="0"/>
              <a:t>Too many constructor arguments</a:t>
            </a:r>
          </a:p>
          <a:p>
            <a:r>
              <a:rPr lang="en-US" sz="3000" dirty="0"/>
              <a:t>Incorrect object state</a:t>
            </a:r>
          </a:p>
          <a:p>
            <a:endParaRPr lang="en-US" sz="3000" dirty="0"/>
          </a:p>
          <a:p>
            <a:endParaRPr lang="en-US" sz="3000" dirty="0"/>
          </a:p>
          <a:p>
            <a:r>
              <a:rPr lang="en-US" sz="3000" dirty="0"/>
              <a:t>To solve these problems… we need the Builder pattern!</a:t>
            </a:r>
          </a:p>
        </p:txBody>
      </p:sp>
    </p:spTree>
    <p:extLst>
      <p:ext uri="{BB962C8B-B14F-4D97-AF65-F5344CB8AC3E}">
        <p14:creationId xmlns:p14="http://schemas.microsoft.com/office/powerpoint/2010/main" val="38732307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69C31-C042-274F-A566-72A5D960B86B}"/>
              </a:ext>
            </a:extLst>
          </p:cNvPr>
          <p:cNvSpPr>
            <a:spLocks noGrp="1"/>
          </p:cNvSpPr>
          <p:nvPr>
            <p:ph type="title"/>
          </p:nvPr>
        </p:nvSpPr>
        <p:spPr/>
        <p:txBody>
          <a:bodyPr/>
          <a:lstStyle/>
          <a:p>
            <a:r>
              <a:rPr lang="en-US" dirty="0"/>
              <a:t>The builder pattern</a:t>
            </a:r>
          </a:p>
        </p:txBody>
      </p:sp>
      <p:sp>
        <p:nvSpPr>
          <p:cNvPr id="3" name="Content Placeholder 2">
            <a:extLst>
              <a:ext uri="{FF2B5EF4-FFF2-40B4-BE49-F238E27FC236}">
                <a16:creationId xmlns:a16="http://schemas.microsoft.com/office/drawing/2014/main" id="{87DCA9D6-E6D3-FC42-95E5-E89EFFE5355F}"/>
              </a:ext>
            </a:extLst>
          </p:cNvPr>
          <p:cNvSpPr>
            <a:spLocks noGrp="1"/>
          </p:cNvSpPr>
          <p:nvPr>
            <p:ph idx="1"/>
          </p:nvPr>
        </p:nvSpPr>
        <p:spPr/>
        <p:txBody>
          <a:bodyPr>
            <a:normAutofit lnSpcReduction="10000"/>
          </a:bodyPr>
          <a:lstStyle/>
          <a:p>
            <a:r>
              <a:rPr lang="en-US" sz="3000" dirty="0"/>
              <a:t>“The Builder pattern allows us to write readable, understandable code to set up complex objects. The builder will contain all of the fields that exist on the </a:t>
            </a:r>
            <a:r>
              <a:rPr lang="en-US" sz="3000" dirty="0" err="1"/>
              <a:t>BankAccout</a:t>
            </a:r>
            <a:r>
              <a:rPr lang="en-US" sz="3000" dirty="0"/>
              <a:t> class itself. We will configure all of the fields that we want on the builder, and then we’ll use the builder to create accounts."</a:t>
            </a:r>
          </a:p>
          <a:p>
            <a:endParaRPr lang="en-US" dirty="0"/>
          </a:p>
        </p:txBody>
      </p:sp>
    </p:spTree>
    <p:extLst>
      <p:ext uri="{BB962C8B-B14F-4D97-AF65-F5344CB8AC3E}">
        <p14:creationId xmlns:p14="http://schemas.microsoft.com/office/powerpoint/2010/main" val="663263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B0EF99E-B3AF-DA46-A5C6-F93054E6972D}"/>
              </a:ext>
            </a:extLst>
          </p:cNvPr>
          <p:cNvPicPr>
            <a:picLocks noGrp="1" noChangeAspect="1"/>
          </p:cNvPicPr>
          <p:nvPr>
            <p:ph idx="1"/>
          </p:nvPr>
        </p:nvPicPr>
        <p:blipFill rotWithShape="1">
          <a:blip r:embed="rId2"/>
          <a:srcRect r="166" b="9790"/>
          <a:stretch/>
        </p:blipFill>
        <p:spPr>
          <a:xfrm>
            <a:off x="1114425" y="141186"/>
            <a:ext cx="9786937" cy="6541514"/>
          </a:xfrm>
        </p:spPr>
      </p:pic>
    </p:spTree>
    <p:extLst>
      <p:ext uri="{BB962C8B-B14F-4D97-AF65-F5344CB8AC3E}">
        <p14:creationId xmlns:p14="http://schemas.microsoft.com/office/powerpoint/2010/main" val="25361563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550C5DA7-97D9-A947-9914-3B8629CBE5E6}"/>
              </a:ext>
            </a:extLst>
          </p:cNvPr>
          <p:cNvPicPr>
            <a:picLocks noGrp="1" noChangeAspect="1"/>
          </p:cNvPicPr>
          <p:nvPr>
            <p:ph idx="1"/>
          </p:nvPr>
        </p:nvPicPr>
        <p:blipFill>
          <a:blip r:embed="rId2"/>
          <a:stretch>
            <a:fillRect/>
          </a:stretch>
        </p:blipFill>
        <p:spPr>
          <a:xfrm>
            <a:off x="529948" y="900113"/>
            <a:ext cx="10955460" cy="4943475"/>
          </a:xfrm>
        </p:spPr>
      </p:pic>
    </p:spTree>
    <p:extLst>
      <p:ext uri="{BB962C8B-B14F-4D97-AF65-F5344CB8AC3E}">
        <p14:creationId xmlns:p14="http://schemas.microsoft.com/office/powerpoint/2010/main" val="13446641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89FEC951-E02D-C249-9FF0-E71C13A0955C}"/>
              </a:ext>
            </a:extLst>
          </p:cNvPr>
          <p:cNvPicPr>
            <a:picLocks noGrp="1" noChangeAspect="1"/>
          </p:cNvPicPr>
          <p:nvPr>
            <p:ph idx="1"/>
          </p:nvPr>
        </p:nvPicPr>
        <p:blipFill>
          <a:blip r:embed="rId2"/>
          <a:stretch>
            <a:fillRect/>
          </a:stretch>
        </p:blipFill>
        <p:spPr>
          <a:xfrm>
            <a:off x="344490" y="1662766"/>
            <a:ext cx="11485560" cy="3270005"/>
          </a:xfrm>
        </p:spPr>
      </p:pic>
    </p:spTree>
    <p:extLst>
      <p:ext uri="{BB962C8B-B14F-4D97-AF65-F5344CB8AC3E}">
        <p14:creationId xmlns:p14="http://schemas.microsoft.com/office/powerpoint/2010/main" val="40915067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B2D32-7EDA-1F48-9E87-9C78F4BEB87E}"/>
              </a:ext>
            </a:extLst>
          </p:cNvPr>
          <p:cNvSpPr>
            <a:spLocks noGrp="1"/>
          </p:cNvSpPr>
          <p:nvPr>
            <p:ph type="title"/>
          </p:nvPr>
        </p:nvSpPr>
        <p:spPr/>
        <p:txBody>
          <a:bodyPr/>
          <a:lstStyle/>
          <a:p>
            <a:r>
              <a:rPr lang="en-US"/>
              <a:t>Example 2</a:t>
            </a:r>
            <a:endParaRPr lang="en-US" dirty="0"/>
          </a:p>
        </p:txBody>
      </p:sp>
      <p:pic>
        <p:nvPicPr>
          <p:cNvPr id="5" name="Content Placeholder 4">
            <a:extLst>
              <a:ext uri="{FF2B5EF4-FFF2-40B4-BE49-F238E27FC236}">
                <a16:creationId xmlns:a16="http://schemas.microsoft.com/office/drawing/2014/main" id="{05757F68-3912-1E41-A95C-6C5B162649B8}"/>
              </a:ext>
            </a:extLst>
          </p:cNvPr>
          <p:cNvPicPr>
            <a:picLocks noGrp="1" noChangeAspect="1"/>
          </p:cNvPicPr>
          <p:nvPr>
            <p:ph idx="1"/>
          </p:nvPr>
        </p:nvPicPr>
        <p:blipFill>
          <a:blip r:embed="rId2"/>
          <a:stretch>
            <a:fillRect/>
          </a:stretch>
        </p:blipFill>
        <p:spPr>
          <a:xfrm>
            <a:off x="3413918" y="2679699"/>
            <a:ext cx="5364163" cy="3248484"/>
          </a:xfrm>
        </p:spPr>
      </p:pic>
    </p:spTree>
    <p:extLst>
      <p:ext uri="{BB962C8B-B14F-4D97-AF65-F5344CB8AC3E}">
        <p14:creationId xmlns:p14="http://schemas.microsoft.com/office/powerpoint/2010/main" val="1734129906"/>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docProps/app.xml><?xml version="1.0" encoding="utf-8"?>
<Properties xmlns="http://schemas.openxmlformats.org/officeDocument/2006/extended-properties" xmlns:vt="http://schemas.openxmlformats.org/officeDocument/2006/docPropsVTypes">
  <Template>Parcel</Template>
  <TotalTime>657</TotalTime>
  <Words>199</Words>
  <Application>Microsoft Macintosh PowerPoint</Application>
  <PresentationFormat>Widescreen</PresentationFormat>
  <Paragraphs>20</Paragraphs>
  <Slides>14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Gill Sans MT</vt:lpstr>
      <vt:lpstr>Parcel</vt:lpstr>
      <vt:lpstr>The builder pattern</vt:lpstr>
      <vt:lpstr>Example 1</vt:lpstr>
      <vt:lpstr>PowerPoint Presentation</vt:lpstr>
      <vt:lpstr>Problems We need to solve</vt:lpstr>
      <vt:lpstr>The builder pattern</vt:lpstr>
      <vt:lpstr>PowerPoint Presentation</vt:lpstr>
      <vt:lpstr>PowerPoint Presentation</vt:lpstr>
      <vt:lpstr>PowerPoint Presentation</vt:lpstr>
      <vt:lpstr>Example 2</vt:lpstr>
      <vt:lpstr>PowerPoint Presentation</vt:lpstr>
      <vt:lpstr>PowerPoint Presentation</vt:lpstr>
      <vt:lpstr>PowerPoint Presentation</vt:lpstr>
      <vt:lpstr>Advantages of using  builder pattern</vt:lpstr>
      <vt:lpstr>sources</vt:lpstr>
    </vt:vector>
  </TitlesOfParts>
  <Company/>
  <LinksUpToDate>false</LinksUpToDate>
  <SharedDoc>false</SharedDoc>
  <HyperlinksChanged>false</HyperlinksChanged>
  <AppVersion>16.0014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builder</dc:title>
  <dc:creator>Hannah Kim</dc:creator>
  <cp:lastModifiedBy>Hannah Kim</cp:lastModifiedBy>
  <cp:revision>9</cp:revision>
  <dcterms:created xsi:type="dcterms:W3CDTF">2019-02-03T22:45:14Z</dcterms:created>
  <dcterms:modified xsi:type="dcterms:W3CDTF">2019-02-05T02:03:13Z</dcterms:modified>
</cp:coreProperties>
</file>