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37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04"/>
    <p:restoredTop sz="87225"/>
  </p:normalViewPr>
  <p:slideViewPr>
    <p:cSldViewPr snapToGrid="0" snapToObjects="1">
      <p:cViewPr varScale="1">
        <p:scale>
          <a:sx n="108" d="100"/>
          <a:sy n="108" d="100"/>
        </p:scale>
        <p:origin x="20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A0547-286B-C24B-A513-2B79AD1190EF}" type="datetimeFigureOut">
              <a:rPr lang="en-US" smtClean="0"/>
              <a:t>2/3/19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4603F-9A35-D94C-BBC4-17CAE979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41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classes are involved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4603F-9A35-D94C-BBC4-17CAE9795FC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34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4603F-9A35-D94C-BBC4-17CAE9795FC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82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Who triggers update? Two options: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Subjects call Notify after they change the state (clients get every single update, which might be inefficient/unnecessary)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Clients call Notify at the appropriate time (client can avoid unneeded intermediate updates)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4603F-9A35-D94C-BBC4-17CAE9795FC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175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111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306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74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760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04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709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32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876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258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037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4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304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327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460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73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53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431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FCEC924-A16A-DC4B-910A-BC5EC0705ED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6DAD56D-07FC-7D45-BCB9-EDD357B5F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39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3" r:id="rId6"/>
    <p:sldLayoutId id="2147484144" r:id="rId7"/>
    <p:sldLayoutId id="2147484145" r:id="rId8"/>
    <p:sldLayoutId id="2147484146" r:id="rId9"/>
    <p:sldLayoutId id="2147484147" r:id="rId10"/>
    <p:sldLayoutId id="2147484148" r:id="rId11"/>
    <p:sldLayoutId id="2147484149" r:id="rId12"/>
    <p:sldLayoutId id="2147484150" r:id="rId13"/>
    <p:sldLayoutId id="2147484151" r:id="rId14"/>
    <p:sldLayoutId id="2147484152" r:id="rId15"/>
    <p:sldLayoutId id="2147484153" r:id="rId16"/>
    <p:sldLayoutId id="214748415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ythonanywhere.com/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586D7-25B6-0144-AC06-37D99F0B52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Observer Pattern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C5EAC8-E3F8-CD47-8971-37CB2C8E17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Rachel Whaley</a:t>
            </a:r>
          </a:p>
          <a:p>
            <a:r>
              <a:rPr lang="en-US" dirty="0"/>
              <a:t>Winter 2019</a:t>
            </a:r>
          </a:p>
        </p:txBody>
      </p:sp>
    </p:spTree>
    <p:extLst>
      <p:ext uri="{BB962C8B-B14F-4D97-AF65-F5344CB8AC3E}">
        <p14:creationId xmlns:p14="http://schemas.microsoft.com/office/powerpoint/2010/main" val="2795479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DC81A-7A34-7041-8100-731CF8BFC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Pattern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D19E4-E531-6649-8793-C9CE39282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5" y="2603500"/>
            <a:ext cx="9758468" cy="3416300"/>
          </a:xfrm>
        </p:spPr>
        <p:txBody>
          <a:bodyPr/>
          <a:lstStyle/>
          <a:p>
            <a:r>
              <a:rPr lang="en-US" dirty="0"/>
              <a:t>“Define a one-to-many dependency between objects so that when </a:t>
            </a:r>
            <a:r>
              <a:rPr lang="en-US" b="1" dirty="0">
                <a:solidFill>
                  <a:schemeClr val="accent1"/>
                </a:solidFill>
              </a:rPr>
              <a:t>one object </a:t>
            </a:r>
            <a:r>
              <a:rPr lang="en-US" dirty="0"/>
              <a:t>changes state, all </a:t>
            </a:r>
            <a:r>
              <a:rPr lang="en-US" b="1" dirty="0">
                <a:solidFill>
                  <a:schemeClr val="accent5"/>
                </a:solidFill>
              </a:rPr>
              <a:t>its dependents </a:t>
            </a:r>
            <a:r>
              <a:rPr lang="en-US" dirty="0"/>
              <a:t>are notified and updated automatically.” </a:t>
            </a:r>
            <a:r>
              <a:rPr lang="en-US" i="1" dirty="0"/>
              <a:t>Gamma et al.</a:t>
            </a:r>
            <a:endParaRPr lang="en-US" dirty="0"/>
          </a:p>
          <a:p>
            <a:endParaRPr lang="en-US" dirty="0"/>
          </a:p>
          <a:p>
            <a:r>
              <a:rPr lang="en-US" dirty="0"/>
              <a:t>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1"/>
                </a:solidFill>
              </a:rPr>
              <a:t>podcaster </a:t>
            </a:r>
            <a:r>
              <a:rPr lang="en-US" dirty="0"/>
              <a:t>publishes a new episode and the</a:t>
            </a:r>
            <a:r>
              <a:rPr lang="en-US" b="1" dirty="0">
                <a:solidFill>
                  <a:schemeClr val="accent5"/>
                </a:solidFill>
              </a:rPr>
              <a:t> listeners </a:t>
            </a:r>
            <a:r>
              <a:rPr lang="en-US" dirty="0"/>
              <a:t>receives a notification that a new episode is available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sz="2800" b="1" dirty="0">
                <a:solidFill>
                  <a:schemeClr val="accent1"/>
                </a:solidFill>
              </a:rPr>
              <a:t>Subject</a:t>
            </a:r>
            <a:r>
              <a:rPr lang="en-US" sz="2800" b="1" dirty="0"/>
              <a:t>									</a:t>
            </a:r>
            <a:r>
              <a:rPr lang="en-US" sz="2800" b="1" dirty="0">
                <a:solidFill>
                  <a:schemeClr val="accent5"/>
                </a:solidFill>
              </a:rPr>
              <a:t>Observer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7F2D7C-538A-3D4D-8CE6-ADA95CA9C3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9105" y="4727800"/>
            <a:ext cx="1884796" cy="18436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31F2547-25E6-184F-8815-44BF3FF6D9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9081653" y="4727800"/>
            <a:ext cx="1487385" cy="1487385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962797D5-CACD-9443-B988-0A1540EE6F8B}"/>
              </a:ext>
            </a:extLst>
          </p:cNvPr>
          <p:cNvSpPr/>
          <p:nvPr/>
        </p:nvSpPr>
        <p:spPr>
          <a:xfrm>
            <a:off x="10230592" y="4583875"/>
            <a:ext cx="475013" cy="47501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CFAFC9-4614-DF4F-9A11-FF0AE13F6B6F}"/>
              </a:ext>
            </a:extLst>
          </p:cNvPr>
          <p:cNvSpPr txBox="1"/>
          <p:nvPr/>
        </p:nvSpPr>
        <p:spPr>
          <a:xfrm>
            <a:off x="10292938" y="4595750"/>
            <a:ext cx="665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9100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C3E6A-5C23-1B49-B545-977482505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Use This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4F998-E4E4-5943-8365-0007A38BC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5" y="2603500"/>
            <a:ext cx="8559061" cy="3416300"/>
          </a:xfrm>
        </p:spPr>
        <p:txBody>
          <a:bodyPr/>
          <a:lstStyle/>
          <a:p>
            <a:pPr lvl="0"/>
            <a:r>
              <a:rPr lang="en-US" dirty="0"/>
              <a:t>Used when </a:t>
            </a:r>
            <a:r>
              <a:rPr lang="en-US" b="1" dirty="0">
                <a:solidFill>
                  <a:schemeClr val="accent5"/>
                </a:solidFill>
              </a:rPr>
              <a:t>some objects </a:t>
            </a:r>
            <a:r>
              <a:rPr lang="en-US" dirty="0"/>
              <a:t>need to be notified when </a:t>
            </a:r>
            <a:r>
              <a:rPr lang="en-US" b="1" dirty="0">
                <a:solidFill>
                  <a:schemeClr val="accent1"/>
                </a:solidFill>
              </a:rPr>
              <a:t>a specific object </a:t>
            </a:r>
            <a:r>
              <a:rPr lang="en-US" dirty="0"/>
              <a:t>changes its state</a:t>
            </a:r>
          </a:p>
          <a:p>
            <a:pPr lvl="0"/>
            <a:r>
              <a:rPr lang="en-US" dirty="0"/>
              <a:t>Used when a change to </a:t>
            </a:r>
            <a:r>
              <a:rPr lang="en-US" b="1" dirty="0">
                <a:solidFill>
                  <a:schemeClr val="accent1"/>
                </a:solidFill>
              </a:rPr>
              <a:t>one object </a:t>
            </a:r>
            <a:r>
              <a:rPr lang="en-US" dirty="0"/>
              <a:t>necessitates changing its </a:t>
            </a:r>
            <a:r>
              <a:rPr lang="en-US" b="1" dirty="0">
                <a:solidFill>
                  <a:schemeClr val="accent5"/>
                </a:solidFill>
              </a:rPr>
              <a:t>dependent objects </a:t>
            </a:r>
            <a:r>
              <a:rPr lang="en-US" dirty="0"/>
              <a:t>(could be many or few; could be various types)</a:t>
            </a:r>
          </a:p>
          <a:p>
            <a:pPr lvl="0"/>
            <a:r>
              <a:rPr lang="en-US" dirty="0"/>
              <a:t>Used in layered software, when an object of a lower level needs to communicate upward</a:t>
            </a:r>
          </a:p>
        </p:txBody>
      </p:sp>
    </p:spTree>
    <p:extLst>
      <p:ext uri="{BB962C8B-B14F-4D97-AF65-F5344CB8AC3E}">
        <p14:creationId xmlns:p14="http://schemas.microsoft.com/office/powerpoint/2010/main" val="1212821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2D312-C597-EA45-ABCD-2C7F42232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This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C37D1-1966-4049-BCCA-DA7ADE763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5" y="2603500"/>
            <a:ext cx="9200328" cy="34163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The observer pattern: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Allows you to vary/reuse </a:t>
            </a:r>
            <a:r>
              <a:rPr lang="en-US" b="1" dirty="0">
                <a:solidFill>
                  <a:schemeClr val="accent1"/>
                </a:solidFill>
              </a:rPr>
              <a:t>subjects</a:t>
            </a:r>
            <a:r>
              <a:rPr lang="en-US" dirty="0"/>
              <a:t> and </a:t>
            </a:r>
            <a:r>
              <a:rPr lang="en-US" b="1" dirty="0">
                <a:solidFill>
                  <a:schemeClr val="accent5"/>
                </a:solidFill>
              </a:rPr>
              <a:t>observers</a:t>
            </a:r>
            <a:r>
              <a:rPr lang="en-US" dirty="0"/>
              <a:t> separately (loosely coupled)</a:t>
            </a:r>
          </a:p>
          <a:p>
            <a:pPr lvl="0"/>
            <a:r>
              <a:rPr lang="en-US" dirty="0"/>
              <a:t>Add </a:t>
            </a:r>
            <a:r>
              <a:rPr lang="en-US" b="1" dirty="0">
                <a:solidFill>
                  <a:schemeClr val="accent5"/>
                </a:solidFill>
              </a:rPr>
              <a:t>observers</a:t>
            </a:r>
            <a:r>
              <a:rPr lang="en-US" dirty="0"/>
              <a:t> easily without modifying the </a:t>
            </a:r>
            <a:r>
              <a:rPr lang="en-US" b="1" dirty="0">
                <a:solidFill>
                  <a:schemeClr val="accent1"/>
                </a:solidFill>
              </a:rPr>
              <a:t>subject</a:t>
            </a:r>
          </a:p>
          <a:p>
            <a:pPr lvl="0"/>
            <a:r>
              <a:rPr lang="en-US" dirty="0"/>
              <a:t>Supports broadcast-style communication (</a:t>
            </a:r>
            <a:r>
              <a:rPr lang="en-US" dirty="0">
                <a:solidFill>
                  <a:schemeClr val="accent1"/>
                </a:solidFill>
              </a:rPr>
              <a:t>publish</a:t>
            </a:r>
            <a:r>
              <a:rPr lang="en-US" dirty="0"/>
              <a:t>/</a:t>
            </a:r>
            <a:r>
              <a:rPr lang="en-US" dirty="0">
                <a:solidFill>
                  <a:schemeClr val="accent5"/>
                </a:solidFill>
              </a:rPr>
              <a:t>subscribe</a:t>
            </a:r>
            <a:r>
              <a:rPr lang="en-US" dirty="0"/>
              <a:t>)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406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E6235-8F93-B845-A979-AF428866C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Participants in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1B040-B80E-DB40-AD74-BCCEF5513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936599" cy="376167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Subject</a:t>
            </a:r>
            <a:r>
              <a:rPr lang="en-US" dirty="0"/>
              <a:t> knows its observers and has an interface for registering and unregistering Observers</a:t>
            </a:r>
          </a:p>
          <a:p>
            <a:pPr lvl="1"/>
            <a:r>
              <a:rPr lang="en-US" b="1" dirty="0"/>
              <a:t>Concrete Subject </a:t>
            </a:r>
            <a:r>
              <a:rPr lang="en-US" dirty="0"/>
              <a:t>stores the state the Concrete Observers are observing, sends notification to observers when its state changes</a:t>
            </a:r>
          </a:p>
          <a:p>
            <a:r>
              <a:rPr lang="en-US" b="1" dirty="0">
                <a:solidFill>
                  <a:schemeClr val="accent5"/>
                </a:solidFill>
              </a:rPr>
              <a:t>Observer</a:t>
            </a:r>
            <a:r>
              <a:rPr lang="en-US" dirty="0"/>
              <a:t> has interface for updating objects that should be notified of changes in the Subject</a:t>
            </a:r>
          </a:p>
          <a:p>
            <a:pPr lvl="1"/>
            <a:r>
              <a:rPr lang="en-US" b="1" dirty="0"/>
              <a:t>Concrete Observer </a:t>
            </a:r>
            <a:r>
              <a:rPr lang="en-US" dirty="0"/>
              <a:t>holds reference to Concrete Subject object, stores state that needs updating, and implements the Observer-updating interface to keep state consistent with Subject</a:t>
            </a:r>
          </a:p>
          <a:p>
            <a:endParaRPr lang="en-US" dirty="0"/>
          </a:p>
          <a:p>
            <a:r>
              <a:rPr lang="en-US" dirty="0"/>
              <a:t>Additional consideration is which way to trigger the update notification (push/pull)</a:t>
            </a:r>
          </a:p>
        </p:txBody>
      </p:sp>
    </p:spTree>
    <p:extLst>
      <p:ext uri="{BB962C8B-B14F-4D97-AF65-F5344CB8AC3E}">
        <p14:creationId xmlns:p14="http://schemas.microsoft.com/office/powerpoint/2010/main" val="169803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69797-2D23-3149-98DA-B385DF0EC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AC60B-0C88-5B4C-A63D-2DB32AFF1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>
                <a:solidFill>
                  <a:schemeClr val="accent5"/>
                </a:solidFill>
              </a:rPr>
              <a:t>science teacher </a:t>
            </a:r>
            <a:r>
              <a:rPr lang="en-US" dirty="0"/>
              <a:t>teaches her students about space by tracking the </a:t>
            </a:r>
            <a:r>
              <a:rPr lang="en-US" b="1" dirty="0">
                <a:solidFill>
                  <a:schemeClr val="accent1"/>
                </a:solidFill>
              </a:rPr>
              <a:t>International Space Station </a:t>
            </a:r>
            <a:r>
              <a:rPr lang="en-US" dirty="0"/>
              <a:t>as it orbits the Earth</a:t>
            </a:r>
          </a:p>
          <a:p>
            <a:endParaRPr lang="en-US" b="1" dirty="0">
              <a:solidFill>
                <a:schemeClr val="accent1"/>
              </a:solidFill>
            </a:endParaRPr>
          </a:p>
          <a:p>
            <a:r>
              <a:rPr lang="en-US" b="1" dirty="0">
                <a:solidFill>
                  <a:schemeClr val="accent1"/>
                </a:solidFill>
              </a:rPr>
              <a:t>Subject</a:t>
            </a:r>
            <a:r>
              <a:rPr lang="en-US" dirty="0"/>
              <a:t> is the International Space Station</a:t>
            </a:r>
          </a:p>
          <a:p>
            <a:pPr lvl="1"/>
            <a:r>
              <a:rPr lang="en-US" dirty="0"/>
              <a:t>The</a:t>
            </a:r>
            <a:r>
              <a:rPr lang="en-US" b="1" dirty="0"/>
              <a:t> state </a:t>
            </a:r>
            <a:r>
              <a:rPr lang="en-US" dirty="0"/>
              <a:t>of the Subject that the Observers are interested in is its location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>
                <a:solidFill>
                  <a:schemeClr val="accent5"/>
                </a:solidFill>
              </a:rPr>
              <a:t>Observer</a:t>
            </a:r>
            <a:r>
              <a:rPr lang="en-US" dirty="0"/>
              <a:t> is the science teacher</a:t>
            </a:r>
          </a:p>
          <a:p>
            <a:pPr lvl="1"/>
            <a:r>
              <a:rPr lang="en-US" dirty="0"/>
              <a:t>Could be many science teachers</a:t>
            </a:r>
          </a:p>
          <a:p>
            <a:pPr lvl="1"/>
            <a:r>
              <a:rPr lang="en-US" dirty="0"/>
              <a:t>Could include other types of observers: stargazing enthusiasts, aliens, etc.</a:t>
            </a:r>
          </a:p>
        </p:txBody>
      </p:sp>
    </p:spTree>
    <p:extLst>
      <p:ext uri="{BB962C8B-B14F-4D97-AF65-F5344CB8AC3E}">
        <p14:creationId xmlns:p14="http://schemas.microsoft.com/office/powerpoint/2010/main" val="1248066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52B587B5-C334-814F-BBA1-E1859735C1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33" y="611227"/>
            <a:ext cx="6383866" cy="5672411"/>
          </a:xfrm>
          <a:prstGeom prst="rect">
            <a:avLst/>
          </a:prstGeom>
        </p:spPr>
      </p:pic>
      <p:sp>
        <p:nvSpPr>
          <p:cNvPr id="28" name="Title 4">
            <a:extLst>
              <a:ext uri="{FF2B5EF4-FFF2-40B4-BE49-F238E27FC236}">
                <a16:creationId xmlns:a16="http://schemas.microsoft.com/office/drawing/2014/main" id="{06DDC738-C102-4C4D-AF92-B3A7453534E4}"/>
              </a:ext>
            </a:extLst>
          </p:cNvPr>
          <p:cNvSpPr txBox="1">
            <a:spLocks/>
          </p:cNvSpPr>
          <p:nvPr/>
        </p:nvSpPr>
        <p:spPr bwMode="gray">
          <a:xfrm>
            <a:off x="1019488" y="611227"/>
            <a:ext cx="3823446" cy="8403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dirty="0"/>
              <a:t>UML Diagram</a:t>
            </a:r>
          </a:p>
        </p:txBody>
      </p:sp>
    </p:spTree>
    <p:extLst>
      <p:ext uri="{BB962C8B-B14F-4D97-AF65-F5344CB8AC3E}">
        <p14:creationId xmlns:p14="http://schemas.microsoft.com/office/powerpoint/2010/main" val="637850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7888687-CEFC-5F46-BC4C-2FC536A36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416A2A1-2208-7844-AF1C-19521282E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/>
          <a:lstStyle/>
          <a:p>
            <a:r>
              <a:rPr lang="en-US" dirty="0">
                <a:hlinkClick r:id="rId2"/>
              </a:rPr>
              <a:t>www.pythonanywhere.com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75222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2152245-AE2A-8B42-8673-1014E8599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ED95DB2-36EF-4047-83D2-8CE558102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Design Patterns</a:t>
            </a:r>
            <a:r>
              <a:rPr lang="en-US" dirty="0"/>
              <a:t>, Gamma, et. al.</a:t>
            </a:r>
          </a:p>
          <a:p>
            <a:r>
              <a:rPr lang="en-US" i="1" dirty="0"/>
              <a:t>Domain-Driven Design:  Tackling Complexity in the Heart of Software</a:t>
            </a:r>
            <a:r>
              <a:rPr lang="en-US" dirty="0"/>
              <a:t>, Eric Evans</a:t>
            </a:r>
          </a:p>
          <a:p>
            <a:r>
              <a:rPr lang="en-US" dirty="0"/>
              <a:t>https://</a:t>
            </a:r>
            <a:r>
              <a:rPr lang="en-US" dirty="0" err="1"/>
              <a:t>www.oodesign.com</a:t>
            </a:r>
            <a:r>
              <a:rPr lang="en-US" dirty="0"/>
              <a:t>/observer-</a:t>
            </a:r>
            <a:r>
              <a:rPr lang="en-US" dirty="0" err="1"/>
              <a:t>pattern.html</a:t>
            </a:r>
            <a:r>
              <a:rPr lang="en-US" dirty="0"/>
              <a:t> </a:t>
            </a:r>
          </a:p>
          <a:p>
            <a:r>
              <a:rPr lang="en-US" dirty="0"/>
              <a:t>http://open-</a:t>
            </a:r>
            <a:r>
              <a:rPr lang="en-US" dirty="0" err="1"/>
              <a:t>notify.org</a:t>
            </a:r>
            <a:r>
              <a:rPr lang="en-US" dirty="0"/>
              <a:t>/Open-Notify-API/ISS-Location-Now/</a:t>
            </a:r>
          </a:p>
          <a:p>
            <a:r>
              <a:rPr lang="en-US" dirty="0"/>
              <a:t>https://</a:t>
            </a:r>
            <a:r>
              <a:rPr lang="en-US" dirty="0" err="1"/>
              <a:t>geopy.readthedocs.io</a:t>
            </a:r>
            <a:r>
              <a:rPr lang="en-US" dirty="0"/>
              <a:t>/</a:t>
            </a:r>
            <a:r>
              <a:rPr lang="en-US" dirty="0" err="1"/>
              <a:t>en</a:t>
            </a:r>
            <a:r>
              <a:rPr lang="en-US" dirty="0"/>
              <a:t>/latest/</a:t>
            </a:r>
          </a:p>
          <a:p>
            <a:r>
              <a:rPr lang="en-US" dirty="0"/>
              <a:t>https://</a:t>
            </a:r>
            <a:r>
              <a:rPr lang="en-US" dirty="0" err="1"/>
              <a:t>docs.python.org</a:t>
            </a:r>
            <a:r>
              <a:rPr lang="en-US" dirty="0"/>
              <a:t>/3/library/</a:t>
            </a:r>
            <a:r>
              <a:rPr lang="en-US" dirty="0" err="1"/>
              <a:t>abc.html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6940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{94B5D909-E24F-DB4F-B6B5-BE97BECF8C23}tf10001076</Template>
  <TotalTime>1698</TotalTime>
  <Words>380</Words>
  <Application>Microsoft Macintosh PowerPoint</Application>
  <PresentationFormat>Widescreen</PresentationFormat>
  <Paragraphs>53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Ion Boardroom</vt:lpstr>
      <vt:lpstr>Observer Pattern</vt:lpstr>
      <vt:lpstr>Pattern Definition</vt:lpstr>
      <vt:lpstr>When To Use This Pattern</vt:lpstr>
      <vt:lpstr>Why Use This Pattern</vt:lpstr>
      <vt:lpstr>Participants in Pattern</vt:lpstr>
      <vt:lpstr>Example</vt:lpstr>
      <vt:lpstr>PowerPoint Presentation</vt:lpstr>
      <vt:lpstr>Demo</vt:lpstr>
      <vt:lpstr>Sources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Observer Pattern</dc:title>
  <dc:creator>Rachel Whaley</dc:creator>
  <cp:lastModifiedBy>Rachel Whaley</cp:lastModifiedBy>
  <cp:revision>17</cp:revision>
  <dcterms:created xsi:type="dcterms:W3CDTF">2019-02-03T18:45:27Z</dcterms:created>
  <dcterms:modified xsi:type="dcterms:W3CDTF">2019-02-04T23:03:39Z</dcterms:modified>
</cp:coreProperties>
</file>