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50" r:id="rId2"/>
    <p:sldMasterId id="2147483710" r:id="rId3"/>
  </p:sldMasterIdLst>
  <p:notesMasterIdLst>
    <p:notesMasterId r:id="rId35"/>
  </p:notesMasterIdLst>
  <p:sldIdLst>
    <p:sldId id="317" r:id="rId4"/>
    <p:sldId id="412" r:id="rId5"/>
    <p:sldId id="429" r:id="rId6"/>
    <p:sldId id="396" r:id="rId7"/>
    <p:sldId id="445" r:id="rId8"/>
    <p:sldId id="441" r:id="rId9"/>
    <p:sldId id="407" r:id="rId10"/>
    <p:sldId id="446" r:id="rId11"/>
    <p:sldId id="447" r:id="rId12"/>
    <p:sldId id="448" r:id="rId13"/>
    <p:sldId id="449" r:id="rId14"/>
    <p:sldId id="450" r:id="rId15"/>
    <p:sldId id="451" r:id="rId16"/>
    <p:sldId id="452" r:id="rId17"/>
    <p:sldId id="453" r:id="rId18"/>
    <p:sldId id="454" r:id="rId19"/>
    <p:sldId id="455" r:id="rId20"/>
    <p:sldId id="457" r:id="rId21"/>
    <p:sldId id="458" r:id="rId22"/>
    <p:sldId id="460" r:id="rId23"/>
    <p:sldId id="461" r:id="rId24"/>
    <p:sldId id="462" r:id="rId25"/>
    <p:sldId id="463" r:id="rId26"/>
    <p:sldId id="464" r:id="rId27"/>
    <p:sldId id="466" r:id="rId28"/>
    <p:sldId id="467" r:id="rId29"/>
    <p:sldId id="468" r:id="rId30"/>
    <p:sldId id="469" r:id="rId31"/>
    <p:sldId id="470" r:id="rId32"/>
    <p:sldId id="471" r:id="rId33"/>
    <p:sldId id="472" r:id="rId34"/>
  </p:sldIdLst>
  <p:sldSz cx="9144000" cy="6858000" type="screen4x3"/>
  <p:notesSz cx="6858000" cy="91440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1pPr>
    <a:lvl2pPr marL="457200" algn="ctr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2pPr>
    <a:lvl3pPr marL="914400" algn="ctr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3pPr>
    <a:lvl4pPr marL="1371600" algn="ctr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4pPr>
    <a:lvl5pPr marL="1828800" algn="ctr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5pPr>
    <a:lvl6pPr marL="2286000" algn="l" defTabSz="914400" rtl="0" eaLnBrk="1" latinLnBrk="0" hangingPunct="1"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6pPr>
    <a:lvl7pPr marL="2743200" algn="l" defTabSz="914400" rtl="0" eaLnBrk="1" latinLnBrk="0" hangingPunct="1"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7pPr>
    <a:lvl8pPr marL="3200400" algn="l" defTabSz="914400" rtl="0" eaLnBrk="1" latinLnBrk="0" hangingPunct="1"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8pPr>
    <a:lvl9pPr marL="3657600" algn="l" defTabSz="914400" rtl="0" eaLnBrk="1" latinLnBrk="0" hangingPunct="1"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66"/>
    <a:srgbClr val="663300"/>
    <a:srgbClr val="008000"/>
    <a:srgbClr val="CC0000"/>
    <a:srgbClr val="CCFFCC"/>
    <a:srgbClr val="99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10"/>
    <p:restoredTop sz="91152" autoAdjust="0"/>
  </p:normalViewPr>
  <p:slideViewPr>
    <p:cSldViewPr>
      <p:cViewPr varScale="1">
        <p:scale>
          <a:sx n="112" d="100"/>
          <a:sy n="112" d="100"/>
        </p:scale>
        <p:origin x="1640" y="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9" Type="http://schemas.openxmlformats.org/officeDocument/2006/relationships/tableStyles" Target="tableStyles.xml"/><Relationship Id="rId21" Type="http://schemas.openxmlformats.org/officeDocument/2006/relationships/slide" Target="slides/slide18.xml"/><Relationship Id="rId34" Type="http://schemas.openxmlformats.org/officeDocument/2006/relationships/slide" Target="slides/slide3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slide" Target="slides/slide30.xml"/><Relationship Id="rId38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slide" Target="slides/slide26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slide" Target="slides/slide29.xml"/><Relationship Id="rId37" Type="http://schemas.openxmlformats.org/officeDocument/2006/relationships/viewProps" Target="viewProp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presProps" Target="presProp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slide" Target="slides/slide28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notesMaster" Target="notesMasters/notesMaster1.xml"/><Relationship Id="rId8" Type="http://schemas.openxmlformats.org/officeDocument/2006/relationships/slide" Target="slides/slide5.xml"/><Relationship Id="rId3" Type="http://schemas.openxmlformats.org/officeDocument/2006/relationships/slideMaster" Target="slideMasters/slideMaster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E16927-21FB-45BE-9815-9A740330FA9B}" type="datetimeFigureOut">
              <a:rPr lang="en-US" smtClean="0"/>
              <a:pPr/>
              <a:t>10/10/19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A65B0C-B35D-4608-94F8-324A6C7A47D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95133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Assembly</a:t>
            </a:r>
          </a:p>
          <a:p>
            <a:r>
              <a:rPr lang="en-US" dirty="0"/>
              <a:t>Registers</a:t>
            </a:r>
          </a:p>
          <a:p>
            <a:r>
              <a:rPr lang="en-US" dirty="0"/>
              <a:t>Addressing modes</a:t>
            </a:r>
          </a:p>
          <a:p>
            <a:r>
              <a:rPr lang="en-US" dirty="0"/>
              <a:t>Stack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A65B0C-B35D-4608-94F8-324A6C7A47D2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107673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6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96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451900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6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96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642492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6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96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453045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6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96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109209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7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67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371762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0xf000 + 0x8 =</a:t>
            </a:r>
            <a:r>
              <a:rPr lang="en-US" baseline="0" dirty="0"/>
              <a:t> 0xf008</a:t>
            </a:r>
          </a:p>
          <a:p>
            <a:r>
              <a:rPr lang="en-US" baseline="0" dirty="0"/>
              <a:t>0xf000 + 0x0100 = 0xf100</a:t>
            </a:r>
          </a:p>
          <a:p>
            <a:r>
              <a:rPr lang="en-US" baseline="0" dirty="0"/>
              <a:t>0xf000 + 4*0x0100 = 0xf400</a:t>
            </a:r>
          </a:p>
          <a:p>
            <a:r>
              <a:rPr lang="en-US" baseline="0" dirty="0"/>
              <a:t>2*0xf000 + 0x80 = 0x1d080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A65B0C-B35D-4608-94F8-324A6C7A47D2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147979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2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891894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3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63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497381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3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83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77976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3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93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70988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2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4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Introduce</a:t>
            </a:r>
            <a:r>
              <a:rPr lang="en-US" baseline="0" dirty="0"/>
              <a:t> this new view of “memory”</a:t>
            </a:r>
            <a:endParaRPr lang="en-US" dirty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4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04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0220916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4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14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4327805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4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24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07357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354407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4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34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085402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4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44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439340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36606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5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65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56784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5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85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688684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6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96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7489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98538"/>
            <a:ext cx="2057400" cy="51276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98538"/>
            <a:ext cx="6019800" cy="51276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1397000"/>
            <a:ext cx="4114800" cy="5435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97000"/>
            <a:ext cx="4114800" cy="5435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  <p:transition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254000"/>
            <a:ext cx="2095500" cy="65786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1000" y="254000"/>
            <a:ext cx="6134100" cy="65786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883460262"/>
      </p:ext>
    </p:extLst>
  </p:cSld>
  <p:clrMapOvr>
    <a:masterClrMapping/>
  </p:clrMapOvr>
  <p:transition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223328179"/>
      </p:ext>
    </p:extLst>
  </p:cSld>
  <p:clrMapOvr>
    <a:masterClrMapping/>
  </p:clrMapOvr>
  <p:transition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113011285"/>
      </p:ext>
    </p:extLst>
  </p:cSld>
  <p:clrMapOvr>
    <a:masterClrMapping/>
  </p:clrMapOvr>
  <p:transition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1397000"/>
            <a:ext cx="4114800" cy="5435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97000"/>
            <a:ext cx="4114800" cy="5435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848681983"/>
      </p:ext>
    </p:extLst>
  </p:cSld>
  <p:clrMapOvr>
    <a:masterClrMapping/>
  </p:clrMapOvr>
  <p:transition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425424273"/>
      </p:ext>
    </p:extLst>
  </p:cSld>
  <p:clrMapOvr>
    <a:masterClrMapping/>
  </p:clrMapOvr>
  <p:transition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54722281"/>
      </p:ext>
    </p:extLst>
  </p:cSld>
  <p:clrMapOvr>
    <a:masterClrMapping/>
  </p:clrMapOvr>
  <p:transition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90516164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365889828"/>
      </p:ext>
    </p:extLst>
  </p:cSld>
  <p:clrMapOvr>
    <a:masterClrMapping/>
  </p:clrMapOvr>
  <p:transition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83466725"/>
      </p:ext>
    </p:extLst>
  </p:cSld>
  <p:clrMapOvr>
    <a:masterClrMapping/>
  </p:clrMapOvr>
  <p:transition/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050641374"/>
      </p:ext>
    </p:extLst>
  </p:cSld>
  <p:clrMapOvr>
    <a:masterClrMapping/>
  </p:clrMapOvr>
  <p:transition/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254000"/>
            <a:ext cx="2095500" cy="65786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1000" y="254000"/>
            <a:ext cx="6134100" cy="65786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988986327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998538"/>
            <a:ext cx="7772400" cy="2887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8100" tIns="38100" rIns="38100" bIns="381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>
                <a:sym typeface="Calibri Bold" charset="0"/>
              </a:rPr>
              <a:t>Click to edit Master title style</a:t>
            </a:r>
          </a:p>
        </p:txBody>
      </p:sp>
      <p:sp>
        <p:nvSpPr>
          <p:cNvPr id="5" name="Rectangle 4"/>
          <p:cNvSpPr/>
          <p:nvPr/>
        </p:nvSpPr>
        <p:spPr>
          <a:xfrm>
            <a:off x="8830843" y="6611779"/>
            <a:ext cx="313157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F5551B27-49BC-4291-80C6-707CDCF1D651}" type="slidenum">
              <a:rPr kumimoji="0" lang="en-US" sz="1000" b="1" i="0" u="none" strike="noStrike" kern="1200" cap="none" spc="0" normalizeH="0" baseline="0" noProof="0" smtClean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Arial Narrow" pitchFamily="-96" charset="0"/>
                <a:ea typeface="ＭＳ Ｐゴシック" pitchFamily="-96" charset="-128"/>
                <a:cs typeface="ＭＳ Ｐゴシック" pitchFamily="-96" charset="-128"/>
              </a:rPr>
              <a:pPr/>
              <a:t>‹#›</a:t>
            </a:fld>
            <a:endParaRPr lang="en-US" sz="1000" dirty="0">
              <a:solidFill>
                <a:srgbClr val="800000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6858000" y="0"/>
            <a:ext cx="2269435" cy="474338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-25648" y="6553200"/>
            <a:ext cx="129935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990000"/>
                </a:solidFill>
              </a:rPr>
              <a:t>CMSC 15400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  <p:sldLayoutId id="2147483656" r:id="rId2"/>
    <p:sldLayoutId id="2147483657" r:id="rId3"/>
    <p:sldLayoutId id="2147483658" r:id="rId4"/>
    <p:sldLayoutId id="2147483659" r:id="rId5"/>
    <p:sldLayoutId id="2147483660" r:id="rId6"/>
    <p:sldLayoutId id="2147483661" r:id="rId7"/>
    <p:sldLayoutId id="2147483662" r:id="rId8"/>
    <p:sldLayoutId id="2147483663" r:id="rId9"/>
    <p:sldLayoutId id="2147483664" r:id="rId10"/>
    <p:sldLayoutId id="2147483665" r:id="rId11"/>
  </p:sldLayoutIdLst>
  <p:transition/>
  <p:txStyles>
    <p:titleStyle>
      <a:lvl1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j-lt"/>
          <a:ea typeface="+mj-ea"/>
          <a:cs typeface="+mj-cs"/>
          <a:sym typeface="Calibri Bold" charset="0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9pPr>
    </p:titleStyle>
    <p:bodyStyle>
      <a:lvl1pPr algn="l" rtl="0" fontAlgn="base">
        <a:spcBef>
          <a:spcPts val="500"/>
        </a:spcBef>
        <a:spcAft>
          <a:spcPct val="0"/>
        </a:spcAft>
        <a:defRPr sz="2000">
          <a:solidFill>
            <a:schemeClr val="tx1"/>
          </a:solidFill>
          <a:latin typeface="+mn-lt"/>
          <a:ea typeface="+mn-ea"/>
          <a:cs typeface="+mn-cs"/>
          <a:sym typeface="Calibri" charset="0"/>
        </a:defRPr>
      </a:lvl1pPr>
      <a:lvl2pPr marL="457200" algn="ctr" rtl="0" fontAlgn="base">
        <a:spcBef>
          <a:spcPts val="500"/>
        </a:spcBef>
        <a:spcAft>
          <a:spcPct val="0"/>
        </a:spcAft>
        <a:defRPr sz="2000">
          <a:solidFill>
            <a:schemeClr val="tx1"/>
          </a:solidFill>
          <a:latin typeface="+mn-lt"/>
          <a:ea typeface="+mn-ea"/>
          <a:cs typeface="+mn-cs"/>
          <a:sym typeface="Calibri" charset="0"/>
        </a:defRPr>
      </a:lvl2pPr>
      <a:lvl3pPr marL="914400" algn="ctr" rtl="0" fontAlgn="base">
        <a:spcBef>
          <a:spcPts val="500"/>
        </a:spcBef>
        <a:spcAft>
          <a:spcPct val="0"/>
        </a:spcAft>
        <a:defRPr sz="2000">
          <a:solidFill>
            <a:schemeClr val="tx1"/>
          </a:solidFill>
          <a:latin typeface="+mn-lt"/>
          <a:ea typeface="+mn-ea"/>
          <a:cs typeface="+mn-cs"/>
          <a:sym typeface="Calibri" charset="0"/>
        </a:defRPr>
      </a:lvl3pPr>
      <a:lvl4pPr marL="1371600" algn="ctr" rtl="0" fontAlgn="base">
        <a:spcBef>
          <a:spcPts val="500"/>
        </a:spcBef>
        <a:spcAft>
          <a:spcPct val="0"/>
        </a:spcAft>
        <a:defRPr sz="2000">
          <a:solidFill>
            <a:schemeClr val="tx1"/>
          </a:solidFill>
          <a:latin typeface="+mn-lt"/>
          <a:ea typeface="+mn-ea"/>
          <a:cs typeface="+mn-cs"/>
          <a:sym typeface="Calibri" charset="0"/>
        </a:defRPr>
      </a:lvl4pPr>
      <a:lvl5pPr marL="1828800" algn="ctr" rtl="0" fontAlgn="base">
        <a:spcBef>
          <a:spcPts val="500"/>
        </a:spcBef>
        <a:spcAft>
          <a:spcPct val="0"/>
        </a:spcAft>
        <a:defRPr sz="2000">
          <a:solidFill>
            <a:schemeClr val="tx1"/>
          </a:solidFill>
          <a:latin typeface="+mn-lt"/>
          <a:ea typeface="+mn-ea"/>
          <a:cs typeface="+mn-cs"/>
          <a:sym typeface="Calibri" charset="0"/>
        </a:defRPr>
      </a:lvl5pPr>
      <a:lvl6pPr marL="2286000" algn="ctr" rtl="0" fontAlgn="base">
        <a:spcBef>
          <a:spcPts val="500"/>
        </a:spcBef>
        <a:spcAft>
          <a:spcPct val="0"/>
        </a:spcAft>
        <a:defRPr sz="2000">
          <a:solidFill>
            <a:schemeClr val="tx1"/>
          </a:solidFill>
          <a:latin typeface="+mn-lt"/>
          <a:ea typeface="+mn-ea"/>
          <a:cs typeface="+mn-cs"/>
          <a:sym typeface="Calibri" charset="0"/>
        </a:defRPr>
      </a:lvl6pPr>
      <a:lvl7pPr marL="2743200" algn="ctr" rtl="0" fontAlgn="base">
        <a:spcBef>
          <a:spcPts val="500"/>
        </a:spcBef>
        <a:spcAft>
          <a:spcPct val="0"/>
        </a:spcAft>
        <a:defRPr sz="2000">
          <a:solidFill>
            <a:schemeClr val="tx1"/>
          </a:solidFill>
          <a:latin typeface="+mn-lt"/>
          <a:ea typeface="+mn-ea"/>
          <a:cs typeface="+mn-cs"/>
          <a:sym typeface="Calibri" charset="0"/>
        </a:defRPr>
      </a:lvl7pPr>
      <a:lvl8pPr marL="3200400" algn="ctr" rtl="0" fontAlgn="base">
        <a:spcBef>
          <a:spcPts val="500"/>
        </a:spcBef>
        <a:spcAft>
          <a:spcPct val="0"/>
        </a:spcAft>
        <a:defRPr sz="2000">
          <a:solidFill>
            <a:schemeClr val="tx1"/>
          </a:solidFill>
          <a:latin typeface="+mn-lt"/>
          <a:ea typeface="+mn-ea"/>
          <a:cs typeface="+mn-cs"/>
          <a:sym typeface="Calibri" charset="0"/>
        </a:defRPr>
      </a:lvl8pPr>
      <a:lvl9pPr marL="3657600" algn="ctr" rtl="0" fontAlgn="base">
        <a:spcBef>
          <a:spcPts val="500"/>
        </a:spcBef>
        <a:spcAft>
          <a:spcPct val="0"/>
        </a:spcAft>
        <a:defRPr sz="2000">
          <a:solidFill>
            <a:schemeClr val="tx1"/>
          </a:solidFill>
          <a:latin typeface="+mn-lt"/>
          <a:ea typeface="+mn-ea"/>
          <a:cs typeface="+mn-cs"/>
          <a:sym typeface="Calibri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254000"/>
            <a:ext cx="8382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8100" tIns="38100" rIns="38100" bIns="381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>
                <a:sym typeface="Calibri Bold" charset="0"/>
              </a:rPr>
              <a:t>Click to edit Master title style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397000"/>
            <a:ext cx="8382000" cy="543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8100" tIns="38100" rIns="38100" bIns="381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>
                <a:sym typeface="Calibri Bold" charset="0"/>
              </a:rPr>
              <a:t>Click to edit Master text styles</a:t>
            </a:r>
          </a:p>
          <a:p>
            <a:pPr lvl="1"/>
            <a:r>
              <a:rPr lang="en-US" dirty="0">
                <a:sym typeface="Calibri" charset="0"/>
              </a:rPr>
              <a:t>Second level</a:t>
            </a:r>
          </a:p>
          <a:p>
            <a:pPr lvl="2"/>
            <a:r>
              <a:rPr lang="en-US" dirty="0">
                <a:sym typeface="Calibri" charset="0"/>
              </a:rPr>
              <a:t>Third level</a:t>
            </a:r>
          </a:p>
          <a:p>
            <a:pPr lvl="3"/>
            <a:r>
              <a:rPr lang="en-US" dirty="0">
                <a:sym typeface="Calibri" charset="0"/>
              </a:rPr>
              <a:t>Fourth level</a:t>
            </a:r>
          </a:p>
          <a:p>
            <a:pPr lvl="4"/>
            <a:r>
              <a:rPr lang="en-US" dirty="0">
                <a:sym typeface="Calibri" charset="0"/>
              </a:rPr>
              <a:t>Fifth level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6858000" y="0"/>
            <a:ext cx="2269435" cy="474338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-25648" y="6553200"/>
            <a:ext cx="129935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990000"/>
                </a:solidFill>
              </a:rPr>
              <a:t>CMSC 15400</a:t>
            </a:r>
          </a:p>
        </p:txBody>
      </p:sp>
      <p:sp>
        <p:nvSpPr>
          <p:cNvPr id="8" name="Rectangle 7"/>
          <p:cNvSpPr/>
          <p:nvPr/>
        </p:nvSpPr>
        <p:spPr>
          <a:xfrm>
            <a:off x="8830843" y="6611779"/>
            <a:ext cx="313157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F5551B27-49BC-4291-80C6-707CDCF1D651}" type="slidenum">
              <a:rPr kumimoji="0" lang="en-US" sz="1000" b="1" i="0" u="none" strike="noStrike" kern="1200" cap="none" spc="0" normalizeH="0" baseline="0" noProof="0" smtClean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Arial Narrow" pitchFamily="-96" charset="0"/>
                <a:ea typeface="ＭＳ Ｐゴシック" pitchFamily="-96" charset="-128"/>
                <a:cs typeface="ＭＳ Ｐゴシック" pitchFamily="-96" charset="-128"/>
              </a:rPr>
              <a:pPr/>
              <a:t>‹#›</a:t>
            </a:fld>
            <a:endParaRPr lang="en-US" sz="1000" dirty="0">
              <a:solidFill>
                <a:srgbClr val="800000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</p:sldLayoutIdLst>
  <p:transition/>
  <p:txStyles>
    <p:titleStyle>
      <a:lvl1pPr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+mj-lt"/>
          <a:ea typeface="+mj-ea"/>
          <a:cs typeface="+mj-cs"/>
          <a:sym typeface="Calibri Bold" charset="0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9pPr>
    </p:titleStyle>
    <p:bodyStyle>
      <a:lvl1pPr marL="254000" indent="-254000" algn="l" rtl="0" fontAlgn="base">
        <a:spcBef>
          <a:spcPts val="600"/>
        </a:spcBef>
        <a:spcAft>
          <a:spcPct val="0"/>
        </a:spcAft>
        <a:buClr>
          <a:srgbClr val="990000"/>
        </a:buClr>
        <a:buSzPct val="60000"/>
        <a:buFont typeface="Wingdings 2" charset="2"/>
        <a:buChar char="¢"/>
        <a:defRPr sz="2400" b="1">
          <a:solidFill>
            <a:schemeClr val="tx1"/>
          </a:solidFill>
          <a:latin typeface="+mn-lt"/>
          <a:ea typeface="+mn-ea"/>
          <a:cs typeface="+mn-cs"/>
          <a:sym typeface="Calibri Bold" charset="0"/>
        </a:defRPr>
      </a:lvl1pPr>
      <a:lvl2pPr marL="514350" indent="-234950" algn="l" rtl="0" fontAlgn="base">
        <a:spcBef>
          <a:spcPts val="500"/>
        </a:spcBef>
        <a:spcAft>
          <a:spcPct val="0"/>
        </a:spcAft>
        <a:buClr>
          <a:srgbClr val="990000"/>
        </a:buClr>
        <a:buSzPct val="110000"/>
        <a:buFont typeface="Wingdings" charset="2"/>
        <a:buChar char="§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2pPr>
      <a:lvl3pPr marL="800100" indent="-203200" algn="l" rtl="0" fontAlgn="base">
        <a:spcBef>
          <a:spcPts val="500"/>
        </a:spcBef>
        <a:spcAft>
          <a:spcPct val="0"/>
        </a:spcAft>
        <a:buClr>
          <a:srgbClr val="000000"/>
        </a:buClr>
        <a:buSzPct val="80000"/>
        <a:buFont typeface="Wingdings" charset="2"/>
        <a:buChar char="§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3pPr>
      <a:lvl4pPr marL="11430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–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4pPr>
      <a:lvl5pPr marL="14605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5pPr>
      <a:lvl6pPr marL="19177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6pPr>
      <a:lvl7pPr marL="23749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7pPr>
      <a:lvl8pPr marL="28321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8pPr>
      <a:lvl9pPr marL="32893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254000"/>
            <a:ext cx="8382000" cy="109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8100" tIns="38100" rIns="38100" bIns="381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>
                <a:sym typeface="Calibri Bold" charset="0"/>
              </a:rPr>
              <a:t>Click to edit Master title style</a:t>
            </a:r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397000"/>
            <a:ext cx="8382000" cy="543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8100" tIns="38100" rIns="38100" bIns="381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>
                <a:sym typeface="Calibri Bold" charset="0"/>
              </a:rPr>
              <a:t>Click to edit Master text styles</a:t>
            </a:r>
          </a:p>
          <a:p>
            <a:pPr lvl="1"/>
            <a:r>
              <a:rPr lang="en-US">
                <a:sym typeface="Calibri" charset="0"/>
              </a:rPr>
              <a:t>Second level</a:t>
            </a:r>
          </a:p>
          <a:p>
            <a:pPr lvl="2"/>
            <a:r>
              <a:rPr lang="en-US">
                <a:sym typeface="Calibri" charset="0"/>
              </a:rPr>
              <a:t>Third level</a:t>
            </a:r>
          </a:p>
          <a:p>
            <a:pPr lvl="3"/>
            <a:r>
              <a:rPr lang="en-US">
                <a:sym typeface="Calibri" charset="0"/>
              </a:rPr>
              <a:t>Fourth level</a:t>
            </a:r>
          </a:p>
          <a:p>
            <a:pPr lvl="4"/>
            <a:r>
              <a:rPr lang="en-US">
                <a:sym typeface="Calibri" charset="0"/>
              </a:rPr>
              <a:t>Fifth level</a:t>
            </a:r>
          </a:p>
        </p:txBody>
      </p:sp>
      <p:sp>
        <p:nvSpPr>
          <p:cNvPr id="5" name="Rectangle 4"/>
          <p:cNvSpPr/>
          <p:nvPr/>
        </p:nvSpPr>
        <p:spPr>
          <a:xfrm>
            <a:off x="8830843" y="6611779"/>
            <a:ext cx="313157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F5551B27-49BC-4291-80C6-707CDCF1D651}" type="slidenum">
              <a:rPr lang="en-US" sz="1000" b="1" smtClean="0">
                <a:solidFill>
                  <a:srgbClr val="990000"/>
                </a:solidFill>
                <a:latin typeface="Arial Narrow" pitchFamily="-96" charset="0"/>
                <a:ea typeface="ＭＳ Ｐゴシック" pitchFamily="-96" charset="-128"/>
                <a:cs typeface="ＭＳ Ｐゴシック" pitchFamily="-96" charset="-128"/>
              </a:rPr>
              <a:pPr/>
              <a:t>‹#›</a:t>
            </a:fld>
            <a:endParaRPr lang="en-US" sz="1000" dirty="0">
              <a:solidFill>
                <a:srgbClr val="990000"/>
              </a:solidFill>
              <a:ea typeface="ヒラギノ角ゴ ProN W3" charset="-128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6858000" y="0"/>
            <a:ext cx="2269435" cy="474338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-25648" y="6553200"/>
            <a:ext cx="129935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990000"/>
                </a:solidFill>
                <a:ea typeface="ヒラギノ角ゴ ProN W3" charset="-128"/>
              </a:rPr>
              <a:t>CMSC 15400</a:t>
            </a:r>
          </a:p>
        </p:txBody>
      </p:sp>
    </p:spTree>
    <p:extLst>
      <p:ext uri="{BB962C8B-B14F-4D97-AF65-F5344CB8AC3E}">
        <p14:creationId xmlns:p14="http://schemas.microsoft.com/office/powerpoint/2010/main" val="5457023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1" r:id="rId1"/>
    <p:sldLayoutId id="2147483712" r:id="rId2"/>
    <p:sldLayoutId id="2147483713" r:id="rId3"/>
    <p:sldLayoutId id="2147483714" r:id="rId4"/>
    <p:sldLayoutId id="2147483715" r:id="rId5"/>
    <p:sldLayoutId id="2147483716" r:id="rId6"/>
    <p:sldLayoutId id="2147483717" r:id="rId7"/>
    <p:sldLayoutId id="2147483718" r:id="rId8"/>
    <p:sldLayoutId id="2147483719" r:id="rId9"/>
    <p:sldLayoutId id="2147483720" r:id="rId10"/>
    <p:sldLayoutId id="2147483721" r:id="rId11"/>
  </p:sldLayoutIdLst>
  <p:transition/>
  <p:txStyles>
    <p:titleStyle>
      <a:lvl1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j-lt"/>
          <a:ea typeface="+mj-ea"/>
          <a:cs typeface="+mj-cs"/>
          <a:sym typeface="Calibri Bold" charset="0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-128"/>
          <a:cs typeface="ヒラギノ角ゴ ProN W6" charset="-128"/>
          <a:sym typeface="Calibri Bold" charset="0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-128"/>
          <a:cs typeface="ヒラギノ角ゴ ProN W6" charset="-128"/>
          <a:sym typeface="Calibri Bold" charset="0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-128"/>
          <a:cs typeface="ヒラギノ角ゴ ProN W6" charset="-128"/>
          <a:sym typeface="Calibri Bold" charset="0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-128"/>
          <a:cs typeface="ヒラギノ角ゴ ProN W6" charset="-128"/>
          <a:sym typeface="Calibri Bold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-128"/>
          <a:cs typeface="ヒラギノ角ゴ ProN W6" charset="-128"/>
          <a:sym typeface="Calibri Bold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-128"/>
          <a:cs typeface="ヒラギノ角ゴ ProN W6" charset="-128"/>
          <a:sym typeface="Calibri Bold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-128"/>
          <a:cs typeface="ヒラギノ角ゴ ProN W6" charset="-128"/>
          <a:sym typeface="Calibri Bold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-128"/>
          <a:cs typeface="ヒラギノ角ゴ ProN W6" charset="-128"/>
          <a:sym typeface="Calibri Bold" charset="0"/>
        </a:defRPr>
      </a:lvl9pPr>
    </p:titleStyle>
    <p:bodyStyle>
      <a:lvl1pPr marL="254000" indent="-254000" algn="l" rtl="0" fontAlgn="base">
        <a:spcBef>
          <a:spcPts val="600"/>
        </a:spcBef>
        <a:spcAft>
          <a:spcPct val="0"/>
        </a:spcAft>
        <a:buClr>
          <a:srgbClr val="990000"/>
        </a:buClr>
        <a:buSzPct val="60000"/>
        <a:buFont typeface="Wingdings 2" charset="2"/>
        <a:buChar char="¢"/>
        <a:defRPr sz="2400">
          <a:solidFill>
            <a:schemeClr val="tx1"/>
          </a:solidFill>
          <a:latin typeface="+mn-lt"/>
          <a:ea typeface="+mn-ea"/>
          <a:cs typeface="+mn-cs"/>
          <a:sym typeface="Calibri Bold" charset="0"/>
        </a:defRPr>
      </a:lvl1pPr>
      <a:lvl2pPr marL="514350" indent="-234950" algn="l" rtl="0" fontAlgn="base">
        <a:spcBef>
          <a:spcPts val="500"/>
        </a:spcBef>
        <a:spcAft>
          <a:spcPct val="0"/>
        </a:spcAft>
        <a:buClr>
          <a:srgbClr val="990000"/>
        </a:buClr>
        <a:buSzPct val="110000"/>
        <a:buFont typeface="Wingdings" charset="2"/>
        <a:buChar char="§"/>
        <a:defRPr sz="2000">
          <a:solidFill>
            <a:schemeClr val="tx1"/>
          </a:solidFill>
          <a:latin typeface="Calibri" charset="0"/>
          <a:ea typeface="ヒラギノ角ゴ ProN W3" charset="-128"/>
          <a:cs typeface="ヒラギノ角ゴ ProN W3" charset="-128"/>
          <a:sym typeface="Calibri" charset="0"/>
        </a:defRPr>
      </a:lvl2pPr>
      <a:lvl3pPr marL="800100" indent="-203200" algn="l" rtl="0" fontAlgn="base">
        <a:spcBef>
          <a:spcPts val="500"/>
        </a:spcBef>
        <a:spcAft>
          <a:spcPct val="0"/>
        </a:spcAft>
        <a:buClr>
          <a:srgbClr val="000000"/>
        </a:buClr>
        <a:buSzPct val="80000"/>
        <a:buFont typeface="Wingdings" charset="2"/>
        <a:buChar char="§"/>
        <a:defRPr sz="2000">
          <a:solidFill>
            <a:schemeClr val="tx1"/>
          </a:solidFill>
          <a:latin typeface="Calibri" charset="0"/>
          <a:ea typeface="ヒラギノ角ゴ ProN W3" charset="-128"/>
          <a:cs typeface="ヒラギノ角ゴ ProN W3" charset="-128"/>
          <a:sym typeface="Calibri" charset="0"/>
        </a:defRPr>
      </a:lvl3pPr>
      <a:lvl4pPr marL="11430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–"/>
        <a:defRPr sz="2000">
          <a:solidFill>
            <a:schemeClr val="tx1"/>
          </a:solidFill>
          <a:latin typeface="Calibri" charset="0"/>
          <a:ea typeface="ヒラギノ角ゴ ProN W3" charset="-128"/>
          <a:cs typeface="ヒラギノ角ゴ ProN W3" charset="-128"/>
          <a:sym typeface="Calibri" charset="0"/>
        </a:defRPr>
      </a:lvl4pPr>
      <a:lvl5pPr marL="14605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-128"/>
          <a:cs typeface="ヒラギノ角ゴ ProN W3" charset="-128"/>
          <a:sym typeface="Calibri" charset="0"/>
        </a:defRPr>
      </a:lvl5pPr>
      <a:lvl6pPr marL="19177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-128"/>
          <a:cs typeface="ヒラギノ角ゴ ProN W3" charset="-128"/>
          <a:sym typeface="Calibri" charset="0"/>
        </a:defRPr>
      </a:lvl6pPr>
      <a:lvl7pPr marL="23749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-128"/>
          <a:cs typeface="ヒラギノ角ゴ ProN W3" charset="-128"/>
          <a:sym typeface="Calibri" charset="0"/>
        </a:defRPr>
      </a:lvl7pPr>
      <a:lvl8pPr marL="28321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-128"/>
          <a:cs typeface="ヒラギノ角ゴ ProN W3" charset="-128"/>
          <a:sym typeface="Calibri" charset="0"/>
        </a:defRPr>
      </a:lvl8pPr>
      <a:lvl9pPr marL="32893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-128"/>
          <a:cs typeface="ヒラギノ角ゴ ProN W3" charset="-128"/>
          <a:sym typeface="Calibri" charset="0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8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8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8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8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8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8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4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4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4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4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4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ctrTitle"/>
          </p:nvPr>
        </p:nvSpPr>
        <p:spPr>
          <a:xfrm>
            <a:off x="685800" y="1752600"/>
            <a:ext cx="7772400" cy="2590800"/>
          </a:xfrm>
        </p:spPr>
        <p:txBody>
          <a:bodyPr/>
          <a:lstStyle/>
          <a:p>
            <a:pPr lvl="0">
              <a:defRPr/>
            </a:pPr>
            <a:r>
              <a:rPr lang="en-US" b="1" dirty="0">
                <a:solidFill>
                  <a:srgbClr val="000000"/>
                </a:solidFill>
              </a:rPr>
              <a:t>Machine-Level Programming II: Accessing Information; Arithmetic</a:t>
            </a:r>
            <a:br>
              <a:rPr lang="en-US" b="1" dirty="0">
                <a:solidFill>
                  <a:srgbClr val="000000"/>
                </a:solidFill>
              </a:rPr>
            </a:br>
            <a:r>
              <a:rPr lang="en-US" b="1" dirty="0">
                <a:solidFill>
                  <a:srgbClr val="000000"/>
                </a:solidFill>
              </a:rPr>
              <a:t>or</a:t>
            </a:r>
            <a:br>
              <a:rPr lang="en-US" b="1" dirty="0">
                <a:solidFill>
                  <a:srgbClr val="000000"/>
                </a:solidFill>
              </a:rPr>
            </a:br>
            <a:r>
              <a:rPr lang="en-US" b="1" dirty="0">
                <a:solidFill>
                  <a:srgbClr val="000000"/>
                </a:solidFill>
              </a:rPr>
              <a:t>Pointers on Pointers</a:t>
            </a:r>
            <a:br>
              <a:rPr lang="en-US" dirty="0">
                <a:solidFill>
                  <a:srgbClr val="000000"/>
                </a:solidFill>
                <a:latin typeface="Calibri" charset="0"/>
                <a:ea typeface="ヒラギノ角ゴ ProN W3" charset="-128"/>
                <a:cs typeface="ヒラギノ角ゴ ProN W3" charset="-128"/>
                <a:sym typeface="Calibri" charset="0"/>
              </a:rPr>
            </a:br>
            <a:br>
              <a:rPr lang="en-US" dirty="0">
                <a:solidFill>
                  <a:srgbClr val="000000"/>
                </a:solidFill>
                <a:latin typeface="Calibri" charset="0"/>
                <a:ea typeface="ヒラギノ角ゴ ProN W3" charset="-128"/>
                <a:cs typeface="ヒラギノ角ゴ ProN W3" charset="-128"/>
                <a:sym typeface="Calibri" charset="0"/>
              </a:rPr>
            </a:br>
            <a:r>
              <a:rPr lang="en-US" sz="2400" dirty="0"/>
              <a:t>CS154 Autumn 2019, Prof Chien</a:t>
            </a:r>
            <a:br>
              <a:rPr lang="en-US" sz="2400" dirty="0"/>
            </a:br>
            <a:r>
              <a:rPr lang="en-US" sz="2400" dirty="0"/>
              <a:t>Lecture 5</a:t>
            </a:r>
            <a:br>
              <a:rPr lang="en-US" sz="2400" dirty="0"/>
            </a:br>
            <a:r>
              <a:rPr lang="en-US" sz="2400" dirty="0"/>
              <a:t>Sections 3.4-3.5</a:t>
            </a:r>
            <a:endParaRPr lang="en-US" sz="3200" dirty="0"/>
          </a:p>
        </p:txBody>
      </p:sp>
      <p:sp>
        <p:nvSpPr>
          <p:cNvPr id="11" name="Rectangle 4"/>
          <p:cNvSpPr txBox="1">
            <a:spLocks noChangeArrowheads="1"/>
          </p:cNvSpPr>
          <p:nvPr/>
        </p:nvSpPr>
        <p:spPr>
          <a:xfrm>
            <a:off x="685800" y="5029200"/>
            <a:ext cx="7678738" cy="1447800"/>
          </a:xfrm>
          <a:prstGeom prst="rect">
            <a:avLst/>
          </a:prstGeom>
          <a:ln/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0" cap="none" spc="0" normalizeH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  <a:sym typeface="Calibri" charset="0"/>
            </a:endParaRP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569912"/>
            <a:ext cx="7035800" cy="573088"/>
          </a:xfrm>
        </p:spPr>
        <p:txBody>
          <a:bodyPr/>
          <a:lstStyle/>
          <a:p>
            <a:r>
              <a:rPr lang="en-US" dirty="0"/>
              <a:t>Simple Memory Addressing Modes</a:t>
            </a:r>
          </a:p>
        </p:txBody>
      </p:sp>
      <p:sp>
        <p:nvSpPr>
          <p:cNvPr id="158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223838" indent="-223838" defTabSz="895350">
              <a:tabLst>
                <a:tab pos="2349500" algn="l"/>
                <a:tab pos="4114800" algn="l"/>
              </a:tabLst>
            </a:pPr>
            <a:r>
              <a:rPr lang="en-US" dirty="0"/>
              <a:t>Normal	(R)	</a:t>
            </a:r>
            <a:r>
              <a:rPr lang="en-US" dirty="0" err="1"/>
              <a:t>Mem[Reg[R</a:t>
            </a:r>
            <a:r>
              <a:rPr lang="en-US" dirty="0"/>
              <a:t>]]</a:t>
            </a:r>
          </a:p>
          <a:p>
            <a:pPr marL="560388" lvl="1" indent="-222250" defTabSz="895350">
              <a:tabLst>
                <a:tab pos="2349500" algn="l"/>
                <a:tab pos="4114800" algn="l"/>
              </a:tabLst>
            </a:pPr>
            <a:r>
              <a:rPr lang="en-US" sz="2400" dirty="0"/>
              <a:t>Register R specifies memory address</a:t>
            </a:r>
          </a:p>
          <a:p>
            <a:pPr marL="560388" lvl="1" indent="-222250" defTabSz="895350">
              <a:tabLst>
                <a:tab pos="2349500" algn="l"/>
                <a:tab pos="4114800" algn="l"/>
              </a:tabLst>
            </a:pPr>
            <a:r>
              <a:rPr lang="en-US" sz="2400" dirty="0"/>
              <a:t>Aha! Pointer dereferencing in C</a:t>
            </a:r>
            <a:br>
              <a:rPr lang="en-US" sz="2400" dirty="0"/>
            </a:br>
            <a:br>
              <a:rPr lang="en-US" sz="2400" dirty="0"/>
            </a:br>
            <a:r>
              <a:rPr lang="en-US" sz="2400" b="1" dirty="0" err="1">
                <a:latin typeface="Courier New" pitchFamily="49" charset="0"/>
              </a:rPr>
              <a:t>movq</a:t>
            </a:r>
            <a:r>
              <a:rPr lang="en-US" sz="2400" b="1" dirty="0">
                <a:latin typeface="Courier New" pitchFamily="49" charset="0"/>
              </a:rPr>
              <a:t> (%</a:t>
            </a:r>
            <a:r>
              <a:rPr lang="en-US" sz="2400" b="1" dirty="0" err="1">
                <a:latin typeface="Courier New" pitchFamily="49" charset="0"/>
              </a:rPr>
              <a:t>rcx</a:t>
            </a:r>
            <a:r>
              <a:rPr lang="en-US" sz="2400" b="1" dirty="0">
                <a:latin typeface="Courier New" pitchFamily="49" charset="0"/>
              </a:rPr>
              <a:t>),%</a:t>
            </a:r>
            <a:r>
              <a:rPr lang="en-US" sz="2400" b="1" dirty="0" err="1">
                <a:latin typeface="Courier New" pitchFamily="49" charset="0"/>
              </a:rPr>
              <a:t>rax</a:t>
            </a:r>
            <a:endParaRPr lang="en-US" sz="2400" b="1" dirty="0">
              <a:latin typeface="Courier New" pitchFamily="49" charset="0"/>
            </a:endParaRPr>
          </a:p>
          <a:p>
            <a:pPr marL="560388" lvl="1" indent="-222250" defTabSz="895350">
              <a:tabLst>
                <a:tab pos="2349500" algn="l"/>
                <a:tab pos="4114800" algn="l"/>
              </a:tabLst>
            </a:pPr>
            <a:endParaRPr lang="en-US" sz="2400" dirty="0"/>
          </a:p>
          <a:p>
            <a:pPr marL="223838" indent="-223838" defTabSz="895350">
              <a:tabLst>
                <a:tab pos="2349500" algn="l"/>
                <a:tab pos="4114800" algn="l"/>
              </a:tabLst>
            </a:pPr>
            <a:r>
              <a:rPr lang="en-US" dirty="0"/>
              <a:t>Displacement	D(R)	</a:t>
            </a:r>
            <a:r>
              <a:rPr lang="en-US" dirty="0" err="1"/>
              <a:t>Mem</a:t>
            </a:r>
            <a:r>
              <a:rPr lang="en-US" dirty="0"/>
              <a:t>[</a:t>
            </a:r>
            <a:r>
              <a:rPr lang="en-US" dirty="0" err="1"/>
              <a:t>Reg</a:t>
            </a:r>
            <a:r>
              <a:rPr lang="en-US" dirty="0"/>
              <a:t>[R]+D]</a:t>
            </a:r>
          </a:p>
          <a:p>
            <a:pPr marL="560388" lvl="1" indent="-222250" defTabSz="895350">
              <a:tabLst>
                <a:tab pos="2349500" algn="l"/>
                <a:tab pos="4114800" algn="l"/>
              </a:tabLst>
            </a:pPr>
            <a:r>
              <a:rPr lang="en-US" sz="2400" dirty="0"/>
              <a:t>Register R specifies start of memory region</a:t>
            </a:r>
          </a:p>
          <a:p>
            <a:pPr marL="560388" lvl="1" indent="-222250" defTabSz="895350">
              <a:tabLst>
                <a:tab pos="2349500" algn="l"/>
                <a:tab pos="4114800" algn="l"/>
              </a:tabLst>
            </a:pPr>
            <a:r>
              <a:rPr lang="en-US" sz="2400" dirty="0"/>
              <a:t>Constant displacement D specifies offset</a:t>
            </a:r>
            <a:br>
              <a:rPr lang="en-US" sz="2400" dirty="0"/>
            </a:br>
            <a:br>
              <a:rPr lang="en-US" sz="2400" dirty="0"/>
            </a:br>
            <a:r>
              <a:rPr lang="en-US" sz="2400" b="1" dirty="0" err="1">
                <a:latin typeface="Courier New" pitchFamily="49" charset="0"/>
              </a:rPr>
              <a:t>movq</a:t>
            </a:r>
            <a:r>
              <a:rPr lang="en-US" sz="2400" b="1" dirty="0">
                <a:latin typeface="Courier New" pitchFamily="49" charset="0"/>
              </a:rPr>
              <a:t> 8(%</a:t>
            </a:r>
            <a:r>
              <a:rPr lang="en-US" sz="2400" b="1" dirty="0" err="1">
                <a:latin typeface="Courier New" pitchFamily="49" charset="0"/>
              </a:rPr>
              <a:t>rbp</a:t>
            </a:r>
            <a:r>
              <a:rPr lang="en-US" sz="2400" b="1" dirty="0">
                <a:latin typeface="Courier New" pitchFamily="49" charset="0"/>
              </a:rPr>
              <a:t>),%</a:t>
            </a:r>
            <a:r>
              <a:rPr lang="en-US" sz="2400" b="1" dirty="0" err="1">
                <a:latin typeface="Courier New" pitchFamily="49" charset="0"/>
              </a:rPr>
              <a:t>rdx</a:t>
            </a:r>
            <a:endParaRPr lang="en-US" sz="2400" b="1" dirty="0">
              <a:latin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9761533"/>
      </p:ext>
    </p:extLst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6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04800"/>
            <a:ext cx="7658100" cy="573088"/>
          </a:xfrm>
        </p:spPr>
        <p:txBody>
          <a:bodyPr/>
          <a:lstStyle/>
          <a:p>
            <a:r>
              <a:rPr lang="en-US" dirty="0"/>
              <a:t>Example of Simple Addressing Modes</a:t>
            </a:r>
          </a:p>
        </p:txBody>
      </p:sp>
      <p:sp>
        <p:nvSpPr>
          <p:cNvPr id="159747" name="Rectangle 3"/>
          <p:cNvSpPr>
            <a:spLocks noChangeArrowheads="1"/>
          </p:cNvSpPr>
          <p:nvPr/>
        </p:nvSpPr>
        <p:spPr bwMode="auto">
          <a:xfrm>
            <a:off x="152400" y="1600200"/>
            <a:ext cx="3962400" cy="2305760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void swap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  (long *</a:t>
            </a:r>
            <a:r>
              <a:rPr lang="en-US" sz="1800" dirty="0" err="1">
                <a:latin typeface="Courier New" pitchFamily="49" charset="0"/>
              </a:rPr>
              <a:t>xp</a:t>
            </a:r>
            <a:r>
              <a:rPr lang="en-US" sz="1800" dirty="0">
                <a:latin typeface="Courier New" pitchFamily="49" charset="0"/>
              </a:rPr>
              <a:t>, long *</a:t>
            </a:r>
            <a:r>
              <a:rPr lang="en-US" sz="1800" dirty="0" err="1">
                <a:latin typeface="Courier New" pitchFamily="49" charset="0"/>
              </a:rPr>
              <a:t>yp</a:t>
            </a:r>
            <a:r>
              <a:rPr lang="en-US" sz="1800" dirty="0">
                <a:latin typeface="Courier New" pitchFamily="49" charset="0"/>
              </a:rPr>
              <a:t>) 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{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 long t0 = *</a:t>
            </a:r>
            <a:r>
              <a:rPr lang="en-US" sz="1800" dirty="0" err="1">
                <a:latin typeface="Courier New" pitchFamily="49" charset="0"/>
              </a:rPr>
              <a:t>xp</a:t>
            </a:r>
            <a:r>
              <a:rPr lang="en-US" sz="1800" dirty="0">
                <a:latin typeface="Courier New" pitchFamily="49" charset="0"/>
              </a:rPr>
              <a:t>;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 long t1 = *</a:t>
            </a:r>
            <a:r>
              <a:rPr lang="en-US" sz="1800" dirty="0" err="1">
                <a:latin typeface="Courier New" pitchFamily="49" charset="0"/>
              </a:rPr>
              <a:t>yp</a:t>
            </a:r>
            <a:r>
              <a:rPr lang="en-US" sz="1800" dirty="0">
                <a:latin typeface="Courier New" pitchFamily="49" charset="0"/>
              </a:rPr>
              <a:t>;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 *</a:t>
            </a:r>
            <a:r>
              <a:rPr lang="en-US" sz="1800" dirty="0" err="1">
                <a:latin typeface="Courier New" pitchFamily="49" charset="0"/>
              </a:rPr>
              <a:t>xp</a:t>
            </a:r>
            <a:r>
              <a:rPr lang="en-US" sz="1800" dirty="0">
                <a:latin typeface="Courier New" pitchFamily="49" charset="0"/>
              </a:rPr>
              <a:t> = t1;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 *</a:t>
            </a:r>
            <a:r>
              <a:rPr lang="en-US" sz="1800" dirty="0" err="1">
                <a:latin typeface="Courier New" pitchFamily="49" charset="0"/>
              </a:rPr>
              <a:t>yp</a:t>
            </a:r>
            <a:r>
              <a:rPr lang="en-US" sz="1800" dirty="0">
                <a:latin typeface="Courier New" pitchFamily="49" charset="0"/>
              </a:rPr>
              <a:t> = t0;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}</a:t>
            </a:r>
          </a:p>
        </p:txBody>
      </p:sp>
      <p:sp>
        <p:nvSpPr>
          <p:cNvPr id="11" name="Rectangle 4"/>
          <p:cNvSpPr>
            <a:spLocks noChangeArrowheads="1"/>
          </p:cNvSpPr>
          <p:nvPr/>
        </p:nvSpPr>
        <p:spPr bwMode="auto">
          <a:xfrm>
            <a:off x="4495800" y="2154198"/>
            <a:ext cx="4191000" cy="17517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algn="l">
              <a:lnSpc>
                <a:spcPct val="100000"/>
              </a:lnSpc>
              <a:tabLst>
                <a:tab pos="347663" algn="l"/>
                <a:tab pos="1312863" algn="l"/>
              </a:tabLst>
            </a:pPr>
            <a:r>
              <a:rPr lang="en-US" sz="1800" dirty="0">
                <a:latin typeface="Courier New" pitchFamily="49" charset="0"/>
              </a:rPr>
              <a:t>swap:</a:t>
            </a:r>
          </a:p>
          <a:p>
            <a:pPr>
              <a:tabLst>
                <a:tab pos="347663" algn="l"/>
                <a:tab pos="1312863" algn="l"/>
              </a:tabLst>
            </a:pPr>
            <a:r>
              <a:rPr lang="en-US" sz="1800" dirty="0">
                <a:latin typeface="Courier New" pitchFamily="49" charset="0"/>
              </a:rPr>
              <a:t>  </a:t>
            </a:r>
            <a:r>
              <a:rPr lang="ro-RO" sz="1800" dirty="0">
                <a:latin typeface="Courier New" pitchFamily="49" charset="0"/>
              </a:rPr>
              <a:t> movq    (%rdi), %rax</a:t>
            </a:r>
          </a:p>
          <a:p>
            <a:pPr>
              <a:tabLst>
                <a:tab pos="347663" algn="l"/>
                <a:tab pos="1312863" algn="l"/>
              </a:tabLst>
            </a:pPr>
            <a:r>
              <a:rPr lang="ro-RO" sz="1800" dirty="0">
                <a:latin typeface="Courier New" pitchFamily="49" charset="0"/>
              </a:rPr>
              <a:t>   movq    (%rsi), %rdx</a:t>
            </a:r>
          </a:p>
          <a:p>
            <a:pPr>
              <a:tabLst>
                <a:tab pos="347663" algn="l"/>
                <a:tab pos="1312863" algn="l"/>
              </a:tabLst>
            </a:pPr>
            <a:r>
              <a:rPr lang="ro-RO" sz="1800" dirty="0">
                <a:latin typeface="Courier New" pitchFamily="49" charset="0"/>
              </a:rPr>
              <a:t>   movq    %rdx, (%rdi)</a:t>
            </a:r>
          </a:p>
          <a:p>
            <a:pPr>
              <a:tabLst>
                <a:tab pos="347663" algn="l"/>
                <a:tab pos="1312863" algn="l"/>
              </a:tabLst>
            </a:pPr>
            <a:r>
              <a:rPr lang="ro-RO" sz="1800" dirty="0">
                <a:latin typeface="Courier New" pitchFamily="49" charset="0"/>
              </a:rPr>
              <a:t>   movq    %rax, (%rsi)</a:t>
            </a:r>
          </a:p>
          <a:p>
            <a:pPr>
              <a:tabLst>
                <a:tab pos="347663" algn="l"/>
                <a:tab pos="1312863" algn="l"/>
              </a:tabLst>
            </a:pPr>
            <a:r>
              <a:rPr lang="ro-RO" sz="1800" dirty="0">
                <a:latin typeface="Courier New" pitchFamily="49" charset="0"/>
              </a:rPr>
              <a:t>   ret</a:t>
            </a:r>
            <a:endParaRPr lang="en-US" sz="1800" dirty="0">
              <a:latin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8598647"/>
      </p:ext>
    </p:extLst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4331822" y="1780988"/>
            <a:ext cx="1752600" cy="1752600"/>
            <a:chOff x="9111129" y="1790700"/>
            <a:chExt cx="1752600" cy="1752600"/>
          </a:xfrm>
        </p:grpSpPr>
        <p:sp>
          <p:nvSpPr>
            <p:cNvPr id="56" name="Rectangle 43"/>
            <p:cNvSpPr>
              <a:spLocks noChangeArrowheads="1"/>
            </p:cNvSpPr>
            <p:nvPr/>
          </p:nvSpPr>
          <p:spPr bwMode="auto">
            <a:xfrm>
              <a:off x="9111129" y="1790700"/>
              <a:ext cx="685800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800" dirty="0">
                  <a:latin typeface="Courier New" pitchFamily="49" charset="0"/>
                </a:rPr>
                <a:t>%</a:t>
              </a:r>
              <a:r>
                <a:rPr lang="en-US" sz="1800" dirty="0" err="1">
                  <a:latin typeface="Courier New" pitchFamily="49" charset="0"/>
                </a:rPr>
                <a:t>rdi</a:t>
              </a:r>
              <a:endParaRPr lang="en-US" sz="1800" dirty="0">
                <a:latin typeface="Courier New" pitchFamily="49" charset="0"/>
              </a:endParaRPr>
            </a:p>
          </p:txBody>
        </p:sp>
        <p:sp>
          <p:nvSpPr>
            <p:cNvPr id="57" name="Rectangle 44"/>
            <p:cNvSpPr>
              <a:spLocks noChangeArrowheads="1"/>
            </p:cNvSpPr>
            <p:nvPr/>
          </p:nvSpPr>
          <p:spPr bwMode="auto">
            <a:xfrm>
              <a:off x="9111129" y="2247900"/>
              <a:ext cx="685800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800" dirty="0">
                  <a:latin typeface="Courier New" pitchFamily="49" charset="0"/>
                </a:rPr>
                <a:t>%</a:t>
              </a:r>
              <a:r>
                <a:rPr lang="en-US" sz="1800" dirty="0" err="1">
                  <a:latin typeface="Courier New" pitchFamily="49" charset="0"/>
                </a:rPr>
                <a:t>rsi</a:t>
              </a:r>
              <a:endParaRPr lang="en-US" sz="1800" dirty="0">
                <a:latin typeface="Courier New" pitchFamily="49" charset="0"/>
              </a:endParaRPr>
            </a:p>
          </p:txBody>
        </p:sp>
        <p:sp>
          <p:nvSpPr>
            <p:cNvPr id="58" name="Rectangle 45"/>
            <p:cNvSpPr>
              <a:spLocks noChangeArrowheads="1"/>
            </p:cNvSpPr>
            <p:nvPr/>
          </p:nvSpPr>
          <p:spPr bwMode="auto">
            <a:xfrm>
              <a:off x="9111129" y="2705100"/>
              <a:ext cx="685800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800" dirty="0">
                  <a:latin typeface="Courier New" pitchFamily="49" charset="0"/>
                </a:rPr>
                <a:t>%</a:t>
              </a:r>
              <a:r>
                <a:rPr lang="en-US" sz="1800" dirty="0" err="1">
                  <a:latin typeface="Courier New" pitchFamily="49" charset="0"/>
                </a:rPr>
                <a:t>rax</a:t>
              </a:r>
              <a:endParaRPr lang="en-US" sz="1800" dirty="0">
                <a:latin typeface="Courier New" pitchFamily="49" charset="0"/>
              </a:endParaRPr>
            </a:p>
          </p:txBody>
        </p:sp>
        <p:sp>
          <p:nvSpPr>
            <p:cNvPr id="59" name="Rectangle 46"/>
            <p:cNvSpPr>
              <a:spLocks noChangeArrowheads="1"/>
            </p:cNvSpPr>
            <p:nvPr/>
          </p:nvSpPr>
          <p:spPr bwMode="auto">
            <a:xfrm>
              <a:off x="9111129" y="3162300"/>
              <a:ext cx="685800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800" dirty="0">
                  <a:latin typeface="Courier New" pitchFamily="49" charset="0"/>
                </a:rPr>
                <a:t>%</a:t>
              </a:r>
              <a:r>
                <a:rPr lang="en-US" sz="1800" dirty="0" err="1">
                  <a:latin typeface="Courier New" pitchFamily="49" charset="0"/>
                </a:rPr>
                <a:t>rdx</a:t>
              </a:r>
              <a:endParaRPr lang="en-US" sz="1800" dirty="0">
                <a:latin typeface="Courier New" pitchFamily="49" charset="0"/>
              </a:endParaRPr>
            </a:p>
          </p:txBody>
        </p:sp>
        <p:sp>
          <p:nvSpPr>
            <p:cNvPr id="60" name="Rectangle 52"/>
            <p:cNvSpPr>
              <a:spLocks noChangeArrowheads="1"/>
            </p:cNvSpPr>
            <p:nvPr/>
          </p:nvSpPr>
          <p:spPr bwMode="auto">
            <a:xfrm>
              <a:off x="9796929" y="1790700"/>
              <a:ext cx="1066800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>
                <a:lnSpc>
                  <a:spcPct val="100000"/>
                </a:lnSpc>
              </a:pPr>
              <a:endParaRPr lang="en-US" sz="1800">
                <a:latin typeface="Courier New" pitchFamily="49" charset="0"/>
              </a:endParaRPr>
            </a:p>
          </p:txBody>
        </p:sp>
        <p:sp>
          <p:nvSpPr>
            <p:cNvPr id="61" name="Rectangle 53"/>
            <p:cNvSpPr>
              <a:spLocks noChangeArrowheads="1"/>
            </p:cNvSpPr>
            <p:nvPr/>
          </p:nvSpPr>
          <p:spPr bwMode="auto">
            <a:xfrm>
              <a:off x="9796929" y="2247900"/>
              <a:ext cx="1066800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>
                <a:lnSpc>
                  <a:spcPct val="100000"/>
                </a:lnSpc>
              </a:pPr>
              <a:endParaRPr lang="en-US" sz="1800">
                <a:latin typeface="Courier New" pitchFamily="49" charset="0"/>
              </a:endParaRPr>
            </a:p>
          </p:txBody>
        </p:sp>
        <p:sp>
          <p:nvSpPr>
            <p:cNvPr id="62" name="Rectangle 54"/>
            <p:cNvSpPr>
              <a:spLocks noChangeArrowheads="1"/>
            </p:cNvSpPr>
            <p:nvPr/>
          </p:nvSpPr>
          <p:spPr bwMode="auto">
            <a:xfrm>
              <a:off x="9796929" y="2705100"/>
              <a:ext cx="1066800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>
                <a:lnSpc>
                  <a:spcPct val="100000"/>
                </a:lnSpc>
              </a:pPr>
              <a:endParaRPr lang="en-US" sz="1800">
                <a:latin typeface="Courier New" pitchFamily="49" charset="0"/>
              </a:endParaRPr>
            </a:p>
          </p:txBody>
        </p:sp>
        <p:sp>
          <p:nvSpPr>
            <p:cNvPr id="63" name="Rectangle 55"/>
            <p:cNvSpPr>
              <a:spLocks noChangeArrowheads="1"/>
            </p:cNvSpPr>
            <p:nvPr/>
          </p:nvSpPr>
          <p:spPr bwMode="auto">
            <a:xfrm>
              <a:off x="9796929" y="3162300"/>
              <a:ext cx="1066800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>
                <a:lnSpc>
                  <a:spcPct val="100000"/>
                </a:lnSpc>
              </a:pPr>
              <a:endParaRPr lang="en-US" sz="1800">
                <a:latin typeface="Courier New" pitchFamily="49" charset="0"/>
              </a:endParaRPr>
            </a:p>
          </p:txBody>
        </p:sp>
      </p:grpSp>
      <p:sp>
        <p:nvSpPr>
          <p:cNvPr id="160770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04800"/>
            <a:ext cx="6375400" cy="573088"/>
          </a:xfrm>
        </p:spPr>
        <p:txBody>
          <a:bodyPr/>
          <a:lstStyle/>
          <a:p>
            <a:r>
              <a:rPr lang="en-US" dirty="0"/>
              <a:t>Understanding </a:t>
            </a:r>
            <a:r>
              <a:rPr lang="en-US" dirty="0">
                <a:latin typeface="Courier New"/>
                <a:cs typeface="Courier New"/>
              </a:rPr>
              <a:t>Swap</a:t>
            </a:r>
            <a:r>
              <a:rPr lang="en-US" dirty="0"/>
              <a:t>()</a:t>
            </a:r>
          </a:p>
        </p:txBody>
      </p:sp>
      <p:sp>
        <p:nvSpPr>
          <p:cNvPr id="160771" name="Rectangle 3"/>
          <p:cNvSpPr>
            <a:spLocks noChangeArrowheads="1"/>
          </p:cNvSpPr>
          <p:nvPr/>
        </p:nvSpPr>
        <p:spPr bwMode="auto">
          <a:xfrm>
            <a:off x="304800" y="1295400"/>
            <a:ext cx="3962400" cy="2305760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void swap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  (long *</a:t>
            </a:r>
            <a:r>
              <a:rPr lang="en-US" sz="1800" dirty="0" err="1">
                <a:latin typeface="Courier New" pitchFamily="49" charset="0"/>
              </a:rPr>
              <a:t>xp</a:t>
            </a:r>
            <a:r>
              <a:rPr lang="en-US" sz="1800" dirty="0">
                <a:latin typeface="Courier New" pitchFamily="49" charset="0"/>
              </a:rPr>
              <a:t>, long *</a:t>
            </a:r>
            <a:r>
              <a:rPr lang="en-US" sz="1800" dirty="0" err="1">
                <a:latin typeface="Courier New" pitchFamily="49" charset="0"/>
              </a:rPr>
              <a:t>yp</a:t>
            </a:r>
            <a:r>
              <a:rPr lang="en-US" sz="1800" dirty="0">
                <a:latin typeface="Courier New" pitchFamily="49" charset="0"/>
              </a:rPr>
              <a:t>) 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{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 long t0 = *</a:t>
            </a:r>
            <a:r>
              <a:rPr lang="en-US" sz="1800" dirty="0" err="1">
                <a:latin typeface="Courier New" pitchFamily="49" charset="0"/>
              </a:rPr>
              <a:t>xp</a:t>
            </a:r>
            <a:r>
              <a:rPr lang="en-US" sz="1800" dirty="0">
                <a:latin typeface="Courier New" pitchFamily="49" charset="0"/>
              </a:rPr>
              <a:t>;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 long t1 = *</a:t>
            </a:r>
            <a:r>
              <a:rPr lang="en-US" sz="1800" dirty="0" err="1">
                <a:latin typeface="Courier New" pitchFamily="49" charset="0"/>
              </a:rPr>
              <a:t>yp</a:t>
            </a:r>
            <a:r>
              <a:rPr lang="en-US" sz="1800" dirty="0">
                <a:latin typeface="Courier New" pitchFamily="49" charset="0"/>
              </a:rPr>
              <a:t>;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 *</a:t>
            </a:r>
            <a:r>
              <a:rPr lang="en-US" sz="1800" dirty="0" err="1">
                <a:latin typeface="Courier New" pitchFamily="49" charset="0"/>
              </a:rPr>
              <a:t>xp</a:t>
            </a:r>
            <a:r>
              <a:rPr lang="en-US" sz="1800" dirty="0">
                <a:latin typeface="Courier New" pitchFamily="49" charset="0"/>
              </a:rPr>
              <a:t> = t1;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 *</a:t>
            </a:r>
            <a:r>
              <a:rPr lang="en-US" sz="1800" dirty="0" err="1">
                <a:latin typeface="Courier New" pitchFamily="49" charset="0"/>
              </a:rPr>
              <a:t>yp</a:t>
            </a:r>
            <a:r>
              <a:rPr lang="en-US" sz="1800" dirty="0">
                <a:latin typeface="Courier New" pitchFamily="49" charset="0"/>
              </a:rPr>
              <a:t> = t0;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}</a:t>
            </a:r>
          </a:p>
        </p:txBody>
      </p:sp>
      <p:sp>
        <p:nvSpPr>
          <p:cNvPr id="160773" name="Text Box 5"/>
          <p:cNvSpPr txBox="1">
            <a:spLocks noChangeArrowheads="1"/>
          </p:cNvSpPr>
          <p:nvPr/>
        </p:nvSpPr>
        <p:spPr bwMode="auto">
          <a:xfrm>
            <a:off x="7090370" y="833735"/>
            <a:ext cx="1279617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400" dirty="0">
                <a:latin typeface="Calibri" pitchFamily="34" charset="0"/>
              </a:rPr>
              <a:t>Memory</a:t>
            </a:r>
          </a:p>
        </p:txBody>
      </p:sp>
      <p:sp>
        <p:nvSpPr>
          <p:cNvPr id="160774" name="Text Box 6"/>
          <p:cNvSpPr txBox="1">
            <a:spLocks noChangeArrowheads="1"/>
          </p:cNvSpPr>
          <p:nvPr/>
        </p:nvSpPr>
        <p:spPr bwMode="auto">
          <a:xfrm>
            <a:off x="533400" y="4114800"/>
            <a:ext cx="2438400" cy="1676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l">
              <a:lnSpc>
                <a:spcPct val="70000"/>
              </a:lnSpc>
              <a:spcBef>
                <a:spcPct val="50000"/>
              </a:spcBef>
              <a:tabLst>
                <a:tab pos="1206500" algn="l"/>
              </a:tabLst>
            </a:pPr>
            <a:r>
              <a:rPr lang="en-US" sz="1800" dirty="0">
                <a:latin typeface="Calibri" pitchFamily="34" charset="0"/>
              </a:rPr>
              <a:t>Register	Value</a:t>
            </a:r>
          </a:p>
          <a:p>
            <a:pPr algn="l">
              <a:lnSpc>
                <a:spcPct val="70000"/>
              </a:lnSpc>
              <a:spcBef>
                <a:spcPct val="50000"/>
              </a:spcBef>
              <a:tabLst>
                <a:tab pos="1206500" algn="l"/>
              </a:tabLst>
            </a:pPr>
            <a:r>
              <a:rPr lang="en-US" sz="1800" dirty="0">
                <a:latin typeface="Courier New" pitchFamily="49" charset="0"/>
              </a:rPr>
              <a:t>%</a:t>
            </a:r>
            <a:r>
              <a:rPr lang="en-US" sz="1800" dirty="0" err="1">
                <a:latin typeface="Courier New" pitchFamily="49" charset="0"/>
              </a:rPr>
              <a:t>rdi</a:t>
            </a:r>
            <a:r>
              <a:rPr lang="en-US" sz="1800" dirty="0">
                <a:latin typeface="Courier New" pitchFamily="49" charset="0"/>
              </a:rPr>
              <a:t>	</a:t>
            </a:r>
            <a:r>
              <a:rPr lang="en-US" sz="1800" dirty="0" err="1">
                <a:latin typeface="Courier New" pitchFamily="49" charset="0"/>
              </a:rPr>
              <a:t>xp</a:t>
            </a:r>
            <a:endParaRPr lang="en-US" sz="1800" dirty="0">
              <a:latin typeface="Courier New" pitchFamily="49" charset="0"/>
            </a:endParaRPr>
          </a:p>
          <a:p>
            <a:pPr algn="l">
              <a:lnSpc>
                <a:spcPct val="70000"/>
              </a:lnSpc>
              <a:spcBef>
                <a:spcPct val="50000"/>
              </a:spcBef>
              <a:tabLst>
                <a:tab pos="1206500" algn="l"/>
              </a:tabLst>
            </a:pPr>
            <a:r>
              <a:rPr lang="en-US" sz="1800" dirty="0">
                <a:latin typeface="Courier New" pitchFamily="49" charset="0"/>
              </a:rPr>
              <a:t>%</a:t>
            </a:r>
            <a:r>
              <a:rPr lang="en-US" sz="1800" dirty="0" err="1">
                <a:latin typeface="Courier New" pitchFamily="49" charset="0"/>
              </a:rPr>
              <a:t>rsi</a:t>
            </a:r>
            <a:r>
              <a:rPr lang="en-US" sz="1800" dirty="0">
                <a:latin typeface="Courier New" pitchFamily="49" charset="0"/>
              </a:rPr>
              <a:t>	</a:t>
            </a:r>
            <a:r>
              <a:rPr lang="en-US" sz="1800" dirty="0" err="1">
                <a:latin typeface="Courier New" pitchFamily="49" charset="0"/>
              </a:rPr>
              <a:t>yp</a:t>
            </a:r>
            <a:endParaRPr lang="en-US" sz="1800" dirty="0">
              <a:latin typeface="Courier New" pitchFamily="49" charset="0"/>
            </a:endParaRPr>
          </a:p>
          <a:p>
            <a:pPr algn="l">
              <a:lnSpc>
                <a:spcPct val="70000"/>
              </a:lnSpc>
              <a:spcBef>
                <a:spcPct val="50000"/>
              </a:spcBef>
              <a:tabLst>
                <a:tab pos="1206500" algn="l"/>
              </a:tabLst>
            </a:pPr>
            <a:r>
              <a:rPr lang="en-US" sz="1800" dirty="0">
                <a:latin typeface="Courier New" pitchFamily="49" charset="0"/>
              </a:rPr>
              <a:t>%</a:t>
            </a:r>
            <a:r>
              <a:rPr lang="en-US" sz="1800" dirty="0" err="1">
                <a:latin typeface="Courier New" pitchFamily="49" charset="0"/>
              </a:rPr>
              <a:t>rax</a:t>
            </a:r>
            <a:r>
              <a:rPr lang="en-US" sz="1800" dirty="0">
                <a:latin typeface="Courier New" pitchFamily="49" charset="0"/>
              </a:rPr>
              <a:t>	t0</a:t>
            </a:r>
          </a:p>
          <a:p>
            <a:pPr algn="l">
              <a:lnSpc>
                <a:spcPct val="70000"/>
              </a:lnSpc>
              <a:spcBef>
                <a:spcPct val="50000"/>
              </a:spcBef>
              <a:tabLst>
                <a:tab pos="1206500" algn="l"/>
              </a:tabLst>
            </a:pPr>
            <a:r>
              <a:rPr lang="en-US" sz="1800" dirty="0">
                <a:latin typeface="Courier New" pitchFamily="49" charset="0"/>
              </a:rPr>
              <a:t>%</a:t>
            </a:r>
            <a:r>
              <a:rPr lang="en-US" sz="1800" dirty="0" err="1">
                <a:latin typeface="Courier New" pitchFamily="49" charset="0"/>
              </a:rPr>
              <a:t>rdx</a:t>
            </a:r>
            <a:r>
              <a:rPr lang="en-US" sz="1800" dirty="0">
                <a:latin typeface="Courier New" pitchFamily="49" charset="0"/>
              </a:rPr>
              <a:t>	t1</a:t>
            </a:r>
          </a:p>
        </p:txBody>
      </p:sp>
      <p:sp>
        <p:nvSpPr>
          <p:cNvPr id="27" name="Rectangle 4"/>
          <p:cNvSpPr>
            <a:spLocks noChangeArrowheads="1"/>
          </p:cNvSpPr>
          <p:nvPr/>
        </p:nvSpPr>
        <p:spPr bwMode="auto">
          <a:xfrm>
            <a:off x="3048000" y="4800600"/>
            <a:ext cx="5867400" cy="17517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algn="l">
              <a:lnSpc>
                <a:spcPct val="100000"/>
              </a:lnSpc>
              <a:tabLst>
                <a:tab pos="347663" algn="l"/>
                <a:tab pos="1312863" algn="l"/>
              </a:tabLst>
            </a:pPr>
            <a:r>
              <a:rPr lang="en-US" sz="1800" dirty="0">
                <a:latin typeface="Courier New" pitchFamily="49" charset="0"/>
              </a:rPr>
              <a:t>swap:</a:t>
            </a:r>
          </a:p>
          <a:p>
            <a:pPr>
              <a:tabLst>
                <a:tab pos="347663" algn="l"/>
                <a:tab pos="1312863" algn="l"/>
              </a:tabLst>
            </a:pPr>
            <a:r>
              <a:rPr lang="en-US" sz="1800" dirty="0">
                <a:latin typeface="Courier New" pitchFamily="49" charset="0"/>
              </a:rPr>
              <a:t>  </a:t>
            </a:r>
            <a:r>
              <a:rPr lang="ro-RO" sz="1800" dirty="0">
                <a:latin typeface="Courier New" pitchFamily="49" charset="0"/>
              </a:rPr>
              <a:t> movq    (%rdi), %rax  # t0 = *xp  </a:t>
            </a:r>
          </a:p>
          <a:p>
            <a:pPr>
              <a:tabLst>
                <a:tab pos="347663" algn="l"/>
                <a:tab pos="1312863" algn="l"/>
              </a:tabLst>
            </a:pPr>
            <a:r>
              <a:rPr lang="ro-RO" sz="1800" dirty="0">
                <a:latin typeface="Courier New" pitchFamily="49" charset="0"/>
              </a:rPr>
              <a:t>   movq    (%rsi), %rdx  # t1 = *yp</a:t>
            </a:r>
          </a:p>
          <a:p>
            <a:pPr>
              <a:tabLst>
                <a:tab pos="347663" algn="l"/>
                <a:tab pos="1312863" algn="l"/>
              </a:tabLst>
            </a:pPr>
            <a:r>
              <a:rPr lang="ro-RO" sz="1800" dirty="0">
                <a:latin typeface="Courier New" pitchFamily="49" charset="0"/>
              </a:rPr>
              <a:t>   movq    %rdx, (%rdi)  # *xp = t1</a:t>
            </a:r>
          </a:p>
          <a:p>
            <a:pPr>
              <a:tabLst>
                <a:tab pos="347663" algn="l"/>
                <a:tab pos="1312863" algn="l"/>
              </a:tabLst>
            </a:pPr>
            <a:r>
              <a:rPr lang="ro-RO" sz="1800" dirty="0">
                <a:latin typeface="Courier New" pitchFamily="49" charset="0"/>
              </a:rPr>
              <a:t>   movq    %rax, (%rsi)  # *yp = t0</a:t>
            </a:r>
          </a:p>
          <a:p>
            <a:pPr>
              <a:tabLst>
                <a:tab pos="347663" algn="l"/>
                <a:tab pos="1312863" algn="l"/>
              </a:tabLst>
            </a:pPr>
            <a:r>
              <a:rPr lang="ro-RO" sz="1800" dirty="0">
                <a:latin typeface="Courier New" pitchFamily="49" charset="0"/>
              </a:rPr>
              <a:t>   ret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28" name="Text Box 5"/>
          <p:cNvSpPr txBox="1">
            <a:spLocks noChangeArrowheads="1"/>
          </p:cNvSpPr>
          <p:nvPr/>
        </p:nvSpPr>
        <p:spPr bwMode="auto">
          <a:xfrm>
            <a:off x="4516399" y="1219200"/>
            <a:ext cx="1351001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400" dirty="0">
                <a:latin typeface="Calibri" pitchFamily="34" charset="0"/>
              </a:rPr>
              <a:t>Registers</a:t>
            </a:r>
          </a:p>
        </p:txBody>
      </p:sp>
      <p:cxnSp>
        <p:nvCxnSpPr>
          <p:cNvPr id="3" name="Straight Arrow Connector 2"/>
          <p:cNvCxnSpPr>
            <a:endCxn id="34" idx="1"/>
          </p:cNvCxnSpPr>
          <p:nvPr/>
        </p:nvCxnSpPr>
        <p:spPr bwMode="auto">
          <a:xfrm flipV="1">
            <a:off x="5715000" y="1647175"/>
            <a:ext cx="1466178" cy="334025"/>
          </a:xfrm>
          <a:prstGeom prst="straightConnector1">
            <a:avLst/>
          </a:prstGeom>
          <a:noFill/>
          <a:ln w="25400" cap="flat" cmpd="sng" algn="ctr">
            <a:solidFill>
              <a:srgbClr val="CC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9" name="Straight Arrow Connector 28"/>
          <p:cNvCxnSpPr/>
          <p:nvPr/>
        </p:nvCxnSpPr>
        <p:spPr bwMode="auto">
          <a:xfrm>
            <a:off x="5715000" y="2438400"/>
            <a:ext cx="1451237" cy="685800"/>
          </a:xfrm>
          <a:prstGeom prst="straightConnector1">
            <a:avLst/>
          </a:prstGeom>
          <a:noFill/>
          <a:ln w="25400" cap="flat" cmpd="sng" algn="ctr">
            <a:solidFill>
              <a:srgbClr val="CC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5" name="Oval 4"/>
          <p:cNvSpPr/>
          <p:nvPr/>
        </p:nvSpPr>
        <p:spPr bwMode="auto">
          <a:xfrm>
            <a:off x="5638800" y="1905000"/>
            <a:ext cx="152400" cy="152400"/>
          </a:xfrm>
          <a:prstGeom prst="ellipse">
            <a:avLst/>
          </a:prstGeom>
          <a:solidFill>
            <a:srgbClr val="FF0000"/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33" name="Oval 32"/>
          <p:cNvSpPr/>
          <p:nvPr/>
        </p:nvSpPr>
        <p:spPr bwMode="auto">
          <a:xfrm>
            <a:off x="5638800" y="2362200"/>
            <a:ext cx="152400" cy="152400"/>
          </a:xfrm>
          <a:prstGeom prst="ellipse">
            <a:avLst/>
          </a:prstGeom>
          <a:solidFill>
            <a:srgbClr val="FF0000"/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>
              <a:latin typeface="Calibri" pitchFamily="34" charset="0"/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7181178" y="1456675"/>
            <a:ext cx="1066800" cy="1905000"/>
            <a:chOff x="7181178" y="1456675"/>
            <a:chExt cx="1066800" cy="1905000"/>
          </a:xfrm>
        </p:grpSpPr>
        <p:sp>
          <p:nvSpPr>
            <p:cNvPr id="34" name="Rectangle 8"/>
            <p:cNvSpPr>
              <a:spLocks noChangeArrowheads="1"/>
            </p:cNvSpPr>
            <p:nvPr/>
          </p:nvSpPr>
          <p:spPr bwMode="auto">
            <a:xfrm>
              <a:off x="7181178" y="1456675"/>
              <a:ext cx="1066800" cy="3810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endParaRPr lang="en-US" sz="1800" dirty="0">
                <a:latin typeface="Courier New" pitchFamily="49" charset="0"/>
              </a:endParaRPr>
            </a:p>
          </p:txBody>
        </p:sp>
        <p:sp>
          <p:nvSpPr>
            <p:cNvPr id="35" name="Rectangle 9"/>
            <p:cNvSpPr>
              <a:spLocks noChangeArrowheads="1"/>
            </p:cNvSpPr>
            <p:nvPr/>
          </p:nvSpPr>
          <p:spPr bwMode="auto">
            <a:xfrm>
              <a:off x="7181178" y="1837675"/>
              <a:ext cx="1066800" cy="3810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endParaRPr lang="en-US" sz="1800" dirty="0">
                <a:latin typeface="Courier New" pitchFamily="49" charset="0"/>
              </a:endParaRPr>
            </a:p>
          </p:txBody>
        </p:sp>
        <p:sp>
          <p:nvSpPr>
            <p:cNvPr id="36" name="Rectangle 10"/>
            <p:cNvSpPr>
              <a:spLocks noChangeArrowheads="1"/>
            </p:cNvSpPr>
            <p:nvPr/>
          </p:nvSpPr>
          <p:spPr bwMode="auto">
            <a:xfrm>
              <a:off x="7181178" y="2218675"/>
              <a:ext cx="1066800" cy="3810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endParaRPr lang="en-US" sz="1800" dirty="0">
                <a:latin typeface="Calibri" pitchFamily="34" charset="0"/>
              </a:endParaRPr>
            </a:p>
          </p:txBody>
        </p:sp>
        <p:sp>
          <p:nvSpPr>
            <p:cNvPr id="37" name="Rectangle 11"/>
            <p:cNvSpPr>
              <a:spLocks noChangeArrowheads="1"/>
            </p:cNvSpPr>
            <p:nvPr/>
          </p:nvSpPr>
          <p:spPr bwMode="auto">
            <a:xfrm>
              <a:off x="7181178" y="2599675"/>
              <a:ext cx="1066800" cy="3810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endParaRPr lang="en-US" sz="1800" dirty="0">
                <a:latin typeface="Calibri" pitchFamily="34" charset="0"/>
              </a:endParaRPr>
            </a:p>
          </p:txBody>
        </p:sp>
        <p:sp>
          <p:nvSpPr>
            <p:cNvPr id="38" name="Rectangle 20"/>
            <p:cNvSpPr>
              <a:spLocks noChangeArrowheads="1"/>
            </p:cNvSpPr>
            <p:nvPr/>
          </p:nvSpPr>
          <p:spPr bwMode="auto">
            <a:xfrm>
              <a:off x="7181178" y="2980675"/>
              <a:ext cx="1066800" cy="3810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endParaRPr lang="en-US" sz="1800" dirty="0">
                <a:latin typeface="Calibri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65675337"/>
      </p:ext>
    </p:extLst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04800"/>
            <a:ext cx="6375400" cy="573088"/>
          </a:xfrm>
        </p:spPr>
        <p:txBody>
          <a:bodyPr/>
          <a:lstStyle/>
          <a:p>
            <a:r>
              <a:rPr lang="en-US" dirty="0"/>
              <a:t>Understanding </a:t>
            </a:r>
            <a:r>
              <a:rPr lang="en-US" dirty="0">
                <a:latin typeface="Courier New"/>
                <a:cs typeface="Courier New"/>
              </a:rPr>
              <a:t>Swap</a:t>
            </a:r>
            <a:r>
              <a:rPr lang="en-US" dirty="0"/>
              <a:t>()</a:t>
            </a:r>
          </a:p>
        </p:txBody>
      </p:sp>
      <p:sp>
        <p:nvSpPr>
          <p:cNvPr id="53" name="Rectangle 8"/>
          <p:cNvSpPr>
            <a:spLocks noChangeArrowheads="1"/>
          </p:cNvSpPr>
          <p:nvPr/>
        </p:nvSpPr>
        <p:spPr bwMode="auto">
          <a:xfrm>
            <a:off x="4953000" y="166171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800" dirty="0">
                <a:latin typeface="Courier New" pitchFamily="49" charset="0"/>
              </a:rPr>
              <a:t>123</a:t>
            </a:r>
          </a:p>
        </p:txBody>
      </p:sp>
      <p:sp>
        <p:nvSpPr>
          <p:cNvPr id="55" name="Rectangle 9"/>
          <p:cNvSpPr>
            <a:spLocks noChangeArrowheads="1"/>
          </p:cNvSpPr>
          <p:nvPr/>
        </p:nvSpPr>
        <p:spPr bwMode="auto">
          <a:xfrm>
            <a:off x="4953000" y="204271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endParaRPr lang="en-US" sz="1800" dirty="0">
              <a:latin typeface="Courier New" pitchFamily="49" charset="0"/>
            </a:endParaRPr>
          </a:p>
        </p:txBody>
      </p:sp>
      <p:sp>
        <p:nvSpPr>
          <p:cNvPr id="56" name="Rectangle 10"/>
          <p:cNvSpPr>
            <a:spLocks noChangeArrowheads="1"/>
          </p:cNvSpPr>
          <p:nvPr/>
        </p:nvSpPr>
        <p:spPr bwMode="auto">
          <a:xfrm>
            <a:off x="4953000" y="242371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endParaRPr lang="en-US" sz="1800" dirty="0">
              <a:latin typeface="Calibri" pitchFamily="34" charset="0"/>
            </a:endParaRPr>
          </a:p>
        </p:txBody>
      </p:sp>
      <p:sp>
        <p:nvSpPr>
          <p:cNvPr id="57" name="Rectangle 11"/>
          <p:cNvSpPr>
            <a:spLocks noChangeArrowheads="1"/>
          </p:cNvSpPr>
          <p:nvPr/>
        </p:nvSpPr>
        <p:spPr bwMode="auto">
          <a:xfrm>
            <a:off x="4953000" y="280471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endParaRPr lang="en-US" sz="1800" dirty="0">
              <a:latin typeface="Calibri" pitchFamily="34" charset="0"/>
            </a:endParaRPr>
          </a:p>
        </p:txBody>
      </p:sp>
      <p:sp>
        <p:nvSpPr>
          <p:cNvPr id="58" name="Rectangle 20"/>
          <p:cNvSpPr>
            <a:spLocks noChangeArrowheads="1"/>
          </p:cNvSpPr>
          <p:nvPr/>
        </p:nvSpPr>
        <p:spPr bwMode="auto">
          <a:xfrm>
            <a:off x="4953000" y="318571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800" dirty="0">
                <a:latin typeface="Calibri" pitchFamily="34" charset="0"/>
              </a:rPr>
              <a:t>456</a:t>
            </a:r>
          </a:p>
        </p:txBody>
      </p:sp>
      <p:grpSp>
        <p:nvGrpSpPr>
          <p:cNvPr id="64" name="Group 63"/>
          <p:cNvGrpSpPr/>
          <p:nvPr/>
        </p:nvGrpSpPr>
        <p:grpSpPr>
          <a:xfrm>
            <a:off x="1110823" y="1814110"/>
            <a:ext cx="1752600" cy="1752600"/>
            <a:chOff x="9111129" y="1790700"/>
            <a:chExt cx="1752600" cy="1752600"/>
          </a:xfrm>
        </p:grpSpPr>
        <p:sp>
          <p:nvSpPr>
            <p:cNvPr id="65" name="Rectangle 43"/>
            <p:cNvSpPr>
              <a:spLocks noChangeArrowheads="1"/>
            </p:cNvSpPr>
            <p:nvPr/>
          </p:nvSpPr>
          <p:spPr bwMode="auto">
            <a:xfrm>
              <a:off x="9111129" y="1790700"/>
              <a:ext cx="685800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800" dirty="0">
                  <a:latin typeface="Courier New" pitchFamily="49" charset="0"/>
                </a:rPr>
                <a:t>%</a:t>
              </a:r>
              <a:r>
                <a:rPr lang="en-US" sz="1800" dirty="0" err="1">
                  <a:latin typeface="Courier New" pitchFamily="49" charset="0"/>
                </a:rPr>
                <a:t>rdi</a:t>
              </a:r>
              <a:endParaRPr lang="en-US" sz="1800" dirty="0">
                <a:latin typeface="Courier New" pitchFamily="49" charset="0"/>
              </a:endParaRPr>
            </a:p>
          </p:txBody>
        </p:sp>
        <p:sp>
          <p:nvSpPr>
            <p:cNvPr id="66" name="Rectangle 44"/>
            <p:cNvSpPr>
              <a:spLocks noChangeArrowheads="1"/>
            </p:cNvSpPr>
            <p:nvPr/>
          </p:nvSpPr>
          <p:spPr bwMode="auto">
            <a:xfrm>
              <a:off x="9111129" y="2247900"/>
              <a:ext cx="685800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800" dirty="0">
                  <a:latin typeface="Courier New" pitchFamily="49" charset="0"/>
                </a:rPr>
                <a:t>%</a:t>
              </a:r>
              <a:r>
                <a:rPr lang="en-US" sz="1800" dirty="0" err="1">
                  <a:latin typeface="Courier New" pitchFamily="49" charset="0"/>
                </a:rPr>
                <a:t>rsi</a:t>
              </a:r>
              <a:endParaRPr lang="en-US" sz="1800" dirty="0">
                <a:latin typeface="Courier New" pitchFamily="49" charset="0"/>
              </a:endParaRPr>
            </a:p>
          </p:txBody>
        </p:sp>
        <p:sp>
          <p:nvSpPr>
            <p:cNvPr id="67" name="Rectangle 45"/>
            <p:cNvSpPr>
              <a:spLocks noChangeArrowheads="1"/>
            </p:cNvSpPr>
            <p:nvPr/>
          </p:nvSpPr>
          <p:spPr bwMode="auto">
            <a:xfrm>
              <a:off x="9111129" y="2705100"/>
              <a:ext cx="685800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800" dirty="0">
                  <a:latin typeface="Courier New" pitchFamily="49" charset="0"/>
                </a:rPr>
                <a:t>%</a:t>
              </a:r>
              <a:r>
                <a:rPr lang="en-US" sz="1800" dirty="0" err="1">
                  <a:latin typeface="Courier New" pitchFamily="49" charset="0"/>
                </a:rPr>
                <a:t>rax</a:t>
              </a:r>
              <a:endParaRPr lang="en-US" sz="1800" dirty="0">
                <a:latin typeface="Courier New" pitchFamily="49" charset="0"/>
              </a:endParaRPr>
            </a:p>
          </p:txBody>
        </p:sp>
        <p:sp>
          <p:nvSpPr>
            <p:cNvPr id="68" name="Rectangle 46"/>
            <p:cNvSpPr>
              <a:spLocks noChangeArrowheads="1"/>
            </p:cNvSpPr>
            <p:nvPr/>
          </p:nvSpPr>
          <p:spPr bwMode="auto">
            <a:xfrm>
              <a:off x="9111129" y="3162300"/>
              <a:ext cx="685800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800" dirty="0">
                  <a:latin typeface="Courier New" pitchFamily="49" charset="0"/>
                </a:rPr>
                <a:t>%</a:t>
              </a:r>
              <a:r>
                <a:rPr lang="en-US" sz="1800" dirty="0" err="1">
                  <a:latin typeface="Courier New" pitchFamily="49" charset="0"/>
                </a:rPr>
                <a:t>rdx</a:t>
              </a:r>
              <a:endParaRPr lang="en-US" sz="1800" dirty="0">
                <a:latin typeface="Courier New" pitchFamily="49" charset="0"/>
              </a:endParaRPr>
            </a:p>
          </p:txBody>
        </p:sp>
        <p:sp>
          <p:nvSpPr>
            <p:cNvPr id="69" name="Rectangle 52"/>
            <p:cNvSpPr>
              <a:spLocks noChangeArrowheads="1"/>
            </p:cNvSpPr>
            <p:nvPr/>
          </p:nvSpPr>
          <p:spPr bwMode="auto">
            <a:xfrm>
              <a:off x="9796929" y="1790700"/>
              <a:ext cx="1066800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>
                <a:lnSpc>
                  <a:spcPct val="100000"/>
                </a:lnSpc>
              </a:pPr>
              <a:r>
                <a:rPr lang="en-US" sz="1800" dirty="0">
                  <a:latin typeface="Courier New" pitchFamily="49" charset="0"/>
                </a:rPr>
                <a:t>0x120</a:t>
              </a:r>
            </a:p>
          </p:txBody>
        </p:sp>
        <p:sp>
          <p:nvSpPr>
            <p:cNvPr id="70" name="Rectangle 53"/>
            <p:cNvSpPr>
              <a:spLocks noChangeArrowheads="1"/>
            </p:cNvSpPr>
            <p:nvPr/>
          </p:nvSpPr>
          <p:spPr bwMode="auto">
            <a:xfrm>
              <a:off x="9796929" y="2247900"/>
              <a:ext cx="1066800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>
                <a:lnSpc>
                  <a:spcPct val="100000"/>
                </a:lnSpc>
              </a:pPr>
              <a:r>
                <a:rPr lang="en-US" sz="1800" dirty="0">
                  <a:latin typeface="Courier New" pitchFamily="49" charset="0"/>
                </a:rPr>
                <a:t>0x100</a:t>
              </a:r>
            </a:p>
          </p:txBody>
        </p:sp>
        <p:sp>
          <p:nvSpPr>
            <p:cNvPr id="71" name="Rectangle 54"/>
            <p:cNvSpPr>
              <a:spLocks noChangeArrowheads="1"/>
            </p:cNvSpPr>
            <p:nvPr/>
          </p:nvSpPr>
          <p:spPr bwMode="auto">
            <a:xfrm>
              <a:off x="9796929" y="2705100"/>
              <a:ext cx="1066800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>
                <a:lnSpc>
                  <a:spcPct val="100000"/>
                </a:lnSpc>
              </a:pPr>
              <a:endParaRPr lang="en-US" sz="1800">
                <a:latin typeface="Courier New" pitchFamily="49" charset="0"/>
              </a:endParaRPr>
            </a:p>
          </p:txBody>
        </p:sp>
        <p:sp>
          <p:nvSpPr>
            <p:cNvPr id="72" name="Rectangle 55"/>
            <p:cNvSpPr>
              <a:spLocks noChangeArrowheads="1"/>
            </p:cNvSpPr>
            <p:nvPr/>
          </p:nvSpPr>
          <p:spPr bwMode="auto">
            <a:xfrm>
              <a:off x="9796929" y="3162300"/>
              <a:ext cx="1066800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>
                <a:lnSpc>
                  <a:spcPct val="100000"/>
                </a:lnSpc>
              </a:pPr>
              <a:endParaRPr lang="en-US" sz="1800">
                <a:latin typeface="Courier New" pitchFamily="49" charset="0"/>
              </a:endParaRPr>
            </a:p>
          </p:txBody>
        </p:sp>
      </p:grpSp>
      <p:sp>
        <p:nvSpPr>
          <p:cNvPr id="73" name="Text Box 5"/>
          <p:cNvSpPr txBox="1">
            <a:spLocks noChangeArrowheads="1"/>
          </p:cNvSpPr>
          <p:nvPr/>
        </p:nvSpPr>
        <p:spPr bwMode="auto">
          <a:xfrm>
            <a:off x="1295400" y="1252322"/>
            <a:ext cx="1351001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400" dirty="0">
                <a:latin typeface="Calibri" pitchFamily="34" charset="0"/>
              </a:rPr>
              <a:t>Registers</a:t>
            </a:r>
          </a:p>
        </p:txBody>
      </p:sp>
      <p:sp>
        <p:nvSpPr>
          <p:cNvPr id="76" name="Text Box 5"/>
          <p:cNvSpPr txBox="1">
            <a:spLocks noChangeArrowheads="1"/>
          </p:cNvSpPr>
          <p:nvPr/>
        </p:nvSpPr>
        <p:spPr bwMode="auto">
          <a:xfrm>
            <a:off x="4816383" y="1032633"/>
            <a:ext cx="1279617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400" dirty="0">
                <a:latin typeface="Calibri" pitchFamily="34" charset="0"/>
              </a:rPr>
              <a:t>Memory</a:t>
            </a:r>
          </a:p>
        </p:txBody>
      </p:sp>
      <p:sp>
        <p:nvSpPr>
          <p:cNvPr id="80" name="Rectangle 4"/>
          <p:cNvSpPr>
            <a:spLocks noChangeArrowheads="1"/>
          </p:cNvSpPr>
          <p:nvPr/>
        </p:nvSpPr>
        <p:spPr bwMode="auto">
          <a:xfrm>
            <a:off x="1447800" y="4114800"/>
            <a:ext cx="5867400" cy="17517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algn="l">
              <a:lnSpc>
                <a:spcPct val="100000"/>
              </a:lnSpc>
              <a:tabLst>
                <a:tab pos="347663" algn="l"/>
                <a:tab pos="1312863" algn="l"/>
              </a:tabLst>
            </a:pPr>
            <a:r>
              <a:rPr lang="en-US" sz="1800" dirty="0">
                <a:latin typeface="Courier New" pitchFamily="49" charset="0"/>
              </a:rPr>
              <a:t>swap:</a:t>
            </a:r>
          </a:p>
          <a:p>
            <a:pPr>
              <a:tabLst>
                <a:tab pos="347663" algn="l"/>
                <a:tab pos="1312863" algn="l"/>
              </a:tabLst>
            </a:pPr>
            <a:r>
              <a:rPr lang="en-US" sz="1800" dirty="0">
                <a:latin typeface="Courier New" pitchFamily="49" charset="0"/>
              </a:rPr>
              <a:t>  </a:t>
            </a:r>
            <a:r>
              <a:rPr lang="ro-RO" sz="1800" dirty="0">
                <a:latin typeface="Courier New" pitchFamily="49" charset="0"/>
              </a:rPr>
              <a:t> movq    (%rdi), %rax  # t0 = *xp  </a:t>
            </a:r>
          </a:p>
          <a:p>
            <a:pPr>
              <a:tabLst>
                <a:tab pos="347663" algn="l"/>
                <a:tab pos="1312863" algn="l"/>
              </a:tabLst>
            </a:pPr>
            <a:r>
              <a:rPr lang="ro-RO" sz="1800" dirty="0">
                <a:latin typeface="Courier New" pitchFamily="49" charset="0"/>
              </a:rPr>
              <a:t>   movq    (%rsi), %rdx  # t1 = *yp</a:t>
            </a:r>
          </a:p>
          <a:p>
            <a:pPr>
              <a:tabLst>
                <a:tab pos="347663" algn="l"/>
                <a:tab pos="1312863" algn="l"/>
              </a:tabLst>
            </a:pPr>
            <a:r>
              <a:rPr lang="ro-RO" sz="1800" dirty="0">
                <a:latin typeface="Courier New" pitchFamily="49" charset="0"/>
              </a:rPr>
              <a:t>   movq    %rdx, (%rdi)  # *xp = t1</a:t>
            </a:r>
          </a:p>
          <a:p>
            <a:pPr>
              <a:tabLst>
                <a:tab pos="347663" algn="l"/>
                <a:tab pos="1312863" algn="l"/>
              </a:tabLst>
            </a:pPr>
            <a:r>
              <a:rPr lang="ro-RO" sz="1800" dirty="0">
                <a:latin typeface="Courier New" pitchFamily="49" charset="0"/>
              </a:rPr>
              <a:t>   movq    %rax, (%rsi)  # *yp = t0</a:t>
            </a:r>
          </a:p>
          <a:p>
            <a:pPr>
              <a:tabLst>
                <a:tab pos="347663" algn="l"/>
                <a:tab pos="1312863" algn="l"/>
              </a:tabLst>
            </a:pPr>
            <a:r>
              <a:rPr lang="ro-RO" sz="1800" dirty="0">
                <a:latin typeface="Courier New" pitchFamily="49" charset="0"/>
              </a:rPr>
              <a:t>   ret</a:t>
            </a:r>
            <a:endParaRPr lang="en-US" sz="1800" dirty="0">
              <a:latin typeface="Courier New" pitchFamily="49" charset="0"/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6096000" y="1414046"/>
            <a:ext cx="1219200" cy="2190764"/>
            <a:chOff x="6096000" y="1414046"/>
            <a:chExt cx="1219200" cy="2190764"/>
          </a:xfrm>
        </p:grpSpPr>
        <p:sp>
          <p:nvSpPr>
            <p:cNvPr id="59" name="Text Box 34"/>
            <p:cNvSpPr txBox="1">
              <a:spLocks noChangeArrowheads="1"/>
            </p:cNvSpPr>
            <p:nvPr/>
          </p:nvSpPr>
          <p:spPr bwMode="auto">
            <a:xfrm>
              <a:off x="6096000" y="1656948"/>
              <a:ext cx="1219200" cy="3667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1800" dirty="0">
                  <a:latin typeface="Courier New" pitchFamily="49" charset="0"/>
                </a:rPr>
                <a:t>0x120 </a:t>
              </a:r>
            </a:p>
          </p:txBody>
        </p:sp>
        <p:sp>
          <p:nvSpPr>
            <p:cNvPr id="60" name="Text Box 35"/>
            <p:cNvSpPr txBox="1">
              <a:spLocks noChangeArrowheads="1"/>
            </p:cNvSpPr>
            <p:nvPr/>
          </p:nvSpPr>
          <p:spPr bwMode="auto">
            <a:xfrm>
              <a:off x="6096000" y="2052235"/>
              <a:ext cx="1219200" cy="366713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1800" dirty="0">
                  <a:latin typeface="Courier New" pitchFamily="49" charset="0"/>
                </a:rPr>
                <a:t>0x118</a:t>
              </a:r>
            </a:p>
          </p:txBody>
        </p:sp>
        <p:sp>
          <p:nvSpPr>
            <p:cNvPr id="61" name="Text Box 36"/>
            <p:cNvSpPr txBox="1">
              <a:spLocks noChangeArrowheads="1"/>
            </p:cNvSpPr>
            <p:nvPr/>
          </p:nvSpPr>
          <p:spPr bwMode="auto">
            <a:xfrm>
              <a:off x="6096000" y="2447523"/>
              <a:ext cx="1219200" cy="3667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1800" dirty="0">
                  <a:latin typeface="Courier New" pitchFamily="49" charset="0"/>
                </a:rPr>
                <a:t>0x110 </a:t>
              </a:r>
            </a:p>
          </p:txBody>
        </p:sp>
        <p:sp>
          <p:nvSpPr>
            <p:cNvPr id="62" name="Text Box 37"/>
            <p:cNvSpPr txBox="1">
              <a:spLocks noChangeArrowheads="1"/>
            </p:cNvSpPr>
            <p:nvPr/>
          </p:nvSpPr>
          <p:spPr bwMode="auto">
            <a:xfrm>
              <a:off x="6096000" y="2842810"/>
              <a:ext cx="1219200" cy="366713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1800" dirty="0">
                  <a:latin typeface="Courier New" pitchFamily="49" charset="0"/>
                </a:rPr>
                <a:t>0x108 </a:t>
              </a:r>
            </a:p>
          </p:txBody>
        </p:sp>
        <p:sp>
          <p:nvSpPr>
            <p:cNvPr id="63" name="Text Box 38"/>
            <p:cNvSpPr txBox="1">
              <a:spLocks noChangeArrowheads="1"/>
            </p:cNvSpPr>
            <p:nvPr/>
          </p:nvSpPr>
          <p:spPr bwMode="auto">
            <a:xfrm>
              <a:off x="6096000" y="3238098"/>
              <a:ext cx="1219200" cy="3667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1800" dirty="0">
                  <a:latin typeface="Courier New" pitchFamily="49" charset="0"/>
                </a:rPr>
                <a:t>0x100 </a:t>
              </a:r>
            </a:p>
          </p:txBody>
        </p:sp>
        <p:sp>
          <p:nvSpPr>
            <p:cNvPr id="81" name="Text Box 34"/>
            <p:cNvSpPr txBox="1">
              <a:spLocks noChangeArrowheads="1"/>
            </p:cNvSpPr>
            <p:nvPr/>
          </p:nvSpPr>
          <p:spPr bwMode="auto">
            <a:xfrm>
              <a:off x="6096000" y="1414046"/>
              <a:ext cx="1219200" cy="33855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1600" dirty="0">
                  <a:latin typeface="Calibri"/>
                  <a:cs typeface="Calibri"/>
                </a:rPr>
                <a:t>Address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14830051"/>
      </p:ext>
    </p:extLst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04800"/>
            <a:ext cx="6375400" cy="573088"/>
          </a:xfrm>
        </p:spPr>
        <p:txBody>
          <a:bodyPr/>
          <a:lstStyle/>
          <a:p>
            <a:r>
              <a:rPr lang="en-US" dirty="0"/>
              <a:t>Understanding </a:t>
            </a:r>
            <a:r>
              <a:rPr lang="en-US" dirty="0">
                <a:latin typeface="Courier New"/>
                <a:cs typeface="Courier New"/>
              </a:rPr>
              <a:t>Swap</a:t>
            </a:r>
            <a:r>
              <a:rPr lang="en-US" dirty="0"/>
              <a:t>()</a:t>
            </a:r>
          </a:p>
        </p:txBody>
      </p:sp>
      <p:sp>
        <p:nvSpPr>
          <p:cNvPr id="53" name="Rectangle 8"/>
          <p:cNvSpPr>
            <a:spLocks noChangeArrowheads="1"/>
          </p:cNvSpPr>
          <p:nvPr/>
        </p:nvSpPr>
        <p:spPr bwMode="auto">
          <a:xfrm>
            <a:off x="4953000" y="166171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800" dirty="0">
                <a:latin typeface="Courier New" pitchFamily="49" charset="0"/>
              </a:rPr>
              <a:t>123</a:t>
            </a:r>
          </a:p>
        </p:txBody>
      </p:sp>
      <p:sp>
        <p:nvSpPr>
          <p:cNvPr id="55" name="Rectangle 9"/>
          <p:cNvSpPr>
            <a:spLocks noChangeArrowheads="1"/>
          </p:cNvSpPr>
          <p:nvPr/>
        </p:nvSpPr>
        <p:spPr bwMode="auto">
          <a:xfrm>
            <a:off x="4953000" y="204271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endParaRPr lang="en-US" sz="1800" dirty="0">
              <a:latin typeface="Courier New" pitchFamily="49" charset="0"/>
            </a:endParaRPr>
          </a:p>
        </p:txBody>
      </p:sp>
      <p:sp>
        <p:nvSpPr>
          <p:cNvPr id="56" name="Rectangle 10"/>
          <p:cNvSpPr>
            <a:spLocks noChangeArrowheads="1"/>
          </p:cNvSpPr>
          <p:nvPr/>
        </p:nvSpPr>
        <p:spPr bwMode="auto">
          <a:xfrm>
            <a:off x="4953000" y="242371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endParaRPr lang="en-US" sz="1800" dirty="0">
              <a:latin typeface="Calibri" pitchFamily="34" charset="0"/>
            </a:endParaRPr>
          </a:p>
        </p:txBody>
      </p:sp>
      <p:sp>
        <p:nvSpPr>
          <p:cNvPr id="57" name="Rectangle 11"/>
          <p:cNvSpPr>
            <a:spLocks noChangeArrowheads="1"/>
          </p:cNvSpPr>
          <p:nvPr/>
        </p:nvSpPr>
        <p:spPr bwMode="auto">
          <a:xfrm>
            <a:off x="4953000" y="280471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endParaRPr lang="en-US" sz="1800" dirty="0">
              <a:latin typeface="Calibri" pitchFamily="34" charset="0"/>
            </a:endParaRPr>
          </a:p>
        </p:txBody>
      </p:sp>
      <p:sp>
        <p:nvSpPr>
          <p:cNvPr id="58" name="Rectangle 20"/>
          <p:cNvSpPr>
            <a:spLocks noChangeArrowheads="1"/>
          </p:cNvSpPr>
          <p:nvPr/>
        </p:nvSpPr>
        <p:spPr bwMode="auto">
          <a:xfrm>
            <a:off x="4953000" y="318571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800" dirty="0">
                <a:latin typeface="Courier New" pitchFamily="49" charset="0"/>
              </a:rPr>
              <a:t>456</a:t>
            </a:r>
          </a:p>
        </p:txBody>
      </p:sp>
      <p:grpSp>
        <p:nvGrpSpPr>
          <p:cNvPr id="64" name="Group 63"/>
          <p:cNvGrpSpPr/>
          <p:nvPr/>
        </p:nvGrpSpPr>
        <p:grpSpPr>
          <a:xfrm>
            <a:off x="1110823" y="1814110"/>
            <a:ext cx="1752600" cy="1752600"/>
            <a:chOff x="9111129" y="1790700"/>
            <a:chExt cx="1752600" cy="1752600"/>
          </a:xfrm>
        </p:grpSpPr>
        <p:sp>
          <p:nvSpPr>
            <p:cNvPr id="65" name="Rectangle 43"/>
            <p:cNvSpPr>
              <a:spLocks noChangeArrowheads="1"/>
            </p:cNvSpPr>
            <p:nvPr/>
          </p:nvSpPr>
          <p:spPr bwMode="auto">
            <a:xfrm>
              <a:off x="9111129" y="1790700"/>
              <a:ext cx="685800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800" dirty="0">
                  <a:latin typeface="Courier New" pitchFamily="49" charset="0"/>
                </a:rPr>
                <a:t>%</a:t>
              </a:r>
              <a:r>
                <a:rPr lang="en-US" sz="1800" dirty="0" err="1">
                  <a:latin typeface="Courier New" pitchFamily="49" charset="0"/>
                </a:rPr>
                <a:t>rdi</a:t>
              </a:r>
              <a:endParaRPr lang="en-US" sz="1800" dirty="0">
                <a:latin typeface="Courier New" pitchFamily="49" charset="0"/>
              </a:endParaRPr>
            </a:p>
          </p:txBody>
        </p:sp>
        <p:sp>
          <p:nvSpPr>
            <p:cNvPr id="66" name="Rectangle 44"/>
            <p:cNvSpPr>
              <a:spLocks noChangeArrowheads="1"/>
            </p:cNvSpPr>
            <p:nvPr/>
          </p:nvSpPr>
          <p:spPr bwMode="auto">
            <a:xfrm>
              <a:off x="9111129" y="2247900"/>
              <a:ext cx="685800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800" dirty="0">
                  <a:latin typeface="Courier New" pitchFamily="49" charset="0"/>
                </a:rPr>
                <a:t>%</a:t>
              </a:r>
              <a:r>
                <a:rPr lang="en-US" sz="1800" dirty="0" err="1">
                  <a:latin typeface="Courier New" pitchFamily="49" charset="0"/>
                </a:rPr>
                <a:t>rsi</a:t>
              </a:r>
              <a:endParaRPr lang="en-US" sz="1800" dirty="0">
                <a:latin typeface="Courier New" pitchFamily="49" charset="0"/>
              </a:endParaRPr>
            </a:p>
          </p:txBody>
        </p:sp>
        <p:sp>
          <p:nvSpPr>
            <p:cNvPr id="67" name="Rectangle 45"/>
            <p:cNvSpPr>
              <a:spLocks noChangeArrowheads="1"/>
            </p:cNvSpPr>
            <p:nvPr/>
          </p:nvSpPr>
          <p:spPr bwMode="auto">
            <a:xfrm>
              <a:off x="9111129" y="2705100"/>
              <a:ext cx="685800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800" dirty="0">
                  <a:latin typeface="Courier New" pitchFamily="49" charset="0"/>
                </a:rPr>
                <a:t>%</a:t>
              </a:r>
              <a:r>
                <a:rPr lang="en-US" sz="1800" dirty="0" err="1">
                  <a:latin typeface="Courier New" pitchFamily="49" charset="0"/>
                </a:rPr>
                <a:t>rax</a:t>
              </a:r>
              <a:endParaRPr lang="en-US" sz="1800" dirty="0">
                <a:latin typeface="Courier New" pitchFamily="49" charset="0"/>
              </a:endParaRPr>
            </a:p>
          </p:txBody>
        </p:sp>
        <p:sp>
          <p:nvSpPr>
            <p:cNvPr id="68" name="Rectangle 46"/>
            <p:cNvSpPr>
              <a:spLocks noChangeArrowheads="1"/>
            </p:cNvSpPr>
            <p:nvPr/>
          </p:nvSpPr>
          <p:spPr bwMode="auto">
            <a:xfrm>
              <a:off x="9111129" y="3162300"/>
              <a:ext cx="685800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800" dirty="0">
                  <a:latin typeface="Courier New" pitchFamily="49" charset="0"/>
                </a:rPr>
                <a:t>%</a:t>
              </a:r>
              <a:r>
                <a:rPr lang="en-US" sz="1800" dirty="0" err="1">
                  <a:latin typeface="Courier New" pitchFamily="49" charset="0"/>
                </a:rPr>
                <a:t>rdx</a:t>
              </a:r>
              <a:endParaRPr lang="en-US" sz="1800" dirty="0">
                <a:latin typeface="Courier New" pitchFamily="49" charset="0"/>
              </a:endParaRPr>
            </a:p>
          </p:txBody>
        </p:sp>
        <p:sp>
          <p:nvSpPr>
            <p:cNvPr id="69" name="Rectangle 52"/>
            <p:cNvSpPr>
              <a:spLocks noChangeArrowheads="1"/>
            </p:cNvSpPr>
            <p:nvPr/>
          </p:nvSpPr>
          <p:spPr bwMode="auto">
            <a:xfrm>
              <a:off x="9796929" y="1790700"/>
              <a:ext cx="1066800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>
                <a:lnSpc>
                  <a:spcPct val="100000"/>
                </a:lnSpc>
              </a:pPr>
              <a:r>
                <a:rPr lang="en-US" sz="1800" dirty="0">
                  <a:latin typeface="Courier New" pitchFamily="49" charset="0"/>
                </a:rPr>
                <a:t>0x120</a:t>
              </a:r>
            </a:p>
          </p:txBody>
        </p:sp>
        <p:sp>
          <p:nvSpPr>
            <p:cNvPr id="70" name="Rectangle 53"/>
            <p:cNvSpPr>
              <a:spLocks noChangeArrowheads="1"/>
            </p:cNvSpPr>
            <p:nvPr/>
          </p:nvSpPr>
          <p:spPr bwMode="auto">
            <a:xfrm>
              <a:off x="9796929" y="2247900"/>
              <a:ext cx="1066800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>
                <a:lnSpc>
                  <a:spcPct val="100000"/>
                </a:lnSpc>
              </a:pPr>
              <a:r>
                <a:rPr lang="en-US" sz="1800" dirty="0">
                  <a:latin typeface="Courier New" pitchFamily="49" charset="0"/>
                </a:rPr>
                <a:t>0x100</a:t>
              </a:r>
            </a:p>
          </p:txBody>
        </p:sp>
        <p:sp>
          <p:nvSpPr>
            <p:cNvPr id="71" name="Rectangle 54"/>
            <p:cNvSpPr>
              <a:spLocks noChangeArrowheads="1"/>
            </p:cNvSpPr>
            <p:nvPr/>
          </p:nvSpPr>
          <p:spPr bwMode="auto">
            <a:xfrm>
              <a:off x="9796929" y="2705100"/>
              <a:ext cx="1066800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>
                <a:lnSpc>
                  <a:spcPct val="100000"/>
                </a:lnSpc>
              </a:pPr>
              <a:r>
                <a:rPr lang="en-US" sz="1800" dirty="0">
                  <a:solidFill>
                    <a:srgbClr val="FF0000"/>
                  </a:solidFill>
                  <a:latin typeface="Courier New" pitchFamily="49" charset="0"/>
                </a:rPr>
                <a:t>123</a:t>
              </a:r>
            </a:p>
          </p:txBody>
        </p:sp>
        <p:sp>
          <p:nvSpPr>
            <p:cNvPr id="72" name="Rectangle 55"/>
            <p:cNvSpPr>
              <a:spLocks noChangeArrowheads="1"/>
            </p:cNvSpPr>
            <p:nvPr/>
          </p:nvSpPr>
          <p:spPr bwMode="auto">
            <a:xfrm>
              <a:off x="9796929" y="3162300"/>
              <a:ext cx="1066800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>
                <a:lnSpc>
                  <a:spcPct val="100000"/>
                </a:lnSpc>
              </a:pPr>
              <a:endParaRPr lang="en-US" sz="1800">
                <a:latin typeface="Courier New" pitchFamily="49" charset="0"/>
              </a:endParaRPr>
            </a:p>
          </p:txBody>
        </p:sp>
      </p:grpSp>
      <p:sp>
        <p:nvSpPr>
          <p:cNvPr id="73" name="Text Box 5"/>
          <p:cNvSpPr txBox="1">
            <a:spLocks noChangeArrowheads="1"/>
          </p:cNvSpPr>
          <p:nvPr/>
        </p:nvSpPr>
        <p:spPr bwMode="auto">
          <a:xfrm>
            <a:off x="1295400" y="1252322"/>
            <a:ext cx="1351001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400" dirty="0">
                <a:latin typeface="Calibri" pitchFamily="34" charset="0"/>
              </a:rPr>
              <a:t>Registers</a:t>
            </a:r>
          </a:p>
        </p:txBody>
      </p:sp>
      <p:sp>
        <p:nvSpPr>
          <p:cNvPr id="76" name="Text Box 5"/>
          <p:cNvSpPr txBox="1">
            <a:spLocks noChangeArrowheads="1"/>
          </p:cNvSpPr>
          <p:nvPr/>
        </p:nvSpPr>
        <p:spPr bwMode="auto">
          <a:xfrm>
            <a:off x="4816383" y="1032633"/>
            <a:ext cx="1279617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400" dirty="0">
                <a:latin typeface="Calibri" pitchFamily="34" charset="0"/>
              </a:rPr>
              <a:t>Memory</a:t>
            </a:r>
          </a:p>
        </p:txBody>
      </p:sp>
      <p:cxnSp>
        <p:nvCxnSpPr>
          <p:cNvPr id="78" name="Straight Arrow Connector 77"/>
          <p:cNvCxnSpPr>
            <a:stCxn id="53" idx="1"/>
            <a:endCxn id="71" idx="3"/>
          </p:cNvCxnSpPr>
          <p:nvPr/>
        </p:nvCxnSpPr>
        <p:spPr bwMode="auto">
          <a:xfrm flipH="1">
            <a:off x="2863423" y="1852210"/>
            <a:ext cx="2089577" cy="1066800"/>
          </a:xfrm>
          <a:prstGeom prst="straightConnector1">
            <a:avLst/>
          </a:prstGeom>
          <a:noFill/>
          <a:ln w="25400" cap="flat" cmpd="sng" algn="ctr">
            <a:solidFill>
              <a:srgbClr val="CC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80" name="Rectangle 4"/>
          <p:cNvSpPr>
            <a:spLocks noChangeArrowheads="1"/>
          </p:cNvSpPr>
          <p:nvPr/>
        </p:nvSpPr>
        <p:spPr bwMode="auto">
          <a:xfrm>
            <a:off x="1447800" y="4114800"/>
            <a:ext cx="5867400" cy="17517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algn="l">
              <a:lnSpc>
                <a:spcPct val="100000"/>
              </a:lnSpc>
              <a:tabLst>
                <a:tab pos="347663" algn="l"/>
                <a:tab pos="1312863" algn="l"/>
              </a:tabLst>
            </a:pPr>
            <a:r>
              <a:rPr lang="en-US" sz="1800" dirty="0">
                <a:latin typeface="Courier New" pitchFamily="49" charset="0"/>
              </a:rPr>
              <a:t>swap:</a:t>
            </a:r>
          </a:p>
          <a:p>
            <a:pPr>
              <a:tabLst>
                <a:tab pos="347663" algn="l"/>
                <a:tab pos="1312863" algn="l"/>
              </a:tabLst>
            </a:pPr>
            <a:r>
              <a:rPr lang="en-US" sz="1800" dirty="0">
                <a:latin typeface="Courier New" pitchFamily="49" charset="0"/>
              </a:rPr>
              <a:t>  </a:t>
            </a:r>
            <a:r>
              <a:rPr lang="ro-RO" sz="1800" dirty="0">
                <a:latin typeface="Courier New" pitchFamily="49" charset="0"/>
              </a:rPr>
              <a:t> </a:t>
            </a:r>
            <a:r>
              <a:rPr lang="ro-RO" sz="1800" dirty="0">
                <a:solidFill>
                  <a:srgbClr val="FF0000"/>
                </a:solidFill>
                <a:latin typeface="Courier New" pitchFamily="49" charset="0"/>
              </a:rPr>
              <a:t>movq    (%rdi), %rax  # t0 = *xp  </a:t>
            </a:r>
          </a:p>
          <a:p>
            <a:pPr>
              <a:tabLst>
                <a:tab pos="347663" algn="l"/>
                <a:tab pos="1312863" algn="l"/>
              </a:tabLst>
            </a:pPr>
            <a:r>
              <a:rPr lang="ro-RO" sz="1800" dirty="0">
                <a:latin typeface="Courier New" pitchFamily="49" charset="0"/>
              </a:rPr>
              <a:t>   movq    (%rsi), %rdx  # t1 = *yp</a:t>
            </a:r>
          </a:p>
          <a:p>
            <a:pPr>
              <a:tabLst>
                <a:tab pos="347663" algn="l"/>
                <a:tab pos="1312863" algn="l"/>
              </a:tabLst>
            </a:pPr>
            <a:r>
              <a:rPr lang="ro-RO" sz="1800" dirty="0">
                <a:latin typeface="Courier New" pitchFamily="49" charset="0"/>
              </a:rPr>
              <a:t>   movq    %rdx, (%rdi)  # *xp = t1</a:t>
            </a:r>
          </a:p>
          <a:p>
            <a:pPr>
              <a:tabLst>
                <a:tab pos="347663" algn="l"/>
                <a:tab pos="1312863" algn="l"/>
              </a:tabLst>
            </a:pPr>
            <a:r>
              <a:rPr lang="ro-RO" sz="1800" dirty="0">
                <a:latin typeface="Courier New" pitchFamily="49" charset="0"/>
              </a:rPr>
              <a:t>   movq    %rax, (%rsi)  # *yp = t0</a:t>
            </a:r>
          </a:p>
          <a:p>
            <a:pPr>
              <a:tabLst>
                <a:tab pos="347663" algn="l"/>
                <a:tab pos="1312863" algn="l"/>
              </a:tabLst>
            </a:pPr>
            <a:r>
              <a:rPr lang="ro-RO" sz="1800" dirty="0">
                <a:latin typeface="Courier New" pitchFamily="49" charset="0"/>
              </a:rPr>
              <a:t>   ret</a:t>
            </a:r>
            <a:endParaRPr lang="en-US" sz="1800" dirty="0">
              <a:latin typeface="Courier New" pitchFamily="49" charset="0"/>
            </a:endParaRPr>
          </a:p>
        </p:txBody>
      </p:sp>
      <p:grpSp>
        <p:nvGrpSpPr>
          <p:cNvPr id="30" name="Group 29"/>
          <p:cNvGrpSpPr/>
          <p:nvPr/>
        </p:nvGrpSpPr>
        <p:grpSpPr>
          <a:xfrm>
            <a:off x="6096000" y="1414046"/>
            <a:ext cx="1219200" cy="2190764"/>
            <a:chOff x="6096000" y="1414046"/>
            <a:chExt cx="1219200" cy="2190764"/>
          </a:xfrm>
        </p:grpSpPr>
        <p:sp>
          <p:nvSpPr>
            <p:cNvPr id="31" name="Text Box 34"/>
            <p:cNvSpPr txBox="1">
              <a:spLocks noChangeArrowheads="1"/>
            </p:cNvSpPr>
            <p:nvPr/>
          </p:nvSpPr>
          <p:spPr bwMode="auto">
            <a:xfrm>
              <a:off x="6096000" y="1656948"/>
              <a:ext cx="1219200" cy="3667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1800" dirty="0">
                  <a:latin typeface="Courier New" pitchFamily="49" charset="0"/>
                </a:rPr>
                <a:t>0x120 </a:t>
              </a:r>
            </a:p>
          </p:txBody>
        </p:sp>
        <p:sp>
          <p:nvSpPr>
            <p:cNvPr id="32" name="Text Box 35"/>
            <p:cNvSpPr txBox="1">
              <a:spLocks noChangeArrowheads="1"/>
            </p:cNvSpPr>
            <p:nvPr/>
          </p:nvSpPr>
          <p:spPr bwMode="auto">
            <a:xfrm>
              <a:off x="6096000" y="2052235"/>
              <a:ext cx="1219200" cy="366713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1800" dirty="0">
                  <a:latin typeface="Courier New" pitchFamily="49" charset="0"/>
                </a:rPr>
                <a:t>0x118</a:t>
              </a:r>
            </a:p>
          </p:txBody>
        </p:sp>
        <p:sp>
          <p:nvSpPr>
            <p:cNvPr id="33" name="Text Box 36"/>
            <p:cNvSpPr txBox="1">
              <a:spLocks noChangeArrowheads="1"/>
            </p:cNvSpPr>
            <p:nvPr/>
          </p:nvSpPr>
          <p:spPr bwMode="auto">
            <a:xfrm>
              <a:off x="6096000" y="2447523"/>
              <a:ext cx="1219200" cy="3667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1800" dirty="0">
                  <a:latin typeface="Courier New" pitchFamily="49" charset="0"/>
                </a:rPr>
                <a:t>0x110 </a:t>
              </a:r>
            </a:p>
          </p:txBody>
        </p:sp>
        <p:sp>
          <p:nvSpPr>
            <p:cNvPr id="34" name="Text Box 37"/>
            <p:cNvSpPr txBox="1">
              <a:spLocks noChangeArrowheads="1"/>
            </p:cNvSpPr>
            <p:nvPr/>
          </p:nvSpPr>
          <p:spPr bwMode="auto">
            <a:xfrm>
              <a:off x="6096000" y="2842810"/>
              <a:ext cx="1219200" cy="366713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1800" dirty="0">
                  <a:latin typeface="Courier New" pitchFamily="49" charset="0"/>
                </a:rPr>
                <a:t>0x108 </a:t>
              </a:r>
            </a:p>
          </p:txBody>
        </p:sp>
        <p:sp>
          <p:nvSpPr>
            <p:cNvPr id="35" name="Text Box 38"/>
            <p:cNvSpPr txBox="1">
              <a:spLocks noChangeArrowheads="1"/>
            </p:cNvSpPr>
            <p:nvPr/>
          </p:nvSpPr>
          <p:spPr bwMode="auto">
            <a:xfrm>
              <a:off x="6096000" y="3238098"/>
              <a:ext cx="1219200" cy="3667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1800" dirty="0">
                  <a:latin typeface="Courier New" pitchFamily="49" charset="0"/>
                </a:rPr>
                <a:t>0x100 </a:t>
              </a:r>
            </a:p>
          </p:txBody>
        </p:sp>
        <p:sp>
          <p:nvSpPr>
            <p:cNvPr id="36" name="Text Box 34"/>
            <p:cNvSpPr txBox="1">
              <a:spLocks noChangeArrowheads="1"/>
            </p:cNvSpPr>
            <p:nvPr/>
          </p:nvSpPr>
          <p:spPr bwMode="auto">
            <a:xfrm>
              <a:off x="6096000" y="1414046"/>
              <a:ext cx="1219200" cy="33855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1600" dirty="0">
                  <a:latin typeface="Calibri"/>
                  <a:cs typeface="Calibri"/>
                </a:rPr>
                <a:t>Address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781376630"/>
      </p:ext>
    </p:extLst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04800"/>
            <a:ext cx="6375400" cy="573088"/>
          </a:xfrm>
        </p:spPr>
        <p:txBody>
          <a:bodyPr/>
          <a:lstStyle/>
          <a:p>
            <a:r>
              <a:rPr lang="en-US" dirty="0"/>
              <a:t>Understanding </a:t>
            </a:r>
            <a:r>
              <a:rPr lang="en-US" dirty="0">
                <a:latin typeface="Courier New"/>
                <a:cs typeface="Courier New"/>
              </a:rPr>
              <a:t>Swap</a:t>
            </a:r>
            <a:r>
              <a:rPr lang="en-US" dirty="0"/>
              <a:t>()</a:t>
            </a:r>
          </a:p>
        </p:txBody>
      </p:sp>
      <p:sp>
        <p:nvSpPr>
          <p:cNvPr id="53" name="Rectangle 8"/>
          <p:cNvSpPr>
            <a:spLocks noChangeArrowheads="1"/>
          </p:cNvSpPr>
          <p:nvPr/>
        </p:nvSpPr>
        <p:spPr bwMode="auto">
          <a:xfrm>
            <a:off x="4953000" y="166171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800" dirty="0">
                <a:latin typeface="Courier New" pitchFamily="49" charset="0"/>
              </a:rPr>
              <a:t>123</a:t>
            </a:r>
          </a:p>
        </p:txBody>
      </p:sp>
      <p:sp>
        <p:nvSpPr>
          <p:cNvPr id="55" name="Rectangle 9"/>
          <p:cNvSpPr>
            <a:spLocks noChangeArrowheads="1"/>
          </p:cNvSpPr>
          <p:nvPr/>
        </p:nvSpPr>
        <p:spPr bwMode="auto">
          <a:xfrm>
            <a:off x="4953000" y="204271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endParaRPr lang="en-US" sz="1800" dirty="0">
              <a:latin typeface="Courier New" pitchFamily="49" charset="0"/>
            </a:endParaRPr>
          </a:p>
        </p:txBody>
      </p:sp>
      <p:sp>
        <p:nvSpPr>
          <p:cNvPr id="56" name="Rectangle 10"/>
          <p:cNvSpPr>
            <a:spLocks noChangeArrowheads="1"/>
          </p:cNvSpPr>
          <p:nvPr/>
        </p:nvSpPr>
        <p:spPr bwMode="auto">
          <a:xfrm>
            <a:off x="4953000" y="242371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endParaRPr lang="en-US" sz="1800" dirty="0">
              <a:latin typeface="Calibri" pitchFamily="34" charset="0"/>
            </a:endParaRPr>
          </a:p>
        </p:txBody>
      </p:sp>
      <p:sp>
        <p:nvSpPr>
          <p:cNvPr id="57" name="Rectangle 11"/>
          <p:cNvSpPr>
            <a:spLocks noChangeArrowheads="1"/>
          </p:cNvSpPr>
          <p:nvPr/>
        </p:nvSpPr>
        <p:spPr bwMode="auto">
          <a:xfrm>
            <a:off x="4953000" y="280471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endParaRPr lang="en-US" sz="1800" dirty="0">
              <a:latin typeface="Calibri" pitchFamily="34" charset="0"/>
            </a:endParaRPr>
          </a:p>
        </p:txBody>
      </p:sp>
      <p:sp>
        <p:nvSpPr>
          <p:cNvPr id="58" name="Rectangle 20"/>
          <p:cNvSpPr>
            <a:spLocks noChangeArrowheads="1"/>
          </p:cNvSpPr>
          <p:nvPr/>
        </p:nvSpPr>
        <p:spPr bwMode="auto">
          <a:xfrm>
            <a:off x="4953000" y="318571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800" dirty="0">
                <a:latin typeface="Courier New" pitchFamily="49" charset="0"/>
              </a:rPr>
              <a:t>456</a:t>
            </a:r>
          </a:p>
        </p:txBody>
      </p:sp>
      <p:grpSp>
        <p:nvGrpSpPr>
          <p:cNvPr id="64" name="Group 63"/>
          <p:cNvGrpSpPr/>
          <p:nvPr/>
        </p:nvGrpSpPr>
        <p:grpSpPr>
          <a:xfrm>
            <a:off x="1110823" y="1814110"/>
            <a:ext cx="1752600" cy="1752600"/>
            <a:chOff x="9111129" y="1790700"/>
            <a:chExt cx="1752600" cy="1752600"/>
          </a:xfrm>
        </p:grpSpPr>
        <p:sp>
          <p:nvSpPr>
            <p:cNvPr id="65" name="Rectangle 43"/>
            <p:cNvSpPr>
              <a:spLocks noChangeArrowheads="1"/>
            </p:cNvSpPr>
            <p:nvPr/>
          </p:nvSpPr>
          <p:spPr bwMode="auto">
            <a:xfrm>
              <a:off x="9111129" y="1790700"/>
              <a:ext cx="685800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800" dirty="0">
                  <a:latin typeface="Courier New" pitchFamily="49" charset="0"/>
                </a:rPr>
                <a:t>%</a:t>
              </a:r>
              <a:r>
                <a:rPr lang="en-US" sz="1800" dirty="0" err="1">
                  <a:latin typeface="Courier New" pitchFamily="49" charset="0"/>
                </a:rPr>
                <a:t>rdi</a:t>
              </a:r>
              <a:endParaRPr lang="en-US" sz="1800" dirty="0">
                <a:latin typeface="Courier New" pitchFamily="49" charset="0"/>
              </a:endParaRPr>
            </a:p>
          </p:txBody>
        </p:sp>
        <p:sp>
          <p:nvSpPr>
            <p:cNvPr id="66" name="Rectangle 44"/>
            <p:cNvSpPr>
              <a:spLocks noChangeArrowheads="1"/>
            </p:cNvSpPr>
            <p:nvPr/>
          </p:nvSpPr>
          <p:spPr bwMode="auto">
            <a:xfrm>
              <a:off x="9111129" y="2247900"/>
              <a:ext cx="685800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800" dirty="0">
                  <a:latin typeface="Courier New" pitchFamily="49" charset="0"/>
                </a:rPr>
                <a:t>%</a:t>
              </a:r>
              <a:r>
                <a:rPr lang="en-US" sz="1800" dirty="0" err="1">
                  <a:latin typeface="Courier New" pitchFamily="49" charset="0"/>
                </a:rPr>
                <a:t>rsi</a:t>
              </a:r>
              <a:endParaRPr lang="en-US" sz="1800" dirty="0">
                <a:latin typeface="Courier New" pitchFamily="49" charset="0"/>
              </a:endParaRPr>
            </a:p>
          </p:txBody>
        </p:sp>
        <p:sp>
          <p:nvSpPr>
            <p:cNvPr id="67" name="Rectangle 45"/>
            <p:cNvSpPr>
              <a:spLocks noChangeArrowheads="1"/>
            </p:cNvSpPr>
            <p:nvPr/>
          </p:nvSpPr>
          <p:spPr bwMode="auto">
            <a:xfrm>
              <a:off x="9111129" y="2705100"/>
              <a:ext cx="685800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800" dirty="0">
                  <a:latin typeface="Courier New" pitchFamily="49" charset="0"/>
                </a:rPr>
                <a:t>%</a:t>
              </a:r>
              <a:r>
                <a:rPr lang="en-US" sz="1800" dirty="0" err="1">
                  <a:latin typeface="Courier New" pitchFamily="49" charset="0"/>
                </a:rPr>
                <a:t>rax</a:t>
              </a:r>
              <a:endParaRPr lang="en-US" sz="1800" dirty="0">
                <a:latin typeface="Courier New" pitchFamily="49" charset="0"/>
              </a:endParaRPr>
            </a:p>
          </p:txBody>
        </p:sp>
        <p:sp>
          <p:nvSpPr>
            <p:cNvPr id="68" name="Rectangle 46"/>
            <p:cNvSpPr>
              <a:spLocks noChangeArrowheads="1"/>
            </p:cNvSpPr>
            <p:nvPr/>
          </p:nvSpPr>
          <p:spPr bwMode="auto">
            <a:xfrm>
              <a:off x="9111129" y="3162300"/>
              <a:ext cx="685800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800" dirty="0">
                  <a:latin typeface="Courier New" pitchFamily="49" charset="0"/>
                </a:rPr>
                <a:t>%</a:t>
              </a:r>
              <a:r>
                <a:rPr lang="en-US" sz="1800" dirty="0" err="1">
                  <a:latin typeface="Courier New" pitchFamily="49" charset="0"/>
                </a:rPr>
                <a:t>rdx</a:t>
              </a:r>
              <a:endParaRPr lang="en-US" sz="1800" dirty="0">
                <a:latin typeface="Courier New" pitchFamily="49" charset="0"/>
              </a:endParaRPr>
            </a:p>
          </p:txBody>
        </p:sp>
        <p:sp>
          <p:nvSpPr>
            <p:cNvPr id="69" name="Rectangle 52"/>
            <p:cNvSpPr>
              <a:spLocks noChangeArrowheads="1"/>
            </p:cNvSpPr>
            <p:nvPr/>
          </p:nvSpPr>
          <p:spPr bwMode="auto">
            <a:xfrm>
              <a:off x="9796929" y="1790700"/>
              <a:ext cx="1066800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>
                <a:lnSpc>
                  <a:spcPct val="100000"/>
                </a:lnSpc>
              </a:pPr>
              <a:r>
                <a:rPr lang="en-US" sz="1800" dirty="0">
                  <a:latin typeface="Courier New" pitchFamily="49" charset="0"/>
                </a:rPr>
                <a:t>0x120</a:t>
              </a:r>
            </a:p>
          </p:txBody>
        </p:sp>
        <p:sp>
          <p:nvSpPr>
            <p:cNvPr id="70" name="Rectangle 53"/>
            <p:cNvSpPr>
              <a:spLocks noChangeArrowheads="1"/>
            </p:cNvSpPr>
            <p:nvPr/>
          </p:nvSpPr>
          <p:spPr bwMode="auto">
            <a:xfrm>
              <a:off x="9796929" y="2247900"/>
              <a:ext cx="1066800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>
                <a:lnSpc>
                  <a:spcPct val="100000"/>
                </a:lnSpc>
              </a:pPr>
              <a:r>
                <a:rPr lang="en-US" sz="1800" dirty="0">
                  <a:latin typeface="Courier New" pitchFamily="49" charset="0"/>
                </a:rPr>
                <a:t>0x100</a:t>
              </a:r>
            </a:p>
          </p:txBody>
        </p:sp>
        <p:sp>
          <p:nvSpPr>
            <p:cNvPr id="71" name="Rectangle 54"/>
            <p:cNvSpPr>
              <a:spLocks noChangeArrowheads="1"/>
            </p:cNvSpPr>
            <p:nvPr/>
          </p:nvSpPr>
          <p:spPr bwMode="auto">
            <a:xfrm>
              <a:off x="9796929" y="2705100"/>
              <a:ext cx="1066800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>
                <a:lnSpc>
                  <a:spcPct val="100000"/>
                </a:lnSpc>
              </a:pPr>
              <a:r>
                <a:rPr lang="en-US" sz="1800" dirty="0">
                  <a:latin typeface="Courier New" pitchFamily="49" charset="0"/>
                </a:rPr>
                <a:t>123</a:t>
              </a:r>
            </a:p>
          </p:txBody>
        </p:sp>
        <p:sp>
          <p:nvSpPr>
            <p:cNvPr id="72" name="Rectangle 55"/>
            <p:cNvSpPr>
              <a:spLocks noChangeArrowheads="1"/>
            </p:cNvSpPr>
            <p:nvPr/>
          </p:nvSpPr>
          <p:spPr bwMode="auto">
            <a:xfrm>
              <a:off x="9796929" y="3162300"/>
              <a:ext cx="1066800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>
                <a:lnSpc>
                  <a:spcPct val="100000"/>
                </a:lnSpc>
              </a:pPr>
              <a:r>
                <a:rPr lang="en-US" sz="1800" dirty="0">
                  <a:solidFill>
                    <a:srgbClr val="FF0000"/>
                  </a:solidFill>
                  <a:latin typeface="Courier New" pitchFamily="49" charset="0"/>
                </a:rPr>
                <a:t>456</a:t>
              </a:r>
            </a:p>
          </p:txBody>
        </p:sp>
      </p:grpSp>
      <p:sp>
        <p:nvSpPr>
          <p:cNvPr id="73" name="Text Box 5"/>
          <p:cNvSpPr txBox="1">
            <a:spLocks noChangeArrowheads="1"/>
          </p:cNvSpPr>
          <p:nvPr/>
        </p:nvSpPr>
        <p:spPr bwMode="auto">
          <a:xfrm>
            <a:off x="1295400" y="1252322"/>
            <a:ext cx="1351001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400" dirty="0">
                <a:latin typeface="Calibri" pitchFamily="34" charset="0"/>
              </a:rPr>
              <a:t>Registers</a:t>
            </a:r>
          </a:p>
        </p:txBody>
      </p:sp>
      <p:sp>
        <p:nvSpPr>
          <p:cNvPr id="76" name="Text Box 5"/>
          <p:cNvSpPr txBox="1">
            <a:spLocks noChangeArrowheads="1"/>
          </p:cNvSpPr>
          <p:nvPr/>
        </p:nvSpPr>
        <p:spPr bwMode="auto">
          <a:xfrm>
            <a:off x="4816383" y="1032633"/>
            <a:ext cx="1279617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400" dirty="0">
                <a:latin typeface="Calibri" pitchFamily="34" charset="0"/>
              </a:rPr>
              <a:t>Memory</a:t>
            </a:r>
          </a:p>
        </p:txBody>
      </p:sp>
      <p:cxnSp>
        <p:nvCxnSpPr>
          <p:cNvPr id="78" name="Straight Arrow Connector 77"/>
          <p:cNvCxnSpPr>
            <a:stCxn id="58" idx="1"/>
            <a:endCxn id="72" idx="3"/>
          </p:cNvCxnSpPr>
          <p:nvPr/>
        </p:nvCxnSpPr>
        <p:spPr bwMode="auto">
          <a:xfrm flipH="1">
            <a:off x="2863423" y="3376210"/>
            <a:ext cx="2089577" cy="0"/>
          </a:xfrm>
          <a:prstGeom prst="straightConnector1">
            <a:avLst/>
          </a:prstGeom>
          <a:noFill/>
          <a:ln w="25400" cap="flat" cmpd="sng" algn="ctr">
            <a:solidFill>
              <a:srgbClr val="CC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80" name="Rectangle 4"/>
          <p:cNvSpPr>
            <a:spLocks noChangeArrowheads="1"/>
          </p:cNvSpPr>
          <p:nvPr/>
        </p:nvSpPr>
        <p:spPr bwMode="auto">
          <a:xfrm>
            <a:off x="1447800" y="4114800"/>
            <a:ext cx="5867400" cy="17517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algn="l">
              <a:lnSpc>
                <a:spcPct val="100000"/>
              </a:lnSpc>
              <a:tabLst>
                <a:tab pos="347663" algn="l"/>
                <a:tab pos="1312863" algn="l"/>
              </a:tabLst>
            </a:pPr>
            <a:r>
              <a:rPr lang="en-US" sz="1800" dirty="0">
                <a:latin typeface="Courier New" pitchFamily="49" charset="0"/>
              </a:rPr>
              <a:t>swap:</a:t>
            </a:r>
          </a:p>
          <a:p>
            <a:pPr>
              <a:tabLst>
                <a:tab pos="347663" algn="l"/>
                <a:tab pos="1312863" algn="l"/>
              </a:tabLst>
            </a:pPr>
            <a:r>
              <a:rPr lang="en-US" sz="1800" dirty="0">
                <a:latin typeface="Courier New" pitchFamily="49" charset="0"/>
              </a:rPr>
              <a:t>  </a:t>
            </a:r>
            <a:r>
              <a:rPr lang="ro-RO" sz="1800" dirty="0">
                <a:latin typeface="Courier New" pitchFamily="49" charset="0"/>
              </a:rPr>
              <a:t> movq    (%rdi), %rax  # t0 = *xp  </a:t>
            </a:r>
          </a:p>
          <a:p>
            <a:pPr>
              <a:tabLst>
                <a:tab pos="347663" algn="l"/>
                <a:tab pos="1312863" algn="l"/>
              </a:tabLst>
            </a:pPr>
            <a:r>
              <a:rPr lang="ro-RO" sz="1800" dirty="0">
                <a:latin typeface="Courier New" pitchFamily="49" charset="0"/>
              </a:rPr>
              <a:t>  </a:t>
            </a:r>
            <a:r>
              <a:rPr lang="ro-RO" sz="1800" dirty="0">
                <a:solidFill>
                  <a:srgbClr val="FF0000"/>
                </a:solidFill>
                <a:latin typeface="Courier New" pitchFamily="49" charset="0"/>
              </a:rPr>
              <a:t> movq    (%rsi), %rdx  # t1 = *yp</a:t>
            </a:r>
          </a:p>
          <a:p>
            <a:pPr>
              <a:tabLst>
                <a:tab pos="347663" algn="l"/>
                <a:tab pos="1312863" algn="l"/>
              </a:tabLst>
            </a:pPr>
            <a:r>
              <a:rPr lang="ro-RO" sz="1800" dirty="0">
                <a:latin typeface="Courier New" pitchFamily="49" charset="0"/>
              </a:rPr>
              <a:t>   movq    %rdx, (%rdi)  # *xp = t1</a:t>
            </a:r>
          </a:p>
          <a:p>
            <a:pPr>
              <a:tabLst>
                <a:tab pos="347663" algn="l"/>
                <a:tab pos="1312863" algn="l"/>
              </a:tabLst>
            </a:pPr>
            <a:r>
              <a:rPr lang="ro-RO" sz="1800" dirty="0">
                <a:latin typeface="Courier New" pitchFamily="49" charset="0"/>
              </a:rPr>
              <a:t>   movq    %rax, (%rsi)  # *yp = t0</a:t>
            </a:r>
          </a:p>
          <a:p>
            <a:pPr>
              <a:tabLst>
                <a:tab pos="347663" algn="l"/>
                <a:tab pos="1312863" algn="l"/>
              </a:tabLst>
            </a:pPr>
            <a:r>
              <a:rPr lang="ro-RO" sz="1800" dirty="0">
                <a:latin typeface="Courier New" pitchFamily="49" charset="0"/>
              </a:rPr>
              <a:t>   ret</a:t>
            </a:r>
            <a:endParaRPr lang="en-US" sz="1800" dirty="0">
              <a:latin typeface="Courier New" pitchFamily="49" charset="0"/>
            </a:endParaRPr>
          </a:p>
        </p:txBody>
      </p:sp>
      <p:grpSp>
        <p:nvGrpSpPr>
          <p:cNvPr id="31" name="Group 30"/>
          <p:cNvGrpSpPr/>
          <p:nvPr/>
        </p:nvGrpSpPr>
        <p:grpSpPr>
          <a:xfrm>
            <a:off x="6096000" y="1414046"/>
            <a:ext cx="1219200" cy="2190764"/>
            <a:chOff x="6096000" y="1414046"/>
            <a:chExt cx="1219200" cy="2190764"/>
          </a:xfrm>
        </p:grpSpPr>
        <p:sp>
          <p:nvSpPr>
            <p:cNvPr id="32" name="Text Box 34"/>
            <p:cNvSpPr txBox="1">
              <a:spLocks noChangeArrowheads="1"/>
            </p:cNvSpPr>
            <p:nvPr/>
          </p:nvSpPr>
          <p:spPr bwMode="auto">
            <a:xfrm>
              <a:off x="6096000" y="1656948"/>
              <a:ext cx="1219200" cy="3667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1800" dirty="0">
                  <a:latin typeface="Courier New" pitchFamily="49" charset="0"/>
                </a:rPr>
                <a:t>0x120 </a:t>
              </a:r>
            </a:p>
          </p:txBody>
        </p:sp>
        <p:sp>
          <p:nvSpPr>
            <p:cNvPr id="33" name="Text Box 35"/>
            <p:cNvSpPr txBox="1">
              <a:spLocks noChangeArrowheads="1"/>
            </p:cNvSpPr>
            <p:nvPr/>
          </p:nvSpPr>
          <p:spPr bwMode="auto">
            <a:xfrm>
              <a:off x="6096000" y="2052235"/>
              <a:ext cx="1219200" cy="366713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1800" dirty="0">
                  <a:latin typeface="Courier New" pitchFamily="49" charset="0"/>
                </a:rPr>
                <a:t>0x118</a:t>
              </a:r>
            </a:p>
          </p:txBody>
        </p:sp>
        <p:sp>
          <p:nvSpPr>
            <p:cNvPr id="34" name="Text Box 36"/>
            <p:cNvSpPr txBox="1">
              <a:spLocks noChangeArrowheads="1"/>
            </p:cNvSpPr>
            <p:nvPr/>
          </p:nvSpPr>
          <p:spPr bwMode="auto">
            <a:xfrm>
              <a:off x="6096000" y="2447523"/>
              <a:ext cx="1219200" cy="3667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1800" dirty="0">
                  <a:latin typeface="Courier New" pitchFamily="49" charset="0"/>
                </a:rPr>
                <a:t>0x110 </a:t>
              </a:r>
            </a:p>
          </p:txBody>
        </p:sp>
        <p:sp>
          <p:nvSpPr>
            <p:cNvPr id="35" name="Text Box 37"/>
            <p:cNvSpPr txBox="1">
              <a:spLocks noChangeArrowheads="1"/>
            </p:cNvSpPr>
            <p:nvPr/>
          </p:nvSpPr>
          <p:spPr bwMode="auto">
            <a:xfrm>
              <a:off x="6096000" y="2842810"/>
              <a:ext cx="1219200" cy="366713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1800" dirty="0">
                  <a:latin typeface="Courier New" pitchFamily="49" charset="0"/>
                </a:rPr>
                <a:t>0x108 </a:t>
              </a:r>
            </a:p>
          </p:txBody>
        </p:sp>
        <p:sp>
          <p:nvSpPr>
            <p:cNvPr id="36" name="Text Box 38"/>
            <p:cNvSpPr txBox="1">
              <a:spLocks noChangeArrowheads="1"/>
            </p:cNvSpPr>
            <p:nvPr/>
          </p:nvSpPr>
          <p:spPr bwMode="auto">
            <a:xfrm>
              <a:off x="6096000" y="3238098"/>
              <a:ext cx="1219200" cy="3667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1800" dirty="0">
                  <a:latin typeface="Courier New" pitchFamily="49" charset="0"/>
                </a:rPr>
                <a:t>0x100 </a:t>
              </a:r>
            </a:p>
          </p:txBody>
        </p:sp>
        <p:sp>
          <p:nvSpPr>
            <p:cNvPr id="37" name="Text Box 34"/>
            <p:cNvSpPr txBox="1">
              <a:spLocks noChangeArrowheads="1"/>
            </p:cNvSpPr>
            <p:nvPr/>
          </p:nvSpPr>
          <p:spPr bwMode="auto">
            <a:xfrm>
              <a:off x="6096000" y="1414046"/>
              <a:ext cx="1219200" cy="33855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1600" dirty="0">
                  <a:latin typeface="Calibri"/>
                  <a:cs typeface="Calibri"/>
                </a:rPr>
                <a:t>Address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572990010"/>
      </p:ext>
    </p:extLst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04800"/>
            <a:ext cx="6375400" cy="573088"/>
          </a:xfrm>
        </p:spPr>
        <p:txBody>
          <a:bodyPr/>
          <a:lstStyle/>
          <a:p>
            <a:r>
              <a:rPr lang="en-US" dirty="0"/>
              <a:t>Understanding </a:t>
            </a:r>
            <a:r>
              <a:rPr lang="en-US" dirty="0">
                <a:latin typeface="Courier New"/>
                <a:cs typeface="Courier New"/>
              </a:rPr>
              <a:t>Swap</a:t>
            </a:r>
            <a:r>
              <a:rPr lang="en-US" dirty="0"/>
              <a:t>()</a:t>
            </a:r>
          </a:p>
        </p:txBody>
      </p:sp>
      <p:sp>
        <p:nvSpPr>
          <p:cNvPr id="53" name="Rectangle 8"/>
          <p:cNvSpPr>
            <a:spLocks noChangeArrowheads="1"/>
          </p:cNvSpPr>
          <p:nvPr/>
        </p:nvSpPr>
        <p:spPr bwMode="auto">
          <a:xfrm>
            <a:off x="4953000" y="166171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800" dirty="0">
                <a:solidFill>
                  <a:srgbClr val="FF0000"/>
                </a:solidFill>
                <a:latin typeface="Courier New" pitchFamily="49" charset="0"/>
              </a:rPr>
              <a:t>456</a:t>
            </a:r>
          </a:p>
        </p:txBody>
      </p:sp>
      <p:sp>
        <p:nvSpPr>
          <p:cNvPr id="55" name="Rectangle 9"/>
          <p:cNvSpPr>
            <a:spLocks noChangeArrowheads="1"/>
          </p:cNvSpPr>
          <p:nvPr/>
        </p:nvSpPr>
        <p:spPr bwMode="auto">
          <a:xfrm>
            <a:off x="4953000" y="204271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endParaRPr lang="en-US" sz="1800" dirty="0">
              <a:latin typeface="Courier New" pitchFamily="49" charset="0"/>
            </a:endParaRPr>
          </a:p>
        </p:txBody>
      </p:sp>
      <p:sp>
        <p:nvSpPr>
          <p:cNvPr id="56" name="Rectangle 10"/>
          <p:cNvSpPr>
            <a:spLocks noChangeArrowheads="1"/>
          </p:cNvSpPr>
          <p:nvPr/>
        </p:nvSpPr>
        <p:spPr bwMode="auto">
          <a:xfrm>
            <a:off x="4953000" y="242371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endParaRPr lang="en-US" sz="1800" dirty="0">
              <a:latin typeface="Calibri" pitchFamily="34" charset="0"/>
            </a:endParaRPr>
          </a:p>
        </p:txBody>
      </p:sp>
      <p:sp>
        <p:nvSpPr>
          <p:cNvPr id="57" name="Rectangle 11"/>
          <p:cNvSpPr>
            <a:spLocks noChangeArrowheads="1"/>
          </p:cNvSpPr>
          <p:nvPr/>
        </p:nvSpPr>
        <p:spPr bwMode="auto">
          <a:xfrm>
            <a:off x="4953000" y="280471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endParaRPr lang="en-US" sz="1800" dirty="0">
              <a:latin typeface="Calibri" pitchFamily="34" charset="0"/>
            </a:endParaRPr>
          </a:p>
        </p:txBody>
      </p:sp>
      <p:sp>
        <p:nvSpPr>
          <p:cNvPr id="58" name="Rectangle 20"/>
          <p:cNvSpPr>
            <a:spLocks noChangeArrowheads="1"/>
          </p:cNvSpPr>
          <p:nvPr/>
        </p:nvSpPr>
        <p:spPr bwMode="auto">
          <a:xfrm>
            <a:off x="4953000" y="318571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800" dirty="0">
                <a:latin typeface="Courier New" pitchFamily="49" charset="0"/>
              </a:rPr>
              <a:t>456</a:t>
            </a:r>
          </a:p>
        </p:txBody>
      </p:sp>
      <p:grpSp>
        <p:nvGrpSpPr>
          <p:cNvPr id="64" name="Group 63"/>
          <p:cNvGrpSpPr/>
          <p:nvPr/>
        </p:nvGrpSpPr>
        <p:grpSpPr>
          <a:xfrm>
            <a:off x="1110823" y="1814110"/>
            <a:ext cx="1752600" cy="1752600"/>
            <a:chOff x="9111129" y="1790700"/>
            <a:chExt cx="1752600" cy="1752600"/>
          </a:xfrm>
        </p:grpSpPr>
        <p:sp>
          <p:nvSpPr>
            <p:cNvPr id="65" name="Rectangle 43"/>
            <p:cNvSpPr>
              <a:spLocks noChangeArrowheads="1"/>
            </p:cNvSpPr>
            <p:nvPr/>
          </p:nvSpPr>
          <p:spPr bwMode="auto">
            <a:xfrm>
              <a:off x="9111129" y="1790700"/>
              <a:ext cx="685800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800" dirty="0">
                  <a:latin typeface="Courier New" pitchFamily="49" charset="0"/>
                </a:rPr>
                <a:t>%</a:t>
              </a:r>
              <a:r>
                <a:rPr lang="en-US" sz="1800" dirty="0" err="1">
                  <a:latin typeface="Courier New" pitchFamily="49" charset="0"/>
                </a:rPr>
                <a:t>rdi</a:t>
              </a:r>
              <a:endParaRPr lang="en-US" sz="1800" dirty="0">
                <a:latin typeface="Courier New" pitchFamily="49" charset="0"/>
              </a:endParaRPr>
            </a:p>
          </p:txBody>
        </p:sp>
        <p:sp>
          <p:nvSpPr>
            <p:cNvPr id="66" name="Rectangle 44"/>
            <p:cNvSpPr>
              <a:spLocks noChangeArrowheads="1"/>
            </p:cNvSpPr>
            <p:nvPr/>
          </p:nvSpPr>
          <p:spPr bwMode="auto">
            <a:xfrm>
              <a:off x="9111129" y="2247900"/>
              <a:ext cx="685800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800" dirty="0">
                  <a:latin typeface="Courier New" pitchFamily="49" charset="0"/>
                </a:rPr>
                <a:t>%</a:t>
              </a:r>
              <a:r>
                <a:rPr lang="en-US" sz="1800" dirty="0" err="1">
                  <a:latin typeface="Courier New" pitchFamily="49" charset="0"/>
                </a:rPr>
                <a:t>rsi</a:t>
              </a:r>
              <a:endParaRPr lang="en-US" sz="1800" dirty="0">
                <a:latin typeface="Courier New" pitchFamily="49" charset="0"/>
              </a:endParaRPr>
            </a:p>
          </p:txBody>
        </p:sp>
        <p:sp>
          <p:nvSpPr>
            <p:cNvPr id="67" name="Rectangle 45"/>
            <p:cNvSpPr>
              <a:spLocks noChangeArrowheads="1"/>
            </p:cNvSpPr>
            <p:nvPr/>
          </p:nvSpPr>
          <p:spPr bwMode="auto">
            <a:xfrm>
              <a:off x="9111129" y="2705100"/>
              <a:ext cx="685800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800" dirty="0">
                  <a:latin typeface="Courier New" pitchFamily="49" charset="0"/>
                </a:rPr>
                <a:t>%</a:t>
              </a:r>
              <a:r>
                <a:rPr lang="en-US" sz="1800" dirty="0" err="1">
                  <a:latin typeface="Courier New" pitchFamily="49" charset="0"/>
                </a:rPr>
                <a:t>rax</a:t>
              </a:r>
              <a:endParaRPr lang="en-US" sz="1800" dirty="0">
                <a:latin typeface="Courier New" pitchFamily="49" charset="0"/>
              </a:endParaRPr>
            </a:p>
          </p:txBody>
        </p:sp>
        <p:sp>
          <p:nvSpPr>
            <p:cNvPr id="68" name="Rectangle 46"/>
            <p:cNvSpPr>
              <a:spLocks noChangeArrowheads="1"/>
            </p:cNvSpPr>
            <p:nvPr/>
          </p:nvSpPr>
          <p:spPr bwMode="auto">
            <a:xfrm>
              <a:off x="9111129" y="3162300"/>
              <a:ext cx="685800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800" dirty="0">
                  <a:latin typeface="Courier New" pitchFamily="49" charset="0"/>
                </a:rPr>
                <a:t>%</a:t>
              </a:r>
              <a:r>
                <a:rPr lang="en-US" sz="1800" dirty="0" err="1">
                  <a:latin typeface="Courier New" pitchFamily="49" charset="0"/>
                </a:rPr>
                <a:t>rdx</a:t>
              </a:r>
              <a:endParaRPr lang="en-US" sz="1800" dirty="0">
                <a:latin typeface="Courier New" pitchFamily="49" charset="0"/>
              </a:endParaRPr>
            </a:p>
          </p:txBody>
        </p:sp>
        <p:sp>
          <p:nvSpPr>
            <p:cNvPr id="69" name="Rectangle 52"/>
            <p:cNvSpPr>
              <a:spLocks noChangeArrowheads="1"/>
            </p:cNvSpPr>
            <p:nvPr/>
          </p:nvSpPr>
          <p:spPr bwMode="auto">
            <a:xfrm>
              <a:off x="9796929" y="1790700"/>
              <a:ext cx="1066800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>
                <a:lnSpc>
                  <a:spcPct val="100000"/>
                </a:lnSpc>
              </a:pPr>
              <a:r>
                <a:rPr lang="en-US" sz="1800" dirty="0">
                  <a:latin typeface="Courier New" pitchFamily="49" charset="0"/>
                </a:rPr>
                <a:t>0x120</a:t>
              </a:r>
            </a:p>
          </p:txBody>
        </p:sp>
        <p:sp>
          <p:nvSpPr>
            <p:cNvPr id="70" name="Rectangle 53"/>
            <p:cNvSpPr>
              <a:spLocks noChangeArrowheads="1"/>
            </p:cNvSpPr>
            <p:nvPr/>
          </p:nvSpPr>
          <p:spPr bwMode="auto">
            <a:xfrm>
              <a:off x="9796929" y="2247900"/>
              <a:ext cx="1066800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>
                <a:lnSpc>
                  <a:spcPct val="100000"/>
                </a:lnSpc>
              </a:pPr>
              <a:r>
                <a:rPr lang="en-US" sz="1800" dirty="0">
                  <a:latin typeface="Courier New" pitchFamily="49" charset="0"/>
                </a:rPr>
                <a:t>0x100</a:t>
              </a:r>
            </a:p>
          </p:txBody>
        </p:sp>
        <p:sp>
          <p:nvSpPr>
            <p:cNvPr id="71" name="Rectangle 54"/>
            <p:cNvSpPr>
              <a:spLocks noChangeArrowheads="1"/>
            </p:cNvSpPr>
            <p:nvPr/>
          </p:nvSpPr>
          <p:spPr bwMode="auto">
            <a:xfrm>
              <a:off x="9796929" y="2705100"/>
              <a:ext cx="1066800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>
                <a:lnSpc>
                  <a:spcPct val="100000"/>
                </a:lnSpc>
              </a:pPr>
              <a:r>
                <a:rPr lang="en-US" sz="1800" dirty="0">
                  <a:latin typeface="Courier New" pitchFamily="49" charset="0"/>
                </a:rPr>
                <a:t>123</a:t>
              </a:r>
            </a:p>
          </p:txBody>
        </p:sp>
        <p:sp>
          <p:nvSpPr>
            <p:cNvPr id="72" name="Rectangle 55"/>
            <p:cNvSpPr>
              <a:spLocks noChangeArrowheads="1"/>
            </p:cNvSpPr>
            <p:nvPr/>
          </p:nvSpPr>
          <p:spPr bwMode="auto">
            <a:xfrm>
              <a:off x="9796929" y="3162300"/>
              <a:ext cx="1066800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>
                <a:lnSpc>
                  <a:spcPct val="100000"/>
                </a:lnSpc>
              </a:pPr>
              <a:r>
                <a:rPr lang="en-US" sz="1800" dirty="0">
                  <a:latin typeface="Courier New" pitchFamily="49" charset="0"/>
                </a:rPr>
                <a:t>456</a:t>
              </a:r>
            </a:p>
          </p:txBody>
        </p:sp>
      </p:grpSp>
      <p:sp>
        <p:nvSpPr>
          <p:cNvPr id="73" name="Text Box 5"/>
          <p:cNvSpPr txBox="1">
            <a:spLocks noChangeArrowheads="1"/>
          </p:cNvSpPr>
          <p:nvPr/>
        </p:nvSpPr>
        <p:spPr bwMode="auto">
          <a:xfrm>
            <a:off x="1295400" y="1252322"/>
            <a:ext cx="1351001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400" dirty="0">
                <a:latin typeface="Calibri" pitchFamily="34" charset="0"/>
              </a:rPr>
              <a:t>Registers</a:t>
            </a:r>
          </a:p>
        </p:txBody>
      </p:sp>
      <p:sp>
        <p:nvSpPr>
          <p:cNvPr id="76" name="Text Box 5"/>
          <p:cNvSpPr txBox="1">
            <a:spLocks noChangeArrowheads="1"/>
          </p:cNvSpPr>
          <p:nvPr/>
        </p:nvSpPr>
        <p:spPr bwMode="auto">
          <a:xfrm>
            <a:off x="4816383" y="1032633"/>
            <a:ext cx="1279617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400" dirty="0">
                <a:latin typeface="Calibri" pitchFamily="34" charset="0"/>
              </a:rPr>
              <a:t>Memory</a:t>
            </a:r>
          </a:p>
        </p:txBody>
      </p:sp>
      <p:cxnSp>
        <p:nvCxnSpPr>
          <p:cNvPr id="78" name="Straight Arrow Connector 77"/>
          <p:cNvCxnSpPr>
            <a:stCxn id="72" idx="3"/>
            <a:endCxn id="53" idx="1"/>
          </p:cNvCxnSpPr>
          <p:nvPr/>
        </p:nvCxnSpPr>
        <p:spPr bwMode="auto">
          <a:xfrm flipV="1">
            <a:off x="2863423" y="1852210"/>
            <a:ext cx="2089577" cy="1524000"/>
          </a:xfrm>
          <a:prstGeom prst="straightConnector1">
            <a:avLst/>
          </a:prstGeom>
          <a:noFill/>
          <a:ln w="25400" cap="flat" cmpd="sng" algn="ctr">
            <a:solidFill>
              <a:srgbClr val="CC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80" name="Rectangle 4"/>
          <p:cNvSpPr>
            <a:spLocks noChangeArrowheads="1"/>
          </p:cNvSpPr>
          <p:nvPr/>
        </p:nvSpPr>
        <p:spPr bwMode="auto">
          <a:xfrm>
            <a:off x="1447800" y="4114800"/>
            <a:ext cx="5867400" cy="17517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algn="l">
              <a:lnSpc>
                <a:spcPct val="100000"/>
              </a:lnSpc>
              <a:tabLst>
                <a:tab pos="347663" algn="l"/>
                <a:tab pos="1312863" algn="l"/>
              </a:tabLst>
            </a:pPr>
            <a:r>
              <a:rPr lang="en-US" sz="1800" dirty="0">
                <a:latin typeface="Courier New" pitchFamily="49" charset="0"/>
              </a:rPr>
              <a:t>swap:</a:t>
            </a:r>
          </a:p>
          <a:p>
            <a:pPr>
              <a:tabLst>
                <a:tab pos="347663" algn="l"/>
                <a:tab pos="1312863" algn="l"/>
              </a:tabLst>
            </a:pPr>
            <a:r>
              <a:rPr lang="en-US" sz="1800" dirty="0">
                <a:latin typeface="Courier New" pitchFamily="49" charset="0"/>
              </a:rPr>
              <a:t>  </a:t>
            </a:r>
            <a:r>
              <a:rPr lang="ro-RO" sz="1800" dirty="0">
                <a:latin typeface="Courier New" pitchFamily="49" charset="0"/>
              </a:rPr>
              <a:t> movq    (%rdi), %rax  # t0 = *xp  </a:t>
            </a:r>
          </a:p>
          <a:p>
            <a:pPr>
              <a:tabLst>
                <a:tab pos="347663" algn="l"/>
                <a:tab pos="1312863" algn="l"/>
              </a:tabLst>
            </a:pPr>
            <a:r>
              <a:rPr lang="ro-RO" sz="1800" dirty="0">
                <a:latin typeface="Courier New" pitchFamily="49" charset="0"/>
              </a:rPr>
              <a:t>   movq    (%rsi), %rdx  # t1 = *yp</a:t>
            </a:r>
          </a:p>
          <a:p>
            <a:pPr>
              <a:tabLst>
                <a:tab pos="347663" algn="l"/>
                <a:tab pos="1312863" algn="l"/>
              </a:tabLst>
            </a:pPr>
            <a:r>
              <a:rPr lang="ro-RO" sz="1800" dirty="0">
                <a:latin typeface="Courier New" pitchFamily="49" charset="0"/>
              </a:rPr>
              <a:t>  </a:t>
            </a:r>
            <a:r>
              <a:rPr lang="ro-RO" sz="1800" dirty="0">
                <a:solidFill>
                  <a:srgbClr val="FF0000"/>
                </a:solidFill>
                <a:latin typeface="Courier New" pitchFamily="49" charset="0"/>
              </a:rPr>
              <a:t> movq    %rdx, (%rdi)  # *xp = t1</a:t>
            </a:r>
          </a:p>
          <a:p>
            <a:pPr>
              <a:tabLst>
                <a:tab pos="347663" algn="l"/>
                <a:tab pos="1312863" algn="l"/>
              </a:tabLst>
            </a:pPr>
            <a:r>
              <a:rPr lang="ro-RO" sz="1800" dirty="0">
                <a:latin typeface="Courier New" pitchFamily="49" charset="0"/>
              </a:rPr>
              <a:t>   movq    %rax, (%rsi)  # *yp = t0</a:t>
            </a:r>
          </a:p>
          <a:p>
            <a:pPr>
              <a:tabLst>
                <a:tab pos="347663" algn="l"/>
                <a:tab pos="1312863" algn="l"/>
              </a:tabLst>
            </a:pPr>
            <a:r>
              <a:rPr lang="ro-RO" sz="1800" dirty="0">
                <a:latin typeface="Courier New" pitchFamily="49" charset="0"/>
              </a:rPr>
              <a:t>   ret</a:t>
            </a:r>
            <a:endParaRPr lang="en-US" sz="1800" dirty="0">
              <a:latin typeface="Courier New" pitchFamily="49" charset="0"/>
            </a:endParaRPr>
          </a:p>
        </p:txBody>
      </p:sp>
      <p:grpSp>
        <p:nvGrpSpPr>
          <p:cNvPr id="30" name="Group 29"/>
          <p:cNvGrpSpPr/>
          <p:nvPr/>
        </p:nvGrpSpPr>
        <p:grpSpPr>
          <a:xfrm>
            <a:off x="6096000" y="1414046"/>
            <a:ext cx="1219200" cy="2190764"/>
            <a:chOff x="6096000" y="1414046"/>
            <a:chExt cx="1219200" cy="2190764"/>
          </a:xfrm>
        </p:grpSpPr>
        <p:sp>
          <p:nvSpPr>
            <p:cNvPr id="31" name="Text Box 34"/>
            <p:cNvSpPr txBox="1">
              <a:spLocks noChangeArrowheads="1"/>
            </p:cNvSpPr>
            <p:nvPr/>
          </p:nvSpPr>
          <p:spPr bwMode="auto">
            <a:xfrm>
              <a:off x="6096000" y="1656948"/>
              <a:ext cx="1219200" cy="3667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1800" dirty="0">
                  <a:latin typeface="Courier New" pitchFamily="49" charset="0"/>
                </a:rPr>
                <a:t>0x120 </a:t>
              </a:r>
            </a:p>
          </p:txBody>
        </p:sp>
        <p:sp>
          <p:nvSpPr>
            <p:cNvPr id="32" name="Text Box 35"/>
            <p:cNvSpPr txBox="1">
              <a:spLocks noChangeArrowheads="1"/>
            </p:cNvSpPr>
            <p:nvPr/>
          </p:nvSpPr>
          <p:spPr bwMode="auto">
            <a:xfrm>
              <a:off x="6096000" y="2052235"/>
              <a:ext cx="1219200" cy="366713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1800" dirty="0">
                  <a:latin typeface="Courier New" pitchFamily="49" charset="0"/>
                </a:rPr>
                <a:t>0x118</a:t>
              </a:r>
            </a:p>
          </p:txBody>
        </p:sp>
        <p:sp>
          <p:nvSpPr>
            <p:cNvPr id="33" name="Text Box 36"/>
            <p:cNvSpPr txBox="1">
              <a:spLocks noChangeArrowheads="1"/>
            </p:cNvSpPr>
            <p:nvPr/>
          </p:nvSpPr>
          <p:spPr bwMode="auto">
            <a:xfrm>
              <a:off x="6096000" y="2447523"/>
              <a:ext cx="1219200" cy="3667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1800" dirty="0">
                  <a:latin typeface="Courier New" pitchFamily="49" charset="0"/>
                </a:rPr>
                <a:t>0x110 </a:t>
              </a:r>
            </a:p>
          </p:txBody>
        </p:sp>
        <p:sp>
          <p:nvSpPr>
            <p:cNvPr id="34" name="Text Box 37"/>
            <p:cNvSpPr txBox="1">
              <a:spLocks noChangeArrowheads="1"/>
            </p:cNvSpPr>
            <p:nvPr/>
          </p:nvSpPr>
          <p:spPr bwMode="auto">
            <a:xfrm>
              <a:off x="6096000" y="2842810"/>
              <a:ext cx="1219200" cy="366713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1800" dirty="0">
                  <a:latin typeface="Courier New" pitchFamily="49" charset="0"/>
                </a:rPr>
                <a:t>0x108 </a:t>
              </a:r>
            </a:p>
          </p:txBody>
        </p:sp>
        <p:sp>
          <p:nvSpPr>
            <p:cNvPr id="35" name="Text Box 38"/>
            <p:cNvSpPr txBox="1">
              <a:spLocks noChangeArrowheads="1"/>
            </p:cNvSpPr>
            <p:nvPr/>
          </p:nvSpPr>
          <p:spPr bwMode="auto">
            <a:xfrm>
              <a:off x="6096000" y="3238098"/>
              <a:ext cx="1219200" cy="3667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1800" dirty="0">
                  <a:latin typeface="Courier New" pitchFamily="49" charset="0"/>
                </a:rPr>
                <a:t>0x100 </a:t>
              </a:r>
            </a:p>
          </p:txBody>
        </p:sp>
        <p:sp>
          <p:nvSpPr>
            <p:cNvPr id="36" name="Text Box 34"/>
            <p:cNvSpPr txBox="1">
              <a:spLocks noChangeArrowheads="1"/>
            </p:cNvSpPr>
            <p:nvPr/>
          </p:nvSpPr>
          <p:spPr bwMode="auto">
            <a:xfrm>
              <a:off x="6096000" y="1414046"/>
              <a:ext cx="1219200" cy="33855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1600" dirty="0">
                  <a:latin typeface="Calibri"/>
                  <a:cs typeface="Calibri"/>
                </a:rPr>
                <a:t>Address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58954983"/>
      </p:ext>
    </p:extLst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04800"/>
            <a:ext cx="6375400" cy="573088"/>
          </a:xfrm>
        </p:spPr>
        <p:txBody>
          <a:bodyPr/>
          <a:lstStyle/>
          <a:p>
            <a:r>
              <a:rPr lang="en-US" dirty="0"/>
              <a:t>Understanding </a:t>
            </a:r>
            <a:r>
              <a:rPr lang="en-US" dirty="0">
                <a:latin typeface="Courier New"/>
                <a:cs typeface="Courier New"/>
              </a:rPr>
              <a:t>Swap</a:t>
            </a:r>
            <a:r>
              <a:rPr lang="en-US" dirty="0"/>
              <a:t>()</a:t>
            </a:r>
          </a:p>
        </p:txBody>
      </p:sp>
      <p:sp>
        <p:nvSpPr>
          <p:cNvPr id="53" name="Rectangle 8"/>
          <p:cNvSpPr>
            <a:spLocks noChangeArrowheads="1"/>
          </p:cNvSpPr>
          <p:nvPr/>
        </p:nvSpPr>
        <p:spPr bwMode="auto">
          <a:xfrm>
            <a:off x="4953000" y="166171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800" dirty="0">
                <a:latin typeface="Courier New" pitchFamily="49" charset="0"/>
              </a:rPr>
              <a:t>456</a:t>
            </a:r>
          </a:p>
        </p:txBody>
      </p:sp>
      <p:sp>
        <p:nvSpPr>
          <p:cNvPr id="55" name="Rectangle 9"/>
          <p:cNvSpPr>
            <a:spLocks noChangeArrowheads="1"/>
          </p:cNvSpPr>
          <p:nvPr/>
        </p:nvSpPr>
        <p:spPr bwMode="auto">
          <a:xfrm>
            <a:off x="4953000" y="204271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endParaRPr lang="en-US" sz="1800" dirty="0">
              <a:latin typeface="Courier New" pitchFamily="49" charset="0"/>
            </a:endParaRPr>
          </a:p>
        </p:txBody>
      </p:sp>
      <p:sp>
        <p:nvSpPr>
          <p:cNvPr id="56" name="Rectangle 10"/>
          <p:cNvSpPr>
            <a:spLocks noChangeArrowheads="1"/>
          </p:cNvSpPr>
          <p:nvPr/>
        </p:nvSpPr>
        <p:spPr bwMode="auto">
          <a:xfrm>
            <a:off x="4953000" y="242371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endParaRPr lang="en-US" sz="1800" dirty="0">
              <a:latin typeface="Calibri" pitchFamily="34" charset="0"/>
            </a:endParaRPr>
          </a:p>
        </p:txBody>
      </p:sp>
      <p:sp>
        <p:nvSpPr>
          <p:cNvPr id="57" name="Rectangle 11"/>
          <p:cNvSpPr>
            <a:spLocks noChangeArrowheads="1"/>
          </p:cNvSpPr>
          <p:nvPr/>
        </p:nvSpPr>
        <p:spPr bwMode="auto">
          <a:xfrm>
            <a:off x="4953000" y="280471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endParaRPr lang="en-US" sz="1800" dirty="0">
              <a:latin typeface="Calibri" pitchFamily="34" charset="0"/>
            </a:endParaRPr>
          </a:p>
        </p:txBody>
      </p:sp>
      <p:sp>
        <p:nvSpPr>
          <p:cNvPr id="58" name="Rectangle 20"/>
          <p:cNvSpPr>
            <a:spLocks noChangeArrowheads="1"/>
          </p:cNvSpPr>
          <p:nvPr/>
        </p:nvSpPr>
        <p:spPr bwMode="auto">
          <a:xfrm>
            <a:off x="4953000" y="318571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800" dirty="0">
                <a:solidFill>
                  <a:srgbClr val="FF0000"/>
                </a:solidFill>
                <a:latin typeface="Calibri" pitchFamily="34" charset="0"/>
              </a:rPr>
              <a:t>123</a:t>
            </a:r>
          </a:p>
        </p:txBody>
      </p:sp>
      <p:grpSp>
        <p:nvGrpSpPr>
          <p:cNvPr id="64" name="Group 63"/>
          <p:cNvGrpSpPr/>
          <p:nvPr/>
        </p:nvGrpSpPr>
        <p:grpSpPr>
          <a:xfrm>
            <a:off x="1110823" y="1814110"/>
            <a:ext cx="1752600" cy="1752600"/>
            <a:chOff x="9111129" y="1790700"/>
            <a:chExt cx="1752600" cy="1752600"/>
          </a:xfrm>
        </p:grpSpPr>
        <p:sp>
          <p:nvSpPr>
            <p:cNvPr id="65" name="Rectangle 43"/>
            <p:cNvSpPr>
              <a:spLocks noChangeArrowheads="1"/>
            </p:cNvSpPr>
            <p:nvPr/>
          </p:nvSpPr>
          <p:spPr bwMode="auto">
            <a:xfrm>
              <a:off x="9111129" y="1790700"/>
              <a:ext cx="685800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800" dirty="0">
                  <a:latin typeface="Courier New" pitchFamily="49" charset="0"/>
                </a:rPr>
                <a:t>%</a:t>
              </a:r>
              <a:r>
                <a:rPr lang="en-US" sz="1800" dirty="0" err="1">
                  <a:latin typeface="Courier New" pitchFamily="49" charset="0"/>
                </a:rPr>
                <a:t>rdi</a:t>
              </a:r>
              <a:endParaRPr lang="en-US" sz="1800" dirty="0">
                <a:latin typeface="Courier New" pitchFamily="49" charset="0"/>
              </a:endParaRPr>
            </a:p>
          </p:txBody>
        </p:sp>
        <p:sp>
          <p:nvSpPr>
            <p:cNvPr id="66" name="Rectangle 44"/>
            <p:cNvSpPr>
              <a:spLocks noChangeArrowheads="1"/>
            </p:cNvSpPr>
            <p:nvPr/>
          </p:nvSpPr>
          <p:spPr bwMode="auto">
            <a:xfrm>
              <a:off x="9111129" y="2247900"/>
              <a:ext cx="685800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800" dirty="0">
                  <a:latin typeface="Courier New" pitchFamily="49" charset="0"/>
                </a:rPr>
                <a:t>%</a:t>
              </a:r>
              <a:r>
                <a:rPr lang="en-US" sz="1800" dirty="0" err="1">
                  <a:latin typeface="Courier New" pitchFamily="49" charset="0"/>
                </a:rPr>
                <a:t>rsi</a:t>
              </a:r>
              <a:endParaRPr lang="en-US" sz="1800" dirty="0">
                <a:latin typeface="Courier New" pitchFamily="49" charset="0"/>
              </a:endParaRPr>
            </a:p>
          </p:txBody>
        </p:sp>
        <p:sp>
          <p:nvSpPr>
            <p:cNvPr id="67" name="Rectangle 45"/>
            <p:cNvSpPr>
              <a:spLocks noChangeArrowheads="1"/>
            </p:cNvSpPr>
            <p:nvPr/>
          </p:nvSpPr>
          <p:spPr bwMode="auto">
            <a:xfrm>
              <a:off x="9111129" y="2705100"/>
              <a:ext cx="685800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800" dirty="0">
                  <a:latin typeface="Courier New" pitchFamily="49" charset="0"/>
                </a:rPr>
                <a:t>%</a:t>
              </a:r>
              <a:r>
                <a:rPr lang="en-US" sz="1800" dirty="0" err="1">
                  <a:latin typeface="Courier New" pitchFamily="49" charset="0"/>
                </a:rPr>
                <a:t>rax</a:t>
              </a:r>
              <a:endParaRPr lang="en-US" sz="1800" dirty="0">
                <a:latin typeface="Courier New" pitchFamily="49" charset="0"/>
              </a:endParaRPr>
            </a:p>
          </p:txBody>
        </p:sp>
        <p:sp>
          <p:nvSpPr>
            <p:cNvPr id="68" name="Rectangle 46"/>
            <p:cNvSpPr>
              <a:spLocks noChangeArrowheads="1"/>
            </p:cNvSpPr>
            <p:nvPr/>
          </p:nvSpPr>
          <p:spPr bwMode="auto">
            <a:xfrm>
              <a:off x="9111129" y="3162300"/>
              <a:ext cx="685800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800" dirty="0">
                  <a:latin typeface="Courier New" pitchFamily="49" charset="0"/>
                </a:rPr>
                <a:t>%</a:t>
              </a:r>
              <a:r>
                <a:rPr lang="en-US" sz="1800" dirty="0" err="1">
                  <a:latin typeface="Courier New" pitchFamily="49" charset="0"/>
                </a:rPr>
                <a:t>rdx</a:t>
              </a:r>
              <a:endParaRPr lang="en-US" sz="1800" dirty="0">
                <a:latin typeface="Courier New" pitchFamily="49" charset="0"/>
              </a:endParaRPr>
            </a:p>
          </p:txBody>
        </p:sp>
        <p:sp>
          <p:nvSpPr>
            <p:cNvPr id="69" name="Rectangle 52"/>
            <p:cNvSpPr>
              <a:spLocks noChangeArrowheads="1"/>
            </p:cNvSpPr>
            <p:nvPr/>
          </p:nvSpPr>
          <p:spPr bwMode="auto">
            <a:xfrm>
              <a:off x="9796929" y="1790700"/>
              <a:ext cx="1066800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>
                <a:lnSpc>
                  <a:spcPct val="100000"/>
                </a:lnSpc>
              </a:pPr>
              <a:r>
                <a:rPr lang="en-US" sz="1800" dirty="0">
                  <a:latin typeface="Courier New" pitchFamily="49" charset="0"/>
                </a:rPr>
                <a:t>0x120</a:t>
              </a:r>
            </a:p>
          </p:txBody>
        </p:sp>
        <p:sp>
          <p:nvSpPr>
            <p:cNvPr id="70" name="Rectangle 53"/>
            <p:cNvSpPr>
              <a:spLocks noChangeArrowheads="1"/>
            </p:cNvSpPr>
            <p:nvPr/>
          </p:nvSpPr>
          <p:spPr bwMode="auto">
            <a:xfrm>
              <a:off x="9796929" y="2247900"/>
              <a:ext cx="1066800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>
                <a:lnSpc>
                  <a:spcPct val="100000"/>
                </a:lnSpc>
              </a:pPr>
              <a:r>
                <a:rPr lang="en-US" sz="1800" dirty="0">
                  <a:latin typeface="Courier New" pitchFamily="49" charset="0"/>
                </a:rPr>
                <a:t>0x100</a:t>
              </a:r>
            </a:p>
          </p:txBody>
        </p:sp>
        <p:sp>
          <p:nvSpPr>
            <p:cNvPr id="71" name="Rectangle 54"/>
            <p:cNvSpPr>
              <a:spLocks noChangeArrowheads="1"/>
            </p:cNvSpPr>
            <p:nvPr/>
          </p:nvSpPr>
          <p:spPr bwMode="auto">
            <a:xfrm>
              <a:off x="9796929" y="2705100"/>
              <a:ext cx="1066800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>
                <a:lnSpc>
                  <a:spcPct val="100000"/>
                </a:lnSpc>
              </a:pPr>
              <a:r>
                <a:rPr lang="en-US" sz="1800" dirty="0">
                  <a:latin typeface="Courier New" pitchFamily="49" charset="0"/>
                </a:rPr>
                <a:t>123</a:t>
              </a:r>
            </a:p>
          </p:txBody>
        </p:sp>
        <p:sp>
          <p:nvSpPr>
            <p:cNvPr id="72" name="Rectangle 55"/>
            <p:cNvSpPr>
              <a:spLocks noChangeArrowheads="1"/>
            </p:cNvSpPr>
            <p:nvPr/>
          </p:nvSpPr>
          <p:spPr bwMode="auto">
            <a:xfrm>
              <a:off x="9796929" y="3162300"/>
              <a:ext cx="1066800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>
                <a:lnSpc>
                  <a:spcPct val="100000"/>
                </a:lnSpc>
              </a:pPr>
              <a:r>
                <a:rPr lang="en-US" sz="1800" dirty="0">
                  <a:latin typeface="Courier New" pitchFamily="49" charset="0"/>
                </a:rPr>
                <a:t>456</a:t>
              </a:r>
            </a:p>
          </p:txBody>
        </p:sp>
      </p:grpSp>
      <p:sp>
        <p:nvSpPr>
          <p:cNvPr id="73" name="Text Box 5"/>
          <p:cNvSpPr txBox="1">
            <a:spLocks noChangeArrowheads="1"/>
          </p:cNvSpPr>
          <p:nvPr/>
        </p:nvSpPr>
        <p:spPr bwMode="auto">
          <a:xfrm>
            <a:off x="1295400" y="1252322"/>
            <a:ext cx="1351001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400" dirty="0">
                <a:latin typeface="Calibri" pitchFamily="34" charset="0"/>
              </a:rPr>
              <a:t>Registers</a:t>
            </a:r>
          </a:p>
        </p:txBody>
      </p:sp>
      <p:sp>
        <p:nvSpPr>
          <p:cNvPr id="76" name="Text Box 5"/>
          <p:cNvSpPr txBox="1">
            <a:spLocks noChangeArrowheads="1"/>
          </p:cNvSpPr>
          <p:nvPr/>
        </p:nvSpPr>
        <p:spPr bwMode="auto">
          <a:xfrm>
            <a:off x="4816383" y="1032633"/>
            <a:ext cx="1279617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400" dirty="0">
                <a:latin typeface="Calibri" pitchFamily="34" charset="0"/>
              </a:rPr>
              <a:t>Memory</a:t>
            </a:r>
          </a:p>
        </p:txBody>
      </p:sp>
      <p:cxnSp>
        <p:nvCxnSpPr>
          <p:cNvPr id="78" name="Straight Arrow Connector 77"/>
          <p:cNvCxnSpPr>
            <a:stCxn id="71" idx="3"/>
          </p:cNvCxnSpPr>
          <p:nvPr/>
        </p:nvCxnSpPr>
        <p:spPr bwMode="auto">
          <a:xfrm>
            <a:off x="2863423" y="2919010"/>
            <a:ext cx="2074636" cy="419100"/>
          </a:xfrm>
          <a:prstGeom prst="straightConnector1">
            <a:avLst/>
          </a:prstGeom>
          <a:noFill/>
          <a:ln w="25400" cap="flat" cmpd="sng" algn="ctr">
            <a:solidFill>
              <a:srgbClr val="CC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80" name="Rectangle 4"/>
          <p:cNvSpPr>
            <a:spLocks noChangeArrowheads="1"/>
          </p:cNvSpPr>
          <p:nvPr/>
        </p:nvSpPr>
        <p:spPr bwMode="auto">
          <a:xfrm>
            <a:off x="1447800" y="4114800"/>
            <a:ext cx="5867400" cy="17517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algn="l">
              <a:lnSpc>
                <a:spcPct val="100000"/>
              </a:lnSpc>
              <a:tabLst>
                <a:tab pos="347663" algn="l"/>
                <a:tab pos="1312863" algn="l"/>
              </a:tabLst>
            </a:pPr>
            <a:r>
              <a:rPr lang="en-US" sz="1800" dirty="0">
                <a:latin typeface="Courier New" pitchFamily="49" charset="0"/>
              </a:rPr>
              <a:t>swap:</a:t>
            </a:r>
          </a:p>
          <a:p>
            <a:pPr>
              <a:tabLst>
                <a:tab pos="347663" algn="l"/>
                <a:tab pos="1312863" algn="l"/>
              </a:tabLst>
            </a:pPr>
            <a:r>
              <a:rPr lang="en-US" sz="1800" dirty="0">
                <a:latin typeface="Courier New" pitchFamily="49" charset="0"/>
              </a:rPr>
              <a:t>  </a:t>
            </a:r>
            <a:r>
              <a:rPr lang="ro-RO" sz="1800" dirty="0">
                <a:latin typeface="Courier New" pitchFamily="49" charset="0"/>
              </a:rPr>
              <a:t> movq    (%rdi), %rax  # t0 = *xp  </a:t>
            </a:r>
          </a:p>
          <a:p>
            <a:pPr>
              <a:tabLst>
                <a:tab pos="347663" algn="l"/>
                <a:tab pos="1312863" algn="l"/>
              </a:tabLst>
            </a:pPr>
            <a:r>
              <a:rPr lang="ro-RO" sz="1800" dirty="0">
                <a:latin typeface="Courier New" pitchFamily="49" charset="0"/>
              </a:rPr>
              <a:t>   movq    (%rsi), %rdx  # t1 = *yp</a:t>
            </a:r>
          </a:p>
          <a:p>
            <a:pPr>
              <a:tabLst>
                <a:tab pos="347663" algn="l"/>
                <a:tab pos="1312863" algn="l"/>
              </a:tabLst>
            </a:pPr>
            <a:r>
              <a:rPr lang="ro-RO" sz="1800" dirty="0">
                <a:latin typeface="Courier New" pitchFamily="49" charset="0"/>
              </a:rPr>
              <a:t>   movq    %rdx, (%rdi)  # *xp = t1</a:t>
            </a:r>
          </a:p>
          <a:p>
            <a:pPr>
              <a:tabLst>
                <a:tab pos="347663" algn="l"/>
                <a:tab pos="1312863" algn="l"/>
              </a:tabLst>
            </a:pPr>
            <a:r>
              <a:rPr lang="ro-RO" sz="1800" dirty="0">
                <a:latin typeface="Courier New" pitchFamily="49" charset="0"/>
              </a:rPr>
              <a:t>   </a:t>
            </a:r>
            <a:r>
              <a:rPr lang="ro-RO" sz="1800" dirty="0">
                <a:solidFill>
                  <a:srgbClr val="FF0000"/>
                </a:solidFill>
                <a:latin typeface="Courier New" pitchFamily="49" charset="0"/>
              </a:rPr>
              <a:t>movq    %rax, (%rsi)  # *yp = t0</a:t>
            </a:r>
          </a:p>
          <a:p>
            <a:pPr>
              <a:tabLst>
                <a:tab pos="347663" algn="l"/>
                <a:tab pos="1312863" algn="l"/>
              </a:tabLst>
            </a:pPr>
            <a:r>
              <a:rPr lang="ro-RO" sz="1800" dirty="0">
                <a:latin typeface="Courier New" pitchFamily="49" charset="0"/>
              </a:rPr>
              <a:t>   ret</a:t>
            </a:r>
            <a:endParaRPr lang="en-US" sz="1800" dirty="0">
              <a:latin typeface="Courier New" pitchFamily="49" charset="0"/>
            </a:endParaRPr>
          </a:p>
        </p:txBody>
      </p:sp>
      <p:grpSp>
        <p:nvGrpSpPr>
          <p:cNvPr id="28" name="Group 27"/>
          <p:cNvGrpSpPr/>
          <p:nvPr/>
        </p:nvGrpSpPr>
        <p:grpSpPr>
          <a:xfrm>
            <a:off x="6096000" y="1414046"/>
            <a:ext cx="1219200" cy="2190764"/>
            <a:chOff x="6096000" y="1414046"/>
            <a:chExt cx="1219200" cy="2190764"/>
          </a:xfrm>
        </p:grpSpPr>
        <p:sp>
          <p:nvSpPr>
            <p:cNvPr id="29" name="Text Box 34"/>
            <p:cNvSpPr txBox="1">
              <a:spLocks noChangeArrowheads="1"/>
            </p:cNvSpPr>
            <p:nvPr/>
          </p:nvSpPr>
          <p:spPr bwMode="auto">
            <a:xfrm>
              <a:off x="6096000" y="1656948"/>
              <a:ext cx="1219200" cy="3667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1800" dirty="0">
                  <a:latin typeface="Courier New" pitchFamily="49" charset="0"/>
                </a:rPr>
                <a:t>0x120 </a:t>
              </a:r>
            </a:p>
          </p:txBody>
        </p:sp>
        <p:sp>
          <p:nvSpPr>
            <p:cNvPr id="30" name="Text Box 35"/>
            <p:cNvSpPr txBox="1">
              <a:spLocks noChangeArrowheads="1"/>
            </p:cNvSpPr>
            <p:nvPr/>
          </p:nvSpPr>
          <p:spPr bwMode="auto">
            <a:xfrm>
              <a:off x="6096000" y="2052235"/>
              <a:ext cx="1219200" cy="366713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1800" dirty="0">
                  <a:latin typeface="Courier New" pitchFamily="49" charset="0"/>
                </a:rPr>
                <a:t>0x118</a:t>
              </a:r>
            </a:p>
          </p:txBody>
        </p:sp>
        <p:sp>
          <p:nvSpPr>
            <p:cNvPr id="31" name="Text Box 36"/>
            <p:cNvSpPr txBox="1">
              <a:spLocks noChangeArrowheads="1"/>
            </p:cNvSpPr>
            <p:nvPr/>
          </p:nvSpPr>
          <p:spPr bwMode="auto">
            <a:xfrm>
              <a:off x="6096000" y="2447523"/>
              <a:ext cx="1219200" cy="3667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1800" dirty="0">
                  <a:latin typeface="Courier New" pitchFamily="49" charset="0"/>
                </a:rPr>
                <a:t>0x110 </a:t>
              </a:r>
            </a:p>
          </p:txBody>
        </p:sp>
        <p:sp>
          <p:nvSpPr>
            <p:cNvPr id="32" name="Text Box 37"/>
            <p:cNvSpPr txBox="1">
              <a:spLocks noChangeArrowheads="1"/>
            </p:cNvSpPr>
            <p:nvPr/>
          </p:nvSpPr>
          <p:spPr bwMode="auto">
            <a:xfrm>
              <a:off x="6096000" y="2842810"/>
              <a:ext cx="1219200" cy="366713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1800" dirty="0">
                  <a:latin typeface="Courier New" pitchFamily="49" charset="0"/>
                </a:rPr>
                <a:t>0x108 </a:t>
              </a:r>
            </a:p>
          </p:txBody>
        </p:sp>
        <p:sp>
          <p:nvSpPr>
            <p:cNvPr id="33" name="Text Box 38"/>
            <p:cNvSpPr txBox="1">
              <a:spLocks noChangeArrowheads="1"/>
            </p:cNvSpPr>
            <p:nvPr/>
          </p:nvSpPr>
          <p:spPr bwMode="auto">
            <a:xfrm>
              <a:off x="6096000" y="3238098"/>
              <a:ext cx="1219200" cy="3667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1800" dirty="0">
                  <a:latin typeface="Courier New" pitchFamily="49" charset="0"/>
                </a:rPr>
                <a:t>0x100 </a:t>
              </a:r>
            </a:p>
          </p:txBody>
        </p:sp>
        <p:sp>
          <p:nvSpPr>
            <p:cNvPr id="34" name="Text Box 34"/>
            <p:cNvSpPr txBox="1">
              <a:spLocks noChangeArrowheads="1"/>
            </p:cNvSpPr>
            <p:nvPr/>
          </p:nvSpPr>
          <p:spPr bwMode="auto">
            <a:xfrm>
              <a:off x="6096000" y="1414046"/>
              <a:ext cx="1219200" cy="33855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1600" dirty="0">
                  <a:latin typeface="Calibri"/>
                  <a:cs typeface="Calibri"/>
                </a:rPr>
                <a:t>Address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487070612"/>
      </p:ext>
    </p:extLst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794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493712"/>
            <a:ext cx="8077200" cy="573088"/>
          </a:xfrm>
        </p:spPr>
        <p:txBody>
          <a:bodyPr/>
          <a:lstStyle/>
          <a:p>
            <a:r>
              <a:rPr lang="en-US" dirty="0"/>
              <a:t>Complete Memory Addressing Modes</a:t>
            </a:r>
          </a:p>
        </p:txBody>
      </p:sp>
      <p:sp>
        <p:nvSpPr>
          <p:cNvPr id="161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1250950"/>
            <a:ext cx="8307387" cy="5530850"/>
          </a:xfrm>
        </p:spPr>
        <p:txBody>
          <a:bodyPr/>
          <a:lstStyle/>
          <a:p>
            <a:pPr marL="223838" indent="-223838" defTabSz="895350">
              <a:tabLst>
                <a:tab pos="1206500" algn="l"/>
                <a:tab pos="3657600" algn="l"/>
              </a:tabLst>
            </a:pPr>
            <a:r>
              <a:rPr lang="en-US" dirty="0"/>
              <a:t>Most General Form</a:t>
            </a:r>
          </a:p>
          <a:p>
            <a:pPr marL="223838" indent="-223838" defTabSz="895350">
              <a:buNone/>
              <a:tabLst>
                <a:tab pos="1206500" algn="l"/>
                <a:tab pos="3657600" algn="l"/>
              </a:tabLst>
            </a:pPr>
            <a:r>
              <a:rPr lang="en-US" dirty="0"/>
              <a:t>		D(</a:t>
            </a:r>
            <a:r>
              <a:rPr lang="en-US" dirty="0" err="1"/>
              <a:t>Rb,Ri,S</a:t>
            </a:r>
            <a:r>
              <a:rPr lang="en-US" dirty="0"/>
              <a:t>)	</a:t>
            </a:r>
            <a:r>
              <a:rPr lang="en-US" dirty="0" err="1"/>
              <a:t>Mem</a:t>
            </a:r>
            <a:r>
              <a:rPr lang="en-US" dirty="0"/>
              <a:t>[</a:t>
            </a:r>
            <a:r>
              <a:rPr lang="en-US" dirty="0" err="1"/>
              <a:t>Reg</a:t>
            </a:r>
            <a:r>
              <a:rPr lang="en-US" dirty="0"/>
              <a:t>[</a:t>
            </a:r>
            <a:r>
              <a:rPr lang="en-US" dirty="0" err="1"/>
              <a:t>Rb</a:t>
            </a:r>
            <a:r>
              <a:rPr lang="en-US" dirty="0"/>
              <a:t>]+S*</a:t>
            </a:r>
            <a:r>
              <a:rPr lang="en-US" dirty="0" err="1"/>
              <a:t>Reg</a:t>
            </a:r>
            <a:r>
              <a:rPr lang="en-US" dirty="0"/>
              <a:t>[</a:t>
            </a:r>
            <a:r>
              <a:rPr lang="en-US" dirty="0" err="1"/>
              <a:t>Ri</a:t>
            </a:r>
            <a:r>
              <a:rPr lang="en-US" dirty="0"/>
              <a:t>]+ D]</a:t>
            </a:r>
          </a:p>
          <a:p>
            <a:pPr marL="560388" lvl="1" indent="-222250" defTabSz="895350">
              <a:tabLst>
                <a:tab pos="1206500" algn="l"/>
                <a:tab pos="3657600" algn="l"/>
              </a:tabLst>
            </a:pPr>
            <a:r>
              <a:rPr lang="en-US" dirty="0"/>
              <a:t>D: 	Constant “displacement” 1, 2, or 4 bytes</a:t>
            </a:r>
          </a:p>
          <a:p>
            <a:pPr marL="560388" lvl="1" indent="-222250" defTabSz="895350">
              <a:tabLst>
                <a:tab pos="1206500" algn="l"/>
                <a:tab pos="3657600" algn="l"/>
              </a:tabLst>
            </a:pPr>
            <a:r>
              <a:rPr lang="en-US" dirty="0" err="1"/>
              <a:t>Rb</a:t>
            </a:r>
            <a:r>
              <a:rPr lang="en-US" dirty="0"/>
              <a:t>: 	Base register: Any of 16 integer registers</a:t>
            </a:r>
          </a:p>
          <a:p>
            <a:pPr marL="560388" lvl="1" indent="-222250" defTabSz="895350">
              <a:tabLst>
                <a:tab pos="1206500" algn="l"/>
                <a:tab pos="3657600" algn="l"/>
              </a:tabLst>
            </a:pPr>
            <a:r>
              <a:rPr lang="en-US" dirty="0" err="1"/>
              <a:t>Ri</a:t>
            </a:r>
            <a:r>
              <a:rPr lang="en-US" dirty="0"/>
              <a:t>:	Index register: Any, except for </a:t>
            </a:r>
            <a:r>
              <a:rPr lang="en-US" b="1" dirty="0">
                <a:latin typeface="Courier New" pitchFamily="49" charset="0"/>
              </a:rPr>
              <a:t>%</a:t>
            </a:r>
            <a:r>
              <a:rPr lang="en-US" b="1" dirty="0" err="1">
                <a:latin typeface="Courier New" pitchFamily="49" charset="0"/>
              </a:rPr>
              <a:t>rsp</a:t>
            </a:r>
            <a:endParaRPr lang="en-US" b="1" dirty="0">
              <a:latin typeface="Courier New" pitchFamily="49" charset="0"/>
            </a:endParaRPr>
          </a:p>
          <a:p>
            <a:pPr marL="560388" lvl="1" indent="-222250" defTabSz="895350">
              <a:tabLst>
                <a:tab pos="1206500" algn="l"/>
                <a:tab pos="3657600" algn="l"/>
              </a:tabLst>
            </a:pPr>
            <a:r>
              <a:rPr lang="en-US" dirty="0"/>
              <a:t>S: 	Scale: 1, 2, 4, or 8 (</a:t>
            </a:r>
            <a:r>
              <a:rPr lang="en-US" i="1" dirty="0">
                <a:solidFill>
                  <a:srgbClr val="C00000"/>
                </a:solidFill>
              </a:rPr>
              <a:t>why these numbers?</a:t>
            </a:r>
            <a:r>
              <a:rPr lang="en-US" dirty="0"/>
              <a:t>)</a:t>
            </a:r>
          </a:p>
          <a:p>
            <a:pPr marL="223838" indent="-223838" defTabSz="895350">
              <a:tabLst>
                <a:tab pos="1206500" algn="l"/>
                <a:tab pos="3657600" algn="l"/>
              </a:tabLst>
            </a:pPr>
            <a:endParaRPr lang="en-US" dirty="0"/>
          </a:p>
          <a:p>
            <a:pPr marL="223838" indent="-223838" defTabSz="895350">
              <a:tabLst>
                <a:tab pos="1206500" algn="l"/>
                <a:tab pos="3657600" algn="l"/>
              </a:tabLst>
            </a:pPr>
            <a:r>
              <a:rPr lang="en-US" dirty="0"/>
              <a:t>Special Cases</a:t>
            </a:r>
          </a:p>
          <a:p>
            <a:pPr marL="223838" indent="-223838" defTabSz="895350">
              <a:buNone/>
              <a:tabLst>
                <a:tab pos="1206500" algn="l"/>
                <a:tab pos="3657600" algn="l"/>
              </a:tabLst>
            </a:pPr>
            <a:r>
              <a:rPr lang="en-US" dirty="0"/>
              <a:t>		(</a:t>
            </a:r>
            <a:r>
              <a:rPr lang="en-US" dirty="0" err="1"/>
              <a:t>Rb,Ri</a:t>
            </a:r>
            <a:r>
              <a:rPr lang="en-US" dirty="0"/>
              <a:t>)	</a:t>
            </a:r>
            <a:r>
              <a:rPr lang="en-US" dirty="0" err="1"/>
              <a:t>Mem</a:t>
            </a:r>
            <a:r>
              <a:rPr lang="en-US" dirty="0"/>
              <a:t>[</a:t>
            </a:r>
            <a:r>
              <a:rPr lang="en-US" dirty="0" err="1"/>
              <a:t>Reg</a:t>
            </a:r>
            <a:r>
              <a:rPr lang="en-US" dirty="0"/>
              <a:t>[</a:t>
            </a:r>
            <a:r>
              <a:rPr lang="en-US" dirty="0" err="1"/>
              <a:t>Rb</a:t>
            </a:r>
            <a:r>
              <a:rPr lang="en-US" dirty="0"/>
              <a:t>]+</a:t>
            </a:r>
            <a:r>
              <a:rPr lang="en-US" dirty="0" err="1"/>
              <a:t>Reg</a:t>
            </a:r>
            <a:r>
              <a:rPr lang="en-US" dirty="0"/>
              <a:t>[</a:t>
            </a:r>
            <a:r>
              <a:rPr lang="en-US" dirty="0" err="1"/>
              <a:t>Ri</a:t>
            </a:r>
            <a:r>
              <a:rPr lang="en-US" dirty="0"/>
              <a:t>]]</a:t>
            </a:r>
          </a:p>
          <a:p>
            <a:pPr marL="223838" indent="-223838" defTabSz="895350">
              <a:buNone/>
              <a:tabLst>
                <a:tab pos="1206500" algn="l"/>
                <a:tab pos="3657600" algn="l"/>
              </a:tabLst>
            </a:pPr>
            <a:r>
              <a:rPr lang="en-US" dirty="0"/>
              <a:t>		D(</a:t>
            </a:r>
            <a:r>
              <a:rPr lang="en-US" dirty="0" err="1"/>
              <a:t>Rb,Ri</a:t>
            </a:r>
            <a:r>
              <a:rPr lang="en-US" dirty="0"/>
              <a:t>)	</a:t>
            </a:r>
            <a:r>
              <a:rPr lang="en-US" dirty="0" err="1"/>
              <a:t>Mem</a:t>
            </a:r>
            <a:r>
              <a:rPr lang="en-US" dirty="0"/>
              <a:t>[</a:t>
            </a:r>
            <a:r>
              <a:rPr lang="en-US" dirty="0" err="1"/>
              <a:t>Reg</a:t>
            </a:r>
            <a:r>
              <a:rPr lang="en-US" dirty="0"/>
              <a:t>[</a:t>
            </a:r>
            <a:r>
              <a:rPr lang="en-US" dirty="0" err="1"/>
              <a:t>Rb</a:t>
            </a:r>
            <a:r>
              <a:rPr lang="en-US" dirty="0"/>
              <a:t>]+</a:t>
            </a:r>
            <a:r>
              <a:rPr lang="en-US" dirty="0" err="1"/>
              <a:t>Reg</a:t>
            </a:r>
            <a:r>
              <a:rPr lang="en-US" dirty="0"/>
              <a:t>[</a:t>
            </a:r>
            <a:r>
              <a:rPr lang="en-US" dirty="0" err="1"/>
              <a:t>Ri</a:t>
            </a:r>
            <a:r>
              <a:rPr lang="en-US" dirty="0"/>
              <a:t>]+D]</a:t>
            </a:r>
          </a:p>
          <a:p>
            <a:pPr marL="223838" indent="-223838" defTabSz="895350">
              <a:buNone/>
              <a:tabLst>
                <a:tab pos="1206500" algn="l"/>
                <a:tab pos="3657600" algn="l"/>
              </a:tabLst>
            </a:pPr>
            <a:r>
              <a:rPr lang="en-US" dirty="0"/>
              <a:t>		(</a:t>
            </a:r>
            <a:r>
              <a:rPr lang="en-US" dirty="0" err="1"/>
              <a:t>Rb,Ri,S</a:t>
            </a:r>
            <a:r>
              <a:rPr lang="en-US" dirty="0"/>
              <a:t>)	</a:t>
            </a:r>
            <a:r>
              <a:rPr lang="en-US" dirty="0" err="1"/>
              <a:t>Mem</a:t>
            </a:r>
            <a:r>
              <a:rPr lang="en-US" dirty="0"/>
              <a:t>[</a:t>
            </a:r>
            <a:r>
              <a:rPr lang="en-US" dirty="0" err="1"/>
              <a:t>Reg</a:t>
            </a:r>
            <a:r>
              <a:rPr lang="en-US" dirty="0"/>
              <a:t>[</a:t>
            </a:r>
            <a:r>
              <a:rPr lang="en-US" dirty="0" err="1"/>
              <a:t>Rb</a:t>
            </a:r>
            <a:r>
              <a:rPr lang="en-US" dirty="0"/>
              <a:t>]+S*</a:t>
            </a:r>
            <a:r>
              <a:rPr lang="en-US" dirty="0" err="1"/>
              <a:t>Reg</a:t>
            </a:r>
            <a:r>
              <a:rPr lang="en-US" dirty="0"/>
              <a:t>[</a:t>
            </a:r>
            <a:r>
              <a:rPr lang="en-US" dirty="0" err="1"/>
              <a:t>Ri</a:t>
            </a:r>
            <a:r>
              <a:rPr lang="en-US" dirty="0"/>
              <a:t>]]</a:t>
            </a:r>
          </a:p>
        </p:txBody>
      </p:sp>
    </p:spTree>
    <p:extLst>
      <p:ext uri="{BB962C8B-B14F-4D97-AF65-F5344CB8AC3E}">
        <p14:creationId xmlns:p14="http://schemas.microsoft.com/office/powerpoint/2010/main" val="17009440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7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7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79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79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367" name="Group 79"/>
          <p:cNvGraphicFramePr>
            <a:graphicFrameLocks noGrp="1"/>
          </p:cNvGraphicFramePr>
          <p:nvPr/>
        </p:nvGraphicFramePr>
        <p:xfrm>
          <a:off x="1050585" y="3886200"/>
          <a:ext cx="6934200" cy="2540000"/>
        </p:xfrm>
        <a:graphic>
          <a:graphicData uri="http://schemas.openxmlformats.org/drawingml/2006/table">
            <a:tbl>
              <a:tblPr/>
              <a:tblGrid>
                <a:gridCol w="26717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416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208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Expression</a:t>
                      </a:r>
                    </a:p>
                  </a:txBody>
                  <a:tcPr marL="101600" marR="101600" marT="101600" marB="101600" anchor="ctr"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6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Address Computation</a:t>
                      </a:r>
                    </a:p>
                  </a:txBody>
                  <a:tcPr marL="101600" marR="101600" marT="101600" marB="1016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6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Address</a:t>
                      </a:r>
                    </a:p>
                  </a:txBody>
                  <a:tcPr marL="101600" marR="101600" marT="101600" marB="1016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6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0x8(%</a:t>
                      </a: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rdx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)</a:t>
                      </a:r>
                    </a:p>
                  </a:txBody>
                  <a:tcPr marL="76200" marR="76200" marT="76200" marB="76200" anchor="ctr"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  <a:ea typeface="ヒラギノ角ゴ ProN W3" charset="0"/>
                        <a:cs typeface="ヒラギノ角ゴ ProN W3" charset="0"/>
                        <a:sym typeface="Courier New" charset="0"/>
                      </a:endParaRPr>
                    </a:p>
                  </a:txBody>
                  <a:tcPr marL="76200" marR="76200" marT="76200" marB="762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  <a:ea typeface="ヒラギノ角ゴ ProN W3" charset="0"/>
                        <a:cs typeface="ヒラギノ角ゴ ProN W3" charset="0"/>
                        <a:sym typeface="Courier New" charset="0"/>
                      </a:endParaRPr>
                    </a:p>
                  </a:txBody>
                  <a:tcPr marL="76200" marR="76200" marT="76200" marB="762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(%</a:t>
                      </a: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rdx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,%</a:t>
                      </a: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rcx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)</a:t>
                      </a:r>
                    </a:p>
                  </a:txBody>
                  <a:tcPr marL="76200" marR="76200" marT="76200" marB="76200" anchor="ctr"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  <a:ea typeface="ヒラギノ角ゴ ProN W3" charset="0"/>
                        <a:cs typeface="ヒラギノ角ゴ ProN W3" charset="0"/>
                        <a:sym typeface="Courier New" charset="0"/>
                      </a:endParaRPr>
                    </a:p>
                  </a:txBody>
                  <a:tcPr marL="76200" marR="76200" marT="76200" marB="762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  <a:ea typeface="ヒラギノ角ゴ ProN W3" charset="0"/>
                        <a:cs typeface="ヒラギノ角ゴ ProN W3" charset="0"/>
                        <a:sym typeface="Courier New" charset="0"/>
                      </a:endParaRPr>
                    </a:p>
                  </a:txBody>
                  <a:tcPr marL="76200" marR="76200" marT="76200" marB="762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(%rdx,%rcx,4)</a:t>
                      </a:r>
                    </a:p>
                  </a:txBody>
                  <a:tcPr marL="76200" marR="76200" marT="76200" marB="76200" anchor="ctr"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  <a:ea typeface="ヒラギノ角ゴ ProN W3" charset="0"/>
                        <a:cs typeface="ヒラギノ角ゴ ProN W3" charset="0"/>
                        <a:sym typeface="Courier New" charset="0"/>
                      </a:endParaRPr>
                    </a:p>
                  </a:txBody>
                  <a:tcPr marL="76200" marR="76200" marT="76200" marB="762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  <a:ea typeface="ヒラギノ角ゴ ProN W3" charset="0"/>
                        <a:cs typeface="ヒラギノ角ゴ ProN W3" charset="0"/>
                        <a:sym typeface="Courier New" charset="0"/>
                      </a:endParaRPr>
                    </a:p>
                  </a:txBody>
                  <a:tcPr marL="76200" marR="76200" marT="76200" marB="762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0x80(,%rdx,2)</a:t>
                      </a:r>
                    </a:p>
                  </a:txBody>
                  <a:tcPr marL="76200" marR="76200" marT="76200" marB="76200" anchor="ctr"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  <a:ea typeface="ヒラギノ角ゴ ProN W3" charset="0"/>
                        <a:cs typeface="ヒラギノ角ゴ ProN W3" charset="0"/>
                        <a:sym typeface="Courier New" charset="0"/>
                      </a:endParaRPr>
                    </a:p>
                  </a:txBody>
                  <a:tcPr marL="76200" marR="76200" marT="76200" marB="762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  <a:ea typeface="ヒラギノ角ゴ ProN W3" charset="0"/>
                        <a:cs typeface="ヒラギノ角ゴ ProN W3" charset="0"/>
                        <a:sym typeface="Courier New" charset="0"/>
                      </a:endParaRPr>
                    </a:p>
                  </a:txBody>
                  <a:tcPr marL="76200" marR="76200" marT="76200" marB="762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2290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12295" name="Rectangle 7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80963" indent="-80963"/>
            <a:r>
              <a:rPr lang="en-US" dirty="0">
                <a:latin typeface="Calibri" charset="0"/>
                <a:ea typeface="Calibri" charset="0"/>
                <a:cs typeface="Calibri" charset="0"/>
                <a:sym typeface="Calibri" charset="0"/>
              </a:rPr>
              <a:t>Address Computation Examples</a:t>
            </a:r>
            <a:endParaRPr lang="en-US" dirty="0">
              <a:latin typeface="Calibri" charset="0"/>
              <a:ea typeface="ヒラギノ角ゴ ProN W3" charset="0"/>
              <a:cs typeface="ヒラギノ角ゴ ProN W3" charset="0"/>
              <a:sym typeface="Calibri" charset="0"/>
            </a:endParaRPr>
          </a:p>
        </p:txBody>
      </p:sp>
      <p:graphicFrame>
        <p:nvGraphicFramePr>
          <p:cNvPr id="12296" name="Group 8"/>
          <p:cNvGraphicFramePr>
            <a:graphicFrameLocks noGrp="1"/>
          </p:cNvGraphicFramePr>
          <p:nvPr/>
        </p:nvGraphicFramePr>
        <p:xfrm>
          <a:off x="1050585" y="3893820"/>
          <a:ext cx="6934200" cy="2524760"/>
        </p:xfrm>
        <a:graphic>
          <a:graphicData uri="http://schemas.openxmlformats.org/drawingml/2006/table">
            <a:tbl>
              <a:tblPr/>
              <a:tblGrid>
                <a:gridCol w="26717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416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208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Expression</a:t>
                      </a:r>
                    </a:p>
                  </a:txBody>
                  <a:tcPr marL="101600" marR="101600" marT="101600" marB="101600" anchor="ctr"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6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Address Computation</a:t>
                      </a:r>
                    </a:p>
                  </a:txBody>
                  <a:tcPr marL="101600" marR="101600" marT="101600" marB="1016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6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Address</a:t>
                      </a:r>
                    </a:p>
                  </a:txBody>
                  <a:tcPr marL="101600" marR="101600" marT="101600" marB="1016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6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0x8(%</a:t>
                      </a: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rdx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)</a:t>
                      </a:r>
                    </a:p>
                  </a:txBody>
                  <a:tcPr marL="76200" marR="76200" marT="76200" marB="76200" anchor="ctr"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0xf000 + 0x8</a:t>
                      </a:r>
                    </a:p>
                  </a:txBody>
                  <a:tcPr marL="76200" marR="76200" marT="76200" marB="762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0xf008</a:t>
                      </a:r>
                    </a:p>
                  </a:txBody>
                  <a:tcPr marL="76200" marR="76200" marT="76200" marB="762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(%</a:t>
                      </a: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rdx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,%</a:t>
                      </a: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rcx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)</a:t>
                      </a:r>
                    </a:p>
                  </a:txBody>
                  <a:tcPr marL="76200" marR="76200" marT="76200" marB="76200" anchor="ctr"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0xf000 + 0x100</a:t>
                      </a:r>
                    </a:p>
                  </a:txBody>
                  <a:tcPr marL="76200" marR="76200" marT="76200" marB="762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0xf100</a:t>
                      </a:r>
                    </a:p>
                  </a:txBody>
                  <a:tcPr marL="76200" marR="76200" marT="76200" marB="762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(%rdx,%rcx,4)</a:t>
                      </a:r>
                    </a:p>
                  </a:txBody>
                  <a:tcPr marL="76200" marR="76200" marT="76200" marB="76200" anchor="ctr"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0xf000 + 4*0x100</a:t>
                      </a:r>
                    </a:p>
                  </a:txBody>
                  <a:tcPr marL="76200" marR="76200" marT="76200" marB="762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0xf400</a:t>
                      </a:r>
                    </a:p>
                  </a:txBody>
                  <a:tcPr marL="76200" marR="76200" marT="76200" marB="762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0x80(,%rdx,2)</a:t>
                      </a:r>
                    </a:p>
                  </a:txBody>
                  <a:tcPr marL="76200" marR="76200" marT="76200" marB="76200" anchor="ctr"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2*0xf000 + 0x80</a:t>
                      </a:r>
                    </a:p>
                  </a:txBody>
                  <a:tcPr marL="76200" marR="76200" marT="76200" marB="762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0x1e080</a:t>
                      </a:r>
                    </a:p>
                  </a:txBody>
                  <a:tcPr marL="76200" marR="76200" marT="76200" marB="762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12350" name="Group 62"/>
          <p:cNvGraphicFramePr>
            <a:graphicFrameLocks noGrp="1"/>
          </p:cNvGraphicFramePr>
          <p:nvPr/>
        </p:nvGraphicFramePr>
        <p:xfrm>
          <a:off x="1066800" y="1511300"/>
          <a:ext cx="2362200" cy="1016000"/>
        </p:xfrm>
        <a:graphic>
          <a:graphicData uri="http://schemas.openxmlformats.org/drawingml/2006/table">
            <a:tbl>
              <a:tblPr/>
              <a:tblGrid>
                <a:gridCol w="1041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20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%</a:t>
                      </a: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rdx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cs typeface="Courier New Bold" charset="0"/>
                        <a:sym typeface="Courier New Bold" charset="0"/>
                      </a:endParaRPr>
                    </a:p>
                  </a:txBody>
                  <a:tcPr marL="76200" marR="76200" marT="76200" marB="762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0xf000</a:t>
                      </a:r>
                    </a:p>
                  </a:txBody>
                  <a:tcPr marL="76200" marR="76200" marT="76200" marB="762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%</a:t>
                      </a: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rcx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cs typeface="Courier New Bold" charset="0"/>
                        <a:sym typeface="Courier New Bold" charset="0"/>
                      </a:endParaRPr>
                    </a:p>
                  </a:txBody>
                  <a:tcPr marL="76200" marR="76200" marT="76200" marB="762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0x0100</a:t>
                      </a:r>
                    </a:p>
                  </a:txBody>
                  <a:tcPr marL="76200" marR="76200" marT="76200" marB="762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840020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Lecture Goals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Last Time</a:t>
            </a:r>
          </a:p>
          <a:p>
            <a:pPr lvl="1"/>
            <a:r>
              <a:rPr lang="en-US" dirty="0"/>
              <a:t>Define Computer Architecture</a:t>
            </a:r>
          </a:p>
          <a:p>
            <a:pPr lvl="1"/>
            <a:r>
              <a:rPr lang="en-US" dirty="0"/>
              <a:t>Motivate Computer Architecture</a:t>
            </a:r>
          </a:p>
          <a:p>
            <a:pPr lvl="1"/>
            <a:r>
              <a:rPr lang="en-US" dirty="0"/>
              <a:t>Understand Components of Computer Architecture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This Time</a:t>
            </a:r>
          </a:p>
          <a:p>
            <a:pPr lvl="1"/>
            <a:r>
              <a:rPr lang="en-US" dirty="0"/>
              <a:t>Apply concepts to x86 specifically</a:t>
            </a:r>
          </a:p>
          <a:p>
            <a:pPr lvl="1"/>
            <a:r>
              <a:rPr lang="en-US" dirty="0"/>
              <a:t>Understand simple assembly programs</a:t>
            </a:r>
          </a:p>
          <a:p>
            <a:pPr lvl="1"/>
            <a:r>
              <a:rPr lang="en-US" dirty="0"/>
              <a:t>Understand how C pointers translate into assembly</a:t>
            </a:r>
          </a:p>
          <a:p>
            <a:endParaRPr lang="en-US" dirty="0"/>
          </a:p>
        </p:txBody>
      </p:sp>
      <p:sp>
        <p:nvSpPr>
          <p:cNvPr id="8" name="AutoShape 12"/>
          <p:cNvSpPr>
            <a:spLocks noChangeArrowheads="1"/>
          </p:cNvSpPr>
          <p:nvPr/>
        </p:nvSpPr>
        <p:spPr bwMode="auto">
          <a:xfrm>
            <a:off x="152400" y="5713413"/>
            <a:ext cx="4225925" cy="458787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lIns="91429" tIns="45714" rIns="91429" bIns="45714" anchor="ctr">
            <a:prstTxWarp prst="textNoShape">
              <a:avLst/>
            </a:prstTxWarp>
          </a:bodyPr>
          <a:lstStyle/>
          <a:p>
            <a:pPr algn="ctr" defTabSz="820738" eaLnBrk="1" hangingPunct="1"/>
            <a:r>
              <a:rPr lang="en-US" sz="2000" b="0" dirty="0">
                <a:solidFill>
                  <a:srgbClr val="000000"/>
                </a:solidFill>
                <a:sym typeface="Gill Sans" charset="0"/>
              </a:rPr>
              <a:t>Physics</a:t>
            </a:r>
          </a:p>
        </p:txBody>
      </p:sp>
      <p:sp>
        <p:nvSpPr>
          <p:cNvPr id="9" name="AutoShape 9"/>
          <p:cNvSpPr>
            <a:spLocks noChangeArrowheads="1"/>
          </p:cNvSpPr>
          <p:nvPr/>
        </p:nvSpPr>
        <p:spPr bwMode="auto">
          <a:xfrm>
            <a:off x="152400" y="5273675"/>
            <a:ext cx="4225925" cy="458788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lIns="91429" tIns="45714" rIns="91429" bIns="45714" anchor="ctr">
            <a:prstTxWarp prst="textNoShape">
              <a:avLst/>
            </a:prstTxWarp>
          </a:bodyPr>
          <a:lstStyle/>
          <a:p>
            <a:pPr algn="ctr" defTabSz="820738" eaLnBrk="1" hangingPunct="1"/>
            <a:r>
              <a:rPr lang="en-US" sz="2000" b="0">
                <a:solidFill>
                  <a:srgbClr val="000000"/>
                </a:solidFill>
                <a:sym typeface="Gill Sans" charset="0"/>
              </a:rPr>
              <a:t>Devices</a:t>
            </a:r>
          </a:p>
        </p:txBody>
      </p:sp>
      <p:sp>
        <p:nvSpPr>
          <p:cNvPr id="10" name="AutoShape 11"/>
          <p:cNvSpPr>
            <a:spLocks noChangeArrowheads="1"/>
          </p:cNvSpPr>
          <p:nvPr/>
        </p:nvSpPr>
        <p:spPr bwMode="auto">
          <a:xfrm>
            <a:off x="152400" y="4881563"/>
            <a:ext cx="4225925" cy="392113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lIns="91429" tIns="45714" rIns="91429" bIns="45714" anchor="ctr">
            <a:prstTxWarp prst="textNoShape">
              <a:avLst/>
            </a:prstTxWarp>
          </a:bodyPr>
          <a:lstStyle/>
          <a:p>
            <a:pPr algn="ctr" defTabSz="820738" eaLnBrk="1" hangingPunct="1"/>
            <a:r>
              <a:rPr lang="en-US" sz="2000" b="0">
                <a:solidFill>
                  <a:srgbClr val="000000"/>
                </a:solidFill>
                <a:sym typeface="Gill Sans" charset="0"/>
              </a:rPr>
              <a:t>Circuits</a:t>
            </a:r>
          </a:p>
        </p:txBody>
      </p:sp>
      <p:sp>
        <p:nvSpPr>
          <p:cNvPr id="11" name="AutoShape 11"/>
          <p:cNvSpPr>
            <a:spLocks noChangeArrowheads="1"/>
          </p:cNvSpPr>
          <p:nvPr/>
        </p:nvSpPr>
        <p:spPr bwMode="auto">
          <a:xfrm>
            <a:off x="152400" y="4495800"/>
            <a:ext cx="4225925" cy="392113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lIns="91429" tIns="45714" rIns="91429" bIns="45714" anchor="ctr">
            <a:prstTxWarp prst="textNoShape">
              <a:avLst/>
            </a:prstTxWarp>
          </a:bodyPr>
          <a:lstStyle/>
          <a:p>
            <a:pPr algn="ctr" defTabSz="820738" eaLnBrk="1" hangingPunct="1"/>
            <a:r>
              <a:rPr lang="en-US" sz="2000" b="0" dirty="0">
                <a:solidFill>
                  <a:srgbClr val="000000"/>
                </a:solidFill>
                <a:sym typeface="Gill Sans" charset="0"/>
              </a:rPr>
              <a:t>Gates</a:t>
            </a:r>
          </a:p>
        </p:txBody>
      </p:sp>
      <p:sp>
        <p:nvSpPr>
          <p:cNvPr id="12" name="AutoShape 4"/>
          <p:cNvSpPr>
            <a:spLocks noChangeArrowheads="1"/>
          </p:cNvSpPr>
          <p:nvPr/>
        </p:nvSpPr>
        <p:spPr bwMode="auto">
          <a:xfrm>
            <a:off x="152400" y="4104513"/>
            <a:ext cx="4225925" cy="392113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lIns="91429" tIns="45714" rIns="91429" bIns="45714" anchor="ctr">
            <a:prstTxWarp prst="textNoShape">
              <a:avLst/>
            </a:prstTxWarp>
          </a:bodyPr>
          <a:lstStyle/>
          <a:p>
            <a:pPr algn="ctr" defTabSz="820738" eaLnBrk="1" hangingPunct="1"/>
            <a:r>
              <a:rPr lang="en-US" sz="2000" b="0" dirty="0">
                <a:solidFill>
                  <a:srgbClr val="000000"/>
                </a:solidFill>
                <a:sym typeface="Gill Sans" charset="0"/>
              </a:rPr>
              <a:t>Register-Transfer Level</a:t>
            </a:r>
          </a:p>
        </p:txBody>
      </p:sp>
      <p:sp>
        <p:nvSpPr>
          <p:cNvPr id="13" name="AutoShape 8"/>
          <p:cNvSpPr>
            <a:spLocks noChangeArrowheads="1"/>
          </p:cNvSpPr>
          <p:nvPr/>
        </p:nvSpPr>
        <p:spPr bwMode="auto">
          <a:xfrm>
            <a:off x="152400" y="3701288"/>
            <a:ext cx="4225925" cy="403225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lIns="91429" tIns="45714" rIns="91429" bIns="45714" anchor="ctr">
            <a:prstTxWarp prst="textNoShape">
              <a:avLst/>
            </a:prstTxWarp>
          </a:bodyPr>
          <a:lstStyle/>
          <a:p>
            <a:pPr algn="ctr" defTabSz="820738" eaLnBrk="1" hangingPunct="1"/>
            <a:r>
              <a:rPr lang="en-US" sz="2000" b="0">
                <a:solidFill>
                  <a:srgbClr val="000000"/>
                </a:solidFill>
                <a:sym typeface="Gill Sans" charset="0"/>
              </a:rPr>
              <a:t>Microarchitecture</a:t>
            </a:r>
          </a:p>
        </p:txBody>
      </p:sp>
      <p:sp>
        <p:nvSpPr>
          <p:cNvPr id="14" name="AutoShape 6"/>
          <p:cNvSpPr>
            <a:spLocks noChangeArrowheads="1"/>
          </p:cNvSpPr>
          <p:nvPr/>
        </p:nvSpPr>
        <p:spPr bwMode="auto">
          <a:xfrm>
            <a:off x="152400" y="3229801"/>
            <a:ext cx="4225925" cy="471487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lIns="91429" tIns="45714" rIns="91429" bIns="45714" anchor="ctr">
            <a:prstTxWarp prst="textNoShape">
              <a:avLst/>
            </a:prstTxWarp>
          </a:bodyPr>
          <a:lstStyle/>
          <a:p>
            <a:pPr algn="ctr" defTabSz="820738" eaLnBrk="1" hangingPunct="1"/>
            <a:r>
              <a:rPr lang="en-US" sz="2000" b="0" dirty="0">
                <a:solidFill>
                  <a:srgbClr val="000000"/>
                </a:solidFill>
                <a:sym typeface="Gill Sans" charset="0"/>
              </a:rPr>
              <a:t>Instruction Set Architecture</a:t>
            </a:r>
          </a:p>
        </p:txBody>
      </p:sp>
      <p:sp>
        <p:nvSpPr>
          <p:cNvPr id="15" name="AutoShape 7"/>
          <p:cNvSpPr>
            <a:spLocks noChangeArrowheads="1"/>
          </p:cNvSpPr>
          <p:nvPr/>
        </p:nvSpPr>
        <p:spPr bwMode="auto">
          <a:xfrm>
            <a:off x="152400" y="2826576"/>
            <a:ext cx="4214813" cy="403225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lIns="91429" tIns="45714" rIns="91429" bIns="45714" anchor="ctr">
            <a:prstTxWarp prst="textNoShape">
              <a:avLst/>
            </a:prstTxWarp>
          </a:bodyPr>
          <a:lstStyle/>
          <a:p>
            <a:pPr algn="ctr" defTabSz="820738" eaLnBrk="1" hangingPunct="1"/>
            <a:r>
              <a:rPr lang="en-US" sz="2000" b="0" dirty="0">
                <a:solidFill>
                  <a:srgbClr val="000000"/>
                </a:solidFill>
                <a:sym typeface="Gill Sans" charset="0"/>
              </a:rPr>
              <a:t>Operating System/Virtual Machines</a:t>
            </a:r>
          </a:p>
        </p:txBody>
      </p:sp>
      <p:sp>
        <p:nvSpPr>
          <p:cNvPr id="16" name="AutoShape 10"/>
          <p:cNvSpPr>
            <a:spLocks noChangeArrowheads="1"/>
          </p:cNvSpPr>
          <p:nvPr/>
        </p:nvSpPr>
        <p:spPr bwMode="auto">
          <a:xfrm>
            <a:off x="152400" y="2423351"/>
            <a:ext cx="4225925" cy="403225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lIns="91429" tIns="45714" rIns="91429" bIns="45714" anchor="ctr">
            <a:prstTxWarp prst="textNoShape">
              <a:avLst/>
            </a:prstTxWarp>
          </a:bodyPr>
          <a:lstStyle/>
          <a:p>
            <a:pPr algn="ctr" defTabSz="820738" eaLnBrk="1" hangingPunct="1"/>
            <a:r>
              <a:rPr lang="en-US" sz="2000" b="0">
                <a:solidFill>
                  <a:srgbClr val="000000"/>
                </a:solidFill>
                <a:sym typeface="Gill Sans" charset="0"/>
              </a:rPr>
              <a:t>Programming Language</a:t>
            </a:r>
          </a:p>
        </p:txBody>
      </p:sp>
      <p:sp>
        <p:nvSpPr>
          <p:cNvPr id="17" name="AutoShape 3"/>
          <p:cNvSpPr>
            <a:spLocks noChangeArrowheads="1"/>
          </p:cNvSpPr>
          <p:nvPr/>
        </p:nvSpPr>
        <p:spPr bwMode="auto">
          <a:xfrm>
            <a:off x="152400" y="2001838"/>
            <a:ext cx="4225925" cy="403225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lIns="91429" tIns="45714" rIns="91429" bIns="45714" anchor="ctr">
            <a:prstTxWarp prst="textNoShape">
              <a:avLst/>
            </a:prstTxWarp>
          </a:bodyPr>
          <a:lstStyle/>
          <a:p>
            <a:pPr algn="ctr" defTabSz="820738" eaLnBrk="1" hangingPunct="1"/>
            <a:r>
              <a:rPr lang="en-US" sz="2000" b="0">
                <a:solidFill>
                  <a:srgbClr val="000000"/>
                </a:solidFill>
                <a:sym typeface="Gill Sans" charset="0"/>
              </a:rPr>
              <a:t>Algorithm</a:t>
            </a:r>
          </a:p>
        </p:txBody>
      </p:sp>
      <p:sp>
        <p:nvSpPr>
          <p:cNvPr id="18" name="AutoShape 5"/>
          <p:cNvSpPr>
            <a:spLocks noChangeArrowheads="1"/>
          </p:cNvSpPr>
          <p:nvPr/>
        </p:nvSpPr>
        <p:spPr bwMode="auto">
          <a:xfrm>
            <a:off x="152400" y="1598613"/>
            <a:ext cx="4217988" cy="403225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lIns="91429" tIns="45714" rIns="91429" bIns="45714" anchor="ctr">
            <a:prstTxWarp prst="textNoShape">
              <a:avLst/>
            </a:prstTxWarp>
          </a:bodyPr>
          <a:lstStyle/>
          <a:p>
            <a:pPr algn="ctr" defTabSz="820738" eaLnBrk="1" hangingPunct="1"/>
            <a:r>
              <a:rPr lang="en-US" sz="2000" b="0">
                <a:solidFill>
                  <a:srgbClr val="000000"/>
                </a:solidFill>
                <a:sym typeface="Gill Sans" charset="0"/>
              </a:rPr>
              <a:t>Application</a:t>
            </a:r>
          </a:p>
        </p:txBody>
      </p:sp>
      <p:sp>
        <p:nvSpPr>
          <p:cNvPr id="19" name="AutoShape 4"/>
          <p:cNvSpPr>
            <a:spLocks noChangeArrowheads="1"/>
          </p:cNvSpPr>
          <p:nvPr/>
        </p:nvSpPr>
        <p:spPr bwMode="auto">
          <a:xfrm>
            <a:off x="152400" y="4114800"/>
            <a:ext cx="4225925" cy="392113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lIns="91429" tIns="45714" rIns="91429" bIns="45714" anchor="ctr">
            <a:prstTxWarp prst="textNoShape">
              <a:avLst/>
            </a:prstTxWarp>
          </a:bodyPr>
          <a:lstStyle/>
          <a:p>
            <a:pPr algn="ctr" defTabSz="820738" eaLnBrk="1" hangingPunct="1"/>
            <a:r>
              <a:rPr lang="en-US" sz="2000" b="0" dirty="0">
                <a:solidFill>
                  <a:srgbClr val="000000"/>
                </a:solidFill>
                <a:sym typeface="Gill Sans" charset="0"/>
              </a:rPr>
              <a:t>Register-Transfer Level</a:t>
            </a:r>
          </a:p>
        </p:txBody>
      </p:sp>
    </p:spTree>
    <p:extLst>
      <p:ext uri="{BB962C8B-B14F-4D97-AF65-F5344CB8AC3E}">
        <p14:creationId xmlns:p14="http://schemas.microsoft.com/office/powerpoint/2010/main" val="135828170"/>
      </p:ext>
    </p:extLst>
  </p:cSld>
  <p:clrMapOvr>
    <a:masterClrMapping/>
  </p:clrMapOvr>
  <p:transition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Address Computation Instruction</a:t>
            </a:r>
          </a:p>
        </p:txBody>
      </p:sp>
      <p:sp>
        <p:nvSpPr>
          <p:cNvPr id="13316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leaq</a:t>
            </a:r>
            <a:r>
              <a:rPr lang="en-US" dirty="0"/>
              <a:t> </a:t>
            </a:r>
            <a:r>
              <a:rPr lang="en-US" dirty="0" err="1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Src</a:t>
            </a:r>
            <a:r>
              <a:rPr lang="en-US" dirty="0"/>
              <a:t>, </a:t>
            </a:r>
            <a:r>
              <a:rPr lang="en-US" dirty="0" err="1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Dst</a:t>
            </a:r>
            <a:endParaRPr lang="en-US" dirty="0"/>
          </a:p>
          <a:p>
            <a:pPr marL="552450" lvl="1"/>
            <a:r>
              <a:rPr lang="en-US" dirty="0" err="1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Src</a:t>
            </a:r>
            <a:r>
              <a:rPr lang="en-US" dirty="0"/>
              <a:t> is address mode expression</a:t>
            </a:r>
          </a:p>
          <a:p>
            <a:pPr marL="552450" lvl="1"/>
            <a:r>
              <a:rPr lang="en-US" dirty="0"/>
              <a:t>Set </a:t>
            </a:r>
            <a:r>
              <a:rPr lang="en-US" dirty="0" err="1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Dst</a:t>
            </a:r>
            <a:r>
              <a:rPr lang="en-US" dirty="0"/>
              <a:t> to address denoted by expression</a:t>
            </a:r>
          </a:p>
          <a:p>
            <a:pPr>
              <a:spcBef>
                <a:spcPts val="2800"/>
              </a:spcBef>
            </a:pPr>
            <a:r>
              <a:rPr lang="en-US" dirty="0"/>
              <a:t>Uses</a:t>
            </a:r>
          </a:p>
          <a:p>
            <a:pPr marL="552450" lvl="1"/>
            <a:r>
              <a:rPr lang="en-US" dirty="0"/>
              <a:t>Computing addresses without a memory reference</a:t>
            </a:r>
          </a:p>
          <a:p>
            <a:pPr marL="838200" lvl="2"/>
            <a:r>
              <a:rPr lang="en-US" dirty="0"/>
              <a:t>E.g., translation of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p = &amp;x[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i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];</a:t>
            </a:r>
            <a:endParaRPr lang="en-US" dirty="0"/>
          </a:p>
          <a:p>
            <a:pPr marL="552450" lvl="1"/>
            <a:r>
              <a:rPr lang="en-US" dirty="0"/>
              <a:t>Computing arithmetic expressions of the form x + k*y</a:t>
            </a:r>
          </a:p>
          <a:p>
            <a:pPr marL="838200" lvl="2"/>
            <a:r>
              <a:rPr lang="en-US" dirty="0"/>
              <a:t>k = 1, 2, 4, or 8</a:t>
            </a:r>
          </a:p>
          <a:p>
            <a:r>
              <a:rPr lang="en-US" dirty="0"/>
              <a:t>Example</a:t>
            </a:r>
          </a:p>
        </p:txBody>
      </p:sp>
      <p:sp>
        <p:nvSpPr>
          <p:cNvPr id="13317" name="Rectangle 5"/>
          <p:cNvSpPr>
            <a:spLocks/>
          </p:cNvSpPr>
          <p:nvPr/>
        </p:nvSpPr>
        <p:spPr bwMode="auto">
          <a:xfrm>
            <a:off x="304800" y="5219700"/>
            <a:ext cx="2514600" cy="1346200"/>
          </a:xfrm>
          <a:prstGeom prst="rect">
            <a:avLst/>
          </a:prstGeom>
          <a:solidFill>
            <a:srgbClr val="CDF1C5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182880" tIns="0" rIns="0" bIns="0"/>
          <a:lstStyle/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long m12(</a:t>
            </a:r>
            <a:r>
              <a:rPr lang="en-US" sz="1800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long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x)</a:t>
            </a:r>
            <a:endParaRPr lang="en-US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{</a:t>
            </a:r>
            <a:endParaRPr lang="en-US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return x*12;</a:t>
            </a:r>
            <a:endParaRPr lang="en-US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}</a:t>
            </a:r>
          </a:p>
        </p:txBody>
      </p:sp>
      <p:sp>
        <p:nvSpPr>
          <p:cNvPr id="13318" name="Rectangle 6"/>
          <p:cNvSpPr>
            <a:spLocks/>
          </p:cNvSpPr>
          <p:nvPr/>
        </p:nvSpPr>
        <p:spPr bwMode="auto">
          <a:xfrm>
            <a:off x="3340100" y="5740400"/>
            <a:ext cx="5524500" cy="685800"/>
          </a:xfrm>
          <a:prstGeom prst="rect">
            <a:avLst/>
          </a:prstGeom>
          <a:solidFill>
            <a:srgbClr val="FFFF99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76200" tIns="76200" rIns="76200" bIns="76200"/>
          <a:lstStyle/>
          <a:p>
            <a:pPr algn="l">
              <a:tabLst>
                <a:tab pos="228600" algn="l"/>
                <a:tab pos="228600" algn="l"/>
              </a:tabLst>
            </a:pPr>
            <a:r>
              <a:rPr lang="en-US" sz="1800" dirty="0" err="1">
                <a:solidFill>
                  <a:schemeClr val="tx1"/>
                </a:solidFill>
                <a:latin typeface="Courier New" charset="0"/>
                <a:cs typeface="Courier New" charset="0"/>
                <a:sym typeface="Courier New" charset="0"/>
              </a:rPr>
              <a:t>leaq</a:t>
            </a:r>
            <a:r>
              <a:rPr lang="en-US" sz="1800" dirty="0">
                <a:solidFill>
                  <a:schemeClr val="tx1"/>
                </a:solidFill>
                <a:latin typeface="Courier New" charset="0"/>
                <a:cs typeface="Courier New" charset="0"/>
                <a:sym typeface="Courier New" charset="0"/>
              </a:rPr>
              <a:t> (%</a:t>
            </a:r>
            <a:r>
              <a:rPr lang="en-US" sz="1800" dirty="0">
                <a:latin typeface="Courier New" charset="0"/>
                <a:cs typeface="Courier New" charset="0"/>
                <a:sym typeface="Courier New" charset="0"/>
              </a:rPr>
              <a:t>rdi</a:t>
            </a:r>
            <a:r>
              <a:rPr lang="en-US" sz="1800" dirty="0">
                <a:solidFill>
                  <a:schemeClr val="tx1"/>
                </a:solidFill>
                <a:latin typeface="Courier New" charset="0"/>
                <a:cs typeface="Courier New" charset="0"/>
                <a:sym typeface="Courier New" charset="0"/>
              </a:rPr>
              <a:t>,%</a:t>
            </a:r>
            <a:r>
              <a:rPr lang="en-US" sz="1800" dirty="0">
                <a:latin typeface="Courier New" charset="0"/>
                <a:cs typeface="Courier New" charset="0"/>
                <a:sym typeface="Courier New" charset="0"/>
              </a:rPr>
              <a:t>rdi</a:t>
            </a:r>
            <a:r>
              <a:rPr lang="en-US" sz="1800" dirty="0">
                <a:solidFill>
                  <a:schemeClr val="tx1"/>
                </a:solidFill>
                <a:latin typeface="Courier New" charset="0"/>
                <a:cs typeface="Courier New" charset="0"/>
                <a:sym typeface="Courier New" charset="0"/>
              </a:rPr>
              <a:t>,2), %</a:t>
            </a:r>
            <a:r>
              <a:rPr lang="en-US" sz="1800" dirty="0" err="1">
                <a:latin typeface="Courier New" charset="0"/>
                <a:cs typeface="Courier New" charset="0"/>
                <a:sym typeface="Courier New" charset="0"/>
              </a:rPr>
              <a:t>r</a:t>
            </a:r>
            <a:r>
              <a:rPr lang="en-US" sz="1800" dirty="0" err="1">
                <a:solidFill>
                  <a:schemeClr val="tx1"/>
                </a:solidFill>
                <a:latin typeface="Courier New" charset="0"/>
                <a:cs typeface="Courier New" charset="0"/>
                <a:sym typeface="Courier New" charset="0"/>
              </a:rPr>
              <a:t>ax</a:t>
            </a:r>
            <a:r>
              <a:rPr lang="en-US" sz="1800" dirty="0">
                <a:solidFill>
                  <a:schemeClr val="tx1"/>
                </a:solidFill>
                <a:latin typeface="Courier New" charset="0"/>
                <a:cs typeface="Courier New" charset="0"/>
                <a:sym typeface="Courier New" charset="0"/>
              </a:rPr>
              <a:t> # t &lt;- </a:t>
            </a:r>
            <a:r>
              <a:rPr lang="en-US" sz="1800" dirty="0" err="1">
                <a:solidFill>
                  <a:schemeClr val="tx1"/>
                </a:solidFill>
                <a:latin typeface="Courier New" charset="0"/>
                <a:cs typeface="Courier New" charset="0"/>
                <a:sym typeface="Courier New" charset="0"/>
              </a:rPr>
              <a:t>x+x</a:t>
            </a:r>
            <a:r>
              <a:rPr lang="en-US" sz="1800" dirty="0">
                <a:solidFill>
                  <a:schemeClr val="tx1"/>
                </a:solidFill>
                <a:latin typeface="Courier New" charset="0"/>
                <a:cs typeface="Courier New" charset="0"/>
                <a:sym typeface="Courier New" charset="0"/>
              </a:rPr>
              <a:t>*2</a:t>
            </a:r>
            <a:endParaRPr lang="en-US" dirty="0">
              <a:solidFill>
                <a:schemeClr val="tx1"/>
              </a:solidFill>
              <a:latin typeface="Arial Narrow" charset="0"/>
              <a:ea typeface="Lucida Grande" charset="0"/>
              <a:cs typeface="Lucida Grande" charset="0"/>
              <a:sym typeface="Arial Narrow" charset="0"/>
            </a:endParaRPr>
          </a:p>
          <a:p>
            <a:pPr algn="l">
              <a:tabLst>
                <a:tab pos="228600" algn="l"/>
                <a:tab pos="228600" algn="l"/>
              </a:tabLst>
            </a:pPr>
            <a:r>
              <a:rPr lang="en-US" sz="1800" dirty="0" err="1">
                <a:solidFill>
                  <a:schemeClr val="tx1"/>
                </a:solidFill>
                <a:latin typeface="Courier New" charset="0"/>
                <a:cs typeface="Courier New" charset="0"/>
                <a:sym typeface="Courier New" charset="0"/>
              </a:rPr>
              <a:t>salq</a:t>
            </a:r>
            <a:r>
              <a:rPr lang="en-US" sz="1800" dirty="0">
                <a:solidFill>
                  <a:schemeClr val="tx1"/>
                </a:solidFill>
                <a:latin typeface="Courier New" charset="0"/>
                <a:cs typeface="Courier New" charset="0"/>
                <a:sym typeface="Courier New" charset="0"/>
              </a:rPr>
              <a:t> $2, %</a:t>
            </a:r>
            <a:r>
              <a:rPr lang="en-US" sz="1800" dirty="0" err="1">
                <a:latin typeface="Courier New" charset="0"/>
                <a:cs typeface="Courier New" charset="0"/>
                <a:sym typeface="Courier New" charset="0"/>
              </a:rPr>
              <a:t>r</a:t>
            </a:r>
            <a:r>
              <a:rPr lang="en-US" sz="1800" dirty="0" err="1">
                <a:solidFill>
                  <a:schemeClr val="tx1"/>
                </a:solidFill>
                <a:latin typeface="Courier New" charset="0"/>
                <a:cs typeface="Courier New" charset="0"/>
                <a:sym typeface="Courier New" charset="0"/>
              </a:rPr>
              <a:t>ax</a:t>
            </a:r>
            <a:r>
              <a:rPr lang="en-US" sz="1800" dirty="0">
                <a:solidFill>
                  <a:schemeClr val="tx1"/>
                </a:solidFill>
                <a:latin typeface="Courier New" charset="0"/>
                <a:cs typeface="Courier New" charset="0"/>
                <a:sym typeface="Courier New" charset="0"/>
              </a:rPr>
              <a:t>            </a:t>
            </a:r>
            <a:r>
              <a:rPr lang="en-US" sz="1800" dirty="0">
                <a:latin typeface="Courier New" charset="0"/>
                <a:cs typeface="Courier New" charset="0"/>
                <a:sym typeface="Courier New" charset="0"/>
              </a:rPr>
              <a:t># </a:t>
            </a:r>
            <a:r>
              <a:rPr lang="en-US" sz="1800" dirty="0">
                <a:solidFill>
                  <a:schemeClr val="tx1"/>
                </a:solidFill>
                <a:latin typeface="Courier New" charset="0"/>
                <a:cs typeface="Courier New" charset="0"/>
                <a:sym typeface="Courier New" charset="0"/>
              </a:rPr>
              <a:t>return t&lt;&lt;2</a:t>
            </a:r>
          </a:p>
        </p:txBody>
      </p:sp>
      <p:sp>
        <p:nvSpPr>
          <p:cNvPr id="13319" name="Rectangle 7"/>
          <p:cNvSpPr>
            <a:spLocks/>
          </p:cNvSpPr>
          <p:nvPr/>
        </p:nvSpPr>
        <p:spPr bwMode="auto">
          <a:xfrm>
            <a:off x="3297238" y="5295900"/>
            <a:ext cx="39497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spAutoFit/>
          </a:bodyPr>
          <a:lstStyle/>
          <a:p>
            <a:r>
              <a:rPr lang="en-US" sz="240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Converted to ASM by compiler:</a:t>
            </a:r>
          </a:p>
        </p:txBody>
      </p:sp>
    </p:spTree>
    <p:extLst>
      <p:ext uri="{BB962C8B-B14F-4D97-AF65-F5344CB8AC3E}">
        <p14:creationId xmlns:p14="http://schemas.microsoft.com/office/powerpoint/2010/main" val="16345943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Some Arithmetic Operations</a:t>
            </a:r>
          </a:p>
        </p:txBody>
      </p:sp>
      <p:sp>
        <p:nvSpPr>
          <p:cNvPr id="15364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>
              <a:tabLst>
                <a:tab pos="259715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</a:tabLst>
            </a:pPr>
            <a:r>
              <a:rPr lang="en-US" dirty="0"/>
              <a:t>Two Operand Instructions:</a:t>
            </a:r>
          </a:p>
          <a:p>
            <a:pPr marL="0" lvl="1" indent="0">
              <a:buNone/>
              <a:tabLst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604963" algn="l"/>
              </a:tabLst>
            </a:pPr>
            <a:r>
              <a:rPr lang="en-US" dirty="0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Format</a:t>
            </a:r>
            <a:r>
              <a:rPr lang="en-US" dirty="0">
                <a:solidFill>
                  <a:srgbClr val="980002"/>
                </a:solidFill>
                <a:latin typeface="Calibri Bold Italic" charset="0"/>
                <a:ea typeface="ヒラギノ角ゴ ProN W6" charset="0"/>
                <a:cs typeface="ヒラギノ角ゴ ProN W6" charset="0"/>
                <a:sym typeface="Calibri Bold Italic" charset="0"/>
              </a:rPr>
              <a:t>	</a:t>
            </a:r>
            <a:r>
              <a:rPr lang="en-US" dirty="0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Computation</a:t>
            </a:r>
            <a:endParaRPr lang="en-US" dirty="0">
              <a:solidFill>
                <a:srgbClr val="980002"/>
              </a:solidFill>
              <a:latin typeface="Calibri Bold Italic" charset="0"/>
              <a:ea typeface="ヒラギノ角ゴ ProN W6" charset="0"/>
              <a:cs typeface="ヒラギノ角ゴ ProN W6" charset="0"/>
              <a:sym typeface="Calibri Bold Italic" charset="0"/>
            </a:endParaRPr>
          </a:p>
          <a:p>
            <a:pPr marL="285750" lvl="2" indent="0">
              <a:buNone/>
              <a:tabLst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604963" algn="l"/>
              </a:tabLst>
            </a:pP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addq</a:t>
            </a:r>
            <a:r>
              <a:rPr lang="en-US" dirty="0">
                <a:solidFill>
                  <a:srgbClr val="980002"/>
                </a:solidFill>
                <a:latin typeface="Calibri Bold Italic" charset="0"/>
                <a:ea typeface="ヒラギノ角ゴ ProN W6" charset="0"/>
                <a:cs typeface="ヒラギノ角ゴ ProN W6" charset="0"/>
                <a:sym typeface="Calibri Bold Italic" charset="0"/>
              </a:rPr>
              <a:t>	</a:t>
            </a:r>
            <a:r>
              <a:rPr lang="en-US" dirty="0" err="1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Src,Dest</a:t>
            </a:r>
            <a:r>
              <a:rPr lang="en-US" dirty="0"/>
              <a:t>	</a:t>
            </a:r>
            <a:r>
              <a:rPr lang="en-US" dirty="0" err="1"/>
              <a:t>Dest</a:t>
            </a:r>
            <a:r>
              <a:rPr lang="en-US" dirty="0"/>
              <a:t> = </a:t>
            </a:r>
            <a:r>
              <a:rPr lang="en-US" dirty="0" err="1"/>
              <a:t>Dest</a:t>
            </a:r>
            <a:r>
              <a:rPr lang="en-US" dirty="0"/>
              <a:t> + </a:t>
            </a:r>
            <a:r>
              <a:rPr lang="en-US" dirty="0" err="1"/>
              <a:t>Src</a:t>
            </a:r>
            <a:endParaRPr lang="en-US" dirty="0"/>
          </a:p>
          <a:p>
            <a:pPr marL="285750" lvl="2" indent="0">
              <a:buNone/>
              <a:tabLst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604963" algn="l"/>
              </a:tabLst>
            </a:pP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subq</a:t>
            </a:r>
            <a:r>
              <a:rPr lang="en-US" dirty="0">
                <a:solidFill>
                  <a:srgbClr val="980002"/>
                </a:solidFill>
                <a:latin typeface="Calibri Bold Italic" charset="0"/>
                <a:ea typeface="ヒラギノ角ゴ ProN W6" charset="0"/>
                <a:cs typeface="ヒラギノ角ゴ ProN W6" charset="0"/>
                <a:sym typeface="Calibri Bold Italic" charset="0"/>
              </a:rPr>
              <a:t>	</a:t>
            </a:r>
            <a:r>
              <a:rPr lang="en-US" dirty="0" err="1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Src,Dest</a:t>
            </a:r>
            <a:r>
              <a:rPr lang="en-US" dirty="0"/>
              <a:t>	</a:t>
            </a:r>
            <a:r>
              <a:rPr lang="en-US" dirty="0" err="1"/>
              <a:t>Dest</a:t>
            </a:r>
            <a:r>
              <a:rPr lang="en-US" dirty="0"/>
              <a:t> = </a:t>
            </a:r>
            <a:r>
              <a:rPr lang="en-US" dirty="0" err="1"/>
              <a:t>Dest</a:t>
            </a:r>
            <a:r>
              <a:rPr lang="en-US" dirty="0"/>
              <a:t> </a:t>
            </a:r>
            <a:r>
              <a:rPr lang="en-US" dirty="0">
                <a:latin typeface="Calibri Italic" charset="0"/>
                <a:ea typeface="Calibri Italic" charset="0"/>
                <a:cs typeface="Calibri Italic" charset="0"/>
                <a:sym typeface="Symbol"/>
              </a:rPr>
              <a:t></a:t>
            </a:r>
            <a:r>
              <a:rPr lang="en-US" dirty="0"/>
              <a:t> </a:t>
            </a:r>
            <a:r>
              <a:rPr lang="en-US" dirty="0" err="1"/>
              <a:t>Src</a:t>
            </a:r>
            <a:endParaRPr lang="en-US" dirty="0"/>
          </a:p>
          <a:p>
            <a:pPr marL="285750" lvl="2" indent="0">
              <a:buNone/>
              <a:tabLst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604963" algn="l"/>
              </a:tabLst>
            </a:pP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imulq</a:t>
            </a:r>
            <a:r>
              <a:rPr lang="en-US" dirty="0">
                <a:solidFill>
                  <a:srgbClr val="980002"/>
                </a:solidFill>
                <a:latin typeface="Calibri Bold Italic" charset="0"/>
                <a:ea typeface="ヒラギノ角ゴ ProN W6" charset="0"/>
                <a:cs typeface="ヒラギノ角ゴ ProN W6" charset="0"/>
                <a:sym typeface="Calibri Bold Italic" charset="0"/>
              </a:rPr>
              <a:t>	</a:t>
            </a:r>
            <a:r>
              <a:rPr lang="en-US" dirty="0" err="1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Src,Dest</a:t>
            </a:r>
            <a:r>
              <a:rPr lang="en-US" dirty="0"/>
              <a:t>	</a:t>
            </a:r>
            <a:r>
              <a:rPr lang="en-US" dirty="0" err="1"/>
              <a:t>Dest</a:t>
            </a:r>
            <a:r>
              <a:rPr lang="en-US" dirty="0"/>
              <a:t> = </a:t>
            </a:r>
            <a:r>
              <a:rPr lang="en-US" dirty="0" err="1"/>
              <a:t>Dest</a:t>
            </a:r>
            <a:r>
              <a:rPr lang="en-US" dirty="0"/>
              <a:t> * </a:t>
            </a:r>
            <a:r>
              <a:rPr lang="en-US" dirty="0" err="1"/>
              <a:t>Src</a:t>
            </a:r>
            <a:endParaRPr lang="en-US" dirty="0"/>
          </a:p>
          <a:p>
            <a:pPr marL="285750" lvl="2" indent="0">
              <a:buNone/>
              <a:tabLst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604963" algn="l"/>
              </a:tabLst>
            </a:pP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salq</a:t>
            </a:r>
            <a:r>
              <a:rPr lang="en-US" dirty="0">
                <a:solidFill>
                  <a:srgbClr val="980002"/>
                </a:solidFill>
                <a:latin typeface="Calibri Bold Italic" charset="0"/>
                <a:ea typeface="ヒラギノ角ゴ ProN W6" charset="0"/>
                <a:cs typeface="ヒラギノ角ゴ ProN W6" charset="0"/>
                <a:sym typeface="Calibri Bold Italic" charset="0"/>
              </a:rPr>
              <a:t>	</a:t>
            </a:r>
            <a:r>
              <a:rPr lang="en-US" dirty="0" err="1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Src,Dest</a:t>
            </a:r>
            <a:r>
              <a:rPr lang="en-US" dirty="0"/>
              <a:t>	</a:t>
            </a:r>
            <a:r>
              <a:rPr lang="en-US" dirty="0" err="1"/>
              <a:t>Dest</a:t>
            </a:r>
            <a:r>
              <a:rPr lang="en-US" dirty="0"/>
              <a:t> = </a:t>
            </a:r>
            <a:r>
              <a:rPr lang="en-US" dirty="0" err="1"/>
              <a:t>Dest</a:t>
            </a:r>
            <a:r>
              <a:rPr lang="en-US" dirty="0"/>
              <a:t> &lt;&lt; </a:t>
            </a:r>
            <a:r>
              <a:rPr lang="en-US" dirty="0" err="1"/>
              <a:t>Src</a:t>
            </a:r>
            <a:r>
              <a:rPr lang="en-US" dirty="0"/>
              <a:t>	</a:t>
            </a:r>
            <a:r>
              <a:rPr lang="en-US" dirty="0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Also called </a:t>
            </a:r>
            <a:r>
              <a:rPr lang="en-US" dirty="0" err="1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shlq</a:t>
            </a:r>
            <a:endParaRPr lang="en-US" dirty="0"/>
          </a:p>
          <a:p>
            <a:pPr marL="285750" lvl="2" indent="0">
              <a:buNone/>
              <a:tabLst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604963" algn="l"/>
              </a:tabLst>
            </a:pP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sarq</a:t>
            </a:r>
            <a:r>
              <a:rPr lang="en-US" dirty="0">
                <a:solidFill>
                  <a:srgbClr val="980002"/>
                </a:solidFill>
                <a:latin typeface="Calibri Bold Italic" charset="0"/>
                <a:ea typeface="ヒラギノ角ゴ ProN W6" charset="0"/>
                <a:cs typeface="ヒラギノ角ゴ ProN W6" charset="0"/>
                <a:sym typeface="Calibri Bold Italic" charset="0"/>
              </a:rPr>
              <a:t>	</a:t>
            </a:r>
            <a:r>
              <a:rPr lang="en-US" dirty="0" err="1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Src,Dest</a:t>
            </a:r>
            <a:r>
              <a:rPr lang="en-US" dirty="0"/>
              <a:t>	</a:t>
            </a:r>
            <a:r>
              <a:rPr lang="en-US" dirty="0" err="1"/>
              <a:t>Dest</a:t>
            </a:r>
            <a:r>
              <a:rPr lang="en-US" dirty="0"/>
              <a:t> = </a:t>
            </a:r>
            <a:r>
              <a:rPr lang="en-US" dirty="0" err="1"/>
              <a:t>Dest</a:t>
            </a:r>
            <a:r>
              <a:rPr lang="en-US" dirty="0"/>
              <a:t> &gt;&gt; </a:t>
            </a:r>
            <a:r>
              <a:rPr lang="en-US" dirty="0" err="1"/>
              <a:t>Src</a:t>
            </a:r>
            <a:r>
              <a:rPr lang="en-US" dirty="0"/>
              <a:t>	</a:t>
            </a:r>
            <a:r>
              <a:rPr lang="en-US" dirty="0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Arithmetic</a:t>
            </a:r>
            <a:endParaRPr lang="en-US" dirty="0"/>
          </a:p>
          <a:p>
            <a:pPr marL="285750" lvl="2" indent="0">
              <a:buNone/>
              <a:tabLst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604963" algn="l"/>
              </a:tabLst>
            </a:pP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shrq</a:t>
            </a:r>
            <a:r>
              <a:rPr lang="en-US" dirty="0">
                <a:solidFill>
                  <a:srgbClr val="980002"/>
                </a:solidFill>
                <a:latin typeface="Calibri Bold Italic" charset="0"/>
                <a:ea typeface="ヒラギノ角ゴ ProN W6" charset="0"/>
                <a:cs typeface="ヒラギノ角ゴ ProN W6" charset="0"/>
                <a:sym typeface="Calibri Bold Italic" charset="0"/>
              </a:rPr>
              <a:t>	</a:t>
            </a:r>
            <a:r>
              <a:rPr lang="en-US" dirty="0" err="1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Src,Dest</a:t>
            </a:r>
            <a:r>
              <a:rPr lang="en-US" dirty="0"/>
              <a:t>	</a:t>
            </a:r>
            <a:r>
              <a:rPr lang="en-US" dirty="0" err="1"/>
              <a:t>Dest</a:t>
            </a:r>
            <a:r>
              <a:rPr lang="en-US" dirty="0"/>
              <a:t> = </a:t>
            </a:r>
            <a:r>
              <a:rPr lang="en-US" dirty="0" err="1"/>
              <a:t>Dest</a:t>
            </a:r>
            <a:r>
              <a:rPr lang="en-US" dirty="0"/>
              <a:t> &gt;&gt; </a:t>
            </a:r>
            <a:r>
              <a:rPr lang="en-US" dirty="0" err="1"/>
              <a:t>Src</a:t>
            </a:r>
            <a:r>
              <a:rPr lang="en-US" dirty="0"/>
              <a:t>	</a:t>
            </a:r>
            <a:r>
              <a:rPr lang="en-US" dirty="0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Logical</a:t>
            </a:r>
            <a:endParaRPr lang="en-US" dirty="0"/>
          </a:p>
          <a:p>
            <a:pPr marL="285750" lvl="2" indent="0">
              <a:buNone/>
              <a:tabLst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604963" algn="l"/>
              </a:tabLst>
            </a:pP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xorq</a:t>
            </a:r>
            <a:r>
              <a:rPr lang="en-US" dirty="0">
                <a:solidFill>
                  <a:srgbClr val="980002"/>
                </a:solidFill>
                <a:latin typeface="Calibri Bold Italic" charset="0"/>
                <a:ea typeface="ヒラギノ角ゴ ProN W6" charset="0"/>
                <a:cs typeface="ヒラギノ角ゴ ProN W6" charset="0"/>
                <a:sym typeface="Calibri Bold Italic" charset="0"/>
              </a:rPr>
              <a:t>	</a:t>
            </a:r>
            <a:r>
              <a:rPr lang="en-US" dirty="0" err="1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Src,Dest</a:t>
            </a:r>
            <a:r>
              <a:rPr lang="en-US" dirty="0"/>
              <a:t>	</a:t>
            </a:r>
            <a:r>
              <a:rPr lang="en-US" dirty="0" err="1"/>
              <a:t>Dest</a:t>
            </a:r>
            <a:r>
              <a:rPr lang="en-US" dirty="0"/>
              <a:t> = </a:t>
            </a:r>
            <a:r>
              <a:rPr lang="en-US" dirty="0" err="1"/>
              <a:t>Dest</a:t>
            </a:r>
            <a:r>
              <a:rPr lang="en-US" dirty="0"/>
              <a:t> ^ </a:t>
            </a:r>
            <a:r>
              <a:rPr lang="en-US" dirty="0" err="1"/>
              <a:t>Src</a:t>
            </a:r>
            <a:endParaRPr lang="en-US" dirty="0"/>
          </a:p>
          <a:p>
            <a:pPr marL="285750" lvl="2" indent="0">
              <a:buNone/>
              <a:tabLst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604963" algn="l"/>
              </a:tabLst>
            </a:pP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andq</a:t>
            </a:r>
            <a:r>
              <a:rPr lang="en-US" dirty="0">
                <a:solidFill>
                  <a:srgbClr val="980002"/>
                </a:solidFill>
                <a:latin typeface="Calibri Bold Italic" charset="0"/>
                <a:ea typeface="ヒラギノ角ゴ ProN W6" charset="0"/>
                <a:cs typeface="ヒラギノ角ゴ ProN W6" charset="0"/>
                <a:sym typeface="Calibri Bold Italic" charset="0"/>
              </a:rPr>
              <a:t>	</a:t>
            </a:r>
            <a:r>
              <a:rPr lang="en-US" dirty="0" err="1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Src,Dest</a:t>
            </a:r>
            <a:r>
              <a:rPr lang="en-US" dirty="0"/>
              <a:t>	</a:t>
            </a:r>
            <a:r>
              <a:rPr lang="en-US" dirty="0" err="1"/>
              <a:t>Dest</a:t>
            </a:r>
            <a:r>
              <a:rPr lang="en-US" dirty="0"/>
              <a:t> = </a:t>
            </a:r>
            <a:r>
              <a:rPr lang="en-US" dirty="0" err="1"/>
              <a:t>Dest</a:t>
            </a:r>
            <a:r>
              <a:rPr lang="en-US" dirty="0"/>
              <a:t> &amp; </a:t>
            </a:r>
            <a:r>
              <a:rPr lang="en-US" dirty="0" err="1"/>
              <a:t>Src</a:t>
            </a:r>
            <a:endParaRPr lang="en-US" dirty="0"/>
          </a:p>
          <a:p>
            <a:pPr marL="285750" lvl="2" indent="0">
              <a:buNone/>
              <a:tabLst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604963" algn="l"/>
              </a:tabLst>
            </a:pP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orq</a:t>
            </a:r>
            <a:r>
              <a:rPr lang="en-US" dirty="0">
                <a:solidFill>
                  <a:srgbClr val="980002"/>
                </a:solidFill>
                <a:latin typeface="Calibri Bold Italic" charset="0"/>
                <a:ea typeface="ヒラギノ角ゴ ProN W6" charset="0"/>
                <a:cs typeface="ヒラギノ角ゴ ProN W6" charset="0"/>
                <a:sym typeface="Calibri Bold Italic" charset="0"/>
              </a:rPr>
              <a:t>	</a:t>
            </a:r>
            <a:r>
              <a:rPr lang="en-US" dirty="0" err="1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Src,Dest</a:t>
            </a:r>
            <a:r>
              <a:rPr lang="en-US" dirty="0"/>
              <a:t>	</a:t>
            </a:r>
            <a:r>
              <a:rPr lang="en-US" dirty="0" err="1"/>
              <a:t>Dest</a:t>
            </a:r>
            <a:r>
              <a:rPr lang="en-US" dirty="0"/>
              <a:t> = </a:t>
            </a:r>
            <a:r>
              <a:rPr lang="en-US" dirty="0" err="1"/>
              <a:t>Dest</a:t>
            </a:r>
            <a:r>
              <a:rPr lang="en-US" dirty="0"/>
              <a:t> | </a:t>
            </a:r>
            <a:r>
              <a:rPr lang="en-US" dirty="0" err="1"/>
              <a:t>Src</a:t>
            </a:r>
            <a:endParaRPr lang="en-US" dirty="0"/>
          </a:p>
          <a:p>
            <a:pPr>
              <a:tabLst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604963" algn="l"/>
              </a:tabLst>
            </a:pPr>
            <a:r>
              <a:rPr lang="en-US" dirty="0"/>
              <a:t>Watch out for argument order!</a:t>
            </a:r>
          </a:p>
          <a:p>
            <a:pPr>
              <a:tabLst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604963" algn="l"/>
              </a:tabLst>
            </a:pPr>
            <a:r>
              <a:rPr lang="en-US" dirty="0"/>
              <a:t>No distinction between signed and unsigned </a:t>
            </a:r>
            <a:r>
              <a:rPr lang="en-US" dirty="0" err="1"/>
              <a:t>int</a:t>
            </a:r>
            <a:r>
              <a:rPr lang="en-US" dirty="0"/>
              <a:t> (why?)</a:t>
            </a:r>
          </a:p>
        </p:txBody>
      </p:sp>
    </p:spTree>
    <p:extLst>
      <p:ext uri="{BB962C8B-B14F-4D97-AF65-F5344CB8AC3E}">
        <p14:creationId xmlns:p14="http://schemas.microsoft.com/office/powerpoint/2010/main" val="63117314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Some Arithmetic Operations</a:t>
            </a:r>
          </a:p>
        </p:txBody>
      </p:sp>
      <p:sp>
        <p:nvSpPr>
          <p:cNvPr id="16388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>
              <a:tabLst>
                <a:tab pos="1409700" algn="l"/>
                <a:tab pos="1409700" algn="l"/>
                <a:tab pos="1409700" algn="l"/>
                <a:tab pos="1409700" algn="l"/>
              </a:tabLst>
            </a:pPr>
            <a:r>
              <a:rPr lang="en-US" dirty="0"/>
              <a:t>One Operand Instructions</a:t>
            </a:r>
          </a:p>
          <a:p>
            <a:pPr marL="285750" lvl="2" indent="0">
              <a:buNone/>
              <a:tabLst>
                <a:tab pos="1409700" algn="l"/>
                <a:tab pos="1409700" algn="l"/>
                <a:tab pos="1409700" algn="l"/>
                <a:tab pos="1409700" algn="l"/>
              </a:tabLst>
            </a:pP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incq</a:t>
            </a:r>
            <a:r>
              <a:rPr lang="en-US" dirty="0">
                <a:solidFill>
                  <a:srgbClr val="980002"/>
                </a:solidFill>
                <a:latin typeface="Calibri Bold Italic" charset="0"/>
                <a:ea typeface="ヒラギノ角ゴ ProN W6" charset="0"/>
                <a:cs typeface="ヒラギノ角ゴ ProN W6" charset="0"/>
                <a:sym typeface="Calibri Bold Italic" charset="0"/>
              </a:rPr>
              <a:t>	</a:t>
            </a:r>
            <a:r>
              <a:rPr lang="en-US" dirty="0" err="1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Dest</a:t>
            </a:r>
            <a:r>
              <a:rPr lang="en-US" dirty="0">
                <a:latin typeface="Calibri Italic" charset="0"/>
                <a:sym typeface="Calibri Italic" charset="0"/>
              </a:rPr>
              <a:t>	</a:t>
            </a:r>
            <a:r>
              <a:rPr lang="en-US" dirty="0" err="1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Dest</a:t>
            </a:r>
            <a:r>
              <a:rPr lang="en-US" dirty="0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 = </a:t>
            </a:r>
            <a:r>
              <a:rPr lang="en-US" dirty="0" err="1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Dest</a:t>
            </a:r>
            <a:r>
              <a:rPr lang="en-US" dirty="0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 + 1</a:t>
            </a:r>
            <a:endParaRPr lang="en-US" dirty="0">
              <a:latin typeface="Calibri Italic" charset="0"/>
              <a:sym typeface="Calibri Italic" charset="0"/>
            </a:endParaRPr>
          </a:p>
          <a:p>
            <a:pPr marL="285750" lvl="2" indent="0">
              <a:buNone/>
              <a:tabLst>
                <a:tab pos="1409700" algn="l"/>
                <a:tab pos="1409700" algn="l"/>
                <a:tab pos="1409700" algn="l"/>
                <a:tab pos="1409700" algn="l"/>
              </a:tabLst>
            </a:pP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decq</a:t>
            </a:r>
            <a:r>
              <a:rPr lang="en-US" dirty="0">
                <a:solidFill>
                  <a:srgbClr val="980002"/>
                </a:solidFill>
                <a:latin typeface="Calibri Bold Italic" charset="0"/>
                <a:ea typeface="ヒラギノ角ゴ ProN W6" charset="0"/>
                <a:cs typeface="ヒラギノ角ゴ ProN W6" charset="0"/>
                <a:sym typeface="Calibri Bold Italic" charset="0"/>
              </a:rPr>
              <a:t>	</a:t>
            </a:r>
            <a:r>
              <a:rPr lang="en-US" dirty="0" err="1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Dest</a:t>
            </a:r>
            <a:r>
              <a:rPr lang="en-US" dirty="0">
                <a:latin typeface="Calibri Italic" charset="0"/>
                <a:sym typeface="Calibri Italic" charset="0"/>
              </a:rPr>
              <a:t>	</a:t>
            </a:r>
            <a:r>
              <a:rPr lang="en-US" dirty="0" err="1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Dest</a:t>
            </a:r>
            <a:r>
              <a:rPr lang="en-US" dirty="0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 = </a:t>
            </a:r>
            <a:r>
              <a:rPr lang="en-US" dirty="0" err="1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Dest</a:t>
            </a:r>
            <a:r>
              <a:rPr lang="en-US" dirty="0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 </a:t>
            </a:r>
            <a:r>
              <a:rPr lang="en-US" dirty="0">
                <a:latin typeface="Calibri Italic" charset="0"/>
                <a:ea typeface="Calibri Italic" charset="0"/>
                <a:cs typeface="Calibri Italic" charset="0"/>
                <a:sym typeface="Symbol"/>
              </a:rPr>
              <a:t></a:t>
            </a:r>
            <a:r>
              <a:rPr lang="en-US" dirty="0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 1</a:t>
            </a:r>
            <a:endParaRPr lang="en-US" dirty="0">
              <a:latin typeface="Calibri Italic" charset="0"/>
              <a:sym typeface="Calibri Italic" charset="0"/>
            </a:endParaRPr>
          </a:p>
          <a:p>
            <a:pPr marL="285750" lvl="2" indent="0">
              <a:buNone/>
              <a:tabLst>
                <a:tab pos="1409700" algn="l"/>
                <a:tab pos="1409700" algn="l"/>
                <a:tab pos="1409700" algn="l"/>
                <a:tab pos="1409700" algn="l"/>
              </a:tabLst>
            </a:pP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negq</a:t>
            </a:r>
            <a:r>
              <a:rPr lang="en-US" dirty="0">
                <a:solidFill>
                  <a:srgbClr val="980002"/>
                </a:solidFill>
                <a:latin typeface="Calibri Bold Italic" charset="0"/>
                <a:ea typeface="ヒラギノ角ゴ ProN W6" charset="0"/>
                <a:cs typeface="ヒラギノ角ゴ ProN W6" charset="0"/>
                <a:sym typeface="Calibri Bold Italic" charset="0"/>
              </a:rPr>
              <a:t>	</a:t>
            </a:r>
            <a:r>
              <a:rPr lang="en-US" dirty="0" err="1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Dest</a:t>
            </a:r>
            <a:r>
              <a:rPr lang="en-US" dirty="0">
                <a:latin typeface="Calibri Italic" charset="0"/>
                <a:sym typeface="Calibri Italic" charset="0"/>
              </a:rPr>
              <a:t>	</a:t>
            </a:r>
            <a:r>
              <a:rPr lang="en-US" dirty="0" err="1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Dest</a:t>
            </a:r>
            <a:r>
              <a:rPr lang="en-US" dirty="0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 = </a:t>
            </a:r>
            <a:r>
              <a:rPr lang="en-US" dirty="0">
                <a:latin typeface="Calibri Italic" charset="0"/>
                <a:ea typeface="Calibri Italic" charset="0"/>
                <a:cs typeface="Calibri Italic" charset="0"/>
                <a:sym typeface="Symbol"/>
              </a:rPr>
              <a:t> </a:t>
            </a:r>
            <a:r>
              <a:rPr lang="en-US" dirty="0" err="1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Dest</a:t>
            </a:r>
            <a:endParaRPr lang="en-US" dirty="0">
              <a:latin typeface="Calibri Italic" charset="0"/>
              <a:sym typeface="Calibri Italic" charset="0"/>
            </a:endParaRPr>
          </a:p>
          <a:p>
            <a:pPr marL="285750" lvl="2" indent="0">
              <a:buNone/>
              <a:tabLst>
                <a:tab pos="1409700" algn="l"/>
                <a:tab pos="1409700" algn="l"/>
                <a:tab pos="1409700" algn="l"/>
                <a:tab pos="1409700" algn="l"/>
              </a:tabLst>
            </a:pP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notq</a:t>
            </a:r>
            <a:r>
              <a:rPr lang="en-US" dirty="0">
                <a:solidFill>
                  <a:srgbClr val="980002"/>
                </a:solidFill>
                <a:latin typeface="Calibri Bold Italic" charset="0"/>
                <a:ea typeface="ヒラギノ角ゴ ProN W6" charset="0"/>
                <a:cs typeface="ヒラギノ角ゴ ProN W6" charset="0"/>
                <a:sym typeface="Calibri Bold Italic" charset="0"/>
              </a:rPr>
              <a:t>	</a:t>
            </a:r>
            <a:r>
              <a:rPr lang="en-US" dirty="0" err="1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Dest</a:t>
            </a:r>
            <a:r>
              <a:rPr lang="en-US" dirty="0">
                <a:latin typeface="Calibri Italic" charset="0"/>
                <a:sym typeface="Calibri Italic" charset="0"/>
              </a:rPr>
              <a:t>	</a:t>
            </a:r>
            <a:r>
              <a:rPr lang="en-US" dirty="0" err="1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Dest</a:t>
            </a:r>
            <a:r>
              <a:rPr lang="en-US" dirty="0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 = ~</a:t>
            </a:r>
            <a:r>
              <a:rPr lang="en-US" dirty="0" err="1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Dest</a:t>
            </a:r>
            <a:endParaRPr lang="en-US" dirty="0">
              <a:latin typeface="Calibri Italic" charset="0"/>
              <a:sym typeface="Calibri Italic" charset="0"/>
            </a:endParaRPr>
          </a:p>
          <a:p>
            <a:pPr>
              <a:spcBef>
                <a:spcPts val="3500"/>
              </a:spcBef>
              <a:tabLst>
                <a:tab pos="1409700" algn="l"/>
                <a:tab pos="1409700" algn="l"/>
                <a:tab pos="1409700" algn="l"/>
                <a:tab pos="1409700" algn="l"/>
              </a:tabLst>
            </a:pPr>
            <a:r>
              <a:rPr lang="en-US" dirty="0"/>
              <a:t>See book for more instructions</a:t>
            </a:r>
          </a:p>
        </p:txBody>
      </p:sp>
    </p:spTree>
    <p:extLst>
      <p:ext uri="{BB962C8B-B14F-4D97-AF65-F5344CB8AC3E}">
        <p14:creationId xmlns:p14="http://schemas.microsoft.com/office/powerpoint/2010/main" val="170533228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Arithmetic Expression Example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86200" y="3505199"/>
            <a:ext cx="4406900" cy="2828925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Interesting Instructions</a:t>
            </a:r>
          </a:p>
          <a:p>
            <a:pPr lvl="1" indent="-342900"/>
            <a:r>
              <a:rPr lang="en-US" b="1" dirty="0" err="1">
                <a:latin typeface="Courier New"/>
                <a:cs typeface="Courier New"/>
              </a:rPr>
              <a:t>leaq</a:t>
            </a:r>
            <a:r>
              <a:rPr lang="en-US" dirty="0"/>
              <a:t>: address computation</a:t>
            </a:r>
          </a:p>
          <a:p>
            <a:pPr lvl="1" indent="-342900"/>
            <a:r>
              <a:rPr lang="en-US" b="1" dirty="0" err="1">
                <a:latin typeface="Courier New"/>
                <a:cs typeface="Courier New"/>
              </a:rPr>
              <a:t>salq</a:t>
            </a:r>
            <a:r>
              <a:rPr lang="en-US" dirty="0"/>
              <a:t>: shift</a:t>
            </a:r>
          </a:p>
          <a:p>
            <a:pPr lvl="1" indent="-342900"/>
            <a:r>
              <a:rPr lang="en-US" b="1" dirty="0" err="1">
                <a:latin typeface="Courier New"/>
                <a:cs typeface="Courier New"/>
              </a:rPr>
              <a:t>imulq</a:t>
            </a:r>
            <a:r>
              <a:rPr lang="en-US" dirty="0"/>
              <a:t>: multiplication</a:t>
            </a:r>
          </a:p>
          <a:p>
            <a:pPr lvl="2" indent="-342900"/>
            <a:r>
              <a:rPr lang="en-US" dirty="0"/>
              <a:t>But, only used once</a:t>
            </a:r>
          </a:p>
        </p:txBody>
      </p:sp>
      <p:sp>
        <p:nvSpPr>
          <p:cNvPr id="17412" name="Rectangle 4"/>
          <p:cNvSpPr>
            <a:spLocks/>
          </p:cNvSpPr>
          <p:nvPr/>
        </p:nvSpPr>
        <p:spPr bwMode="auto">
          <a:xfrm>
            <a:off x="152400" y="1752600"/>
            <a:ext cx="3581400" cy="34290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long </a:t>
            </a:r>
            <a:r>
              <a:rPr lang="en-US" sz="1800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arith</a:t>
            </a:r>
            <a:endParaRPr lang="en-US" sz="1800" dirty="0"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(long x, long y, long z)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{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long t1 = </a:t>
            </a:r>
            <a:r>
              <a:rPr lang="en-US" sz="1800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x+y</a:t>
            </a:r>
            <a:r>
              <a:rPr lang="en-US" sz="1800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long t2 = z+t1;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long t3 = x+4;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long t4 = y * 48;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long t5 = t3 + t4;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long </a:t>
            </a:r>
            <a:r>
              <a:rPr lang="en-US" sz="1800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rval</a:t>
            </a:r>
            <a:r>
              <a:rPr lang="en-US" sz="1800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= t2 * t5;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return </a:t>
            </a:r>
            <a:r>
              <a:rPr lang="en-US" sz="1800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rval</a:t>
            </a:r>
            <a:r>
              <a:rPr lang="en-US" sz="1800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}</a:t>
            </a:r>
          </a:p>
        </p:txBody>
      </p:sp>
      <p:sp>
        <p:nvSpPr>
          <p:cNvPr id="17413" name="Rectangle 5"/>
          <p:cNvSpPr>
            <a:spLocks/>
          </p:cNvSpPr>
          <p:nvPr/>
        </p:nvSpPr>
        <p:spPr bwMode="auto">
          <a:xfrm>
            <a:off x="4249737" y="1193800"/>
            <a:ext cx="4127500" cy="24638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>
              <a:tabLst>
                <a:tab pos="346075" algn="l"/>
                <a:tab pos="457200" algn="l"/>
                <a:tab pos="1201738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arith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:</a:t>
            </a:r>
          </a:p>
          <a:p>
            <a:pPr algn="l">
              <a:tabLst>
                <a:tab pos="346075" algn="l"/>
                <a:tab pos="457200" algn="l"/>
                <a:tab pos="1201738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</a:t>
            </a:r>
            <a:r>
              <a:rPr lang="en-US" sz="1800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leaq</a:t>
            </a:r>
            <a:r>
              <a:rPr lang="en-US" sz="1800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(%</a:t>
            </a:r>
            <a:r>
              <a:rPr lang="en-US" sz="1800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rdi</a:t>
            </a:r>
            <a:r>
              <a:rPr lang="en-US" sz="1800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,%</a:t>
            </a:r>
            <a:r>
              <a:rPr lang="en-US" sz="1800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rsi</a:t>
            </a:r>
            <a:r>
              <a:rPr lang="en-US" sz="1800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), %</a:t>
            </a:r>
            <a:r>
              <a:rPr lang="en-US" sz="1800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rax</a:t>
            </a:r>
            <a:endParaRPr lang="en-US" sz="1800" dirty="0"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346075" algn="l"/>
                <a:tab pos="457200" algn="l"/>
                <a:tab pos="1201738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</a:t>
            </a:r>
            <a:r>
              <a:rPr lang="en-US" sz="1800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addq</a:t>
            </a:r>
            <a:r>
              <a:rPr lang="en-US" sz="1800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%</a:t>
            </a:r>
            <a:r>
              <a:rPr lang="en-US" sz="1800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rdx</a:t>
            </a:r>
            <a:r>
              <a:rPr lang="en-US" sz="1800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 %</a:t>
            </a:r>
            <a:r>
              <a:rPr lang="en-US" sz="1800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rax</a:t>
            </a:r>
            <a:endParaRPr lang="en-US" sz="1800" dirty="0"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346075" algn="l"/>
                <a:tab pos="457200" algn="l"/>
                <a:tab pos="1201738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</a:t>
            </a:r>
            <a:r>
              <a:rPr lang="en-US" sz="1800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leaq</a:t>
            </a:r>
            <a:r>
              <a:rPr lang="en-US" sz="1800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(%rsi,%rsi,2), %</a:t>
            </a:r>
            <a:r>
              <a:rPr lang="en-US" sz="1800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rdx</a:t>
            </a:r>
            <a:endParaRPr lang="en-US" sz="1800" dirty="0"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346075" algn="l"/>
                <a:tab pos="457200" algn="l"/>
                <a:tab pos="1201738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</a:t>
            </a:r>
            <a:r>
              <a:rPr lang="en-US" sz="1800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salq</a:t>
            </a:r>
            <a:r>
              <a:rPr lang="en-US" sz="1800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$4, %</a:t>
            </a:r>
            <a:r>
              <a:rPr lang="en-US" sz="1800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rdx</a:t>
            </a:r>
            <a:endParaRPr lang="en-US" sz="1800" dirty="0"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346075" algn="l"/>
                <a:tab pos="457200" algn="l"/>
                <a:tab pos="1201738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</a:t>
            </a:r>
            <a:r>
              <a:rPr lang="en-US" sz="1800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leaq</a:t>
            </a:r>
            <a:r>
              <a:rPr lang="en-US" sz="1800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4(%</a:t>
            </a:r>
            <a:r>
              <a:rPr lang="en-US" sz="1800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rdi</a:t>
            </a:r>
            <a:r>
              <a:rPr lang="en-US" sz="1800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,%</a:t>
            </a:r>
            <a:r>
              <a:rPr lang="en-US" sz="1800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rdx</a:t>
            </a:r>
            <a:r>
              <a:rPr lang="en-US" sz="1800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), %</a:t>
            </a:r>
            <a:r>
              <a:rPr lang="en-US" sz="1800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rcx</a:t>
            </a:r>
            <a:endParaRPr lang="en-US" sz="1800" dirty="0"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346075" algn="l"/>
                <a:tab pos="457200" algn="l"/>
                <a:tab pos="1201738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</a:t>
            </a:r>
            <a:r>
              <a:rPr lang="en-US" sz="1800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imulq</a:t>
            </a:r>
            <a:r>
              <a:rPr lang="en-US" sz="1800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%</a:t>
            </a:r>
            <a:r>
              <a:rPr lang="en-US" sz="1800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rcx</a:t>
            </a:r>
            <a:r>
              <a:rPr lang="en-US" sz="1800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 %</a:t>
            </a:r>
            <a:r>
              <a:rPr lang="en-US" sz="1800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rax</a:t>
            </a:r>
            <a:endParaRPr lang="en-US" sz="1800" dirty="0"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346075" algn="l"/>
                <a:tab pos="457200" algn="l"/>
                <a:tab pos="1201738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ret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302836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Understanding Arithmetic Expression Example</a:t>
            </a:r>
          </a:p>
        </p:txBody>
      </p:sp>
      <p:sp>
        <p:nvSpPr>
          <p:cNvPr id="17412" name="Rectangle 4"/>
          <p:cNvSpPr>
            <a:spLocks/>
          </p:cNvSpPr>
          <p:nvPr/>
        </p:nvSpPr>
        <p:spPr bwMode="auto">
          <a:xfrm>
            <a:off x="152400" y="1752600"/>
            <a:ext cx="3505200" cy="34290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long </a:t>
            </a:r>
            <a:r>
              <a:rPr lang="en-US" sz="1800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arith</a:t>
            </a:r>
            <a:endParaRPr lang="en-US" sz="1800" dirty="0"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(long x, long y, long z)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{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long t1 = </a:t>
            </a:r>
            <a:r>
              <a:rPr lang="en-US" sz="1800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x+y</a:t>
            </a:r>
            <a:r>
              <a:rPr lang="en-US" sz="1800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long t2 = z+t1;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long t3 = x+4;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long t4 = y * 48;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long t5 = t3 + t4;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long </a:t>
            </a:r>
            <a:r>
              <a:rPr lang="en-US" sz="1800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rval</a:t>
            </a:r>
            <a:r>
              <a:rPr lang="en-US" sz="1800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= t2 * t5;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return </a:t>
            </a:r>
            <a:r>
              <a:rPr lang="en-US" sz="1800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rval</a:t>
            </a:r>
            <a:r>
              <a:rPr lang="en-US" sz="1800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}</a:t>
            </a:r>
          </a:p>
        </p:txBody>
      </p:sp>
      <p:sp>
        <p:nvSpPr>
          <p:cNvPr id="17413" name="Rectangle 5"/>
          <p:cNvSpPr>
            <a:spLocks/>
          </p:cNvSpPr>
          <p:nvPr/>
        </p:nvSpPr>
        <p:spPr bwMode="auto">
          <a:xfrm>
            <a:off x="3810000" y="1193800"/>
            <a:ext cx="5181600" cy="24638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>
              <a:tabLst>
                <a:tab pos="346075" algn="l"/>
                <a:tab pos="457200" algn="l"/>
                <a:tab pos="1201738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arith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:</a:t>
            </a:r>
          </a:p>
          <a:p>
            <a:pPr algn="l">
              <a:tabLst>
                <a:tab pos="346075" algn="l"/>
                <a:tab pos="457200" algn="l"/>
                <a:tab pos="1201738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</a:t>
            </a:r>
            <a:r>
              <a:rPr lang="en-US" sz="1800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leaq</a:t>
            </a:r>
            <a:r>
              <a:rPr lang="en-US" sz="1800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(%</a:t>
            </a:r>
            <a:r>
              <a:rPr lang="en-US" sz="1800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rdi</a:t>
            </a:r>
            <a:r>
              <a:rPr lang="en-US" sz="1800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,%</a:t>
            </a:r>
            <a:r>
              <a:rPr lang="en-US" sz="1800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rsi</a:t>
            </a:r>
            <a:r>
              <a:rPr lang="en-US" sz="1800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), %</a:t>
            </a:r>
            <a:r>
              <a:rPr lang="en-US" sz="1800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rax</a:t>
            </a:r>
            <a:r>
              <a:rPr lang="en-US" sz="1800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# t1</a:t>
            </a:r>
          </a:p>
          <a:p>
            <a:pPr algn="l">
              <a:tabLst>
                <a:tab pos="346075" algn="l"/>
                <a:tab pos="457200" algn="l"/>
                <a:tab pos="1201738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</a:t>
            </a:r>
            <a:r>
              <a:rPr lang="en-US" sz="1800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addq</a:t>
            </a:r>
            <a:r>
              <a:rPr lang="en-US" sz="1800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%</a:t>
            </a:r>
            <a:r>
              <a:rPr lang="en-US" sz="1800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rdx</a:t>
            </a:r>
            <a:r>
              <a:rPr lang="en-US" sz="1800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 %</a:t>
            </a:r>
            <a:r>
              <a:rPr lang="en-US" sz="1800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rax</a:t>
            </a:r>
            <a:r>
              <a:rPr lang="en-US" sz="1800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      # t2</a:t>
            </a:r>
          </a:p>
          <a:p>
            <a:pPr algn="l">
              <a:tabLst>
                <a:tab pos="346075" algn="l"/>
                <a:tab pos="457200" algn="l"/>
                <a:tab pos="1201738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</a:t>
            </a:r>
            <a:r>
              <a:rPr lang="en-US" sz="1800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leaq</a:t>
            </a:r>
            <a:r>
              <a:rPr lang="en-US" sz="1800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(%rsi,%rsi,2), %</a:t>
            </a:r>
            <a:r>
              <a:rPr lang="en-US" sz="1800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rdx</a:t>
            </a:r>
            <a:endParaRPr lang="en-US" sz="1800" dirty="0"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346075" algn="l"/>
                <a:tab pos="457200" algn="l"/>
                <a:tab pos="1201738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</a:t>
            </a:r>
            <a:r>
              <a:rPr lang="en-US" sz="1800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salq</a:t>
            </a:r>
            <a:r>
              <a:rPr lang="en-US" sz="1800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$4, %</a:t>
            </a:r>
            <a:r>
              <a:rPr lang="en-US" sz="1800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rdx</a:t>
            </a:r>
            <a:r>
              <a:rPr lang="en-US" sz="1800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        # t4</a:t>
            </a:r>
          </a:p>
          <a:p>
            <a:pPr algn="l">
              <a:tabLst>
                <a:tab pos="346075" algn="l"/>
                <a:tab pos="457200" algn="l"/>
                <a:tab pos="1201738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</a:t>
            </a:r>
            <a:r>
              <a:rPr lang="en-US" sz="1800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leaq</a:t>
            </a:r>
            <a:r>
              <a:rPr lang="en-US" sz="1800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4(%</a:t>
            </a:r>
            <a:r>
              <a:rPr lang="en-US" sz="1800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rdi</a:t>
            </a:r>
            <a:r>
              <a:rPr lang="en-US" sz="1800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,%</a:t>
            </a:r>
            <a:r>
              <a:rPr lang="en-US" sz="1800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rdx</a:t>
            </a:r>
            <a:r>
              <a:rPr lang="en-US" sz="1800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), %</a:t>
            </a:r>
            <a:r>
              <a:rPr lang="en-US" sz="1800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rcx</a:t>
            </a:r>
            <a:r>
              <a:rPr lang="en-US" sz="1800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# t5</a:t>
            </a:r>
          </a:p>
          <a:p>
            <a:pPr algn="l">
              <a:tabLst>
                <a:tab pos="346075" algn="l"/>
                <a:tab pos="457200" algn="l"/>
                <a:tab pos="1201738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</a:t>
            </a:r>
            <a:r>
              <a:rPr lang="en-US" sz="1800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imulq</a:t>
            </a:r>
            <a:r>
              <a:rPr lang="en-US" sz="1800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%</a:t>
            </a:r>
            <a:r>
              <a:rPr lang="en-US" sz="1800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rcx</a:t>
            </a:r>
            <a:r>
              <a:rPr lang="en-US" sz="1800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 %</a:t>
            </a:r>
            <a:r>
              <a:rPr lang="en-US" sz="1800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rax</a:t>
            </a:r>
            <a:r>
              <a:rPr lang="en-US" sz="1800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      # </a:t>
            </a:r>
            <a:r>
              <a:rPr lang="en-US" sz="1800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rval</a:t>
            </a:r>
            <a:endParaRPr lang="en-US" sz="1800" dirty="0"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346075" algn="l"/>
                <a:tab pos="457200" algn="l"/>
                <a:tab pos="1201738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ret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</p:txBody>
      </p:sp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4648200" y="3733800"/>
          <a:ext cx="3352800" cy="2667000"/>
        </p:xfrm>
        <a:graphic>
          <a:graphicData uri="http://schemas.openxmlformats.org/drawingml/2006/table">
            <a:tbl>
              <a:tblPr firstRow="1" bandRow="1"/>
              <a:tblGrid>
                <a:gridCol w="1676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10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9pPr>
                    </a:lstStyle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Register</a:t>
                      </a: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000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9pPr>
                    </a:lstStyle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Use(s)</a:t>
                      </a: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9pPr>
                    </a:lstStyle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rdi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381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0000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9pPr>
                    </a:lstStyle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Argument </a:t>
                      </a:r>
                      <a:r>
                        <a:rPr lang="en-US" b="1" i="0" dirty="0">
                          <a:latin typeface="Courier New"/>
                          <a:cs typeface="Courier New"/>
                        </a:rPr>
                        <a:t>x</a:t>
                      </a: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381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0000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9pPr>
                    </a:lstStyle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rsi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0000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9pPr>
                    </a:lstStyle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Argument </a:t>
                      </a:r>
                      <a:r>
                        <a:rPr lang="en-US" b="1" i="0" dirty="0">
                          <a:latin typeface="Courier New"/>
                          <a:cs typeface="Courier New"/>
                        </a:rPr>
                        <a:t>y</a:t>
                      </a: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0000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10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9pPr>
                    </a:lstStyle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rdx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0000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9pPr>
                    </a:lstStyle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Argument </a:t>
                      </a:r>
                      <a:r>
                        <a:rPr lang="en-US" b="1" i="0" dirty="0">
                          <a:latin typeface="Courier New"/>
                          <a:cs typeface="Courier New"/>
                        </a:rPr>
                        <a:t>z</a:t>
                      </a: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0000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10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9pPr>
                    </a:lstStyle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rax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0000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9pPr>
                    </a:lstStyle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t1</a:t>
                      </a:r>
                      <a:r>
                        <a:rPr lang="en-US" dirty="0">
                          <a:latin typeface="Calibri"/>
                          <a:cs typeface="Calibri"/>
                        </a:rPr>
                        <a:t>,</a:t>
                      </a:r>
                      <a:r>
                        <a:rPr lang="en-US" baseline="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lang="en-US" b="1" i="0" dirty="0">
                          <a:latin typeface="Courier New"/>
                          <a:cs typeface="Courier New"/>
                        </a:rPr>
                        <a:t>t2</a:t>
                      </a:r>
                      <a:r>
                        <a:rPr lang="en-US" baseline="0" dirty="0">
                          <a:latin typeface="Calibri"/>
                          <a:cs typeface="Calibri"/>
                        </a:rPr>
                        <a:t>, </a:t>
                      </a:r>
                      <a:r>
                        <a:rPr lang="en-US" b="1" i="0" baseline="0" dirty="0" err="1">
                          <a:latin typeface="Courier New"/>
                          <a:cs typeface="Courier New"/>
                        </a:rPr>
                        <a:t>rval</a:t>
                      </a:r>
                      <a:endParaRPr lang="en-US" dirty="0">
                        <a:latin typeface="Calibri"/>
                        <a:cs typeface="Calibri"/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0000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10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9pPr>
                    </a:lstStyle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rdx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0000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9pPr>
                    </a:lstStyle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t4</a:t>
                      </a:r>
                      <a:endParaRPr lang="en-US" dirty="0">
                        <a:latin typeface="Calibri"/>
                        <a:cs typeface="Calibri"/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0000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10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9pPr>
                    </a:lstStyle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rcx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0000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9pPr>
                    </a:lstStyle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t5</a:t>
                      </a:r>
                      <a:endParaRPr lang="en-US" dirty="0">
                        <a:latin typeface="Calibri"/>
                        <a:cs typeface="Calibri"/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0000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3912682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2" name="Rectangle 2"/>
          <p:cNvSpPr>
            <a:spLocks noChangeArrowheads="1"/>
          </p:cNvSpPr>
          <p:nvPr/>
        </p:nvSpPr>
        <p:spPr bwMode="auto">
          <a:xfrm>
            <a:off x="381001" y="2514600"/>
            <a:ext cx="1447800" cy="73609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algn="r">
              <a:lnSpc>
                <a:spcPct val="100000"/>
              </a:lnSpc>
            </a:pPr>
            <a:r>
              <a:rPr lang="en-US" i="1" dirty="0">
                <a:latin typeface="Calibri" pitchFamily="34" charset="0"/>
              </a:rPr>
              <a:t>text</a:t>
            </a:r>
          </a:p>
        </p:txBody>
      </p:sp>
      <p:sp>
        <p:nvSpPr>
          <p:cNvPr id="148483" name="Rectangle 3"/>
          <p:cNvSpPr>
            <a:spLocks noChangeArrowheads="1"/>
          </p:cNvSpPr>
          <p:nvPr/>
        </p:nvSpPr>
        <p:spPr bwMode="auto">
          <a:xfrm>
            <a:off x="381001" y="3655700"/>
            <a:ext cx="1447800" cy="73609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algn="r">
              <a:lnSpc>
                <a:spcPct val="100000"/>
              </a:lnSpc>
            </a:pPr>
            <a:r>
              <a:rPr lang="en-US" i="1" dirty="0">
                <a:latin typeface="Calibri" pitchFamily="34" charset="0"/>
              </a:rPr>
              <a:t>text</a:t>
            </a:r>
          </a:p>
        </p:txBody>
      </p:sp>
      <p:sp>
        <p:nvSpPr>
          <p:cNvPr id="148484" name="Rectangle 4"/>
          <p:cNvSpPr>
            <a:spLocks noChangeArrowheads="1"/>
          </p:cNvSpPr>
          <p:nvPr/>
        </p:nvSpPr>
        <p:spPr bwMode="auto">
          <a:xfrm>
            <a:off x="-162715" y="4724400"/>
            <a:ext cx="1991515" cy="73609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algn="r">
              <a:lnSpc>
                <a:spcPct val="100000"/>
              </a:lnSpc>
            </a:pPr>
            <a:r>
              <a:rPr lang="en-US" i="1" dirty="0">
                <a:latin typeface="Calibri" pitchFamily="34" charset="0"/>
              </a:rPr>
              <a:t>binary</a:t>
            </a:r>
          </a:p>
        </p:txBody>
      </p:sp>
      <p:sp>
        <p:nvSpPr>
          <p:cNvPr id="148485" name="Rectangle 5"/>
          <p:cNvSpPr>
            <a:spLocks noChangeArrowheads="1"/>
          </p:cNvSpPr>
          <p:nvPr/>
        </p:nvSpPr>
        <p:spPr bwMode="auto">
          <a:xfrm>
            <a:off x="-162715" y="5867400"/>
            <a:ext cx="1991515" cy="73609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algn="r">
              <a:lnSpc>
                <a:spcPct val="100000"/>
              </a:lnSpc>
            </a:pPr>
            <a:r>
              <a:rPr lang="en-US" i="1" dirty="0">
                <a:latin typeface="Calibri" pitchFamily="34" charset="0"/>
              </a:rPr>
              <a:t>binary</a:t>
            </a:r>
          </a:p>
        </p:txBody>
      </p:sp>
      <p:sp>
        <p:nvSpPr>
          <p:cNvPr id="148486" name="Line 6"/>
          <p:cNvSpPr>
            <a:spLocks noChangeShapeType="1"/>
          </p:cNvSpPr>
          <p:nvPr/>
        </p:nvSpPr>
        <p:spPr bwMode="auto">
          <a:xfrm>
            <a:off x="3989388" y="2977233"/>
            <a:ext cx="0" cy="68036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square" lIns="90487" tIns="44450" rIns="90487" bIns="44450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48487" name="Rectangle 7"/>
          <p:cNvSpPr>
            <a:spLocks noChangeArrowheads="1"/>
          </p:cNvSpPr>
          <p:nvPr/>
        </p:nvSpPr>
        <p:spPr bwMode="auto">
          <a:xfrm>
            <a:off x="4295774" y="3124200"/>
            <a:ext cx="3032125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dirty="0">
                <a:latin typeface="Calibri" pitchFamily="34" charset="0"/>
              </a:rPr>
              <a:t>Compiler (</a:t>
            </a:r>
            <a:r>
              <a:rPr lang="en-US" sz="2000" dirty="0" err="1">
                <a:latin typeface="Courier New" pitchFamily="49" charset="0"/>
              </a:rPr>
              <a:t>gcc</a:t>
            </a:r>
            <a:r>
              <a:rPr lang="en-US" sz="2000" dirty="0">
                <a:latin typeface="Courier New" pitchFamily="49" charset="0"/>
              </a:rPr>
              <a:t> –</a:t>
            </a:r>
            <a:r>
              <a:rPr lang="en-US" sz="2000" dirty="0" err="1">
                <a:latin typeface="Courier New" pitchFamily="49" charset="0"/>
              </a:rPr>
              <a:t>Og</a:t>
            </a:r>
            <a:r>
              <a:rPr lang="en-US" sz="2000" dirty="0">
                <a:latin typeface="Courier New" pitchFamily="49" charset="0"/>
              </a:rPr>
              <a:t> -S</a:t>
            </a:r>
            <a:r>
              <a:rPr lang="en-US" sz="2000" dirty="0">
                <a:latin typeface="Calibri" pitchFamily="34" charset="0"/>
              </a:rPr>
              <a:t>)</a:t>
            </a:r>
          </a:p>
        </p:txBody>
      </p:sp>
      <p:sp>
        <p:nvSpPr>
          <p:cNvPr id="148488" name="Rectangle 8"/>
          <p:cNvSpPr>
            <a:spLocks noChangeArrowheads="1"/>
          </p:cNvSpPr>
          <p:nvPr/>
        </p:nvSpPr>
        <p:spPr bwMode="auto">
          <a:xfrm>
            <a:off x="4279900" y="4191000"/>
            <a:ext cx="3048000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dirty="0">
                <a:latin typeface="Calibri" pitchFamily="34" charset="0"/>
              </a:rPr>
              <a:t>Assembler (</a:t>
            </a:r>
            <a:r>
              <a:rPr lang="en-US" sz="2000" dirty="0" err="1">
                <a:latin typeface="Courier New" pitchFamily="49" charset="0"/>
              </a:rPr>
              <a:t>gcc</a:t>
            </a:r>
            <a:r>
              <a:rPr lang="en-US" sz="2000" dirty="0">
                <a:latin typeface="Calibri" pitchFamily="34" charset="0"/>
              </a:rPr>
              <a:t> or </a:t>
            </a:r>
            <a:r>
              <a:rPr lang="en-US" sz="2000" dirty="0">
                <a:latin typeface="Courier New" pitchFamily="49" charset="0"/>
              </a:rPr>
              <a:t>as</a:t>
            </a:r>
            <a:r>
              <a:rPr lang="en-US" sz="2000" dirty="0">
                <a:latin typeface="Calibri" pitchFamily="34" charset="0"/>
              </a:rPr>
              <a:t>)</a:t>
            </a:r>
          </a:p>
        </p:txBody>
      </p:sp>
      <p:sp>
        <p:nvSpPr>
          <p:cNvPr id="148489" name="Rectangle 9"/>
          <p:cNvSpPr>
            <a:spLocks noChangeArrowheads="1"/>
          </p:cNvSpPr>
          <p:nvPr/>
        </p:nvSpPr>
        <p:spPr bwMode="auto">
          <a:xfrm>
            <a:off x="4295775" y="5334000"/>
            <a:ext cx="2638425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dirty="0">
                <a:latin typeface="Calibri" pitchFamily="34" charset="0"/>
              </a:rPr>
              <a:t>Linker (</a:t>
            </a:r>
            <a:r>
              <a:rPr lang="en-US" sz="2000" dirty="0" err="1">
                <a:latin typeface="Courier New" pitchFamily="49" charset="0"/>
              </a:rPr>
              <a:t>gcc</a:t>
            </a:r>
            <a:r>
              <a:rPr lang="en-US" sz="2000" dirty="0">
                <a:latin typeface="Calibri" pitchFamily="34" charset="0"/>
              </a:rPr>
              <a:t> or</a:t>
            </a:r>
            <a:r>
              <a:rPr lang="en-US" sz="2000" dirty="0">
                <a:latin typeface="Courier" pitchFamily="49" charset="0"/>
              </a:rPr>
              <a:t> </a:t>
            </a:r>
            <a:r>
              <a:rPr lang="en-US" sz="2000" dirty="0">
                <a:latin typeface="Courier New" pitchFamily="49" charset="0"/>
              </a:rPr>
              <a:t>ld</a:t>
            </a:r>
            <a:r>
              <a:rPr lang="en-US" sz="2000" dirty="0">
                <a:latin typeface="Calibri" pitchFamily="34" charset="0"/>
              </a:rPr>
              <a:t>)</a:t>
            </a:r>
          </a:p>
        </p:txBody>
      </p:sp>
      <p:sp>
        <p:nvSpPr>
          <p:cNvPr id="148490" name="Rectangle 10"/>
          <p:cNvSpPr>
            <a:spLocks noChangeArrowheads="1"/>
          </p:cNvSpPr>
          <p:nvPr/>
        </p:nvSpPr>
        <p:spPr bwMode="auto">
          <a:xfrm>
            <a:off x="2373313" y="2579688"/>
            <a:ext cx="3263900" cy="397545"/>
          </a:xfrm>
          <a:prstGeom prst="rect">
            <a:avLst/>
          </a:prstGeom>
          <a:solidFill>
            <a:srgbClr val="F6F5BD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2000" dirty="0">
                <a:latin typeface="Calibri" pitchFamily="34" charset="0"/>
              </a:rPr>
              <a:t>C program (</a:t>
            </a:r>
            <a:r>
              <a:rPr lang="en-US" sz="2000" dirty="0">
                <a:latin typeface="Courier New" pitchFamily="49" charset="0"/>
              </a:rPr>
              <a:t>p1.c p2.c</a:t>
            </a:r>
            <a:r>
              <a:rPr lang="en-US" sz="2000" dirty="0">
                <a:latin typeface="Calibri" pitchFamily="34" charset="0"/>
              </a:rPr>
              <a:t>)</a:t>
            </a:r>
          </a:p>
        </p:txBody>
      </p:sp>
      <p:sp>
        <p:nvSpPr>
          <p:cNvPr id="148491" name="Rectangle 11"/>
          <p:cNvSpPr>
            <a:spLocks noChangeArrowheads="1"/>
          </p:cNvSpPr>
          <p:nvPr/>
        </p:nvSpPr>
        <p:spPr bwMode="auto">
          <a:xfrm>
            <a:off x="2259013" y="3657600"/>
            <a:ext cx="3492500" cy="397545"/>
          </a:xfrm>
          <a:prstGeom prst="rect">
            <a:avLst/>
          </a:prstGeom>
          <a:solidFill>
            <a:srgbClr val="F6F5BD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2000" dirty="0" err="1">
                <a:latin typeface="Calibri" pitchFamily="34" charset="0"/>
              </a:rPr>
              <a:t>Asm</a:t>
            </a:r>
            <a:r>
              <a:rPr lang="en-US" sz="2000" dirty="0">
                <a:latin typeface="Calibri" pitchFamily="34" charset="0"/>
              </a:rPr>
              <a:t> program (</a:t>
            </a:r>
            <a:r>
              <a:rPr lang="en-US" sz="2000" dirty="0">
                <a:latin typeface="Courier New" pitchFamily="49" charset="0"/>
              </a:rPr>
              <a:t>p1.s p2.s</a:t>
            </a:r>
            <a:r>
              <a:rPr lang="en-US" sz="2000" dirty="0">
                <a:latin typeface="Calibri" pitchFamily="34" charset="0"/>
              </a:rPr>
              <a:t>)</a:t>
            </a:r>
          </a:p>
        </p:txBody>
      </p:sp>
      <p:sp>
        <p:nvSpPr>
          <p:cNvPr id="148492" name="Rectangle 12"/>
          <p:cNvSpPr>
            <a:spLocks noChangeArrowheads="1"/>
          </p:cNvSpPr>
          <p:nvPr/>
        </p:nvSpPr>
        <p:spPr bwMode="auto">
          <a:xfrm>
            <a:off x="2144713" y="4800600"/>
            <a:ext cx="3721100" cy="39754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2000" dirty="0">
                <a:latin typeface="Calibri" pitchFamily="34" charset="0"/>
              </a:rPr>
              <a:t>Object program (</a:t>
            </a:r>
            <a:r>
              <a:rPr lang="en-US" sz="2000" dirty="0">
                <a:latin typeface="Courier New" pitchFamily="49" charset="0"/>
              </a:rPr>
              <a:t>p1.o p2.o</a:t>
            </a:r>
            <a:r>
              <a:rPr lang="en-US" sz="2000" dirty="0">
                <a:latin typeface="Calibri" pitchFamily="34" charset="0"/>
              </a:rPr>
              <a:t>)</a:t>
            </a:r>
          </a:p>
        </p:txBody>
      </p:sp>
      <p:sp>
        <p:nvSpPr>
          <p:cNvPr id="148493" name="Rectangle 13"/>
          <p:cNvSpPr>
            <a:spLocks noChangeArrowheads="1"/>
          </p:cNvSpPr>
          <p:nvPr/>
        </p:nvSpPr>
        <p:spPr bwMode="auto">
          <a:xfrm>
            <a:off x="2131219" y="5943600"/>
            <a:ext cx="3748088" cy="397545"/>
          </a:xfrm>
          <a:prstGeom prst="rect">
            <a:avLst/>
          </a:prstGeom>
          <a:solidFill>
            <a:srgbClr val="FF9999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2000" dirty="0">
                <a:latin typeface="Calibri" pitchFamily="34" charset="0"/>
              </a:rPr>
              <a:t>Executable program (</a:t>
            </a:r>
            <a:r>
              <a:rPr lang="en-US" sz="2000" dirty="0">
                <a:latin typeface="Courier New" pitchFamily="49" charset="0"/>
              </a:rPr>
              <a:t>p</a:t>
            </a:r>
            <a:r>
              <a:rPr lang="en-US" sz="2000" dirty="0">
                <a:latin typeface="Calibri" pitchFamily="34" charset="0"/>
              </a:rPr>
              <a:t>)</a:t>
            </a:r>
          </a:p>
        </p:txBody>
      </p:sp>
      <p:sp>
        <p:nvSpPr>
          <p:cNvPr id="148494" name="Line 14"/>
          <p:cNvSpPr>
            <a:spLocks noChangeShapeType="1"/>
          </p:cNvSpPr>
          <p:nvPr/>
        </p:nvSpPr>
        <p:spPr bwMode="auto">
          <a:xfrm>
            <a:off x="3989388" y="4055145"/>
            <a:ext cx="0" cy="72640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square" lIns="90487" tIns="44450" rIns="90487" bIns="44450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48495" name="Line 15"/>
          <p:cNvSpPr>
            <a:spLocks noChangeShapeType="1"/>
          </p:cNvSpPr>
          <p:nvPr/>
        </p:nvSpPr>
        <p:spPr bwMode="auto">
          <a:xfrm>
            <a:off x="3989388" y="5198145"/>
            <a:ext cx="0" cy="72640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square" lIns="90487" tIns="44450" rIns="90487" bIns="44450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48496" name="Rectangle 16"/>
          <p:cNvSpPr>
            <a:spLocks noChangeArrowheads="1"/>
          </p:cNvSpPr>
          <p:nvPr/>
        </p:nvSpPr>
        <p:spPr bwMode="auto">
          <a:xfrm>
            <a:off x="6858000" y="4800600"/>
            <a:ext cx="2044700" cy="70532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2000" dirty="0">
                <a:latin typeface="Calibri" pitchFamily="34" charset="0"/>
              </a:rPr>
              <a:t>Static libraries (</a:t>
            </a:r>
            <a:r>
              <a:rPr lang="en-US" sz="2000" dirty="0">
                <a:latin typeface="Courier New" pitchFamily="49" charset="0"/>
              </a:rPr>
              <a:t>.a</a:t>
            </a:r>
            <a:r>
              <a:rPr lang="en-US" sz="2000" dirty="0">
                <a:latin typeface="Calibri" pitchFamily="34" charset="0"/>
              </a:rPr>
              <a:t>)</a:t>
            </a:r>
          </a:p>
        </p:txBody>
      </p:sp>
      <p:sp>
        <p:nvSpPr>
          <p:cNvPr id="148497" name="Line 17"/>
          <p:cNvSpPr>
            <a:spLocks noChangeShapeType="1"/>
          </p:cNvSpPr>
          <p:nvPr/>
        </p:nvSpPr>
        <p:spPr bwMode="auto">
          <a:xfrm flipH="1">
            <a:off x="5865813" y="5334000"/>
            <a:ext cx="990600" cy="914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lIns="90487" tIns="44450" rIns="90487" bIns="44450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48498" name="Rectangle 18"/>
          <p:cNvSpPr>
            <a:spLocks noGrp="1" noChangeArrowheads="1"/>
          </p:cNvSpPr>
          <p:nvPr>
            <p:ph type="title"/>
          </p:nvPr>
        </p:nvSpPr>
        <p:spPr>
          <a:xfrm>
            <a:off x="381000" y="341312"/>
            <a:ext cx="6997700" cy="573088"/>
          </a:xfrm>
        </p:spPr>
        <p:txBody>
          <a:bodyPr/>
          <a:lstStyle/>
          <a:p>
            <a:r>
              <a:rPr lang="en-US"/>
              <a:t>Turning C into Object Code</a:t>
            </a:r>
          </a:p>
        </p:txBody>
      </p:sp>
      <p:sp>
        <p:nvSpPr>
          <p:cNvPr id="148499" name="Rectangle 19"/>
          <p:cNvSpPr>
            <a:spLocks noGrp="1" noChangeArrowheads="1"/>
          </p:cNvSpPr>
          <p:nvPr>
            <p:ph type="body" idx="1"/>
          </p:nvPr>
        </p:nvSpPr>
        <p:spPr>
          <a:xfrm>
            <a:off x="290513" y="990600"/>
            <a:ext cx="8307387" cy="1463675"/>
          </a:xfrm>
        </p:spPr>
        <p:txBody>
          <a:bodyPr/>
          <a:lstStyle/>
          <a:p>
            <a:pPr marL="560388" lvl="1" indent="-222250" defTabSz="895350">
              <a:tabLst>
                <a:tab pos="2286000" algn="l"/>
                <a:tab pos="3543300" algn="l"/>
              </a:tabLst>
            </a:pPr>
            <a:r>
              <a:rPr lang="en-US" dirty="0"/>
              <a:t>Code in files  </a:t>
            </a:r>
            <a:r>
              <a:rPr lang="en-US" b="1" dirty="0">
                <a:latin typeface="Courier New" pitchFamily="49" charset="0"/>
              </a:rPr>
              <a:t>p1.c p2.c</a:t>
            </a:r>
            <a:endParaRPr lang="en-US" b="1" dirty="0">
              <a:latin typeface="Courier" pitchFamily="49" charset="0"/>
            </a:endParaRPr>
          </a:p>
          <a:p>
            <a:pPr marL="560388" lvl="1" indent="-222250" defTabSz="895350">
              <a:tabLst>
                <a:tab pos="2286000" algn="l"/>
                <a:tab pos="3543300" algn="l"/>
              </a:tabLst>
            </a:pPr>
            <a:r>
              <a:rPr lang="en-US" dirty="0"/>
              <a:t>Compile with command:  </a:t>
            </a:r>
            <a:r>
              <a:rPr lang="en-US" b="1" dirty="0" err="1">
                <a:latin typeface="Courier New" pitchFamily="49" charset="0"/>
              </a:rPr>
              <a:t>gcc</a:t>
            </a:r>
            <a:r>
              <a:rPr lang="en-US" b="1" dirty="0">
                <a:latin typeface="Courier New" pitchFamily="49" charset="0"/>
              </a:rPr>
              <a:t> –</a:t>
            </a:r>
            <a:r>
              <a:rPr lang="en-US" b="1" dirty="0" err="1">
                <a:latin typeface="Courier New" pitchFamily="49" charset="0"/>
              </a:rPr>
              <a:t>Og</a:t>
            </a:r>
            <a:r>
              <a:rPr lang="en-US" b="1" dirty="0">
                <a:latin typeface="Courier New" pitchFamily="49" charset="0"/>
              </a:rPr>
              <a:t> p1.c p2.c -o p</a:t>
            </a:r>
            <a:endParaRPr lang="en-US" b="1" dirty="0">
              <a:latin typeface="Courier" pitchFamily="49" charset="0"/>
            </a:endParaRPr>
          </a:p>
          <a:p>
            <a:pPr marL="839788" lvl="2" indent="-165100" defTabSz="895350">
              <a:tabLst>
                <a:tab pos="2286000" algn="l"/>
                <a:tab pos="3543300" algn="l"/>
              </a:tabLst>
            </a:pPr>
            <a:r>
              <a:rPr lang="en-US" dirty="0"/>
              <a:t>Use basic optimizations (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</a:rPr>
              <a:t>-</a:t>
            </a:r>
            <a:r>
              <a:rPr lang="en-US" b="1" dirty="0" err="1">
                <a:solidFill>
                  <a:schemeClr val="tx1"/>
                </a:solidFill>
                <a:latin typeface="Courier New" pitchFamily="49" charset="0"/>
              </a:rPr>
              <a:t>Og</a:t>
            </a:r>
            <a:r>
              <a:rPr lang="en-US" dirty="0"/>
              <a:t>) [New to recent versions of GCC]</a:t>
            </a:r>
          </a:p>
          <a:p>
            <a:pPr marL="839788" lvl="2" indent="-165100" defTabSz="895350">
              <a:tabLst>
                <a:tab pos="2286000" algn="l"/>
                <a:tab pos="3543300" algn="l"/>
              </a:tabLst>
            </a:pPr>
            <a:r>
              <a:rPr lang="en-US" dirty="0"/>
              <a:t>Put resulting binary in file 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</a:rPr>
              <a:t>p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83979632"/>
      </p:ext>
    </p:extLst>
  </p:cSld>
  <p:clrMapOvr>
    <a:masterClrMapping/>
  </p:clrMapOvr>
  <p:transition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6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434975"/>
            <a:ext cx="6845300" cy="555625"/>
          </a:xfrm>
          <a:noFill/>
          <a:ln/>
          <a:effectLst/>
        </p:spPr>
        <p:txBody>
          <a:bodyPr/>
          <a:lstStyle/>
          <a:p>
            <a:r>
              <a:rPr lang="en-US"/>
              <a:t>Compiling Into Assembly</a:t>
            </a:r>
          </a:p>
        </p:txBody>
      </p:sp>
      <p:sp>
        <p:nvSpPr>
          <p:cNvPr id="149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946150"/>
            <a:ext cx="2438400" cy="363538"/>
          </a:xfrm>
          <a:noFill/>
          <a:ln/>
        </p:spPr>
        <p:txBody>
          <a:bodyPr lIns="90487" tIns="44450" rIns="90487" bIns="44450"/>
          <a:lstStyle/>
          <a:p>
            <a:pPr>
              <a:buNone/>
            </a:pPr>
            <a:r>
              <a:rPr lang="en-US" dirty="0"/>
              <a:t>C Code (</a:t>
            </a:r>
            <a:r>
              <a:rPr lang="en-US" dirty="0" err="1"/>
              <a:t>sum.c</a:t>
            </a:r>
            <a:r>
              <a:rPr lang="en-US" dirty="0"/>
              <a:t>)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149508" name="Rectangle 4"/>
          <p:cNvSpPr>
            <a:spLocks noChangeArrowheads="1"/>
          </p:cNvSpPr>
          <p:nvPr/>
        </p:nvSpPr>
        <p:spPr bwMode="auto">
          <a:xfrm>
            <a:off x="76200" y="1403350"/>
            <a:ext cx="4343400" cy="2305760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algn="l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long plus(long x, long y); </a:t>
            </a:r>
          </a:p>
          <a:p>
            <a:pPr algn="l">
              <a:tabLst>
                <a:tab pos="457200" algn="l"/>
                <a:tab pos="1485900" algn="l"/>
              </a:tabLst>
            </a:pPr>
            <a:endParaRPr lang="en-US" sz="1800" dirty="0">
              <a:latin typeface="Courier New" pitchFamily="49" charset="0"/>
            </a:endParaRPr>
          </a:p>
          <a:p>
            <a:pPr algn="l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void </a:t>
            </a:r>
            <a:r>
              <a:rPr lang="en-US" sz="1800" dirty="0" err="1">
                <a:latin typeface="Courier New" pitchFamily="49" charset="0"/>
              </a:rPr>
              <a:t>sumstore</a:t>
            </a:r>
            <a:r>
              <a:rPr lang="en-US" sz="1800" dirty="0">
                <a:latin typeface="Courier New" pitchFamily="49" charset="0"/>
              </a:rPr>
              <a:t>(long x, long y, </a:t>
            </a:r>
          </a:p>
          <a:p>
            <a:pPr algn="l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             long *</a:t>
            </a:r>
            <a:r>
              <a:rPr lang="en-US" sz="1800" dirty="0" err="1">
                <a:latin typeface="Courier New" pitchFamily="49" charset="0"/>
              </a:rPr>
              <a:t>dest</a:t>
            </a:r>
            <a:r>
              <a:rPr lang="en-US" sz="1800" dirty="0">
                <a:latin typeface="Courier New" pitchFamily="49" charset="0"/>
              </a:rPr>
              <a:t>)</a:t>
            </a:r>
          </a:p>
          <a:p>
            <a:pPr algn="l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{</a:t>
            </a:r>
          </a:p>
          <a:p>
            <a:pPr algn="l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   long t = plus(x, y);</a:t>
            </a:r>
          </a:p>
          <a:p>
            <a:pPr algn="l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   *</a:t>
            </a:r>
            <a:r>
              <a:rPr lang="en-US" sz="1800" dirty="0" err="1">
                <a:latin typeface="Courier New" pitchFamily="49" charset="0"/>
              </a:rPr>
              <a:t>dest</a:t>
            </a:r>
            <a:r>
              <a:rPr lang="en-US" sz="1800" dirty="0">
                <a:latin typeface="Courier New" pitchFamily="49" charset="0"/>
              </a:rPr>
              <a:t> = t;</a:t>
            </a:r>
          </a:p>
          <a:p>
            <a:pPr algn="l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}</a:t>
            </a:r>
          </a:p>
        </p:txBody>
      </p:sp>
      <p:sp>
        <p:nvSpPr>
          <p:cNvPr id="149509" name="Rectangle 5"/>
          <p:cNvSpPr>
            <a:spLocks noChangeArrowheads="1"/>
          </p:cNvSpPr>
          <p:nvPr/>
        </p:nvSpPr>
        <p:spPr bwMode="auto">
          <a:xfrm>
            <a:off x="4419600" y="914400"/>
            <a:ext cx="4114800" cy="4127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/>
          <a:lstStyle/>
          <a:p>
            <a:pPr marL="223838" indent="-223838" algn="l" defTabSz="895350">
              <a:spcBef>
                <a:spcPct val="30000"/>
              </a:spcBef>
            </a:pPr>
            <a:r>
              <a:rPr lang="en-US" sz="2400" dirty="0">
                <a:solidFill>
                  <a:schemeClr val="tx2"/>
                </a:solidFill>
                <a:latin typeface="Calibri" pitchFamily="34" charset="0"/>
              </a:rPr>
              <a:t>Generated x86-64 Assembly</a:t>
            </a:r>
          </a:p>
          <a:p>
            <a:pPr marL="223838" indent="-223838" defTabSz="895350">
              <a:lnSpc>
                <a:spcPct val="100000"/>
              </a:lnSpc>
            </a:pPr>
            <a:endParaRPr lang="en-US" sz="2400" dirty="0">
              <a:solidFill>
                <a:schemeClr val="tx2"/>
              </a:solidFill>
              <a:latin typeface="Calibri" pitchFamily="34" charset="0"/>
            </a:endParaRPr>
          </a:p>
        </p:txBody>
      </p:sp>
      <p:sp>
        <p:nvSpPr>
          <p:cNvPr id="149510" name="Rectangle 6"/>
          <p:cNvSpPr>
            <a:spLocks noChangeArrowheads="1"/>
          </p:cNvSpPr>
          <p:nvPr/>
        </p:nvSpPr>
        <p:spPr bwMode="auto">
          <a:xfrm>
            <a:off x="4495800" y="1395413"/>
            <a:ext cx="4195763" cy="2028761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algn="l">
              <a:tabLst>
                <a:tab pos="457200" algn="l"/>
                <a:tab pos="1485900" algn="l"/>
              </a:tabLst>
            </a:pPr>
            <a:r>
              <a:rPr lang="en-US" sz="1800" dirty="0" err="1">
                <a:latin typeface="Courier New" pitchFamily="49" charset="0"/>
              </a:rPr>
              <a:t>sumstore</a:t>
            </a:r>
            <a:r>
              <a:rPr lang="en-US" sz="1800" dirty="0">
                <a:latin typeface="Courier New" pitchFamily="49" charset="0"/>
              </a:rPr>
              <a:t>:</a:t>
            </a:r>
          </a:p>
          <a:p>
            <a:pPr algn="l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  </a:t>
            </a:r>
            <a:r>
              <a:rPr lang="en-US" sz="1800" dirty="0" err="1">
                <a:latin typeface="Courier New" pitchFamily="49" charset="0"/>
              </a:rPr>
              <a:t>pushq</a:t>
            </a:r>
            <a:r>
              <a:rPr lang="en-US" sz="1800" dirty="0">
                <a:latin typeface="Courier New" pitchFamily="49" charset="0"/>
              </a:rPr>
              <a:t>   %</a:t>
            </a:r>
            <a:r>
              <a:rPr lang="en-US" sz="1800" dirty="0" err="1">
                <a:latin typeface="Courier New" pitchFamily="49" charset="0"/>
              </a:rPr>
              <a:t>rbx</a:t>
            </a:r>
            <a:endParaRPr lang="en-US" sz="1800" dirty="0">
              <a:latin typeface="Courier New" pitchFamily="49" charset="0"/>
            </a:endParaRPr>
          </a:p>
          <a:p>
            <a:pPr algn="l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  </a:t>
            </a:r>
            <a:r>
              <a:rPr lang="en-US" sz="1800" dirty="0" err="1">
                <a:latin typeface="Courier New" pitchFamily="49" charset="0"/>
              </a:rPr>
              <a:t>movq</a:t>
            </a:r>
            <a:r>
              <a:rPr lang="en-US" sz="1800" dirty="0">
                <a:latin typeface="Courier New" pitchFamily="49" charset="0"/>
              </a:rPr>
              <a:t>    %</a:t>
            </a:r>
            <a:r>
              <a:rPr lang="en-US" sz="1800" dirty="0" err="1">
                <a:latin typeface="Courier New" pitchFamily="49" charset="0"/>
              </a:rPr>
              <a:t>rdx</a:t>
            </a:r>
            <a:r>
              <a:rPr lang="en-US" sz="1800" dirty="0">
                <a:latin typeface="Courier New" pitchFamily="49" charset="0"/>
              </a:rPr>
              <a:t>, %</a:t>
            </a:r>
            <a:r>
              <a:rPr lang="en-US" sz="1800" dirty="0" err="1">
                <a:latin typeface="Courier New" pitchFamily="49" charset="0"/>
              </a:rPr>
              <a:t>rbx</a:t>
            </a:r>
            <a:endParaRPr lang="en-US" sz="1800" dirty="0">
              <a:latin typeface="Courier New" pitchFamily="49" charset="0"/>
            </a:endParaRPr>
          </a:p>
          <a:p>
            <a:pPr algn="l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  call    plus</a:t>
            </a:r>
          </a:p>
          <a:p>
            <a:pPr algn="l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  </a:t>
            </a:r>
            <a:r>
              <a:rPr lang="en-US" sz="1800" dirty="0" err="1">
                <a:latin typeface="Courier New" pitchFamily="49" charset="0"/>
              </a:rPr>
              <a:t>movq</a:t>
            </a:r>
            <a:r>
              <a:rPr lang="en-US" sz="1800" dirty="0">
                <a:latin typeface="Courier New" pitchFamily="49" charset="0"/>
              </a:rPr>
              <a:t>    %</a:t>
            </a:r>
            <a:r>
              <a:rPr lang="en-US" sz="1800" dirty="0" err="1">
                <a:latin typeface="Courier New" pitchFamily="49" charset="0"/>
              </a:rPr>
              <a:t>rax</a:t>
            </a:r>
            <a:r>
              <a:rPr lang="en-US" sz="1800" dirty="0">
                <a:latin typeface="Courier New" pitchFamily="49" charset="0"/>
              </a:rPr>
              <a:t>, (%</a:t>
            </a:r>
            <a:r>
              <a:rPr lang="en-US" sz="1800" dirty="0" err="1">
                <a:latin typeface="Courier New" pitchFamily="49" charset="0"/>
              </a:rPr>
              <a:t>rbx</a:t>
            </a:r>
            <a:r>
              <a:rPr lang="en-US" sz="1800" dirty="0">
                <a:latin typeface="Courier New" pitchFamily="49" charset="0"/>
              </a:rPr>
              <a:t>)</a:t>
            </a:r>
          </a:p>
          <a:p>
            <a:pPr algn="l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  </a:t>
            </a:r>
            <a:r>
              <a:rPr lang="en-US" sz="1800" dirty="0" err="1">
                <a:latin typeface="Courier New" pitchFamily="49" charset="0"/>
              </a:rPr>
              <a:t>popq</a:t>
            </a:r>
            <a:r>
              <a:rPr lang="en-US" sz="1800" dirty="0">
                <a:latin typeface="Courier New" pitchFamily="49" charset="0"/>
              </a:rPr>
              <a:t>    %</a:t>
            </a:r>
            <a:r>
              <a:rPr lang="en-US" sz="1800" dirty="0" err="1">
                <a:latin typeface="Courier New" pitchFamily="49" charset="0"/>
              </a:rPr>
              <a:t>rbx</a:t>
            </a:r>
            <a:endParaRPr lang="en-US" sz="1800" dirty="0">
              <a:latin typeface="Courier New" pitchFamily="49" charset="0"/>
            </a:endParaRPr>
          </a:p>
          <a:p>
            <a:pPr algn="l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  ret</a:t>
            </a:r>
          </a:p>
        </p:txBody>
      </p:sp>
      <p:sp>
        <p:nvSpPr>
          <p:cNvPr id="149511" name="Rectangle 7"/>
          <p:cNvSpPr>
            <a:spLocks noChangeArrowheads="1"/>
          </p:cNvSpPr>
          <p:nvPr/>
        </p:nvSpPr>
        <p:spPr bwMode="auto">
          <a:xfrm>
            <a:off x="454025" y="3638098"/>
            <a:ext cx="7467600" cy="341375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algn="l">
              <a:lnSpc>
                <a:spcPct val="100000"/>
              </a:lnSpc>
              <a:spcBef>
                <a:spcPct val="50000"/>
              </a:spcBef>
            </a:pPr>
            <a:r>
              <a:rPr lang="en-US" sz="2400" dirty="0">
                <a:latin typeface="Calibri" pitchFamily="34" charset="0"/>
              </a:rPr>
              <a:t>Example command</a:t>
            </a:r>
          </a:p>
          <a:p>
            <a:pPr lvl="1" algn="l">
              <a:lnSpc>
                <a:spcPct val="100000"/>
              </a:lnSpc>
              <a:spcBef>
                <a:spcPct val="50000"/>
              </a:spcBef>
            </a:pPr>
            <a:r>
              <a:rPr lang="en-US" sz="2400" dirty="0" err="1">
                <a:latin typeface="Courier New" pitchFamily="49" charset="0"/>
              </a:rPr>
              <a:t>gcc</a:t>
            </a:r>
            <a:r>
              <a:rPr lang="en-US" sz="2400" dirty="0">
                <a:latin typeface="Courier New" pitchFamily="49" charset="0"/>
              </a:rPr>
              <a:t> –</a:t>
            </a:r>
            <a:r>
              <a:rPr lang="en-US" sz="2400" dirty="0" err="1">
                <a:latin typeface="Courier New" pitchFamily="49" charset="0"/>
              </a:rPr>
              <a:t>Og</a:t>
            </a:r>
            <a:r>
              <a:rPr lang="en-US" sz="2400" dirty="0">
                <a:latin typeface="Courier New" pitchFamily="49" charset="0"/>
              </a:rPr>
              <a:t> –S </a:t>
            </a:r>
            <a:r>
              <a:rPr lang="en-US" sz="2400" dirty="0" err="1">
                <a:latin typeface="Courier New" pitchFamily="49" charset="0"/>
              </a:rPr>
              <a:t>sum.c</a:t>
            </a:r>
            <a:endParaRPr lang="en-US" sz="2400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  <a:spcBef>
                <a:spcPct val="50000"/>
              </a:spcBef>
            </a:pPr>
            <a:r>
              <a:rPr lang="en-US" sz="2400" dirty="0">
                <a:latin typeface="Calibri" pitchFamily="34" charset="0"/>
              </a:rPr>
              <a:t>Produces file </a:t>
            </a:r>
            <a:r>
              <a:rPr lang="en-US" sz="2400" dirty="0" err="1">
                <a:latin typeface="Courier New" pitchFamily="49" charset="0"/>
              </a:rPr>
              <a:t>sum.s</a:t>
            </a:r>
            <a:endParaRPr lang="en-US" sz="2400" dirty="0">
              <a:latin typeface="Courier New" pitchFamily="49" charset="0"/>
            </a:endParaRPr>
          </a:p>
          <a:p>
            <a:pPr>
              <a:spcBef>
                <a:spcPct val="50000"/>
              </a:spcBef>
            </a:pPr>
            <a:r>
              <a:rPr lang="en-US" sz="2400" i="1" dirty="0">
                <a:solidFill>
                  <a:srgbClr val="FF0000"/>
                </a:solidFill>
                <a:latin typeface="Calibri" pitchFamily="34" charset="0"/>
              </a:rPr>
              <a:t>Warning</a:t>
            </a:r>
            <a:r>
              <a:rPr lang="en-US" sz="2400" dirty="0">
                <a:solidFill>
                  <a:srgbClr val="FF0000"/>
                </a:solidFill>
                <a:latin typeface="Calibri" pitchFamily="34" charset="0"/>
              </a:rPr>
              <a:t>: Will get very different results on different machines due to different versions of </a:t>
            </a:r>
            <a:r>
              <a:rPr lang="en-US" sz="2400" dirty="0" err="1">
                <a:solidFill>
                  <a:srgbClr val="FF0000"/>
                </a:solidFill>
                <a:latin typeface="Calibri" pitchFamily="34" charset="0"/>
              </a:rPr>
              <a:t>gcc</a:t>
            </a:r>
            <a:r>
              <a:rPr lang="en-US" sz="2400" dirty="0">
                <a:solidFill>
                  <a:srgbClr val="FF0000"/>
                </a:solidFill>
                <a:latin typeface="Calibri" pitchFamily="34" charset="0"/>
              </a:rPr>
              <a:t> and different compiler settings.</a:t>
            </a:r>
            <a:endParaRPr lang="en-US" sz="2400" dirty="0">
              <a:solidFill>
                <a:srgbClr val="FF0000"/>
              </a:solidFill>
              <a:latin typeface="Courier New" pitchFamily="49" charset="0"/>
            </a:endParaRPr>
          </a:p>
          <a:p>
            <a:pPr algn="l">
              <a:lnSpc>
                <a:spcPct val="100000"/>
              </a:lnSpc>
              <a:spcBef>
                <a:spcPct val="50000"/>
              </a:spcBef>
            </a:pPr>
            <a:endParaRPr lang="en-US" sz="2400" dirty="0">
              <a:solidFill>
                <a:srgbClr val="FF0000"/>
              </a:solidFill>
              <a:latin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2385104"/>
      </p:ext>
    </p:extLst>
  </p:cSld>
  <p:clrMapOvr>
    <a:masterClrMapping/>
  </p:clrMapOvr>
  <p:transition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4" name="Rectangle 2"/>
          <p:cNvSpPr>
            <a:spLocks noChangeArrowheads="1"/>
          </p:cNvSpPr>
          <p:nvPr/>
        </p:nvSpPr>
        <p:spPr bwMode="auto">
          <a:xfrm>
            <a:off x="342900" y="914400"/>
            <a:ext cx="3009900" cy="4127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/>
          <a:lstStyle/>
          <a:p>
            <a:pPr marL="223838" indent="-223838" algn="l" defTabSz="895350">
              <a:spcBef>
                <a:spcPct val="30000"/>
              </a:spcBef>
            </a:pPr>
            <a:r>
              <a:rPr lang="en-US" sz="2400" dirty="0">
                <a:solidFill>
                  <a:schemeClr val="tx2"/>
                </a:solidFill>
                <a:latin typeface="Calibri" pitchFamily="34" charset="0"/>
              </a:rPr>
              <a:t>Code for </a:t>
            </a:r>
            <a:r>
              <a:rPr lang="en-US" sz="2400" dirty="0" err="1">
                <a:latin typeface="Courier New" pitchFamily="49" charset="0"/>
              </a:rPr>
              <a:t>sumstore</a:t>
            </a:r>
            <a:endParaRPr lang="en-US" sz="2400" dirty="0">
              <a:solidFill>
                <a:schemeClr val="tx2"/>
              </a:solidFill>
              <a:latin typeface="Calibri" pitchFamily="34" charset="0"/>
            </a:endParaRPr>
          </a:p>
          <a:p>
            <a:pPr marL="223838" indent="-223838" defTabSz="895350">
              <a:lnSpc>
                <a:spcPct val="100000"/>
              </a:lnSpc>
            </a:pPr>
            <a:endParaRPr lang="en-US" sz="2400" dirty="0">
              <a:solidFill>
                <a:schemeClr val="tx2"/>
              </a:solidFill>
              <a:latin typeface="Calibri" pitchFamily="34" charset="0"/>
            </a:endParaRPr>
          </a:p>
        </p:txBody>
      </p:sp>
      <p:sp>
        <p:nvSpPr>
          <p:cNvPr id="151555" name="Rectangle 3"/>
          <p:cNvSpPr>
            <a:spLocks noChangeArrowheads="1"/>
          </p:cNvSpPr>
          <p:nvPr/>
        </p:nvSpPr>
        <p:spPr bwMode="auto">
          <a:xfrm>
            <a:off x="344488" y="1447800"/>
            <a:ext cx="2511425" cy="424475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algn="l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0x0400595: </a:t>
            </a:r>
          </a:p>
          <a:p>
            <a:pPr algn="l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  0x53</a:t>
            </a:r>
          </a:p>
          <a:p>
            <a:pPr algn="l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  0x48</a:t>
            </a:r>
          </a:p>
          <a:p>
            <a:pPr algn="l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  0x89</a:t>
            </a:r>
          </a:p>
          <a:p>
            <a:pPr algn="l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  0xd3</a:t>
            </a:r>
          </a:p>
          <a:p>
            <a:pPr algn="l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  0xe8</a:t>
            </a:r>
          </a:p>
          <a:p>
            <a:pPr algn="l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  0xf2</a:t>
            </a:r>
          </a:p>
          <a:p>
            <a:pPr algn="l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  0xff</a:t>
            </a:r>
          </a:p>
          <a:p>
            <a:pPr algn="l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  0xff</a:t>
            </a:r>
          </a:p>
          <a:p>
            <a:pPr algn="l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  0xff</a:t>
            </a:r>
          </a:p>
          <a:p>
            <a:pPr algn="l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  0x48</a:t>
            </a:r>
          </a:p>
          <a:p>
            <a:pPr algn="l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  0x89</a:t>
            </a:r>
          </a:p>
          <a:p>
            <a:pPr algn="l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  0x03</a:t>
            </a:r>
          </a:p>
          <a:p>
            <a:pPr algn="l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  0x5b</a:t>
            </a:r>
          </a:p>
          <a:p>
            <a:pPr algn="l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  0xc3</a:t>
            </a:r>
          </a:p>
        </p:txBody>
      </p:sp>
      <p:sp>
        <p:nvSpPr>
          <p:cNvPr id="151556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304800"/>
            <a:ext cx="5524500" cy="573088"/>
          </a:xfrm>
        </p:spPr>
        <p:txBody>
          <a:bodyPr/>
          <a:lstStyle/>
          <a:p>
            <a:r>
              <a:rPr lang="en-US"/>
              <a:t>Object Code</a:t>
            </a:r>
          </a:p>
        </p:txBody>
      </p:sp>
      <p:sp>
        <p:nvSpPr>
          <p:cNvPr id="151557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3505200" y="1143000"/>
            <a:ext cx="5486400" cy="5486400"/>
          </a:xfrm>
        </p:spPr>
        <p:txBody>
          <a:bodyPr/>
          <a:lstStyle/>
          <a:p>
            <a:r>
              <a:rPr lang="en-US" dirty="0"/>
              <a:t>Assembler</a:t>
            </a:r>
          </a:p>
          <a:p>
            <a:pPr lvl="1"/>
            <a:r>
              <a:rPr lang="en-US" dirty="0"/>
              <a:t>Translates </a:t>
            </a:r>
            <a:r>
              <a:rPr lang="en-US" dirty="0">
                <a:latin typeface="Courier New" pitchFamily="49" charset="0"/>
              </a:rPr>
              <a:t>.s</a:t>
            </a:r>
            <a:r>
              <a:rPr lang="en-US" dirty="0"/>
              <a:t> into </a:t>
            </a:r>
            <a:r>
              <a:rPr lang="en-US" dirty="0">
                <a:latin typeface="Courier New" pitchFamily="49" charset="0"/>
              </a:rPr>
              <a:t>.o</a:t>
            </a:r>
          </a:p>
          <a:p>
            <a:pPr lvl="1"/>
            <a:r>
              <a:rPr lang="en-US" dirty="0"/>
              <a:t>Binary encoding of each instruction</a:t>
            </a:r>
          </a:p>
          <a:p>
            <a:pPr lvl="1"/>
            <a:r>
              <a:rPr lang="en-US" dirty="0"/>
              <a:t>Nearly-complete image of executable code</a:t>
            </a:r>
          </a:p>
          <a:p>
            <a:pPr lvl="1"/>
            <a:r>
              <a:rPr lang="en-US" dirty="0"/>
              <a:t>Missing linkages between code in different files</a:t>
            </a:r>
          </a:p>
          <a:p>
            <a:r>
              <a:rPr lang="en-US" dirty="0"/>
              <a:t>Linker</a:t>
            </a:r>
          </a:p>
          <a:p>
            <a:pPr lvl="1"/>
            <a:r>
              <a:rPr lang="en-US" dirty="0"/>
              <a:t>Resolves references between files</a:t>
            </a:r>
          </a:p>
          <a:p>
            <a:pPr lvl="1"/>
            <a:r>
              <a:rPr lang="en-US" dirty="0"/>
              <a:t>Combines with static run-time libraries</a:t>
            </a:r>
          </a:p>
          <a:p>
            <a:pPr lvl="2"/>
            <a:r>
              <a:rPr lang="en-US" dirty="0"/>
              <a:t>E.g., code for </a:t>
            </a:r>
            <a:r>
              <a:rPr lang="en-US" b="1" dirty="0" err="1">
                <a:solidFill>
                  <a:schemeClr val="tx1"/>
                </a:solidFill>
                <a:latin typeface="Courier New" pitchFamily="49" charset="0"/>
              </a:rPr>
              <a:t>malloc</a:t>
            </a:r>
            <a:r>
              <a:rPr lang="en-US" b="1" dirty="0"/>
              <a:t>, </a:t>
            </a:r>
            <a:r>
              <a:rPr lang="en-US" b="1" dirty="0" err="1">
                <a:solidFill>
                  <a:schemeClr val="tx1"/>
                </a:solidFill>
                <a:latin typeface="Courier New" pitchFamily="49" charset="0"/>
              </a:rPr>
              <a:t>printf</a:t>
            </a:r>
            <a:endParaRPr lang="en-US" b="1" dirty="0">
              <a:solidFill>
                <a:schemeClr val="tx1"/>
              </a:solidFill>
              <a:latin typeface="Courier New" pitchFamily="49" charset="0"/>
            </a:endParaRPr>
          </a:p>
          <a:p>
            <a:pPr lvl="1"/>
            <a:r>
              <a:rPr lang="en-US" dirty="0"/>
              <a:t>Some libraries are </a:t>
            </a:r>
            <a:r>
              <a:rPr lang="en-US" i="1" dirty="0"/>
              <a:t>dynamically linked</a:t>
            </a:r>
          </a:p>
          <a:p>
            <a:pPr lvl="2"/>
            <a:r>
              <a:rPr lang="en-US" dirty="0"/>
              <a:t>Linking occurs when program begins execution</a:t>
            </a:r>
          </a:p>
        </p:txBody>
      </p:sp>
      <p:sp>
        <p:nvSpPr>
          <p:cNvPr id="151558" name="Text Box 6"/>
          <p:cNvSpPr txBox="1">
            <a:spLocks noChangeArrowheads="1"/>
          </p:cNvSpPr>
          <p:nvPr/>
        </p:nvSpPr>
        <p:spPr bwMode="auto">
          <a:xfrm>
            <a:off x="1185441" y="4003473"/>
            <a:ext cx="2362200" cy="1905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/>
          <a:lstStyle/>
          <a:p>
            <a:pPr marL="560388" lvl="1" indent="-222250" algn="l" defTabSz="895350">
              <a:spcBef>
                <a:spcPct val="30000"/>
              </a:spcBef>
              <a:buFontTx/>
              <a:buChar char="•"/>
            </a:pPr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Total of 14 bytes</a:t>
            </a:r>
          </a:p>
          <a:p>
            <a:pPr marL="560388" lvl="1" indent="-222250" algn="l" defTabSz="895350">
              <a:spcBef>
                <a:spcPct val="30000"/>
              </a:spcBef>
              <a:buFontTx/>
              <a:buChar char="•"/>
            </a:pPr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Each instruction 1, 3, or 5 bytes</a:t>
            </a:r>
          </a:p>
          <a:p>
            <a:pPr marL="560388" lvl="1" indent="-222250" algn="l" defTabSz="895350">
              <a:spcBef>
                <a:spcPct val="30000"/>
              </a:spcBef>
              <a:buFontTx/>
              <a:buChar char="•"/>
            </a:pPr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Starts at address </a:t>
            </a:r>
            <a:r>
              <a:rPr lang="en-US" sz="1800" dirty="0">
                <a:solidFill>
                  <a:srgbClr val="C00000"/>
                </a:solidFill>
                <a:latin typeface="Courier New" pitchFamily="49" charset="0"/>
              </a:rPr>
              <a:t>0x0400595</a:t>
            </a:r>
          </a:p>
        </p:txBody>
      </p:sp>
    </p:spTree>
    <p:extLst>
      <p:ext uri="{BB962C8B-B14F-4D97-AF65-F5344CB8AC3E}">
        <p14:creationId xmlns:p14="http://schemas.microsoft.com/office/powerpoint/2010/main" val="1939480339"/>
      </p:ext>
    </p:extLst>
  </p:cSld>
  <p:clrMapOvr>
    <a:masterClrMapping/>
  </p:clrMapOvr>
  <p:transition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04800"/>
            <a:ext cx="7264400" cy="573088"/>
          </a:xfrm>
        </p:spPr>
        <p:txBody>
          <a:bodyPr/>
          <a:lstStyle/>
          <a:p>
            <a:r>
              <a:rPr lang="en-US"/>
              <a:t>Machine Instruction Example</a:t>
            </a:r>
          </a:p>
        </p:txBody>
      </p:sp>
      <p:sp>
        <p:nvSpPr>
          <p:cNvPr id="152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0" y="838200"/>
            <a:ext cx="4572000" cy="5791200"/>
          </a:xfrm>
        </p:spPr>
        <p:txBody>
          <a:bodyPr/>
          <a:lstStyle/>
          <a:p>
            <a:pPr marL="223838" indent="-223838" defTabSz="895350">
              <a:tabLst>
                <a:tab pos="1603375" algn="l"/>
                <a:tab pos="2514600" algn="l"/>
              </a:tabLst>
            </a:pPr>
            <a:r>
              <a:rPr lang="en-US" dirty="0"/>
              <a:t>C Code</a:t>
            </a:r>
          </a:p>
          <a:p>
            <a:pPr marL="560388" lvl="1" indent="-222250" defTabSz="895350">
              <a:tabLst>
                <a:tab pos="1603375" algn="l"/>
                <a:tab pos="2514600" algn="l"/>
              </a:tabLst>
            </a:pPr>
            <a:r>
              <a:rPr lang="en-US" dirty="0"/>
              <a:t>Store value </a:t>
            </a:r>
            <a:r>
              <a:rPr lang="en-US" b="1" dirty="0">
                <a:latin typeface="Courier New"/>
                <a:cs typeface="Courier New"/>
              </a:rPr>
              <a:t>t</a:t>
            </a:r>
            <a:r>
              <a:rPr lang="en-US" dirty="0"/>
              <a:t> where designated by </a:t>
            </a:r>
            <a:r>
              <a:rPr lang="en-US" b="1" dirty="0" err="1">
                <a:latin typeface="Courier New"/>
                <a:cs typeface="Courier New"/>
              </a:rPr>
              <a:t>dest</a:t>
            </a:r>
            <a:endParaRPr lang="en-US" b="1" dirty="0">
              <a:latin typeface="Courier New"/>
              <a:cs typeface="Courier New"/>
            </a:endParaRPr>
          </a:p>
          <a:p>
            <a:pPr marL="223838" indent="-223838" defTabSz="895350">
              <a:tabLst>
                <a:tab pos="1603375" algn="l"/>
                <a:tab pos="2514600" algn="l"/>
              </a:tabLst>
            </a:pPr>
            <a:r>
              <a:rPr lang="en-US" dirty="0"/>
              <a:t>Assembly</a:t>
            </a:r>
          </a:p>
          <a:p>
            <a:pPr marL="560388" lvl="1" indent="-222250" defTabSz="895350">
              <a:tabLst>
                <a:tab pos="1603375" algn="l"/>
                <a:tab pos="2514600" algn="l"/>
              </a:tabLst>
            </a:pPr>
            <a:r>
              <a:rPr lang="en-US" dirty="0"/>
              <a:t>Move 8-byte value to memory</a:t>
            </a:r>
          </a:p>
          <a:p>
            <a:pPr marL="839788" lvl="2" indent="-165100" defTabSz="895350">
              <a:tabLst>
                <a:tab pos="1603375" algn="l"/>
                <a:tab pos="2514600" algn="l"/>
              </a:tabLst>
            </a:pPr>
            <a:r>
              <a:rPr lang="en-US" dirty="0"/>
              <a:t>Quad words in x86-64 parlance</a:t>
            </a:r>
          </a:p>
          <a:p>
            <a:pPr marL="560388" lvl="1" indent="-222250" defTabSz="895350">
              <a:tabLst>
                <a:tab pos="1603375" algn="l"/>
                <a:tab pos="2514600" algn="l"/>
              </a:tabLst>
            </a:pPr>
            <a:r>
              <a:rPr lang="en-US" dirty="0"/>
              <a:t>Operands:</a:t>
            </a:r>
          </a:p>
          <a:p>
            <a:pPr marL="839788" lvl="2" indent="-165100" defTabSz="895350">
              <a:buNone/>
              <a:tabLst>
                <a:tab pos="1603375" algn="l"/>
                <a:tab pos="2514600" algn="l"/>
              </a:tabLst>
            </a:pPr>
            <a:r>
              <a:rPr lang="en-US" b="1" dirty="0">
                <a:latin typeface="Courier New" pitchFamily="49" charset="0"/>
              </a:rPr>
              <a:t>t</a:t>
            </a:r>
            <a:r>
              <a:rPr lang="en-US" b="1" dirty="0"/>
              <a:t>:	</a:t>
            </a:r>
            <a:r>
              <a:rPr lang="en-US" dirty="0"/>
              <a:t>Register	</a:t>
            </a:r>
            <a:r>
              <a:rPr lang="en-US" b="1" dirty="0">
                <a:latin typeface="Courier New" pitchFamily="49" charset="0"/>
              </a:rPr>
              <a:t>%</a:t>
            </a:r>
            <a:r>
              <a:rPr lang="en-US" b="1" dirty="0" err="1">
                <a:latin typeface="Courier New" pitchFamily="49" charset="0"/>
              </a:rPr>
              <a:t>rax</a:t>
            </a:r>
            <a:endParaRPr lang="en-US" b="1" dirty="0">
              <a:latin typeface="Courier New" pitchFamily="49" charset="0"/>
            </a:endParaRPr>
          </a:p>
          <a:p>
            <a:pPr marL="839788" lvl="2" indent="-165100" defTabSz="895350">
              <a:buFont typeface="Wingdings" pitchFamily="2" charset="2"/>
              <a:buNone/>
              <a:tabLst>
                <a:tab pos="1603375" algn="l"/>
                <a:tab pos="2514600" algn="l"/>
              </a:tabLst>
            </a:pPr>
            <a:r>
              <a:rPr lang="en-US" b="1" dirty="0" err="1">
                <a:latin typeface="Courier New" pitchFamily="49" charset="0"/>
              </a:rPr>
              <a:t>dest</a:t>
            </a:r>
            <a:r>
              <a:rPr lang="en-US" b="1" dirty="0"/>
              <a:t>:</a:t>
            </a:r>
            <a:r>
              <a:rPr lang="en-US" dirty="0"/>
              <a:t>	Register	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</a:rPr>
              <a:t>%</a:t>
            </a:r>
            <a:r>
              <a:rPr lang="en-US" b="1" dirty="0" err="1">
                <a:solidFill>
                  <a:schemeClr val="tx1"/>
                </a:solidFill>
                <a:latin typeface="Courier New" pitchFamily="49" charset="0"/>
              </a:rPr>
              <a:t>rbx</a:t>
            </a:r>
            <a:endParaRPr lang="en-US" b="1" dirty="0">
              <a:solidFill>
                <a:schemeClr val="tx1"/>
              </a:solidFill>
              <a:latin typeface="Courier New" pitchFamily="49" charset="0"/>
            </a:endParaRPr>
          </a:p>
          <a:p>
            <a:pPr marL="839788" lvl="2" indent="-165100" defTabSz="895350">
              <a:buFont typeface="Wingdings" pitchFamily="2" charset="2"/>
              <a:buNone/>
              <a:tabLst>
                <a:tab pos="1603375" algn="l"/>
                <a:tab pos="2514600" algn="l"/>
              </a:tabLst>
            </a:pPr>
            <a:r>
              <a:rPr lang="en-US" b="1" dirty="0">
                <a:latin typeface="Courier New" pitchFamily="49" charset="0"/>
              </a:rPr>
              <a:t>*</a:t>
            </a:r>
            <a:r>
              <a:rPr lang="en-US" b="1" dirty="0" err="1">
                <a:latin typeface="Courier New" pitchFamily="49" charset="0"/>
              </a:rPr>
              <a:t>dest</a:t>
            </a:r>
            <a:r>
              <a:rPr lang="en-US" b="1" dirty="0"/>
              <a:t>:</a:t>
            </a:r>
            <a:r>
              <a:rPr lang="en-US" dirty="0"/>
              <a:t> 	Memory	</a:t>
            </a:r>
            <a:r>
              <a:rPr lang="en-US" b="1" dirty="0"/>
              <a:t>M[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</a:rPr>
              <a:t>%</a:t>
            </a:r>
            <a:r>
              <a:rPr lang="en-US" b="1" dirty="0" err="1">
                <a:solidFill>
                  <a:schemeClr val="tx1"/>
                </a:solidFill>
                <a:latin typeface="Courier New" pitchFamily="49" charset="0"/>
              </a:rPr>
              <a:t>rbx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</a:rPr>
              <a:t>]</a:t>
            </a:r>
            <a:endParaRPr lang="en-US" b="1" dirty="0"/>
          </a:p>
          <a:p>
            <a:pPr marL="223838" indent="-223838" defTabSz="895350">
              <a:tabLst>
                <a:tab pos="1603375" algn="l"/>
                <a:tab pos="2514600" algn="l"/>
              </a:tabLst>
            </a:pPr>
            <a:r>
              <a:rPr lang="en-US" dirty="0"/>
              <a:t>Object Code</a:t>
            </a:r>
          </a:p>
          <a:p>
            <a:pPr marL="560388" lvl="1" indent="-222250" defTabSz="895350">
              <a:tabLst>
                <a:tab pos="1603375" algn="l"/>
                <a:tab pos="2514600" algn="l"/>
              </a:tabLst>
            </a:pPr>
            <a:r>
              <a:rPr lang="en-US" dirty="0"/>
              <a:t>3-byte instruction</a:t>
            </a:r>
          </a:p>
          <a:p>
            <a:pPr marL="560388" lvl="1" indent="-222250" defTabSz="895350">
              <a:tabLst>
                <a:tab pos="1603375" algn="l"/>
                <a:tab pos="2514600" algn="l"/>
              </a:tabLst>
            </a:pPr>
            <a:r>
              <a:rPr lang="en-US" dirty="0"/>
              <a:t>Stored at address </a:t>
            </a:r>
            <a:r>
              <a:rPr lang="en-US" b="1" dirty="0">
                <a:latin typeface="Courier New" pitchFamily="49" charset="0"/>
              </a:rPr>
              <a:t>0x40059e</a:t>
            </a:r>
          </a:p>
        </p:txBody>
      </p:sp>
      <p:sp>
        <p:nvSpPr>
          <p:cNvPr id="152580" name="Rectangle 4"/>
          <p:cNvSpPr>
            <a:spLocks noChangeArrowheads="1"/>
          </p:cNvSpPr>
          <p:nvPr/>
        </p:nvSpPr>
        <p:spPr bwMode="auto">
          <a:xfrm>
            <a:off x="533400" y="1143000"/>
            <a:ext cx="3883025" cy="376238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 dirty="0">
                <a:latin typeface="Courier New" pitchFamily="49" charset="0"/>
              </a:rPr>
              <a:t>*</a:t>
            </a:r>
            <a:r>
              <a:rPr lang="en-US" sz="1800" dirty="0" err="1">
                <a:latin typeface="Courier New" pitchFamily="49" charset="0"/>
              </a:rPr>
              <a:t>dest</a:t>
            </a:r>
            <a:r>
              <a:rPr lang="en-US" sz="1800" dirty="0">
                <a:latin typeface="Courier New" pitchFamily="49" charset="0"/>
              </a:rPr>
              <a:t> = t;</a:t>
            </a:r>
          </a:p>
        </p:txBody>
      </p:sp>
      <p:sp>
        <p:nvSpPr>
          <p:cNvPr id="152581" name="Rectangle 5"/>
          <p:cNvSpPr>
            <a:spLocks noChangeArrowheads="1"/>
          </p:cNvSpPr>
          <p:nvPr/>
        </p:nvSpPr>
        <p:spPr bwMode="auto">
          <a:xfrm>
            <a:off x="533400" y="2286000"/>
            <a:ext cx="3886200" cy="376238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algn="l">
              <a:lnSpc>
                <a:spcPct val="100000"/>
              </a:lnSpc>
              <a:tabLst>
                <a:tab pos="457200" algn="l"/>
                <a:tab pos="1549400" algn="l"/>
              </a:tabLst>
            </a:pPr>
            <a:r>
              <a:rPr lang="en-US" sz="1800" dirty="0" err="1">
                <a:latin typeface="Courier New" pitchFamily="49" charset="0"/>
              </a:rPr>
              <a:t>movq</a:t>
            </a:r>
            <a:r>
              <a:rPr lang="en-US" sz="1800" dirty="0">
                <a:latin typeface="Courier New" pitchFamily="49" charset="0"/>
              </a:rPr>
              <a:t> %</a:t>
            </a:r>
            <a:r>
              <a:rPr lang="en-US" sz="1800" dirty="0" err="1">
                <a:latin typeface="Courier New" pitchFamily="49" charset="0"/>
              </a:rPr>
              <a:t>rax</a:t>
            </a:r>
            <a:r>
              <a:rPr lang="en-US" sz="1800" dirty="0">
                <a:latin typeface="Courier New" pitchFamily="49" charset="0"/>
              </a:rPr>
              <a:t>, (%</a:t>
            </a:r>
            <a:r>
              <a:rPr lang="en-US" sz="1800" dirty="0" err="1">
                <a:latin typeface="Courier New" pitchFamily="49" charset="0"/>
              </a:rPr>
              <a:t>rbx</a:t>
            </a:r>
            <a:r>
              <a:rPr lang="en-US" sz="1800" dirty="0">
                <a:latin typeface="Courier New" pitchFamily="49" charset="0"/>
              </a:rPr>
              <a:t>)</a:t>
            </a:r>
          </a:p>
        </p:txBody>
      </p:sp>
      <p:sp>
        <p:nvSpPr>
          <p:cNvPr id="152582" name="Rectangle 6"/>
          <p:cNvSpPr>
            <a:spLocks noChangeArrowheads="1"/>
          </p:cNvSpPr>
          <p:nvPr/>
        </p:nvSpPr>
        <p:spPr bwMode="auto">
          <a:xfrm>
            <a:off x="530225" y="4912519"/>
            <a:ext cx="3886200" cy="376238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algn="l">
              <a:lnSpc>
                <a:spcPct val="100000"/>
              </a:lnSpc>
              <a:tabLst>
                <a:tab pos="292100" algn="l"/>
              </a:tabLst>
            </a:pPr>
            <a:r>
              <a:rPr lang="en-US" sz="1800" dirty="0">
                <a:latin typeface="Courier New" pitchFamily="49" charset="0"/>
              </a:rPr>
              <a:t>0x40059e:  48 89 03</a:t>
            </a:r>
          </a:p>
        </p:txBody>
      </p:sp>
    </p:spTree>
    <p:extLst>
      <p:ext uri="{BB962C8B-B14F-4D97-AF65-F5344CB8AC3E}">
        <p14:creationId xmlns:p14="http://schemas.microsoft.com/office/powerpoint/2010/main" val="2016955820"/>
      </p:ext>
    </p:extLst>
  </p:cSld>
  <p:clrMapOvr>
    <a:masterClrMapping/>
  </p:clrMapOvr>
  <p:transition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2" name="Rectangle 2"/>
          <p:cNvSpPr>
            <a:spLocks noChangeArrowheads="1"/>
          </p:cNvSpPr>
          <p:nvPr/>
        </p:nvSpPr>
        <p:spPr bwMode="auto">
          <a:xfrm>
            <a:off x="901700" y="1035050"/>
            <a:ext cx="2603500" cy="4127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/>
          <a:lstStyle/>
          <a:p>
            <a:pPr marL="223838" indent="-223838" algn="l" defTabSz="895350">
              <a:spcBef>
                <a:spcPct val="30000"/>
              </a:spcBef>
            </a:pPr>
            <a:r>
              <a:rPr lang="en-US" sz="2400" dirty="0">
                <a:solidFill>
                  <a:schemeClr val="tx2"/>
                </a:solidFill>
                <a:latin typeface="Calibri" pitchFamily="34" charset="0"/>
              </a:rPr>
              <a:t>Disassembled</a:t>
            </a:r>
          </a:p>
          <a:p>
            <a:pPr marL="223838" indent="-223838" defTabSz="895350">
              <a:lnSpc>
                <a:spcPct val="100000"/>
              </a:lnSpc>
            </a:pPr>
            <a:endParaRPr lang="en-US" sz="2400" dirty="0">
              <a:solidFill>
                <a:schemeClr val="tx2"/>
              </a:solidFill>
              <a:latin typeface="Calibri" pitchFamily="34" charset="0"/>
            </a:endParaRPr>
          </a:p>
        </p:txBody>
      </p:sp>
      <p:sp>
        <p:nvSpPr>
          <p:cNvPr id="153604" name="Rectangle 4"/>
          <p:cNvSpPr>
            <a:spLocks noGrp="1" noChangeArrowheads="1"/>
          </p:cNvSpPr>
          <p:nvPr>
            <p:ph type="title"/>
          </p:nvPr>
        </p:nvSpPr>
        <p:spPr>
          <a:xfrm>
            <a:off x="381000" y="381000"/>
            <a:ext cx="6819900" cy="573088"/>
          </a:xfrm>
        </p:spPr>
        <p:txBody>
          <a:bodyPr/>
          <a:lstStyle/>
          <a:p>
            <a:r>
              <a:rPr lang="en-US"/>
              <a:t>Disassembling Object Code</a:t>
            </a:r>
          </a:p>
        </p:txBody>
      </p:sp>
      <p:sp>
        <p:nvSpPr>
          <p:cNvPr id="153605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457200" y="4114800"/>
            <a:ext cx="8140700" cy="2249488"/>
          </a:xfrm>
        </p:spPr>
        <p:txBody>
          <a:bodyPr/>
          <a:lstStyle/>
          <a:p>
            <a:r>
              <a:rPr lang="en-US" dirty="0" err="1"/>
              <a:t>Disassembler</a:t>
            </a:r>
            <a:endParaRPr lang="en-US" dirty="0"/>
          </a:p>
          <a:p>
            <a:pPr lvl="1">
              <a:buFont typeface="Wingdings" pitchFamily="2" charset="2"/>
              <a:buNone/>
            </a:pPr>
            <a:r>
              <a:rPr lang="en-US" b="1" dirty="0" err="1">
                <a:latin typeface="Courier New" pitchFamily="49" charset="0"/>
              </a:rPr>
              <a:t>objdump</a:t>
            </a:r>
            <a:r>
              <a:rPr lang="en-US" b="1" dirty="0">
                <a:latin typeface="Courier New" pitchFamily="49" charset="0"/>
              </a:rPr>
              <a:t> –d sum</a:t>
            </a:r>
          </a:p>
          <a:p>
            <a:pPr lvl="1"/>
            <a:r>
              <a:rPr lang="en-US" dirty="0"/>
              <a:t>Useful tool for examining object code</a:t>
            </a:r>
          </a:p>
          <a:p>
            <a:pPr lvl="1"/>
            <a:r>
              <a:rPr lang="en-US" dirty="0"/>
              <a:t>Analyzes bit pattern of series of instructions</a:t>
            </a:r>
          </a:p>
          <a:p>
            <a:pPr lvl="1"/>
            <a:r>
              <a:rPr lang="en-US" dirty="0"/>
              <a:t>Produces approximate rendition of assembly code</a:t>
            </a:r>
          </a:p>
          <a:p>
            <a:pPr lvl="1"/>
            <a:r>
              <a:rPr lang="en-US" dirty="0"/>
              <a:t>Can be run on either </a:t>
            </a:r>
            <a:r>
              <a:rPr lang="en-US" dirty="0" err="1">
                <a:latin typeface="Courier New" pitchFamily="49" charset="0"/>
              </a:rPr>
              <a:t>a.out</a:t>
            </a:r>
            <a:r>
              <a:rPr lang="en-US" dirty="0"/>
              <a:t> (complete executable) or </a:t>
            </a:r>
            <a:r>
              <a:rPr lang="en-US" dirty="0">
                <a:latin typeface="Courier New" pitchFamily="49" charset="0"/>
              </a:rPr>
              <a:t>.o</a:t>
            </a:r>
            <a:r>
              <a:rPr lang="en-US" dirty="0"/>
              <a:t> file</a:t>
            </a: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104900" y="1628839"/>
            <a:ext cx="7493000" cy="2028761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algn="l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0000000000400595 &lt;</a:t>
            </a:r>
            <a:r>
              <a:rPr lang="en-US" sz="1800" dirty="0" err="1">
                <a:latin typeface="Courier New" pitchFamily="49" charset="0"/>
              </a:rPr>
              <a:t>sumstore</a:t>
            </a:r>
            <a:r>
              <a:rPr lang="en-US" sz="1800" dirty="0">
                <a:latin typeface="Courier New" pitchFamily="49" charset="0"/>
              </a:rPr>
              <a:t>&gt;:</a:t>
            </a:r>
          </a:p>
          <a:p>
            <a:pPr algn="l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 400595:  53               push   %</a:t>
            </a:r>
            <a:r>
              <a:rPr lang="en-US" sz="1800" dirty="0" err="1">
                <a:latin typeface="Courier New" pitchFamily="49" charset="0"/>
              </a:rPr>
              <a:t>rbx</a:t>
            </a:r>
            <a:endParaRPr lang="en-US" sz="1800" dirty="0">
              <a:latin typeface="Courier New" pitchFamily="49" charset="0"/>
            </a:endParaRPr>
          </a:p>
          <a:p>
            <a:pPr algn="l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 400596:  48 89 d3         </a:t>
            </a:r>
            <a:r>
              <a:rPr lang="en-US" sz="1800" dirty="0" err="1">
                <a:latin typeface="Courier New" pitchFamily="49" charset="0"/>
              </a:rPr>
              <a:t>mov</a:t>
            </a:r>
            <a:r>
              <a:rPr lang="en-US" sz="1800" dirty="0">
                <a:latin typeface="Courier New" pitchFamily="49" charset="0"/>
              </a:rPr>
              <a:t>    %</a:t>
            </a:r>
            <a:r>
              <a:rPr lang="en-US" sz="1800" dirty="0" err="1">
                <a:latin typeface="Courier New" pitchFamily="49" charset="0"/>
              </a:rPr>
              <a:t>rdx</a:t>
            </a:r>
            <a:r>
              <a:rPr lang="en-US" sz="1800" dirty="0">
                <a:latin typeface="Courier New" pitchFamily="49" charset="0"/>
              </a:rPr>
              <a:t>,%</a:t>
            </a:r>
            <a:r>
              <a:rPr lang="en-US" sz="1800" dirty="0" err="1">
                <a:latin typeface="Courier New" pitchFamily="49" charset="0"/>
              </a:rPr>
              <a:t>rbx</a:t>
            </a:r>
            <a:endParaRPr lang="en-US" sz="1800" dirty="0">
              <a:latin typeface="Courier New" pitchFamily="49" charset="0"/>
            </a:endParaRPr>
          </a:p>
          <a:p>
            <a:pPr algn="l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 400599:  e8 f2 </a:t>
            </a:r>
            <a:r>
              <a:rPr lang="en-US" sz="1800" dirty="0" err="1">
                <a:latin typeface="Courier New" pitchFamily="49" charset="0"/>
              </a:rPr>
              <a:t>ff</a:t>
            </a:r>
            <a:r>
              <a:rPr lang="en-US" sz="1800" dirty="0">
                <a:latin typeface="Courier New" pitchFamily="49" charset="0"/>
              </a:rPr>
              <a:t> </a:t>
            </a:r>
            <a:r>
              <a:rPr lang="en-US" sz="1800" dirty="0" err="1">
                <a:latin typeface="Courier New" pitchFamily="49" charset="0"/>
              </a:rPr>
              <a:t>ff</a:t>
            </a:r>
            <a:r>
              <a:rPr lang="en-US" sz="1800" dirty="0">
                <a:latin typeface="Courier New" pitchFamily="49" charset="0"/>
              </a:rPr>
              <a:t> </a:t>
            </a:r>
            <a:r>
              <a:rPr lang="en-US" sz="1800" dirty="0" err="1">
                <a:latin typeface="Courier New" pitchFamily="49" charset="0"/>
              </a:rPr>
              <a:t>ff</a:t>
            </a:r>
            <a:r>
              <a:rPr lang="en-US" sz="1800" dirty="0">
                <a:latin typeface="Courier New" pitchFamily="49" charset="0"/>
              </a:rPr>
              <a:t>   </a:t>
            </a:r>
            <a:r>
              <a:rPr lang="en-US" sz="1800" dirty="0" err="1">
                <a:latin typeface="Courier New" pitchFamily="49" charset="0"/>
              </a:rPr>
              <a:t>callq</a:t>
            </a:r>
            <a:r>
              <a:rPr lang="en-US" sz="1800" dirty="0">
                <a:latin typeface="Courier New" pitchFamily="49" charset="0"/>
              </a:rPr>
              <a:t>  400590 &lt;plus&gt;</a:t>
            </a:r>
          </a:p>
          <a:p>
            <a:pPr algn="l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 40059e:  48 89 03         </a:t>
            </a:r>
            <a:r>
              <a:rPr lang="en-US" sz="1800" dirty="0" err="1">
                <a:latin typeface="Courier New" pitchFamily="49" charset="0"/>
              </a:rPr>
              <a:t>mov</a:t>
            </a:r>
            <a:r>
              <a:rPr lang="en-US" sz="1800" dirty="0">
                <a:latin typeface="Courier New" pitchFamily="49" charset="0"/>
              </a:rPr>
              <a:t>    %</a:t>
            </a:r>
            <a:r>
              <a:rPr lang="en-US" sz="1800" dirty="0" err="1">
                <a:latin typeface="Courier New" pitchFamily="49" charset="0"/>
              </a:rPr>
              <a:t>rax</a:t>
            </a:r>
            <a:r>
              <a:rPr lang="en-US" sz="1800" dirty="0">
                <a:latin typeface="Courier New" pitchFamily="49" charset="0"/>
              </a:rPr>
              <a:t>,(%</a:t>
            </a:r>
            <a:r>
              <a:rPr lang="en-US" sz="1800" dirty="0" err="1">
                <a:latin typeface="Courier New" pitchFamily="49" charset="0"/>
              </a:rPr>
              <a:t>rbx</a:t>
            </a:r>
            <a:r>
              <a:rPr lang="en-US" sz="1800" dirty="0">
                <a:latin typeface="Courier New" pitchFamily="49" charset="0"/>
              </a:rPr>
              <a:t>)</a:t>
            </a:r>
          </a:p>
          <a:p>
            <a:pPr algn="l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 4005a1:  5b               pop    %</a:t>
            </a:r>
            <a:r>
              <a:rPr lang="en-US" sz="1800" dirty="0" err="1">
                <a:latin typeface="Courier New" pitchFamily="49" charset="0"/>
              </a:rPr>
              <a:t>rbx</a:t>
            </a:r>
            <a:endParaRPr lang="en-US" sz="1800" dirty="0">
              <a:latin typeface="Courier New" pitchFamily="49" charset="0"/>
            </a:endParaRPr>
          </a:p>
          <a:p>
            <a:pPr algn="l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 4005a2:  c3               </a:t>
            </a:r>
            <a:r>
              <a:rPr lang="en-US" sz="1800" dirty="0" err="1">
                <a:latin typeface="Courier New" pitchFamily="49" charset="0"/>
              </a:rPr>
              <a:t>retq</a:t>
            </a:r>
            <a:endParaRPr lang="en-US" sz="1800" dirty="0">
              <a:latin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1567716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x86 Hardware/Software Interface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7916875"/>
      </p:ext>
    </p:extLst>
  </p:cSld>
  <p:clrMapOvr>
    <a:masterClrMapping/>
  </p:clrMapOvr>
  <p:transition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626" name="Rectangle 2"/>
          <p:cNvSpPr>
            <a:spLocks noChangeArrowheads="1"/>
          </p:cNvSpPr>
          <p:nvPr/>
        </p:nvSpPr>
        <p:spPr bwMode="auto">
          <a:xfrm>
            <a:off x="4191000" y="914400"/>
            <a:ext cx="2603500" cy="4127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/>
          <a:lstStyle/>
          <a:p>
            <a:pPr marL="223838" indent="-223838" algn="l" defTabSz="895350">
              <a:spcBef>
                <a:spcPct val="30000"/>
              </a:spcBef>
            </a:pPr>
            <a:r>
              <a:rPr lang="en-US" sz="2400" dirty="0">
                <a:solidFill>
                  <a:schemeClr val="tx2"/>
                </a:solidFill>
                <a:latin typeface="Calibri" pitchFamily="34" charset="0"/>
              </a:rPr>
              <a:t>Disassembled</a:t>
            </a:r>
          </a:p>
          <a:p>
            <a:pPr marL="223838" indent="-223838" defTabSz="895350">
              <a:lnSpc>
                <a:spcPct val="100000"/>
              </a:lnSpc>
            </a:pPr>
            <a:endParaRPr lang="en-US" sz="2400" dirty="0">
              <a:solidFill>
                <a:schemeClr val="tx2"/>
              </a:solidFill>
              <a:latin typeface="Calibri" pitchFamily="34" charset="0"/>
            </a:endParaRPr>
          </a:p>
        </p:txBody>
      </p:sp>
      <p:sp>
        <p:nvSpPr>
          <p:cNvPr id="154627" name="Rectangle 3"/>
          <p:cNvSpPr>
            <a:spLocks noChangeArrowheads="1"/>
          </p:cNvSpPr>
          <p:nvPr/>
        </p:nvSpPr>
        <p:spPr bwMode="auto">
          <a:xfrm>
            <a:off x="2297113" y="1705039"/>
            <a:ext cx="6846887" cy="2028761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algn="l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Dump of assembler code for function </a:t>
            </a:r>
            <a:r>
              <a:rPr lang="en-US" sz="1800" dirty="0" err="1">
                <a:latin typeface="Courier New" pitchFamily="49" charset="0"/>
              </a:rPr>
              <a:t>sumstore</a:t>
            </a:r>
            <a:r>
              <a:rPr lang="en-US" sz="1800" dirty="0">
                <a:latin typeface="Courier New" pitchFamily="49" charset="0"/>
              </a:rPr>
              <a:t>:</a:t>
            </a:r>
          </a:p>
          <a:p>
            <a:pPr algn="l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0x0000000000400595 &lt;+0&gt;: push   %</a:t>
            </a:r>
            <a:r>
              <a:rPr lang="en-US" sz="1800" dirty="0" err="1">
                <a:latin typeface="Courier New" pitchFamily="49" charset="0"/>
              </a:rPr>
              <a:t>rbx</a:t>
            </a:r>
            <a:endParaRPr lang="en-US" sz="1800" dirty="0">
              <a:latin typeface="Courier New" pitchFamily="49" charset="0"/>
            </a:endParaRPr>
          </a:p>
          <a:p>
            <a:pPr algn="l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0x0000000000400596 &lt;+1&gt;: </a:t>
            </a:r>
            <a:r>
              <a:rPr lang="en-US" sz="1800" dirty="0" err="1">
                <a:latin typeface="Courier New" pitchFamily="49" charset="0"/>
              </a:rPr>
              <a:t>mov</a:t>
            </a:r>
            <a:r>
              <a:rPr lang="en-US" sz="1800" dirty="0">
                <a:latin typeface="Courier New" pitchFamily="49" charset="0"/>
              </a:rPr>
              <a:t>    %</a:t>
            </a:r>
            <a:r>
              <a:rPr lang="en-US" sz="1800" dirty="0" err="1">
                <a:latin typeface="Courier New" pitchFamily="49" charset="0"/>
              </a:rPr>
              <a:t>rdx</a:t>
            </a:r>
            <a:r>
              <a:rPr lang="en-US" sz="1800" dirty="0">
                <a:latin typeface="Courier New" pitchFamily="49" charset="0"/>
              </a:rPr>
              <a:t>,%</a:t>
            </a:r>
            <a:r>
              <a:rPr lang="en-US" sz="1800" dirty="0" err="1">
                <a:latin typeface="Courier New" pitchFamily="49" charset="0"/>
              </a:rPr>
              <a:t>rbx</a:t>
            </a:r>
            <a:endParaRPr lang="en-US" sz="1800" dirty="0">
              <a:latin typeface="Courier New" pitchFamily="49" charset="0"/>
            </a:endParaRPr>
          </a:p>
          <a:p>
            <a:pPr algn="l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0x0000000000400599 &lt;+4&gt;: </a:t>
            </a:r>
            <a:r>
              <a:rPr lang="en-US" sz="1800" dirty="0" err="1">
                <a:latin typeface="Courier New" pitchFamily="49" charset="0"/>
              </a:rPr>
              <a:t>callq</a:t>
            </a:r>
            <a:r>
              <a:rPr lang="en-US" sz="1800" dirty="0">
                <a:latin typeface="Courier New" pitchFamily="49" charset="0"/>
              </a:rPr>
              <a:t>  0x400590 &lt;plus&gt;</a:t>
            </a:r>
          </a:p>
          <a:p>
            <a:pPr algn="l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0x000000000040059e &lt;+9&gt;: </a:t>
            </a:r>
            <a:r>
              <a:rPr lang="en-US" sz="1800" dirty="0" err="1">
                <a:latin typeface="Courier New" pitchFamily="49" charset="0"/>
              </a:rPr>
              <a:t>mov</a:t>
            </a:r>
            <a:r>
              <a:rPr lang="en-US" sz="1800" dirty="0">
                <a:latin typeface="Courier New" pitchFamily="49" charset="0"/>
              </a:rPr>
              <a:t>    %</a:t>
            </a:r>
            <a:r>
              <a:rPr lang="en-US" sz="1800" dirty="0" err="1">
                <a:latin typeface="Courier New" pitchFamily="49" charset="0"/>
              </a:rPr>
              <a:t>rax</a:t>
            </a:r>
            <a:r>
              <a:rPr lang="en-US" sz="1800" dirty="0">
                <a:latin typeface="Courier New" pitchFamily="49" charset="0"/>
              </a:rPr>
              <a:t>,(%</a:t>
            </a:r>
            <a:r>
              <a:rPr lang="en-US" sz="1800" dirty="0" err="1">
                <a:latin typeface="Courier New" pitchFamily="49" charset="0"/>
              </a:rPr>
              <a:t>rbx</a:t>
            </a:r>
            <a:r>
              <a:rPr lang="en-US" sz="1800" dirty="0">
                <a:latin typeface="Courier New" pitchFamily="49" charset="0"/>
              </a:rPr>
              <a:t>)</a:t>
            </a:r>
          </a:p>
          <a:p>
            <a:pPr algn="l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0x00000000004005a1 &lt;+12&gt;:pop    %</a:t>
            </a:r>
            <a:r>
              <a:rPr lang="en-US" sz="1800" dirty="0" err="1">
                <a:latin typeface="Courier New" pitchFamily="49" charset="0"/>
              </a:rPr>
              <a:t>rbx</a:t>
            </a:r>
            <a:endParaRPr lang="en-US" sz="1800" dirty="0">
              <a:latin typeface="Courier New" pitchFamily="49" charset="0"/>
            </a:endParaRPr>
          </a:p>
          <a:p>
            <a:pPr algn="l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0x00000000004005a2 &lt;+13&gt;:</a:t>
            </a:r>
            <a:r>
              <a:rPr lang="en-US" sz="1800" dirty="0" err="1">
                <a:latin typeface="Courier New" pitchFamily="49" charset="0"/>
              </a:rPr>
              <a:t>retq</a:t>
            </a:r>
            <a:r>
              <a:rPr lang="en-US" sz="1800" dirty="0">
                <a:latin typeface="Courier New" pitchFamily="49" charset="0"/>
              </a:rPr>
              <a:t> </a:t>
            </a:r>
            <a:endParaRPr lang="en-US" sz="1800" i="1" dirty="0">
              <a:latin typeface="Courier New" pitchFamily="49" charset="0"/>
            </a:endParaRPr>
          </a:p>
        </p:txBody>
      </p:sp>
      <p:sp>
        <p:nvSpPr>
          <p:cNvPr id="154628" name="Rectangle 4"/>
          <p:cNvSpPr>
            <a:spLocks noGrp="1" noChangeArrowheads="1"/>
          </p:cNvSpPr>
          <p:nvPr>
            <p:ph type="title"/>
          </p:nvPr>
        </p:nvSpPr>
        <p:spPr>
          <a:xfrm>
            <a:off x="533400" y="417512"/>
            <a:ext cx="6248400" cy="573088"/>
          </a:xfrm>
        </p:spPr>
        <p:txBody>
          <a:bodyPr/>
          <a:lstStyle/>
          <a:p>
            <a:r>
              <a:rPr lang="en-US"/>
              <a:t>Alternate Disassembly</a:t>
            </a:r>
          </a:p>
        </p:txBody>
      </p:sp>
      <p:sp>
        <p:nvSpPr>
          <p:cNvPr id="15462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2297113" y="4195763"/>
            <a:ext cx="6300787" cy="2249487"/>
          </a:xfrm>
        </p:spPr>
        <p:txBody>
          <a:bodyPr/>
          <a:lstStyle/>
          <a:p>
            <a:r>
              <a:rPr lang="en-US" dirty="0"/>
              <a:t>Within </a:t>
            </a:r>
            <a:r>
              <a:rPr lang="en-US" dirty="0" err="1"/>
              <a:t>gdb</a:t>
            </a:r>
            <a:r>
              <a:rPr lang="en-US" dirty="0"/>
              <a:t> Debugger</a:t>
            </a:r>
          </a:p>
          <a:p>
            <a:pPr lvl="1">
              <a:buFont typeface="Wingdings" pitchFamily="2" charset="2"/>
              <a:buNone/>
            </a:pPr>
            <a:r>
              <a:rPr lang="en-US" b="1" dirty="0" err="1">
                <a:latin typeface="Courier New" pitchFamily="49" charset="0"/>
              </a:rPr>
              <a:t>gdb</a:t>
            </a:r>
            <a:r>
              <a:rPr lang="en-US" b="1" dirty="0">
                <a:latin typeface="Courier New" pitchFamily="49" charset="0"/>
              </a:rPr>
              <a:t> sum</a:t>
            </a:r>
          </a:p>
          <a:p>
            <a:pPr lvl="1">
              <a:buFont typeface="Wingdings" pitchFamily="2" charset="2"/>
              <a:buNone/>
            </a:pPr>
            <a:r>
              <a:rPr lang="en-US" b="1" dirty="0">
                <a:latin typeface="Courier New" pitchFamily="49" charset="0"/>
              </a:rPr>
              <a:t>disassemble </a:t>
            </a:r>
            <a:r>
              <a:rPr lang="en-US" b="1" dirty="0" err="1">
                <a:latin typeface="Courier New" pitchFamily="49" charset="0"/>
              </a:rPr>
              <a:t>sumstore</a:t>
            </a:r>
            <a:endParaRPr lang="en-US" b="1" dirty="0">
              <a:latin typeface="Courier New" pitchFamily="49" charset="0"/>
            </a:endParaRPr>
          </a:p>
          <a:p>
            <a:pPr lvl="1"/>
            <a:r>
              <a:rPr lang="en-US" dirty="0"/>
              <a:t>Disassemble procedure</a:t>
            </a:r>
          </a:p>
          <a:p>
            <a:pPr lvl="1">
              <a:buFont typeface="Wingdings" pitchFamily="2" charset="2"/>
              <a:buNone/>
            </a:pPr>
            <a:r>
              <a:rPr lang="en-US" b="1" dirty="0">
                <a:latin typeface="Courier New" pitchFamily="49" charset="0"/>
              </a:rPr>
              <a:t>x/14xb </a:t>
            </a:r>
            <a:r>
              <a:rPr lang="en-US" b="1" dirty="0" err="1">
                <a:latin typeface="Courier New" pitchFamily="49" charset="0"/>
              </a:rPr>
              <a:t>sumstore</a:t>
            </a:r>
            <a:endParaRPr lang="en-US" b="1" dirty="0">
              <a:latin typeface="Courier New" pitchFamily="49" charset="0"/>
            </a:endParaRPr>
          </a:p>
          <a:p>
            <a:pPr lvl="1"/>
            <a:r>
              <a:rPr lang="en-US" dirty="0"/>
              <a:t>Examine the 14 bytes starting at </a:t>
            </a:r>
            <a:r>
              <a:rPr lang="en-US" dirty="0" err="1">
                <a:latin typeface="Courier New" pitchFamily="49" charset="0"/>
              </a:rPr>
              <a:t>sumstore</a:t>
            </a:r>
            <a:endParaRPr lang="en-US" dirty="0">
              <a:latin typeface="Courier New" pitchFamily="49" charset="0"/>
            </a:endParaRPr>
          </a:p>
          <a:p>
            <a:pPr lvl="1"/>
            <a:endParaRPr lang="en-US" dirty="0"/>
          </a:p>
        </p:txBody>
      </p:sp>
      <p:sp>
        <p:nvSpPr>
          <p:cNvPr id="154630" name="Rectangle 6"/>
          <p:cNvSpPr>
            <a:spLocks noChangeArrowheads="1"/>
          </p:cNvSpPr>
          <p:nvPr/>
        </p:nvSpPr>
        <p:spPr bwMode="auto">
          <a:xfrm>
            <a:off x="685800" y="1066800"/>
            <a:ext cx="1308100" cy="4127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/>
          <a:lstStyle/>
          <a:p>
            <a:pPr marL="223838" indent="-223838" algn="l" defTabSz="895350">
              <a:spcBef>
                <a:spcPct val="30000"/>
              </a:spcBef>
            </a:pPr>
            <a:r>
              <a:rPr lang="en-US" sz="2400" dirty="0">
                <a:solidFill>
                  <a:schemeClr val="tx2"/>
                </a:solidFill>
                <a:latin typeface="Calibri" pitchFamily="34" charset="0"/>
              </a:rPr>
              <a:t>Object</a:t>
            </a:r>
          </a:p>
          <a:p>
            <a:pPr marL="223838" indent="-223838" defTabSz="895350">
              <a:lnSpc>
                <a:spcPct val="100000"/>
              </a:lnSpc>
            </a:pPr>
            <a:endParaRPr lang="en-US" sz="2400" dirty="0">
              <a:solidFill>
                <a:schemeClr val="tx2"/>
              </a:solidFill>
              <a:latin typeface="Calibri" pitchFamily="34" charset="0"/>
            </a:endParaRPr>
          </a:p>
        </p:txBody>
      </p:sp>
      <p:sp>
        <p:nvSpPr>
          <p:cNvPr id="154631" name="Rectangle 7"/>
          <p:cNvSpPr>
            <a:spLocks noChangeArrowheads="1"/>
          </p:cNvSpPr>
          <p:nvPr/>
        </p:nvSpPr>
        <p:spPr bwMode="auto">
          <a:xfrm>
            <a:off x="304800" y="1524000"/>
            <a:ext cx="1828800" cy="424475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0x0400595: 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  0x53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  0x48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  0x89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  0xd3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  0xe8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  0xf2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  0xff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  0xff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  0xff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  0x48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  0x89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  0x03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  0x5b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  0xc3</a:t>
            </a:r>
          </a:p>
        </p:txBody>
      </p:sp>
    </p:spTree>
    <p:extLst>
      <p:ext uri="{BB962C8B-B14F-4D97-AF65-F5344CB8AC3E}">
        <p14:creationId xmlns:p14="http://schemas.microsoft.com/office/powerpoint/2010/main" val="437649540"/>
      </p:ext>
    </p:extLst>
  </p:cSld>
  <p:clrMapOvr>
    <a:masterClrMapping/>
  </p:clrMapOvr>
  <p:transition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69912"/>
            <a:ext cx="7150100" cy="573088"/>
          </a:xfrm>
        </p:spPr>
        <p:txBody>
          <a:bodyPr/>
          <a:lstStyle/>
          <a:p>
            <a:r>
              <a:rPr lang="en-US"/>
              <a:t>What Can be Disassembled?</a:t>
            </a:r>
          </a:p>
        </p:txBody>
      </p:sp>
      <p:sp>
        <p:nvSpPr>
          <p:cNvPr id="155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5551488"/>
            <a:ext cx="8624887" cy="1306512"/>
          </a:xfrm>
        </p:spPr>
        <p:txBody>
          <a:bodyPr/>
          <a:lstStyle/>
          <a:p>
            <a:r>
              <a:rPr lang="en-US" dirty="0"/>
              <a:t>Anything that can be interpreted as executable code</a:t>
            </a:r>
          </a:p>
          <a:p>
            <a:r>
              <a:rPr lang="en-US" dirty="0" err="1"/>
              <a:t>Disassembler</a:t>
            </a:r>
            <a:r>
              <a:rPr lang="en-US" dirty="0"/>
              <a:t> examines bytes and reconstructs assembly source</a:t>
            </a:r>
          </a:p>
        </p:txBody>
      </p:sp>
      <p:sp>
        <p:nvSpPr>
          <p:cNvPr id="155652" name="Rectangle 4"/>
          <p:cNvSpPr>
            <a:spLocks noChangeArrowheads="1"/>
          </p:cNvSpPr>
          <p:nvPr/>
        </p:nvSpPr>
        <p:spPr bwMode="auto">
          <a:xfrm>
            <a:off x="533400" y="1585912"/>
            <a:ext cx="8153400" cy="3671888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% </a:t>
            </a:r>
            <a:r>
              <a:rPr lang="en-US" sz="1800" dirty="0" err="1">
                <a:latin typeface="Courier New" pitchFamily="49" charset="0"/>
              </a:rPr>
              <a:t>objdump</a:t>
            </a:r>
            <a:r>
              <a:rPr lang="en-US" sz="1800" dirty="0">
                <a:latin typeface="Courier New" pitchFamily="49" charset="0"/>
              </a:rPr>
              <a:t> -</a:t>
            </a:r>
            <a:r>
              <a:rPr lang="en-US" sz="1800" dirty="0" err="1">
                <a:latin typeface="Courier New" pitchFamily="49" charset="0"/>
              </a:rPr>
              <a:t>d</a:t>
            </a:r>
            <a:r>
              <a:rPr lang="en-US" sz="1800" dirty="0">
                <a:latin typeface="Courier New" pitchFamily="49" charset="0"/>
              </a:rPr>
              <a:t> WINWORD.EXE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endParaRPr lang="en-US" sz="1800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WINWORD.EXE:   file format pei-i386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endParaRPr lang="en-US" sz="1800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No symbols in "WINWORD.EXE".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Disassembly of section .text: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endParaRPr lang="en-US" sz="1800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30001000 &lt;.text&gt;: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30001000:  55             push   %</a:t>
            </a:r>
            <a:r>
              <a:rPr lang="en-US" sz="1800" dirty="0" err="1">
                <a:latin typeface="Courier New" pitchFamily="49" charset="0"/>
              </a:rPr>
              <a:t>ebp</a:t>
            </a:r>
            <a:endParaRPr lang="en-US" sz="1800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30001001:  8b </a:t>
            </a:r>
            <a:r>
              <a:rPr lang="en-US" sz="1800" dirty="0" err="1">
                <a:latin typeface="Courier New" pitchFamily="49" charset="0"/>
              </a:rPr>
              <a:t>ec</a:t>
            </a:r>
            <a:r>
              <a:rPr lang="en-US" sz="1800" dirty="0">
                <a:latin typeface="Courier New" pitchFamily="49" charset="0"/>
              </a:rPr>
              <a:t>          </a:t>
            </a:r>
            <a:r>
              <a:rPr lang="en-US" sz="1800" dirty="0" err="1">
                <a:latin typeface="Courier New" pitchFamily="49" charset="0"/>
              </a:rPr>
              <a:t>mov</a:t>
            </a:r>
            <a:r>
              <a:rPr lang="en-US" sz="1800" dirty="0">
                <a:latin typeface="Courier New" pitchFamily="49" charset="0"/>
              </a:rPr>
              <a:t>    %</a:t>
            </a:r>
            <a:r>
              <a:rPr lang="en-US" sz="1800" dirty="0" err="1">
                <a:latin typeface="Courier New" pitchFamily="49" charset="0"/>
              </a:rPr>
              <a:t>esp,%ebp</a:t>
            </a:r>
            <a:endParaRPr lang="en-US" sz="1800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30001003:  6a ff          push   $0xffffffff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30001005:  68 90 10 00 30 push   $0x30001090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3000100a:  68 91 dc 4c 30 push   $0x304cdc91</a:t>
            </a:r>
          </a:p>
        </p:txBody>
      </p:sp>
      <p:sp>
        <p:nvSpPr>
          <p:cNvPr id="2" name="Rectangle 1"/>
          <p:cNvSpPr/>
          <p:nvPr/>
        </p:nvSpPr>
        <p:spPr bwMode="auto">
          <a:xfrm>
            <a:off x="2133600" y="3858425"/>
            <a:ext cx="5334000" cy="13716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400" dirty="0">
                <a:solidFill>
                  <a:srgbClr val="FF0000"/>
                </a:solidFill>
                <a:latin typeface="Calibri" pitchFamily="34" charset="0"/>
              </a:rPr>
              <a:t>Reverse engineering forbidden by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400" dirty="0">
                <a:solidFill>
                  <a:srgbClr val="FF0000"/>
                </a:solidFill>
                <a:latin typeface="Calibri" pitchFamily="34" charset="0"/>
              </a:rPr>
              <a:t>Microsoft End User License Agreement</a:t>
            </a:r>
          </a:p>
        </p:txBody>
      </p:sp>
    </p:spTree>
    <p:extLst>
      <p:ext uri="{BB962C8B-B14F-4D97-AF65-F5344CB8AC3E}">
        <p14:creationId xmlns:p14="http://schemas.microsoft.com/office/powerpoint/2010/main" val="1016778016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69" name="Text Box 13"/>
          <p:cNvSpPr txBox="1">
            <a:spLocks noChangeArrowheads="1"/>
          </p:cNvSpPr>
          <p:nvPr/>
        </p:nvSpPr>
        <p:spPr bwMode="auto">
          <a:xfrm>
            <a:off x="4267200" y="1905000"/>
            <a:ext cx="1752600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eaLnBrk="0" hangingPunct="0"/>
            <a:r>
              <a:rPr lang="en-US" sz="2000" dirty="0">
                <a:latin typeface="Calibri" pitchFamily="34" charset="0"/>
              </a:rPr>
              <a:t>Data</a:t>
            </a:r>
          </a:p>
        </p:txBody>
      </p:sp>
      <p:sp>
        <p:nvSpPr>
          <p:cNvPr id="147470" name="Text Box 14"/>
          <p:cNvSpPr txBox="1">
            <a:spLocks noChangeArrowheads="1"/>
          </p:cNvSpPr>
          <p:nvPr/>
        </p:nvSpPr>
        <p:spPr bwMode="auto">
          <a:xfrm>
            <a:off x="4267200" y="2438400"/>
            <a:ext cx="1676400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eaLnBrk="0" hangingPunct="0"/>
            <a:r>
              <a:rPr lang="en-US" sz="2000" dirty="0">
                <a:latin typeface="Calibri" pitchFamily="34" charset="0"/>
              </a:rPr>
              <a:t>Instructions</a:t>
            </a:r>
          </a:p>
        </p:txBody>
      </p:sp>
      <p:sp>
        <p:nvSpPr>
          <p:cNvPr id="147462" name="Rectangle 6"/>
          <p:cNvSpPr>
            <a:spLocks noChangeArrowheads="1"/>
          </p:cNvSpPr>
          <p:nvPr/>
        </p:nvSpPr>
        <p:spPr bwMode="auto">
          <a:xfrm>
            <a:off x="1066800" y="1066800"/>
            <a:ext cx="3200400" cy="2209800"/>
          </a:xfrm>
          <a:prstGeom prst="rect">
            <a:avLst/>
          </a:prstGeom>
          <a:solidFill>
            <a:srgbClr val="EFBFBF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/>
          <a:lstStyle/>
          <a:p>
            <a:pPr algn="l" eaLnBrk="0" hangingPunct="0"/>
            <a:r>
              <a:rPr lang="en-US" sz="2400" b="1" dirty="0">
                <a:latin typeface="Calibri" pitchFamily="34" charset="0"/>
              </a:rPr>
              <a:t>CPU</a:t>
            </a:r>
          </a:p>
        </p:txBody>
      </p:sp>
      <p:sp>
        <p:nvSpPr>
          <p:cNvPr id="147458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304800"/>
            <a:ext cx="7226300" cy="573088"/>
          </a:xfrm>
        </p:spPr>
        <p:txBody>
          <a:bodyPr/>
          <a:lstStyle/>
          <a:p>
            <a:r>
              <a:rPr lang="en-US" dirty="0"/>
              <a:t>Software View of Memory</a:t>
            </a:r>
          </a:p>
        </p:txBody>
      </p:sp>
      <p:sp>
        <p:nvSpPr>
          <p:cNvPr id="14745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04800" y="3536950"/>
            <a:ext cx="4357687" cy="3092450"/>
          </a:xfrm>
        </p:spPr>
        <p:txBody>
          <a:bodyPr/>
          <a:lstStyle/>
          <a:p>
            <a:pPr marL="227013" indent="-227013" defTabSz="895350">
              <a:tabLst>
                <a:tab pos="1371600" algn="l"/>
                <a:tab pos="4572000" algn="l"/>
              </a:tabLst>
            </a:pPr>
            <a:r>
              <a:rPr lang="en-US" sz="2000" dirty="0"/>
              <a:t>Programmer-Visible State</a:t>
            </a:r>
          </a:p>
          <a:p>
            <a:pPr marL="560388" lvl="1" indent="-222250" defTabSz="895350">
              <a:tabLst>
                <a:tab pos="1371600" algn="l"/>
                <a:tab pos="4572000" algn="l"/>
              </a:tabLst>
            </a:pPr>
            <a:r>
              <a:rPr lang="en-US" sz="1800" dirty="0"/>
              <a:t>PC: Program counter</a:t>
            </a:r>
          </a:p>
          <a:p>
            <a:pPr marL="839788" lvl="2" indent="-165100" defTabSz="895350">
              <a:tabLst>
                <a:tab pos="1371600" algn="l"/>
                <a:tab pos="4572000" algn="l"/>
              </a:tabLst>
            </a:pPr>
            <a:r>
              <a:rPr lang="en-US" sz="1600" dirty="0"/>
              <a:t>Address of next instruction</a:t>
            </a:r>
          </a:p>
          <a:p>
            <a:pPr marL="839788" lvl="2" indent="-165100" defTabSz="895350">
              <a:tabLst>
                <a:tab pos="1371600" algn="l"/>
                <a:tab pos="4572000" algn="l"/>
              </a:tabLst>
            </a:pPr>
            <a:r>
              <a:rPr lang="en-US" sz="1600" dirty="0"/>
              <a:t>Called “EIP” (IA32) or “RIP” (x86-64)</a:t>
            </a:r>
          </a:p>
          <a:p>
            <a:pPr marL="560388" lvl="1" indent="-222250" defTabSz="895350">
              <a:tabLst>
                <a:tab pos="1371600" algn="l"/>
                <a:tab pos="4572000" algn="l"/>
              </a:tabLst>
            </a:pPr>
            <a:r>
              <a:rPr lang="en-US" sz="1800" dirty="0"/>
              <a:t>Register file</a:t>
            </a:r>
          </a:p>
          <a:p>
            <a:pPr marL="839788" lvl="2" indent="-165100" defTabSz="895350">
              <a:tabLst>
                <a:tab pos="1371600" algn="l"/>
                <a:tab pos="4572000" algn="l"/>
              </a:tabLst>
            </a:pPr>
            <a:r>
              <a:rPr lang="en-US" sz="1600" dirty="0"/>
              <a:t>Heavily used program data</a:t>
            </a:r>
          </a:p>
          <a:p>
            <a:pPr marL="560388" lvl="1" indent="-222250" defTabSz="895350">
              <a:tabLst>
                <a:tab pos="1371600" algn="l"/>
                <a:tab pos="4572000" algn="l"/>
              </a:tabLst>
            </a:pPr>
            <a:r>
              <a:rPr lang="en-US" sz="1800" dirty="0"/>
              <a:t>Condition codes</a:t>
            </a:r>
          </a:p>
          <a:p>
            <a:pPr marL="839788" lvl="2" indent="-165100" defTabSz="895350">
              <a:tabLst>
                <a:tab pos="1371600" algn="l"/>
                <a:tab pos="4572000" algn="l"/>
              </a:tabLst>
            </a:pPr>
            <a:r>
              <a:rPr lang="en-US" sz="1600" dirty="0"/>
              <a:t>Store status information about most recent arithmetic operation</a:t>
            </a:r>
          </a:p>
          <a:p>
            <a:pPr marL="839788" lvl="2" indent="-165100" defTabSz="895350">
              <a:tabLst>
                <a:tab pos="1371600" algn="l"/>
                <a:tab pos="4572000" algn="l"/>
              </a:tabLst>
            </a:pPr>
            <a:r>
              <a:rPr lang="en-US" sz="1600" dirty="0"/>
              <a:t>Used for conditional branching</a:t>
            </a:r>
          </a:p>
        </p:txBody>
      </p:sp>
      <p:sp>
        <p:nvSpPr>
          <p:cNvPr id="147460" name="Rectangle 4"/>
          <p:cNvSpPr>
            <a:spLocks noChangeArrowheads="1"/>
          </p:cNvSpPr>
          <p:nvPr/>
        </p:nvSpPr>
        <p:spPr bwMode="auto">
          <a:xfrm>
            <a:off x="1676400" y="1752600"/>
            <a:ext cx="533400" cy="457200"/>
          </a:xfrm>
          <a:prstGeom prst="rect">
            <a:avLst/>
          </a:prstGeom>
          <a:solidFill>
            <a:schemeClr val="accent3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eaLnBrk="0" hangingPunct="0"/>
            <a:r>
              <a:rPr lang="en-US" sz="2400" b="1" dirty="0">
                <a:latin typeface="Calibri" pitchFamily="34" charset="0"/>
              </a:rPr>
              <a:t>PC</a:t>
            </a:r>
          </a:p>
        </p:txBody>
      </p:sp>
      <p:sp>
        <p:nvSpPr>
          <p:cNvPr id="147461" name="Rectangle 5"/>
          <p:cNvSpPr>
            <a:spLocks noChangeArrowheads="1"/>
          </p:cNvSpPr>
          <p:nvPr/>
        </p:nvSpPr>
        <p:spPr bwMode="auto">
          <a:xfrm>
            <a:off x="2362200" y="1447800"/>
            <a:ext cx="1371600" cy="762000"/>
          </a:xfrm>
          <a:prstGeom prst="rect">
            <a:avLst/>
          </a:prstGeom>
          <a:solidFill>
            <a:schemeClr val="accent3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eaLnBrk="0" hangingPunct="0"/>
            <a:r>
              <a:rPr lang="en-US" sz="2400" b="1" dirty="0">
                <a:latin typeface="Calibri" pitchFamily="34" charset="0"/>
              </a:rPr>
              <a:t>Registers</a:t>
            </a:r>
          </a:p>
        </p:txBody>
      </p:sp>
      <p:sp>
        <p:nvSpPr>
          <p:cNvPr id="147463" name="Rectangle 7"/>
          <p:cNvSpPr>
            <a:spLocks noChangeArrowheads="1"/>
          </p:cNvSpPr>
          <p:nvPr/>
        </p:nvSpPr>
        <p:spPr bwMode="auto">
          <a:xfrm>
            <a:off x="6019800" y="990600"/>
            <a:ext cx="1752600" cy="3810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Ctr="1"/>
          <a:lstStyle/>
          <a:p>
            <a:pPr eaLnBrk="0" hangingPunct="0"/>
            <a:r>
              <a:rPr lang="en-US" sz="2400" b="1" dirty="0">
                <a:latin typeface="Calibri" pitchFamily="34" charset="0"/>
              </a:rPr>
              <a:t>Memory</a:t>
            </a:r>
          </a:p>
        </p:txBody>
      </p:sp>
      <p:sp>
        <p:nvSpPr>
          <p:cNvPr id="147464" name="Text Box 8"/>
          <p:cNvSpPr txBox="1">
            <a:spLocks noChangeArrowheads="1"/>
          </p:cNvSpPr>
          <p:nvPr/>
        </p:nvSpPr>
        <p:spPr bwMode="auto">
          <a:xfrm>
            <a:off x="6172200" y="1676400"/>
            <a:ext cx="1752600" cy="101309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algn="l" eaLnBrk="0" hangingPunct="0"/>
            <a:r>
              <a:rPr lang="en-US" sz="2000" b="1" dirty="0">
                <a:latin typeface="Calibri" pitchFamily="34" charset="0"/>
              </a:rPr>
              <a:t>Object Code</a:t>
            </a:r>
          </a:p>
          <a:p>
            <a:pPr algn="l" eaLnBrk="0" hangingPunct="0"/>
            <a:r>
              <a:rPr lang="en-US" sz="2000" b="1" dirty="0">
                <a:latin typeface="Calibri" pitchFamily="34" charset="0"/>
              </a:rPr>
              <a:t>Program Data</a:t>
            </a:r>
          </a:p>
          <a:p>
            <a:pPr algn="l" eaLnBrk="0" hangingPunct="0"/>
            <a:r>
              <a:rPr lang="en-US" sz="2000" b="1" dirty="0">
                <a:latin typeface="Calibri" pitchFamily="34" charset="0"/>
              </a:rPr>
              <a:t>OS Data</a:t>
            </a:r>
          </a:p>
        </p:txBody>
      </p:sp>
      <p:sp>
        <p:nvSpPr>
          <p:cNvPr id="147465" name="Line 9"/>
          <p:cNvSpPr>
            <a:spLocks noChangeShapeType="1"/>
          </p:cNvSpPr>
          <p:nvPr/>
        </p:nvSpPr>
        <p:spPr bwMode="auto">
          <a:xfrm>
            <a:off x="4267200" y="1752600"/>
            <a:ext cx="1752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lg" len="lg"/>
          </a:ln>
          <a:effectLst/>
        </p:spPr>
        <p:txBody>
          <a:bodyPr wrap="none" anchor="ctr"/>
          <a:lstStyle/>
          <a:p>
            <a:pPr algn="l" eaLnBrk="0" hangingPunct="0"/>
            <a:endParaRPr lang="en-US" sz="2400" b="1" dirty="0">
              <a:latin typeface="Calibri" pitchFamily="34" charset="0"/>
            </a:endParaRPr>
          </a:p>
        </p:txBody>
      </p:sp>
      <p:sp>
        <p:nvSpPr>
          <p:cNvPr id="147466" name="Line 10"/>
          <p:cNvSpPr>
            <a:spLocks noChangeShapeType="1"/>
          </p:cNvSpPr>
          <p:nvPr/>
        </p:nvSpPr>
        <p:spPr bwMode="auto">
          <a:xfrm>
            <a:off x="4267200" y="2286000"/>
            <a:ext cx="1752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triangle" w="lg" len="lg"/>
            <a:tailEnd type="triangle" w="lg" len="lg"/>
          </a:ln>
          <a:effectLst/>
        </p:spPr>
        <p:txBody>
          <a:bodyPr wrap="none" anchor="ctr"/>
          <a:lstStyle/>
          <a:p>
            <a:pPr algn="l" eaLnBrk="0" hangingPunct="0"/>
            <a:endParaRPr lang="en-US" sz="2400" b="1" dirty="0">
              <a:latin typeface="Calibri" pitchFamily="34" charset="0"/>
            </a:endParaRPr>
          </a:p>
        </p:txBody>
      </p:sp>
      <p:sp>
        <p:nvSpPr>
          <p:cNvPr id="147467" name="Line 11"/>
          <p:cNvSpPr>
            <a:spLocks noChangeShapeType="1"/>
          </p:cNvSpPr>
          <p:nvPr/>
        </p:nvSpPr>
        <p:spPr bwMode="auto">
          <a:xfrm>
            <a:off x="4267200" y="2819400"/>
            <a:ext cx="1752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triangle" w="lg" len="lg"/>
            <a:tailEnd/>
          </a:ln>
          <a:effectLst/>
        </p:spPr>
        <p:txBody>
          <a:bodyPr wrap="none" anchor="ctr"/>
          <a:lstStyle/>
          <a:p>
            <a:pPr algn="l" eaLnBrk="0" hangingPunct="0"/>
            <a:endParaRPr lang="en-US" sz="2400" b="1" dirty="0">
              <a:latin typeface="Calibri" pitchFamily="34" charset="0"/>
            </a:endParaRPr>
          </a:p>
        </p:txBody>
      </p:sp>
      <p:sp>
        <p:nvSpPr>
          <p:cNvPr id="147468" name="Text Box 12"/>
          <p:cNvSpPr txBox="1">
            <a:spLocks noChangeArrowheads="1"/>
          </p:cNvSpPr>
          <p:nvPr/>
        </p:nvSpPr>
        <p:spPr bwMode="auto">
          <a:xfrm>
            <a:off x="4267200" y="1346200"/>
            <a:ext cx="1752600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eaLnBrk="0" hangingPunct="0"/>
            <a:r>
              <a:rPr lang="en-US" sz="2000" dirty="0">
                <a:latin typeface="Calibri" pitchFamily="34" charset="0"/>
              </a:rPr>
              <a:t>Addresses</a:t>
            </a:r>
          </a:p>
        </p:txBody>
      </p:sp>
      <p:sp>
        <p:nvSpPr>
          <p:cNvPr id="147471" name="Rectangle 15"/>
          <p:cNvSpPr>
            <a:spLocks noChangeArrowheads="1"/>
          </p:cNvSpPr>
          <p:nvPr/>
        </p:nvSpPr>
        <p:spPr bwMode="auto">
          <a:xfrm>
            <a:off x="6019800" y="2971800"/>
            <a:ext cx="1752600" cy="9144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/>
            <a:r>
              <a:rPr lang="en-US" sz="2400" b="1" dirty="0">
                <a:latin typeface="Calibri" pitchFamily="34" charset="0"/>
              </a:rPr>
              <a:t>Stack</a:t>
            </a:r>
          </a:p>
        </p:txBody>
      </p:sp>
      <p:sp>
        <p:nvSpPr>
          <p:cNvPr id="147472" name="Rectangle 16"/>
          <p:cNvSpPr>
            <a:spLocks noChangeArrowheads="1"/>
          </p:cNvSpPr>
          <p:nvPr/>
        </p:nvSpPr>
        <p:spPr bwMode="auto">
          <a:xfrm>
            <a:off x="2362200" y="2362200"/>
            <a:ext cx="1371600" cy="685800"/>
          </a:xfrm>
          <a:prstGeom prst="rect">
            <a:avLst/>
          </a:prstGeom>
          <a:solidFill>
            <a:schemeClr val="accent3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/>
            <a:r>
              <a:rPr lang="en-US" sz="2400" b="1" dirty="0">
                <a:latin typeface="Calibri" pitchFamily="34" charset="0"/>
              </a:rPr>
              <a:t>Condition</a:t>
            </a:r>
          </a:p>
          <a:p>
            <a:pPr eaLnBrk="0" hangingPunct="0"/>
            <a:r>
              <a:rPr lang="en-US" sz="2400" b="1" dirty="0">
                <a:latin typeface="Calibri" pitchFamily="34" charset="0"/>
              </a:rPr>
              <a:t>Codes</a:t>
            </a:r>
          </a:p>
        </p:txBody>
      </p:sp>
      <p:sp>
        <p:nvSpPr>
          <p:cNvPr id="147473" name="Rectangle 17"/>
          <p:cNvSpPr>
            <a:spLocks noGrp="1" noChangeArrowheads="1"/>
          </p:cNvSpPr>
          <p:nvPr>
            <p:ph type="body" sz="half" idx="2"/>
          </p:nvPr>
        </p:nvSpPr>
        <p:spPr>
          <a:xfrm>
            <a:off x="4914900" y="4984750"/>
            <a:ext cx="4076700" cy="1568450"/>
          </a:xfrm>
        </p:spPr>
        <p:txBody>
          <a:bodyPr/>
          <a:lstStyle/>
          <a:p>
            <a:pPr marL="292100" lvl="1" indent="-177800"/>
            <a:r>
              <a:rPr lang="en-US" sz="2000" b="1" dirty="0"/>
              <a:t>Memory</a:t>
            </a:r>
          </a:p>
          <a:p>
            <a:pPr marL="571500" lvl="2" indent="-165100"/>
            <a:r>
              <a:rPr lang="en-US" sz="1600" dirty="0"/>
              <a:t>Byte addressable array</a:t>
            </a:r>
          </a:p>
          <a:p>
            <a:pPr marL="571500" lvl="2" indent="-165100"/>
            <a:r>
              <a:rPr lang="en-US" sz="1600" dirty="0"/>
              <a:t>Code, user data, (some) OS data</a:t>
            </a:r>
          </a:p>
          <a:p>
            <a:pPr marL="571500" lvl="2" indent="-165100"/>
            <a:r>
              <a:rPr lang="en-US" sz="1600" dirty="0"/>
              <a:t>Includes stack used to support procedures</a:t>
            </a:r>
          </a:p>
          <a:p>
            <a:pPr marL="0" indent="0"/>
            <a:endParaRPr lang="en-US" sz="2000" dirty="0"/>
          </a:p>
        </p:txBody>
      </p:sp>
      <p:sp>
        <p:nvSpPr>
          <p:cNvPr id="18" name="Freeform 10"/>
          <p:cNvSpPr>
            <a:spLocks/>
          </p:cNvSpPr>
          <p:nvPr/>
        </p:nvSpPr>
        <p:spPr bwMode="auto">
          <a:xfrm>
            <a:off x="1371600" y="2549955"/>
            <a:ext cx="691290" cy="345645"/>
          </a:xfrm>
          <a:custGeom>
            <a:avLst/>
            <a:gdLst>
              <a:gd name="T0" fmla="*/ 0 w 297"/>
              <a:gd name="T1" fmla="*/ 0 h 145"/>
              <a:gd name="T2" fmla="*/ 96 w 297"/>
              <a:gd name="T3" fmla="*/ 144 h 145"/>
              <a:gd name="T4" fmla="*/ 200 w 297"/>
              <a:gd name="T5" fmla="*/ 145 h 145"/>
              <a:gd name="T6" fmla="*/ 297 w 297"/>
              <a:gd name="T7" fmla="*/ 1 h 145"/>
              <a:gd name="T8" fmla="*/ 192 w 297"/>
              <a:gd name="T9" fmla="*/ 0 h 145"/>
              <a:gd name="T10" fmla="*/ 144 w 297"/>
              <a:gd name="T11" fmla="*/ 48 h 145"/>
              <a:gd name="T12" fmla="*/ 96 w 297"/>
              <a:gd name="T13" fmla="*/ 0 h 145"/>
              <a:gd name="T14" fmla="*/ 0 w 297"/>
              <a:gd name="T15" fmla="*/ 0 h 14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297" h="145">
                <a:moveTo>
                  <a:pt x="0" y="0"/>
                </a:moveTo>
                <a:lnTo>
                  <a:pt x="96" y="144"/>
                </a:lnTo>
                <a:lnTo>
                  <a:pt x="200" y="145"/>
                </a:lnTo>
                <a:lnTo>
                  <a:pt x="297" y="1"/>
                </a:lnTo>
                <a:lnTo>
                  <a:pt x="192" y="0"/>
                </a:lnTo>
                <a:lnTo>
                  <a:pt x="144" y="48"/>
                </a:lnTo>
                <a:lnTo>
                  <a:pt x="96" y="0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000" dirty="0">
                <a:solidFill>
                  <a:schemeClr val="lt1"/>
                </a:solidFill>
              </a:rPr>
              <a:t>ALU</a:t>
            </a:r>
          </a:p>
        </p:txBody>
      </p:sp>
    </p:spTree>
    <p:extLst>
      <p:ext uri="{BB962C8B-B14F-4D97-AF65-F5344CB8AC3E}">
        <p14:creationId xmlns:p14="http://schemas.microsoft.com/office/powerpoint/2010/main" val="1243686070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Title 1"/>
          <p:cNvSpPr txBox="1">
            <a:spLocks/>
          </p:cNvSpPr>
          <p:nvPr/>
        </p:nvSpPr>
        <p:spPr bwMode="auto">
          <a:xfrm>
            <a:off x="357018" y="435678"/>
            <a:ext cx="7592093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119063" indent="-119063"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Calibri" pitchFamily="34" charset="0"/>
                <a:ea typeface="+mj-ea"/>
                <a:cs typeface="+mj-cs"/>
              </a:defRPr>
            </a:lvl1pPr>
            <a:lvl2pPr marL="119063" indent="-119063"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 Narrow" pitchFamily="34" charset="0"/>
              </a:defRPr>
            </a:lvl2pPr>
            <a:lvl3pPr marL="119063" indent="-119063"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 Narrow" pitchFamily="34" charset="0"/>
              </a:defRPr>
            </a:lvl3pPr>
            <a:lvl4pPr marL="119063" indent="-119063"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 Narrow" pitchFamily="34" charset="0"/>
              </a:defRPr>
            </a:lvl4pPr>
            <a:lvl5pPr marL="119063" indent="-119063"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 Narrow" pitchFamily="34" charset="0"/>
              </a:defRPr>
            </a:lvl5pPr>
            <a:lvl6pPr marL="576263"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 Narrow" pitchFamily="34" charset="0"/>
              </a:defRPr>
            </a:lvl6pPr>
            <a:lvl7pPr marL="1033463"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 Narrow" pitchFamily="34" charset="0"/>
              </a:defRPr>
            </a:lvl7pPr>
            <a:lvl8pPr marL="1490663"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 Narrow" pitchFamily="34" charset="0"/>
              </a:defRPr>
            </a:lvl8pPr>
            <a:lvl9pPr marL="1947863"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marL="119063" marR="0" lvl="0" indent="-11906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  <a:ea typeface=""/>
                <a:cs typeface=""/>
              </a:rPr>
              <a:t>Some History: IA32 Registers</a:t>
            </a:r>
            <a:endParaRPr kumimoji="0" lang="en-US" sz="36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itchFamily="34" charset="0"/>
              <a:ea typeface=""/>
              <a:cs typeface=""/>
            </a:endParaRPr>
          </a:p>
        </p:txBody>
      </p:sp>
      <p:grpSp>
        <p:nvGrpSpPr>
          <p:cNvPr id="138" name="Group 12"/>
          <p:cNvGrpSpPr>
            <a:grpSpLocks/>
          </p:cNvGrpSpPr>
          <p:nvPr/>
        </p:nvGrpSpPr>
        <p:grpSpPr bwMode="auto">
          <a:xfrm>
            <a:off x="1295400" y="1333501"/>
            <a:ext cx="5715000" cy="4533902"/>
            <a:chOff x="3984" y="1008"/>
            <a:chExt cx="1584" cy="2256"/>
          </a:xfrm>
        </p:grpSpPr>
        <p:sp>
          <p:nvSpPr>
            <p:cNvPr id="139" name="Rectangle 138"/>
            <p:cNvSpPr>
              <a:spLocks noChangeArrowheads="1"/>
            </p:cNvSpPr>
            <p:nvPr/>
          </p:nvSpPr>
          <p:spPr bwMode="auto">
            <a:xfrm>
              <a:off x="3984" y="1008"/>
              <a:ext cx="1584" cy="240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marL="0" marR="0" lvl="0" indent="0" algn="l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400" b="1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ourier New" pitchFamily="49" charset="0"/>
                  <a:ea typeface=""/>
                  <a:cs typeface=""/>
                </a:rPr>
                <a:t>%</a:t>
              </a:r>
              <a:r>
                <a:rPr kumimoji="0" lang="en-US" sz="2400" b="1" i="0" u="none" strike="noStrike" kern="0" cap="none" spc="0" normalizeH="0" baseline="0" noProof="0" dirty="0" err="1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ourier New" pitchFamily="49" charset="0"/>
                  <a:ea typeface=""/>
                  <a:cs typeface=""/>
                </a:rPr>
                <a:t>eax</a:t>
              </a:r>
              <a:endPara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urier New" pitchFamily="49" charset="0"/>
                <a:ea typeface=""/>
                <a:cs typeface=""/>
              </a:endParaRPr>
            </a:p>
          </p:txBody>
        </p:sp>
        <p:sp>
          <p:nvSpPr>
            <p:cNvPr id="140" name="Rectangle 139"/>
            <p:cNvSpPr>
              <a:spLocks noChangeArrowheads="1"/>
            </p:cNvSpPr>
            <p:nvPr/>
          </p:nvSpPr>
          <p:spPr bwMode="auto">
            <a:xfrm>
              <a:off x="3984" y="1296"/>
              <a:ext cx="1584" cy="240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marL="0" marR="0" lvl="0" indent="0" algn="l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400" b="1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ourier New" pitchFamily="49" charset="0"/>
                  <a:ea typeface=""/>
                  <a:cs typeface=""/>
                </a:rPr>
                <a:t>%</a:t>
              </a:r>
              <a:r>
                <a:rPr kumimoji="0" lang="en-US" sz="2400" b="1" i="0" u="none" strike="noStrike" kern="0" cap="none" spc="0" normalizeH="0" baseline="0" noProof="0" dirty="0" err="1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ourier New" pitchFamily="49" charset="0"/>
                  <a:ea typeface=""/>
                  <a:cs typeface=""/>
                </a:rPr>
                <a:t>ecx</a:t>
              </a:r>
              <a:endPara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urier New" pitchFamily="49" charset="0"/>
                <a:ea typeface=""/>
                <a:cs typeface=""/>
              </a:endParaRPr>
            </a:p>
          </p:txBody>
        </p:sp>
        <p:sp>
          <p:nvSpPr>
            <p:cNvPr id="141" name="Rectangle 140"/>
            <p:cNvSpPr>
              <a:spLocks noChangeArrowheads="1"/>
            </p:cNvSpPr>
            <p:nvPr/>
          </p:nvSpPr>
          <p:spPr bwMode="auto">
            <a:xfrm>
              <a:off x="3984" y="1584"/>
              <a:ext cx="1584" cy="240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marL="0" marR="0" lvl="0" indent="0" algn="l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400" b="1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ourier New" pitchFamily="49" charset="0"/>
                  <a:ea typeface=""/>
                  <a:cs typeface=""/>
                </a:rPr>
                <a:t>%</a:t>
              </a:r>
              <a:r>
                <a:rPr kumimoji="0" lang="en-US" sz="2400" b="1" i="0" u="none" strike="noStrike" kern="0" cap="none" spc="0" normalizeH="0" baseline="0" noProof="0" dirty="0" err="1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ourier New" pitchFamily="49" charset="0"/>
                  <a:ea typeface=""/>
                  <a:cs typeface=""/>
                </a:rPr>
                <a:t>edx</a:t>
              </a:r>
              <a:endPara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urier New" pitchFamily="49" charset="0"/>
                <a:ea typeface=""/>
                <a:cs typeface=""/>
              </a:endParaRPr>
            </a:p>
          </p:txBody>
        </p:sp>
        <p:sp>
          <p:nvSpPr>
            <p:cNvPr id="142" name="Rectangle 141"/>
            <p:cNvSpPr>
              <a:spLocks noChangeArrowheads="1"/>
            </p:cNvSpPr>
            <p:nvPr/>
          </p:nvSpPr>
          <p:spPr bwMode="auto">
            <a:xfrm>
              <a:off x="3984" y="1872"/>
              <a:ext cx="1584" cy="240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marL="0" marR="0" lvl="0" indent="0" algn="l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400" b="1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ourier New" pitchFamily="49" charset="0"/>
                  <a:ea typeface=""/>
                  <a:cs typeface=""/>
                </a:rPr>
                <a:t>%ebx</a:t>
              </a:r>
            </a:p>
          </p:txBody>
        </p:sp>
        <p:sp>
          <p:nvSpPr>
            <p:cNvPr id="143" name="Rectangle 142"/>
            <p:cNvSpPr>
              <a:spLocks noChangeArrowheads="1"/>
            </p:cNvSpPr>
            <p:nvPr/>
          </p:nvSpPr>
          <p:spPr bwMode="auto">
            <a:xfrm>
              <a:off x="3984" y="2160"/>
              <a:ext cx="1584" cy="240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marL="0" marR="0" lvl="0" indent="0" algn="l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400" b="1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ourier New" pitchFamily="49" charset="0"/>
                  <a:ea typeface=""/>
                  <a:cs typeface=""/>
                </a:rPr>
                <a:t>%esi</a:t>
              </a:r>
            </a:p>
          </p:txBody>
        </p:sp>
        <p:sp>
          <p:nvSpPr>
            <p:cNvPr id="144" name="Rectangle 143"/>
            <p:cNvSpPr>
              <a:spLocks noChangeArrowheads="1"/>
            </p:cNvSpPr>
            <p:nvPr/>
          </p:nvSpPr>
          <p:spPr bwMode="auto">
            <a:xfrm>
              <a:off x="3984" y="2448"/>
              <a:ext cx="1584" cy="240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marL="0" marR="0" lvl="0" indent="0" algn="l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400" b="1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ourier New" pitchFamily="49" charset="0"/>
                  <a:ea typeface=""/>
                  <a:cs typeface=""/>
                </a:rPr>
                <a:t>%edi</a:t>
              </a:r>
            </a:p>
          </p:txBody>
        </p:sp>
        <p:sp>
          <p:nvSpPr>
            <p:cNvPr id="145" name="Rectangle 144"/>
            <p:cNvSpPr>
              <a:spLocks noChangeArrowheads="1"/>
            </p:cNvSpPr>
            <p:nvPr/>
          </p:nvSpPr>
          <p:spPr bwMode="auto">
            <a:xfrm>
              <a:off x="3984" y="2736"/>
              <a:ext cx="1584" cy="240"/>
            </a:xfrm>
            <a:prstGeom prst="rect">
              <a:avLst/>
            </a:prstGeom>
            <a:solidFill>
              <a:srgbClr val="EFBFBF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marL="0" marR="0" lvl="0" indent="0" algn="l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400" b="1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ourier New" pitchFamily="49" charset="0"/>
                  <a:ea typeface=""/>
                  <a:cs typeface=""/>
                </a:rPr>
                <a:t>%esp</a:t>
              </a:r>
            </a:p>
          </p:txBody>
        </p:sp>
        <p:sp>
          <p:nvSpPr>
            <p:cNvPr id="146" name="Rectangle 145"/>
            <p:cNvSpPr>
              <a:spLocks noChangeArrowheads="1"/>
            </p:cNvSpPr>
            <p:nvPr/>
          </p:nvSpPr>
          <p:spPr bwMode="auto">
            <a:xfrm>
              <a:off x="3984" y="3024"/>
              <a:ext cx="1584" cy="240"/>
            </a:xfrm>
            <a:prstGeom prst="rect">
              <a:avLst/>
            </a:prstGeom>
            <a:solidFill>
              <a:srgbClr val="EFBFBF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marL="0" marR="0" lvl="0" indent="0" algn="l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400" b="1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ourier New" pitchFamily="49" charset="0"/>
                  <a:ea typeface=""/>
                  <a:cs typeface=""/>
                </a:rPr>
                <a:t>%ebp</a:t>
              </a:r>
            </a:p>
          </p:txBody>
        </p:sp>
      </p:grpSp>
      <p:grpSp>
        <p:nvGrpSpPr>
          <p:cNvPr id="147" name="Group 146"/>
          <p:cNvGrpSpPr/>
          <p:nvPr/>
        </p:nvGrpSpPr>
        <p:grpSpPr>
          <a:xfrm>
            <a:off x="4184326" y="1404970"/>
            <a:ext cx="2819400" cy="343694"/>
            <a:chOff x="4495800" y="1404970"/>
            <a:chExt cx="2819400" cy="343694"/>
          </a:xfrm>
        </p:grpSpPr>
        <p:sp>
          <p:nvSpPr>
            <p:cNvPr id="148" name="Rectangle 147"/>
            <p:cNvSpPr/>
            <p:nvPr/>
          </p:nvSpPr>
          <p:spPr bwMode="auto">
            <a:xfrm>
              <a:off x="4495800" y="1404970"/>
              <a:ext cx="2819400" cy="342900"/>
            </a:xfrm>
            <a:prstGeom prst="rect">
              <a:avLst/>
            </a:prstGeom>
            <a:solidFill>
              <a:srgbClr val="FFFFFF">
                <a:lumMod val="85000"/>
              </a:srgbClr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1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 Narrow" pitchFamily="34" charset="0"/>
                <a:ea typeface=""/>
                <a:cs typeface=""/>
              </a:endParaRPr>
            </a:p>
          </p:txBody>
        </p:sp>
        <p:cxnSp>
          <p:nvCxnSpPr>
            <p:cNvPr id="149" name="Straight Connector 148"/>
            <p:cNvCxnSpPr>
              <a:stCxn id="148" idx="0"/>
              <a:endCxn id="148" idx="2"/>
            </p:cNvCxnSpPr>
            <p:nvPr/>
          </p:nvCxnSpPr>
          <p:spPr bwMode="auto">
            <a:xfrm rot="16200000" flipH="1">
              <a:off x="5734050" y="1576420"/>
              <a:ext cx="342900" cy="1588"/>
            </a:xfrm>
            <a:prstGeom prst="line">
              <a:avLst/>
            </a:prstGeom>
            <a:noFill/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150" name="Group 149"/>
          <p:cNvGrpSpPr/>
          <p:nvPr/>
        </p:nvGrpSpPr>
        <p:grpSpPr>
          <a:xfrm>
            <a:off x="4184326" y="1989024"/>
            <a:ext cx="2819400" cy="343694"/>
            <a:chOff x="4495800" y="1404970"/>
            <a:chExt cx="2819400" cy="343694"/>
          </a:xfrm>
        </p:grpSpPr>
        <p:sp>
          <p:nvSpPr>
            <p:cNvPr id="151" name="Rectangle 150"/>
            <p:cNvSpPr/>
            <p:nvPr/>
          </p:nvSpPr>
          <p:spPr bwMode="auto">
            <a:xfrm>
              <a:off x="4495800" y="1404970"/>
              <a:ext cx="2819400" cy="342900"/>
            </a:xfrm>
            <a:prstGeom prst="rect">
              <a:avLst/>
            </a:prstGeom>
            <a:solidFill>
              <a:srgbClr val="FFFFFF">
                <a:lumMod val="85000"/>
              </a:srgbClr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1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 Narrow" pitchFamily="34" charset="0"/>
                <a:ea typeface=""/>
                <a:cs typeface=""/>
              </a:endParaRPr>
            </a:p>
          </p:txBody>
        </p:sp>
        <p:cxnSp>
          <p:nvCxnSpPr>
            <p:cNvPr id="152" name="Straight Connector 151"/>
            <p:cNvCxnSpPr>
              <a:stCxn id="159" idx="0"/>
              <a:endCxn id="159" idx="2"/>
            </p:cNvCxnSpPr>
            <p:nvPr/>
          </p:nvCxnSpPr>
          <p:spPr bwMode="auto">
            <a:xfrm rot="16200000" flipH="1">
              <a:off x="5734050" y="1576420"/>
              <a:ext cx="342900" cy="1588"/>
            </a:xfrm>
            <a:prstGeom prst="line">
              <a:avLst/>
            </a:prstGeom>
            <a:noFill/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153" name="Group 152"/>
          <p:cNvGrpSpPr/>
          <p:nvPr/>
        </p:nvGrpSpPr>
        <p:grpSpPr>
          <a:xfrm>
            <a:off x="4184326" y="2558580"/>
            <a:ext cx="2819400" cy="343694"/>
            <a:chOff x="4495800" y="1404970"/>
            <a:chExt cx="2819400" cy="343694"/>
          </a:xfrm>
        </p:grpSpPr>
        <p:sp>
          <p:nvSpPr>
            <p:cNvPr id="154" name="Rectangle 153"/>
            <p:cNvSpPr/>
            <p:nvPr/>
          </p:nvSpPr>
          <p:spPr bwMode="auto">
            <a:xfrm>
              <a:off x="4495800" y="1404970"/>
              <a:ext cx="2819400" cy="342900"/>
            </a:xfrm>
            <a:prstGeom prst="rect">
              <a:avLst/>
            </a:prstGeom>
            <a:solidFill>
              <a:srgbClr val="FFFFFF">
                <a:lumMod val="85000"/>
              </a:srgbClr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1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 Narrow" pitchFamily="34" charset="0"/>
                <a:ea typeface=""/>
                <a:cs typeface=""/>
              </a:endParaRPr>
            </a:p>
          </p:txBody>
        </p:sp>
        <p:cxnSp>
          <p:nvCxnSpPr>
            <p:cNvPr id="155" name="Straight Connector 154"/>
            <p:cNvCxnSpPr>
              <a:stCxn id="162" idx="0"/>
              <a:endCxn id="162" idx="2"/>
            </p:cNvCxnSpPr>
            <p:nvPr/>
          </p:nvCxnSpPr>
          <p:spPr bwMode="auto">
            <a:xfrm rot="16200000" flipH="1">
              <a:off x="5734050" y="1576420"/>
              <a:ext cx="342900" cy="1588"/>
            </a:xfrm>
            <a:prstGeom prst="line">
              <a:avLst/>
            </a:prstGeom>
            <a:noFill/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156" name="Group 155"/>
          <p:cNvGrpSpPr/>
          <p:nvPr/>
        </p:nvGrpSpPr>
        <p:grpSpPr>
          <a:xfrm>
            <a:off x="4184326" y="3141484"/>
            <a:ext cx="2819400" cy="343694"/>
            <a:chOff x="4495800" y="1404970"/>
            <a:chExt cx="2819400" cy="343694"/>
          </a:xfrm>
        </p:grpSpPr>
        <p:sp>
          <p:nvSpPr>
            <p:cNvPr id="157" name="Rectangle 156"/>
            <p:cNvSpPr/>
            <p:nvPr/>
          </p:nvSpPr>
          <p:spPr bwMode="auto">
            <a:xfrm>
              <a:off x="4495800" y="1404970"/>
              <a:ext cx="2819400" cy="342900"/>
            </a:xfrm>
            <a:prstGeom prst="rect">
              <a:avLst/>
            </a:prstGeom>
            <a:solidFill>
              <a:srgbClr val="FFFFFF">
                <a:lumMod val="85000"/>
              </a:srgbClr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1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 Narrow" pitchFamily="34" charset="0"/>
                <a:ea typeface=""/>
                <a:cs typeface=""/>
              </a:endParaRPr>
            </a:p>
          </p:txBody>
        </p:sp>
        <p:cxnSp>
          <p:nvCxnSpPr>
            <p:cNvPr id="158" name="Straight Connector 157"/>
            <p:cNvCxnSpPr>
              <a:stCxn id="165" idx="0"/>
              <a:endCxn id="165" idx="2"/>
            </p:cNvCxnSpPr>
            <p:nvPr/>
          </p:nvCxnSpPr>
          <p:spPr bwMode="auto">
            <a:xfrm rot="16200000" flipH="1">
              <a:off x="5734050" y="1576420"/>
              <a:ext cx="342900" cy="1588"/>
            </a:xfrm>
            <a:prstGeom prst="line">
              <a:avLst/>
            </a:prstGeom>
            <a:noFill/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159" name="Rectangle 158"/>
          <p:cNvSpPr/>
          <p:nvPr/>
        </p:nvSpPr>
        <p:spPr bwMode="auto">
          <a:xfrm>
            <a:off x="4184326" y="3717666"/>
            <a:ext cx="2819400" cy="342900"/>
          </a:xfrm>
          <a:prstGeom prst="rect">
            <a:avLst/>
          </a:prstGeom>
          <a:solidFill>
            <a:srgbClr val="FFFFFF">
              <a:lumMod val="85000"/>
            </a:srgbClr>
          </a:solidFill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 Narrow" pitchFamily="34" charset="0"/>
              <a:ea typeface=""/>
              <a:cs typeface=""/>
            </a:endParaRPr>
          </a:p>
        </p:txBody>
      </p:sp>
      <p:sp>
        <p:nvSpPr>
          <p:cNvPr id="160" name="Rectangle 159"/>
          <p:cNvSpPr/>
          <p:nvPr/>
        </p:nvSpPr>
        <p:spPr bwMode="auto">
          <a:xfrm>
            <a:off x="4184326" y="4301720"/>
            <a:ext cx="2819400" cy="342900"/>
          </a:xfrm>
          <a:prstGeom prst="rect">
            <a:avLst/>
          </a:prstGeom>
          <a:solidFill>
            <a:srgbClr val="FFFFFF">
              <a:lumMod val="85000"/>
            </a:srgbClr>
          </a:solidFill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 Narrow" pitchFamily="34" charset="0"/>
              <a:ea typeface=""/>
              <a:cs typeface=""/>
            </a:endParaRPr>
          </a:p>
        </p:txBody>
      </p:sp>
      <p:sp>
        <p:nvSpPr>
          <p:cNvPr id="161" name="Rectangle 160"/>
          <p:cNvSpPr/>
          <p:nvPr/>
        </p:nvSpPr>
        <p:spPr bwMode="auto">
          <a:xfrm>
            <a:off x="4184326" y="4871276"/>
            <a:ext cx="2819400" cy="342900"/>
          </a:xfrm>
          <a:prstGeom prst="rect">
            <a:avLst/>
          </a:prstGeom>
          <a:solidFill>
            <a:srgbClr val="FF9999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 Narrow" pitchFamily="34" charset="0"/>
              <a:ea typeface=""/>
              <a:cs typeface=""/>
            </a:endParaRPr>
          </a:p>
        </p:txBody>
      </p:sp>
      <p:sp>
        <p:nvSpPr>
          <p:cNvPr id="162" name="Rectangle 161"/>
          <p:cNvSpPr/>
          <p:nvPr/>
        </p:nvSpPr>
        <p:spPr bwMode="auto">
          <a:xfrm>
            <a:off x="4184326" y="5454180"/>
            <a:ext cx="2819400" cy="342900"/>
          </a:xfrm>
          <a:prstGeom prst="rect">
            <a:avLst/>
          </a:prstGeom>
          <a:solidFill>
            <a:srgbClr val="FF9999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 Narrow" pitchFamily="34" charset="0"/>
              <a:ea typeface=""/>
              <a:cs typeface=""/>
            </a:endParaRPr>
          </a:p>
        </p:txBody>
      </p:sp>
      <p:sp>
        <p:nvSpPr>
          <p:cNvPr id="163" name="TextBox 162"/>
          <p:cNvSpPr txBox="1"/>
          <p:nvPr/>
        </p:nvSpPr>
        <p:spPr>
          <a:xfrm>
            <a:off x="3581400" y="1391622"/>
            <a:ext cx="5982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eaLnBrk="0" hangingPunct="0"/>
            <a:r>
              <a:rPr lang="en-US" sz="1800" b="1" dirty="0">
                <a:latin typeface="Courier New" pitchFamily="49" charset="0"/>
                <a:ea typeface=""/>
                <a:cs typeface="Courier New" pitchFamily="49" charset="0"/>
              </a:rPr>
              <a:t>%ax</a:t>
            </a:r>
          </a:p>
        </p:txBody>
      </p:sp>
      <p:sp>
        <p:nvSpPr>
          <p:cNvPr id="164" name="TextBox 163"/>
          <p:cNvSpPr txBox="1"/>
          <p:nvPr/>
        </p:nvSpPr>
        <p:spPr>
          <a:xfrm>
            <a:off x="3581400" y="1975438"/>
            <a:ext cx="5982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eaLnBrk="0" hangingPunct="0"/>
            <a:r>
              <a:rPr lang="en-US" sz="1800" b="1" dirty="0">
                <a:latin typeface="Courier New" pitchFamily="49" charset="0"/>
                <a:ea typeface=""/>
                <a:cs typeface="Courier New" pitchFamily="49" charset="0"/>
              </a:rPr>
              <a:t>%</a:t>
            </a:r>
            <a:r>
              <a:rPr lang="en-US" sz="1800" b="1" dirty="0" err="1">
                <a:latin typeface="Courier New" pitchFamily="49" charset="0"/>
                <a:ea typeface=""/>
                <a:cs typeface="Courier New" pitchFamily="49" charset="0"/>
              </a:rPr>
              <a:t>cx</a:t>
            </a:r>
            <a:endParaRPr lang="en-US" sz="1800" b="1" dirty="0">
              <a:latin typeface="Courier New" pitchFamily="49" charset="0"/>
              <a:ea typeface=""/>
              <a:cs typeface="Courier New" pitchFamily="49" charset="0"/>
            </a:endParaRPr>
          </a:p>
        </p:txBody>
      </p:sp>
      <p:sp>
        <p:nvSpPr>
          <p:cNvPr id="165" name="TextBox 164"/>
          <p:cNvSpPr txBox="1"/>
          <p:nvPr/>
        </p:nvSpPr>
        <p:spPr>
          <a:xfrm>
            <a:off x="3581400" y="2541296"/>
            <a:ext cx="5982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eaLnBrk="0" hangingPunct="0"/>
            <a:r>
              <a:rPr lang="en-US" sz="1800" b="1" dirty="0">
                <a:latin typeface="Courier New" pitchFamily="49" charset="0"/>
                <a:ea typeface=""/>
                <a:cs typeface="Courier New" pitchFamily="49" charset="0"/>
              </a:rPr>
              <a:t>%</a:t>
            </a:r>
            <a:r>
              <a:rPr lang="en-US" sz="1800" b="1" dirty="0" err="1">
                <a:latin typeface="Courier New" pitchFamily="49" charset="0"/>
                <a:ea typeface=""/>
                <a:cs typeface="Courier New" pitchFamily="49" charset="0"/>
              </a:rPr>
              <a:t>dx</a:t>
            </a:r>
            <a:endParaRPr lang="en-US" sz="1800" b="1" dirty="0">
              <a:latin typeface="Courier New" pitchFamily="49" charset="0"/>
              <a:ea typeface=""/>
              <a:cs typeface="Courier New" pitchFamily="49" charset="0"/>
            </a:endParaRPr>
          </a:p>
        </p:txBody>
      </p:sp>
      <p:sp>
        <p:nvSpPr>
          <p:cNvPr id="166" name="TextBox 165"/>
          <p:cNvSpPr txBox="1"/>
          <p:nvPr/>
        </p:nvSpPr>
        <p:spPr>
          <a:xfrm>
            <a:off x="3581400" y="3131786"/>
            <a:ext cx="5982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eaLnBrk="0" hangingPunct="0"/>
            <a:r>
              <a:rPr lang="en-US" sz="1800" b="1" dirty="0">
                <a:latin typeface="Courier New" pitchFamily="49" charset="0"/>
                <a:ea typeface=""/>
                <a:cs typeface="Courier New" pitchFamily="49" charset="0"/>
              </a:rPr>
              <a:t>%</a:t>
            </a:r>
            <a:r>
              <a:rPr lang="en-US" sz="1800" b="1" dirty="0" err="1">
                <a:latin typeface="Courier New" pitchFamily="49" charset="0"/>
                <a:ea typeface=""/>
                <a:cs typeface="Courier New" pitchFamily="49" charset="0"/>
              </a:rPr>
              <a:t>bx</a:t>
            </a:r>
            <a:endParaRPr lang="en-US" sz="1800" b="1" dirty="0">
              <a:latin typeface="Courier New" pitchFamily="49" charset="0"/>
              <a:ea typeface=""/>
              <a:cs typeface="Courier New" pitchFamily="49" charset="0"/>
            </a:endParaRPr>
          </a:p>
        </p:txBody>
      </p:sp>
      <p:sp>
        <p:nvSpPr>
          <p:cNvPr id="167" name="TextBox 166"/>
          <p:cNvSpPr txBox="1"/>
          <p:nvPr/>
        </p:nvSpPr>
        <p:spPr>
          <a:xfrm>
            <a:off x="3581400" y="3708016"/>
            <a:ext cx="5982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eaLnBrk="0" hangingPunct="0"/>
            <a:r>
              <a:rPr lang="en-US" sz="1800" b="1" dirty="0">
                <a:latin typeface="Courier New" pitchFamily="49" charset="0"/>
                <a:ea typeface=""/>
                <a:cs typeface="Courier New" pitchFamily="49" charset="0"/>
              </a:rPr>
              <a:t>%</a:t>
            </a:r>
            <a:r>
              <a:rPr lang="en-US" sz="1800" b="1" dirty="0" err="1">
                <a:latin typeface="Courier New" pitchFamily="49" charset="0"/>
                <a:ea typeface=""/>
                <a:cs typeface="Courier New" pitchFamily="49" charset="0"/>
              </a:rPr>
              <a:t>si</a:t>
            </a:r>
            <a:endParaRPr lang="en-US" sz="1800" b="1" dirty="0">
              <a:latin typeface="Courier New" pitchFamily="49" charset="0"/>
              <a:ea typeface=""/>
              <a:cs typeface="Courier New" pitchFamily="49" charset="0"/>
            </a:endParaRPr>
          </a:p>
        </p:txBody>
      </p:sp>
      <p:sp>
        <p:nvSpPr>
          <p:cNvPr id="168" name="TextBox 167"/>
          <p:cNvSpPr txBox="1"/>
          <p:nvPr/>
        </p:nvSpPr>
        <p:spPr>
          <a:xfrm>
            <a:off x="3581400" y="4287222"/>
            <a:ext cx="5982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eaLnBrk="0" hangingPunct="0"/>
            <a:r>
              <a:rPr lang="en-US" sz="1800" b="1" dirty="0">
                <a:latin typeface="Courier New" pitchFamily="49" charset="0"/>
                <a:ea typeface=""/>
                <a:cs typeface="Courier New" pitchFamily="49" charset="0"/>
              </a:rPr>
              <a:t>%</a:t>
            </a:r>
            <a:r>
              <a:rPr lang="en-US" sz="1800" b="1" dirty="0" err="1">
                <a:latin typeface="Courier New" pitchFamily="49" charset="0"/>
                <a:ea typeface=""/>
                <a:cs typeface="Courier New" pitchFamily="49" charset="0"/>
              </a:rPr>
              <a:t>di</a:t>
            </a:r>
            <a:endParaRPr lang="en-US" sz="1800" b="1" dirty="0">
              <a:latin typeface="Courier New" pitchFamily="49" charset="0"/>
              <a:ea typeface=""/>
              <a:cs typeface="Courier New" pitchFamily="49" charset="0"/>
            </a:endParaRPr>
          </a:p>
        </p:txBody>
      </p:sp>
      <p:sp>
        <p:nvSpPr>
          <p:cNvPr id="169" name="TextBox 168"/>
          <p:cNvSpPr txBox="1"/>
          <p:nvPr/>
        </p:nvSpPr>
        <p:spPr>
          <a:xfrm>
            <a:off x="3581400" y="4857690"/>
            <a:ext cx="5982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eaLnBrk="0" hangingPunct="0"/>
            <a:r>
              <a:rPr lang="en-US" sz="1800" b="1" dirty="0">
                <a:latin typeface="Courier New" pitchFamily="49" charset="0"/>
                <a:ea typeface=""/>
                <a:cs typeface="Courier New" pitchFamily="49" charset="0"/>
              </a:rPr>
              <a:t>%sp</a:t>
            </a:r>
          </a:p>
        </p:txBody>
      </p:sp>
      <p:sp>
        <p:nvSpPr>
          <p:cNvPr id="170" name="TextBox 169"/>
          <p:cNvSpPr txBox="1"/>
          <p:nvPr/>
        </p:nvSpPr>
        <p:spPr>
          <a:xfrm>
            <a:off x="3581400" y="5443570"/>
            <a:ext cx="5982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eaLnBrk="0" hangingPunct="0"/>
            <a:r>
              <a:rPr lang="en-US" sz="1800" b="1" dirty="0">
                <a:latin typeface="Courier New" pitchFamily="49" charset="0"/>
                <a:ea typeface=""/>
                <a:cs typeface="Courier New" pitchFamily="49" charset="0"/>
              </a:rPr>
              <a:t>%</a:t>
            </a:r>
            <a:r>
              <a:rPr lang="en-US" sz="1800" b="1" dirty="0" err="1">
                <a:latin typeface="Courier New" pitchFamily="49" charset="0"/>
                <a:ea typeface=""/>
                <a:cs typeface="Courier New" pitchFamily="49" charset="0"/>
              </a:rPr>
              <a:t>bp</a:t>
            </a:r>
            <a:endParaRPr lang="en-US" sz="1800" b="1" dirty="0">
              <a:latin typeface="Courier New" pitchFamily="49" charset="0"/>
              <a:ea typeface=""/>
              <a:cs typeface="Courier New" pitchFamily="49" charset="0"/>
            </a:endParaRPr>
          </a:p>
        </p:txBody>
      </p:sp>
      <p:sp>
        <p:nvSpPr>
          <p:cNvPr id="171" name="TextBox 170"/>
          <p:cNvSpPr txBox="1"/>
          <p:nvPr/>
        </p:nvSpPr>
        <p:spPr>
          <a:xfrm>
            <a:off x="4572000" y="1391622"/>
            <a:ext cx="5982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eaLnBrk="0" hangingPunct="0"/>
            <a:r>
              <a:rPr lang="en-US" sz="1800" b="1" dirty="0">
                <a:latin typeface="Courier New" pitchFamily="49" charset="0"/>
                <a:ea typeface=""/>
                <a:cs typeface="Courier New" pitchFamily="49" charset="0"/>
              </a:rPr>
              <a:t>%ah</a:t>
            </a:r>
          </a:p>
        </p:txBody>
      </p:sp>
      <p:sp>
        <p:nvSpPr>
          <p:cNvPr id="172" name="TextBox 171"/>
          <p:cNvSpPr txBox="1"/>
          <p:nvPr/>
        </p:nvSpPr>
        <p:spPr>
          <a:xfrm>
            <a:off x="4572000" y="1975438"/>
            <a:ext cx="5982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eaLnBrk="0" hangingPunct="0"/>
            <a:r>
              <a:rPr lang="en-US" sz="1800" b="1" dirty="0">
                <a:latin typeface="Courier New" pitchFamily="49" charset="0"/>
                <a:ea typeface=""/>
                <a:cs typeface="Courier New" pitchFamily="49" charset="0"/>
              </a:rPr>
              <a:t>%</a:t>
            </a:r>
            <a:r>
              <a:rPr lang="en-US" sz="1800" b="1" dirty="0" err="1">
                <a:latin typeface="Courier New" pitchFamily="49" charset="0"/>
                <a:ea typeface=""/>
                <a:cs typeface="Courier New" pitchFamily="49" charset="0"/>
              </a:rPr>
              <a:t>ch</a:t>
            </a:r>
            <a:endParaRPr lang="en-US" sz="1800" b="1" dirty="0">
              <a:latin typeface="Courier New" pitchFamily="49" charset="0"/>
              <a:ea typeface=""/>
              <a:cs typeface="Courier New" pitchFamily="49" charset="0"/>
            </a:endParaRPr>
          </a:p>
        </p:txBody>
      </p:sp>
      <p:sp>
        <p:nvSpPr>
          <p:cNvPr id="173" name="TextBox 172"/>
          <p:cNvSpPr txBox="1"/>
          <p:nvPr/>
        </p:nvSpPr>
        <p:spPr>
          <a:xfrm>
            <a:off x="4572000" y="2541296"/>
            <a:ext cx="5982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eaLnBrk="0" hangingPunct="0"/>
            <a:r>
              <a:rPr lang="en-US" sz="1800" b="1" dirty="0">
                <a:latin typeface="Courier New" pitchFamily="49" charset="0"/>
                <a:ea typeface=""/>
                <a:cs typeface="Courier New" pitchFamily="49" charset="0"/>
              </a:rPr>
              <a:t>%dh</a:t>
            </a:r>
          </a:p>
        </p:txBody>
      </p:sp>
      <p:sp>
        <p:nvSpPr>
          <p:cNvPr id="174" name="TextBox 173"/>
          <p:cNvSpPr txBox="1"/>
          <p:nvPr/>
        </p:nvSpPr>
        <p:spPr>
          <a:xfrm>
            <a:off x="4572000" y="3131786"/>
            <a:ext cx="5982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eaLnBrk="0" hangingPunct="0"/>
            <a:r>
              <a:rPr lang="en-US" sz="1800" b="1" dirty="0">
                <a:latin typeface="Courier New" pitchFamily="49" charset="0"/>
                <a:ea typeface=""/>
                <a:cs typeface="Courier New" pitchFamily="49" charset="0"/>
              </a:rPr>
              <a:t>%</a:t>
            </a:r>
            <a:r>
              <a:rPr lang="en-US" sz="1800" b="1" dirty="0" err="1">
                <a:latin typeface="Courier New" pitchFamily="49" charset="0"/>
                <a:ea typeface=""/>
                <a:cs typeface="Courier New" pitchFamily="49" charset="0"/>
              </a:rPr>
              <a:t>bh</a:t>
            </a:r>
            <a:endParaRPr lang="en-US" sz="1800" b="1" dirty="0">
              <a:latin typeface="Courier New" pitchFamily="49" charset="0"/>
              <a:ea typeface=""/>
              <a:cs typeface="Courier New" pitchFamily="49" charset="0"/>
            </a:endParaRPr>
          </a:p>
        </p:txBody>
      </p:sp>
      <p:sp>
        <p:nvSpPr>
          <p:cNvPr id="175" name="TextBox 174"/>
          <p:cNvSpPr txBox="1"/>
          <p:nvPr/>
        </p:nvSpPr>
        <p:spPr>
          <a:xfrm>
            <a:off x="5943600" y="1391622"/>
            <a:ext cx="5982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eaLnBrk="0" hangingPunct="0"/>
            <a:r>
              <a:rPr lang="en-US" sz="1800" b="1" dirty="0">
                <a:latin typeface="Courier New" pitchFamily="49" charset="0"/>
                <a:ea typeface=""/>
                <a:cs typeface="Courier New" pitchFamily="49" charset="0"/>
              </a:rPr>
              <a:t>%al</a:t>
            </a:r>
          </a:p>
        </p:txBody>
      </p:sp>
      <p:sp>
        <p:nvSpPr>
          <p:cNvPr id="176" name="TextBox 175"/>
          <p:cNvSpPr txBox="1"/>
          <p:nvPr/>
        </p:nvSpPr>
        <p:spPr>
          <a:xfrm>
            <a:off x="5943600" y="1975438"/>
            <a:ext cx="5982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eaLnBrk="0" hangingPunct="0"/>
            <a:r>
              <a:rPr lang="en-US" sz="1800" b="1" dirty="0">
                <a:latin typeface="Courier New" pitchFamily="49" charset="0"/>
                <a:ea typeface=""/>
                <a:cs typeface="Courier New" pitchFamily="49" charset="0"/>
              </a:rPr>
              <a:t>%</a:t>
            </a:r>
            <a:r>
              <a:rPr lang="en-US" sz="1800" b="1" dirty="0" err="1">
                <a:latin typeface="Courier New" pitchFamily="49" charset="0"/>
                <a:ea typeface=""/>
                <a:cs typeface="Courier New" pitchFamily="49" charset="0"/>
              </a:rPr>
              <a:t>cl</a:t>
            </a:r>
            <a:endParaRPr lang="en-US" sz="1800" b="1" dirty="0">
              <a:latin typeface="Courier New" pitchFamily="49" charset="0"/>
              <a:ea typeface=""/>
              <a:cs typeface="Courier New" pitchFamily="49" charset="0"/>
            </a:endParaRPr>
          </a:p>
        </p:txBody>
      </p:sp>
      <p:sp>
        <p:nvSpPr>
          <p:cNvPr id="177" name="TextBox 176"/>
          <p:cNvSpPr txBox="1"/>
          <p:nvPr/>
        </p:nvSpPr>
        <p:spPr>
          <a:xfrm>
            <a:off x="5943600" y="2541296"/>
            <a:ext cx="5982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eaLnBrk="0" hangingPunct="0"/>
            <a:r>
              <a:rPr lang="en-US" sz="1800" b="1" dirty="0">
                <a:latin typeface="Courier New" pitchFamily="49" charset="0"/>
                <a:ea typeface=""/>
                <a:cs typeface="Courier New" pitchFamily="49" charset="0"/>
              </a:rPr>
              <a:t>%dl</a:t>
            </a:r>
          </a:p>
        </p:txBody>
      </p:sp>
      <p:sp>
        <p:nvSpPr>
          <p:cNvPr id="178" name="TextBox 177"/>
          <p:cNvSpPr txBox="1"/>
          <p:nvPr/>
        </p:nvSpPr>
        <p:spPr>
          <a:xfrm>
            <a:off x="5943600" y="3131786"/>
            <a:ext cx="5982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eaLnBrk="0" hangingPunct="0"/>
            <a:r>
              <a:rPr lang="en-US" sz="1800" b="1" dirty="0">
                <a:latin typeface="Courier New" pitchFamily="49" charset="0"/>
                <a:ea typeface=""/>
                <a:cs typeface="Courier New" pitchFamily="49" charset="0"/>
              </a:rPr>
              <a:t>%</a:t>
            </a:r>
            <a:r>
              <a:rPr lang="en-US" sz="1800" b="1" dirty="0" err="1">
                <a:latin typeface="Courier New" pitchFamily="49" charset="0"/>
                <a:ea typeface=""/>
                <a:cs typeface="Courier New" pitchFamily="49" charset="0"/>
              </a:rPr>
              <a:t>bl</a:t>
            </a:r>
            <a:endParaRPr lang="en-US" sz="1800" b="1" dirty="0">
              <a:latin typeface="Courier New" pitchFamily="49" charset="0"/>
              <a:ea typeface=""/>
              <a:cs typeface="Courier New" pitchFamily="49" charset="0"/>
            </a:endParaRPr>
          </a:p>
        </p:txBody>
      </p:sp>
      <p:sp>
        <p:nvSpPr>
          <p:cNvPr id="179" name="AutoShape 7"/>
          <p:cNvSpPr>
            <a:spLocks/>
          </p:cNvSpPr>
          <p:nvPr/>
        </p:nvSpPr>
        <p:spPr bwMode="auto">
          <a:xfrm rot="5400000">
            <a:off x="5451983" y="4671257"/>
            <a:ext cx="279400" cy="2824085"/>
          </a:xfrm>
          <a:prstGeom prst="rightBrace">
            <a:avLst>
              <a:gd name="adj1" fmla="val 25000"/>
              <a:gd name="adj2" fmla="val 50000"/>
            </a:avLst>
          </a:prstGeom>
          <a:noFill/>
          <a:ln w="254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l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itchFamily="34" charset="0"/>
              <a:ea typeface=""/>
              <a:cs typeface=""/>
            </a:endParaRPr>
          </a:p>
        </p:txBody>
      </p:sp>
      <p:sp>
        <p:nvSpPr>
          <p:cNvPr id="180" name="TextBox 179"/>
          <p:cNvSpPr txBox="1"/>
          <p:nvPr/>
        </p:nvSpPr>
        <p:spPr>
          <a:xfrm>
            <a:off x="4267200" y="6172200"/>
            <a:ext cx="266072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0" hangingPunct="0"/>
            <a:r>
              <a:rPr lang="en-US" sz="1800" b="1" dirty="0">
                <a:latin typeface="Calibri" pitchFamily="34" charset="0"/>
                <a:ea typeface=""/>
                <a:cs typeface=""/>
              </a:rPr>
              <a:t>16-bit virtual registers</a:t>
            </a:r>
          </a:p>
          <a:p>
            <a:pPr eaLnBrk="0" hangingPunct="0"/>
            <a:r>
              <a:rPr lang="en-US" sz="1800" b="1" dirty="0">
                <a:latin typeface="Calibri" pitchFamily="34" charset="0"/>
                <a:ea typeface=""/>
                <a:cs typeface=""/>
              </a:rPr>
              <a:t>(backwards compatibility)</a:t>
            </a:r>
          </a:p>
        </p:txBody>
      </p:sp>
      <p:sp>
        <p:nvSpPr>
          <p:cNvPr id="181" name="AutoShape 7"/>
          <p:cNvSpPr>
            <a:spLocks/>
          </p:cNvSpPr>
          <p:nvPr/>
        </p:nvSpPr>
        <p:spPr bwMode="auto">
          <a:xfrm rot="10800000">
            <a:off x="914400" y="1333500"/>
            <a:ext cx="279400" cy="3376310"/>
          </a:xfrm>
          <a:prstGeom prst="rightBrace">
            <a:avLst>
              <a:gd name="adj1" fmla="val 25000"/>
              <a:gd name="adj2" fmla="val 50000"/>
            </a:avLst>
          </a:prstGeom>
          <a:noFill/>
          <a:ln w="254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l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itchFamily="34" charset="0"/>
              <a:ea typeface=""/>
              <a:cs typeface=""/>
            </a:endParaRPr>
          </a:p>
        </p:txBody>
      </p:sp>
      <p:sp>
        <p:nvSpPr>
          <p:cNvPr id="182" name="TextBox 181"/>
          <p:cNvSpPr txBox="1"/>
          <p:nvPr/>
        </p:nvSpPr>
        <p:spPr>
          <a:xfrm rot="16200000">
            <a:off x="-221736" y="2812536"/>
            <a:ext cx="17272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eaLnBrk="0" hangingPunct="0"/>
            <a:r>
              <a:rPr lang="en-US" sz="1800" b="1" dirty="0">
                <a:latin typeface="Calibri" pitchFamily="34" charset="0"/>
                <a:ea typeface=""/>
                <a:cs typeface=""/>
              </a:rPr>
              <a:t>general purpose</a:t>
            </a:r>
          </a:p>
        </p:txBody>
      </p:sp>
      <p:sp>
        <p:nvSpPr>
          <p:cNvPr id="183" name="TextBox 182"/>
          <p:cNvSpPr txBox="1"/>
          <p:nvPr/>
        </p:nvSpPr>
        <p:spPr>
          <a:xfrm>
            <a:off x="7555159" y="1391622"/>
            <a:ext cx="125867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eaLnBrk="0" hangingPunct="0"/>
            <a:r>
              <a:rPr lang="en-US" sz="1400" b="1" i="1" dirty="0">
                <a:solidFill>
                  <a:srgbClr val="FFFFFF">
                    <a:lumMod val="50000"/>
                  </a:srgbClr>
                </a:solidFill>
                <a:latin typeface="Courier New" pitchFamily="49" charset="0"/>
                <a:ea typeface=""/>
                <a:cs typeface="Courier New" pitchFamily="49" charset="0"/>
              </a:rPr>
              <a:t>accumulate</a:t>
            </a:r>
          </a:p>
        </p:txBody>
      </p:sp>
      <p:sp>
        <p:nvSpPr>
          <p:cNvPr id="184" name="TextBox 183"/>
          <p:cNvSpPr txBox="1"/>
          <p:nvPr/>
        </p:nvSpPr>
        <p:spPr>
          <a:xfrm>
            <a:off x="7555159" y="1975438"/>
            <a:ext cx="93647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eaLnBrk="0" hangingPunct="0"/>
            <a:r>
              <a:rPr lang="en-US" sz="1400" b="1" i="1" dirty="0">
                <a:solidFill>
                  <a:srgbClr val="FFFFFF">
                    <a:lumMod val="50000"/>
                  </a:srgbClr>
                </a:solidFill>
                <a:latin typeface="Courier New" pitchFamily="49" charset="0"/>
                <a:ea typeface=""/>
                <a:cs typeface="Courier New" pitchFamily="49" charset="0"/>
              </a:rPr>
              <a:t>counter</a:t>
            </a:r>
          </a:p>
        </p:txBody>
      </p:sp>
      <p:sp>
        <p:nvSpPr>
          <p:cNvPr id="185" name="TextBox 184"/>
          <p:cNvSpPr txBox="1"/>
          <p:nvPr/>
        </p:nvSpPr>
        <p:spPr>
          <a:xfrm>
            <a:off x="7555159" y="2541296"/>
            <a:ext cx="61427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eaLnBrk="0" hangingPunct="0"/>
            <a:r>
              <a:rPr lang="en-US" sz="1400" b="1" i="1" dirty="0">
                <a:solidFill>
                  <a:srgbClr val="FFFFFF">
                    <a:lumMod val="50000"/>
                  </a:srgbClr>
                </a:solidFill>
                <a:latin typeface="Courier New" pitchFamily="49" charset="0"/>
                <a:ea typeface=""/>
                <a:cs typeface="Courier New" pitchFamily="49" charset="0"/>
              </a:rPr>
              <a:t>data</a:t>
            </a:r>
          </a:p>
        </p:txBody>
      </p:sp>
      <p:sp>
        <p:nvSpPr>
          <p:cNvPr id="186" name="TextBox 185"/>
          <p:cNvSpPr txBox="1"/>
          <p:nvPr/>
        </p:nvSpPr>
        <p:spPr>
          <a:xfrm>
            <a:off x="7555159" y="3131786"/>
            <a:ext cx="61427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eaLnBrk="0" hangingPunct="0"/>
            <a:r>
              <a:rPr lang="en-US" sz="1400" b="1" i="1" dirty="0">
                <a:solidFill>
                  <a:srgbClr val="FFFFFF">
                    <a:lumMod val="50000"/>
                  </a:srgbClr>
                </a:solidFill>
                <a:latin typeface="Courier New" pitchFamily="49" charset="0"/>
                <a:ea typeface=""/>
                <a:cs typeface="Courier New" pitchFamily="49" charset="0"/>
              </a:rPr>
              <a:t>base</a:t>
            </a:r>
          </a:p>
        </p:txBody>
      </p:sp>
      <p:sp>
        <p:nvSpPr>
          <p:cNvPr id="187" name="TextBox 186"/>
          <p:cNvSpPr txBox="1"/>
          <p:nvPr/>
        </p:nvSpPr>
        <p:spPr>
          <a:xfrm>
            <a:off x="7555159" y="3626836"/>
            <a:ext cx="93647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eaLnBrk="0" hangingPunct="0"/>
            <a:r>
              <a:rPr lang="en-US" sz="1400" b="1" i="1" dirty="0">
                <a:solidFill>
                  <a:srgbClr val="FFFFFF">
                    <a:lumMod val="50000"/>
                  </a:srgbClr>
                </a:solidFill>
                <a:latin typeface="Courier New" pitchFamily="49" charset="0"/>
                <a:ea typeface=""/>
                <a:cs typeface="Courier New" pitchFamily="49" charset="0"/>
              </a:rPr>
              <a:t>source </a:t>
            </a:r>
          </a:p>
          <a:p>
            <a:pPr algn="l" eaLnBrk="0" hangingPunct="0"/>
            <a:r>
              <a:rPr lang="en-US" sz="1400" b="1" i="1" dirty="0">
                <a:solidFill>
                  <a:srgbClr val="FFFFFF">
                    <a:lumMod val="50000"/>
                  </a:srgbClr>
                </a:solidFill>
                <a:latin typeface="Courier New" pitchFamily="49" charset="0"/>
                <a:ea typeface=""/>
                <a:cs typeface="Courier New" pitchFamily="49" charset="0"/>
              </a:rPr>
              <a:t>index</a:t>
            </a:r>
          </a:p>
        </p:txBody>
      </p:sp>
      <p:sp>
        <p:nvSpPr>
          <p:cNvPr id="188" name="TextBox 187"/>
          <p:cNvSpPr txBox="1"/>
          <p:nvPr/>
        </p:nvSpPr>
        <p:spPr>
          <a:xfrm>
            <a:off x="7555159" y="4204648"/>
            <a:ext cx="136608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eaLnBrk="0" hangingPunct="0"/>
            <a:r>
              <a:rPr lang="en-US" sz="1400" b="1" i="1" dirty="0">
                <a:solidFill>
                  <a:srgbClr val="FFFFFF">
                    <a:lumMod val="50000"/>
                  </a:srgbClr>
                </a:solidFill>
                <a:latin typeface="Courier New" pitchFamily="49" charset="0"/>
                <a:ea typeface=""/>
                <a:cs typeface="Courier New" pitchFamily="49" charset="0"/>
              </a:rPr>
              <a:t>destination</a:t>
            </a:r>
          </a:p>
          <a:p>
            <a:pPr algn="l" eaLnBrk="0" hangingPunct="0"/>
            <a:r>
              <a:rPr lang="en-US" sz="1400" b="1" i="1" dirty="0">
                <a:solidFill>
                  <a:srgbClr val="FFFFFF">
                    <a:lumMod val="50000"/>
                  </a:srgbClr>
                </a:solidFill>
                <a:latin typeface="Courier New" pitchFamily="49" charset="0"/>
                <a:ea typeface=""/>
                <a:cs typeface="Courier New" pitchFamily="49" charset="0"/>
              </a:rPr>
              <a:t>index</a:t>
            </a:r>
          </a:p>
        </p:txBody>
      </p:sp>
      <p:sp>
        <p:nvSpPr>
          <p:cNvPr id="189" name="TextBox 188"/>
          <p:cNvSpPr txBox="1"/>
          <p:nvPr/>
        </p:nvSpPr>
        <p:spPr>
          <a:xfrm>
            <a:off x="7555159" y="4701317"/>
            <a:ext cx="114967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eaLnBrk="0" hangingPunct="0"/>
            <a:r>
              <a:rPr lang="en-US" sz="1800" b="1" i="1" dirty="0">
                <a:latin typeface="Courier New" pitchFamily="49" charset="0"/>
                <a:ea typeface=""/>
                <a:cs typeface="Courier New" pitchFamily="49" charset="0"/>
              </a:rPr>
              <a:t>stack </a:t>
            </a:r>
          </a:p>
          <a:p>
            <a:pPr algn="l" eaLnBrk="0" hangingPunct="0"/>
            <a:r>
              <a:rPr lang="en-US" sz="1800" b="1" i="1" dirty="0">
                <a:latin typeface="Courier New" pitchFamily="49" charset="0"/>
                <a:ea typeface=""/>
                <a:cs typeface="Courier New" pitchFamily="49" charset="0"/>
              </a:rPr>
              <a:t>pointer</a:t>
            </a:r>
          </a:p>
        </p:txBody>
      </p:sp>
      <p:sp>
        <p:nvSpPr>
          <p:cNvPr id="190" name="TextBox 189"/>
          <p:cNvSpPr txBox="1"/>
          <p:nvPr/>
        </p:nvSpPr>
        <p:spPr>
          <a:xfrm>
            <a:off x="7555159" y="5313528"/>
            <a:ext cx="114967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eaLnBrk="0" hangingPunct="0"/>
            <a:r>
              <a:rPr lang="en-US" sz="1800" b="1" i="1" dirty="0">
                <a:latin typeface="Courier New" pitchFamily="49" charset="0"/>
                <a:ea typeface=""/>
                <a:cs typeface="Courier New" pitchFamily="49" charset="0"/>
              </a:rPr>
              <a:t>base</a:t>
            </a:r>
          </a:p>
          <a:p>
            <a:pPr algn="l" eaLnBrk="0" hangingPunct="0"/>
            <a:r>
              <a:rPr lang="en-US" sz="1800" b="1" i="1" dirty="0">
                <a:latin typeface="Courier New" pitchFamily="49" charset="0"/>
                <a:ea typeface=""/>
                <a:cs typeface="Courier New" pitchFamily="49" charset="0"/>
              </a:rPr>
              <a:t>pointer</a:t>
            </a:r>
          </a:p>
        </p:txBody>
      </p:sp>
      <p:sp>
        <p:nvSpPr>
          <p:cNvPr id="191" name="TextBox 190"/>
          <p:cNvSpPr txBox="1"/>
          <p:nvPr/>
        </p:nvSpPr>
        <p:spPr>
          <a:xfrm>
            <a:off x="7293942" y="649069"/>
            <a:ext cx="185005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0" hangingPunct="0"/>
            <a:r>
              <a:rPr lang="en-US" sz="1800" b="1" dirty="0">
                <a:latin typeface="Calibri" pitchFamily="34" charset="0"/>
                <a:ea typeface=""/>
                <a:cs typeface=""/>
              </a:rPr>
              <a:t>Origin</a:t>
            </a:r>
          </a:p>
          <a:p>
            <a:pPr eaLnBrk="0" hangingPunct="0"/>
            <a:r>
              <a:rPr lang="en-US" sz="1800" b="1" dirty="0">
                <a:latin typeface="Calibri" pitchFamily="34" charset="0"/>
                <a:ea typeface=""/>
                <a:cs typeface=""/>
              </a:rPr>
              <a:t>(mostly obsolete)</a:t>
            </a:r>
          </a:p>
        </p:txBody>
      </p:sp>
    </p:spTree>
    <p:extLst>
      <p:ext uri="{BB962C8B-B14F-4D97-AF65-F5344CB8AC3E}">
        <p14:creationId xmlns:p14="http://schemas.microsoft.com/office/powerpoint/2010/main" val="169463031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9" grpId="0" animBg="1"/>
      <p:bldP spid="160" grpId="0" animBg="1"/>
      <p:bldP spid="161" grpId="0" animBg="1"/>
      <p:bldP spid="162" grpId="0" animBg="1"/>
      <p:bldP spid="163" grpId="0"/>
      <p:bldP spid="164" grpId="0"/>
      <p:bldP spid="165" grpId="0"/>
      <p:bldP spid="166" grpId="0"/>
      <p:bldP spid="167" grpId="0"/>
      <p:bldP spid="168" grpId="0"/>
      <p:bldP spid="169" grpId="0"/>
      <p:bldP spid="170" grpId="0"/>
      <p:bldP spid="171" grpId="0"/>
      <p:bldP spid="172" grpId="0"/>
      <p:bldP spid="173" grpId="0"/>
      <p:bldP spid="174" grpId="0"/>
      <p:bldP spid="175" grpId="0"/>
      <p:bldP spid="176" grpId="0"/>
      <p:bldP spid="177" grpId="0"/>
      <p:bldP spid="178" grpId="0"/>
      <p:bldP spid="179" grpId="0" animBg="1"/>
      <p:bldP spid="180" grpId="0"/>
      <p:bldP spid="183" grpId="0"/>
      <p:bldP spid="184" grpId="0"/>
      <p:bldP spid="185" grpId="0"/>
      <p:bldP spid="186" grpId="0"/>
      <p:bldP spid="187" grpId="0"/>
      <p:bldP spid="188" grpId="0"/>
      <p:bldP spid="189" grpId="0"/>
      <p:bldP spid="190" grpId="0"/>
      <p:bldP spid="19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1"/>
          <p:cNvSpPr>
            <a:spLocks/>
          </p:cNvSpPr>
          <p:nvPr/>
        </p:nvSpPr>
        <p:spPr bwMode="auto">
          <a:xfrm>
            <a:off x="762000" y="4800600"/>
            <a:ext cx="3556000" cy="533400"/>
          </a:xfrm>
          <a:prstGeom prst="rect">
            <a:avLst/>
          </a:prstGeom>
          <a:solidFill>
            <a:srgbClr val="EFBFB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24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%rsp</a:t>
            </a:r>
          </a:p>
        </p:txBody>
      </p:sp>
      <p:sp>
        <p:nvSpPr>
          <p:cNvPr id="27652" name="Rectangle 4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x86-64 Integer Registers</a:t>
            </a:r>
          </a:p>
        </p:txBody>
      </p:sp>
      <p:sp>
        <p:nvSpPr>
          <p:cNvPr id="27653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318682" y="6019800"/>
            <a:ext cx="7329487" cy="838200"/>
          </a:xfrm>
          <a:ln/>
        </p:spPr>
        <p:txBody>
          <a:bodyPr/>
          <a:lstStyle/>
          <a:p>
            <a:pPr lvl="1"/>
            <a:r>
              <a:rPr lang="en-US" dirty="0"/>
              <a:t>Can reference low-order 4 bytes (also low-order 1 &amp; 2 bytes)</a:t>
            </a:r>
          </a:p>
        </p:txBody>
      </p:sp>
      <p:sp>
        <p:nvSpPr>
          <p:cNvPr id="27654" name="Rectangle 6"/>
          <p:cNvSpPr>
            <a:spLocks/>
          </p:cNvSpPr>
          <p:nvPr/>
        </p:nvSpPr>
        <p:spPr bwMode="auto">
          <a:xfrm>
            <a:off x="2552700" y="1181100"/>
            <a:ext cx="1765300" cy="444500"/>
          </a:xfrm>
          <a:prstGeom prst="rect">
            <a:avLst/>
          </a:prstGeom>
          <a:solidFill>
            <a:srgbClr val="D8D8D8"/>
          </a:solidFill>
          <a:ln w="9525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%eax</a:t>
            </a:r>
          </a:p>
        </p:txBody>
      </p:sp>
      <p:sp>
        <p:nvSpPr>
          <p:cNvPr id="27655" name="Rectangle 7"/>
          <p:cNvSpPr>
            <a:spLocks/>
          </p:cNvSpPr>
          <p:nvPr/>
        </p:nvSpPr>
        <p:spPr bwMode="auto">
          <a:xfrm>
            <a:off x="2552700" y="1790700"/>
            <a:ext cx="1765300" cy="444500"/>
          </a:xfrm>
          <a:prstGeom prst="rect">
            <a:avLst/>
          </a:prstGeom>
          <a:solidFill>
            <a:srgbClr val="D8D8D8"/>
          </a:solidFill>
          <a:ln w="9525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%ebx</a:t>
            </a:r>
          </a:p>
        </p:txBody>
      </p:sp>
      <p:sp>
        <p:nvSpPr>
          <p:cNvPr id="27656" name="Rectangle 8"/>
          <p:cNvSpPr>
            <a:spLocks/>
          </p:cNvSpPr>
          <p:nvPr/>
        </p:nvSpPr>
        <p:spPr bwMode="auto">
          <a:xfrm>
            <a:off x="2552700" y="2400300"/>
            <a:ext cx="1765300" cy="444500"/>
          </a:xfrm>
          <a:prstGeom prst="rect">
            <a:avLst/>
          </a:prstGeom>
          <a:solidFill>
            <a:srgbClr val="D8D8D8"/>
          </a:solidFill>
          <a:ln w="9525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%ecx</a:t>
            </a:r>
          </a:p>
        </p:txBody>
      </p:sp>
      <p:sp>
        <p:nvSpPr>
          <p:cNvPr id="27657" name="Rectangle 9"/>
          <p:cNvSpPr>
            <a:spLocks/>
          </p:cNvSpPr>
          <p:nvPr/>
        </p:nvSpPr>
        <p:spPr bwMode="auto">
          <a:xfrm>
            <a:off x="2552700" y="3009900"/>
            <a:ext cx="1765300" cy="444500"/>
          </a:xfrm>
          <a:prstGeom prst="rect">
            <a:avLst/>
          </a:prstGeom>
          <a:solidFill>
            <a:srgbClr val="D8D8D8"/>
          </a:solidFill>
          <a:ln w="9525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%edx</a:t>
            </a:r>
          </a:p>
        </p:txBody>
      </p:sp>
      <p:sp>
        <p:nvSpPr>
          <p:cNvPr id="27658" name="Rectangle 10"/>
          <p:cNvSpPr>
            <a:spLocks/>
          </p:cNvSpPr>
          <p:nvPr/>
        </p:nvSpPr>
        <p:spPr bwMode="auto">
          <a:xfrm>
            <a:off x="2552700" y="3619500"/>
            <a:ext cx="1765300" cy="444500"/>
          </a:xfrm>
          <a:prstGeom prst="rect">
            <a:avLst/>
          </a:prstGeom>
          <a:solidFill>
            <a:srgbClr val="D8D8D8"/>
          </a:solidFill>
          <a:ln w="9525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%esi</a:t>
            </a:r>
          </a:p>
        </p:txBody>
      </p:sp>
      <p:sp>
        <p:nvSpPr>
          <p:cNvPr id="27659" name="Rectangle 11"/>
          <p:cNvSpPr>
            <a:spLocks/>
          </p:cNvSpPr>
          <p:nvPr/>
        </p:nvSpPr>
        <p:spPr bwMode="auto">
          <a:xfrm>
            <a:off x="2552700" y="4229100"/>
            <a:ext cx="1765300" cy="444500"/>
          </a:xfrm>
          <a:prstGeom prst="rect">
            <a:avLst/>
          </a:prstGeom>
          <a:solidFill>
            <a:srgbClr val="D8D8D8"/>
          </a:solidFill>
          <a:ln w="9525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%edi</a:t>
            </a:r>
          </a:p>
        </p:txBody>
      </p:sp>
      <p:sp>
        <p:nvSpPr>
          <p:cNvPr id="27660" name="Rectangle 12"/>
          <p:cNvSpPr>
            <a:spLocks/>
          </p:cNvSpPr>
          <p:nvPr/>
        </p:nvSpPr>
        <p:spPr bwMode="auto">
          <a:xfrm>
            <a:off x="2552700" y="4838700"/>
            <a:ext cx="1752600" cy="444500"/>
          </a:xfrm>
          <a:prstGeom prst="rect">
            <a:avLst/>
          </a:prstGeom>
          <a:solidFill>
            <a:srgbClr val="FF9999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%esp</a:t>
            </a:r>
          </a:p>
        </p:txBody>
      </p:sp>
      <p:sp>
        <p:nvSpPr>
          <p:cNvPr id="27661" name="Rectangle 13"/>
          <p:cNvSpPr>
            <a:spLocks/>
          </p:cNvSpPr>
          <p:nvPr/>
        </p:nvSpPr>
        <p:spPr bwMode="auto">
          <a:xfrm>
            <a:off x="2552700" y="5435600"/>
            <a:ext cx="1765300" cy="444500"/>
          </a:xfrm>
          <a:prstGeom prst="rect">
            <a:avLst/>
          </a:prstGeom>
          <a:solidFill>
            <a:srgbClr val="D8D8D8"/>
          </a:solidFill>
          <a:ln w="9525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%ebp</a:t>
            </a:r>
          </a:p>
        </p:txBody>
      </p:sp>
      <p:sp>
        <p:nvSpPr>
          <p:cNvPr id="27662" name="Rectangle 14"/>
          <p:cNvSpPr>
            <a:spLocks/>
          </p:cNvSpPr>
          <p:nvPr/>
        </p:nvSpPr>
        <p:spPr bwMode="auto">
          <a:xfrm>
            <a:off x="6515100" y="1181100"/>
            <a:ext cx="1765300" cy="444500"/>
          </a:xfrm>
          <a:prstGeom prst="rect">
            <a:avLst/>
          </a:prstGeom>
          <a:solidFill>
            <a:srgbClr val="D8D8D8"/>
          </a:solidFill>
          <a:ln w="9525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%r8d</a:t>
            </a:r>
          </a:p>
        </p:txBody>
      </p:sp>
      <p:sp>
        <p:nvSpPr>
          <p:cNvPr id="27663" name="Rectangle 15"/>
          <p:cNvSpPr>
            <a:spLocks/>
          </p:cNvSpPr>
          <p:nvPr/>
        </p:nvSpPr>
        <p:spPr bwMode="auto">
          <a:xfrm>
            <a:off x="6515100" y="1790700"/>
            <a:ext cx="1765300" cy="444500"/>
          </a:xfrm>
          <a:prstGeom prst="rect">
            <a:avLst/>
          </a:prstGeom>
          <a:solidFill>
            <a:srgbClr val="D8D8D8"/>
          </a:solidFill>
          <a:ln w="9525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%r9d</a:t>
            </a:r>
          </a:p>
        </p:txBody>
      </p:sp>
      <p:sp>
        <p:nvSpPr>
          <p:cNvPr id="27664" name="Rectangle 16"/>
          <p:cNvSpPr>
            <a:spLocks/>
          </p:cNvSpPr>
          <p:nvPr/>
        </p:nvSpPr>
        <p:spPr bwMode="auto">
          <a:xfrm>
            <a:off x="6515100" y="2400300"/>
            <a:ext cx="1765300" cy="444500"/>
          </a:xfrm>
          <a:prstGeom prst="rect">
            <a:avLst/>
          </a:prstGeom>
          <a:solidFill>
            <a:srgbClr val="D8D8D8"/>
          </a:solidFill>
          <a:ln w="9525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%r10d</a:t>
            </a:r>
          </a:p>
        </p:txBody>
      </p:sp>
      <p:sp>
        <p:nvSpPr>
          <p:cNvPr id="27665" name="Rectangle 17"/>
          <p:cNvSpPr>
            <a:spLocks/>
          </p:cNvSpPr>
          <p:nvPr/>
        </p:nvSpPr>
        <p:spPr bwMode="auto">
          <a:xfrm>
            <a:off x="6515100" y="3009900"/>
            <a:ext cx="1765300" cy="444500"/>
          </a:xfrm>
          <a:prstGeom prst="rect">
            <a:avLst/>
          </a:prstGeom>
          <a:solidFill>
            <a:srgbClr val="D8D8D8"/>
          </a:solidFill>
          <a:ln w="9525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%r11d</a:t>
            </a:r>
          </a:p>
        </p:txBody>
      </p:sp>
      <p:sp>
        <p:nvSpPr>
          <p:cNvPr id="27666" name="Rectangle 18"/>
          <p:cNvSpPr>
            <a:spLocks/>
          </p:cNvSpPr>
          <p:nvPr/>
        </p:nvSpPr>
        <p:spPr bwMode="auto">
          <a:xfrm>
            <a:off x="6515100" y="3619500"/>
            <a:ext cx="1765300" cy="444500"/>
          </a:xfrm>
          <a:prstGeom prst="rect">
            <a:avLst/>
          </a:prstGeom>
          <a:solidFill>
            <a:srgbClr val="D8D8D8"/>
          </a:solidFill>
          <a:ln w="9525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%r12d</a:t>
            </a:r>
          </a:p>
        </p:txBody>
      </p:sp>
      <p:sp>
        <p:nvSpPr>
          <p:cNvPr id="27667" name="Rectangle 19"/>
          <p:cNvSpPr>
            <a:spLocks/>
          </p:cNvSpPr>
          <p:nvPr/>
        </p:nvSpPr>
        <p:spPr bwMode="auto">
          <a:xfrm>
            <a:off x="6515100" y="4229100"/>
            <a:ext cx="1765300" cy="444500"/>
          </a:xfrm>
          <a:prstGeom prst="rect">
            <a:avLst/>
          </a:prstGeom>
          <a:solidFill>
            <a:srgbClr val="D8D8D8"/>
          </a:solidFill>
          <a:ln w="9525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%r13d</a:t>
            </a:r>
          </a:p>
        </p:txBody>
      </p:sp>
      <p:sp>
        <p:nvSpPr>
          <p:cNvPr id="27668" name="Rectangle 20"/>
          <p:cNvSpPr>
            <a:spLocks/>
          </p:cNvSpPr>
          <p:nvPr/>
        </p:nvSpPr>
        <p:spPr bwMode="auto">
          <a:xfrm>
            <a:off x="6515100" y="4838700"/>
            <a:ext cx="1765300" cy="444500"/>
          </a:xfrm>
          <a:prstGeom prst="rect">
            <a:avLst/>
          </a:prstGeom>
          <a:solidFill>
            <a:srgbClr val="D8D8D8"/>
          </a:solidFill>
          <a:ln w="9525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%r14d</a:t>
            </a:r>
          </a:p>
        </p:txBody>
      </p:sp>
      <p:sp>
        <p:nvSpPr>
          <p:cNvPr id="27669" name="Rectangle 21"/>
          <p:cNvSpPr>
            <a:spLocks/>
          </p:cNvSpPr>
          <p:nvPr/>
        </p:nvSpPr>
        <p:spPr bwMode="auto">
          <a:xfrm>
            <a:off x="6515100" y="5448300"/>
            <a:ext cx="1765300" cy="444500"/>
          </a:xfrm>
          <a:prstGeom prst="rect">
            <a:avLst/>
          </a:prstGeom>
          <a:solidFill>
            <a:srgbClr val="D8D8D8"/>
          </a:solidFill>
          <a:ln w="9525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%r15d</a:t>
            </a:r>
          </a:p>
        </p:txBody>
      </p:sp>
      <p:sp>
        <p:nvSpPr>
          <p:cNvPr id="27670" name="Rectangle 22"/>
          <p:cNvSpPr>
            <a:spLocks/>
          </p:cNvSpPr>
          <p:nvPr/>
        </p:nvSpPr>
        <p:spPr bwMode="auto">
          <a:xfrm>
            <a:off x="4724400" y="1143000"/>
            <a:ext cx="3556000" cy="533400"/>
          </a:xfrm>
          <a:prstGeom prst="rect">
            <a:avLst/>
          </a:prstGeom>
          <a:noFill/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24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%r8</a:t>
            </a:r>
          </a:p>
        </p:txBody>
      </p:sp>
      <p:sp>
        <p:nvSpPr>
          <p:cNvPr id="27671" name="Rectangle 23"/>
          <p:cNvSpPr>
            <a:spLocks/>
          </p:cNvSpPr>
          <p:nvPr/>
        </p:nvSpPr>
        <p:spPr bwMode="auto">
          <a:xfrm>
            <a:off x="4724400" y="1752600"/>
            <a:ext cx="3556000" cy="533400"/>
          </a:xfrm>
          <a:prstGeom prst="rect">
            <a:avLst/>
          </a:prstGeom>
          <a:noFill/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24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%r9</a:t>
            </a:r>
          </a:p>
        </p:txBody>
      </p:sp>
      <p:sp>
        <p:nvSpPr>
          <p:cNvPr id="27672" name="Rectangle 24"/>
          <p:cNvSpPr>
            <a:spLocks/>
          </p:cNvSpPr>
          <p:nvPr/>
        </p:nvSpPr>
        <p:spPr bwMode="auto">
          <a:xfrm>
            <a:off x="4724400" y="2362200"/>
            <a:ext cx="3556000" cy="533400"/>
          </a:xfrm>
          <a:prstGeom prst="rect">
            <a:avLst/>
          </a:prstGeom>
          <a:noFill/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24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%r10</a:t>
            </a:r>
          </a:p>
        </p:txBody>
      </p:sp>
      <p:sp>
        <p:nvSpPr>
          <p:cNvPr id="27673" name="Rectangle 25"/>
          <p:cNvSpPr>
            <a:spLocks/>
          </p:cNvSpPr>
          <p:nvPr/>
        </p:nvSpPr>
        <p:spPr bwMode="auto">
          <a:xfrm>
            <a:off x="4724400" y="2971800"/>
            <a:ext cx="3556000" cy="533400"/>
          </a:xfrm>
          <a:prstGeom prst="rect">
            <a:avLst/>
          </a:prstGeom>
          <a:noFill/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24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%r11</a:t>
            </a:r>
          </a:p>
        </p:txBody>
      </p:sp>
      <p:sp>
        <p:nvSpPr>
          <p:cNvPr id="27674" name="Rectangle 26"/>
          <p:cNvSpPr>
            <a:spLocks/>
          </p:cNvSpPr>
          <p:nvPr/>
        </p:nvSpPr>
        <p:spPr bwMode="auto">
          <a:xfrm>
            <a:off x="4724400" y="3581400"/>
            <a:ext cx="3556000" cy="533400"/>
          </a:xfrm>
          <a:prstGeom prst="rect">
            <a:avLst/>
          </a:prstGeom>
          <a:noFill/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24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%r12</a:t>
            </a:r>
          </a:p>
        </p:txBody>
      </p:sp>
      <p:sp>
        <p:nvSpPr>
          <p:cNvPr id="27675" name="Rectangle 27"/>
          <p:cNvSpPr>
            <a:spLocks/>
          </p:cNvSpPr>
          <p:nvPr/>
        </p:nvSpPr>
        <p:spPr bwMode="auto">
          <a:xfrm>
            <a:off x="4724400" y="4191000"/>
            <a:ext cx="3556000" cy="533400"/>
          </a:xfrm>
          <a:prstGeom prst="rect">
            <a:avLst/>
          </a:prstGeom>
          <a:noFill/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24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%r13</a:t>
            </a:r>
          </a:p>
        </p:txBody>
      </p:sp>
      <p:sp>
        <p:nvSpPr>
          <p:cNvPr id="27676" name="Rectangle 28"/>
          <p:cNvSpPr>
            <a:spLocks/>
          </p:cNvSpPr>
          <p:nvPr/>
        </p:nvSpPr>
        <p:spPr bwMode="auto">
          <a:xfrm>
            <a:off x="4724400" y="4800600"/>
            <a:ext cx="3556000" cy="533400"/>
          </a:xfrm>
          <a:prstGeom prst="rect">
            <a:avLst/>
          </a:prstGeom>
          <a:noFill/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24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%r14</a:t>
            </a:r>
          </a:p>
        </p:txBody>
      </p:sp>
      <p:sp>
        <p:nvSpPr>
          <p:cNvPr id="27677" name="Rectangle 29"/>
          <p:cNvSpPr>
            <a:spLocks/>
          </p:cNvSpPr>
          <p:nvPr/>
        </p:nvSpPr>
        <p:spPr bwMode="auto">
          <a:xfrm>
            <a:off x="4724400" y="5410200"/>
            <a:ext cx="3556000" cy="533400"/>
          </a:xfrm>
          <a:prstGeom prst="rect">
            <a:avLst/>
          </a:prstGeom>
          <a:noFill/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24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%r15</a:t>
            </a:r>
          </a:p>
        </p:txBody>
      </p:sp>
      <p:sp>
        <p:nvSpPr>
          <p:cNvPr id="27678" name="Rectangle 30"/>
          <p:cNvSpPr>
            <a:spLocks/>
          </p:cNvSpPr>
          <p:nvPr/>
        </p:nvSpPr>
        <p:spPr bwMode="auto">
          <a:xfrm>
            <a:off x="762000" y="1143000"/>
            <a:ext cx="3556000" cy="533400"/>
          </a:xfrm>
          <a:prstGeom prst="rect">
            <a:avLst/>
          </a:prstGeom>
          <a:noFill/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24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2400" dirty="0" err="1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rax</a:t>
            </a:r>
            <a:endParaRPr lang="en-US" sz="24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27679" name="Rectangle 31"/>
          <p:cNvSpPr>
            <a:spLocks/>
          </p:cNvSpPr>
          <p:nvPr/>
        </p:nvSpPr>
        <p:spPr bwMode="auto">
          <a:xfrm>
            <a:off x="762000" y="1752600"/>
            <a:ext cx="3556000" cy="533400"/>
          </a:xfrm>
          <a:prstGeom prst="rect">
            <a:avLst/>
          </a:prstGeom>
          <a:noFill/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24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2400" dirty="0" err="1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rbx</a:t>
            </a:r>
            <a:endParaRPr lang="en-US" sz="24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27680" name="Rectangle 32"/>
          <p:cNvSpPr>
            <a:spLocks/>
          </p:cNvSpPr>
          <p:nvPr/>
        </p:nvSpPr>
        <p:spPr bwMode="auto">
          <a:xfrm>
            <a:off x="762000" y="2362200"/>
            <a:ext cx="3556000" cy="533400"/>
          </a:xfrm>
          <a:prstGeom prst="rect">
            <a:avLst/>
          </a:prstGeom>
          <a:noFill/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24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%rcx</a:t>
            </a:r>
          </a:p>
        </p:txBody>
      </p:sp>
      <p:sp>
        <p:nvSpPr>
          <p:cNvPr id="27681" name="Rectangle 33"/>
          <p:cNvSpPr>
            <a:spLocks/>
          </p:cNvSpPr>
          <p:nvPr/>
        </p:nvSpPr>
        <p:spPr bwMode="auto">
          <a:xfrm>
            <a:off x="762000" y="2971800"/>
            <a:ext cx="3556000" cy="533400"/>
          </a:xfrm>
          <a:prstGeom prst="rect">
            <a:avLst/>
          </a:prstGeom>
          <a:noFill/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24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%rdx</a:t>
            </a:r>
          </a:p>
        </p:txBody>
      </p:sp>
      <p:sp>
        <p:nvSpPr>
          <p:cNvPr id="27682" name="Rectangle 34"/>
          <p:cNvSpPr>
            <a:spLocks/>
          </p:cNvSpPr>
          <p:nvPr/>
        </p:nvSpPr>
        <p:spPr bwMode="auto">
          <a:xfrm>
            <a:off x="762000" y="3581400"/>
            <a:ext cx="3556000" cy="533400"/>
          </a:xfrm>
          <a:prstGeom prst="rect">
            <a:avLst/>
          </a:prstGeom>
          <a:noFill/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24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%rsi</a:t>
            </a:r>
          </a:p>
        </p:txBody>
      </p:sp>
      <p:sp>
        <p:nvSpPr>
          <p:cNvPr id="27683" name="Rectangle 35"/>
          <p:cNvSpPr>
            <a:spLocks/>
          </p:cNvSpPr>
          <p:nvPr/>
        </p:nvSpPr>
        <p:spPr bwMode="auto">
          <a:xfrm>
            <a:off x="762000" y="4191000"/>
            <a:ext cx="3556000" cy="533400"/>
          </a:xfrm>
          <a:prstGeom prst="rect">
            <a:avLst/>
          </a:prstGeom>
          <a:noFill/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24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%rdi</a:t>
            </a:r>
          </a:p>
        </p:txBody>
      </p:sp>
      <p:sp>
        <p:nvSpPr>
          <p:cNvPr id="27684" name="Rectangle 36"/>
          <p:cNvSpPr>
            <a:spLocks/>
          </p:cNvSpPr>
          <p:nvPr/>
        </p:nvSpPr>
        <p:spPr bwMode="auto">
          <a:xfrm>
            <a:off x="762000" y="5410200"/>
            <a:ext cx="3556000" cy="533400"/>
          </a:xfrm>
          <a:prstGeom prst="rect">
            <a:avLst/>
          </a:prstGeom>
          <a:noFill/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24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%rbp</a:t>
            </a:r>
          </a:p>
        </p:txBody>
      </p:sp>
    </p:spTree>
    <p:extLst>
      <p:ext uri="{BB962C8B-B14F-4D97-AF65-F5344CB8AC3E}">
        <p14:creationId xmlns:p14="http://schemas.microsoft.com/office/powerpoint/2010/main" val="361814358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Accessing x86 State </a:t>
            </a:r>
            <a:br>
              <a:rPr lang="en-US" dirty="0"/>
            </a:br>
            <a:r>
              <a:rPr lang="en-US" sz="3200" dirty="0"/>
              <a:t>(Generally, specific instructions may override)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Most instructions in x86 have a Source and </a:t>
            </a:r>
            <a:r>
              <a:rPr lang="en-US" dirty="0" err="1"/>
              <a:t>Dest</a:t>
            </a:r>
            <a:endParaRPr lang="en-US" dirty="0"/>
          </a:p>
          <a:p>
            <a:endParaRPr lang="en-US" dirty="0"/>
          </a:p>
          <a:p>
            <a:r>
              <a:rPr lang="en-US" dirty="0"/>
              <a:t>Source is listed before </a:t>
            </a:r>
            <a:r>
              <a:rPr lang="en-US" dirty="0" err="1"/>
              <a:t>Dest</a:t>
            </a:r>
            <a:endParaRPr lang="en-US" dirty="0"/>
          </a:p>
          <a:p>
            <a:endParaRPr lang="en-US" dirty="0"/>
          </a:p>
          <a:p>
            <a:r>
              <a:rPr lang="en-US" dirty="0"/>
              <a:t>Source is not modified</a:t>
            </a:r>
          </a:p>
          <a:p>
            <a:endParaRPr lang="en-US" dirty="0"/>
          </a:p>
          <a:p>
            <a:r>
              <a:rPr lang="en-US" dirty="0" err="1"/>
              <a:t>Dest</a:t>
            </a:r>
            <a:r>
              <a:rPr lang="en-US" dirty="0"/>
              <a:t> is modified</a:t>
            </a:r>
          </a:p>
          <a:p>
            <a:endParaRPr lang="en-US" dirty="0"/>
          </a:p>
          <a:p>
            <a:r>
              <a:rPr lang="en-US" dirty="0" err="1"/>
              <a:t>Dest</a:t>
            </a:r>
            <a:r>
              <a:rPr lang="en-US" dirty="0"/>
              <a:t> may be both operand and result</a:t>
            </a:r>
          </a:p>
          <a:p>
            <a:endParaRPr lang="en-US" dirty="0"/>
          </a:p>
          <a:p>
            <a:r>
              <a:rPr lang="en-US" dirty="0"/>
              <a:t>At most one of Source, </a:t>
            </a:r>
            <a:r>
              <a:rPr lang="en-US" dirty="0" err="1"/>
              <a:t>Dest</a:t>
            </a:r>
            <a:r>
              <a:rPr lang="en-US" dirty="0"/>
              <a:t> can be memory</a:t>
            </a:r>
          </a:p>
        </p:txBody>
      </p:sp>
    </p:spTree>
    <p:extLst>
      <p:ext uri="{BB962C8B-B14F-4D97-AF65-F5344CB8AC3E}">
        <p14:creationId xmlns:p14="http://schemas.microsoft.com/office/powerpoint/2010/main" val="4076696932"/>
      </p:ext>
    </p:extLst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74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457200"/>
            <a:ext cx="5537200" cy="573088"/>
          </a:xfrm>
        </p:spPr>
        <p:txBody>
          <a:bodyPr/>
          <a:lstStyle/>
          <a:p>
            <a:r>
              <a:rPr lang="en-US" dirty="0"/>
              <a:t>Moving Data</a:t>
            </a:r>
          </a:p>
        </p:txBody>
      </p:sp>
      <p:sp>
        <p:nvSpPr>
          <p:cNvPr id="156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1100138"/>
            <a:ext cx="8396287" cy="5224462"/>
          </a:xfrm>
        </p:spPr>
        <p:txBody>
          <a:bodyPr/>
          <a:lstStyle/>
          <a:p>
            <a:r>
              <a:rPr lang="en-US" dirty="0"/>
              <a:t>Moving Data</a:t>
            </a:r>
          </a:p>
          <a:p>
            <a:pPr lvl="1">
              <a:buFont typeface="Wingdings" pitchFamily="2" charset="2"/>
              <a:buNone/>
            </a:pPr>
            <a:r>
              <a:rPr lang="en-US" b="1" dirty="0" err="1">
                <a:latin typeface="Courier New" pitchFamily="49" charset="0"/>
              </a:rPr>
              <a:t>movq</a:t>
            </a:r>
            <a:r>
              <a:rPr lang="en-US" b="1" dirty="0"/>
              <a:t> </a:t>
            </a:r>
            <a:r>
              <a:rPr lang="en-US" b="1" i="1" dirty="0"/>
              <a:t>Source</a:t>
            </a:r>
            <a:r>
              <a:rPr lang="en-US" b="1" dirty="0"/>
              <a:t>, </a:t>
            </a:r>
            <a:r>
              <a:rPr lang="en-US" b="1" i="1" dirty="0" err="1"/>
              <a:t>Dest</a:t>
            </a:r>
            <a:r>
              <a:rPr lang="en-US" b="1" dirty="0"/>
              <a:t>:</a:t>
            </a:r>
            <a:endParaRPr lang="en-US" dirty="0"/>
          </a:p>
          <a:p>
            <a:pPr>
              <a:spcBef>
                <a:spcPts val="1800"/>
              </a:spcBef>
            </a:pPr>
            <a:r>
              <a:rPr lang="en-US" dirty="0"/>
              <a:t>Operand Types</a:t>
            </a:r>
          </a:p>
          <a:p>
            <a:pPr lvl="1"/>
            <a:r>
              <a:rPr lang="en-US" b="1" i="1" dirty="0">
                <a:solidFill>
                  <a:srgbClr val="C00000"/>
                </a:solidFill>
              </a:rPr>
              <a:t>Immediate:</a:t>
            </a:r>
            <a:r>
              <a:rPr lang="en-US" dirty="0"/>
              <a:t> Constant integer data</a:t>
            </a:r>
          </a:p>
          <a:p>
            <a:pPr lvl="2"/>
            <a:r>
              <a:rPr lang="en-US" dirty="0"/>
              <a:t>Example: </a:t>
            </a:r>
            <a:r>
              <a:rPr lang="en-US" b="1" dirty="0">
                <a:latin typeface="Courier New" pitchFamily="49" charset="0"/>
              </a:rPr>
              <a:t>$0x400</a:t>
            </a:r>
            <a:r>
              <a:rPr lang="en-US" b="1" dirty="0"/>
              <a:t>, </a:t>
            </a:r>
            <a:r>
              <a:rPr lang="en-US" b="1" dirty="0">
                <a:latin typeface="Courier New" pitchFamily="49" charset="0"/>
              </a:rPr>
              <a:t>$-533</a:t>
            </a:r>
            <a:endParaRPr lang="en-US" dirty="0"/>
          </a:p>
          <a:p>
            <a:pPr lvl="2"/>
            <a:r>
              <a:rPr lang="en-US" dirty="0"/>
              <a:t>Like C constant, but prefixed with </a:t>
            </a:r>
            <a:r>
              <a:rPr lang="en-US" b="1" dirty="0">
                <a:latin typeface="Courier New" pitchFamily="49" charset="0"/>
              </a:rPr>
              <a:t>‘$’</a:t>
            </a:r>
          </a:p>
          <a:p>
            <a:pPr lvl="2"/>
            <a:r>
              <a:rPr lang="en-US" dirty="0"/>
              <a:t>Encoded with 1, 2, or 4 bytes</a:t>
            </a:r>
          </a:p>
          <a:p>
            <a:pPr lvl="1"/>
            <a:r>
              <a:rPr lang="en-US" b="1" i="1" dirty="0">
                <a:solidFill>
                  <a:srgbClr val="C00000"/>
                </a:solidFill>
              </a:rPr>
              <a:t>Register: </a:t>
            </a:r>
            <a:r>
              <a:rPr lang="en-US" dirty="0"/>
              <a:t>One of 16 integer registers</a:t>
            </a:r>
          </a:p>
          <a:p>
            <a:pPr lvl="2"/>
            <a:r>
              <a:rPr lang="en-US" dirty="0"/>
              <a:t>Example: </a:t>
            </a:r>
            <a:r>
              <a:rPr lang="en-US" b="1" dirty="0">
                <a:latin typeface="Courier New" pitchFamily="49" charset="0"/>
              </a:rPr>
              <a:t>%</a:t>
            </a:r>
            <a:r>
              <a:rPr lang="en-US" b="1" dirty="0" err="1">
                <a:latin typeface="Courier New" pitchFamily="49" charset="0"/>
              </a:rPr>
              <a:t>rax</a:t>
            </a:r>
            <a:r>
              <a:rPr lang="en-US" b="1" dirty="0">
                <a:latin typeface="Courier New" pitchFamily="49" charset="0"/>
              </a:rPr>
              <a:t>, %r13</a:t>
            </a:r>
          </a:p>
          <a:p>
            <a:pPr lvl="2"/>
            <a:r>
              <a:rPr lang="en-US" dirty="0"/>
              <a:t>But </a:t>
            </a:r>
            <a:r>
              <a:rPr lang="en-US" b="1" dirty="0">
                <a:latin typeface="Courier New" pitchFamily="49" charset="0"/>
              </a:rPr>
              <a:t>%</a:t>
            </a:r>
            <a:r>
              <a:rPr lang="en-US" b="1" dirty="0" err="1">
                <a:latin typeface="Courier New" pitchFamily="49" charset="0"/>
              </a:rPr>
              <a:t>rsp</a:t>
            </a:r>
            <a:r>
              <a:rPr lang="en-US" b="1" dirty="0">
                <a:latin typeface="Courier New" pitchFamily="49" charset="0"/>
              </a:rPr>
              <a:t> </a:t>
            </a:r>
            <a:r>
              <a:rPr lang="en-US" dirty="0"/>
              <a:t>reserved for special use</a:t>
            </a:r>
          </a:p>
          <a:p>
            <a:pPr lvl="2"/>
            <a:r>
              <a:rPr lang="en-US" dirty="0"/>
              <a:t>Others have special uses for particular instructions</a:t>
            </a:r>
          </a:p>
          <a:p>
            <a:pPr lvl="1"/>
            <a:r>
              <a:rPr lang="en-US" b="1" i="1" dirty="0">
                <a:solidFill>
                  <a:srgbClr val="C00000"/>
                </a:solidFill>
              </a:rPr>
              <a:t>Memory:</a:t>
            </a:r>
            <a:r>
              <a:rPr lang="en-US" dirty="0"/>
              <a:t> 8 consecutive bytes of memory at address given by register</a:t>
            </a:r>
          </a:p>
          <a:p>
            <a:pPr lvl="2"/>
            <a:r>
              <a:rPr lang="en-US" dirty="0"/>
              <a:t>Simplest example: </a:t>
            </a:r>
            <a:r>
              <a:rPr lang="en-US" b="1" dirty="0">
                <a:latin typeface="Courier New" pitchFamily="49" charset="0"/>
              </a:rPr>
              <a:t>(%</a:t>
            </a:r>
            <a:r>
              <a:rPr lang="en-US" b="1" dirty="0" err="1">
                <a:latin typeface="Courier New" pitchFamily="49" charset="0"/>
              </a:rPr>
              <a:t>rax</a:t>
            </a:r>
            <a:r>
              <a:rPr lang="en-US" b="1" dirty="0">
                <a:latin typeface="Courier New" pitchFamily="49" charset="0"/>
              </a:rPr>
              <a:t>)</a:t>
            </a:r>
          </a:p>
          <a:p>
            <a:pPr lvl="2"/>
            <a:r>
              <a:rPr lang="en-US" dirty="0"/>
              <a:t>Various other “address modes”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6167416" y="609600"/>
            <a:ext cx="2519384" cy="4267200"/>
            <a:chOff x="6167416" y="609600"/>
            <a:chExt cx="2519384" cy="4267200"/>
          </a:xfrm>
        </p:grpSpPr>
        <p:sp>
          <p:nvSpPr>
            <p:cNvPr id="156676" name="Rectangle 4"/>
            <p:cNvSpPr>
              <a:spLocks noChangeArrowheads="1"/>
            </p:cNvSpPr>
            <p:nvPr/>
          </p:nvSpPr>
          <p:spPr bwMode="auto">
            <a:xfrm>
              <a:off x="6172200" y="609600"/>
              <a:ext cx="2514600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dirty="0">
                  <a:latin typeface="Courier New" pitchFamily="49" charset="0"/>
                </a:rPr>
                <a:t>%</a:t>
              </a:r>
              <a:r>
                <a:rPr lang="en-US" dirty="0" err="1">
                  <a:latin typeface="Courier New" pitchFamily="49" charset="0"/>
                </a:rPr>
                <a:t>rax</a:t>
              </a:r>
              <a:endParaRPr lang="en-US" dirty="0">
                <a:latin typeface="Courier New" pitchFamily="49" charset="0"/>
              </a:endParaRPr>
            </a:p>
          </p:txBody>
        </p:sp>
        <p:sp>
          <p:nvSpPr>
            <p:cNvPr id="156677" name="Rectangle 5"/>
            <p:cNvSpPr>
              <a:spLocks noChangeArrowheads="1"/>
            </p:cNvSpPr>
            <p:nvPr/>
          </p:nvSpPr>
          <p:spPr bwMode="auto">
            <a:xfrm>
              <a:off x="6172200" y="1066800"/>
              <a:ext cx="2514600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dirty="0">
                  <a:latin typeface="Courier New" pitchFamily="49" charset="0"/>
                </a:rPr>
                <a:t>%</a:t>
              </a:r>
              <a:r>
                <a:rPr lang="en-US" dirty="0" err="1">
                  <a:latin typeface="Courier New" pitchFamily="49" charset="0"/>
                </a:rPr>
                <a:t>rcx</a:t>
              </a:r>
              <a:endParaRPr lang="en-US" dirty="0">
                <a:latin typeface="Courier New" pitchFamily="49" charset="0"/>
              </a:endParaRPr>
            </a:p>
          </p:txBody>
        </p:sp>
        <p:sp>
          <p:nvSpPr>
            <p:cNvPr id="156678" name="Rectangle 6"/>
            <p:cNvSpPr>
              <a:spLocks noChangeArrowheads="1"/>
            </p:cNvSpPr>
            <p:nvPr/>
          </p:nvSpPr>
          <p:spPr bwMode="auto">
            <a:xfrm>
              <a:off x="6172200" y="1524000"/>
              <a:ext cx="2514600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dirty="0">
                  <a:latin typeface="Courier New" pitchFamily="49" charset="0"/>
                </a:rPr>
                <a:t>%</a:t>
              </a:r>
              <a:r>
                <a:rPr lang="en-US" dirty="0" err="1">
                  <a:latin typeface="Courier New" pitchFamily="49" charset="0"/>
                </a:rPr>
                <a:t>rdx</a:t>
              </a:r>
              <a:endParaRPr lang="en-US" dirty="0">
                <a:latin typeface="Courier New" pitchFamily="49" charset="0"/>
              </a:endParaRPr>
            </a:p>
          </p:txBody>
        </p:sp>
        <p:sp>
          <p:nvSpPr>
            <p:cNvPr id="156679" name="Rectangle 7"/>
            <p:cNvSpPr>
              <a:spLocks noChangeArrowheads="1"/>
            </p:cNvSpPr>
            <p:nvPr/>
          </p:nvSpPr>
          <p:spPr bwMode="auto">
            <a:xfrm>
              <a:off x="6172200" y="1981200"/>
              <a:ext cx="2514600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dirty="0">
                  <a:latin typeface="Courier New" pitchFamily="49" charset="0"/>
                </a:rPr>
                <a:t>%</a:t>
              </a:r>
              <a:r>
                <a:rPr lang="en-US" dirty="0" err="1">
                  <a:latin typeface="Courier New" pitchFamily="49" charset="0"/>
                </a:rPr>
                <a:t>rbx</a:t>
              </a:r>
              <a:endParaRPr lang="en-US" dirty="0">
                <a:latin typeface="Courier New" pitchFamily="49" charset="0"/>
              </a:endParaRPr>
            </a:p>
          </p:txBody>
        </p:sp>
        <p:sp>
          <p:nvSpPr>
            <p:cNvPr id="156680" name="Rectangle 8"/>
            <p:cNvSpPr>
              <a:spLocks noChangeArrowheads="1"/>
            </p:cNvSpPr>
            <p:nvPr/>
          </p:nvSpPr>
          <p:spPr bwMode="auto">
            <a:xfrm>
              <a:off x="6172200" y="2438400"/>
              <a:ext cx="2514600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dirty="0">
                  <a:latin typeface="Courier New" pitchFamily="49" charset="0"/>
                </a:rPr>
                <a:t>%</a:t>
              </a:r>
              <a:r>
                <a:rPr lang="en-US" dirty="0" err="1">
                  <a:latin typeface="Courier New" pitchFamily="49" charset="0"/>
                </a:rPr>
                <a:t>rsi</a:t>
              </a:r>
              <a:endParaRPr lang="en-US" dirty="0">
                <a:latin typeface="Courier New" pitchFamily="49" charset="0"/>
              </a:endParaRPr>
            </a:p>
          </p:txBody>
        </p:sp>
        <p:sp>
          <p:nvSpPr>
            <p:cNvPr id="156681" name="Rectangle 9"/>
            <p:cNvSpPr>
              <a:spLocks noChangeArrowheads="1"/>
            </p:cNvSpPr>
            <p:nvPr/>
          </p:nvSpPr>
          <p:spPr bwMode="auto">
            <a:xfrm>
              <a:off x="6172200" y="2895600"/>
              <a:ext cx="2514600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dirty="0">
                  <a:latin typeface="Courier New" pitchFamily="49" charset="0"/>
                </a:rPr>
                <a:t>%</a:t>
              </a:r>
              <a:r>
                <a:rPr lang="en-US" dirty="0" err="1">
                  <a:latin typeface="Courier New" pitchFamily="49" charset="0"/>
                </a:rPr>
                <a:t>rdi</a:t>
              </a:r>
              <a:endParaRPr lang="en-US" dirty="0">
                <a:latin typeface="Courier New" pitchFamily="49" charset="0"/>
              </a:endParaRPr>
            </a:p>
          </p:txBody>
        </p:sp>
        <p:sp>
          <p:nvSpPr>
            <p:cNvPr id="156682" name="Rectangle 10"/>
            <p:cNvSpPr>
              <a:spLocks noChangeArrowheads="1"/>
            </p:cNvSpPr>
            <p:nvPr/>
          </p:nvSpPr>
          <p:spPr bwMode="auto">
            <a:xfrm>
              <a:off x="6172200" y="3352800"/>
              <a:ext cx="2514600" cy="381000"/>
            </a:xfrm>
            <a:prstGeom prst="rect">
              <a:avLst/>
            </a:prstGeom>
            <a:solidFill>
              <a:srgbClr val="EFBFBF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dirty="0">
                  <a:latin typeface="Courier New" pitchFamily="49" charset="0"/>
                </a:rPr>
                <a:t>%</a:t>
              </a:r>
              <a:r>
                <a:rPr lang="en-US" dirty="0" err="1">
                  <a:latin typeface="Courier New" pitchFamily="49" charset="0"/>
                </a:rPr>
                <a:t>rsp</a:t>
              </a:r>
              <a:endParaRPr lang="en-US" dirty="0">
                <a:latin typeface="Courier New" pitchFamily="49" charset="0"/>
              </a:endParaRPr>
            </a:p>
          </p:txBody>
        </p:sp>
        <p:sp>
          <p:nvSpPr>
            <p:cNvPr id="156683" name="Rectangle 11"/>
            <p:cNvSpPr>
              <a:spLocks noChangeArrowheads="1"/>
            </p:cNvSpPr>
            <p:nvPr/>
          </p:nvSpPr>
          <p:spPr bwMode="auto">
            <a:xfrm>
              <a:off x="6172200" y="3810000"/>
              <a:ext cx="2514600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dirty="0">
                  <a:latin typeface="Courier New" pitchFamily="49" charset="0"/>
                </a:rPr>
                <a:t>%</a:t>
              </a:r>
              <a:r>
                <a:rPr lang="en-US" dirty="0" err="1">
                  <a:latin typeface="Courier New" pitchFamily="49" charset="0"/>
                </a:rPr>
                <a:t>rbp</a:t>
              </a:r>
              <a:endParaRPr lang="en-US" dirty="0">
                <a:latin typeface="Courier New" pitchFamily="49" charset="0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auto">
            <a:xfrm>
              <a:off x="6167416" y="4495800"/>
              <a:ext cx="2514600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dirty="0">
                  <a:latin typeface="Courier New" pitchFamily="49" charset="0"/>
                </a:rPr>
                <a:t>%</a:t>
              </a:r>
              <a:r>
                <a:rPr lang="en-US" dirty="0" err="1">
                  <a:latin typeface="Courier New" pitchFamily="49" charset="0"/>
                </a:rPr>
                <a:t>rN</a:t>
              </a:r>
              <a:endParaRPr lang="en-US" dirty="0">
                <a:latin typeface="Courier New" pitchFamily="49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65967700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698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685800"/>
            <a:ext cx="7165975" cy="573088"/>
          </a:xfrm>
        </p:spPr>
        <p:txBody>
          <a:bodyPr/>
          <a:lstStyle/>
          <a:p>
            <a:r>
              <a:rPr lang="en-US">
                <a:latin typeface="Courier New" pitchFamily="49" charset="0"/>
              </a:rPr>
              <a:t>movq</a:t>
            </a:r>
            <a:r>
              <a:rPr lang="en-US"/>
              <a:t> Operand Combinations</a:t>
            </a:r>
          </a:p>
        </p:txBody>
      </p:sp>
      <p:sp>
        <p:nvSpPr>
          <p:cNvPr id="157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5943600"/>
            <a:ext cx="8140700" cy="533400"/>
          </a:xfrm>
          <a:noFill/>
        </p:spPr>
        <p:txBody>
          <a:bodyPr lIns="0" tIns="0" rIns="0" bIns="0"/>
          <a:lstStyle/>
          <a:p>
            <a:pPr marL="0" indent="0" algn="ctr">
              <a:buNone/>
            </a:pPr>
            <a:r>
              <a:rPr lang="en-US" i="1">
                <a:solidFill>
                  <a:srgbClr val="C00000"/>
                </a:solidFill>
              </a:rPr>
              <a:t>Cannot do memory-memory transfer with a single instruction</a:t>
            </a:r>
          </a:p>
        </p:txBody>
      </p:sp>
      <p:sp>
        <p:nvSpPr>
          <p:cNvPr id="157700" name="Text Box 4"/>
          <p:cNvSpPr txBox="1">
            <a:spLocks noChangeArrowheads="1"/>
          </p:cNvSpPr>
          <p:nvPr/>
        </p:nvSpPr>
        <p:spPr bwMode="auto">
          <a:xfrm>
            <a:off x="228600" y="3771900"/>
            <a:ext cx="936274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400" dirty="0" err="1">
                <a:latin typeface="Courier New" pitchFamily="49" charset="0"/>
              </a:rPr>
              <a:t>movq</a:t>
            </a:r>
            <a:endParaRPr lang="en-US" sz="2400" dirty="0">
              <a:latin typeface="Courier New" pitchFamily="49" charset="0"/>
            </a:endParaRPr>
          </a:p>
        </p:txBody>
      </p:sp>
      <p:sp>
        <p:nvSpPr>
          <p:cNvPr id="157701" name="Text Box 5"/>
          <p:cNvSpPr txBox="1">
            <a:spLocks noChangeArrowheads="1"/>
          </p:cNvSpPr>
          <p:nvPr/>
        </p:nvSpPr>
        <p:spPr bwMode="auto">
          <a:xfrm>
            <a:off x="1600200" y="2705100"/>
            <a:ext cx="760144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400" i="1" dirty="0" err="1">
                <a:latin typeface="Calibri" pitchFamily="34" charset="0"/>
              </a:rPr>
              <a:t>Imm</a:t>
            </a:r>
            <a:endParaRPr lang="en-US" sz="2400" i="1" dirty="0">
              <a:latin typeface="Calibri" pitchFamily="34" charset="0"/>
            </a:endParaRPr>
          </a:p>
        </p:txBody>
      </p:sp>
      <p:sp>
        <p:nvSpPr>
          <p:cNvPr id="157702" name="Text Box 6"/>
          <p:cNvSpPr txBox="1">
            <a:spLocks noChangeArrowheads="1"/>
          </p:cNvSpPr>
          <p:nvPr/>
        </p:nvSpPr>
        <p:spPr bwMode="auto">
          <a:xfrm>
            <a:off x="1600200" y="3771900"/>
            <a:ext cx="665888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400" i="1" dirty="0" err="1">
                <a:latin typeface="Calibri" pitchFamily="34" charset="0"/>
              </a:rPr>
              <a:t>Reg</a:t>
            </a:r>
            <a:endParaRPr lang="en-US" sz="2400" i="1" dirty="0">
              <a:latin typeface="Calibri" pitchFamily="34" charset="0"/>
            </a:endParaRPr>
          </a:p>
        </p:txBody>
      </p:sp>
      <p:sp>
        <p:nvSpPr>
          <p:cNvPr id="157703" name="Text Box 7"/>
          <p:cNvSpPr txBox="1">
            <a:spLocks noChangeArrowheads="1"/>
          </p:cNvSpPr>
          <p:nvPr/>
        </p:nvSpPr>
        <p:spPr bwMode="auto">
          <a:xfrm>
            <a:off x="1600200" y="4914900"/>
            <a:ext cx="876300" cy="4572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400" i="1" dirty="0" err="1">
                <a:latin typeface="Calibri" pitchFamily="34" charset="0"/>
              </a:rPr>
              <a:t>Mem</a:t>
            </a:r>
            <a:endParaRPr lang="en-US" sz="2400" i="1" dirty="0">
              <a:latin typeface="Calibri" pitchFamily="34" charset="0"/>
            </a:endParaRPr>
          </a:p>
        </p:txBody>
      </p:sp>
      <p:sp>
        <p:nvSpPr>
          <p:cNvPr id="157704" name="Text Box 8"/>
          <p:cNvSpPr txBox="1">
            <a:spLocks noChangeArrowheads="1"/>
          </p:cNvSpPr>
          <p:nvPr/>
        </p:nvSpPr>
        <p:spPr bwMode="auto">
          <a:xfrm>
            <a:off x="2819400" y="2476500"/>
            <a:ext cx="665888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400" i="1" dirty="0" err="1">
                <a:latin typeface="Calibri" pitchFamily="34" charset="0"/>
              </a:rPr>
              <a:t>Reg</a:t>
            </a:r>
            <a:endParaRPr lang="en-US" sz="2400" i="1" dirty="0">
              <a:latin typeface="Calibri" pitchFamily="34" charset="0"/>
            </a:endParaRPr>
          </a:p>
        </p:txBody>
      </p:sp>
      <p:sp>
        <p:nvSpPr>
          <p:cNvPr id="157705" name="Text Box 9"/>
          <p:cNvSpPr txBox="1">
            <a:spLocks noChangeArrowheads="1"/>
          </p:cNvSpPr>
          <p:nvPr/>
        </p:nvSpPr>
        <p:spPr bwMode="auto">
          <a:xfrm>
            <a:off x="2819400" y="2933700"/>
            <a:ext cx="876300" cy="4572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400" i="1" dirty="0" err="1">
                <a:latin typeface="Calibri" pitchFamily="34" charset="0"/>
              </a:rPr>
              <a:t>Mem</a:t>
            </a:r>
            <a:endParaRPr lang="en-US" sz="2400" i="1" dirty="0">
              <a:latin typeface="Calibri" pitchFamily="34" charset="0"/>
            </a:endParaRPr>
          </a:p>
        </p:txBody>
      </p:sp>
      <p:sp>
        <p:nvSpPr>
          <p:cNvPr id="157706" name="Text Box 10"/>
          <p:cNvSpPr txBox="1">
            <a:spLocks noChangeArrowheads="1"/>
          </p:cNvSpPr>
          <p:nvPr/>
        </p:nvSpPr>
        <p:spPr bwMode="auto">
          <a:xfrm>
            <a:off x="2819400" y="3619500"/>
            <a:ext cx="665888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400" i="1" dirty="0" err="1">
                <a:latin typeface="Calibri" pitchFamily="34" charset="0"/>
              </a:rPr>
              <a:t>Reg</a:t>
            </a:r>
            <a:endParaRPr lang="en-US" sz="2400" i="1" dirty="0">
              <a:latin typeface="Calibri" pitchFamily="34" charset="0"/>
            </a:endParaRPr>
          </a:p>
        </p:txBody>
      </p:sp>
      <p:sp>
        <p:nvSpPr>
          <p:cNvPr id="157707" name="Text Box 11"/>
          <p:cNvSpPr txBox="1">
            <a:spLocks noChangeArrowheads="1"/>
          </p:cNvSpPr>
          <p:nvPr/>
        </p:nvSpPr>
        <p:spPr bwMode="auto">
          <a:xfrm>
            <a:off x="2819400" y="4065588"/>
            <a:ext cx="876300" cy="4572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400" i="1" dirty="0" err="1">
                <a:latin typeface="Calibri" pitchFamily="34" charset="0"/>
              </a:rPr>
              <a:t>Mem</a:t>
            </a:r>
            <a:endParaRPr lang="en-US" sz="2400" i="1" dirty="0">
              <a:latin typeface="Calibri" pitchFamily="34" charset="0"/>
            </a:endParaRPr>
          </a:p>
        </p:txBody>
      </p:sp>
      <p:sp>
        <p:nvSpPr>
          <p:cNvPr id="157708" name="Text Box 12"/>
          <p:cNvSpPr txBox="1">
            <a:spLocks noChangeArrowheads="1"/>
          </p:cNvSpPr>
          <p:nvPr/>
        </p:nvSpPr>
        <p:spPr bwMode="auto">
          <a:xfrm>
            <a:off x="2819400" y="4914900"/>
            <a:ext cx="665888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400" i="1" dirty="0" err="1">
                <a:latin typeface="Calibri" pitchFamily="34" charset="0"/>
              </a:rPr>
              <a:t>Reg</a:t>
            </a:r>
            <a:endParaRPr lang="en-US" sz="2400" i="1" dirty="0">
              <a:latin typeface="Calibri" pitchFamily="34" charset="0"/>
            </a:endParaRPr>
          </a:p>
        </p:txBody>
      </p:sp>
      <p:sp>
        <p:nvSpPr>
          <p:cNvPr id="157709" name="Text Box 13"/>
          <p:cNvSpPr txBox="1">
            <a:spLocks noChangeArrowheads="1"/>
          </p:cNvSpPr>
          <p:nvPr/>
        </p:nvSpPr>
        <p:spPr bwMode="auto">
          <a:xfrm>
            <a:off x="1447800" y="1752600"/>
            <a:ext cx="1049133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400" dirty="0">
                <a:latin typeface="Calibri" pitchFamily="34" charset="0"/>
              </a:rPr>
              <a:t>Source</a:t>
            </a:r>
          </a:p>
        </p:txBody>
      </p:sp>
      <p:sp>
        <p:nvSpPr>
          <p:cNvPr id="157710" name="Text Box 14"/>
          <p:cNvSpPr txBox="1">
            <a:spLocks noChangeArrowheads="1"/>
          </p:cNvSpPr>
          <p:nvPr/>
        </p:nvSpPr>
        <p:spPr bwMode="auto">
          <a:xfrm>
            <a:off x="2819400" y="1752600"/>
            <a:ext cx="761491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400" dirty="0" err="1">
                <a:latin typeface="Calibri" pitchFamily="34" charset="0"/>
              </a:rPr>
              <a:t>Dest</a:t>
            </a:r>
            <a:endParaRPr lang="en-US" sz="2400" dirty="0">
              <a:latin typeface="Calibri" pitchFamily="34" charset="0"/>
            </a:endParaRPr>
          </a:p>
        </p:txBody>
      </p:sp>
      <p:sp>
        <p:nvSpPr>
          <p:cNvPr id="157716" name="AutoShape 20"/>
          <p:cNvSpPr>
            <a:spLocks/>
          </p:cNvSpPr>
          <p:nvPr/>
        </p:nvSpPr>
        <p:spPr bwMode="auto">
          <a:xfrm>
            <a:off x="1295400" y="2628900"/>
            <a:ext cx="304800" cy="2743200"/>
          </a:xfrm>
          <a:prstGeom prst="leftBrace">
            <a:avLst>
              <a:gd name="adj1" fmla="val 75000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57717" name="AutoShape 21"/>
          <p:cNvSpPr>
            <a:spLocks/>
          </p:cNvSpPr>
          <p:nvPr/>
        </p:nvSpPr>
        <p:spPr bwMode="auto">
          <a:xfrm>
            <a:off x="2514600" y="2552700"/>
            <a:ext cx="304800" cy="762000"/>
          </a:xfrm>
          <a:prstGeom prst="leftBrace">
            <a:avLst>
              <a:gd name="adj1" fmla="val 20833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57718" name="AutoShape 22"/>
          <p:cNvSpPr>
            <a:spLocks/>
          </p:cNvSpPr>
          <p:nvPr/>
        </p:nvSpPr>
        <p:spPr bwMode="auto">
          <a:xfrm>
            <a:off x="2514600" y="3695700"/>
            <a:ext cx="304800" cy="762000"/>
          </a:xfrm>
          <a:prstGeom prst="leftBrace">
            <a:avLst>
              <a:gd name="adj1" fmla="val 20833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57719" name="Text Box 23"/>
          <p:cNvSpPr txBox="1">
            <a:spLocks noChangeArrowheads="1"/>
          </p:cNvSpPr>
          <p:nvPr/>
        </p:nvSpPr>
        <p:spPr bwMode="auto">
          <a:xfrm>
            <a:off x="6858000" y="1752600"/>
            <a:ext cx="1306768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400" dirty="0">
                <a:latin typeface="Calibri" pitchFamily="34" charset="0"/>
              </a:rPr>
              <a:t>C Analog</a:t>
            </a:r>
          </a:p>
        </p:txBody>
      </p:sp>
      <p:sp>
        <p:nvSpPr>
          <p:cNvPr id="157711" name="Text Box 15"/>
          <p:cNvSpPr txBox="1">
            <a:spLocks noChangeArrowheads="1"/>
          </p:cNvSpPr>
          <p:nvPr/>
        </p:nvSpPr>
        <p:spPr bwMode="auto">
          <a:xfrm>
            <a:off x="3733800" y="2506663"/>
            <a:ext cx="2339453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dirty="0" err="1">
                <a:latin typeface="Courier New" pitchFamily="49" charset="0"/>
              </a:rPr>
              <a:t>movq</a:t>
            </a:r>
            <a:r>
              <a:rPr lang="en-US" sz="2000" dirty="0">
                <a:latin typeface="Courier New" pitchFamily="49" charset="0"/>
              </a:rPr>
              <a:t> $0x4,%rax</a:t>
            </a:r>
          </a:p>
        </p:txBody>
      </p:sp>
      <p:sp>
        <p:nvSpPr>
          <p:cNvPr id="157720" name="Text Box 24"/>
          <p:cNvSpPr txBox="1">
            <a:spLocks noChangeArrowheads="1"/>
          </p:cNvSpPr>
          <p:nvPr/>
        </p:nvSpPr>
        <p:spPr bwMode="auto">
          <a:xfrm>
            <a:off x="6673850" y="2506663"/>
            <a:ext cx="1860550" cy="3968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>
                <a:latin typeface="Courier New" pitchFamily="49" charset="0"/>
              </a:rPr>
              <a:t>temp = 0x4;</a:t>
            </a:r>
          </a:p>
        </p:txBody>
      </p:sp>
      <p:sp>
        <p:nvSpPr>
          <p:cNvPr id="157712" name="Text Box 16"/>
          <p:cNvSpPr txBox="1">
            <a:spLocks noChangeArrowheads="1"/>
          </p:cNvSpPr>
          <p:nvPr/>
        </p:nvSpPr>
        <p:spPr bwMode="auto">
          <a:xfrm>
            <a:off x="3733800" y="2963863"/>
            <a:ext cx="2801193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dirty="0" err="1">
                <a:latin typeface="Courier New" pitchFamily="49" charset="0"/>
              </a:rPr>
              <a:t>movq</a:t>
            </a:r>
            <a:r>
              <a:rPr lang="en-US" sz="2000" dirty="0">
                <a:latin typeface="Courier New" pitchFamily="49" charset="0"/>
              </a:rPr>
              <a:t> $-147,(%</a:t>
            </a:r>
            <a:r>
              <a:rPr lang="en-US" sz="2000" dirty="0" err="1">
                <a:latin typeface="Courier New" pitchFamily="49" charset="0"/>
              </a:rPr>
              <a:t>rax</a:t>
            </a:r>
            <a:r>
              <a:rPr lang="en-US" sz="2000" dirty="0">
                <a:latin typeface="Courier New" pitchFamily="49" charset="0"/>
              </a:rPr>
              <a:t>)</a:t>
            </a:r>
          </a:p>
        </p:txBody>
      </p:sp>
      <p:sp>
        <p:nvSpPr>
          <p:cNvPr id="157721" name="Text Box 25"/>
          <p:cNvSpPr txBox="1">
            <a:spLocks noChangeArrowheads="1"/>
          </p:cNvSpPr>
          <p:nvPr/>
        </p:nvSpPr>
        <p:spPr bwMode="auto">
          <a:xfrm>
            <a:off x="6673850" y="2963863"/>
            <a:ext cx="1708150" cy="3968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>
                <a:latin typeface="Courier New" pitchFamily="49" charset="0"/>
              </a:rPr>
              <a:t>*p = -147;</a:t>
            </a:r>
          </a:p>
        </p:txBody>
      </p:sp>
      <p:sp>
        <p:nvSpPr>
          <p:cNvPr id="157713" name="Text Box 17"/>
          <p:cNvSpPr txBox="1">
            <a:spLocks noChangeArrowheads="1"/>
          </p:cNvSpPr>
          <p:nvPr/>
        </p:nvSpPr>
        <p:spPr bwMode="auto">
          <a:xfrm>
            <a:off x="3733800" y="3649663"/>
            <a:ext cx="2339453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dirty="0" err="1">
                <a:latin typeface="Courier New" pitchFamily="49" charset="0"/>
              </a:rPr>
              <a:t>movq</a:t>
            </a:r>
            <a:r>
              <a:rPr lang="en-US" sz="2000" dirty="0">
                <a:latin typeface="Courier New" pitchFamily="49" charset="0"/>
              </a:rPr>
              <a:t> %</a:t>
            </a:r>
            <a:r>
              <a:rPr lang="en-US" sz="2000" dirty="0" err="1">
                <a:latin typeface="Courier New" pitchFamily="49" charset="0"/>
              </a:rPr>
              <a:t>rax</a:t>
            </a:r>
            <a:r>
              <a:rPr lang="en-US" sz="2000" dirty="0">
                <a:latin typeface="Courier New" pitchFamily="49" charset="0"/>
              </a:rPr>
              <a:t>,%</a:t>
            </a:r>
            <a:r>
              <a:rPr lang="en-US" sz="2000" dirty="0" err="1">
                <a:latin typeface="Courier New" pitchFamily="49" charset="0"/>
              </a:rPr>
              <a:t>rdx</a:t>
            </a:r>
            <a:endParaRPr lang="en-US" sz="2000" dirty="0">
              <a:latin typeface="Courier New" pitchFamily="49" charset="0"/>
            </a:endParaRPr>
          </a:p>
        </p:txBody>
      </p:sp>
      <p:sp>
        <p:nvSpPr>
          <p:cNvPr id="157722" name="Text Box 26"/>
          <p:cNvSpPr txBox="1">
            <a:spLocks noChangeArrowheads="1"/>
          </p:cNvSpPr>
          <p:nvPr/>
        </p:nvSpPr>
        <p:spPr bwMode="auto">
          <a:xfrm>
            <a:off x="6673850" y="3649663"/>
            <a:ext cx="2317750" cy="3968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>
                <a:latin typeface="Courier New" pitchFamily="49" charset="0"/>
              </a:rPr>
              <a:t>temp2 = temp1;</a:t>
            </a:r>
          </a:p>
        </p:txBody>
      </p:sp>
      <p:sp>
        <p:nvSpPr>
          <p:cNvPr id="157714" name="Text Box 18"/>
          <p:cNvSpPr txBox="1">
            <a:spLocks noChangeArrowheads="1"/>
          </p:cNvSpPr>
          <p:nvPr/>
        </p:nvSpPr>
        <p:spPr bwMode="auto">
          <a:xfrm>
            <a:off x="3733800" y="4095750"/>
            <a:ext cx="2647279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dirty="0" err="1">
                <a:latin typeface="Courier New" pitchFamily="49" charset="0"/>
              </a:rPr>
              <a:t>movq</a:t>
            </a:r>
            <a:r>
              <a:rPr lang="en-US" sz="2000" dirty="0">
                <a:latin typeface="Courier New" pitchFamily="49" charset="0"/>
              </a:rPr>
              <a:t> %</a:t>
            </a:r>
            <a:r>
              <a:rPr lang="en-US" sz="2000" dirty="0" err="1">
                <a:latin typeface="Courier New" pitchFamily="49" charset="0"/>
              </a:rPr>
              <a:t>rax</a:t>
            </a:r>
            <a:r>
              <a:rPr lang="en-US" sz="2000" dirty="0">
                <a:latin typeface="Courier New" pitchFamily="49" charset="0"/>
              </a:rPr>
              <a:t>,(%</a:t>
            </a:r>
            <a:r>
              <a:rPr lang="en-US" sz="2000" dirty="0" err="1">
                <a:latin typeface="Courier New" pitchFamily="49" charset="0"/>
              </a:rPr>
              <a:t>rdx</a:t>
            </a:r>
            <a:r>
              <a:rPr lang="en-US" sz="2000" dirty="0">
                <a:latin typeface="Courier New" pitchFamily="49" charset="0"/>
              </a:rPr>
              <a:t>)</a:t>
            </a:r>
          </a:p>
        </p:txBody>
      </p:sp>
      <p:sp>
        <p:nvSpPr>
          <p:cNvPr id="157723" name="Text Box 27"/>
          <p:cNvSpPr txBox="1">
            <a:spLocks noChangeArrowheads="1"/>
          </p:cNvSpPr>
          <p:nvPr/>
        </p:nvSpPr>
        <p:spPr bwMode="auto">
          <a:xfrm>
            <a:off x="6673850" y="4095750"/>
            <a:ext cx="1708150" cy="3968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>
                <a:latin typeface="Courier New" pitchFamily="49" charset="0"/>
              </a:rPr>
              <a:t>*p = temp;</a:t>
            </a:r>
          </a:p>
        </p:txBody>
      </p:sp>
      <p:sp>
        <p:nvSpPr>
          <p:cNvPr id="157715" name="Text Box 19"/>
          <p:cNvSpPr txBox="1">
            <a:spLocks noChangeArrowheads="1"/>
          </p:cNvSpPr>
          <p:nvPr/>
        </p:nvSpPr>
        <p:spPr bwMode="auto">
          <a:xfrm>
            <a:off x="3733800" y="4945063"/>
            <a:ext cx="2647279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dirty="0" err="1">
                <a:latin typeface="Courier New" pitchFamily="49" charset="0"/>
              </a:rPr>
              <a:t>movq</a:t>
            </a:r>
            <a:r>
              <a:rPr lang="en-US" sz="2000" dirty="0">
                <a:latin typeface="Courier New" pitchFamily="49" charset="0"/>
              </a:rPr>
              <a:t> (%</a:t>
            </a:r>
            <a:r>
              <a:rPr lang="en-US" sz="2000" dirty="0" err="1">
                <a:latin typeface="Courier New" pitchFamily="49" charset="0"/>
              </a:rPr>
              <a:t>rax</a:t>
            </a:r>
            <a:r>
              <a:rPr lang="en-US" sz="2000" dirty="0">
                <a:latin typeface="Courier New" pitchFamily="49" charset="0"/>
              </a:rPr>
              <a:t>),%</a:t>
            </a:r>
            <a:r>
              <a:rPr lang="en-US" sz="2000" dirty="0" err="1">
                <a:latin typeface="Courier New" pitchFamily="49" charset="0"/>
              </a:rPr>
              <a:t>rdx</a:t>
            </a:r>
            <a:endParaRPr lang="en-US" sz="2000" dirty="0">
              <a:latin typeface="Courier New" pitchFamily="49" charset="0"/>
            </a:endParaRPr>
          </a:p>
        </p:txBody>
      </p:sp>
      <p:sp>
        <p:nvSpPr>
          <p:cNvPr id="157724" name="Text Box 28"/>
          <p:cNvSpPr txBox="1">
            <a:spLocks noChangeArrowheads="1"/>
          </p:cNvSpPr>
          <p:nvPr/>
        </p:nvSpPr>
        <p:spPr bwMode="auto">
          <a:xfrm>
            <a:off x="6673850" y="4945063"/>
            <a:ext cx="1708150" cy="3968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>
                <a:latin typeface="Courier New" pitchFamily="49" charset="0"/>
              </a:rPr>
              <a:t>temp = *p;</a:t>
            </a:r>
          </a:p>
        </p:txBody>
      </p:sp>
      <p:sp>
        <p:nvSpPr>
          <p:cNvPr id="157725" name="Text Box 29"/>
          <p:cNvSpPr txBox="1">
            <a:spLocks noChangeArrowheads="1"/>
          </p:cNvSpPr>
          <p:nvPr/>
        </p:nvSpPr>
        <p:spPr bwMode="auto">
          <a:xfrm>
            <a:off x="4572000" y="1752600"/>
            <a:ext cx="1220399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400" dirty="0" err="1">
                <a:latin typeface="Calibri" pitchFamily="34" charset="0"/>
              </a:rPr>
              <a:t>Src,Dest</a:t>
            </a:r>
            <a:endParaRPr lang="en-US" sz="2400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436475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7711" grpId="0"/>
      <p:bldP spid="157720" grpId="0"/>
      <p:bldP spid="157712" grpId="0"/>
      <p:bldP spid="157721" grpId="0"/>
      <p:bldP spid="157713" grpId="0"/>
      <p:bldP spid="157722" grpId="0"/>
      <p:bldP spid="157714" grpId="0"/>
      <p:bldP spid="157723" grpId="0"/>
      <p:bldP spid="157715" grpId="0"/>
      <p:bldP spid="157724" grpId="0"/>
    </p:bldLst>
  </p:timing>
</p:sld>
</file>

<file path=ppt/theme/theme1.xml><?xml version="1.0" encoding="utf-8"?>
<a:theme xmlns:a="http://schemas.openxmlformats.org/drawingml/2006/main" name="Title Slid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990000"/>
      </a:accent1>
      <a:accent2>
        <a:srgbClr val="333399"/>
      </a:accent2>
      <a:accent3>
        <a:srgbClr val="FFFFFF"/>
      </a:accent3>
      <a:accent4>
        <a:srgbClr val="000000"/>
      </a:accent4>
      <a:accent5>
        <a:srgbClr val="CAAAAA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Slide">
      <a:majorFont>
        <a:latin typeface="Calibri Bold"/>
        <a:ea typeface="ヒラギノ角ゴ ProN W6"/>
        <a:cs typeface="ヒラギノ角ゴ ProN W6"/>
      </a:majorFont>
      <a:minorFont>
        <a:latin typeface="Calibri"/>
        <a:ea typeface="ヒラギノ角ゴ ProN W3"/>
        <a:cs typeface="ヒラギノ角ゴ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lnDef>
  </a:objectDefaults>
  <a:extraClrSchemeLst>
    <a:extraClrScheme>
      <a:clrScheme name="Title Slid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itle and Content">
  <a:themeElements>
    <a:clrScheme name="">
      <a:dk1>
        <a:srgbClr val="000000"/>
      </a:dk1>
      <a:lt1>
        <a:srgbClr val="FFFFFF"/>
      </a:lt1>
      <a:dk2>
        <a:srgbClr val="000000"/>
      </a:dk2>
      <a:lt2>
        <a:srgbClr val="000000"/>
      </a:lt2>
      <a:accent1>
        <a:srgbClr val="990000"/>
      </a:accent1>
      <a:accent2>
        <a:srgbClr val="333399"/>
      </a:accent2>
      <a:accent3>
        <a:srgbClr val="FFFFFF"/>
      </a:accent3>
      <a:accent4>
        <a:srgbClr val="000000"/>
      </a:accent4>
      <a:accent5>
        <a:srgbClr val="CAAAAA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and Content">
      <a:majorFont>
        <a:latin typeface="Calibri Bold"/>
        <a:ea typeface="ヒラギノ角ゴ ProN W6"/>
        <a:cs typeface="ヒラギノ角ゴ ProN W6"/>
      </a:majorFont>
      <a:minorFont>
        <a:latin typeface="Calibri Bold"/>
        <a:ea typeface="ヒラギノ角ゴ ProN W6"/>
        <a:cs typeface="ヒラギノ角ゴ ProN W6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lnDef>
  </a:objectDefaults>
  <a:extraClrSchemeLst>
    <a:extraClrScheme>
      <a:clrScheme name="Title and Conten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Title and Content">
  <a:themeElements>
    <a:clrScheme name="">
      <a:dk1>
        <a:srgbClr val="000000"/>
      </a:dk1>
      <a:lt1>
        <a:srgbClr val="FFFFFF"/>
      </a:lt1>
      <a:dk2>
        <a:srgbClr val="000000"/>
      </a:dk2>
      <a:lt2>
        <a:srgbClr val="C0C0C0"/>
      </a:lt2>
      <a:accent1>
        <a:srgbClr val="990000"/>
      </a:accent1>
      <a:accent2>
        <a:srgbClr val="333399"/>
      </a:accent2>
      <a:accent3>
        <a:srgbClr val="FFFFFF"/>
      </a:accent3>
      <a:accent4>
        <a:srgbClr val="000000"/>
      </a:accent4>
      <a:accent5>
        <a:srgbClr val="CAAAAA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and Content">
      <a:majorFont>
        <a:latin typeface="Calibri Bold"/>
        <a:ea typeface="ヒラギノ角ゴ ProN W6"/>
        <a:cs typeface="ヒラギノ角ゴ ProN W6"/>
      </a:majorFont>
      <a:minorFont>
        <a:latin typeface="Calibri Bold"/>
        <a:ea typeface="ヒラギノ角ゴ ProN W6"/>
        <a:cs typeface="ヒラギノ角ゴ ProN W6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-128"/>
            <a:cs typeface="ヒラギノ角ゴ ProN W3" charset="-128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-128"/>
            <a:cs typeface="ヒラギノ角ゴ ProN W3" charset="-128"/>
            <a:sym typeface="Gill Sans" charset="0"/>
          </a:defRPr>
        </a:defPPr>
      </a:lstStyle>
    </a:lnDef>
  </a:objectDefaults>
  <a:extraClrSchemeLst>
    <a:extraClrScheme>
      <a:clrScheme name="Title and Conten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18048</TotalTime>
  <Pages>0</Pages>
  <Words>2393</Words>
  <Characters>0</Characters>
  <Application>Microsoft Macintosh PowerPoint</Application>
  <PresentationFormat>On-screen Show (4:3)</PresentationFormat>
  <Lines>0</Lines>
  <Paragraphs>665</Paragraphs>
  <Slides>31</Slides>
  <Notes>22</Notes>
  <HiddenSlides>0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31</vt:i4>
      </vt:variant>
    </vt:vector>
  </HeadingPairs>
  <TitlesOfParts>
    <vt:vector size="45" baseType="lpstr">
      <vt:lpstr>Calibri Bold</vt:lpstr>
      <vt:lpstr>Calibri Bold Italic</vt:lpstr>
      <vt:lpstr>Calibri Italic</vt:lpstr>
      <vt:lpstr>Arial Narrow</vt:lpstr>
      <vt:lpstr>Calibri</vt:lpstr>
      <vt:lpstr>Courier</vt:lpstr>
      <vt:lpstr>Courier New</vt:lpstr>
      <vt:lpstr>Courier New Bold</vt:lpstr>
      <vt:lpstr>Gill Sans</vt:lpstr>
      <vt:lpstr>Wingdings</vt:lpstr>
      <vt:lpstr>Wingdings 2</vt:lpstr>
      <vt:lpstr>Title Slide</vt:lpstr>
      <vt:lpstr>Title and Content</vt:lpstr>
      <vt:lpstr>1_Title and Content</vt:lpstr>
      <vt:lpstr>Machine-Level Programming II: Accessing Information; Arithmetic or Pointers on Pointers  CS154 Autumn 2019, Prof Chien Lecture 5 Sections 3.4-3.5</vt:lpstr>
      <vt:lpstr>Lecture Goals</vt:lpstr>
      <vt:lpstr>The x86 Hardware/Software Interface</vt:lpstr>
      <vt:lpstr>Software View of Memory</vt:lpstr>
      <vt:lpstr>PowerPoint Presentation</vt:lpstr>
      <vt:lpstr>x86-64 Integer Registers</vt:lpstr>
      <vt:lpstr>Accessing x86 State  (Generally, specific instructions may override)</vt:lpstr>
      <vt:lpstr>Moving Data</vt:lpstr>
      <vt:lpstr>movq Operand Combinations</vt:lpstr>
      <vt:lpstr>Simple Memory Addressing Modes</vt:lpstr>
      <vt:lpstr>Example of Simple Addressing Modes</vt:lpstr>
      <vt:lpstr>Understanding Swap()</vt:lpstr>
      <vt:lpstr>Understanding Swap()</vt:lpstr>
      <vt:lpstr>Understanding Swap()</vt:lpstr>
      <vt:lpstr>Understanding Swap()</vt:lpstr>
      <vt:lpstr>Understanding Swap()</vt:lpstr>
      <vt:lpstr>Understanding Swap()</vt:lpstr>
      <vt:lpstr>Complete Memory Addressing Modes</vt:lpstr>
      <vt:lpstr>Address Computation Examples</vt:lpstr>
      <vt:lpstr>Address Computation Instruction</vt:lpstr>
      <vt:lpstr>Some Arithmetic Operations</vt:lpstr>
      <vt:lpstr>Some Arithmetic Operations</vt:lpstr>
      <vt:lpstr>Arithmetic Expression Example</vt:lpstr>
      <vt:lpstr>Understanding Arithmetic Expression Example</vt:lpstr>
      <vt:lpstr>Turning C into Object Code</vt:lpstr>
      <vt:lpstr>Compiling Into Assembly</vt:lpstr>
      <vt:lpstr>Object Code</vt:lpstr>
      <vt:lpstr>Machine Instruction Example</vt:lpstr>
      <vt:lpstr>Disassembling Object Code</vt:lpstr>
      <vt:lpstr>Alternate Disassembly</vt:lpstr>
      <vt:lpstr>What Can be Disassembled?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Computer Systems 15-213/18-243, spring 2009</dc:title>
  <dc:creator>Markus Pueschel</dc:creator>
  <dc:description>Redesign of slides created by Randal E. Bryant and David R. O'Hallaron</dc:description>
  <cp:lastModifiedBy>Andrew A Chien</cp:lastModifiedBy>
  <cp:revision>1080</cp:revision>
  <dcterms:created xsi:type="dcterms:W3CDTF">2011-01-05T21:32:11Z</dcterms:created>
  <dcterms:modified xsi:type="dcterms:W3CDTF">2019-10-11T03:34:21Z</dcterms:modified>
</cp:coreProperties>
</file>