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710" r:id="rId3"/>
  </p:sldMasterIdLst>
  <p:notesMasterIdLst>
    <p:notesMasterId r:id="rId35"/>
  </p:notesMasterIdLst>
  <p:sldIdLst>
    <p:sldId id="317" r:id="rId4"/>
    <p:sldId id="412" r:id="rId5"/>
    <p:sldId id="429" r:id="rId6"/>
    <p:sldId id="396" r:id="rId7"/>
    <p:sldId id="445" r:id="rId8"/>
    <p:sldId id="441" r:id="rId9"/>
    <p:sldId id="407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7" r:id="rId21"/>
    <p:sldId id="458" r:id="rId22"/>
    <p:sldId id="460" r:id="rId23"/>
    <p:sldId id="461" r:id="rId24"/>
    <p:sldId id="462" r:id="rId25"/>
    <p:sldId id="463" r:id="rId26"/>
    <p:sldId id="464" r:id="rId27"/>
    <p:sldId id="466" r:id="rId28"/>
    <p:sldId id="467" r:id="rId29"/>
    <p:sldId id="468" r:id="rId30"/>
    <p:sldId id="469" r:id="rId31"/>
    <p:sldId id="470" r:id="rId32"/>
    <p:sldId id="471" r:id="rId33"/>
    <p:sldId id="472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663300"/>
    <a:srgbClr val="008000"/>
    <a:srgbClr val="CC0000"/>
    <a:srgbClr val="CC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1152" autoAdjust="0"/>
  </p:normalViewPr>
  <p:slideViewPr>
    <p:cSldViewPr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16927-21FB-45BE-9815-9A740330FA9B}" type="datetimeFigureOut">
              <a:rPr lang="en-US" smtClean="0"/>
              <a:pPr/>
              <a:t>10/10/19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5B0C-B35D-4608-94F8-324A6C7A4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Assembly</a:t>
            </a:r>
          </a:p>
          <a:p>
            <a:r>
              <a:rPr lang="en-US" dirty="0"/>
              <a:t>Registers</a:t>
            </a:r>
          </a:p>
          <a:p>
            <a:r>
              <a:rPr lang="en-US" dirty="0"/>
              <a:t>Addressing modes</a:t>
            </a:r>
          </a:p>
          <a:p>
            <a:r>
              <a:rPr lang="en-US" dirty="0"/>
              <a:t>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76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19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24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30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92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7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0xf000 + 0x8 =</a:t>
            </a:r>
            <a:r>
              <a:rPr lang="en-US" baseline="0" dirty="0"/>
              <a:t> 0xf008</a:t>
            </a:r>
          </a:p>
          <a:p>
            <a:r>
              <a:rPr lang="en-US" baseline="0" dirty="0"/>
              <a:t>0xf000 + 0x0100 = 0xf100</a:t>
            </a:r>
          </a:p>
          <a:p>
            <a:r>
              <a:rPr lang="en-US" baseline="0" dirty="0"/>
              <a:t>0xf000 + 4*0x0100 = 0xf400</a:t>
            </a:r>
          </a:p>
          <a:p>
            <a:r>
              <a:rPr lang="en-US" baseline="0" dirty="0"/>
              <a:t>2*0xf000 + 0x80 = 0x1d080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79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189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738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97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98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</a:t>
            </a:r>
            <a:r>
              <a:rPr lang="en-US" baseline="0" dirty="0"/>
              <a:t> this new view of “memory”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20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278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3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44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5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9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6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7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86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48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8346026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332817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301128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868198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542427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72228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5161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88982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46672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064137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98632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5" name="Rectangle 4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  <p:sp>
        <p:nvSpPr>
          <p:cNvPr id="8" name="Rectangle 7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lang="en-US" sz="1000" b="1" smtClean="0">
                <a:solidFill>
                  <a:srgbClr val="99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990000"/>
              </a:solidFill>
              <a:ea typeface="ヒラギノ角ゴ ProN W3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ea typeface="ヒラギノ角ゴ ProN W3" charset="-128"/>
              </a:rPr>
              <a:t>CMSC 15400</a:t>
            </a:r>
          </a:p>
        </p:txBody>
      </p:sp>
    </p:spTree>
    <p:extLst>
      <p:ext uri="{BB962C8B-B14F-4D97-AF65-F5344CB8AC3E}">
        <p14:creationId xmlns:p14="http://schemas.microsoft.com/office/powerpoint/2010/main" val="54570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2590800"/>
          </a:xfrm>
        </p:spPr>
        <p:txBody>
          <a:bodyPr/>
          <a:lstStyle/>
          <a:p>
            <a:pPr lvl="0">
              <a:defRPr/>
            </a:pPr>
            <a:r>
              <a:rPr lang="en-US" b="1" dirty="0">
                <a:solidFill>
                  <a:srgbClr val="000000"/>
                </a:solidFill>
              </a:rPr>
              <a:t>Machine-Level Programming II: Accessing Information; Arithmetic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or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Pointers on Pointers</a:t>
            </a: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br>
              <a:rPr lang="en-US" dirty="0">
                <a:solidFill>
                  <a:srgbClr val="000000"/>
                </a:solidFill>
                <a:latin typeface="Calibri" charset="0"/>
                <a:ea typeface="ヒラギノ角ゴ ProN W3" charset="-128"/>
                <a:cs typeface="ヒラギノ角ゴ ProN W3" charset="-128"/>
                <a:sym typeface="Calibri" charset="0"/>
              </a:rPr>
            </a:br>
            <a:r>
              <a:rPr lang="en-US" sz="2400" dirty="0"/>
              <a:t>CS154 Autumn 2019, Prof Chien</a:t>
            </a:r>
            <a:br>
              <a:rPr lang="en-US" sz="2400" dirty="0"/>
            </a:br>
            <a:r>
              <a:rPr lang="en-US" sz="2400" dirty="0"/>
              <a:t>Lecture 5</a:t>
            </a:r>
            <a:br>
              <a:rPr lang="en-US" sz="2400" dirty="0"/>
            </a:br>
            <a:r>
              <a:rPr lang="en-US" sz="2400" dirty="0"/>
              <a:t>Sections 3.4-3.5</a:t>
            </a:r>
            <a:endParaRPr lang="en-US" sz="3200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685800" y="5029200"/>
            <a:ext cx="7678738" cy="1447800"/>
          </a:xfrm>
          <a:prstGeom prst="rect">
            <a:avLst/>
          </a:prstGeom>
          <a:ln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dirty="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Normal	(R)	</a:t>
            </a:r>
            <a:r>
              <a:rPr lang="en-US" dirty="0" err="1"/>
              <a:t>Mem[Reg[R</a:t>
            </a:r>
            <a:r>
              <a:rPr lang="en-US" dirty="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memory 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Aha! Pointer dereferencing in C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(%</a:t>
            </a:r>
            <a:r>
              <a:rPr lang="en-US" sz="2400" b="1" dirty="0" err="1">
                <a:latin typeface="Courier New" pitchFamily="49" charset="0"/>
              </a:rPr>
              <a:t>rcx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rax</a:t>
            </a:r>
            <a:endParaRPr lang="en-US" sz="2400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400" dirty="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dirty="0"/>
              <a:t>Displacement	D(R)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400" dirty="0"/>
              <a:t>Constant displacement D specifies offset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 err="1">
                <a:latin typeface="Courier New" pitchFamily="49" charset="0"/>
              </a:rPr>
              <a:t>movq</a:t>
            </a:r>
            <a:r>
              <a:rPr lang="en-US" sz="2400" b="1" dirty="0">
                <a:latin typeface="Courier New" pitchFamily="49" charset="0"/>
              </a:rPr>
              <a:t> 8(%</a:t>
            </a:r>
            <a:r>
              <a:rPr lang="en-US" sz="2400" b="1" dirty="0" err="1">
                <a:latin typeface="Courier New" pitchFamily="49" charset="0"/>
              </a:rPr>
              <a:t>rbp</a:t>
            </a:r>
            <a:r>
              <a:rPr lang="en-US" sz="2400" b="1" dirty="0">
                <a:latin typeface="Courier New" pitchFamily="49" charset="0"/>
              </a:rPr>
              <a:t>),%</a:t>
            </a:r>
            <a:r>
              <a:rPr lang="en-US" sz="2400" b="1" dirty="0" err="1">
                <a:latin typeface="Courier New" pitchFamily="49" charset="0"/>
              </a:rPr>
              <a:t>rdx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615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dirty="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(long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long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9864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(long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, long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t0 =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long t1 =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xp</a:t>
            </a:r>
            <a:r>
              <a:rPr lang="en-US" sz="1800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yp</a:t>
            </a:r>
            <a:r>
              <a:rPr lang="en-US" sz="1800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xp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rsi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</a:rPr>
              <a:t>yp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6753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83005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8137663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299001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95498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rsi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rax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%</a:t>
              </a:r>
              <a:r>
                <a:rPr lang="en-US" sz="1800" dirty="0" err="1">
                  <a:latin typeface="Courier New" pitchFamily="49" charset="0"/>
                </a:rPr>
                <a:t>rdx</a:t>
              </a:r>
              <a:endParaRPr lang="en-US" sz="1800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ro-RO" sz="1800" dirty="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</a:t>
            </a:r>
            <a:r>
              <a:rPr lang="ro-RO" sz="1800" dirty="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 dirty="0">
                <a:latin typeface="Courier New" pitchFamily="49" charset="0"/>
              </a:rPr>
              <a:t>   ret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707061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dirty="0"/>
              <a:t>Complete Memory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endParaRPr lang="en-US" b="1" dirty="0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dirty="0"/>
              <a:t>S: 	Scale: 1, 2, 4, or 8 (</a:t>
            </a:r>
            <a:r>
              <a:rPr lang="en-US" i="1" dirty="0">
                <a:solidFill>
                  <a:srgbClr val="C00000"/>
                </a:solidFill>
              </a:rPr>
              <a:t>why these numbers?</a:t>
            </a:r>
            <a:r>
              <a:rPr lang="en-US" dirty="0"/>
              <a:t>)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dirty="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dirty="0"/>
              <a:t>Special 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</a:t>
            </a:r>
            <a:r>
              <a:rPr lang="en-US" dirty="0" err="1"/>
              <a:t>Mem</a:t>
            </a:r>
            <a:r>
              <a:rPr lang="en-US" dirty="0"/>
              <a:t>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170094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7" name="Group 79"/>
          <p:cNvGraphicFramePr>
            <a:graphicFrameLocks noGrp="1"/>
          </p:cNvGraphicFramePr>
          <p:nvPr/>
        </p:nvGraphicFramePr>
        <p:xfrm>
          <a:off x="1050585" y="3886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050585" y="3893820"/>
          <a:ext cx="6934200" cy="252476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/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00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Goals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Last Time</a:t>
            </a:r>
          </a:p>
          <a:p>
            <a:pPr lvl="1"/>
            <a:r>
              <a:rPr lang="en-US" dirty="0"/>
              <a:t>Define Computer Architecture</a:t>
            </a:r>
          </a:p>
          <a:p>
            <a:pPr lvl="1"/>
            <a:r>
              <a:rPr lang="en-US" dirty="0"/>
              <a:t>Motivate Computer Architecture</a:t>
            </a:r>
          </a:p>
          <a:p>
            <a:pPr lvl="1"/>
            <a:r>
              <a:rPr lang="en-US" dirty="0"/>
              <a:t>Understand Components of Computer Architecture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Time</a:t>
            </a:r>
          </a:p>
          <a:p>
            <a:pPr lvl="1"/>
            <a:r>
              <a:rPr lang="en-US" dirty="0"/>
              <a:t>Apply concepts to x86 specifically</a:t>
            </a:r>
          </a:p>
          <a:p>
            <a:pPr lvl="1"/>
            <a:r>
              <a:rPr lang="en-US" dirty="0"/>
              <a:t>Understand simple assembly programs</a:t>
            </a:r>
          </a:p>
          <a:p>
            <a:pPr lvl="1"/>
            <a:r>
              <a:rPr lang="en-US" dirty="0"/>
              <a:t>Understand how C pointers translate into assembly</a:t>
            </a:r>
          </a:p>
          <a:p>
            <a:endParaRPr lang="en-US" dirty="0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52400" y="5713413"/>
            <a:ext cx="4225925" cy="4587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Physics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152400" y="5273675"/>
            <a:ext cx="4225925" cy="4587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Devices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52400" y="488156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Circuits</a:t>
            </a: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52400" y="4495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Gates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52400" y="4104513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Register-Transfer Level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52400" y="370128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Microarchitecture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52400" y="3229801"/>
            <a:ext cx="4225925" cy="4714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Instruction Set Architecture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52400" y="2826576"/>
            <a:ext cx="4214813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Operating System/Virtual Machines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152400" y="2423351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Programming Language</a:t>
            </a: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52400" y="2001838"/>
            <a:ext cx="4225925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Algorithm</a:t>
            </a: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152400" y="1598613"/>
            <a:ext cx="4217988" cy="4032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>
                <a:solidFill>
                  <a:srgbClr val="000000"/>
                </a:solidFill>
                <a:sym typeface="Gill Sans" charset="0"/>
              </a:rPr>
              <a:t>Application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52400" y="4114800"/>
            <a:ext cx="4225925" cy="3921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29" tIns="45714" rIns="91429" bIns="45714" anchor="ctr">
            <a:prstTxWarp prst="textNoShape">
              <a:avLst/>
            </a:prstTxWarp>
          </a:bodyPr>
          <a:lstStyle/>
          <a:p>
            <a:pPr algn="ctr" defTabSz="820738" eaLnBrk="1" hangingPunct="1"/>
            <a:r>
              <a:rPr lang="en-US" sz="2000" b="0" dirty="0">
                <a:solidFill>
                  <a:srgbClr val="000000"/>
                </a:solidFill>
                <a:sym typeface="Gill Sans" charset="0"/>
              </a:rPr>
              <a:t>Register-Transfer Level</a:t>
            </a:r>
          </a:p>
        </p:txBody>
      </p:sp>
    </p:spTree>
    <p:extLst>
      <p:ext uri="{BB962C8B-B14F-4D97-AF65-F5344CB8AC3E}">
        <p14:creationId xmlns:p14="http://schemas.microsoft.com/office/powerpoint/2010/main" val="13582817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Address Computation Instruction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leaq</a:t>
            </a:r>
            <a:r>
              <a:rPr lang="en-US" dirty="0"/>
              <a:t>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r>
              <a:rPr lang="en-US" dirty="0"/>
              <a:t>, 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Dst</a:t>
            </a:r>
            <a:endParaRPr lang="en-US" dirty="0"/>
          </a:p>
          <a:p>
            <a:pPr marL="552450" lvl="1"/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r>
              <a:rPr lang="en-US" dirty="0"/>
              <a:t> is address mode expression</a:t>
            </a:r>
          </a:p>
          <a:p>
            <a:pPr marL="552450" lvl="1"/>
            <a:r>
              <a:rPr lang="en-US" dirty="0"/>
              <a:t>Set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Dst</a:t>
            </a:r>
            <a:r>
              <a:rPr lang="en-US" dirty="0"/>
              <a:t> to address denoted by expression</a:t>
            </a:r>
          </a:p>
          <a:p>
            <a:pPr>
              <a:spcBef>
                <a:spcPts val="2800"/>
              </a:spcBef>
            </a:pPr>
            <a:r>
              <a:rPr lang="en-US" dirty="0"/>
              <a:t>Uses</a:t>
            </a:r>
          </a:p>
          <a:p>
            <a:pPr marL="552450" lvl="1"/>
            <a:r>
              <a:rPr lang="en-US" dirty="0"/>
              <a:t>Computing addresses without a memory reference</a:t>
            </a:r>
          </a:p>
          <a:p>
            <a:pPr marL="838200" lvl="2"/>
            <a:r>
              <a:rPr lang="en-US" dirty="0"/>
              <a:t>E.g., translation of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p = &amp;x[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];</a:t>
            </a:r>
            <a:endParaRPr lang="en-US" dirty="0"/>
          </a:p>
          <a:p>
            <a:pPr marL="552450" lvl="1"/>
            <a:r>
              <a:rPr lang="en-US" dirty="0"/>
              <a:t>Computing arithmetic expressions of the form x + k*y</a:t>
            </a:r>
          </a:p>
          <a:p>
            <a:pPr marL="838200" lvl="2"/>
            <a:r>
              <a:rPr lang="en-US" dirty="0"/>
              <a:t>k = 1, 2, 4, or 8</a:t>
            </a:r>
          </a:p>
          <a:p>
            <a:r>
              <a:rPr lang="en-US" dirty="0"/>
              <a:t>Example</a:t>
            </a:r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304800" y="5219700"/>
            <a:ext cx="2514600" cy="13462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182880" tIns="0" rIns="0" bIns="0"/>
          <a:lstStyle/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m12(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x)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x*12;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3340100" y="5740400"/>
            <a:ext cx="5524500" cy="685800"/>
          </a:xfrm>
          <a:prstGeom prst="rect">
            <a:avLst/>
          </a:prstGeom>
          <a:solidFill>
            <a:srgbClr val="FFFF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76200" tIns="76200" rIns="76200" bIns="76200"/>
          <a:lstStyle/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leaq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(%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,%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,2), 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# t &lt;- 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x+x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*2</a:t>
            </a:r>
            <a:endParaRPr lang="en-US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>
              <a:tabLst>
                <a:tab pos="228600" algn="l"/>
                <a:tab pos="228600" algn="l"/>
              </a:tabLst>
            </a:pP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salq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$2, %</a:t>
            </a:r>
            <a:r>
              <a:rPr lang="en-US" sz="1800" dirty="0" err="1">
                <a:latin typeface="Courier New" charset="0"/>
                <a:cs typeface="Courier New" charset="0"/>
                <a:sym typeface="Courier New" charset="0"/>
              </a:rPr>
              <a:t>r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ax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           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#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return t&lt;&lt;2</a:t>
            </a:r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3297238" y="5295900"/>
            <a:ext cx="39497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Converted to ASM by compiler:</a:t>
            </a:r>
          </a:p>
        </p:txBody>
      </p:sp>
    </p:spTree>
    <p:extLst>
      <p:ext uri="{BB962C8B-B14F-4D97-AF65-F5344CB8AC3E}">
        <p14:creationId xmlns:p14="http://schemas.microsoft.com/office/powerpoint/2010/main" val="163459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 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</p:txBody>
      </p:sp>
    </p:spTree>
    <p:extLst>
      <p:ext uri="{BB962C8B-B14F-4D97-AF65-F5344CB8AC3E}">
        <p14:creationId xmlns:p14="http://schemas.microsoft.com/office/powerpoint/2010/main" val="631173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 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05332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Arithmetic Expression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86200" y="3505199"/>
            <a:ext cx="4406900" cy="28289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leaq</a:t>
            </a:r>
            <a:r>
              <a:rPr lang="en-US" dirty="0"/>
              <a:t>: address computation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But, only used once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4249737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28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Arithmetic Expression Example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52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810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sz="1800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sz="1800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126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381001" y="2514600"/>
            <a:ext cx="1447800" cy="736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81001" y="3655700"/>
            <a:ext cx="1447800" cy="736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text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-162715" y="4724400"/>
            <a:ext cx="1991515" cy="736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-162715" y="5867400"/>
            <a:ext cx="1991515" cy="736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i="1" dirty="0">
                <a:latin typeface="Calibri" pitchFamily="34" charset="0"/>
              </a:rPr>
              <a:t>binary</a:t>
            </a: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3989388" y="2977233"/>
            <a:ext cx="0" cy="68036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auto">
          <a:xfrm>
            <a:off x="4295774" y="3124200"/>
            <a:ext cx="30321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Compiler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ourier New" pitchFamily="49" charset="0"/>
              </a:rPr>
              <a:t> –</a:t>
            </a:r>
            <a:r>
              <a:rPr lang="en-US" sz="2000" dirty="0" err="1">
                <a:latin typeface="Courier New" pitchFamily="49" charset="0"/>
              </a:rPr>
              <a:t>Og</a:t>
            </a:r>
            <a:r>
              <a:rPr lang="en-US" sz="2000" dirty="0">
                <a:latin typeface="Courier New" pitchFamily="49" charset="0"/>
              </a:rPr>
              <a:t> -S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4279900" y="4191000"/>
            <a:ext cx="30480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Assembler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 </a:t>
            </a:r>
            <a:r>
              <a:rPr lang="en-US" sz="2000" dirty="0">
                <a:latin typeface="Courier New" pitchFamily="49" charset="0"/>
              </a:rPr>
              <a:t>as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4295775" y="5334000"/>
            <a:ext cx="263842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Linker (</a:t>
            </a:r>
            <a:r>
              <a:rPr lang="en-US" sz="2000" dirty="0" err="1">
                <a:latin typeface="Courier New" pitchFamily="49" charset="0"/>
              </a:rPr>
              <a:t>gcc</a:t>
            </a:r>
            <a:r>
              <a:rPr lang="en-US" sz="2000" dirty="0">
                <a:latin typeface="Calibri" pitchFamily="34" charset="0"/>
              </a:rPr>
              <a:t> or</a:t>
            </a:r>
            <a:r>
              <a:rPr lang="en-US" sz="2000" dirty="0">
                <a:latin typeface="Courier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ld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>
            <a:off x="2373313" y="2579688"/>
            <a:ext cx="32639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C program (</a:t>
            </a:r>
            <a:r>
              <a:rPr lang="en-US" sz="2000" dirty="0">
                <a:latin typeface="Courier New" pitchFamily="49" charset="0"/>
              </a:rPr>
              <a:t>p1.c p2.c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>
            <a:off x="2259013" y="3657600"/>
            <a:ext cx="3492500" cy="397545"/>
          </a:xfrm>
          <a:prstGeom prst="rect">
            <a:avLst/>
          </a:prstGeom>
          <a:solidFill>
            <a:srgbClr val="F6F5B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 pitchFamily="34" charset="0"/>
              </a:rPr>
              <a:t>Asm</a:t>
            </a:r>
            <a:r>
              <a:rPr lang="en-US" sz="2000" dirty="0">
                <a:latin typeface="Calibri" pitchFamily="34" charset="0"/>
              </a:rPr>
              <a:t> program (</a:t>
            </a:r>
            <a:r>
              <a:rPr lang="en-US" sz="2000" dirty="0">
                <a:latin typeface="Courier New" pitchFamily="49" charset="0"/>
              </a:rPr>
              <a:t>p1.s p2.s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>
            <a:off x="2144713" y="4800600"/>
            <a:ext cx="3721100" cy="397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Object program (</a:t>
            </a:r>
            <a:r>
              <a:rPr lang="en-US" sz="2000" dirty="0">
                <a:latin typeface="Courier New" pitchFamily="49" charset="0"/>
              </a:rPr>
              <a:t>p1.o p2.o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2131219" y="5943600"/>
            <a:ext cx="3748088" cy="397545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Executable program (</a:t>
            </a:r>
            <a:r>
              <a:rPr lang="en-US" sz="2000" dirty="0">
                <a:latin typeface="Courier New" pitchFamily="49" charset="0"/>
              </a:rPr>
              <a:t>p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3989388" y="4055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5" name="Line 15"/>
          <p:cNvSpPr>
            <a:spLocks noChangeShapeType="1"/>
          </p:cNvSpPr>
          <p:nvPr/>
        </p:nvSpPr>
        <p:spPr bwMode="auto">
          <a:xfrm>
            <a:off x="3989388" y="5198145"/>
            <a:ext cx="0" cy="7264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858000" y="4800600"/>
            <a:ext cx="2044700" cy="705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Static libraries (</a:t>
            </a:r>
            <a:r>
              <a:rPr lang="en-US" sz="2000" dirty="0">
                <a:latin typeface="Courier New" pitchFamily="49" charset="0"/>
              </a:rPr>
              <a:t>.a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148497" name="Line 17"/>
          <p:cNvSpPr>
            <a:spLocks noChangeShapeType="1"/>
          </p:cNvSpPr>
          <p:nvPr/>
        </p:nvSpPr>
        <p:spPr bwMode="auto">
          <a:xfrm flipH="1">
            <a:off x="5865813" y="5334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48498" name="Rectangle 18"/>
          <p:cNvSpPr>
            <a:spLocks noGrp="1" noChangeArrowheads="1"/>
          </p:cNvSpPr>
          <p:nvPr>
            <p:ph type="title"/>
          </p:nvPr>
        </p:nvSpPr>
        <p:spPr>
          <a:xfrm>
            <a:off x="381000" y="341312"/>
            <a:ext cx="6997700" cy="573088"/>
          </a:xfrm>
        </p:spPr>
        <p:txBody>
          <a:bodyPr/>
          <a:lstStyle/>
          <a:p>
            <a:r>
              <a:rPr lang="en-US"/>
              <a:t>Turning C into Object Code</a:t>
            </a:r>
          </a:p>
        </p:txBody>
      </p:sp>
      <p:sp>
        <p:nvSpPr>
          <p:cNvPr id="14849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463675"/>
          </a:xfrm>
        </p:spPr>
        <p:txBody>
          <a:bodyPr/>
          <a:lstStyle/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Code in files  </a:t>
            </a:r>
            <a:r>
              <a:rPr lang="en-US" b="1" dirty="0">
                <a:latin typeface="Courier New" pitchFamily="49" charset="0"/>
              </a:rPr>
              <a:t>p1.c p2.c</a:t>
            </a:r>
            <a:endParaRPr lang="en-US" b="1" dirty="0">
              <a:latin typeface="Courier" pitchFamily="49" charset="0"/>
            </a:endParaRPr>
          </a:p>
          <a:p>
            <a:pPr marL="560388" lvl="1" indent="-222250" defTabSz="895350">
              <a:tabLst>
                <a:tab pos="2286000" algn="l"/>
                <a:tab pos="3543300" algn="l"/>
              </a:tabLst>
            </a:pPr>
            <a:r>
              <a:rPr lang="en-US" dirty="0"/>
              <a:t>Compile with command:  </a:t>
            </a:r>
            <a:r>
              <a:rPr lang="en-US" b="1" dirty="0" err="1">
                <a:latin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</a:rPr>
              <a:t> –</a:t>
            </a:r>
            <a:r>
              <a:rPr lang="en-US" b="1" dirty="0" err="1">
                <a:latin typeface="Courier New" pitchFamily="49" charset="0"/>
              </a:rPr>
              <a:t>Og</a:t>
            </a:r>
            <a:r>
              <a:rPr lang="en-US" b="1" dirty="0">
                <a:latin typeface="Courier New" pitchFamily="49" charset="0"/>
              </a:rPr>
              <a:t> p1.c p2.c -o p</a:t>
            </a:r>
            <a:endParaRPr lang="en-US" b="1" dirty="0">
              <a:latin typeface="Courier" pitchFamily="49" charset="0"/>
            </a:endParaRP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Use basic optimizations 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dirty="0"/>
              <a:t>) [New to recent versions of GCC]</a:t>
            </a:r>
          </a:p>
          <a:p>
            <a:pPr marL="839788" lvl="2" indent="-165100" defTabSz="895350">
              <a:tabLst>
                <a:tab pos="2286000" algn="l"/>
                <a:tab pos="3543300" algn="l"/>
              </a:tabLst>
            </a:pPr>
            <a:r>
              <a:rPr lang="en-US" dirty="0"/>
              <a:t>Put resulting binary in file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97963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4975"/>
            <a:ext cx="6845300" cy="555625"/>
          </a:xfrm>
          <a:noFill/>
          <a:ln/>
          <a:effectLst/>
        </p:spPr>
        <p:txBody>
          <a:bodyPr/>
          <a:lstStyle/>
          <a:p>
            <a:r>
              <a:rPr lang="en-US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46150"/>
            <a:ext cx="2438400" cy="363538"/>
          </a:xfrm>
          <a:noFill/>
          <a:ln/>
        </p:spPr>
        <p:txBody>
          <a:bodyPr lIns="90487" tIns="44450" rIns="90487" bIns="44450"/>
          <a:lstStyle/>
          <a:p>
            <a:pPr>
              <a:buNone/>
            </a:pPr>
            <a:r>
              <a:rPr lang="en-US" dirty="0"/>
              <a:t>C Code (</a:t>
            </a:r>
            <a:r>
              <a:rPr lang="en-US" dirty="0" err="1"/>
              <a:t>sum.c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76200" y="1403350"/>
            <a:ext cx="4343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long plus(long x, long y); </a:t>
            </a:r>
          </a:p>
          <a:p>
            <a:pPr algn="l"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(long x, long y,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          long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long t = plus(x, y);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4196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4495800" y="1395413"/>
            <a:ext cx="4195763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pushq</a:t>
            </a:r>
            <a:r>
              <a:rPr lang="en-US" sz="1800" dirty="0">
                <a:latin typeface="Courier New" pitchFamily="49" charset="0"/>
              </a:rPr>
              <a:t>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call    plus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popq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54025" y="3638098"/>
            <a:ext cx="746760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Example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 err="1">
                <a:latin typeface="Courier New" pitchFamily="49" charset="0"/>
              </a:rPr>
              <a:t>gcc</a:t>
            </a:r>
            <a:r>
              <a:rPr lang="en-US" sz="2400" dirty="0">
                <a:latin typeface="Courier New" pitchFamily="49" charset="0"/>
              </a:rPr>
              <a:t> –</a:t>
            </a:r>
            <a:r>
              <a:rPr lang="en-US" sz="2400" dirty="0" err="1">
                <a:latin typeface="Courier New" pitchFamily="49" charset="0"/>
              </a:rPr>
              <a:t>Og</a:t>
            </a:r>
            <a:r>
              <a:rPr lang="en-US" sz="2400" dirty="0">
                <a:latin typeface="Courier New" pitchFamily="49" charset="0"/>
              </a:rPr>
              <a:t> –S </a:t>
            </a:r>
            <a:r>
              <a:rPr lang="en-US" sz="2400" dirty="0" err="1">
                <a:latin typeface="Courier New" pitchFamily="49" charset="0"/>
              </a:rPr>
              <a:t>sum.c</a:t>
            </a:r>
            <a:endParaRPr lang="en-US" sz="2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Produces file </a:t>
            </a:r>
            <a:r>
              <a:rPr lang="en-US" sz="2400" dirty="0" err="1">
                <a:latin typeface="Courier New" pitchFamily="49" charset="0"/>
              </a:rPr>
              <a:t>sum.s</a:t>
            </a:r>
            <a:endParaRPr lang="en-US" sz="2400" dirty="0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: Will get very different results on different machines due to different versions of </a:t>
            </a:r>
            <a:r>
              <a:rPr lang="en-US" sz="2400" dirty="0" err="1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sz="2400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8510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342900" y="914400"/>
            <a:ext cx="30099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Code for </a:t>
            </a:r>
            <a:r>
              <a:rPr lang="en-US" sz="2400" dirty="0" err="1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44488" y="1447800"/>
            <a:ext cx="2511425" cy="424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524500" cy="573088"/>
          </a:xfrm>
        </p:spPr>
        <p:txBody>
          <a:bodyPr/>
          <a:lstStyle/>
          <a:p>
            <a:r>
              <a:rPr lang="en-US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5200" y="1143000"/>
            <a:ext cx="54864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185441" y="4003473"/>
            <a:ext cx="2362200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Total of 14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Each instruction 1, 3, or 5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sz="1800" dirty="0">
                <a:solidFill>
                  <a:srgbClr val="C00000"/>
                </a:solidFill>
                <a:latin typeface="Courier New" pitchFamily="49" charset="0"/>
              </a:rPr>
              <a:t>0x0400595</a:t>
            </a:r>
          </a:p>
        </p:txBody>
      </p:sp>
    </p:spTree>
    <p:extLst>
      <p:ext uri="{BB962C8B-B14F-4D97-AF65-F5344CB8AC3E}">
        <p14:creationId xmlns:p14="http://schemas.microsoft.com/office/powerpoint/2010/main" val="193948033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dirty="0"/>
              <a:t>Quad words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dirty="0" err="1">
                <a:latin typeface="Courier New" pitchFamily="49" charset="0"/>
              </a:rPr>
              <a:t>movq</a:t>
            </a:r>
            <a:r>
              <a:rPr lang="en-US" sz="1800" dirty="0">
                <a:latin typeface="Courier New" pitchFamily="49" charset="0"/>
              </a:rPr>
              <a:t>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 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 dirty="0">
                <a:latin typeface="Courier New" pitchFamily="49" charset="0"/>
              </a:rPr>
              <a:t>0x40059e:  48 89 03</a:t>
            </a:r>
          </a:p>
        </p:txBody>
      </p:sp>
    </p:spTree>
    <p:extLst>
      <p:ext uri="{BB962C8B-B14F-4D97-AF65-F5344CB8AC3E}">
        <p14:creationId xmlns:p14="http://schemas.microsoft.com/office/powerpoint/2010/main" val="201695582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9017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19900" cy="573088"/>
          </a:xfrm>
        </p:spPr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140700" cy="2249488"/>
          </a:xfrm>
        </p:spPr>
        <p:txBody>
          <a:bodyPr/>
          <a:lstStyle/>
          <a:p>
            <a:r>
              <a:rPr lang="en-US" dirty="0" err="1"/>
              <a:t>Disassembler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–d sum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4900" y="1628839"/>
            <a:ext cx="74930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0000000000400595 &lt;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&gt;: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400595:  53               push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400596:  48 89 d3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400599:  e8 f2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ff</a:t>
            </a: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callq</a:t>
            </a:r>
            <a:r>
              <a:rPr lang="en-US" sz="1800" dirty="0">
                <a:latin typeface="Courier New" pitchFamily="49" charset="0"/>
              </a:rPr>
              <a:t>  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40059e:  48 89 03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4005a1:  5b               pop 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4005a2:  c3               </a:t>
            </a:r>
            <a:r>
              <a:rPr lang="en-US" sz="1800" dirty="0" err="1">
                <a:latin typeface="Courier New" pitchFamily="49" charset="0"/>
              </a:rPr>
              <a:t>retq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6771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x86 Hardware/Software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687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4191000" y="9144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2297113" y="1705039"/>
            <a:ext cx="6846887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Dump of assembler code for function </a:t>
            </a:r>
            <a:r>
              <a:rPr lang="en-US" sz="1800" dirty="0" err="1">
                <a:latin typeface="Courier New" pitchFamily="49" charset="0"/>
              </a:rPr>
              <a:t>sumstore</a:t>
            </a:r>
            <a:r>
              <a:rPr lang="en-US" sz="1800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0x0000000000400595 &lt;+0&gt;: push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0x0000000000400596 &lt;+1&gt;: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rdx</a:t>
            </a:r>
            <a:r>
              <a:rPr lang="en-US" sz="1800" dirty="0">
                <a:latin typeface="Courier New" pitchFamily="49" charset="0"/>
              </a:rPr>
              <a:t>,%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0x0000000000400599 &lt;+4&gt;: </a:t>
            </a:r>
            <a:r>
              <a:rPr lang="en-US" sz="1800" dirty="0" err="1">
                <a:latin typeface="Courier New" pitchFamily="49" charset="0"/>
              </a:rPr>
              <a:t>callq</a:t>
            </a:r>
            <a:r>
              <a:rPr lang="en-US" sz="1800" dirty="0">
                <a:latin typeface="Courier New" pitchFamily="49" charset="0"/>
              </a:rPr>
              <a:t>  0x400590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0x000000000040059e &lt;+9&gt;: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rax</a:t>
            </a:r>
            <a:r>
              <a:rPr lang="en-US" sz="1800" dirty="0">
                <a:latin typeface="Courier New" pitchFamily="49" charset="0"/>
              </a:rPr>
              <a:t>,(%</a:t>
            </a:r>
            <a:r>
              <a:rPr lang="en-US" sz="1800" dirty="0" err="1">
                <a:latin typeface="Courier New" pitchFamily="49" charset="0"/>
              </a:rPr>
              <a:t>rbx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0x00000000004005a1 &lt;+12&gt;:pop    %</a:t>
            </a:r>
            <a:r>
              <a:rPr lang="en-US" sz="1800" dirty="0" err="1">
                <a:latin typeface="Courier New" pitchFamily="49" charset="0"/>
              </a:rPr>
              <a:t>rbx</a:t>
            </a:r>
            <a:endParaRPr lang="en-US" sz="1800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0x00000000004005a2 &lt;+13&gt;:</a:t>
            </a:r>
            <a:r>
              <a:rPr lang="en-US" sz="1800" dirty="0" err="1">
                <a:latin typeface="Courier New" pitchFamily="49" charset="0"/>
              </a:rPr>
              <a:t>retq</a:t>
            </a:r>
            <a:r>
              <a:rPr lang="en-US" sz="1800" dirty="0">
                <a:latin typeface="Courier New" pitchFamily="49" charset="0"/>
              </a:rPr>
              <a:t> 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17512"/>
            <a:ext cx="6248400" cy="573088"/>
          </a:xfrm>
        </p:spPr>
        <p:txBody>
          <a:bodyPr/>
          <a:lstStyle/>
          <a:p>
            <a:r>
              <a:rPr lang="en-US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97113" y="4195763"/>
            <a:ext cx="6300787" cy="2249487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 procedure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x/14xb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 the 14 bytes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858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304800" y="1524000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 0xc3</a:t>
            </a:r>
          </a:p>
        </p:txBody>
      </p:sp>
    </p:spTree>
    <p:extLst>
      <p:ext uri="{BB962C8B-B14F-4D97-AF65-F5344CB8AC3E}">
        <p14:creationId xmlns:p14="http://schemas.microsoft.com/office/powerpoint/2010/main" val="43764954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9912"/>
            <a:ext cx="7150100" cy="573088"/>
          </a:xfrm>
        </p:spPr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551488"/>
            <a:ext cx="8624887" cy="1306512"/>
          </a:xfrm>
        </p:spPr>
        <p:txBody>
          <a:bodyPr/>
          <a:lstStyle/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533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% </a:t>
            </a:r>
            <a:r>
              <a:rPr lang="en-US" sz="1800" dirty="0" err="1">
                <a:latin typeface="Courier New" pitchFamily="49" charset="0"/>
              </a:rPr>
              <a:t>objdump</a:t>
            </a:r>
            <a:r>
              <a:rPr lang="en-US" sz="1800" dirty="0">
                <a:latin typeface="Courier New" pitchFamily="49" charset="0"/>
              </a:rPr>
              <a:t> -</a:t>
            </a:r>
            <a:r>
              <a:rPr lang="en-US" sz="1800" dirty="0" err="1">
                <a:latin typeface="Courier New" pitchFamily="49" charset="0"/>
              </a:rPr>
              <a:t>d</a:t>
            </a:r>
            <a:r>
              <a:rPr lang="en-US" sz="1800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WINWORD.EXE: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30001000:  55             push   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30001001:  8b </a:t>
            </a:r>
            <a:r>
              <a:rPr lang="en-US" sz="1800" dirty="0" err="1">
                <a:latin typeface="Courier New" pitchFamily="49" charset="0"/>
              </a:rPr>
              <a:t>ec</a:t>
            </a:r>
            <a:r>
              <a:rPr lang="en-US" sz="1800" dirty="0">
                <a:latin typeface="Courier New" pitchFamily="49" charset="0"/>
              </a:rPr>
              <a:t>          </a:t>
            </a:r>
            <a:r>
              <a:rPr lang="en-US" sz="1800" dirty="0" err="1">
                <a:latin typeface="Courier New" pitchFamily="49" charset="0"/>
              </a:rPr>
              <a:t>mov</a:t>
            </a:r>
            <a:r>
              <a:rPr lang="en-US" sz="1800" dirty="0">
                <a:latin typeface="Courier New" pitchFamily="49" charset="0"/>
              </a:rPr>
              <a:t>    %</a:t>
            </a:r>
            <a:r>
              <a:rPr lang="en-US" sz="1800" dirty="0" err="1">
                <a:latin typeface="Courier New" pitchFamily="49" charset="0"/>
              </a:rPr>
              <a:t>esp,%ebp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30001003:  6a ff          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30001005:  68 90 10 00 30 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3000100a:  68 91 dc 4c 30 push   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33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  <p:extLst>
      <p:ext uri="{BB962C8B-B14F-4D97-AF65-F5344CB8AC3E}">
        <p14:creationId xmlns:p14="http://schemas.microsoft.com/office/powerpoint/2010/main" val="101677801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Instructions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dirty="0"/>
              <a:t>Software View of Memory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536950"/>
            <a:ext cx="4357687" cy="3092450"/>
          </a:xfrm>
        </p:spPr>
        <p:txBody>
          <a:bodyPr/>
          <a:lstStyle/>
          <a:p>
            <a:pPr marL="227013" indent="-227013" defTabSz="895350">
              <a:tabLst>
                <a:tab pos="1371600" algn="l"/>
                <a:tab pos="4572000" algn="l"/>
              </a:tabLst>
            </a:pPr>
            <a:r>
              <a:rPr lang="en-US" sz="2000" dirty="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PC: Program counter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Called “EIP” (IA32) or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Register file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dirty="0"/>
              <a:t>Condition codes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 dirty="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400" b="1" dirty="0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172200" y="1676400"/>
            <a:ext cx="17526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en-US" sz="2000" b="1" dirty="0">
                <a:latin typeface="Calibri" pitchFamily="34" charset="0"/>
              </a:rPr>
              <a:t>Object Code</a:t>
            </a:r>
          </a:p>
          <a:p>
            <a:pPr algn="l" eaLnBrk="0" hangingPunct="0"/>
            <a:r>
              <a:rPr lang="en-US" sz="2000" b="1" dirty="0">
                <a:latin typeface="Calibri" pitchFamily="34" charset="0"/>
              </a:rPr>
              <a:t>Program Data</a:t>
            </a:r>
          </a:p>
          <a:p>
            <a:pPr algn="l" eaLnBrk="0" hangingPunct="0"/>
            <a:r>
              <a:rPr lang="en-US" sz="2000" b="1" dirty="0">
                <a:latin typeface="Calibri" pitchFamily="34" charset="0"/>
              </a:rPr>
              <a:t>OS Data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pPr algn="l" eaLnBrk="0" hangingPunct="0"/>
            <a:endParaRPr lang="en-US" sz="2400" b="1" dirty="0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/>
            <a:r>
              <a:rPr lang="en-US" sz="2000" dirty="0">
                <a:latin typeface="Calibri" pitchFamily="34" charset="0"/>
              </a:rPr>
              <a:t>Addresses</a:t>
            </a:r>
          </a:p>
        </p:txBody>
      </p:sp>
      <p:sp>
        <p:nvSpPr>
          <p:cNvPr id="147471" name="Rectangle 15"/>
          <p:cNvSpPr>
            <a:spLocks noChangeArrowheads="1"/>
          </p:cNvSpPr>
          <p:nvPr/>
        </p:nvSpPr>
        <p:spPr bwMode="auto">
          <a:xfrm>
            <a:off x="6019800" y="29718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Stack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400" b="1" dirty="0">
                <a:latin typeface="Calibri" pitchFamily="34" charset="0"/>
              </a:rPr>
              <a:t>Condition</a:t>
            </a:r>
          </a:p>
          <a:p>
            <a:pPr eaLnBrk="0" hangingPunct="0"/>
            <a:r>
              <a:rPr lang="en-US" sz="2400" b="1" dirty="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4984750"/>
            <a:ext cx="4076700" cy="1568450"/>
          </a:xfrm>
        </p:spPr>
        <p:txBody>
          <a:bodyPr/>
          <a:lstStyle/>
          <a:p>
            <a:pPr marL="292100" lvl="1" indent="-177800"/>
            <a:r>
              <a:rPr lang="en-US" sz="2000" b="1" dirty="0"/>
              <a:t>Memory</a:t>
            </a:r>
          </a:p>
          <a:p>
            <a:pPr marL="571500" lvl="2" indent="-165100"/>
            <a:r>
              <a:rPr lang="en-US" sz="1600" dirty="0"/>
              <a:t>Byte addressable array</a:t>
            </a:r>
          </a:p>
          <a:p>
            <a:pPr marL="571500" lvl="2" indent="-165100"/>
            <a:r>
              <a:rPr lang="en-US" sz="1600" dirty="0"/>
              <a:t>Code, user data, (some) OS data</a:t>
            </a:r>
          </a:p>
          <a:p>
            <a:pPr marL="571500" lvl="2" indent="-165100"/>
            <a:r>
              <a:rPr lang="en-US" sz="1600" dirty="0"/>
              <a:t>Includes stack used to support procedures</a:t>
            </a:r>
          </a:p>
          <a:p>
            <a:pPr marL="0" indent="0"/>
            <a:endParaRPr lang="en-US" sz="2000" dirty="0"/>
          </a:p>
        </p:txBody>
      </p:sp>
      <p:sp>
        <p:nvSpPr>
          <p:cNvPr id="18" name="Freeform 10"/>
          <p:cNvSpPr>
            <a:spLocks/>
          </p:cNvSpPr>
          <p:nvPr/>
        </p:nvSpPr>
        <p:spPr bwMode="auto">
          <a:xfrm>
            <a:off x="1371600" y="2549955"/>
            <a:ext cx="691290" cy="345645"/>
          </a:xfrm>
          <a:custGeom>
            <a:avLst/>
            <a:gdLst>
              <a:gd name="T0" fmla="*/ 0 w 297"/>
              <a:gd name="T1" fmla="*/ 0 h 145"/>
              <a:gd name="T2" fmla="*/ 96 w 297"/>
              <a:gd name="T3" fmla="*/ 144 h 145"/>
              <a:gd name="T4" fmla="*/ 200 w 297"/>
              <a:gd name="T5" fmla="*/ 145 h 145"/>
              <a:gd name="T6" fmla="*/ 297 w 297"/>
              <a:gd name="T7" fmla="*/ 1 h 145"/>
              <a:gd name="T8" fmla="*/ 192 w 297"/>
              <a:gd name="T9" fmla="*/ 0 h 145"/>
              <a:gd name="T10" fmla="*/ 144 w 297"/>
              <a:gd name="T11" fmla="*/ 48 h 145"/>
              <a:gd name="T12" fmla="*/ 96 w 297"/>
              <a:gd name="T13" fmla="*/ 0 h 145"/>
              <a:gd name="T14" fmla="*/ 0 w 297"/>
              <a:gd name="T15" fmla="*/ 0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7" h="145">
                <a:moveTo>
                  <a:pt x="0" y="0"/>
                </a:moveTo>
                <a:lnTo>
                  <a:pt x="96" y="144"/>
                </a:lnTo>
                <a:lnTo>
                  <a:pt x="200" y="145"/>
                </a:lnTo>
                <a:lnTo>
                  <a:pt x="297" y="1"/>
                </a:lnTo>
                <a:lnTo>
                  <a:pt x="192" y="0"/>
                </a:lnTo>
                <a:lnTo>
                  <a:pt x="144" y="48"/>
                </a:lnTo>
                <a:lnTo>
                  <a:pt x="96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lt1"/>
                </a:solidFill>
              </a:rPr>
              <a:t>ALU</a:t>
            </a:r>
          </a:p>
        </p:txBody>
      </p:sp>
    </p:spTree>
    <p:extLst>
      <p:ext uri="{BB962C8B-B14F-4D97-AF65-F5344CB8AC3E}">
        <p14:creationId xmlns:p14="http://schemas.microsoft.com/office/powerpoint/2010/main" val="12436860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1"/>
          <p:cNvSpPr txBox="1">
            <a:spLocks/>
          </p:cNvSpPr>
          <p:nvPr/>
        </p:nvSpPr>
        <p:spPr bwMode="auto">
          <a:xfrm>
            <a:off x="357018" y="435678"/>
            <a:ext cx="759209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Some History: IA32 Registers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"/>
              <a:cs typeface=""/>
            </a:endParaRPr>
          </a:p>
        </p:txBody>
      </p:sp>
      <p:grpSp>
        <p:nvGrpSpPr>
          <p:cNvPr id="138" name="Group 12"/>
          <p:cNvGrpSpPr>
            <a:grpSpLocks/>
          </p:cNvGrpSpPr>
          <p:nvPr/>
        </p:nvGrpSpPr>
        <p:grpSpPr bwMode="auto">
          <a:xfrm>
            <a:off x="1295400" y="1333501"/>
            <a:ext cx="5715000" cy="4533902"/>
            <a:chOff x="3984" y="1008"/>
            <a:chExt cx="1584" cy="2256"/>
          </a:xfrm>
        </p:grpSpPr>
        <p:sp>
          <p:nvSpPr>
            <p:cNvPr id="139" name="Rectangle 138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%</a:t>
              </a:r>
              <a:r>
                <a:rPr kumimoji="0" lang="en-US" sz="24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eax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"/>
                <a:cs typeface=""/>
              </a:endParaRPr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%</a:t>
              </a:r>
              <a:r>
                <a:rPr kumimoji="0" lang="en-US" sz="24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ecx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"/>
                <a:cs typeface=""/>
              </a:endParaRPr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%</a:t>
              </a:r>
              <a:r>
                <a:rPr kumimoji="0" lang="en-US" sz="24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edx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"/>
                <a:cs typeface=""/>
              </a:endParaRPr>
            </a:p>
          </p:txBody>
        </p:sp>
        <p:sp>
          <p:nvSpPr>
            <p:cNvPr id="142" name="Rectangle 141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%ebx</a:t>
              </a:r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%esi</a:t>
              </a:r>
            </a:p>
          </p:txBody>
        </p:sp>
        <p:sp>
          <p:nvSpPr>
            <p:cNvPr id="144" name="Rectangle 143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%edi</a:t>
              </a:r>
            </a:p>
          </p:txBody>
        </p:sp>
        <p:sp>
          <p:nvSpPr>
            <p:cNvPr id="145" name="Rectangle 144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%esp</a:t>
              </a:r>
            </a:p>
          </p:txBody>
        </p:sp>
        <p:sp>
          <p:nvSpPr>
            <p:cNvPr id="146" name="Rectangle 145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"/>
                  <a:cs typeface=""/>
                </a:rPr>
                <a:t>%ebp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4184326" y="1404970"/>
            <a:ext cx="2819400" cy="343694"/>
            <a:chOff x="4495800" y="1404970"/>
            <a:chExt cx="2819400" cy="343694"/>
          </a:xfrm>
        </p:grpSpPr>
        <p:sp>
          <p:nvSpPr>
            <p:cNvPr id="148" name="Rectangle 147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  <a:ea typeface=""/>
                <a:cs typeface=""/>
              </a:endParaRPr>
            </a:p>
          </p:txBody>
        </p:sp>
        <p:cxnSp>
          <p:nvCxnSpPr>
            <p:cNvPr id="149" name="Straight Connector 148"/>
            <p:cNvCxnSpPr>
              <a:stCxn id="148" idx="0"/>
              <a:endCxn id="148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0" name="Group 149"/>
          <p:cNvGrpSpPr/>
          <p:nvPr/>
        </p:nvGrpSpPr>
        <p:grpSpPr>
          <a:xfrm>
            <a:off x="4184326" y="1989024"/>
            <a:ext cx="2819400" cy="343694"/>
            <a:chOff x="4495800" y="1404970"/>
            <a:chExt cx="2819400" cy="343694"/>
          </a:xfrm>
        </p:grpSpPr>
        <p:sp>
          <p:nvSpPr>
            <p:cNvPr id="151" name="Rectangle 150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  <a:ea typeface=""/>
                <a:cs typeface=""/>
              </a:endParaRPr>
            </a:p>
          </p:txBody>
        </p:sp>
        <p:cxnSp>
          <p:nvCxnSpPr>
            <p:cNvPr id="152" name="Straight Connector 151"/>
            <p:cNvCxnSpPr>
              <a:stCxn id="159" idx="0"/>
              <a:endCxn id="159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3" name="Group 152"/>
          <p:cNvGrpSpPr/>
          <p:nvPr/>
        </p:nvGrpSpPr>
        <p:grpSpPr>
          <a:xfrm>
            <a:off x="4184326" y="2558580"/>
            <a:ext cx="2819400" cy="343694"/>
            <a:chOff x="4495800" y="1404970"/>
            <a:chExt cx="2819400" cy="343694"/>
          </a:xfrm>
        </p:grpSpPr>
        <p:sp>
          <p:nvSpPr>
            <p:cNvPr id="154" name="Rectangle 153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  <a:ea typeface=""/>
                <a:cs typeface=""/>
              </a:endParaRPr>
            </a:p>
          </p:txBody>
        </p:sp>
        <p:cxnSp>
          <p:nvCxnSpPr>
            <p:cNvPr id="155" name="Straight Connector 154"/>
            <p:cNvCxnSpPr>
              <a:stCxn id="162" idx="0"/>
              <a:endCxn id="162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6" name="Group 155"/>
          <p:cNvGrpSpPr/>
          <p:nvPr/>
        </p:nvGrpSpPr>
        <p:grpSpPr>
          <a:xfrm>
            <a:off x="4184326" y="3141484"/>
            <a:ext cx="2819400" cy="343694"/>
            <a:chOff x="4495800" y="1404970"/>
            <a:chExt cx="2819400" cy="343694"/>
          </a:xfrm>
        </p:grpSpPr>
        <p:sp>
          <p:nvSpPr>
            <p:cNvPr id="157" name="Rectangle 156"/>
            <p:cNvSpPr/>
            <p:nvPr/>
          </p:nvSpPr>
          <p:spPr bwMode="auto">
            <a:xfrm>
              <a:off x="4495800" y="1404970"/>
              <a:ext cx="2819400" cy="3429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Narrow" pitchFamily="34" charset="0"/>
                <a:ea typeface=""/>
                <a:cs typeface=""/>
              </a:endParaRPr>
            </a:p>
          </p:txBody>
        </p:sp>
        <p:cxnSp>
          <p:nvCxnSpPr>
            <p:cNvPr id="158" name="Straight Connector 157"/>
            <p:cNvCxnSpPr>
              <a:stCxn id="165" idx="0"/>
              <a:endCxn id="165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9" name="Rectangle 158"/>
          <p:cNvSpPr/>
          <p:nvPr/>
        </p:nvSpPr>
        <p:spPr bwMode="auto">
          <a:xfrm>
            <a:off x="4184326" y="3717666"/>
            <a:ext cx="2819400" cy="342900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  <a:ea typeface=""/>
              <a:cs typeface="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184326" y="4301720"/>
            <a:ext cx="2819400" cy="342900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  <a:ea typeface=""/>
              <a:cs typeface="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4184326" y="4871276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  <a:ea typeface=""/>
              <a:cs typeface="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4184326" y="5454180"/>
            <a:ext cx="2819400" cy="342900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Narrow" pitchFamily="34" charset="0"/>
              <a:ea typeface=""/>
              <a:cs typeface="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35814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%ax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35814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cx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35814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dx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5814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bx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581400" y="370801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si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581400" y="42872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di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581400" y="485769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%sp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3581400" y="5443570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bp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5720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%ah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5720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ch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5720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%dh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45720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bh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5943600" y="139162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%al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943600" y="197543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cl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943600" y="254129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%dl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943600" y="3131786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ourier New" pitchFamily="49" charset="0"/>
                <a:ea typeface=""/>
                <a:cs typeface="Courier New" pitchFamily="49" charset="0"/>
              </a:rPr>
              <a:t>%</a:t>
            </a:r>
            <a:r>
              <a:rPr lang="en-US" sz="1800" b="1" dirty="0" err="1">
                <a:latin typeface="Courier New" pitchFamily="49" charset="0"/>
                <a:ea typeface=""/>
                <a:cs typeface="Courier New" pitchFamily="49" charset="0"/>
              </a:rPr>
              <a:t>bl</a:t>
            </a:r>
            <a:endParaRPr lang="en-US" sz="1800" b="1" dirty="0">
              <a:latin typeface="Courier New" pitchFamily="49" charset="0"/>
              <a:ea typeface=""/>
              <a:cs typeface="Courier New" pitchFamily="49" charset="0"/>
            </a:endParaRPr>
          </a:p>
        </p:txBody>
      </p:sp>
      <p:sp>
        <p:nvSpPr>
          <p:cNvPr id="179" name="AutoShape 7"/>
          <p:cNvSpPr>
            <a:spLocks/>
          </p:cNvSpPr>
          <p:nvPr/>
        </p:nvSpPr>
        <p:spPr bwMode="auto">
          <a:xfrm rot="5400000">
            <a:off x="5451983" y="4671257"/>
            <a:ext cx="279400" cy="2824085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"/>
              <a:cs typeface="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267200" y="6172200"/>
            <a:ext cx="2660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800" b="1" dirty="0">
                <a:latin typeface="Calibri" pitchFamily="34" charset="0"/>
                <a:ea typeface=""/>
                <a:cs typeface=""/>
              </a:rPr>
              <a:t>16-bit virtual registers</a:t>
            </a:r>
          </a:p>
          <a:p>
            <a:pPr eaLnBrk="0" hangingPunct="0"/>
            <a:r>
              <a:rPr lang="en-US" sz="1800" b="1" dirty="0">
                <a:latin typeface="Calibri" pitchFamily="34" charset="0"/>
                <a:ea typeface=""/>
                <a:cs typeface=""/>
              </a:rPr>
              <a:t>(backwards compatibility)</a:t>
            </a:r>
          </a:p>
        </p:txBody>
      </p:sp>
      <p:sp>
        <p:nvSpPr>
          <p:cNvPr id="181" name="AutoShape 7"/>
          <p:cNvSpPr>
            <a:spLocks/>
          </p:cNvSpPr>
          <p:nvPr/>
        </p:nvSpPr>
        <p:spPr bwMode="auto">
          <a:xfrm rot="10800000">
            <a:off x="914400" y="1333500"/>
            <a:ext cx="279400" cy="337631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"/>
              <a:cs typeface=""/>
            </a:endParaRPr>
          </a:p>
        </p:txBody>
      </p:sp>
      <p:sp>
        <p:nvSpPr>
          <p:cNvPr id="182" name="TextBox 181"/>
          <p:cNvSpPr txBox="1"/>
          <p:nvPr/>
        </p:nvSpPr>
        <p:spPr>
          <a:xfrm rot="16200000">
            <a:off x="-221736" y="2812536"/>
            <a:ext cx="172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dirty="0">
                <a:latin typeface="Calibri" pitchFamily="34" charset="0"/>
                <a:ea typeface=""/>
                <a:cs typeface=""/>
              </a:rPr>
              <a:t>general purpose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555159" y="1391622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400" b="1" i="1" dirty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"/>
                <a:cs typeface="Courier New" pitchFamily="49" charset="0"/>
              </a:rPr>
              <a:t>accumulate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555159" y="1975438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400" b="1" i="1" dirty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"/>
                <a:cs typeface="Courier New" pitchFamily="49" charset="0"/>
              </a:rPr>
              <a:t>counter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7555159" y="254129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400" b="1" i="1" dirty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"/>
                <a:cs typeface="Courier New" pitchFamily="49" charset="0"/>
              </a:rPr>
              <a:t>data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555159" y="3131786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400" b="1" i="1" dirty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"/>
                <a:cs typeface="Courier New" pitchFamily="49" charset="0"/>
              </a:rPr>
              <a:t>base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555159" y="3626836"/>
            <a:ext cx="936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400" b="1" i="1" dirty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"/>
                <a:cs typeface="Courier New" pitchFamily="49" charset="0"/>
              </a:rPr>
              <a:t>source </a:t>
            </a:r>
          </a:p>
          <a:p>
            <a:pPr algn="l" eaLnBrk="0" hangingPunct="0"/>
            <a:r>
              <a:rPr lang="en-US" sz="1400" b="1" i="1" dirty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"/>
                <a:cs typeface="Courier New" pitchFamily="49" charset="0"/>
              </a:rPr>
              <a:t>index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7555159" y="4204648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400" b="1" i="1" dirty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"/>
                <a:cs typeface="Courier New" pitchFamily="49" charset="0"/>
              </a:rPr>
              <a:t>destination</a:t>
            </a:r>
          </a:p>
          <a:p>
            <a:pPr algn="l" eaLnBrk="0" hangingPunct="0"/>
            <a:r>
              <a:rPr lang="en-US" sz="1400" b="1" i="1" dirty="0">
                <a:solidFill>
                  <a:srgbClr val="FFFFFF">
                    <a:lumMod val="50000"/>
                  </a:srgbClr>
                </a:solidFill>
                <a:latin typeface="Courier New" pitchFamily="49" charset="0"/>
                <a:ea typeface=""/>
                <a:cs typeface="Courier New" pitchFamily="49" charset="0"/>
              </a:rPr>
              <a:t>index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7555159" y="4701317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i="1" dirty="0">
                <a:latin typeface="Courier New" pitchFamily="49" charset="0"/>
                <a:ea typeface=""/>
                <a:cs typeface="Courier New" pitchFamily="49" charset="0"/>
              </a:rPr>
              <a:t>stack </a:t>
            </a:r>
          </a:p>
          <a:p>
            <a:pPr algn="l" eaLnBrk="0" hangingPunct="0"/>
            <a:r>
              <a:rPr lang="en-US" sz="1800" b="1" i="1" dirty="0">
                <a:latin typeface="Courier New" pitchFamily="49" charset="0"/>
                <a:ea typeface=""/>
                <a:cs typeface="Courier New" pitchFamily="49" charset="0"/>
              </a:rPr>
              <a:t>pointer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7555159" y="5313528"/>
            <a:ext cx="1149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eaLnBrk="0" hangingPunct="0"/>
            <a:r>
              <a:rPr lang="en-US" sz="1800" b="1" i="1" dirty="0">
                <a:latin typeface="Courier New" pitchFamily="49" charset="0"/>
                <a:ea typeface=""/>
                <a:cs typeface="Courier New" pitchFamily="49" charset="0"/>
              </a:rPr>
              <a:t>base</a:t>
            </a:r>
          </a:p>
          <a:p>
            <a:pPr algn="l" eaLnBrk="0" hangingPunct="0"/>
            <a:r>
              <a:rPr lang="en-US" sz="1800" b="1" i="1" dirty="0">
                <a:latin typeface="Courier New" pitchFamily="49" charset="0"/>
                <a:ea typeface=""/>
                <a:cs typeface="Courier New" pitchFamily="49" charset="0"/>
              </a:rPr>
              <a:t>pointer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7293942" y="649069"/>
            <a:ext cx="1850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800" b="1" dirty="0">
                <a:latin typeface="Calibri" pitchFamily="34" charset="0"/>
                <a:ea typeface=""/>
                <a:cs typeface=""/>
              </a:rPr>
              <a:t>Origin</a:t>
            </a:r>
          </a:p>
          <a:p>
            <a:pPr eaLnBrk="0" hangingPunct="0"/>
            <a:r>
              <a:rPr lang="en-US" sz="1800" b="1" dirty="0">
                <a:latin typeface="Calibri" pitchFamily="34" charset="0"/>
                <a:ea typeface=""/>
                <a:cs typeface=""/>
              </a:rPr>
              <a:t>(mostly obsolete)</a:t>
            </a:r>
          </a:p>
        </p:txBody>
      </p:sp>
    </p:spTree>
    <p:extLst>
      <p:ext uri="{BB962C8B-B14F-4D97-AF65-F5344CB8AC3E}">
        <p14:creationId xmlns:p14="http://schemas.microsoft.com/office/powerpoint/2010/main" val="1694630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  <p:bldP spid="161" grpId="0" animBg="1"/>
      <p:bldP spid="162" grpId="0" animBg="1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7" grpId="0"/>
      <p:bldP spid="178" grpId="0"/>
      <p:bldP spid="179" grpId="0" animBg="1"/>
      <p:bldP spid="180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62000" y="4800600"/>
            <a:ext cx="3556000" cy="533400"/>
          </a:xfrm>
          <a:prstGeom prst="rect">
            <a:avLst/>
          </a:prstGeom>
          <a:solidFill>
            <a:srgbClr val="EFBFB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Integer Registers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18682" y="6019800"/>
            <a:ext cx="7329487" cy="838200"/>
          </a:xfrm>
          <a:ln/>
        </p:spPr>
        <p:txBody>
          <a:bodyPr/>
          <a:lstStyle/>
          <a:p>
            <a:pPr lvl="1"/>
            <a:r>
              <a:rPr lang="en-US" dirty="0"/>
              <a:t>Can reference low-order 4 bytes (also low-order 1 &amp; 2 bytes)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25527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%eax</a:t>
            </a:r>
          </a:p>
        </p:txBody>
      </p:sp>
      <p:sp>
        <p:nvSpPr>
          <p:cNvPr id="27655" name="Rectangle 7"/>
          <p:cNvSpPr>
            <a:spLocks/>
          </p:cNvSpPr>
          <p:nvPr/>
        </p:nvSpPr>
        <p:spPr bwMode="auto">
          <a:xfrm>
            <a:off x="25527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%ebx</a:t>
            </a:r>
          </a:p>
        </p:txBody>
      </p:sp>
      <p:sp>
        <p:nvSpPr>
          <p:cNvPr id="27656" name="Rectangle 8"/>
          <p:cNvSpPr>
            <a:spLocks/>
          </p:cNvSpPr>
          <p:nvPr/>
        </p:nvSpPr>
        <p:spPr bwMode="auto">
          <a:xfrm>
            <a:off x="25527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%ecx</a:t>
            </a:r>
          </a:p>
        </p:txBody>
      </p:sp>
      <p:sp>
        <p:nvSpPr>
          <p:cNvPr id="27657" name="Rectangle 9"/>
          <p:cNvSpPr>
            <a:spLocks/>
          </p:cNvSpPr>
          <p:nvPr/>
        </p:nvSpPr>
        <p:spPr bwMode="auto">
          <a:xfrm>
            <a:off x="25527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%edx</a:t>
            </a:r>
          </a:p>
        </p:txBody>
      </p:sp>
      <p:sp>
        <p:nvSpPr>
          <p:cNvPr id="27658" name="Rectangle 10"/>
          <p:cNvSpPr>
            <a:spLocks/>
          </p:cNvSpPr>
          <p:nvPr/>
        </p:nvSpPr>
        <p:spPr bwMode="auto">
          <a:xfrm>
            <a:off x="25527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%esi</a:t>
            </a:r>
          </a:p>
        </p:txBody>
      </p:sp>
      <p:sp>
        <p:nvSpPr>
          <p:cNvPr id="27659" name="Rectangle 11"/>
          <p:cNvSpPr>
            <a:spLocks/>
          </p:cNvSpPr>
          <p:nvPr/>
        </p:nvSpPr>
        <p:spPr bwMode="auto">
          <a:xfrm>
            <a:off x="25527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%edi</a:t>
            </a:r>
          </a:p>
        </p:txBody>
      </p:sp>
      <p:sp>
        <p:nvSpPr>
          <p:cNvPr id="27660" name="Rectangle 12"/>
          <p:cNvSpPr>
            <a:spLocks/>
          </p:cNvSpPr>
          <p:nvPr/>
        </p:nvSpPr>
        <p:spPr bwMode="auto">
          <a:xfrm>
            <a:off x="2552700" y="4838700"/>
            <a:ext cx="1752600" cy="444500"/>
          </a:xfrm>
          <a:prstGeom prst="rect">
            <a:avLst/>
          </a:prstGeom>
          <a:solidFill>
            <a:srgbClr val="FF9999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%esp</a:t>
            </a:r>
          </a:p>
        </p:txBody>
      </p:sp>
      <p:sp>
        <p:nvSpPr>
          <p:cNvPr id="27661" name="Rectangle 13"/>
          <p:cNvSpPr>
            <a:spLocks/>
          </p:cNvSpPr>
          <p:nvPr/>
        </p:nvSpPr>
        <p:spPr bwMode="auto">
          <a:xfrm>
            <a:off x="2552700" y="54356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%ebp</a:t>
            </a:r>
          </a:p>
        </p:txBody>
      </p:sp>
      <p:sp>
        <p:nvSpPr>
          <p:cNvPr id="27662" name="Rectangle 14"/>
          <p:cNvSpPr>
            <a:spLocks/>
          </p:cNvSpPr>
          <p:nvPr/>
        </p:nvSpPr>
        <p:spPr bwMode="auto">
          <a:xfrm>
            <a:off x="6515100" y="1181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%r8d</a:t>
            </a:r>
          </a:p>
        </p:txBody>
      </p:sp>
      <p:sp>
        <p:nvSpPr>
          <p:cNvPr id="27663" name="Rectangle 15"/>
          <p:cNvSpPr>
            <a:spLocks/>
          </p:cNvSpPr>
          <p:nvPr/>
        </p:nvSpPr>
        <p:spPr bwMode="auto">
          <a:xfrm>
            <a:off x="6515100" y="1790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%r9d</a:t>
            </a:r>
          </a:p>
        </p:txBody>
      </p:sp>
      <p:sp>
        <p:nvSpPr>
          <p:cNvPr id="27664" name="Rectangle 16"/>
          <p:cNvSpPr>
            <a:spLocks/>
          </p:cNvSpPr>
          <p:nvPr/>
        </p:nvSpPr>
        <p:spPr bwMode="auto">
          <a:xfrm>
            <a:off x="6515100" y="2400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%r10d</a:t>
            </a:r>
          </a:p>
        </p:txBody>
      </p:sp>
      <p:sp>
        <p:nvSpPr>
          <p:cNvPr id="27665" name="Rectangle 17"/>
          <p:cNvSpPr>
            <a:spLocks/>
          </p:cNvSpPr>
          <p:nvPr/>
        </p:nvSpPr>
        <p:spPr bwMode="auto">
          <a:xfrm>
            <a:off x="6515100" y="30099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%r11d</a:t>
            </a:r>
          </a:p>
        </p:txBody>
      </p:sp>
      <p:sp>
        <p:nvSpPr>
          <p:cNvPr id="27666" name="Rectangle 18"/>
          <p:cNvSpPr>
            <a:spLocks/>
          </p:cNvSpPr>
          <p:nvPr/>
        </p:nvSpPr>
        <p:spPr bwMode="auto">
          <a:xfrm>
            <a:off x="6515100" y="36195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%r12d</a:t>
            </a:r>
          </a:p>
        </p:txBody>
      </p:sp>
      <p:sp>
        <p:nvSpPr>
          <p:cNvPr id="27667" name="Rectangle 19"/>
          <p:cNvSpPr>
            <a:spLocks/>
          </p:cNvSpPr>
          <p:nvPr/>
        </p:nvSpPr>
        <p:spPr bwMode="auto">
          <a:xfrm>
            <a:off x="6515100" y="42291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%r13d</a:t>
            </a:r>
          </a:p>
        </p:txBody>
      </p:sp>
      <p:sp>
        <p:nvSpPr>
          <p:cNvPr id="27668" name="Rectangle 20"/>
          <p:cNvSpPr>
            <a:spLocks/>
          </p:cNvSpPr>
          <p:nvPr/>
        </p:nvSpPr>
        <p:spPr bwMode="auto">
          <a:xfrm>
            <a:off x="6515100" y="48387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%r14d</a:t>
            </a:r>
          </a:p>
        </p:txBody>
      </p:sp>
      <p:sp>
        <p:nvSpPr>
          <p:cNvPr id="27669" name="Rectangle 21"/>
          <p:cNvSpPr>
            <a:spLocks/>
          </p:cNvSpPr>
          <p:nvPr/>
        </p:nvSpPr>
        <p:spPr bwMode="auto">
          <a:xfrm>
            <a:off x="6515100" y="5448300"/>
            <a:ext cx="1765300" cy="444500"/>
          </a:xfrm>
          <a:prstGeom prst="rect">
            <a:avLst/>
          </a:prstGeom>
          <a:solidFill>
            <a:srgbClr val="D8D8D8"/>
          </a:solidFill>
          <a:ln w="9525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%r15d</a:t>
            </a:r>
          </a:p>
        </p:txBody>
      </p:sp>
      <p:sp>
        <p:nvSpPr>
          <p:cNvPr id="27670" name="Rectangle 22"/>
          <p:cNvSpPr>
            <a:spLocks/>
          </p:cNvSpPr>
          <p:nvPr/>
        </p:nvSpPr>
        <p:spPr bwMode="auto">
          <a:xfrm>
            <a:off x="47244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7671" name="Rectangle 23"/>
          <p:cNvSpPr>
            <a:spLocks/>
          </p:cNvSpPr>
          <p:nvPr/>
        </p:nvSpPr>
        <p:spPr bwMode="auto">
          <a:xfrm>
            <a:off x="47244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7672" name="Rectangle 24"/>
          <p:cNvSpPr>
            <a:spLocks/>
          </p:cNvSpPr>
          <p:nvPr/>
        </p:nvSpPr>
        <p:spPr bwMode="auto">
          <a:xfrm>
            <a:off x="47244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7673" name="Rectangle 25"/>
          <p:cNvSpPr>
            <a:spLocks/>
          </p:cNvSpPr>
          <p:nvPr/>
        </p:nvSpPr>
        <p:spPr bwMode="auto">
          <a:xfrm>
            <a:off x="47244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7674" name="Rectangle 26"/>
          <p:cNvSpPr>
            <a:spLocks/>
          </p:cNvSpPr>
          <p:nvPr/>
        </p:nvSpPr>
        <p:spPr bwMode="auto">
          <a:xfrm>
            <a:off x="47244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7675" name="Rectangle 27"/>
          <p:cNvSpPr>
            <a:spLocks/>
          </p:cNvSpPr>
          <p:nvPr/>
        </p:nvSpPr>
        <p:spPr bwMode="auto">
          <a:xfrm>
            <a:off x="47244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676" name="Rectangle 28"/>
          <p:cNvSpPr>
            <a:spLocks/>
          </p:cNvSpPr>
          <p:nvPr/>
        </p:nvSpPr>
        <p:spPr bwMode="auto">
          <a:xfrm>
            <a:off x="4724400" y="4800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  <p:sp>
        <p:nvSpPr>
          <p:cNvPr id="27677" name="Rectangle 29"/>
          <p:cNvSpPr>
            <a:spLocks/>
          </p:cNvSpPr>
          <p:nvPr/>
        </p:nvSpPr>
        <p:spPr bwMode="auto">
          <a:xfrm>
            <a:off x="47244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%r15</a:t>
            </a:r>
          </a:p>
        </p:txBody>
      </p:sp>
      <p:sp>
        <p:nvSpPr>
          <p:cNvPr id="27678" name="Rectangle 30"/>
          <p:cNvSpPr>
            <a:spLocks/>
          </p:cNvSpPr>
          <p:nvPr/>
        </p:nvSpPr>
        <p:spPr bwMode="auto">
          <a:xfrm>
            <a:off x="762000" y="1143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79" name="Rectangle 31"/>
          <p:cNvSpPr>
            <a:spLocks/>
          </p:cNvSpPr>
          <p:nvPr/>
        </p:nvSpPr>
        <p:spPr bwMode="auto">
          <a:xfrm>
            <a:off x="762000" y="17526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7680" name="Rectangle 32"/>
          <p:cNvSpPr>
            <a:spLocks/>
          </p:cNvSpPr>
          <p:nvPr/>
        </p:nvSpPr>
        <p:spPr bwMode="auto">
          <a:xfrm>
            <a:off x="762000" y="2362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%rcx</a:t>
            </a:r>
          </a:p>
        </p:txBody>
      </p:sp>
      <p:sp>
        <p:nvSpPr>
          <p:cNvPr id="27681" name="Rectangle 33"/>
          <p:cNvSpPr>
            <a:spLocks/>
          </p:cNvSpPr>
          <p:nvPr/>
        </p:nvSpPr>
        <p:spPr bwMode="auto">
          <a:xfrm>
            <a:off x="762000" y="29718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%rdx</a:t>
            </a:r>
          </a:p>
        </p:txBody>
      </p:sp>
      <p:sp>
        <p:nvSpPr>
          <p:cNvPr id="27682" name="Rectangle 34"/>
          <p:cNvSpPr>
            <a:spLocks/>
          </p:cNvSpPr>
          <p:nvPr/>
        </p:nvSpPr>
        <p:spPr bwMode="auto">
          <a:xfrm>
            <a:off x="762000" y="35814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%rsi</a:t>
            </a:r>
          </a:p>
        </p:txBody>
      </p:sp>
      <p:sp>
        <p:nvSpPr>
          <p:cNvPr id="27683" name="Rectangle 35"/>
          <p:cNvSpPr>
            <a:spLocks/>
          </p:cNvSpPr>
          <p:nvPr/>
        </p:nvSpPr>
        <p:spPr bwMode="auto">
          <a:xfrm>
            <a:off x="762000" y="41910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%rdi</a:t>
            </a:r>
          </a:p>
        </p:txBody>
      </p:sp>
      <p:sp>
        <p:nvSpPr>
          <p:cNvPr id="27684" name="Rectangle 36"/>
          <p:cNvSpPr>
            <a:spLocks/>
          </p:cNvSpPr>
          <p:nvPr/>
        </p:nvSpPr>
        <p:spPr bwMode="auto">
          <a:xfrm>
            <a:off x="762000" y="5410200"/>
            <a:ext cx="3556000" cy="533400"/>
          </a:xfrm>
          <a:prstGeom prst="rect">
            <a:avLst/>
          </a:prstGeom>
          <a:noFill/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%rbp</a:t>
            </a:r>
          </a:p>
        </p:txBody>
      </p:sp>
    </p:spTree>
    <p:extLst>
      <p:ext uri="{BB962C8B-B14F-4D97-AF65-F5344CB8AC3E}">
        <p14:creationId xmlns:p14="http://schemas.microsoft.com/office/powerpoint/2010/main" val="36181435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x86 State </a:t>
            </a:r>
            <a:br>
              <a:rPr lang="en-US" dirty="0"/>
            </a:br>
            <a:r>
              <a:rPr lang="en-US" sz="3200" dirty="0"/>
              <a:t>(Generally, specific instructions may override)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instructions in x86 have a Source and </a:t>
            </a:r>
            <a:r>
              <a:rPr lang="en-US" dirty="0" err="1"/>
              <a:t>Dest</a:t>
            </a:r>
            <a:endParaRPr lang="en-US" dirty="0"/>
          </a:p>
          <a:p>
            <a:endParaRPr lang="en-US" dirty="0"/>
          </a:p>
          <a:p>
            <a:r>
              <a:rPr lang="en-US" dirty="0"/>
              <a:t>Source is listed before </a:t>
            </a:r>
            <a:r>
              <a:rPr lang="en-US" dirty="0" err="1"/>
              <a:t>Dest</a:t>
            </a:r>
            <a:endParaRPr lang="en-US" dirty="0"/>
          </a:p>
          <a:p>
            <a:endParaRPr lang="en-US" dirty="0"/>
          </a:p>
          <a:p>
            <a:r>
              <a:rPr lang="en-US" dirty="0"/>
              <a:t>Source is not modified</a:t>
            </a:r>
          </a:p>
          <a:p>
            <a:endParaRPr lang="en-US" dirty="0"/>
          </a:p>
          <a:p>
            <a:r>
              <a:rPr lang="en-US" dirty="0" err="1"/>
              <a:t>Dest</a:t>
            </a:r>
            <a:r>
              <a:rPr lang="en-US" dirty="0"/>
              <a:t> is modified</a:t>
            </a:r>
          </a:p>
          <a:p>
            <a:endParaRPr lang="en-US" dirty="0"/>
          </a:p>
          <a:p>
            <a:r>
              <a:rPr lang="en-US" dirty="0" err="1"/>
              <a:t>Dest</a:t>
            </a:r>
            <a:r>
              <a:rPr lang="en-US" dirty="0"/>
              <a:t> may be both operand and result</a:t>
            </a:r>
          </a:p>
          <a:p>
            <a:endParaRPr lang="en-US" dirty="0"/>
          </a:p>
          <a:p>
            <a:r>
              <a:rPr lang="en-US" dirty="0"/>
              <a:t>At most one of Source, </a:t>
            </a:r>
            <a:r>
              <a:rPr lang="en-US" dirty="0" err="1"/>
              <a:t>Dest</a:t>
            </a:r>
            <a:r>
              <a:rPr lang="en-US" dirty="0"/>
              <a:t> can be memory</a:t>
            </a:r>
          </a:p>
        </p:txBody>
      </p:sp>
    </p:spTree>
    <p:extLst>
      <p:ext uri="{BB962C8B-B14F-4D97-AF65-F5344CB8AC3E}">
        <p14:creationId xmlns:p14="http://schemas.microsoft.com/office/powerpoint/2010/main" val="407669693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 dirty="0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/>
              <a:t>, </a:t>
            </a:r>
            <a:r>
              <a:rPr lang="en-US" b="1" i="1" dirty="0" err="1"/>
              <a:t>Dest</a:t>
            </a:r>
            <a:r>
              <a:rPr lang="en-US" b="1" dirty="0"/>
              <a:t>: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Operand 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$0x400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$-533</a:t>
            </a:r>
            <a:endParaRPr lang="en-US" dirty="0"/>
          </a:p>
          <a:p>
            <a:pPr lvl="2"/>
            <a:r>
              <a:rPr lang="en-US" dirty="0"/>
              <a:t>Like 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/>
              <a:t>Encoded with 1, 2, or 4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16 integer registers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8 consecutive bytes of memory at address given by register</a:t>
            </a:r>
          </a:p>
          <a:p>
            <a:pPr lvl="2"/>
            <a:r>
              <a:rPr lang="en-US" dirty="0"/>
              <a:t>Simplest example: </a:t>
            </a:r>
            <a:r>
              <a:rPr lang="en-US" b="1" dirty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lvl="2"/>
            <a:r>
              <a:rPr lang="en-US" dirty="0"/>
              <a:t>Various other “address 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67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9677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movq</a:t>
            </a:r>
            <a:r>
              <a:rPr lang="en-US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943600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i="1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$-147,(%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rdx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364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18048</TotalTime>
  <Pages>0</Pages>
  <Words>2393</Words>
  <Characters>0</Characters>
  <Application>Microsoft Macintosh PowerPoint</Application>
  <PresentationFormat>On-screen Show (4:3)</PresentationFormat>
  <Lines>0</Lines>
  <Paragraphs>665</Paragraphs>
  <Slides>31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5" baseType="lpstr">
      <vt:lpstr>Calibri Bold</vt:lpstr>
      <vt:lpstr>Calibri Bold Italic</vt:lpstr>
      <vt:lpstr>Calibri Italic</vt:lpstr>
      <vt:lpstr>Arial Narrow</vt:lpstr>
      <vt:lpstr>Calibri</vt:lpstr>
      <vt:lpstr>Courier</vt:lpstr>
      <vt:lpstr>Courier New</vt:lpstr>
      <vt:lpstr>Courier New Bold</vt:lpstr>
      <vt:lpstr>Gill Sans</vt:lpstr>
      <vt:lpstr>Wingdings</vt:lpstr>
      <vt:lpstr>Wingdings 2</vt:lpstr>
      <vt:lpstr>Title Slide</vt:lpstr>
      <vt:lpstr>Title and Content</vt:lpstr>
      <vt:lpstr>1_Title and Content</vt:lpstr>
      <vt:lpstr>Machine-Level Programming II: Accessing Information; Arithmetic or Pointers on Pointers  CS154 Autumn 2019, Prof Chien Lecture 5 Sections 3.4-3.5</vt:lpstr>
      <vt:lpstr>Lecture Goals</vt:lpstr>
      <vt:lpstr>The x86 Hardware/Software Interface</vt:lpstr>
      <vt:lpstr>Software View of Memory</vt:lpstr>
      <vt:lpstr>PowerPoint Presentation</vt:lpstr>
      <vt:lpstr>x86-64 Integer Registers</vt:lpstr>
      <vt:lpstr>Accessing x86 State  (Generally, specific instructions may override)</vt:lpstr>
      <vt:lpstr>Moving Data</vt:lpstr>
      <vt:lpstr>movq Operand Combinations</vt:lpstr>
      <vt:lpstr>Simple Memory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Understanding Swap()</vt:lpstr>
      <vt:lpstr>Complete Memory Addressing Modes</vt:lpstr>
      <vt:lpstr>Address Computation Examples</vt:lpstr>
      <vt:lpstr>Address Computation Instruction</vt:lpstr>
      <vt:lpstr>Some Arithmetic Operations</vt:lpstr>
      <vt:lpstr>Some Arithmetic Operations</vt:lpstr>
      <vt:lpstr>Arithmetic Expression Example</vt:lpstr>
      <vt:lpstr>Understanding Arithmetic Expression Example</vt:lpstr>
      <vt:lpstr>Turning C into Object Code</vt:lpstr>
      <vt:lpstr>Compiling Into Assembly</vt:lpstr>
      <vt:lpstr>Object Code</vt:lpstr>
      <vt:lpstr>Machine Instruction Example</vt:lpstr>
      <vt:lpstr>Disassembling Object Code</vt:lpstr>
      <vt:lpstr>Alternate Disassembly</vt:lpstr>
      <vt:lpstr>What Can be Disassembled?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Andrew A Chien</cp:lastModifiedBy>
  <cp:revision>1080</cp:revision>
  <dcterms:created xsi:type="dcterms:W3CDTF">2011-01-05T21:32:11Z</dcterms:created>
  <dcterms:modified xsi:type="dcterms:W3CDTF">2019-10-11T03:34:21Z</dcterms:modified>
</cp:coreProperties>
</file>