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37"/>
  </p:notesMasterIdLst>
  <p:handoutMasterIdLst>
    <p:handoutMasterId r:id="rId38"/>
  </p:handoutMasterIdLst>
  <p:sldIdLst>
    <p:sldId id="542" r:id="rId5"/>
    <p:sldId id="1607" r:id="rId6"/>
    <p:sldId id="1662" r:id="rId7"/>
    <p:sldId id="1650" r:id="rId8"/>
    <p:sldId id="1656" r:id="rId9"/>
    <p:sldId id="1660" r:id="rId10"/>
    <p:sldId id="1664" r:id="rId11"/>
    <p:sldId id="1663" r:id="rId12"/>
    <p:sldId id="1658" r:id="rId13"/>
    <p:sldId id="1666" r:id="rId14"/>
    <p:sldId id="1659" r:id="rId15"/>
    <p:sldId id="1610" r:id="rId16"/>
    <p:sldId id="1611" r:id="rId17"/>
    <p:sldId id="1617" r:id="rId18"/>
    <p:sldId id="1618" r:id="rId19"/>
    <p:sldId id="1646" r:id="rId20"/>
    <p:sldId id="1619" r:id="rId21"/>
    <p:sldId id="1620" r:id="rId22"/>
    <p:sldId id="1643" r:id="rId23"/>
    <p:sldId id="1644" r:id="rId24"/>
    <p:sldId id="1645" r:id="rId25"/>
    <p:sldId id="1647" r:id="rId26"/>
    <p:sldId id="1621" r:id="rId27"/>
    <p:sldId id="1649" r:id="rId28"/>
    <p:sldId id="1622" r:id="rId29"/>
    <p:sldId id="1623" r:id="rId30"/>
    <p:sldId id="1665" r:id="rId31"/>
    <p:sldId id="1667" r:id="rId32"/>
    <p:sldId id="1625" r:id="rId33"/>
    <p:sldId id="1626" r:id="rId34"/>
    <p:sldId id="1653" r:id="rId35"/>
    <p:sldId id="1651" r:id="rId36"/>
  </p:sldIdLst>
  <p:sldSz cx="9144000" cy="6858000" type="screen4x3"/>
  <p:notesSz cx="7302500" cy="9586913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3D"/>
    <a:srgbClr val="990000"/>
    <a:srgbClr val="F6F5BD"/>
    <a:srgbClr val="F1C7C7"/>
    <a:srgbClr val="D5F1CF"/>
    <a:srgbClr val="EBAFAF"/>
    <a:srgbClr val="ACE3A1"/>
    <a:srgbClr val="CCCCCC"/>
    <a:srgbClr val="8DBA84"/>
    <a:srgbClr val="8AD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6837" autoAdjust="0"/>
  </p:normalViewPr>
  <p:slideViewPr>
    <p:cSldViewPr snapToObjects="1">
      <p:cViewPr varScale="1">
        <p:scale>
          <a:sx n="114" d="100"/>
          <a:sy n="114" d="100"/>
        </p:scale>
        <p:origin x="-1464" y="-104"/>
      </p:cViewPr>
      <p:guideLst>
        <p:guide orient="horz" pos="7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7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Perfect timing.  </a:t>
            </a:r>
          </a:p>
          <a:p>
            <a:r>
              <a:rPr lang="en-US" dirty="0"/>
              <a:t>Last couple of slides are summary slides only, so it’s fine if we skip that.</a:t>
            </a:r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P1:</a:t>
            </a:r>
            <a:r>
              <a:rPr lang="en-US" baseline="0" dirty="0"/>
              <a:t> </a:t>
            </a:r>
            <a:r>
              <a:rPr lang="en-US" dirty="0">
                <a:solidFill>
                  <a:srgbClr val="FF0000"/>
                </a:solidFill>
              </a:rPr>
              <a:t>4320 + 1110 = 5430</a:t>
            </a:r>
          </a:p>
          <a:p>
            <a:r>
              <a:rPr lang="en-US" dirty="0"/>
              <a:t>P1: </a:t>
            </a:r>
            <a:r>
              <a:rPr lang="en-US" dirty="0">
                <a:solidFill>
                  <a:srgbClr val="FF0000"/>
                </a:solidFill>
              </a:rPr>
              <a:t>4320 + 3000 = 7320 (out of bound 3000 &gt; 2220)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ERROR!  (Other process’ address space protected)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lvl="1" defTabSz="4825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P2: (3000 &lt; 3330) 8540 + 3330 = B540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43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90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7,  0x4000</a:t>
            </a:r>
          </a:p>
          <a:p>
            <a:r>
              <a:rPr lang="en-US" baseline="0" dirty="0" smtClean="0"/>
              <a:t>7, 4000</a:t>
            </a:r>
            <a:endParaRPr lang="en-US" baseline="0" dirty="0"/>
          </a:p>
          <a:p>
            <a:r>
              <a:rPr lang="en-US" baseline="0" smtClean="0"/>
              <a:t>7, 4000</a:t>
            </a:r>
            <a:endParaRPr lang="en-US" baseline="0" dirty="0"/>
          </a:p>
          <a:p>
            <a:r>
              <a:rPr lang="en-US" baseline="0" dirty="0"/>
              <a:t>4500, 4000, 7, &amp; 5500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8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read this (too long), just read the </a:t>
            </a:r>
            <a:r>
              <a:rPr lang="en-US" dirty="0" err="1"/>
              <a:t>hightlighted</a:t>
            </a:r>
            <a:r>
              <a:rPr lang="en-US" dirty="0"/>
              <a:t>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(Can skip</a:t>
            </a:r>
            <a:r>
              <a:rPr lang="en-US" baseline="0" dirty="0"/>
              <a:t> for now, we will talk about this again in the future)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5528-96B8-1144-A84C-245ACA11C1E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8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BD6-3064-8F47-886A-68C583227169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91933"/>
            <a:ext cx="7010400" cy="244686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99" y="1007534"/>
            <a:ext cx="8627533" cy="1434484"/>
          </a:xfrm>
          <a:noFill/>
          <a:ln w="76200" cmpd="sng"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80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914400"/>
          </a:xfrm>
          <a:noFill/>
          <a:ln>
            <a:noFill/>
          </a:ln>
        </p:spPr>
        <p:txBody>
          <a:bodyPr/>
          <a:lstStyle>
            <a:lvl1pPr algn="l">
              <a:defRPr sz="360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E022-97E1-BF4C-88E4-7CD5C9805FEA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5133787"/>
          </a:xfr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rgbClr val="000000"/>
                </a:solidFill>
                <a:latin typeface="Calibri"/>
                <a:cs typeface="Calibri"/>
              </a:defRPr>
            </a:lvl2pPr>
            <a:lvl3pPr>
              <a:defRPr sz="2000">
                <a:solidFill>
                  <a:srgbClr val="000000"/>
                </a:solidFill>
                <a:latin typeface="Calibri"/>
                <a:cs typeface="Calibri"/>
              </a:defRPr>
            </a:lvl3pPr>
            <a:lvl4pPr>
              <a:defRPr sz="2000">
                <a:solidFill>
                  <a:srgbClr val="000000"/>
                </a:solidFill>
                <a:latin typeface="Calibri"/>
                <a:cs typeface="Calibri"/>
              </a:defRPr>
            </a:lvl4pPr>
            <a:lvl5pPr>
              <a:defRPr sz="2000">
                <a:solidFill>
                  <a:srgbClr val="000000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22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843F-3E12-6449-AEE5-FC1F5F400294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4002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7794" y="1092201"/>
            <a:ext cx="4112002" cy="5372798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80459" y="1092201"/>
            <a:ext cx="4278564" cy="5372797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D4AE-02D4-6343-BD38-A71A06A8CF6F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2863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1EE4-C42E-B645-955A-D85680E1280E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705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096-63C6-C64B-BD3D-0858E0ECD9C7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890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9B3-C822-3F4C-91A9-53C6678F8DEE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2529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E5F9-2E97-0D46-8ED9-ADEA12C6DCCF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537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E137-CC3E-3749-8689-E3EA2997F2EE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29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739E-BADA-AC4A-9E0A-92102C3EA9D4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50064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D51-8D9D-E144-B01D-9544BA3E5C77}" type="datetime1">
              <a:rPr lang="en-US" smtClean="0">
                <a:latin typeface="Arial Narrow"/>
              </a:rPr>
              <a:pPr/>
              <a:t>11/13/19</a:t>
            </a:fld>
            <a:endParaRPr lang="en-US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579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72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876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183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748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07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24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77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765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664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957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900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553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105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678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6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328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227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1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649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61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87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561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041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28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6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023" y="1186811"/>
            <a:ext cx="8682050" cy="5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6DB8D3-2FF3-D446-A120-3DAB8FA03571}" type="datetime1">
              <a:rPr lang="en-US" b="0" smtClean="0">
                <a:latin typeface="Arial Narro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11/13/19</a:t>
            </a:fld>
            <a:endParaRPr lang="en-US" b="0" dirty="0"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Arial Narrow"/>
              </a:rPr>
              <a:t>CS 230,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8237106-F2ED-405E-BC33-CC3CF426205F}" type="slidenum">
              <a:rPr lang="en-US" b="0" smtClean="0">
                <a:latin typeface="Arial Narrow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6787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500" b="0" kern="1200" cap="none" spc="50" baseline="0">
          <a:ln w="12700" cmpd="sng">
            <a:solidFill>
              <a:schemeClr val="bg1"/>
            </a:solidFill>
            <a:prstDash val="solid"/>
          </a:ln>
          <a:solidFill>
            <a:schemeClr val="tx1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8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340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99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  <p:extLst>
      <p:ext uri="{BB962C8B-B14F-4D97-AF65-F5344CB8AC3E}">
        <p14:creationId xmlns:p14="http://schemas.microsoft.com/office/powerpoint/2010/main" val="34990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93214" y="23939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Memory Management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>
                <a:solidFill>
                  <a:srgbClr val="FF0000"/>
                </a:solidFill>
              </a:rPr>
              <a:t>OSTEP Book </a:t>
            </a:r>
            <a:r>
              <a:rPr lang="en-US" sz="2400" b="0" dirty="0"/>
              <a:t>(See Schedule Page)</a:t>
            </a:r>
            <a:br>
              <a:rPr lang="en-US" sz="2400" b="0" dirty="0"/>
            </a:br>
            <a:r>
              <a:rPr lang="en-US" sz="2400" b="0" dirty="0"/>
              <a:t>http://</a:t>
            </a:r>
            <a:r>
              <a:rPr lang="en-US" sz="2400" b="0" dirty="0" err="1"/>
              <a:t>pages.cs.wisc.edu</a:t>
            </a:r>
            <a:r>
              <a:rPr lang="en-US" sz="2400" b="0" dirty="0"/>
              <a:t>/~</a:t>
            </a:r>
            <a:r>
              <a:rPr lang="en-US" sz="2400" b="0" dirty="0" err="1"/>
              <a:t>remzi</a:t>
            </a:r>
            <a:r>
              <a:rPr lang="en-US" sz="2400" b="0" dirty="0"/>
              <a:t>/OSTEP/</a:t>
            </a:r>
            <a:br>
              <a:rPr lang="en-US" sz="2400" b="0" dirty="0"/>
            </a:br>
            <a:r>
              <a:rPr lang="en-US" sz="2400" b="0" dirty="0"/>
              <a:t>Chapter 12-16</a:t>
            </a:r>
            <a:br>
              <a:rPr lang="en-US" sz="2400" b="0" dirty="0"/>
            </a:br>
            <a:r>
              <a:rPr lang="en-US" sz="2400" b="0" dirty="0"/>
              <a:t>Address Spaces, Memory API, Address Translation, Segmentation</a:t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endParaRPr lang="en-US" sz="24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7678738" cy="1524000"/>
          </a:xfrm>
        </p:spPr>
        <p:txBody>
          <a:bodyPr/>
          <a:lstStyle/>
          <a:p>
            <a:r>
              <a:rPr lang="en-US" sz="2400" b="1" dirty="0"/>
              <a:t>Instructors: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20801"/>
            <a:ext cx="8692460" cy="73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Compiler generates virtual addresses</a:t>
            </a:r>
          </a:p>
          <a:p>
            <a:pPr lvl="1"/>
            <a:r>
              <a:rPr lang="en-US" dirty="0" err="1"/>
              <a:t>Objdump</a:t>
            </a:r>
            <a:r>
              <a:rPr lang="en-US" dirty="0"/>
              <a:t> –d hello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00000000004004f4 &lt;main&gt;: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55                      push  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rbp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4004f5:       48 89 e5                mov    %rsp,%rbp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4004f8:       bf fc 05 40 00          mov    $0x4005fc,%edi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e8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ff ff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4003f0 &lt;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puts@plt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400502:       b8 00 00 00 00          mov    $0x0,%eax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400507:       5d                      pop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rbp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400508:       c3   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400509: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40050a: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40050b: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40050c: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40050d: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40050e: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40050f:       90          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nop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0088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9" y="435678"/>
            <a:ext cx="7592093" cy="762000"/>
          </a:xfrm>
        </p:spPr>
        <p:txBody>
          <a:bodyPr/>
          <a:lstStyle/>
          <a:p>
            <a:r>
              <a:rPr lang="en-US" dirty="0"/>
              <a:t>Where are they in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2074"/>
            <a:ext cx="4373324" cy="5495926"/>
          </a:xfrm>
        </p:spPr>
        <p:txBody>
          <a:bodyPr>
            <a:normAutofit/>
          </a:bodyPr>
          <a:lstStyle/>
          <a:p>
            <a:r>
              <a:rPr lang="en-US" dirty="0"/>
              <a:t>Scattered</a:t>
            </a:r>
          </a:p>
          <a:p>
            <a:pPr lvl="1"/>
            <a:r>
              <a:rPr lang="en-US" dirty="0"/>
              <a:t>They don’t have to be in contiguous location</a:t>
            </a:r>
          </a:p>
          <a:p>
            <a:pPr lvl="1"/>
            <a:endParaRPr lang="en-US" dirty="0"/>
          </a:p>
          <a:p>
            <a:r>
              <a:rPr lang="en-US" dirty="0"/>
              <a:t>Thus, there must be an </a:t>
            </a:r>
            <a:r>
              <a:rPr lang="en-US" b="1" u="sng" dirty="0"/>
              <a:t>indirection </a:t>
            </a:r>
            <a:r>
              <a:rPr lang="en-US" u="sng" dirty="0"/>
              <a:t>(address translation)</a:t>
            </a:r>
            <a:endParaRPr lang="en-US" b="1" u="sng" dirty="0"/>
          </a:p>
          <a:p>
            <a:pPr lvl="1"/>
            <a:r>
              <a:rPr lang="en-US" dirty="0"/>
              <a:t>CPU: store R1 Mem[</a:t>
            </a:r>
            <a:r>
              <a:rPr lang="en-US" dirty="0">
                <a:solidFill>
                  <a:srgbClr val="FF0000"/>
                </a:solidFill>
              </a:rPr>
              <a:t>0xBFFDD00</a:t>
            </a:r>
            <a:r>
              <a:rPr lang="en-US" dirty="0"/>
              <a:t>] </a:t>
            </a:r>
            <a:r>
              <a:rPr lang="en-US" dirty="0">
                <a:sym typeface="Wingdings"/>
              </a:rPr>
              <a:t> store R1 Mem[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0x28924500</a:t>
            </a:r>
            <a:r>
              <a:rPr lang="en-US" dirty="0">
                <a:sym typeface="Wingdings"/>
              </a:rPr>
              <a:t>]</a:t>
            </a:r>
          </a:p>
          <a:p>
            <a:pPr lvl="1"/>
            <a:r>
              <a:rPr lang="en-US" dirty="0">
                <a:sym typeface="Wingdings"/>
              </a:rPr>
              <a:t>CPU uses with virtual/logical addresses for user programs</a:t>
            </a:r>
            <a:endParaRPr lang="en-US" b="1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7086600" y="1285298"/>
            <a:ext cx="1918665" cy="5181600"/>
            <a:chOff x="7086600" y="1285298"/>
            <a:chExt cx="1918665" cy="5181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097095" y="1285298"/>
              <a:ext cx="1905000" cy="5181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086600" y="1285298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Gill Sans"/>
                  <a:cs typeface="Gill Sans"/>
                </a:rPr>
                <a:t>OS</a:t>
              </a:r>
              <a:endParaRPr lang="en-US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097095" y="39522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Code of 44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086600" y="19710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Stack of 44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086600" y="46380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Code of 55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100265" y="33426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Stack of 55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100265" y="5704898"/>
              <a:ext cx="1905000" cy="42666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Heap of 55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086600" y="2656898"/>
              <a:ext cx="1905000" cy="426660"/>
            </a:xfrm>
            <a:prstGeom prst="rect">
              <a:avLst/>
            </a:prstGeom>
            <a:solidFill>
              <a:srgbClr val="E2A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Heap of 44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9599" y="2421143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 of 44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19599" y="1971098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Heap of 44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19599" y="1482616"/>
            <a:ext cx="1905000" cy="426660"/>
          </a:xfrm>
          <a:prstGeom prst="rect">
            <a:avLst/>
          </a:prstGeom>
          <a:solidFill>
            <a:srgbClr val="E2A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Stack of 44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73323" y="2697693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54218" y="1332506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800" b="0" kern="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-1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33264" y="4446979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 of 55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33264" y="3541211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Stack of 55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33264" y="3967871"/>
            <a:ext cx="1905000" cy="426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Heap of 55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402585" y="4682009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83480" y="3316822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1800" b="0" kern="0" baseline="3000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-1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491598" y="3429000"/>
            <a:ext cx="608667" cy="36680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56113" y="2997913"/>
            <a:ext cx="1191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Physical </a:t>
            </a:r>
            <a:r>
              <a:rPr lang="en-US" sz="1400" dirty="0" err="1">
                <a:solidFill>
                  <a:srgbClr val="FF0000"/>
                </a:solidFill>
                <a:sym typeface="Wingdings"/>
              </a:rPr>
              <a:t>addr</a:t>
            </a:r>
            <a:r>
              <a:rPr lang="en-US" sz="1400" dirty="0">
                <a:solidFill>
                  <a:srgbClr val="FF0000"/>
                </a:solidFill>
                <a:sym typeface="Wingdings"/>
              </a:rPr>
              <a:t>:</a:t>
            </a:r>
          </a:p>
          <a:p>
            <a:r>
              <a:rPr lang="en-US" sz="1400" dirty="0">
                <a:solidFill>
                  <a:srgbClr val="FF0000"/>
                </a:solidFill>
                <a:sym typeface="Wingdings"/>
              </a:rPr>
              <a:t>0x28924500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5597" y="3084515"/>
            <a:ext cx="12316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Logical </a:t>
            </a:r>
            <a:r>
              <a:rPr lang="en-US" sz="1600" dirty="0" err="1">
                <a:solidFill>
                  <a:srgbClr val="FF0000"/>
                </a:solidFill>
              </a:rPr>
              <a:t>addr</a:t>
            </a:r>
            <a:r>
              <a:rPr lang="en-US" sz="1600" dirty="0">
                <a:solidFill>
                  <a:srgbClr val="FF0000"/>
                </a:solidFill>
              </a:rPr>
              <a:t>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0xBFFFDD00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183480" y="5351235"/>
            <a:ext cx="3642143" cy="1506765"/>
          </a:xfrm>
          <a:prstGeom prst="wedgeRoundRectCallout">
            <a:avLst>
              <a:gd name="adj1" fmla="val 22636"/>
              <a:gd name="adj2" fmla="val -7989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This is roughly what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today’s OS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support,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but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let’s travel back in time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in the </a:t>
            </a: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next 2 lectures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to see how we get here.</a:t>
            </a:r>
          </a:p>
        </p:txBody>
      </p:sp>
    </p:spTree>
    <p:extLst>
      <p:ext uri="{BB962C8B-B14F-4D97-AF65-F5344CB8AC3E}">
        <p14:creationId xmlns:p14="http://schemas.microsoft.com/office/powerpoint/2010/main" val="19424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26533"/>
          </a:xfrm>
        </p:spPr>
        <p:txBody>
          <a:bodyPr/>
          <a:lstStyle/>
          <a:p>
            <a:r>
              <a:rPr lang="en-US" dirty="0" err="1"/>
              <a:t>Uniprogramming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12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61885"/>
            <a:ext cx="8692460" cy="3129116"/>
          </a:xfrm>
        </p:spPr>
        <p:txBody>
          <a:bodyPr>
            <a:normAutofit/>
          </a:bodyPr>
          <a:lstStyle/>
          <a:p>
            <a:r>
              <a:rPr lang="en-US" dirty="0" err="1"/>
              <a:t>Uniprogramming</a:t>
            </a:r>
            <a:r>
              <a:rPr lang="en-US" dirty="0"/>
              <a:t>:  Only </a:t>
            </a:r>
            <a:r>
              <a:rPr lang="en-US" dirty="0">
                <a:solidFill>
                  <a:srgbClr val="FF0000"/>
                </a:solidFill>
              </a:rPr>
              <a:t>one process</a:t>
            </a:r>
            <a:r>
              <a:rPr lang="en-US" dirty="0"/>
              <a:t> runs (or exists) at a time</a:t>
            </a:r>
          </a:p>
          <a:p>
            <a:pPr lvl="1"/>
            <a:r>
              <a:rPr lang="en-US" dirty="0"/>
              <a:t>Process address space: Memory size – OS size </a:t>
            </a:r>
          </a:p>
          <a:p>
            <a:pPr lvl="2"/>
            <a:r>
              <a:rPr lang="en-US" dirty="0"/>
              <a:t>Ex: 2 GB – 1 GB = 1 GB </a:t>
            </a:r>
            <a:endParaRPr lang="en-US" dirty="0">
              <a:sym typeface="Wingdings"/>
            </a:endParaRPr>
          </a:p>
          <a:p>
            <a:r>
              <a:rPr lang="en-US" dirty="0">
                <a:solidFill>
                  <a:srgbClr val="FF0000"/>
                </a:solidFill>
              </a:rPr>
              <a:t>Directly access </a:t>
            </a:r>
            <a:r>
              <a:rPr lang="en-US" b="1" u="sng" dirty="0">
                <a:solidFill>
                  <a:srgbClr val="FF0000"/>
                </a:solidFill>
              </a:rPr>
              <a:t>physical</a:t>
            </a:r>
            <a:r>
              <a:rPr lang="en-US" b="1" dirty="0">
                <a:solidFill>
                  <a:srgbClr val="FF0000"/>
                </a:solidFill>
              </a:rPr>
              <a:t> memory</a:t>
            </a:r>
          </a:p>
          <a:p>
            <a:pPr lvl="1"/>
            <a:r>
              <a:rPr lang="en-US" dirty="0"/>
              <a:t>Access memory using its actual address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int</a:t>
            </a:r>
            <a:r>
              <a:rPr lang="en-US" b="1" dirty="0">
                <a:solidFill>
                  <a:schemeClr val="bg1"/>
                </a:solidFill>
              </a:rPr>
              <a:t> *p </a:t>
            </a:r>
            <a:r>
              <a:rPr lang="en-US" b="1" dirty="0">
                <a:solidFill>
                  <a:srgbClr val="FF0000"/>
                </a:solidFill>
              </a:rPr>
              <a:t>= 0x05001000; </a:t>
            </a:r>
          </a:p>
          <a:p>
            <a:pPr lvl="1"/>
            <a:r>
              <a:rPr lang="en-US" b="1" dirty="0"/>
              <a:t>*p = 7   </a:t>
            </a:r>
            <a:r>
              <a:rPr lang="en-US" b="1" dirty="0">
                <a:sym typeface="Wingdings"/>
              </a:rPr>
              <a:t>    </a:t>
            </a:r>
            <a:r>
              <a:rPr lang="en-US" b="1" dirty="0" err="1">
                <a:sym typeface="Wingdings"/>
              </a:rPr>
              <a:t>mov</a:t>
            </a:r>
            <a:r>
              <a:rPr lang="en-US" b="1" dirty="0">
                <a:sym typeface="Wingdings"/>
              </a:rPr>
              <a:t> $7 </a:t>
            </a:r>
            <a:r>
              <a:rPr lang="en-US" b="1" dirty="0" err="1">
                <a:sym typeface="Wingdings"/>
              </a:rPr>
              <a:t>mem</a:t>
            </a:r>
            <a:r>
              <a:rPr lang="en-US" b="1" dirty="0">
                <a:sym typeface="Wingdings"/>
              </a:rPr>
              <a:t>[0x05001000]  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47036" y="4308409"/>
            <a:ext cx="6492064" cy="2362612"/>
            <a:chOff x="1631950" y="1369753"/>
            <a:chExt cx="6172200" cy="4284922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949950" y="2301875"/>
              <a:ext cx="18466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/>
          </p:nvSpPr>
          <p:spPr bwMode="auto">
            <a:xfrm>
              <a:off x="1631950" y="3216275"/>
              <a:ext cx="2362200" cy="2133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User </a:t>
              </a:r>
              <a:b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</a:b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Process</a:t>
              </a:r>
            </a:p>
          </p:txBody>
        </p:sp>
        <p:sp>
          <p:nvSpPr>
            <p:cNvPr id="8" name="Rectangle 201"/>
            <p:cNvSpPr>
              <a:spLocks noChangeArrowheads="1"/>
            </p:cNvSpPr>
            <p:nvPr/>
          </p:nvSpPr>
          <p:spPr bwMode="auto">
            <a:xfrm>
              <a:off x="1631950" y="2149475"/>
              <a:ext cx="2362200" cy="1066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9" name="Text Box 202"/>
            <p:cNvSpPr txBox="1">
              <a:spLocks noChangeArrowheads="1"/>
            </p:cNvSpPr>
            <p:nvPr/>
          </p:nvSpPr>
          <p:spPr bwMode="auto">
            <a:xfrm>
              <a:off x="1899831" y="1369753"/>
              <a:ext cx="2245814" cy="6698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Physical Memory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3994150" y="4892675"/>
              <a:ext cx="30008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5594350" y="2620963"/>
              <a:ext cx="2209800" cy="297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5594350" y="2606675"/>
              <a:ext cx="2209800" cy="762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3" name="Rectangle 209"/>
            <p:cNvSpPr>
              <a:spLocks noChangeArrowheads="1"/>
            </p:cNvSpPr>
            <p:nvPr/>
          </p:nvSpPr>
          <p:spPr bwMode="auto">
            <a:xfrm>
              <a:off x="5594350" y="5121275"/>
              <a:ext cx="22098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5594350" y="4283075"/>
              <a:ext cx="2209800" cy="838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6661150" y="3382963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6661150" y="3978275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 flipV="1">
              <a:off x="4070350" y="2620963"/>
              <a:ext cx="1447800" cy="5953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Line 216"/>
            <p:cNvSpPr>
              <a:spLocks noChangeShapeType="1"/>
            </p:cNvSpPr>
            <p:nvPr/>
          </p:nvSpPr>
          <p:spPr bwMode="auto">
            <a:xfrm>
              <a:off x="4070350" y="5349875"/>
              <a:ext cx="1371600" cy="2428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9" name="Text Box 221"/>
            <p:cNvSpPr txBox="1">
              <a:spLocks noChangeArrowheads="1"/>
            </p:cNvSpPr>
            <p:nvPr/>
          </p:nvSpPr>
          <p:spPr bwMode="auto">
            <a:xfrm>
              <a:off x="5635965" y="1690228"/>
              <a:ext cx="2050369" cy="7256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Address Space</a:t>
              </a:r>
            </a:p>
          </p:txBody>
        </p:sp>
      </p:grpSp>
      <p:sp>
        <p:nvSpPr>
          <p:cNvPr id="20" name="Text Box 202"/>
          <p:cNvSpPr txBox="1">
            <a:spLocks noChangeArrowheads="1"/>
          </p:cNvSpPr>
          <p:nvPr/>
        </p:nvSpPr>
        <p:spPr bwMode="auto">
          <a:xfrm>
            <a:off x="711157" y="5746691"/>
            <a:ext cx="762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 GB</a:t>
            </a:r>
          </a:p>
        </p:txBody>
      </p:sp>
      <p:sp>
        <p:nvSpPr>
          <p:cNvPr id="21" name="Text Box 202"/>
          <p:cNvSpPr txBox="1">
            <a:spLocks noChangeArrowheads="1"/>
          </p:cNvSpPr>
          <p:nvPr/>
        </p:nvSpPr>
        <p:spPr bwMode="auto">
          <a:xfrm>
            <a:off x="785036" y="4841337"/>
            <a:ext cx="762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 GB</a:t>
            </a:r>
          </a:p>
        </p:txBody>
      </p:sp>
      <p:sp>
        <p:nvSpPr>
          <p:cNvPr id="22" name="Text Box 202"/>
          <p:cNvSpPr txBox="1">
            <a:spLocks noChangeArrowheads="1"/>
          </p:cNvSpPr>
          <p:nvPr/>
        </p:nvSpPr>
        <p:spPr bwMode="auto">
          <a:xfrm>
            <a:off x="4363045" y="5881539"/>
            <a:ext cx="149948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0x05001000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02" y="1524000"/>
            <a:ext cx="2655851" cy="1991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534" y="2708709"/>
            <a:ext cx="2842245" cy="17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9" y="287867"/>
            <a:ext cx="529073" cy="914400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13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9508" y="667108"/>
            <a:ext cx="8692460" cy="3598333"/>
          </a:xfrm>
        </p:spPr>
        <p:txBody>
          <a:bodyPr>
            <a:normAutofit/>
          </a:bodyPr>
          <a:lstStyle/>
          <a:p>
            <a:r>
              <a:rPr lang="en-US" dirty="0" err="1"/>
              <a:t>Uniprogramming</a:t>
            </a:r>
            <a:r>
              <a:rPr lang="en-US" dirty="0"/>
              <a:t> </a:t>
            </a:r>
            <a:r>
              <a:rPr lang="en-US" b="0" dirty="0">
                <a:solidFill>
                  <a:srgbClr val="FF0000"/>
                </a:solidFill>
              </a:rPr>
              <a:t>disadvantages</a:t>
            </a:r>
            <a:r>
              <a:rPr lang="en-US" dirty="0"/>
              <a:t>: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P1 code: </a:t>
            </a:r>
          </a:p>
          <a:p>
            <a:pPr lvl="2"/>
            <a:r>
              <a:rPr lang="en-US" b="1" dirty="0" err="1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 *p = 0xC4531000;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*p = 0;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What happens here? 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16122" y="4738331"/>
            <a:ext cx="7022979" cy="1987351"/>
            <a:chOff x="1127194" y="2149475"/>
            <a:chExt cx="6676956" cy="360433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949950" y="2301875"/>
              <a:ext cx="18466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/>
          </p:nvSpPr>
          <p:spPr bwMode="auto">
            <a:xfrm>
              <a:off x="1631950" y="3216275"/>
              <a:ext cx="2362200" cy="2133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User </a:t>
              </a:r>
              <a:b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</a:b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Process</a:t>
              </a:r>
            </a:p>
          </p:txBody>
        </p:sp>
        <p:sp>
          <p:nvSpPr>
            <p:cNvPr id="8" name="Rectangle 201"/>
            <p:cNvSpPr>
              <a:spLocks noChangeArrowheads="1"/>
            </p:cNvSpPr>
            <p:nvPr/>
          </p:nvSpPr>
          <p:spPr bwMode="auto">
            <a:xfrm>
              <a:off x="1631950" y="2149475"/>
              <a:ext cx="2362200" cy="1066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10" name="Text Box 203"/>
            <p:cNvSpPr txBox="1">
              <a:spLocks noChangeArrowheads="1"/>
            </p:cNvSpPr>
            <p:nvPr/>
          </p:nvSpPr>
          <p:spPr bwMode="auto">
            <a:xfrm>
              <a:off x="1127194" y="5083976"/>
              <a:ext cx="504757" cy="6698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0x0</a:t>
              </a:r>
            </a:p>
          </p:txBody>
        </p:sp>
        <p:sp>
          <p:nvSpPr>
            <p:cNvPr id="11" name="Rectangle 207"/>
            <p:cNvSpPr>
              <a:spLocks noChangeArrowheads="1"/>
            </p:cNvSpPr>
            <p:nvPr/>
          </p:nvSpPr>
          <p:spPr bwMode="auto">
            <a:xfrm>
              <a:off x="5594350" y="2620963"/>
              <a:ext cx="2209800" cy="297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2" name="Rectangle 208"/>
            <p:cNvSpPr>
              <a:spLocks noChangeArrowheads="1"/>
            </p:cNvSpPr>
            <p:nvPr/>
          </p:nvSpPr>
          <p:spPr bwMode="auto">
            <a:xfrm>
              <a:off x="5594350" y="2606675"/>
              <a:ext cx="2209800" cy="762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3" name="Rectangle 209"/>
            <p:cNvSpPr>
              <a:spLocks noChangeArrowheads="1"/>
            </p:cNvSpPr>
            <p:nvPr/>
          </p:nvSpPr>
          <p:spPr bwMode="auto">
            <a:xfrm>
              <a:off x="5594350" y="5121275"/>
              <a:ext cx="22098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5594350" y="4283075"/>
              <a:ext cx="2209800" cy="838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6661150" y="3382963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6661150" y="3978275"/>
              <a:ext cx="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7" name="Line 215"/>
            <p:cNvSpPr>
              <a:spLocks noChangeShapeType="1"/>
            </p:cNvSpPr>
            <p:nvPr/>
          </p:nvSpPr>
          <p:spPr bwMode="auto">
            <a:xfrm flipV="1">
              <a:off x="4070350" y="2620963"/>
              <a:ext cx="1447800" cy="5953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Line 216"/>
            <p:cNvSpPr>
              <a:spLocks noChangeShapeType="1"/>
            </p:cNvSpPr>
            <p:nvPr/>
          </p:nvSpPr>
          <p:spPr bwMode="auto">
            <a:xfrm>
              <a:off x="4070350" y="5349875"/>
              <a:ext cx="1371600" cy="2428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0" name="Text Box 202"/>
          <p:cNvSpPr txBox="1">
            <a:spLocks noChangeArrowheads="1"/>
          </p:cNvSpPr>
          <p:nvPr/>
        </p:nvSpPr>
        <p:spPr bwMode="auto">
          <a:xfrm>
            <a:off x="211142" y="4798245"/>
            <a:ext cx="149948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0xC4531000</a:t>
            </a:r>
          </a:p>
        </p:txBody>
      </p:sp>
      <p:sp>
        <p:nvSpPr>
          <p:cNvPr id="21" name="Text Box 202"/>
          <p:cNvSpPr txBox="1">
            <a:spLocks noChangeArrowheads="1"/>
          </p:cNvSpPr>
          <p:nvPr/>
        </p:nvSpPr>
        <p:spPr bwMode="auto">
          <a:xfrm>
            <a:off x="5765952" y="4453029"/>
            <a:ext cx="154924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Process P</a:t>
            </a:r>
            <a:r>
              <a:rPr lang="en-US" sz="1800" b="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3" name="Text Box 202"/>
          <p:cNvSpPr txBox="1">
            <a:spLocks noChangeArrowheads="1"/>
          </p:cNvSpPr>
          <p:nvPr/>
        </p:nvSpPr>
        <p:spPr bwMode="auto">
          <a:xfrm>
            <a:off x="1547036" y="5723823"/>
            <a:ext cx="762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 GB</a:t>
            </a:r>
          </a:p>
        </p:txBody>
      </p:sp>
    </p:spTree>
    <p:extLst>
      <p:ext uri="{BB962C8B-B14F-4D97-AF65-F5344CB8AC3E}">
        <p14:creationId xmlns:p14="http://schemas.microsoft.com/office/powerpoint/2010/main" val="408919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14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3191933"/>
            <a:ext cx="6931891" cy="2904067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q"/>
            </a:pPr>
            <a:r>
              <a:rPr lang="en-US" sz="2400" b="1" dirty="0"/>
              <a:t>Today: OS supports </a:t>
            </a:r>
            <a:r>
              <a:rPr lang="en-US" sz="2400" b="1" dirty="0">
                <a:solidFill>
                  <a:srgbClr val="FF0000"/>
                </a:solidFill>
              </a:rPr>
              <a:t>multiprogramming</a:t>
            </a:r>
            <a:r>
              <a:rPr lang="en-US" sz="2400" b="1" dirty="0"/>
              <a:t> standard</a:t>
            </a:r>
          </a:p>
          <a:p>
            <a:pPr marL="742950" lvl="1" indent="-285750" algn="l"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One simple solution: dynamic relocation (base and bound)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Relocation</a:t>
            </a:r>
            <a:br>
              <a:rPr lang="en-US" dirty="0"/>
            </a:br>
            <a:r>
              <a:rPr lang="en-US" dirty="0"/>
              <a:t>(Base and Bound)</a:t>
            </a:r>
          </a:p>
        </p:txBody>
      </p:sp>
    </p:spTree>
    <p:extLst>
      <p:ext uri="{BB962C8B-B14F-4D97-AF65-F5344CB8AC3E}">
        <p14:creationId xmlns:p14="http://schemas.microsoft.com/office/powerpoint/2010/main" val="353523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685800"/>
            <a:ext cx="8692460" cy="914400"/>
          </a:xfrm>
        </p:spPr>
        <p:txBody>
          <a:bodyPr/>
          <a:lstStyle/>
          <a:p>
            <a:r>
              <a:rPr lang="en-US" dirty="0"/>
              <a:t>Dynamic Relocation </a:t>
            </a:r>
            <a:br>
              <a:rPr lang="en-US" dirty="0"/>
            </a:br>
            <a:r>
              <a:rPr lang="en-US" dirty="0"/>
              <a:t>(BB: Base and 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358" y="2377996"/>
            <a:ext cx="5715042" cy="4343479"/>
          </a:xfrm>
        </p:spPr>
        <p:txBody>
          <a:bodyPr>
            <a:normAutofit/>
          </a:bodyPr>
          <a:lstStyle/>
          <a:p>
            <a:r>
              <a:rPr lang="en-US" dirty="0"/>
              <a:t>Goals: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processes (</a:t>
            </a:r>
            <a:r>
              <a:rPr lang="en-US" b="1" dirty="0">
                <a:solidFill>
                  <a:srgbClr val="FF0000"/>
                </a:solidFill>
              </a:rPr>
              <a:t>multiprogramming</a:t>
            </a:r>
            <a:r>
              <a:rPr lang="en-US" dirty="0"/>
              <a:t>) resident at the same time</a:t>
            </a:r>
          </a:p>
          <a:p>
            <a:pPr lvl="2"/>
            <a:r>
              <a:rPr lang="en-US" dirty="0"/>
              <a:t>(even with 1 CPU)</a:t>
            </a:r>
          </a:p>
          <a:p>
            <a:pPr lvl="1"/>
            <a:r>
              <a:rPr lang="en-US" dirty="0"/>
              <a:t>Each address space may be placed </a:t>
            </a:r>
            <a:r>
              <a:rPr lang="en-US" dirty="0">
                <a:solidFill>
                  <a:srgbClr val="FF0000"/>
                </a:solidFill>
              </a:rPr>
              <a:t>anywhere</a:t>
            </a:r>
            <a:r>
              <a:rPr lang="en-US" dirty="0"/>
              <a:t> in memory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</a:t>
            </a:r>
            <a:r>
              <a:rPr lang="en-US" dirty="0"/>
              <a:t> processes from one another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Transparent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OS hides the physical addresses </a:t>
            </a:r>
            <a:r>
              <a:rPr lang="en-US" dirty="0"/>
              <a:t>so that the process doesn’t have to worry about what’s going on in the memory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1676400"/>
            <a:ext cx="19050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0" y="1676400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0" y="2438400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0" y="3429000"/>
            <a:ext cx="19050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FFFFFF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0" y="4305300"/>
            <a:ext cx="1905000" cy="5334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245927" y="2542064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</p:spTree>
    <p:extLst>
      <p:ext uri="{BB962C8B-B14F-4D97-AF65-F5344CB8AC3E}">
        <p14:creationId xmlns:p14="http://schemas.microsoft.com/office/powerpoint/2010/main" val="132857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685800"/>
            <a:ext cx="8692460" cy="914400"/>
          </a:xfrm>
        </p:spPr>
        <p:txBody>
          <a:bodyPr/>
          <a:lstStyle/>
          <a:p>
            <a:r>
              <a:rPr lang="en-US" dirty="0"/>
              <a:t>Dynamic Relocation </a:t>
            </a:r>
            <a:br>
              <a:rPr lang="en-US" dirty="0"/>
            </a:br>
            <a:r>
              <a:rPr lang="en-US" dirty="0"/>
              <a:t>(BB: Base and 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358" y="1751579"/>
            <a:ext cx="5867442" cy="4959323"/>
          </a:xfrm>
        </p:spPr>
        <p:txBody>
          <a:bodyPr>
            <a:normAutofit/>
          </a:bodyPr>
          <a:lstStyle/>
          <a:p>
            <a:r>
              <a:rPr lang="en-US" dirty="0"/>
              <a:t>Process uses </a:t>
            </a:r>
            <a:r>
              <a:rPr lang="en-US" dirty="0">
                <a:solidFill>
                  <a:srgbClr val="FF0000"/>
                </a:solidFill>
              </a:rPr>
              <a:t>logical/virtual </a:t>
            </a:r>
            <a:r>
              <a:rPr lang="en-US" dirty="0"/>
              <a:t>address space</a:t>
            </a:r>
          </a:p>
          <a:p>
            <a:pPr lvl="1"/>
            <a:r>
              <a:rPr lang="en-US" dirty="0"/>
              <a:t>(“%08x”, pointer); </a:t>
            </a:r>
          </a:p>
          <a:p>
            <a:pPr lvl="2"/>
            <a:r>
              <a:rPr lang="en-US" dirty="0">
                <a:sym typeface="Wingdings"/>
              </a:rPr>
              <a:t>will print a virtual address</a:t>
            </a:r>
          </a:p>
          <a:p>
            <a:pPr lvl="1"/>
            <a:r>
              <a:rPr lang="en-US" dirty="0" err="1">
                <a:sym typeface="Wingdings"/>
              </a:rPr>
              <a:t>jmp</a:t>
            </a:r>
            <a:r>
              <a:rPr lang="en-US" dirty="0">
                <a:sym typeface="Wingdings"/>
              </a:rPr>
              <a:t> 0x0600</a:t>
            </a:r>
          </a:p>
          <a:p>
            <a:pPr lvl="2"/>
            <a:r>
              <a:rPr lang="en-US" dirty="0">
                <a:sym typeface="Wingdings"/>
              </a:rPr>
              <a:t>jump to a virtual address</a:t>
            </a:r>
          </a:p>
          <a:p>
            <a:r>
              <a:rPr lang="en-US" dirty="0">
                <a:sym typeface="Wingdings"/>
              </a:rPr>
              <a:t>Base and Bound</a:t>
            </a:r>
          </a:p>
          <a:p>
            <a:pPr lvl="1"/>
            <a:r>
              <a:rPr lang="en-US" dirty="0"/>
              <a:t>P1’s base: 0x5000, bound:0x1000</a:t>
            </a:r>
          </a:p>
          <a:p>
            <a:pPr lvl="1"/>
            <a:r>
              <a:rPr lang="en-US" dirty="0">
                <a:sym typeface="Wingdings"/>
              </a:rPr>
              <a:t>P2’s base: 0x6000, bound:0x1000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70198" y="3881735"/>
            <a:ext cx="2690018" cy="2881698"/>
            <a:chOff x="5523367" y="1034182"/>
            <a:chExt cx="3277733" cy="3545082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6591300" y="3124200"/>
              <a:ext cx="2209800" cy="8382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191421" y="4209932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5523367" y="1034182"/>
              <a:ext cx="1217952" cy="1135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Gill Sans"/>
                  <a:cs typeface="Gill Sans"/>
                </a:rPr>
                <a:t>Logical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Addr</a:t>
              </a: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0x1000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112148" y="4465717"/>
            <a:ext cx="990601" cy="221896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Process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25448" y="381000"/>
            <a:ext cx="3027296" cy="3352800"/>
            <a:chOff x="5825448" y="381000"/>
            <a:chExt cx="3027296" cy="3352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947744" y="381000"/>
              <a:ext cx="1905000" cy="3352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947744" y="381000"/>
              <a:ext cx="19050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OS</a:t>
              </a:r>
              <a:endParaRPr lang="en-US" sz="1800" b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47744" y="1143000"/>
              <a:ext cx="1905000" cy="685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FFFF"/>
                </a:solidFill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947744" y="2133600"/>
              <a:ext cx="1905000" cy="6096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FFFFFF"/>
                  </a:solidFill>
                  <a:latin typeface="Gill Sans"/>
                  <a:cs typeface="Gill Sans"/>
                </a:rPr>
                <a:t>Process 2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47744" y="2819400"/>
              <a:ext cx="1905000" cy="533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FFFFFF"/>
                  </a:solidFill>
                  <a:latin typeface="Gill Sans"/>
                  <a:cs typeface="Gill Sans"/>
                </a:rPr>
                <a:t>Process 1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335671" y="1246664"/>
              <a:ext cx="10842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Process 3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133237" y="3168134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0x5000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825448" y="1676400"/>
              <a:ext cx="118495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Gill Sans"/>
                  <a:cs typeface="Gill Sans"/>
                </a:rPr>
                <a:t>Physical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Address: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000000"/>
                </a:solidFill>
                <a:latin typeface="Gill Sans"/>
                <a:cs typeface="Gill Sans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0x6000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9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52380"/>
          </a:xfrm>
        </p:spPr>
        <p:txBody>
          <a:bodyPr/>
          <a:lstStyle/>
          <a:p>
            <a:r>
              <a:rPr lang="en-US" dirty="0"/>
              <a:t>BB: How it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17</a:t>
            </a:fld>
            <a:endParaRPr lang="en-US" dirty="0">
              <a:latin typeface="Arial Narrow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3"/>
          </p:nvPr>
        </p:nvSpPr>
        <p:spPr>
          <a:xfrm>
            <a:off x="218613" y="1061884"/>
            <a:ext cx="8692460" cy="2214716"/>
          </a:xfrm>
        </p:spPr>
        <p:txBody>
          <a:bodyPr>
            <a:normAutofit/>
          </a:bodyPr>
          <a:lstStyle/>
          <a:p>
            <a:r>
              <a:rPr lang="en-US" dirty="0"/>
              <a:t>The OS assigns to </a:t>
            </a:r>
            <a:r>
              <a:rPr lang="en-US" u="sng" dirty="0">
                <a:solidFill>
                  <a:srgbClr val="FF0000"/>
                </a:solidFill>
              </a:rPr>
              <a:t>each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process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base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bound</a:t>
            </a:r>
            <a:endParaRPr lang="en-US" dirty="0"/>
          </a:p>
          <a:p>
            <a:pPr lvl="1"/>
            <a:r>
              <a:rPr lang="en-US" dirty="0"/>
              <a:t>Stored in Process Control Block (</a:t>
            </a:r>
            <a:r>
              <a:rPr lang="en-US" b="1" dirty="0"/>
              <a:t>PCB</a:t>
            </a:r>
            <a:r>
              <a:rPr lang="en-US" dirty="0"/>
              <a:t>), maintained by the OS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Base:</a:t>
            </a:r>
            <a:r>
              <a:rPr lang="en-US" b="1" dirty="0"/>
              <a:t> </a:t>
            </a:r>
            <a:r>
              <a:rPr lang="en-US" dirty="0"/>
              <a:t>start location for the process’ address space in physical memory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Bound:</a:t>
            </a:r>
            <a:r>
              <a:rPr lang="en-US" dirty="0"/>
              <a:t> size limit of address space</a:t>
            </a:r>
          </a:p>
          <a:p>
            <a:pPr lvl="1"/>
            <a:r>
              <a:rPr lang="en-US" dirty="0"/>
              <a:t>Example (bound=1000): P1 (5000-6000), P2 (2000-3000), P3 (7000-8000)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3126" y="3770395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6" y="3770395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5" y="4723587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5" y="4060497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93126" y="4930802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93126" y="5759664"/>
            <a:ext cx="1748535" cy="58020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19831" y="6309489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71720" y="6140839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= 2000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71720" y="5635335"/>
            <a:ext cx="1402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+ bound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84903" y="4615803"/>
            <a:ext cx="8771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bound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17707" y="3865165"/>
            <a:ext cx="104237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46348" y="5179461"/>
            <a:ext cx="248522" cy="237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656478" y="4334953"/>
            <a:ext cx="29135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862591" y="6076293"/>
            <a:ext cx="2688693" cy="858694"/>
            <a:chOff x="955897" y="5511005"/>
            <a:chExt cx="2688693" cy="85869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896055" y="5593892"/>
              <a:ext cx="1748535" cy="6216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solidFill>
                    <a:srgbClr val="000000"/>
                  </a:solidFill>
                  <a:latin typeface="Gill Sans"/>
                  <a:cs typeface="Gill Sans"/>
                </a:rPr>
                <a:t>Process 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955897" y="5511005"/>
              <a:ext cx="87716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Gill Sans"/>
                  <a:cs typeface="Gill Sans"/>
                </a:rPr>
                <a:t>P3 bound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546348" y="6132652"/>
              <a:ext cx="248522" cy="2370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075957" y="6399669"/>
            <a:ext cx="248522" cy="2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071721" y="5328578"/>
            <a:ext cx="15340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071720" y="4847916"/>
            <a:ext cx="16795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P1 base + bound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071720" y="4574358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P3 base = 7000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071720" y="4019054"/>
            <a:ext cx="1402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P3 base + bound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141660" y="3604623"/>
            <a:ext cx="1058590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7051" y="3446402"/>
            <a:ext cx="1012942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644590" y="406049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644590" y="459925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644590" y="4723587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644590" y="5303790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3644590" y="4143383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3644590" y="4765030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40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(view of </a:t>
            </a:r>
            <a:r>
              <a:rPr lang="en-US" b="1" u="sng" dirty="0"/>
              <a:t>a</a:t>
            </a:r>
            <a:r>
              <a:rPr lang="en-US" dirty="0"/>
              <a:t> process)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18</a:t>
            </a:fld>
            <a:endParaRPr lang="en-US" dirty="0">
              <a:latin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86400" y="1395578"/>
            <a:ext cx="1905000" cy="534177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060950"/>
            <a:ext cx="1905000" cy="1143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(e.g., 1 MB)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3949303"/>
            <a:ext cx="1905000" cy="111164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(e.g., 2 MB)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6400" y="1764382"/>
            <a:ext cx="1905000" cy="9906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e.g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, 3 MB)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86400" y="4375150"/>
            <a:ext cx="1905000" cy="9906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Heap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486400" y="5365750"/>
            <a:ext cx="1905000" cy="106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Code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(e.g. Excel)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86400" y="2183482"/>
            <a:ext cx="190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P1’s Stack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295400" y="6051550"/>
            <a:ext cx="287258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19817" y="65425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315200" y="2165350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Base + Bound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24645" y="1403350"/>
            <a:ext cx="1309573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255" y="2985928"/>
            <a:ext cx="1606145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581400" y="1764382"/>
            <a:ext cx="1905000" cy="4191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581400" y="6203950"/>
            <a:ext cx="1905000" cy="1861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7166" y="1395578"/>
            <a:ext cx="91923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846221" y="987851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Logical View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580021" y="1017092"/>
            <a:ext cx="173517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Gill Sans"/>
                <a:cs typeface="Gill Sans"/>
              </a:rPr>
              <a:t>Physical View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86400" y="3326482"/>
            <a:ext cx="1905000" cy="104866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(unused)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400" y="2750126"/>
            <a:ext cx="1905000" cy="1199177"/>
          </a:xfrm>
          <a:prstGeom prst="rect">
            <a:avLst/>
          </a:prstGeom>
          <a:pattFill prst="pct10">
            <a:fgClr>
              <a:schemeClr val="bg1"/>
            </a:fgClr>
            <a:bgClr>
              <a:prstClr val="whit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(unused)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391400" y="6094701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Gill Sans"/>
                <a:cs typeface="Gill Sans"/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307005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02" y="0"/>
            <a:ext cx="8692460" cy="914400"/>
          </a:xfrm>
        </p:spPr>
        <p:txBody>
          <a:bodyPr/>
          <a:lstStyle/>
          <a:p>
            <a:r>
              <a:rPr lang="en-US" dirty="0"/>
              <a:t>Base and Bound (</a:t>
            </a:r>
            <a:r>
              <a:rPr lang="en-US" b="1" dirty="0"/>
              <a:t>Disadvantages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19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977469"/>
            <a:ext cx="8724900" cy="30611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Fixed-size address space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Must allocate relatively big stack and heap (e.g. 10 MB)</a:t>
            </a:r>
          </a:p>
          <a:p>
            <a:r>
              <a:rPr lang="en-US" dirty="0"/>
              <a:t>Ex: give 10 MB for “Hello World” program?</a:t>
            </a:r>
          </a:p>
          <a:p>
            <a:pPr lvl="1"/>
            <a:r>
              <a:rPr lang="en-US" dirty="0"/>
              <a:t>Can we predict memory usage?</a:t>
            </a:r>
          </a:p>
          <a:p>
            <a:pPr lvl="1"/>
            <a:r>
              <a:rPr lang="en-US" dirty="0"/>
              <a:t>How much memory a process needs? Not known a priori</a:t>
            </a:r>
          </a:p>
          <a:p>
            <a:r>
              <a:rPr lang="en-US" dirty="0"/>
              <a:t>Small processes get big memory (waste!)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internal fragmentation</a:t>
            </a:r>
          </a:p>
          <a:p>
            <a:pPr lvl="1"/>
            <a:r>
              <a:rPr lang="en-US" dirty="0"/>
              <a:t>Address space must be allocated </a:t>
            </a:r>
            <a:r>
              <a:rPr lang="en-US" dirty="0">
                <a:solidFill>
                  <a:srgbClr val="FF0000"/>
                </a:solidFill>
              </a:rPr>
              <a:t>contiguously</a:t>
            </a:r>
          </a:p>
          <a:p>
            <a:pPr lvl="2"/>
            <a:r>
              <a:rPr lang="en-US" b="1" dirty="0"/>
              <a:t>Cannot</a:t>
            </a:r>
            <a:r>
              <a:rPr lang="en-US" dirty="0"/>
              <a:t> break address space!!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8762" y="4314759"/>
            <a:ext cx="1905000" cy="22841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8762" y="4314759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8762" y="5206855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856689" y="5180423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1" name="Line 215"/>
          <p:cNvSpPr>
            <a:spLocks noChangeShapeType="1"/>
          </p:cNvSpPr>
          <p:nvPr/>
        </p:nvSpPr>
        <p:spPr bwMode="auto">
          <a:xfrm flipV="1">
            <a:off x="3373761" y="4368998"/>
            <a:ext cx="1679737" cy="8378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Line 216"/>
          <p:cNvSpPr>
            <a:spLocks noChangeShapeType="1"/>
          </p:cNvSpPr>
          <p:nvPr/>
        </p:nvSpPr>
        <p:spPr bwMode="auto">
          <a:xfrm>
            <a:off x="3476760" y="5923805"/>
            <a:ext cx="1576738" cy="6750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53499" y="4368998"/>
            <a:ext cx="1813571" cy="2229871"/>
            <a:chOff x="5053499" y="4368998"/>
            <a:chExt cx="1813571" cy="2229871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053499" y="4848160"/>
              <a:ext cx="1813571" cy="10247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053499" y="6165283"/>
              <a:ext cx="1813571" cy="433586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053499" y="5872920"/>
              <a:ext cx="1813571" cy="2923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053499" y="4368998"/>
              <a:ext cx="1813571" cy="47916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6946134" y="3793521"/>
            <a:ext cx="1274694" cy="1464882"/>
          </a:xfrm>
          <a:custGeom>
            <a:avLst/>
            <a:gdLst>
              <a:gd name="connsiteX0" fmla="*/ 777970 w 805492"/>
              <a:gd name="connsiteY0" fmla="*/ 0 h 943644"/>
              <a:gd name="connsiteX1" fmla="*/ 777970 w 805492"/>
              <a:gd name="connsiteY1" fmla="*/ 492003 h 943644"/>
              <a:gd name="connsiteX2" fmla="*/ 491952 w 805492"/>
              <a:gd name="connsiteY2" fmla="*/ 892470 h 943644"/>
              <a:gd name="connsiteX3" fmla="*/ 0 w 805492"/>
              <a:gd name="connsiteY3" fmla="*/ 938237 h 9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492" h="943644">
                <a:moveTo>
                  <a:pt x="777970" y="0"/>
                </a:moveTo>
                <a:cubicBezTo>
                  <a:pt x="801805" y="171629"/>
                  <a:pt x="825640" y="343258"/>
                  <a:pt x="777970" y="492003"/>
                </a:cubicBezTo>
                <a:cubicBezTo>
                  <a:pt x="730300" y="640748"/>
                  <a:pt x="621613" y="818098"/>
                  <a:pt x="491952" y="892470"/>
                </a:cubicBezTo>
                <a:cubicBezTo>
                  <a:pt x="362291" y="966842"/>
                  <a:pt x="0" y="938237"/>
                  <a:pt x="0" y="938237"/>
                </a:cubicBezTo>
              </a:path>
            </a:pathLst>
          </a:custGeom>
          <a:ln w="28575" cmpd="sng">
            <a:solidFill>
              <a:schemeClr val="bg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468" y="5226589"/>
            <a:ext cx="97493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e.g.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10 MB</a:t>
            </a:r>
          </a:p>
        </p:txBody>
      </p:sp>
    </p:spTree>
    <p:extLst>
      <p:ext uri="{BB962C8B-B14F-4D97-AF65-F5344CB8AC3E}">
        <p14:creationId xmlns:p14="http://schemas.microsoft.com/office/powerpoint/2010/main" val="18894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</a:t>
            </a:fld>
            <a:endParaRPr lang="en-US" dirty="0">
              <a:latin typeface="Arial Narrow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73954" y="3505200"/>
            <a:ext cx="6931891" cy="31867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0334" y="1828800"/>
            <a:ext cx="8627533" cy="1434484"/>
          </a:xfrm>
        </p:spPr>
        <p:txBody>
          <a:bodyPr/>
          <a:lstStyle/>
          <a:p>
            <a:r>
              <a:rPr lang="en-US" dirty="0"/>
              <a:t>Intro to </a:t>
            </a:r>
            <a:br>
              <a:rPr lang="en-US" dirty="0"/>
            </a:br>
            <a:r>
              <a:rPr lang="en-US" dirty="0"/>
              <a:t>Memory Management/Virtual Memory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Uniprogramming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2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 (</a:t>
            </a:r>
            <a:r>
              <a:rPr lang="en-US" b="1" dirty="0"/>
              <a:t>Disadvantages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20800"/>
            <a:ext cx="8692460" cy="24035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 can have different bounds</a:t>
            </a:r>
          </a:p>
          <a:p>
            <a:r>
              <a:rPr lang="en-US" dirty="0"/>
              <a:t>Over time, as hundreds of processes come and go, we have …</a:t>
            </a:r>
          </a:p>
          <a:p>
            <a:r>
              <a:rPr lang="en-US" dirty="0"/>
              <a:t>Lots of </a:t>
            </a:r>
            <a:r>
              <a:rPr lang="en-US" dirty="0">
                <a:solidFill>
                  <a:srgbClr val="FF0000"/>
                </a:solidFill>
              </a:rPr>
              <a:t>unusable holes </a:t>
            </a:r>
            <a:r>
              <a:rPr lang="en-US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external fragmentation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lots of small holes, we may not be able to load new process</a:t>
            </a:r>
          </a:p>
          <a:p>
            <a:pPr lvl="1"/>
            <a:r>
              <a:rPr lang="en-US" dirty="0"/>
              <a:t>Hard to relocate processes from one part of memory to other part of the memory  (must reshuffle)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11220" y="3825875"/>
            <a:ext cx="1905000" cy="26467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11220" y="3825875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11220" y="4674264"/>
            <a:ext cx="1905000" cy="369332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1220" y="5441447"/>
            <a:ext cx="1905000" cy="62804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1220" y="6107472"/>
            <a:ext cx="1905000" cy="3651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99147" y="4691539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26620" y="4532338"/>
            <a:ext cx="1905000" cy="566509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690122" y="4529325"/>
            <a:ext cx="1084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Where??</a:t>
            </a:r>
          </a:p>
        </p:txBody>
      </p:sp>
      <p:sp>
        <p:nvSpPr>
          <p:cNvPr id="13" name="Freeform 12"/>
          <p:cNvSpPr/>
          <p:nvPr/>
        </p:nvSpPr>
        <p:spPr>
          <a:xfrm>
            <a:off x="3953898" y="2667000"/>
            <a:ext cx="1273884" cy="1730666"/>
          </a:xfrm>
          <a:custGeom>
            <a:avLst/>
            <a:gdLst>
              <a:gd name="connsiteX0" fmla="*/ 777970 w 805492"/>
              <a:gd name="connsiteY0" fmla="*/ 0 h 943644"/>
              <a:gd name="connsiteX1" fmla="*/ 777970 w 805492"/>
              <a:gd name="connsiteY1" fmla="*/ 492003 h 943644"/>
              <a:gd name="connsiteX2" fmla="*/ 491952 w 805492"/>
              <a:gd name="connsiteY2" fmla="*/ 892470 h 943644"/>
              <a:gd name="connsiteX3" fmla="*/ 0 w 805492"/>
              <a:gd name="connsiteY3" fmla="*/ 938237 h 9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492" h="943644">
                <a:moveTo>
                  <a:pt x="777970" y="0"/>
                </a:moveTo>
                <a:cubicBezTo>
                  <a:pt x="801805" y="171629"/>
                  <a:pt x="825640" y="343258"/>
                  <a:pt x="777970" y="492003"/>
                </a:cubicBezTo>
                <a:cubicBezTo>
                  <a:pt x="730300" y="640748"/>
                  <a:pt x="621613" y="818098"/>
                  <a:pt x="491952" y="892470"/>
                </a:cubicBezTo>
                <a:cubicBezTo>
                  <a:pt x="362291" y="966842"/>
                  <a:pt x="0" y="938237"/>
                  <a:pt x="0" y="938237"/>
                </a:cubicBezTo>
              </a:path>
            </a:pathLst>
          </a:custGeom>
          <a:ln w="28575" cmpd="sng">
            <a:solidFill>
              <a:schemeClr val="bg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51926" y="2667000"/>
            <a:ext cx="1273884" cy="2590800"/>
          </a:xfrm>
          <a:custGeom>
            <a:avLst/>
            <a:gdLst>
              <a:gd name="connsiteX0" fmla="*/ 777970 w 805492"/>
              <a:gd name="connsiteY0" fmla="*/ 0 h 943644"/>
              <a:gd name="connsiteX1" fmla="*/ 777970 w 805492"/>
              <a:gd name="connsiteY1" fmla="*/ 492003 h 943644"/>
              <a:gd name="connsiteX2" fmla="*/ 491952 w 805492"/>
              <a:gd name="connsiteY2" fmla="*/ 892470 h 943644"/>
              <a:gd name="connsiteX3" fmla="*/ 0 w 805492"/>
              <a:gd name="connsiteY3" fmla="*/ 938237 h 9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492" h="943644">
                <a:moveTo>
                  <a:pt x="777970" y="0"/>
                </a:moveTo>
                <a:cubicBezTo>
                  <a:pt x="801805" y="171629"/>
                  <a:pt x="825640" y="343258"/>
                  <a:pt x="777970" y="492003"/>
                </a:cubicBezTo>
                <a:cubicBezTo>
                  <a:pt x="730300" y="640748"/>
                  <a:pt x="621613" y="818098"/>
                  <a:pt x="491952" y="892470"/>
                </a:cubicBezTo>
                <a:cubicBezTo>
                  <a:pt x="362291" y="966842"/>
                  <a:pt x="0" y="938237"/>
                  <a:pt x="0" y="938237"/>
                </a:cubicBezTo>
              </a:path>
            </a:pathLst>
          </a:custGeom>
          <a:ln w="28575" cmpd="sng">
            <a:solidFill>
              <a:schemeClr val="bg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7003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6459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Analogies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21</a:t>
            </a:fld>
            <a:endParaRPr lang="en-US" dirty="0">
              <a:latin typeface="Arial Narro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8613" y="3810000"/>
            <a:ext cx="869246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one is </a:t>
            </a:r>
            <a:r>
              <a:rPr lang="en-US" dirty="0">
                <a:solidFill>
                  <a:srgbClr val="FF0000"/>
                </a:solidFill>
              </a:rPr>
              <a:t>internal</a:t>
            </a:r>
            <a:r>
              <a:rPr lang="en-US" dirty="0"/>
              <a:t> fragmentation? </a:t>
            </a:r>
          </a:p>
          <a:p>
            <a:r>
              <a:rPr lang="en-US" dirty="0"/>
              <a:t>Which one is </a:t>
            </a:r>
            <a:r>
              <a:rPr lang="en-US" dirty="0">
                <a:solidFill>
                  <a:srgbClr val="FF0000"/>
                </a:solidFill>
              </a:rPr>
              <a:t>external</a:t>
            </a:r>
            <a:r>
              <a:rPr lang="en-US" dirty="0"/>
              <a:t> fragmentation?</a:t>
            </a:r>
          </a:p>
          <a:p>
            <a:r>
              <a:rPr lang="en-US" dirty="0"/>
              <a:t>All “space (disk/memory) managements” must face these two issues</a:t>
            </a:r>
          </a:p>
          <a:p>
            <a:pPr lvl="1"/>
            <a:r>
              <a:rPr lang="en-US" dirty="0"/>
              <a:t>OS memory management (this class)</a:t>
            </a:r>
          </a:p>
          <a:p>
            <a:pPr lvl="1"/>
            <a:r>
              <a:rPr lang="en-US" dirty="0" err="1"/>
              <a:t>malloc</a:t>
            </a:r>
            <a:r>
              <a:rPr lang="en-US" dirty="0"/>
              <a:t>() library (P5)</a:t>
            </a:r>
          </a:p>
          <a:p>
            <a:pPr lvl="1"/>
            <a:r>
              <a:rPr lang="en-US" dirty="0"/>
              <a:t>Java Garbage Collector </a:t>
            </a:r>
            <a:r>
              <a:rPr lang="en-US" dirty="0">
                <a:sym typeface="Wingdings"/>
              </a:rPr>
              <a:t> (no pointer, yeah!!, but “stop-the-world” GC)</a:t>
            </a:r>
          </a:p>
          <a:p>
            <a:pPr lvl="1"/>
            <a:r>
              <a:rPr lang="en-US" dirty="0">
                <a:sym typeface="Wingdings"/>
              </a:rPr>
              <a:t>Disk space management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4" y="934054"/>
            <a:ext cx="4515095" cy="268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439" y="838200"/>
            <a:ext cx="3674826" cy="2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6459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Internal</a:t>
            </a:r>
            <a:r>
              <a:rPr lang="en-US" dirty="0"/>
              <a:t> vs. </a:t>
            </a:r>
            <a:r>
              <a:rPr lang="en-US" dirty="0">
                <a:solidFill>
                  <a:srgbClr val="FF0000"/>
                </a:solidFill>
              </a:rPr>
              <a:t>External</a:t>
            </a:r>
            <a:r>
              <a:rPr lang="en-US" dirty="0"/>
              <a:t>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22</a:t>
            </a:fld>
            <a:endParaRPr lang="en-US" dirty="0">
              <a:latin typeface="Arial Narrow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8613" y="4005206"/>
            <a:ext cx="8692460" cy="28527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Just FYI, fast forward, today …</a:t>
            </a:r>
          </a:p>
          <a:p>
            <a:r>
              <a:rPr lang="en-US" dirty="0"/>
              <a:t>Memory is broken up into </a:t>
            </a:r>
            <a:r>
              <a:rPr lang="en-US" dirty="0">
                <a:solidFill>
                  <a:srgbClr val="FF0000"/>
                </a:solidFill>
              </a:rPr>
              <a:t>fixed-size pages</a:t>
            </a:r>
          </a:p>
          <a:p>
            <a:pPr lvl="1"/>
            <a:r>
              <a:rPr lang="en-US" dirty="0"/>
              <a:t>A passenger can only bring </a:t>
            </a:r>
            <a:r>
              <a:rPr lang="en-US" dirty="0">
                <a:solidFill>
                  <a:srgbClr val="FF0000"/>
                </a:solidFill>
              </a:rPr>
              <a:t>small fixed-size </a:t>
            </a:r>
            <a:r>
              <a:rPr lang="en-US" dirty="0" err="1">
                <a:solidFill>
                  <a:srgbClr val="FF0000"/>
                </a:solidFill>
              </a:rPr>
              <a:t>luggages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i.e., a process breaks its address space to many pages</a:t>
            </a:r>
          </a:p>
          <a:p>
            <a:pPr lvl="1"/>
            <a:r>
              <a:rPr lang="en-US" dirty="0"/>
              <a:t>No external fragmentation, a little bit internal fragmentation</a:t>
            </a:r>
          </a:p>
          <a:p>
            <a:r>
              <a:rPr lang="en-US" dirty="0"/>
              <a:t>Mechanisms: </a:t>
            </a:r>
            <a:r>
              <a:rPr lang="en-US" b="1" dirty="0"/>
              <a:t>multi-level page tables + TLB</a:t>
            </a:r>
            <a:r>
              <a:rPr lang="en-US" dirty="0"/>
              <a:t> (in CSAPP, Chapter 9)</a:t>
            </a:r>
          </a:p>
          <a:p>
            <a:pPr lvl="1"/>
            <a:r>
              <a:rPr lang="en-US" dirty="0"/>
              <a:t>cs154: (1) </a:t>
            </a:r>
            <a:r>
              <a:rPr lang="en-US" dirty="0" err="1"/>
              <a:t>uniprogramming</a:t>
            </a:r>
            <a:r>
              <a:rPr lang="en-US" dirty="0"/>
              <a:t>, (2) dynamic relocation/BB, (3) segmentation</a:t>
            </a:r>
          </a:p>
          <a:p>
            <a:pPr lvl="1"/>
            <a:r>
              <a:rPr lang="en-US" dirty="0"/>
              <a:t>cs230: (4) page table, (5) multi-level page-tables, (6) + TLB</a:t>
            </a:r>
          </a:p>
          <a:p>
            <a:pPr lvl="2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218613" y="1200410"/>
            <a:ext cx="3886200" cy="1618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4052" b="11848"/>
          <a:stretch/>
        </p:blipFill>
        <p:spPr>
          <a:xfrm>
            <a:off x="4093746" y="1194472"/>
            <a:ext cx="3886200" cy="16189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47800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5800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86200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65692" y="16764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629400" y="1699957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22592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4704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46507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119482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05282" y="2971800"/>
            <a:ext cx="685800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2971800"/>
            <a:ext cx="3433682" cy="838200"/>
          </a:xfrm>
          <a:prstGeom prst="rect">
            <a:avLst/>
          </a:prstGeom>
          <a:solidFill>
            <a:srgbClr val="FF0000">
              <a:alpha val="40000"/>
            </a:srgbClr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Process A</a:t>
            </a:r>
          </a:p>
        </p:txBody>
      </p:sp>
    </p:spTree>
    <p:extLst>
      <p:ext uri="{BB962C8B-B14F-4D97-AF65-F5344CB8AC3E}">
        <p14:creationId xmlns:p14="http://schemas.microsoft.com/office/powerpoint/2010/main" val="205554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591325"/>
          </a:xfrm>
        </p:spPr>
        <p:txBody>
          <a:bodyPr/>
          <a:lstStyle/>
          <a:p>
            <a:r>
              <a:rPr lang="en-US" dirty="0"/>
              <a:t>BB: How it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23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61885"/>
            <a:ext cx="8692460" cy="2644306"/>
          </a:xfrm>
        </p:spPr>
        <p:txBody>
          <a:bodyPr>
            <a:normAutofit/>
          </a:bodyPr>
          <a:lstStyle/>
          <a:p>
            <a:r>
              <a:rPr lang="en-US" dirty="0"/>
              <a:t>Need </a:t>
            </a:r>
            <a:r>
              <a:rPr lang="en-US" b="1" dirty="0">
                <a:solidFill>
                  <a:srgbClr val="FF0000"/>
                </a:solidFill>
              </a:rPr>
              <a:t>address translation</a:t>
            </a:r>
          </a:p>
          <a:p>
            <a:pPr lvl="1"/>
            <a:r>
              <a:rPr lang="en-US" dirty="0"/>
              <a:t>P1:</a:t>
            </a:r>
          </a:p>
          <a:p>
            <a:pPr lvl="2"/>
            <a:r>
              <a:rPr lang="en-US" dirty="0" err="1"/>
              <a:t>var</a:t>
            </a:r>
            <a:r>
              <a:rPr lang="en-US" dirty="0"/>
              <a:t> = 7</a:t>
            </a:r>
          </a:p>
          <a:p>
            <a:pPr lvl="2"/>
            <a:r>
              <a:rPr lang="en-US" dirty="0"/>
              <a:t>CPU: </a:t>
            </a:r>
            <a:r>
              <a:rPr lang="en-US" dirty="0" err="1"/>
              <a:t>mov</a:t>
            </a:r>
            <a:r>
              <a:rPr lang="en-US" dirty="0"/>
              <a:t> $7 </a:t>
            </a:r>
            <a:r>
              <a:rPr lang="en-US" dirty="0" err="1">
                <a:solidFill>
                  <a:srgbClr val="FF0000"/>
                </a:solidFill>
              </a:rPr>
              <a:t>mem</a:t>
            </a:r>
            <a:r>
              <a:rPr lang="en-US" dirty="0">
                <a:solidFill>
                  <a:srgbClr val="FF0000"/>
                </a:solidFill>
              </a:rPr>
              <a:t>[100]</a:t>
            </a:r>
          </a:p>
          <a:p>
            <a:pPr lvl="1"/>
            <a:r>
              <a:rPr lang="en-US" dirty="0" err="1"/>
              <a:t>Mem</a:t>
            </a:r>
            <a:r>
              <a:rPr lang="en-US" dirty="0"/>
              <a:t>[100] </a:t>
            </a:r>
            <a:r>
              <a:rPr lang="en-US" dirty="0">
                <a:sym typeface="Wingdings"/>
              </a:rPr>
              <a:t> physical memory [5100], who translates?</a:t>
            </a:r>
          </a:p>
          <a:p>
            <a:pPr lvl="1"/>
            <a:r>
              <a:rPr lang="en-US" dirty="0"/>
              <a:t>Requires </a:t>
            </a:r>
            <a:r>
              <a:rPr lang="en-US" b="1" dirty="0">
                <a:solidFill>
                  <a:srgbClr val="FF6600"/>
                </a:solidFill>
              </a:rPr>
              <a:t>hardware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support: </a:t>
            </a:r>
            <a:r>
              <a:rPr lang="en-US" dirty="0">
                <a:solidFill>
                  <a:srgbClr val="FF6600"/>
                </a:solidFill>
              </a:rPr>
              <a:t>Memory Management Unit (MMU)</a:t>
            </a:r>
          </a:p>
          <a:p>
            <a:pPr lvl="2"/>
            <a:r>
              <a:rPr lang="en-US" dirty="0"/>
              <a:t>An MMU for every CPU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71060" y="4967308"/>
            <a:ext cx="1748535" cy="166209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4282" y="5685531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71060" y="5374699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18698" y="5310298"/>
            <a:ext cx="8771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49009" y="6224289"/>
            <a:ext cx="27443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949654" y="5658883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949654" y="5211153"/>
            <a:ext cx="1402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base + bound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107372" y="4668255"/>
            <a:ext cx="123104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35278" y="5144742"/>
            <a:ext cx="1012942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Virtual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3172817" y="5374697"/>
            <a:ext cx="2098243" cy="28418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3172817" y="5913458"/>
            <a:ext cx="2098243" cy="31083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15315" y="5464187"/>
            <a:ext cx="905940" cy="565655"/>
          </a:xfrm>
          <a:prstGeom prst="rect">
            <a:avLst/>
          </a:prstGeom>
          <a:solidFill>
            <a:srgbClr val="FF6600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50904" y="5812771"/>
            <a:ext cx="155687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err="1">
                <a:solidFill>
                  <a:srgbClr val="FF0000"/>
                </a:solidFill>
                <a:latin typeface="Gill Sans"/>
                <a:cs typeface="Gill Sans"/>
              </a:rPr>
              <a:t>mem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[100]    </a:t>
            </a:r>
            <a:r>
              <a:rPr lang="en-US" sz="1400" b="0" dirty="0" err="1">
                <a:solidFill>
                  <a:srgbClr val="FF0000"/>
                </a:solidFill>
                <a:latin typeface="Gill Sans"/>
                <a:cs typeface="Gill Sans"/>
              </a:rPr>
              <a:t>var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=7</a:t>
            </a:r>
          </a:p>
        </p:txBody>
      </p:sp>
    </p:spTree>
    <p:extLst>
      <p:ext uri="{BB962C8B-B14F-4D97-AF65-F5344CB8AC3E}">
        <p14:creationId xmlns:p14="http://schemas.microsoft.com/office/powerpoint/2010/main" val="296486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7" y="0"/>
            <a:ext cx="8692460" cy="914400"/>
          </a:xfrm>
        </p:spPr>
        <p:txBody>
          <a:bodyPr/>
          <a:lstStyle/>
          <a:p>
            <a:r>
              <a:rPr lang="en-US" dirty="0"/>
              <a:t>Memory Management Unit (MMU)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24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129516"/>
            <a:ext cx="8692460" cy="2832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Translates </a:t>
            </a:r>
            <a:r>
              <a:rPr lang="en-US" u="sng" dirty="0">
                <a:solidFill>
                  <a:srgbClr val="FF0000"/>
                </a:solidFill>
              </a:rPr>
              <a:t>virtual</a:t>
            </a:r>
            <a:r>
              <a:rPr lang="en-US" dirty="0"/>
              <a:t> to </a:t>
            </a:r>
            <a:r>
              <a:rPr lang="en-US" u="sng" dirty="0">
                <a:solidFill>
                  <a:srgbClr val="0000FF"/>
                </a:solidFill>
              </a:rPr>
              <a:t>physical</a:t>
            </a:r>
            <a:r>
              <a:rPr lang="en-US" dirty="0"/>
              <a:t> addresses</a:t>
            </a:r>
          </a:p>
          <a:p>
            <a:pPr lvl="1"/>
            <a:r>
              <a:rPr lang="en-US" dirty="0"/>
              <a:t>Done on every memory reference by the CPU</a:t>
            </a:r>
          </a:p>
          <a:p>
            <a:r>
              <a:rPr lang="en-US" dirty="0"/>
              <a:t>For BB, MMU contains two registers: </a:t>
            </a:r>
            <a:r>
              <a:rPr lang="en-US" dirty="0">
                <a:solidFill>
                  <a:srgbClr val="008000"/>
                </a:solidFill>
              </a:rPr>
              <a:t>Base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Bound</a:t>
            </a:r>
          </a:p>
          <a:p>
            <a:pPr lvl="1"/>
            <a:r>
              <a:rPr lang="en-US" b="1" dirty="0"/>
              <a:t>OS</a:t>
            </a:r>
            <a:r>
              <a:rPr lang="en-US" dirty="0"/>
              <a:t> sets the </a:t>
            </a:r>
            <a:r>
              <a:rPr lang="en-US" b="1" dirty="0"/>
              <a:t>base</a:t>
            </a:r>
            <a:r>
              <a:rPr lang="en-US" dirty="0"/>
              <a:t> and </a:t>
            </a:r>
            <a:r>
              <a:rPr lang="en-US" b="1" dirty="0"/>
              <a:t>bound</a:t>
            </a:r>
            <a:r>
              <a:rPr lang="en-US" dirty="0"/>
              <a:t> registers of the </a:t>
            </a:r>
            <a:r>
              <a:rPr lang="en-US" b="1" dirty="0"/>
              <a:t>currently</a:t>
            </a:r>
            <a:r>
              <a:rPr lang="en-US" dirty="0"/>
              <a:t> running process</a:t>
            </a:r>
          </a:p>
          <a:p>
            <a:pPr lvl="2"/>
            <a:r>
              <a:rPr lang="en-US" dirty="0"/>
              <a:t>Example: CPU is running Process 1</a:t>
            </a:r>
          </a:p>
          <a:p>
            <a:pPr lvl="2"/>
            <a:r>
              <a:rPr lang="en-US" dirty="0"/>
              <a:t>P1’s base is 5000</a:t>
            </a:r>
          </a:p>
          <a:p>
            <a:pPr lvl="1"/>
            <a:r>
              <a:rPr lang="en-US" dirty="0"/>
              <a:t>Must be done correctly during context switching</a:t>
            </a:r>
          </a:p>
          <a:p>
            <a:pPr lvl="1"/>
            <a:r>
              <a:rPr lang="en-US" i="1" dirty="0"/>
              <a:t>(More step-by-step examples when we discuss segmentation)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" y="5037798"/>
            <a:ext cx="220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CPU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76700" y="5113998"/>
            <a:ext cx="1676400" cy="990600"/>
          </a:xfrm>
          <a:prstGeom prst="rect">
            <a:avLst/>
          </a:prstGeom>
          <a:solidFill>
            <a:srgbClr val="FF6600"/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(base=…)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(bound=…)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43700" y="5190198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933700" y="5494998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753100" y="5494998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23900" y="4656798"/>
            <a:ext cx="226215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Process 1 is running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06019" y="6250584"/>
            <a:ext cx="96976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Logical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address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638800" y="6172200"/>
            <a:ext cx="97990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Gill Sans"/>
                <a:cs typeface="Gill Sans"/>
              </a:rPr>
              <a:t>Physical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Gill Sans"/>
                <a:cs typeface="Gill Sans"/>
              </a:rPr>
              <a:t>address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3390900" y="5571198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6286500" y="5571198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43356" y="4270177"/>
            <a:ext cx="201689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mov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 $7,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mem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[</a:t>
            </a:r>
            <a:r>
              <a:rPr lang="en-US" sz="1800" u="sng" dirty="0">
                <a:solidFill>
                  <a:srgbClr val="FF0000"/>
                </a:solidFill>
                <a:latin typeface="Gill Sans"/>
                <a:cs typeface="Gill Sans"/>
              </a:rPr>
              <a:t>100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]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19756" y="5410200"/>
            <a:ext cx="73334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8000"/>
                </a:solidFill>
                <a:latin typeface="Gill Sans"/>
                <a:cs typeface="Gill Sans"/>
              </a:rPr>
              <a:t>5000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6096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7" y="0"/>
            <a:ext cx="8692460" cy="914400"/>
          </a:xfrm>
        </p:spPr>
        <p:txBody>
          <a:bodyPr/>
          <a:lstStyle/>
          <a:p>
            <a:r>
              <a:rPr lang="en-US" dirty="0"/>
              <a:t>MMU (BB) Translation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25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219200"/>
            <a:ext cx="8692460" cy="2667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Physical address </a:t>
            </a:r>
            <a:r>
              <a:rPr lang="en-US" b="1" dirty="0"/>
              <a:t>= </a:t>
            </a:r>
            <a:r>
              <a:rPr lang="en-US" b="1" dirty="0">
                <a:solidFill>
                  <a:srgbClr val="FF0000"/>
                </a:solidFill>
              </a:rPr>
              <a:t>logical address </a:t>
            </a:r>
            <a:r>
              <a:rPr lang="en-US" b="1" dirty="0"/>
              <a:t>+ </a:t>
            </a:r>
            <a:r>
              <a:rPr lang="en-US" b="1" dirty="0">
                <a:solidFill>
                  <a:srgbClr val="008000"/>
                </a:solidFill>
              </a:rPr>
              <a:t>base</a:t>
            </a:r>
          </a:p>
          <a:p>
            <a:r>
              <a:rPr lang="en-US" b="1" dirty="0"/>
              <a:t>If (</a:t>
            </a:r>
            <a:r>
              <a:rPr lang="en-US" b="1" dirty="0">
                <a:solidFill>
                  <a:srgbClr val="FF0000"/>
                </a:solidFill>
              </a:rPr>
              <a:t>logical address </a:t>
            </a:r>
            <a:r>
              <a:rPr lang="en-US" b="1" dirty="0"/>
              <a:t>&gt; </a:t>
            </a:r>
            <a:r>
              <a:rPr lang="en-US" b="1" dirty="0">
                <a:solidFill>
                  <a:schemeClr val="bg1"/>
                </a:solidFill>
              </a:rPr>
              <a:t>bound</a:t>
            </a:r>
            <a:r>
              <a:rPr lang="en-US" b="1" dirty="0"/>
              <a:t>) SEGFAULT exception</a:t>
            </a:r>
          </a:p>
          <a:p>
            <a:pPr lvl="1"/>
            <a:r>
              <a:rPr lang="en-US" dirty="0"/>
              <a:t>CPU jumps to OS </a:t>
            </a:r>
            <a:r>
              <a:rPr lang="en-US" dirty="0" err="1"/>
              <a:t>segfault_exception_handler</a:t>
            </a:r>
            <a:r>
              <a:rPr lang="en-US" dirty="0"/>
              <a:t>();</a:t>
            </a:r>
            <a:endParaRPr lang="en-US" b="1" dirty="0"/>
          </a:p>
          <a:p>
            <a:pPr lvl="1"/>
            <a:r>
              <a:rPr lang="en-US" dirty="0"/>
              <a:t>Ex: a naïve hacker</a:t>
            </a:r>
          </a:p>
          <a:p>
            <a:pPr lvl="2"/>
            <a:r>
              <a:rPr lang="en-US" dirty="0"/>
              <a:t>char*p = 0xC0004000  </a:t>
            </a:r>
          </a:p>
          <a:p>
            <a:pPr lvl="2"/>
            <a:r>
              <a:rPr lang="en-US" dirty="0" err="1"/>
              <a:t>strcpy</a:t>
            </a:r>
            <a:r>
              <a:rPr lang="en-US" dirty="0"/>
              <a:t>(p, “</a:t>
            </a:r>
            <a:r>
              <a:rPr lang="en-US" dirty="0" err="1"/>
              <a:t>hahaha</a:t>
            </a:r>
            <a:r>
              <a:rPr lang="en-US" dirty="0"/>
              <a:t>!”)</a:t>
            </a:r>
          </a:p>
          <a:p>
            <a:pPr lvl="3"/>
            <a:r>
              <a:rPr lang="en-US" dirty="0" err="1"/>
              <a:t>mov</a:t>
            </a:r>
            <a:r>
              <a:rPr lang="en-US" dirty="0"/>
              <a:t>  “</a:t>
            </a:r>
            <a:r>
              <a:rPr lang="en-US" dirty="0" err="1"/>
              <a:t>hahaha</a:t>
            </a:r>
            <a:r>
              <a:rPr lang="en-US" dirty="0"/>
              <a:t>!”  </a:t>
            </a:r>
            <a:r>
              <a:rPr lang="en-US" dirty="0" err="1"/>
              <a:t>mem</a:t>
            </a:r>
            <a:r>
              <a:rPr lang="en-US" dirty="0"/>
              <a:t>[0xC0004000]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" y="5037798"/>
            <a:ext cx="2209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CPU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76700" y="5113998"/>
            <a:ext cx="16764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MMU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800" dirty="0">
                <a:solidFill>
                  <a:srgbClr val="008000"/>
                </a:solidFill>
                <a:latin typeface="Gill Sans"/>
                <a:cs typeface="Gill Sans"/>
              </a:rPr>
              <a:t>base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=…)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bound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=…)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43700" y="5190198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933700" y="5494998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753100" y="5494998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28900" y="6256998"/>
            <a:ext cx="175197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Logical address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914900" y="6104598"/>
            <a:ext cx="183626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Physical address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3390900" y="5571198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6286500" y="5571198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43356" y="4270177"/>
            <a:ext cx="201689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Mov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$7,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mem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100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]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284378" y="4270177"/>
            <a:ext cx="127965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8000"/>
                </a:solidFill>
                <a:latin typeface="Gill Sans"/>
                <a:cs typeface="Gill Sans"/>
              </a:rPr>
              <a:t>5000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100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086600" y="4287466"/>
            <a:ext cx="135584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Mem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[</a:t>
            </a:r>
            <a:r>
              <a:rPr lang="en-US" sz="1800" dirty="0">
                <a:solidFill>
                  <a:srgbClr val="3366FF"/>
                </a:solidFill>
                <a:latin typeface="Gill Sans"/>
                <a:cs typeface="Gill Sans"/>
              </a:rPr>
              <a:t>5100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3501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26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physical addresses for the following 16-bit logical addresses?</a:t>
            </a:r>
          </a:p>
          <a:p>
            <a:r>
              <a:rPr lang="en-US" dirty="0"/>
              <a:t>Process 1: base: 0x4320, bound: 0x2220</a:t>
            </a:r>
          </a:p>
          <a:p>
            <a:pPr lvl="1"/>
            <a:r>
              <a:rPr lang="en-US" dirty="0"/>
              <a:t>CPU is accessing </a:t>
            </a:r>
            <a:r>
              <a:rPr lang="en-US" dirty="0" err="1"/>
              <a:t>mem</a:t>
            </a:r>
            <a:r>
              <a:rPr lang="en-US" dirty="0"/>
              <a:t>[…] below</a:t>
            </a:r>
          </a:p>
          <a:p>
            <a:pPr lvl="1"/>
            <a:r>
              <a:rPr lang="en-US" dirty="0"/>
              <a:t>0x 0100: 4320 + 100 = 0x4420</a:t>
            </a:r>
          </a:p>
          <a:p>
            <a:pPr lvl="1"/>
            <a:r>
              <a:rPr lang="en-US" dirty="0"/>
              <a:t>0x 1110: 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/>
              <a:t>0x 3000:</a:t>
            </a:r>
            <a:r>
              <a:rPr lang="en-US" dirty="0">
                <a:solidFill>
                  <a:srgbClr val="FF0000"/>
                </a:solidFill>
              </a:rPr>
              <a:t> …</a:t>
            </a:r>
          </a:p>
          <a:p>
            <a:r>
              <a:rPr lang="en-US" dirty="0"/>
              <a:t>Process 2: base: 0x8540, bound: 0x3330</a:t>
            </a:r>
          </a:p>
          <a:p>
            <a:pPr lvl="1"/>
            <a:r>
              <a:rPr lang="en-US" dirty="0"/>
              <a:t>0x 0000: 8540</a:t>
            </a:r>
          </a:p>
          <a:p>
            <a:pPr lvl="1"/>
            <a:r>
              <a:rPr lang="en-US" dirty="0"/>
              <a:t>0x 1110: 9650</a:t>
            </a:r>
          </a:p>
          <a:p>
            <a:pPr lvl="1"/>
            <a:r>
              <a:rPr lang="en-US" dirty="0"/>
              <a:t>0x 3000: 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48" y="-26259"/>
            <a:ext cx="8692460" cy="914400"/>
          </a:xfrm>
        </p:spPr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27</a:t>
            </a:fld>
            <a:endParaRPr lang="en-US" dirty="0">
              <a:latin typeface="Arial Narro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90565" y="3370343"/>
            <a:ext cx="1748535" cy="27352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90565" y="351201"/>
            <a:ext cx="1748535" cy="330924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290565" y="4530750"/>
            <a:ext cx="1748535" cy="53876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90565" y="5359612"/>
            <a:ext cx="1748535" cy="580204"/>
          </a:xfrm>
          <a:prstGeom prst="rect">
            <a:avLst/>
          </a:prstGeom>
          <a:solidFill>
            <a:srgbClr val="8AD87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481779" y="5766360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P2 base = 2000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973396" y="5999617"/>
            <a:ext cx="248522" cy="2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435078" y="4955107"/>
            <a:ext cx="1300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P1 base = 5000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327557" y="6236664"/>
            <a:ext cx="1058590" cy="40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569" y="394202"/>
            <a:ext cx="1592339" cy="1692701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P1.pcb {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b="0" dirty="0" err="1">
                <a:solidFill>
                  <a:schemeClr val="bg1"/>
                </a:solidFill>
                <a:latin typeface="Arial"/>
                <a:cs typeface="Arial"/>
              </a:rPr>
              <a:t>eax</a:t>
            </a:r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b="0" dirty="0" err="1">
                <a:solidFill>
                  <a:schemeClr val="bg1"/>
                </a:solidFill>
                <a:latin typeface="Arial"/>
                <a:cs typeface="Arial"/>
              </a:rPr>
              <a:t>ebx</a:t>
            </a:r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, etc.….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base=5000;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bound=…;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}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569" y="1772062"/>
            <a:ext cx="1592339" cy="1722223"/>
          </a:xfrm>
          <a:prstGeom prst="rect">
            <a:avLst/>
          </a:prstGeom>
          <a:solidFill>
            <a:srgbClr val="8AD87A"/>
          </a:solidFill>
          <a:ln w="12700" cmpd="sng">
            <a:solidFill>
              <a:schemeClr val="bg1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P2.pcb {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eax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=777;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1600" b="0" dirty="0" err="1">
                <a:solidFill>
                  <a:schemeClr val="bg1"/>
                </a:solidFill>
                <a:latin typeface="Arial"/>
                <a:cs typeface="Arial"/>
              </a:rPr>
              <a:t>ebx</a:t>
            </a:r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, etc.….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 base=2000;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  bound=….;</a:t>
            </a:r>
          </a:p>
          <a:p>
            <a:r>
              <a:rPr lang="en-US" sz="1600" b="0" dirty="0">
                <a:solidFill>
                  <a:schemeClr val="bg1"/>
                </a:solidFill>
                <a:latin typeface="Arial"/>
                <a:cs typeface="Arial"/>
              </a:rPr>
              <a:t>}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219" y="313460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8438" y="1422942"/>
            <a:ext cx="1971362" cy="79009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Running P1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Read Mem[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eax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eax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???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)</a:t>
            </a:r>
            <a:endParaRPr lang="en-US" sz="18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38400" y="1374839"/>
            <a:ext cx="1638234" cy="8382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base=</a:t>
            </a: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5000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938992"/>
            <a:ext cx="98130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CPU: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902878"/>
            <a:ext cx="112708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MMU: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0255" y="3291251"/>
            <a:ext cx="1971362" cy="790097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Running 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</a:rPr>
              <a:t>Mem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[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0xC001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42183" y="3243148"/>
            <a:ext cx="1638234" cy="8382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Base=</a:t>
            </a:r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1603439"/>
            <a:ext cx="128731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Mem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3574" y="2610552"/>
            <a:ext cx="3379900" cy="7386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Timer interrupt (10ms) – </a:t>
            </a:r>
          </a:p>
          <a:p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must save P1’s context </a:t>
            </a:r>
            <a:r>
              <a:rPr lang="en-US" sz="1800" i="1" dirty="0">
                <a:solidFill>
                  <a:schemeClr val="bg1"/>
                </a:solidFill>
                <a:latin typeface="Gill Sans"/>
                <a:cs typeface="Gill Sans"/>
              </a:rPr>
              <a:t>to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 P1’s PCB!!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343400" y="770122"/>
            <a:ext cx="1887966" cy="6075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40559" y="3486262"/>
            <a:ext cx="128731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Mem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4548781" y="1910626"/>
            <a:ext cx="151678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"/>
                <a:cs typeface="Gill Sans"/>
              </a:rPr>
              <a:t>Addresses: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76472" y="5814463"/>
            <a:ext cx="1971362" cy="790097"/>
          </a:xfrm>
          <a:prstGeom prst="rect">
            <a:avLst/>
          </a:prstGeom>
          <a:solidFill>
            <a:srgbClr val="8AD87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</a:rPr>
              <a:t>Running P2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</a:rPr>
              <a:t>eax</a:t>
            </a:r>
            <a:r>
              <a:rPr lang="en-US" sz="1800" b="0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Mem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[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200</a:t>
            </a:r>
            <a:r>
              <a:rPr lang="en-US" sz="1800" b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]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438400" y="5766360"/>
            <a:ext cx="1638234" cy="838200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Base=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???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36776" y="6009474"/>
            <a:ext cx="128731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Mem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???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6358" y="4489565"/>
            <a:ext cx="4608377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(reschedule processes, give CPU to P2)</a:t>
            </a:r>
          </a:p>
          <a:p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must load P2’s context </a:t>
            </a:r>
            <a:r>
              <a:rPr lang="en-US" sz="1800" i="1" dirty="0">
                <a:solidFill>
                  <a:schemeClr val="bg1"/>
                </a:solidFill>
                <a:latin typeface="Gill Sans"/>
                <a:cs typeface="Gill Sans"/>
              </a:rPr>
              <a:t>from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 P2’s PCB!!</a:t>
            </a:r>
          </a:p>
          <a:p>
            <a:r>
              <a:rPr lang="en-US" sz="2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eax</a:t>
            </a:r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  <a:p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="" xmlns:a16="http://schemas.microsoft.com/office/drawing/2014/main" id="{418837BF-2BAF-D94C-8E99-FB6ACBCC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072" y="520481"/>
            <a:ext cx="130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Mem[5100]=88</a:t>
            </a:r>
          </a:p>
        </p:txBody>
      </p:sp>
    </p:spTree>
    <p:extLst>
      <p:ext uri="{BB962C8B-B14F-4D97-AF65-F5344CB8AC3E}">
        <p14:creationId xmlns:p14="http://schemas.microsoft.com/office/powerpoint/2010/main" val="222837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4" grpId="0"/>
      <p:bldP spid="25" grpId="0"/>
      <p:bldP spid="26" grpId="0" animBg="1"/>
      <p:bldP spid="27" grpId="0" animBg="1"/>
      <p:bldP spid="32" grpId="0"/>
      <p:bldP spid="33" grpId="0"/>
      <p:bldP spid="35" grpId="0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16207"/>
          </a:xfrm>
        </p:spPr>
        <p:txBody>
          <a:bodyPr/>
          <a:lstStyle/>
          <a:p>
            <a:r>
              <a:rPr lang="en-US" dirty="0"/>
              <a:t>BB Disadvantages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28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6488" y="3473546"/>
            <a:ext cx="8933211" cy="338445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3 users open 10 MB Excel software, where’s the code segments? How much memory needed?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...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about 50 users?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6" y="904074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3126" y="904074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5" y="2727571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5" y="1857266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96055" y="1194176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3126" y="2064481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3126" y="2893344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3126" y="1277062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3644591" y="1194176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3644591" y="1732937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644591" y="1857266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3644591" y="2437469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3644591" y="1277062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3644591" y="1898709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6778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702733"/>
          </a:xfrm>
        </p:spPr>
        <p:txBody>
          <a:bodyPr/>
          <a:lstStyle/>
          <a:p>
            <a:r>
              <a:rPr lang="en-US" dirty="0"/>
              <a:t>BB Advantages [Read offline, if no time]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29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016381"/>
            <a:ext cx="8692460" cy="294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memory </a:t>
            </a:r>
            <a:r>
              <a:rPr lang="en-US" dirty="0">
                <a:solidFill>
                  <a:srgbClr val="FF0000"/>
                </a:solidFill>
              </a:rPr>
              <a:t>protection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(via virtual address)</a:t>
            </a:r>
          </a:p>
          <a:p>
            <a:r>
              <a:rPr lang="en-US" dirty="0"/>
              <a:t>Supports </a:t>
            </a:r>
            <a:r>
              <a:rPr lang="en-US" dirty="0">
                <a:solidFill>
                  <a:srgbClr val="FF0000"/>
                </a:solidFill>
              </a:rPr>
              <a:t>dynamic relocation</a:t>
            </a:r>
          </a:p>
          <a:p>
            <a:pPr lvl="1"/>
            <a:r>
              <a:rPr lang="en-US" dirty="0"/>
              <a:t>Easy relocation / move address spaces </a:t>
            </a:r>
          </a:p>
          <a:p>
            <a:pPr lvl="1"/>
            <a:r>
              <a:rPr lang="en-US" dirty="0"/>
              <a:t>Move P2?  Simply change P2’s base and bound in P2’s PCB</a:t>
            </a:r>
          </a:p>
          <a:p>
            <a:r>
              <a:rPr lang="en-US" dirty="0">
                <a:solidFill>
                  <a:srgbClr val="FF0000"/>
                </a:solidFill>
              </a:rPr>
              <a:t>Simple</a:t>
            </a:r>
            <a:r>
              <a:rPr lang="en-US" dirty="0"/>
              <a:t>, inexpensive implementation</a:t>
            </a:r>
          </a:p>
          <a:p>
            <a:pPr lvl="1"/>
            <a:r>
              <a:rPr lang="en-US" dirty="0"/>
              <a:t>Two registers, little logic in MMU</a:t>
            </a:r>
          </a:p>
          <a:p>
            <a:pPr lvl="1"/>
            <a:r>
              <a:rPr lang="en-US" dirty="0"/>
              <a:t>OS sets the two registers on kernel-to-user mode switching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3127" y="4107536"/>
            <a:ext cx="1748535" cy="273524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3127" y="4107536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96056" y="5931033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6056" y="5060728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96056" y="4397638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3127" y="5267943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3127" y="6096806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3127" y="4480524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3644592" y="4397638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3644592" y="4936399"/>
            <a:ext cx="1748535" cy="8703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644592" y="5060728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3644592" y="5640931"/>
            <a:ext cx="1748535" cy="103607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3644592" y="4480524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3644592" y="5102171"/>
            <a:ext cx="1748535" cy="14505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104037" y="4191000"/>
            <a:ext cx="87716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bound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65482" y="4754658"/>
            <a:ext cx="248522" cy="237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162458" y="5623256"/>
            <a:ext cx="737301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P1 base</a:t>
            </a:r>
          </a:p>
        </p:txBody>
      </p:sp>
    </p:spTree>
    <p:extLst>
      <p:ext uri="{BB962C8B-B14F-4D97-AF65-F5344CB8AC3E}">
        <p14:creationId xmlns:p14="http://schemas.microsoft.com/office/powerpoint/2010/main" val="378215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66" y="1291418"/>
            <a:ext cx="3285100" cy="2463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123987"/>
            <a:ext cx="8692460" cy="914400"/>
          </a:xfrm>
        </p:spPr>
        <p:txBody>
          <a:bodyPr/>
          <a:lstStyle/>
          <a:p>
            <a:r>
              <a:rPr lang="en-US" dirty="0"/>
              <a:t>Why Study Memory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8613" y="1328771"/>
            <a:ext cx="6182187" cy="5392704"/>
          </a:xfrm>
        </p:spPr>
        <p:txBody>
          <a:bodyPr>
            <a:normAutofit/>
          </a:bodyPr>
          <a:lstStyle/>
          <a:p>
            <a:r>
              <a:rPr lang="en-US" dirty="0"/>
              <a:t>Code and Data location</a:t>
            </a:r>
          </a:p>
          <a:p>
            <a:pPr lvl="1"/>
            <a:r>
              <a:rPr lang="en-US" dirty="0"/>
              <a:t>Open Excel</a:t>
            </a:r>
          </a:p>
          <a:p>
            <a:pPr lvl="2"/>
            <a:r>
              <a:rPr lang="en-US" dirty="0"/>
              <a:t>Where’s excel </a:t>
            </a:r>
            <a:r>
              <a:rPr lang="en-US" b="1" dirty="0"/>
              <a:t>code</a:t>
            </a:r>
            <a:r>
              <a:rPr lang="en-US" dirty="0"/>
              <a:t> in memory</a:t>
            </a:r>
          </a:p>
          <a:p>
            <a:pPr lvl="1"/>
            <a:r>
              <a:rPr lang="en-US" dirty="0"/>
              <a:t>Function(</a:t>
            </a:r>
            <a:r>
              <a:rPr lang="en-US" dirty="0" err="1"/>
              <a:t>int</a:t>
            </a:r>
            <a:r>
              <a:rPr lang="en-US" dirty="0"/>
              <a:t> A, </a:t>
            </a:r>
            <a:r>
              <a:rPr lang="en-US" dirty="0" err="1"/>
              <a:t>int</a:t>
            </a:r>
            <a:r>
              <a:rPr lang="en-US" dirty="0"/>
              <a:t> B) {…}</a:t>
            </a:r>
          </a:p>
          <a:p>
            <a:pPr lvl="2"/>
            <a:r>
              <a:rPr lang="en-US" dirty="0"/>
              <a:t>Where’s A, B?</a:t>
            </a:r>
          </a:p>
          <a:p>
            <a:pPr lvl="2"/>
            <a:r>
              <a:rPr lang="en-US" dirty="0"/>
              <a:t>Where’s the </a:t>
            </a:r>
            <a:r>
              <a:rPr lang="en-US" b="1" dirty="0"/>
              <a:t>stack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*P = </a:t>
            </a:r>
            <a:r>
              <a:rPr lang="en-US" dirty="0" err="1"/>
              <a:t>malloc</a:t>
            </a:r>
            <a:r>
              <a:rPr lang="en-US" dirty="0"/>
              <a:t>(1000);</a:t>
            </a:r>
          </a:p>
          <a:p>
            <a:pPr lvl="2"/>
            <a:r>
              <a:rPr lang="en-US" dirty="0"/>
              <a:t>Where’s P? </a:t>
            </a:r>
          </a:p>
          <a:p>
            <a:pPr lvl="2"/>
            <a:r>
              <a:rPr lang="en-US" dirty="0"/>
              <a:t>Where’s the </a:t>
            </a:r>
            <a:r>
              <a:rPr lang="en-US" b="1" dirty="0"/>
              <a:t>heap</a:t>
            </a:r>
            <a:r>
              <a:rPr lang="en-US" dirty="0"/>
              <a:t>?</a:t>
            </a:r>
          </a:p>
          <a:p>
            <a:r>
              <a:rPr lang="en-US" dirty="0">
                <a:sym typeface="Wingdings"/>
              </a:rPr>
              <a:t>Resource management</a:t>
            </a:r>
          </a:p>
          <a:p>
            <a:pPr lvl="1"/>
            <a:r>
              <a:rPr lang="en-US" dirty="0">
                <a:sym typeface="Wingdings"/>
              </a:rPr>
              <a:t>Sharing: How memory is shared across many 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6800" y="-93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6287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87867"/>
            <a:ext cx="8692460" cy="616207"/>
          </a:xfrm>
        </p:spPr>
        <p:txBody>
          <a:bodyPr/>
          <a:lstStyle/>
          <a:p>
            <a:r>
              <a:rPr lang="en-US" dirty="0"/>
              <a:t>BB Disadvantages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30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6489" y="3773196"/>
            <a:ext cx="8692460" cy="3084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What’s the “bound” of your process?</a:t>
            </a:r>
          </a:p>
          <a:p>
            <a:pPr lvl="1"/>
            <a:r>
              <a:rPr lang="en-US" dirty="0"/>
              <a:t>Hard to know; must overestimate for safety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Internal fragmentation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Each process must be allocated contiguously in physical memory</a:t>
            </a:r>
          </a:p>
          <a:p>
            <a:r>
              <a:rPr lang="en-US" dirty="0"/>
              <a:t>Processes come and go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external </a:t>
            </a:r>
            <a:r>
              <a:rPr lang="en-US" dirty="0">
                <a:sym typeface="Wingdings"/>
              </a:rPr>
              <a:t>fragmentation (memory holes)</a:t>
            </a:r>
          </a:p>
          <a:p>
            <a:pPr lvl="1"/>
            <a:r>
              <a:rPr lang="en-US" dirty="0"/>
              <a:t>Yes, address space can be relocated dynamically, but …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/>
              </a:rPr>
              <a:t>Relocation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 memory reshuffling, processes must freeze! </a:t>
            </a:r>
          </a:p>
          <a:p>
            <a:pPr lvl="2"/>
            <a:r>
              <a:rPr lang="en-US" dirty="0">
                <a:sym typeface="Wingdings"/>
              </a:rPr>
              <a:t>(related story: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Java garbage collection</a:t>
            </a:r>
            <a:r>
              <a:rPr lang="en-US" dirty="0">
                <a:sym typeface="Wingdings"/>
              </a:rPr>
              <a:t>)</a:t>
            </a:r>
          </a:p>
          <a:p>
            <a:pPr lvl="1"/>
            <a:r>
              <a:rPr lang="en-US" dirty="0"/>
              <a:t>Small process needs to expand, but neighboring address is full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Inflexible to expand, must relocate processes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81165" y="924897"/>
            <a:ext cx="1748535" cy="273524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81165" y="924897"/>
            <a:ext cx="1748535" cy="2901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81165" y="2085304"/>
            <a:ext cx="1748535" cy="53876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FFFFFF"/>
                </a:solidFill>
                <a:latin typeface="Gill Sans"/>
                <a:cs typeface="Gill Sans"/>
              </a:rPr>
              <a:t>Process 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81165" y="2914167"/>
            <a:ext cx="1748535" cy="58020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81165" y="1297885"/>
            <a:ext cx="1748535" cy="62164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5800" y="1233932"/>
            <a:ext cx="1905000" cy="22841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5800" y="1233932"/>
            <a:ext cx="19050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OS</a:t>
            </a: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5800" y="2126028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073727" y="2099596"/>
            <a:ext cx="108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Process 3</a:t>
            </a:r>
          </a:p>
        </p:txBody>
      </p:sp>
      <p:sp>
        <p:nvSpPr>
          <p:cNvPr id="23" name="Line 215"/>
          <p:cNvSpPr>
            <a:spLocks noChangeShapeType="1"/>
          </p:cNvSpPr>
          <p:nvPr/>
        </p:nvSpPr>
        <p:spPr bwMode="auto">
          <a:xfrm flipV="1">
            <a:off x="2590799" y="1288171"/>
            <a:ext cx="1679737" cy="8378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Line 216"/>
          <p:cNvSpPr>
            <a:spLocks noChangeShapeType="1"/>
          </p:cNvSpPr>
          <p:nvPr/>
        </p:nvSpPr>
        <p:spPr bwMode="auto">
          <a:xfrm>
            <a:off x="2693798" y="2842978"/>
            <a:ext cx="1576738" cy="67506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70537" y="1288171"/>
            <a:ext cx="1813571" cy="2229871"/>
            <a:chOff x="5053499" y="4368998"/>
            <a:chExt cx="1813571" cy="2229871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5053499" y="4848160"/>
              <a:ext cx="1813571" cy="10247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053499" y="6165283"/>
              <a:ext cx="1813571" cy="433586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5053499" y="5872920"/>
              <a:ext cx="1813571" cy="2923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5053499" y="4368998"/>
              <a:ext cx="1813571" cy="47916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-295494" y="2145762"/>
            <a:ext cx="97493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e.g.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10 MB</a:t>
            </a:r>
          </a:p>
        </p:txBody>
      </p:sp>
    </p:spTree>
    <p:extLst>
      <p:ext uri="{BB962C8B-B14F-4D97-AF65-F5344CB8AC3E}">
        <p14:creationId xmlns:p14="http://schemas.microsoft.com/office/powerpoint/2010/main" val="14383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1286173"/>
          </a:xfrm>
        </p:spPr>
        <p:txBody>
          <a:bodyPr/>
          <a:lstStyle/>
          <a:p>
            <a:r>
              <a:rPr lang="en-US" sz="4000" dirty="0"/>
              <a:t>Hexadecimal Primer (</a:t>
            </a:r>
            <a:br>
              <a:rPr lang="en-US" sz="4000" dirty="0"/>
            </a:br>
            <a:r>
              <a:rPr lang="en-US" sz="4000" dirty="0"/>
              <a:t>for next time, do it at home)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92" y="1286172"/>
            <a:ext cx="24100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Hex  Bits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0x0  0000     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0x1  0001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0x2  0010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0x3  0011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0x4  0100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0x5  0101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0x6  0110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0x7  0111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5086" y="1354463"/>
            <a:ext cx="41408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Hex  Bits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0x8  ?    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0x9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0xA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0xB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0xC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0xD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0xE  ?</a:t>
            </a: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0xF  ?</a:t>
            </a:r>
          </a:p>
          <a:p>
            <a:endParaRPr lang="en-US" sz="3200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r>
              <a:rPr lang="en-US" sz="3200" dirty="0">
                <a:solidFill>
                  <a:schemeClr val="bg1"/>
                </a:solidFill>
                <a:latin typeface="Lucida Console"/>
                <a:cs typeface="Lucida Console"/>
              </a:rPr>
              <a:t>0x07 + 0x0C = ??</a:t>
            </a:r>
          </a:p>
        </p:txBody>
      </p:sp>
    </p:spTree>
    <p:extLst>
      <p:ext uri="{BB962C8B-B14F-4D97-AF65-F5344CB8AC3E}">
        <p14:creationId xmlns:p14="http://schemas.microsoft.com/office/powerpoint/2010/main" val="256120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32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385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0" y="1359027"/>
            <a:ext cx="1233055" cy="4355974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bg1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Pointer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36" y="1362075"/>
            <a:ext cx="4604354" cy="497205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x = 7;  (32b / 4B)</a:t>
            </a:r>
          </a:p>
          <a:p>
            <a:r>
              <a:rPr lang="en-US" dirty="0" err="1"/>
              <a:t>int</a:t>
            </a:r>
            <a:r>
              <a:rPr lang="en-US" dirty="0"/>
              <a:t> *p = &amp; x;</a:t>
            </a:r>
          </a:p>
          <a:p>
            <a:r>
              <a:rPr lang="en-US" dirty="0" err="1"/>
              <a:t>int</a:t>
            </a:r>
            <a:r>
              <a:rPr lang="en-US" dirty="0"/>
              <a:t> y = (</a:t>
            </a:r>
            <a:r>
              <a:rPr lang="en-US" dirty="0" err="1"/>
              <a:t>int</a:t>
            </a:r>
            <a:r>
              <a:rPr lang="en-US" dirty="0"/>
              <a:t>) p;</a:t>
            </a:r>
          </a:p>
          <a:p>
            <a:r>
              <a:rPr lang="en-US" dirty="0" err="1"/>
              <a:t>int</a:t>
            </a:r>
            <a:r>
              <a:rPr lang="en-US" dirty="0"/>
              <a:t> **</a:t>
            </a:r>
            <a:r>
              <a:rPr lang="en-US" dirty="0" err="1"/>
              <a:t>pp</a:t>
            </a:r>
            <a:r>
              <a:rPr lang="en-US" dirty="0"/>
              <a:t> = 0x4500;</a:t>
            </a:r>
          </a:p>
          <a:p>
            <a:endParaRPr lang="en-US" dirty="0"/>
          </a:p>
          <a:p>
            <a:r>
              <a:rPr lang="en-US" dirty="0"/>
              <a:t>Print:</a:t>
            </a:r>
          </a:p>
          <a:p>
            <a:r>
              <a:rPr lang="en-US" dirty="0"/>
              <a:t>x = ?,  &amp;x = ?</a:t>
            </a:r>
          </a:p>
          <a:p>
            <a:r>
              <a:rPr lang="en-US" dirty="0"/>
              <a:t>*p = ?, p = ?</a:t>
            </a:r>
          </a:p>
          <a:p>
            <a:r>
              <a:rPr lang="en-US" dirty="0"/>
              <a:t>*y = ?, y = ?</a:t>
            </a:r>
          </a:p>
          <a:p>
            <a:r>
              <a:rPr lang="en-US" dirty="0" err="1"/>
              <a:t>pp</a:t>
            </a:r>
            <a:r>
              <a:rPr lang="en-US" dirty="0"/>
              <a:t> = ?, *</a:t>
            </a:r>
            <a:r>
              <a:rPr lang="en-US" dirty="0" err="1"/>
              <a:t>pp</a:t>
            </a:r>
            <a:r>
              <a:rPr lang="en-US" dirty="0"/>
              <a:t> = ?, **</a:t>
            </a:r>
            <a:r>
              <a:rPr lang="en-US" dirty="0" err="1"/>
              <a:t>pp</a:t>
            </a:r>
            <a:r>
              <a:rPr lang="en-US" dirty="0"/>
              <a:t> = ?, &amp;</a:t>
            </a:r>
            <a:r>
              <a:rPr lang="en-US" dirty="0" err="1"/>
              <a:t>pp</a:t>
            </a:r>
            <a:r>
              <a:rPr lang="en-US" dirty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1" y="17720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055" y="17720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3856" y="26102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6910" y="26102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0x4500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7711" y="34484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0765" y="34484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0x5000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566" y="42866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4620" y="4286657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0x5500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1359027"/>
            <a:ext cx="1233055" cy="4355974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bg1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sz="1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1" y="17720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1856" y="26102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5711" y="34484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9566" y="4286657"/>
            <a:ext cx="1191489" cy="36933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0x4500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9490" y="1524000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63345" y="2362200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77200" y="3263791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Monaco"/>
                <a:cs typeface="Monaco"/>
              </a:rPr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91055" y="4471323"/>
            <a:ext cx="1129145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Monaco"/>
                <a:cs typeface="Monaco"/>
              </a:rPr>
              <a:t>pp</a:t>
            </a:r>
            <a:endParaRPr lang="en-US" sz="18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flipH="1" flipV="1">
            <a:off x="8063345" y="2895600"/>
            <a:ext cx="27710" cy="1676400"/>
          </a:xfrm>
          <a:prstGeom prst="curvedConnector3">
            <a:avLst>
              <a:gd name="adj1" fmla="val -3055659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68" name="Curved Connector 67"/>
          <p:cNvCxnSpPr/>
          <p:nvPr/>
        </p:nvCxnSpPr>
        <p:spPr bwMode="auto">
          <a:xfrm flipH="1" flipV="1">
            <a:off x="8049490" y="1905000"/>
            <a:ext cx="13855" cy="838200"/>
          </a:xfrm>
          <a:prstGeom prst="curvedConnector3">
            <a:avLst>
              <a:gd name="adj1" fmla="val -5219047"/>
            </a:avLst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185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22" grpId="0" animBg="1"/>
      <p:bldP spid="24" grpId="0" animBg="1"/>
      <p:bldP spid="26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State: </a:t>
            </a:r>
            <a:r>
              <a:rPr lang="en-US" dirty="0">
                <a:solidFill>
                  <a:srgbClr val="FF0000"/>
                </a:solidFill>
              </a:rPr>
              <a:t>Process Address Space </a:t>
            </a:r>
            <a:r>
              <a:rPr lang="en-US" dirty="0"/>
              <a:t>(A Simple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86" y="1540966"/>
            <a:ext cx="4403725" cy="3057525"/>
          </a:xfrm>
        </p:spPr>
        <p:txBody>
          <a:bodyPr/>
          <a:lstStyle/>
          <a:p>
            <a:r>
              <a:rPr lang="en-US" dirty="0"/>
              <a:t>Infinite recursive program</a:t>
            </a:r>
          </a:p>
          <a:p>
            <a:pPr lvl="1"/>
            <a:r>
              <a:rPr lang="en-US" dirty="0"/>
              <a:t>What will grow? Stack/heap?</a:t>
            </a:r>
          </a:p>
          <a:p>
            <a:pPr lvl="1"/>
            <a:r>
              <a:rPr lang="en-US" dirty="0"/>
              <a:t>High to low? Or low to high?</a:t>
            </a:r>
          </a:p>
          <a:p>
            <a:r>
              <a:rPr lang="en-US" dirty="0"/>
              <a:t>Run infinite </a:t>
            </a:r>
            <a:r>
              <a:rPr lang="en-US" dirty="0" err="1"/>
              <a:t>malloc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will grow? Stack/heap?</a:t>
            </a:r>
          </a:p>
          <a:p>
            <a:pPr lvl="1"/>
            <a:r>
              <a:rPr lang="en-US" dirty="0"/>
              <a:t>High to low? Or low to high?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14800" y="4446930"/>
            <a:ext cx="2278952" cy="2415693"/>
            <a:chOff x="6591300" y="1588532"/>
            <a:chExt cx="2776857" cy="297180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591300" y="3124200"/>
              <a:ext cx="2209800" cy="8382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8801100" y="419100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8801100" y="1588532"/>
              <a:ext cx="5670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1800" b="0" kern="0" baseline="30000" dirty="0">
                  <a:solidFill>
                    <a:srgbClr val="000000"/>
                  </a:solidFill>
                  <a:latin typeface="Gill Sans"/>
                  <a:cs typeface="Gill Sans"/>
                </a:rPr>
                <a:t>n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-1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3981" y="3069729"/>
            <a:ext cx="3657600" cy="1323439"/>
          </a:xfrm>
          <a:prstGeom prst="rect">
            <a:avLst/>
          </a:prstGeom>
          <a:solidFill>
            <a:srgbClr val="E2AC00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while(true) {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*p =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(4000);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 " %08x \n", p);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1362075"/>
            <a:ext cx="3352800" cy="1569660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void f() {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[1000]; 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 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(“%08x ",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  f();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  <a:b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</a:br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517549" y="6436851"/>
            <a:ext cx="1602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Logical address</a:t>
            </a:r>
          </a:p>
        </p:txBody>
      </p:sp>
    </p:spTree>
    <p:extLst>
      <p:ext uri="{BB962C8B-B14F-4D97-AF65-F5344CB8AC3E}">
        <p14:creationId xmlns:p14="http://schemas.microsoft.com/office/powerpoint/2010/main" val="180960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6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20801"/>
            <a:ext cx="3591387" cy="660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(run </a:t>
            </a:r>
            <a:r>
              <a:rPr lang="en-US" dirty="0" err="1"/>
              <a:t>address.c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276" y="1905000"/>
            <a:ext cx="8969553" cy="483209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aco"/>
                <a:cs typeface="Monaco"/>
              </a:rPr>
              <a:t>#include &lt;</a:t>
            </a:r>
            <a:r>
              <a:rPr lang="en-US" sz="1400" dirty="0" err="1">
                <a:latin typeface="Monaco"/>
                <a:cs typeface="Monaco"/>
              </a:rPr>
              <a:t>stdio.h</a:t>
            </a:r>
            <a:r>
              <a:rPr lang="en-US" sz="1400" dirty="0">
                <a:latin typeface="Monaco"/>
                <a:cs typeface="Monaco"/>
              </a:rPr>
              <a:t>&gt;</a:t>
            </a:r>
          </a:p>
          <a:p>
            <a:r>
              <a:rPr lang="en-US" sz="1400" dirty="0">
                <a:latin typeface="Monaco"/>
                <a:cs typeface="Monaco"/>
              </a:rPr>
              <a:t>#include &lt;</a:t>
            </a:r>
            <a:r>
              <a:rPr lang="en-US" sz="1400" dirty="0" err="1">
                <a:latin typeface="Monaco"/>
                <a:cs typeface="Monaco"/>
              </a:rPr>
              <a:t>stdlib.h</a:t>
            </a:r>
            <a:r>
              <a:rPr lang="en-US" sz="1400" dirty="0">
                <a:latin typeface="Monaco"/>
                <a:cs typeface="Monaco"/>
              </a:rPr>
              <a:t>&gt;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</a:t>
            </a:r>
            <a:r>
              <a:rPr lang="en-US" sz="1400" dirty="0" err="1">
                <a:latin typeface="Monaco"/>
                <a:cs typeface="Monaco"/>
              </a:rPr>
              <a:t>globalVar</a:t>
            </a:r>
            <a:r>
              <a:rPr lang="en-US" sz="1400" dirty="0">
                <a:latin typeface="Monaco"/>
                <a:cs typeface="Monaco"/>
              </a:rPr>
              <a:t> = 10;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main()</a:t>
            </a:r>
          </a:p>
          <a:p>
            <a:r>
              <a:rPr lang="en-US" sz="1400" dirty="0">
                <a:latin typeface="Monaco"/>
                <a:cs typeface="Monaco"/>
              </a:rPr>
              <a:t>{</a:t>
            </a: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</a:t>
            </a:r>
            <a:r>
              <a:rPr lang="en-US" sz="1400" dirty="0" err="1">
                <a:latin typeface="Monaco"/>
                <a:cs typeface="Monaco"/>
              </a:rPr>
              <a:t>localVar</a:t>
            </a:r>
            <a:r>
              <a:rPr lang="en-US" sz="1400" dirty="0">
                <a:latin typeface="Monaco"/>
                <a:cs typeface="Monaco"/>
              </a:rPr>
              <a:t>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int</a:t>
            </a:r>
            <a:r>
              <a:rPr lang="en-US" sz="1400" dirty="0">
                <a:latin typeface="Monaco"/>
                <a:cs typeface="Monaco"/>
              </a:rPr>
              <a:t> *</a:t>
            </a:r>
            <a:r>
              <a:rPr lang="en-US" sz="1400" dirty="0" err="1">
                <a:latin typeface="Monaco"/>
                <a:cs typeface="Monaco"/>
              </a:rPr>
              <a:t>heapVar</a:t>
            </a:r>
            <a:r>
              <a:rPr lang="en-US" sz="1400" dirty="0">
                <a:latin typeface="Monaco"/>
                <a:cs typeface="Monaco"/>
              </a:rPr>
              <a:t> = </a:t>
            </a:r>
            <a:r>
              <a:rPr lang="en-US" sz="1400" dirty="0" err="1">
                <a:latin typeface="Monaco"/>
                <a:cs typeface="Monaco"/>
              </a:rPr>
              <a:t>malloc</a:t>
            </a:r>
            <a:r>
              <a:rPr lang="en-US" sz="1400" dirty="0">
                <a:latin typeface="Monaco"/>
                <a:cs typeface="Monaco"/>
              </a:rPr>
              <a:t>(4);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variable </a:t>
            </a:r>
            <a:r>
              <a:rPr lang="en-US" sz="1400" dirty="0" err="1">
                <a:latin typeface="Monaco"/>
                <a:cs typeface="Monaco"/>
              </a:rPr>
              <a:t>localVar</a:t>
            </a:r>
            <a:r>
              <a:rPr lang="en-US" sz="1400" dirty="0">
                <a:latin typeface="Monaco"/>
                <a:cs typeface="Monaco"/>
              </a:rPr>
              <a:t>  is at %08x \n", &amp; </a:t>
            </a:r>
            <a:r>
              <a:rPr lang="en-US" sz="1400" dirty="0" err="1">
                <a:latin typeface="Monaco"/>
                <a:cs typeface="Monaco"/>
              </a:rPr>
              <a:t>localVar</a:t>
            </a:r>
            <a:r>
              <a:rPr lang="en-US" sz="1400" dirty="0">
                <a:latin typeface="Monaco"/>
                <a:cs typeface="Monaco"/>
              </a:rPr>
              <a:t>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variable </a:t>
            </a:r>
            <a:r>
              <a:rPr lang="en-US" sz="1400" dirty="0" err="1">
                <a:latin typeface="Monaco"/>
                <a:cs typeface="Monaco"/>
              </a:rPr>
              <a:t>heapVar</a:t>
            </a:r>
            <a:r>
              <a:rPr lang="en-US" sz="1400" dirty="0">
                <a:latin typeface="Monaco"/>
                <a:cs typeface="Monaco"/>
              </a:rPr>
              <a:t>   is at %08x \n", </a:t>
            </a:r>
            <a:r>
              <a:rPr lang="en-US" sz="1400" dirty="0" err="1">
                <a:latin typeface="Monaco"/>
                <a:cs typeface="Monaco"/>
              </a:rPr>
              <a:t>heapVar</a:t>
            </a:r>
            <a:r>
              <a:rPr lang="en-US" sz="1400" dirty="0">
                <a:latin typeface="Monaco"/>
                <a:cs typeface="Monaco"/>
              </a:rPr>
              <a:t>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variable </a:t>
            </a:r>
            <a:r>
              <a:rPr lang="en-US" sz="1400" dirty="0" err="1">
                <a:latin typeface="Monaco"/>
                <a:cs typeface="Monaco"/>
              </a:rPr>
              <a:t>globalVar</a:t>
            </a:r>
            <a:r>
              <a:rPr lang="en-US" sz="1400" dirty="0">
                <a:latin typeface="Monaco"/>
                <a:cs typeface="Monaco"/>
              </a:rPr>
              <a:t> is at %08x \n", &amp; </a:t>
            </a:r>
            <a:r>
              <a:rPr lang="en-US" sz="1400" dirty="0" err="1">
                <a:latin typeface="Monaco"/>
                <a:cs typeface="Monaco"/>
              </a:rPr>
              <a:t>globalVar</a:t>
            </a:r>
            <a:r>
              <a:rPr lang="en-US" sz="1400" dirty="0">
                <a:latin typeface="Monaco"/>
                <a:cs typeface="Monaco"/>
              </a:rPr>
              <a:t>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en-US" sz="1400" dirty="0">
                <a:latin typeface="Monaco"/>
                <a:cs typeface="Monaco"/>
              </a:rPr>
              <a:t>  </a:t>
            </a:r>
            <a:r>
              <a:rPr lang="en-US" sz="1400" dirty="0" err="1">
                <a:latin typeface="Monaco"/>
                <a:cs typeface="Monaco"/>
              </a:rPr>
              <a:t>printf</a:t>
            </a:r>
            <a:r>
              <a:rPr lang="en-US" sz="1400" dirty="0">
                <a:latin typeface="Monaco"/>
                <a:cs typeface="Monaco"/>
              </a:rPr>
              <a:t>("\n function main      is at %08x \n", main);</a:t>
            </a:r>
          </a:p>
          <a:p>
            <a:endParaRPr lang="en-US" sz="1400" dirty="0">
              <a:latin typeface="Monaco"/>
              <a:cs typeface="Monaco"/>
            </a:endParaRPr>
          </a:p>
          <a:p>
            <a:r>
              <a:rPr lang="is-IS" sz="1400" dirty="0">
                <a:latin typeface="Monaco"/>
                <a:cs typeface="Monaco"/>
              </a:rPr>
              <a:t>  return 0;</a:t>
            </a:r>
          </a:p>
          <a:p>
            <a:r>
              <a:rPr lang="is-IS" sz="1400" dirty="0">
                <a:latin typeface="Monaco"/>
                <a:cs typeface="Monaco"/>
              </a:rPr>
              <a:t>}</a:t>
            </a:r>
          </a:p>
          <a:p>
            <a:endParaRPr lang="en-US" sz="1400" dirty="0"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602102"/>
            <a:ext cx="4229100" cy="224676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1</a:t>
            </a:r>
            <a:r>
              <a:rPr lang="en-US" sz="1400" baseline="30000" dirty="0">
                <a:solidFill>
                  <a:srgbClr val="000000"/>
                </a:solidFill>
                <a:latin typeface="Monaco"/>
                <a:cs typeface="Monaco"/>
              </a:rPr>
              <a:t>st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run (a process)</a:t>
            </a: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@ CSIL (linux3)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localVar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is at 7ee960a4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heapVar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 is at 0141e010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globalVar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is at 00601050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function main      is at 004005c6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048000"/>
            <a:ext cx="4229100" cy="203132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Another run (a different process):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localVar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is at …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heapVar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  is at …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variable </a:t>
            </a:r>
            <a:r>
              <a:rPr lang="en-US" sz="1400" dirty="0" err="1">
                <a:solidFill>
                  <a:srgbClr val="000000"/>
                </a:solidFill>
                <a:latin typeface="Monaco"/>
                <a:cs typeface="Monaco"/>
              </a:rPr>
              <a:t>globalVar</a:t>
            </a:r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is at 00601050 </a:t>
            </a:r>
          </a:p>
          <a:p>
            <a:endParaRPr lang="en-US" sz="14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400" dirty="0">
                <a:solidFill>
                  <a:srgbClr val="000000"/>
                </a:solidFill>
                <a:latin typeface="Monaco"/>
                <a:cs typeface="Monaco"/>
              </a:rPr>
              <a:t> function main      is at 004005c6 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8530412" y="1908133"/>
            <a:ext cx="649417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8530412" y="4114800"/>
            <a:ext cx="649417" cy="6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4360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Virtual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>
                <a:latin typeface="Arial Narrow"/>
              </a:rPr>
              <a:pPr/>
              <a:t>7</a:t>
            </a:fld>
            <a:endParaRPr lang="en-US" dirty="0">
              <a:latin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320800"/>
            <a:ext cx="8692460" cy="51337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Wikipedia.org</a:t>
            </a:r>
            <a:r>
              <a:rPr lang="en-US" dirty="0"/>
              <a:t>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Virtual_memory</a:t>
            </a:r>
            <a:endParaRPr lang="en-US" dirty="0"/>
          </a:p>
          <a:p>
            <a:r>
              <a:rPr lang="en-US" dirty="0"/>
              <a:t>In computing, virtual memory is a memory management technique that is implemented using both hardware and software. It maps memory addresses used by a program, called </a:t>
            </a:r>
            <a:r>
              <a:rPr lang="en-US" dirty="0">
                <a:solidFill>
                  <a:srgbClr val="FF0000"/>
                </a:solidFill>
              </a:rPr>
              <a:t>virtual addresses</a:t>
            </a:r>
            <a:r>
              <a:rPr lang="en-US" dirty="0"/>
              <a:t>, into </a:t>
            </a:r>
            <a:r>
              <a:rPr lang="en-US" dirty="0">
                <a:solidFill>
                  <a:srgbClr val="FF0000"/>
                </a:solidFill>
              </a:rPr>
              <a:t>physical addresses</a:t>
            </a:r>
            <a:r>
              <a:rPr lang="en-US" dirty="0"/>
              <a:t> in computer memory. Main storage as seen by a process or task appears as a </a:t>
            </a:r>
            <a:r>
              <a:rPr lang="en-US" dirty="0">
                <a:solidFill>
                  <a:srgbClr val="FF0000"/>
                </a:solidFill>
              </a:rPr>
              <a:t>contiguous address space</a:t>
            </a:r>
            <a:r>
              <a:rPr lang="en-US" dirty="0"/>
              <a:t> or collection of contiguous segments. The operating system manages virtual address spaces and the assignment of real memory to virtual memory. </a:t>
            </a:r>
            <a:r>
              <a:rPr lang="en-US" dirty="0">
                <a:solidFill>
                  <a:srgbClr val="FF0000"/>
                </a:solidFill>
              </a:rPr>
              <a:t>Address translation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hardware</a:t>
            </a:r>
            <a:r>
              <a:rPr lang="en-US" dirty="0"/>
              <a:t> in the CPU, often referred to as a memory management unit or </a:t>
            </a:r>
            <a:r>
              <a:rPr lang="en-US" dirty="0">
                <a:solidFill>
                  <a:srgbClr val="FF0000"/>
                </a:solidFill>
              </a:rPr>
              <a:t>MMU</a:t>
            </a:r>
            <a:r>
              <a:rPr lang="en-US" dirty="0"/>
              <a:t>, automatically translates virtual addresses to physical addresses.</a:t>
            </a:r>
          </a:p>
        </p:txBody>
      </p:sp>
    </p:spTree>
    <p:extLst>
      <p:ext uri="{BB962C8B-B14F-4D97-AF65-F5344CB8AC3E}">
        <p14:creationId xmlns:p14="http://schemas.microsoft.com/office/powerpoint/2010/main" val="57922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Process Address Space</a:t>
            </a:r>
            <a:endParaRPr lang="en-GB" dirty="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908457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908457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908457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908458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908457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298578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908457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6298578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298578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908457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642822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8055849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esp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749462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917828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765428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8109916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725741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796678" y="1595216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0xc0000000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788741" y="6189452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0x08048000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3815728" y="3498907"/>
            <a:ext cx="1111500" cy="26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908457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908457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746378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898778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04800" y="1362075"/>
            <a:ext cx="36417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Stack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Runtime stack (8MB limit)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E. g., local variables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Heap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Dynamically allocated storage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When call  </a:t>
            </a:r>
            <a:r>
              <a:rPr lang="en-US" sz="1800" dirty="0" err="1">
                <a:solidFill>
                  <a:srgbClr val="000000"/>
                </a:solidFill>
              </a:rPr>
              <a:t>malloc</a:t>
            </a:r>
            <a:r>
              <a:rPr lang="en-US" sz="1800" dirty="0">
                <a:solidFill>
                  <a:srgbClr val="000000"/>
                </a:solidFill>
              </a:rPr>
              <a:t>(), </a:t>
            </a:r>
            <a:r>
              <a:rPr lang="en-US" sz="1800" dirty="0" err="1">
                <a:solidFill>
                  <a:srgbClr val="000000"/>
                </a:solidFill>
              </a:rPr>
              <a:t>calloc</a:t>
            </a:r>
            <a:r>
              <a:rPr lang="en-US" sz="1800" dirty="0">
                <a:solidFill>
                  <a:srgbClr val="000000"/>
                </a:solidFill>
              </a:rPr>
              <a:t>(), new()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Statically allocated data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E.g., arrays &amp; strings declared in code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Text/Code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Executable machine instructions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Read-only</a:t>
            </a:r>
          </a:p>
        </p:txBody>
      </p:sp>
    </p:spTree>
    <p:extLst>
      <p:ext uri="{BB962C8B-B14F-4D97-AF65-F5344CB8AC3E}">
        <p14:creationId xmlns:p14="http://schemas.microsoft.com/office/powerpoint/2010/main" val="4589549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This is enough …</a:t>
            </a:r>
          </a:p>
          <a:p>
            <a:r>
              <a:rPr lang="en-US" dirty="0"/>
              <a:t>Note: </a:t>
            </a:r>
          </a:p>
          <a:p>
            <a:pPr lvl="1"/>
            <a:r>
              <a:rPr lang="en-US" dirty="0"/>
              <a:t>Each process address range starts at 0 to 2</a:t>
            </a:r>
            <a:r>
              <a:rPr lang="en-US" baseline="30000" dirty="0"/>
              <a:t>n</a:t>
            </a:r>
            <a:r>
              <a:rPr lang="en-US" dirty="0"/>
              <a:t>-1</a:t>
            </a:r>
          </a:p>
          <a:p>
            <a:pPr lvl="1"/>
            <a:r>
              <a:rPr lang="en-US" dirty="0"/>
              <a:t>This is </a:t>
            </a:r>
            <a:r>
              <a:rPr lang="en-US" b="1" dirty="0">
                <a:solidFill>
                  <a:srgbClr val="FF0000"/>
                </a:solidFill>
              </a:rPr>
              <a:t>virtual/logical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address (</a:t>
            </a:r>
            <a:r>
              <a:rPr lang="en-US" b="1" dirty="0"/>
              <a:t>not</a:t>
            </a:r>
            <a:r>
              <a:rPr lang="en-US" dirty="0"/>
              <a:t> physical address)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4033323"/>
            <a:ext cx="2278952" cy="2415693"/>
            <a:chOff x="6591300" y="1588532"/>
            <a:chExt cx="2776857" cy="29718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2743200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591300" y="1752600"/>
              <a:ext cx="2209800" cy="762000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Gill Sans"/>
                  <a:cs typeface="Gill Sans"/>
                </a:rPr>
                <a:t>Stack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91300" y="3962400"/>
              <a:ext cx="2209800" cy="533400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591300" y="3124201"/>
              <a:ext cx="2209800" cy="53314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 (</a:t>
              </a:r>
              <a:r>
                <a:rPr lang="en-US" sz="1800" b="0" kern="0" dirty="0" err="1">
                  <a:solidFill>
                    <a:srgbClr val="000000"/>
                  </a:solidFill>
                  <a:latin typeface="Gill Sans"/>
                  <a:cs typeface="Gill Sans"/>
                </a:rPr>
                <a:t>malloc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429500" y="25146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886700" y="2819400"/>
              <a:ext cx="0" cy="3048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801100" y="419100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8801100" y="1588532"/>
              <a:ext cx="5670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1800" b="0" kern="0" baseline="30000" dirty="0">
                  <a:solidFill>
                    <a:srgbClr val="000000"/>
                  </a:solidFill>
                  <a:latin typeface="Gill Sans"/>
                  <a:cs typeface="Gill Sans"/>
                </a:rPr>
                <a:t>n</a:t>
              </a:r>
              <a:r>
                <a:rPr lang="en-US" sz="18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-1</a:t>
              </a:r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76600" y="5715000"/>
            <a:ext cx="1813571" cy="2286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"/>
                <a:cs typeface="Gill Sans"/>
              </a:rPr>
              <a:t>Data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(global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vars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E5335B7-5E86-5741-B0AE-4DB161DF63D4}"/>
              </a:ext>
            </a:extLst>
          </p:cNvPr>
          <p:cNvCxnSpPr>
            <a:cxnSpLocks/>
          </p:cNvCxnSpPr>
          <p:nvPr/>
        </p:nvCxnSpPr>
        <p:spPr>
          <a:xfrm>
            <a:off x="2971800" y="2895600"/>
            <a:ext cx="2118371" cy="1137723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2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17706</TotalTime>
  <Words>2757</Words>
  <Application>Microsoft Macintosh PowerPoint</Application>
  <PresentationFormat>On-screen Show (4:3)</PresentationFormat>
  <Paragraphs>692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template2007</vt:lpstr>
      <vt:lpstr>Horizon</vt:lpstr>
      <vt:lpstr>1_template2007</vt:lpstr>
      <vt:lpstr>2_template2007</vt:lpstr>
      <vt:lpstr>Memory Management   OSTEP Book (See Schedule Page) http://pages.cs.wisc.edu/~remzi/OSTEP/ Chapter 12-16 Address Spaces, Memory API, Address Translation, Segmentation   </vt:lpstr>
      <vt:lpstr>Intro to  Memory Management/Virtual Memory  Uniprogramming</vt:lpstr>
      <vt:lpstr>Why Study Memory Management</vt:lpstr>
      <vt:lpstr>C Pointer Primer</vt:lpstr>
      <vt:lpstr>Process State: Process Address Space (A Simple View)</vt:lpstr>
      <vt:lpstr>Process Address space</vt:lpstr>
      <vt:lpstr>Virtual memory</vt:lpstr>
      <vt:lpstr>Process Address Space</vt:lpstr>
      <vt:lpstr>Process Address Space</vt:lpstr>
      <vt:lpstr>Compiler</vt:lpstr>
      <vt:lpstr>Where are they in memory?</vt:lpstr>
      <vt:lpstr>Uniprogramming</vt:lpstr>
      <vt:lpstr>.</vt:lpstr>
      <vt:lpstr>Dynamic Relocation (Base and Bound)</vt:lpstr>
      <vt:lpstr>Dynamic Relocation  (BB: Base and Bound)</vt:lpstr>
      <vt:lpstr>Dynamic Relocation  (BB: Base and Bound)</vt:lpstr>
      <vt:lpstr>BB: How it works</vt:lpstr>
      <vt:lpstr>BB (view of a process)</vt:lpstr>
      <vt:lpstr>Base and Bound (Disadvantages)</vt:lpstr>
      <vt:lpstr>Base and Bound (Disadvantages)</vt:lpstr>
      <vt:lpstr>Analogies</vt:lpstr>
      <vt:lpstr>Internal vs. External Fragmentation</vt:lpstr>
      <vt:lpstr>BB: How it works</vt:lpstr>
      <vt:lpstr>Memory Management Unit (MMU)</vt:lpstr>
      <vt:lpstr>MMU (BB) Translation Algorithm</vt:lpstr>
      <vt:lpstr>Example</vt:lpstr>
      <vt:lpstr>Context switching</vt:lpstr>
      <vt:lpstr>BB Disadvantages</vt:lpstr>
      <vt:lpstr>BB Advantages [Read offline, if no time]</vt:lpstr>
      <vt:lpstr>BB Disadvantages</vt:lpstr>
      <vt:lpstr>Hexadecimal Primer ( for next time, do it at home)</vt:lpstr>
      <vt:lpstr>END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H G</cp:lastModifiedBy>
  <cp:revision>1766</cp:revision>
  <cp:lastPrinted>1999-09-20T15:19:18Z</cp:lastPrinted>
  <dcterms:created xsi:type="dcterms:W3CDTF">2011-01-05T23:13:38Z</dcterms:created>
  <dcterms:modified xsi:type="dcterms:W3CDTF">2019-11-14T00:12:33Z</dcterms:modified>
</cp:coreProperties>
</file>