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3"/>
  </p:notesMasterIdLst>
  <p:sldIdLst>
    <p:sldId id="256" r:id="rId3"/>
    <p:sldId id="370" r:id="rId4"/>
    <p:sldId id="367" r:id="rId5"/>
    <p:sldId id="372" r:id="rId6"/>
    <p:sldId id="364" r:id="rId7"/>
    <p:sldId id="308" r:id="rId8"/>
    <p:sldId id="309" r:id="rId9"/>
    <p:sldId id="310" r:id="rId10"/>
    <p:sldId id="311" r:id="rId11"/>
    <p:sldId id="313" r:id="rId12"/>
    <p:sldId id="314" r:id="rId13"/>
    <p:sldId id="350" r:id="rId14"/>
    <p:sldId id="349" r:id="rId15"/>
    <p:sldId id="319" r:id="rId16"/>
    <p:sldId id="322" r:id="rId17"/>
    <p:sldId id="343" r:id="rId18"/>
    <p:sldId id="385" r:id="rId19"/>
    <p:sldId id="318" r:id="rId20"/>
    <p:sldId id="337" r:id="rId21"/>
    <p:sldId id="351" r:id="rId22"/>
    <p:sldId id="342" r:id="rId23"/>
    <p:sldId id="345" r:id="rId24"/>
    <p:sldId id="353" r:id="rId25"/>
    <p:sldId id="388" r:id="rId26"/>
    <p:sldId id="354" r:id="rId27"/>
    <p:sldId id="338" r:id="rId28"/>
    <p:sldId id="339" r:id="rId29"/>
    <p:sldId id="386" r:id="rId30"/>
    <p:sldId id="340" r:id="rId31"/>
    <p:sldId id="376" r:id="rId32"/>
    <p:sldId id="377" r:id="rId33"/>
    <p:sldId id="381" r:id="rId34"/>
    <p:sldId id="389" r:id="rId35"/>
    <p:sldId id="378" r:id="rId36"/>
    <p:sldId id="379" r:id="rId37"/>
    <p:sldId id="384" r:id="rId38"/>
    <p:sldId id="380" r:id="rId39"/>
    <p:sldId id="382" r:id="rId40"/>
    <p:sldId id="383" r:id="rId41"/>
    <p:sldId id="359" r:id="rId42"/>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89835" autoAdjust="0"/>
  </p:normalViewPr>
  <p:slideViewPr>
    <p:cSldViewPr>
      <p:cViewPr varScale="1">
        <p:scale>
          <a:sx n="109" d="100"/>
          <a:sy n="109" d="100"/>
        </p:scale>
        <p:origin x="156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290918"/>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349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10</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11</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12</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13</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14</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0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98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07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981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75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2</a:t>
            </a:fld>
            <a:endParaRPr lang="en-US"/>
          </a:p>
        </p:txBody>
      </p:sp>
    </p:spTree>
    <p:extLst>
      <p:ext uri="{BB962C8B-B14F-4D97-AF65-F5344CB8AC3E}">
        <p14:creationId xmlns:p14="http://schemas.microsoft.com/office/powerpoint/2010/main" val="338647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285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3</a:t>
            </a:fld>
            <a:endParaRPr lang="en-US"/>
          </a:p>
        </p:txBody>
      </p:sp>
    </p:spTree>
    <p:extLst>
      <p:ext uri="{BB962C8B-B14F-4D97-AF65-F5344CB8AC3E}">
        <p14:creationId xmlns:p14="http://schemas.microsoft.com/office/powerpoint/2010/main" val="126999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4</a:t>
            </a:fld>
            <a:endParaRPr lang="en-US"/>
          </a:p>
        </p:txBody>
      </p:sp>
    </p:spTree>
    <p:extLst>
      <p:ext uri="{BB962C8B-B14F-4D97-AF65-F5344CB8AC3E}">
        <p14:creationId xmlns:p14="http://schemas.microsoft.com/office/powerpoint/2010/main" val="114616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5</a:t>
            </a:fld>
            <a:endParaRPr lang="en-US"/>
          </a:p>
        </p:txBody>
      </p:sp>
    </p:spTree>
    <p:extLst>
      <p:ext uri="{BB962C8B-B14F-4D97-AF65-F5344CB8AC3E}">
        <p14:creationId xmlns:p14="http://schemas.microsoft.com/office/powerpoint/2010/main" val="357369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6</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7</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8</a:t>
            </a:fld>
            <a:endParaRPr lang="en-US"/>
          </a:p>
        </p:txBody>
      </p:sp>
    </p:spTree>
    <p:extLst>
      <p:ext uri="{BB962C8B-B14F-4D97-AF65-F5344CB8AC3E}">
        <p14:creationId xmlns:p14="http://schemas.microsoft.com/office/powerpoint/2010/main" val="377103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Abstractions!</a:t>
            </a:r>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8EB5E3DA-6A83-4C17-8996-EC16419E7EBF}" type="slidenum">
              <a:rPr lang="en-US" smtClean="0"/>
              <a:t>9</a:t>
            </a:fld>
            <a:endParaRPr lang="en-US"/>
          </a:p>
        </p:txBody>
      </p:sp>
    </p:spTree>
    <p:extLst>
      <p:ext uri="{BB962C8B-B14F-4D97-AF65-F5344CB8AC3E}">
        <p14:creationId xmlns:p14="http://schemas.microsoft.com/office/powerpoint/2010/main" val="377103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chemeClr val="accent1"/>
                </a:solidFill>
                <a:effectLst/>
                <a:uLnTx/>
                <a:uFillTx/>
                <a:latin typeface="Arial Narrow" pitchFamily="-96" charset="0"/>
                <a:ea typeface="ＭＳ Ｐゴシック" pitchFamily="-96" charset="-128"/>
                <a:cs typeface="ＭＳ Ｐゴシック" pitchFamily="-96" charset="-128"/>
              </a:rPr>
              <a:pPr/>
              <a:t>‹#›</a:t>
            </a:fld>
            <a:endParaRPr lang="en-US" sz="1000" dirty="0">
              <a:solidFill>
                <a:schemeClr val="accent1"/>
              </a:solidFill>
            </a:endParaRPr>
          </a:p>
        </p:txBody>
      </p:sp>
      <p:pic>
        <p:nvPicPr>
          <p:cNvPr id="2" name="Picture 1"/>
          <p:cNvPicPr>
            <a:picLocks noChangeAspect="1"/>
          </p:cNvPicPr>
          <p:nvPr/>
        </p:nvPicPr>
        <p:blipFill>
          <a:blip r:embed="rId13"/>
          <a:stretch>
            <a:fillRect/>
          </a:stretch>
        </p:blipFill>
        <p:spPr>
          <a:xfrm>
            <a:off x="6858000" y="0"/>
            <a:ext cx="2269435" cy="474338"/>
          </a:xfrm>
          <a:prstGeom prst="rect">
            <a:avLst/>
          </a:prstGeom>
        </p:spPr>
      </p:pic>
      <p:sp>
        <p:nvSpPr>
          <p:cNvPr id="3" name="TextBox 2"/>
          <p:cNvSpPr txBox="1"/>
          <p:nvPr/>
        </p:nvSpPr>
        <p:spPr>
          <a:xfrm>
            <a:off x="-25648" y="6553200"/>
            <a:ext cx="1299354" cy="338554"/>
          </a:xfrm>
          <a:prstGeom prst="rect">
            <a:avLst/>
          </a:prstGeom>
          <a:noFill/>
        </p:spPr>
        <p:txBody>
          <a:bodyPr wrap="none" rtlCol="0">
            <a:spAutoFit/>
          </a:bodyPr>
          <a:lstStyle/>
          <a:p>
            <a:r>
              <a:rPr lang="en-US" sz="1600" dirty="0">
                <a:solidFill>
                  <a:srgbClr val="990000"/>
                </a:solidFill>
              </a:rPr>
              <a:t>CMSC 15400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990000"/>
                </a:solidFill>
                <a:effectLst/>
                <a:uLnTx/>
                <a:uFillTx/>
                <a:latin typeface="Arial Narrow" pitchFamily="-96" charset="0"/>
                <a:ea typeface="ＭＳ Ｐゴシック" pitchFamily="-96" charset="-128"/>
                <a:cs typeface="ＭＳ Ｐゴシック" pitchFamily="-96" charset="-128"/>
              </a:rPr>
              <a:pPr/>
              <a:t>‹#›</a:t>
            </a:fld>
            <a:endParaRPr lang="en-US" sz="1000" dirty="0">
              <a:solidFill>
                <a:srgbClr val="990000"/>
              </a:solidFill>
            </a:endParaRPr>
          </a:p>
        </p:txBody>
      </p:sp>
      <p:pic>
        <p:nvPicPr>
          <p:cNvPr id="6" name="Picture 5"/>
          <p:cNvPicPr>
            <a:picLocks noChangeAspect="1"/>
          </p:cNvPicPr>
          <p:nvPr/>
        </p:nvPicPr>
        <p:blipFill>
          <a:blip r:embed="rId13"/>
          <a:stretch>
            <a:fillRect/>
          </a:stretch>
        </p:blipFill>
        <p:spPr>
          <a:xfrm>
            <a:off x="6858000" y="0"/>
            <a:ext cx="2269435" cy="474338"/>
          </a:xfrm>
          <a:prstGeom prst="rect">
            <a:avLst/>
          </a:prstGeom>
        </p:spPr>
      </p:pic>
      <p:sp>
        <p:nvSpPr>
          <p:cNvPr id="7" name="TextBox 6"/>
          <p:cNvSpPr txBox="1"/>
          <p:nvPr/>
        </p:nvSpPr>
        <p:spPr>
          <a:xfrm>
            <a:off x="-25648" y="6553200"/>
            <a:ext cx="1299354" cy="338554"/>
          </a:xfrm>
          <a:prstGeom prst="rect">
            <a:avLst/>
          </a:prstGeom>
          <a:noFill/>
        </p:spPr>
        <p:txBody>
          <a:bodyPr wrap="none" rtlCol="0">
            <a:spAutoFit/>
          </a:bodyPr>
          <a:lstStyle/>
          <a:p>
            <a:r>
              <a:rPr lang="en-US" sz="1600" dirty="0">
                <a:solidFill>
                  <a:srgbClr val="990000"/>
                </a:solidFill>
              </a:rPr>
              <a:t>CMSC 15400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sites.google.com/site/cs154uchicago/main" TargetMode="External"/><Relationship Id="rId3" Type="http://schemas.openxmlformats.org/officeDocument/2006/relationships/hyperlink" Target="https://sites.google.com/site/cs154uchicago/main/course-faq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isabilities.uchicago.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sites.google.com/site/cs154uchicago/main/course-faq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16764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44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4400" b="1" i="0" u="none" strike="noStrike" kern="0" cap="none" spc="0" normalizeH="0" baseline="0" noProof="0" dirty="0">
                <a:ln>
                  <a:noFill/>
                </a:ln>
                <a:solidFill>
                  <a:schemeClr val="tx1"/>
                </a:solidFill>
                <a:effectLst/>
                <a:uLnTx/>
                <a:uFillTx/>
                <a:latin typeface="Calibri" pitchFamily="34" charset="0"/>
                <a:ea typeface="+mj-ea"/>
                <a:cs typeface="+mj-cs"/>
              </a:rPr>
              <a:t/>
            </a:r>
            <a:br>
              <a:rPr kumimoji="0" lang="en-US" sz="44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800" b="0" i="0" u="none" strike="noStrike" kern="0" cap="none" spc="0" normalizeH="0" baseline="0" noProof="0" dirty="0">
                <a:ln>
                  <a:noFill/>
                </a:ln>
                <a:solidFill>
                  <a:schemeClr val="tx1"/>
                </a:solidFill>
                <a:effectLst/>
                <a:uLnTx/>
                <a:uFillTx/>
                <a:latin typeface="Calibri" pitchFamily="34" charset="0"/>
                <a:ea typeface="+mj-ea"/>
                <a:cs typeface="+mj-cs"/>
              </a:rPr>
              <a:t>CMSC 15400: Introduction to Computer Systems	</a:t>
            </a:r>
            <a:r>
              <a:rPr kumimoji="0" lang="en-US" sz="4400" b="0" i="0" u="none" strike="noStrike" kern="0" cap="none" spc="0" normalizeH="0" baseline="0" noProof="0" dirty="0">
                <a:ln>
                  <a:noFill/>
                </a:ln>
                <a:solidFill>
                  <a:schemeClr val="tx1"/>
                </a:solidFill>
                <a:effectLst/>
                <a:uLnTx/>
                <a:uFillTx/>
                <a:latin typeface="Calibri" pitchFamily="34" charset="0"/>
                <a:ea typeface="+mj-ea"/>
                <a:cs typeface="+mj-cs"/>
              </a:rPr>
              <a:t/>
            </a:r>
            <a:br>
              <a:rPr kumimoji="0" lang="en-US" sz="44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8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8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800" b="0" i="0" u="none" strike="noStrike" kern="0" cap="none" spc="0" normalizeH="0" baseline="0" noProof="0" dirty="0">
                <a:ln>
                  <a:noFill/>
                </a:ln>
                <a:solidFill>
                  <a:schemeClr val="tx1"/>
                </a:solidFill>
                <a:effectLst/>
                <a:uLnTx/>
                <a:uFillTx/>
                <a:latin typeface="Calibri" pitchFamily="34" charset="0"/>
                <a:ea typeface="+mj-ea"/>
                <a:cs typeface="+mj-cs"/>
              </a:rPr>
              <a:t> Lecture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kern="0" dirty="0">
                <a:solidFill>
                  <a:schemeClr val="tx1"/>
                </a:solidFill>
                <a:latin typeface="Calibri" pitchFamily="34" charset="0"/>
                <a:ea typeface="+mj-ea"/>
                <a:cs typeface="+mj-cs"/>
              </a:rPr>
              <a:t>Reading: Chapter 1</a:t>
            </a:r>
            <a:endParaRPr kumimoji="0" lang="en-US" sz="28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684245" y="4191000"/>
            <a:ext cx="7678738"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8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800" b="0" i="0" u="none" strike="noStrike" kern="0" cap="none" spc="0" normalizeH="0" baseline="0" noProof="0" dirty="0">
                <a:ln>
                  <a:noFill/>
                </a:ln>
                <a:solidFill>
                  <a:schemeClr val="tx1"/>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lang="en-US" sz="2800" kern="0" dirty="0" smtClean="0">
                <a:solidFill>
                  <a:schemeClr val="tx1"/>
                </a:solidFill>
                <a:latin typeface="Calibri" pitchFamily="34" charset="0"/>
                <a:ea typeface="+mn-ea"/>
                <a:cs typeface="+mn-cs"/>
              </a:rPr>
              <a:t>Prof</a:t>
            </a:r>
            <a:r>
              <a:rPr lang="en-US" sz="2800" kern="0" dirty="0">
                <a:solidFill>
                  <a:schemeClr val="tx1"/>
                </a:solidFill>
                <a:latin typeface="Calibri" pitchFamily="34" charset="0"/>
                <a:ea typeface="+mn-ea"/>
                <a:cs typeface="+mn-cs"/>
              </a:rPr>
              <a:t>. Haryadi S. </a:t>
            </a:r>
            <a:r>
              <a:rPr lang="en-US" sz="2800" kern="0" dirty="0" err="1" smtClean="0">
                <a:solidFill>
                  <a:schemeClr val="tx1"/>
                </a:solidFill>
                <a:latin typeface="Calibri" pitchFamily="34" charset="0"/>
                <a:ea typeface="+mn-ea"/>
                <a:cs typeface="+mn-cs"/>
              </a:rPr>
              <a:t>Gunawi</a:t>
            </a:r>
            <a:endParaRPr lang="en-US" sz="2800" kern="0" dirty="0" smtClean="0">
              <a:solidFill>
                <a:schemeClr val="tx1"/>
              </a:solidFill>
              <a:latin typeface="Calibri" pitchFamily="34" charset="0"/>
              <a:ea typeface="+mn-ea"/>
              <a:cs typeface="+mn-cs"/>
            </a:endParaRPr>
          </a:p>
          <a:p>
            <a:pPr algn="l">
              <a:spcBef>
                <a:spcPct val="20000"/>
              </a:spcBef>
              <a:buClr>
                <a:srgbClr val="990000"/>
              </a:buClr>
              <a:buSzPct val="60000"/>
              <a:defRPr/>
            </a:pPr>
            <a:r>
              <a:rPr lang="en-US" sz="2800" kern="0" dirty="0">
                <a:solidFill>
                  <a:schemeClr val="tx1"/>
                </a:solidFill>
                <a:latin typeface="Calibri" pitchFamily="34" charset="0"/>
              </a:rPr>
              <a:t>Prof. </a:t>
            </a:r>
            <a:r>
              <a:rPr lang="en-US" sz="2800" kern="0" dirty="0" err="1" smtClean="0">
                <a:solidFill>
                  <a:schemeClr val="tx1"/>
                </a:solidFill>
                <a:latin typeface="Calibri" pitchFamily="34" charset="0"/>
              </a:rPr>
              <a:t>Junchen</a:t>
            </a:r>
            <a:r>
              <a:rPr lang="en-US" sz="2800" kern="0" dirty="0" smtClean="0">
                <a:solidFill>
                  <a:schemeClr val="tx1"/>
                </a:solidFill>
                <a:latin typeface="Calibri" pitchFamily="34" charset="0"/>
              </a:rPr>
              <a:t> Jiang</a:t>
            </a:r>
          </a:p>
          <a:p>
            <a:pPr algn="l">
              <a:spcBef>
                <a:spcPct val="20000"/>
              </a:spcBef>
              <a:buClr>
                <a:srgbClr val="990000"/>
              </a:buClr>
              <a:buSzPct val="60000"/>
              <a:defRPr/>
            </a:pPr>
            <a:r>
              <a:rPr lang="en-US" sz="2800" kern="0" dirty="0" smtClean="0">
                <a:solidFill>
                  <a:schemeClr val="tx1"/>
                </a:solidFill>
                <a:latin typeface="Calibri" pitchFamily="34" charset="0"/>
              </a:rPr>
              <a:t>Prof. Yanjing Li</a:t>
            </a:r>
            <a:endParaRPr lang="en-US" sz="2800" kern="0" dirty="0">
              <a:solidFill>
                <a:schemeClr val="tx1"/>
              </a:solidFill>
              <a:latin typeface="Calibri" pitchFamily="34" charset="0"/>
            </a:endParaRP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endParaRPr kumimoji="0" lang="en-US" sz="2800" b="0" i="0" u="none" strike="noStrike" kern="0" cap="none" spc="0" normalizeH="0" noProof="0" dirty="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Abstractions in Modern </a:t>
            </a:r>
            <a:br>
              <a:rPr lang="en-US" dirty="0"/>
            </a:br>
            <a:r>
              <a:rPr lang="en-US" dirty="0"/>
              <a:t>Computing Systems</a:t>
            </a:r>
          </a:p>
        </p:txBody>
      </p:sp>
      <p:sp>
        <p:nvSpPr>
          <p:cNvPr id="3" name="Content Placeholder 2"/>
          <p:cNvSpPr>
            <a:spLocks noGrp="1"/>
          </p:cNvSpPr>
          <p:nvPr>
            <p:ph idx="1"/>
          </p:nvPr>
        </p:nvSpPr>
        <p:spPr/>
        <p:txBody>
          <a:bodyPr/>
          <a:lstStyle/>
          <a:p>
            <a:endParaRPr lang="en-US" dirty="0"/>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10" name="AutoShape 9"/>
          <p:cNvSpPr>
            <a:spLocks noChangeArrowheads="1"/>
          </p:cNvSpPr>
          <p:nvPr/>
        </p:nvSpPr>
        <p:spPr bwMode="auto">
          <a:xfrm>
            <a:off x="346075" y="5273675"/>
            <a:ext cx="4225925" cy="4587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12" name="AutoShape 11"/>
          <p:cNvSpPr>
            <a:spLocks noChangeArrowheads="1"/>
          </p:cNvSpPr>
          <p:nvPr/>
        </p:nvSpPr>
        <p:spPr bwMode="auto">
          <a:xfrm>
            <a:off x="346075" y="488156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14" name="AutoShape 11"/>
          <p:cNvSpPr>
            <a:spLocks noChangeArrowheads="1"/>
          </p:cNvSpPr>
          <p:nvPr/>
        </p:nvSpPr>
        <p:spPr bwMode="auto">
          <a:xfrm>
            <a:off x="346075" y="4495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t>Gates</a:t>
            </a:r>
            <a:endParaRPr lang="en-US" sz="2000" dirty="0">
              <a:solidFill>
                <a:schemeClr val="tx1"/>
              </a:solidFill>
            </a:endParaRPr>
          </a:p>
        </p:txBody>
      </p:sp>
      <p:sp>
        <p:nvSpPr>
          <p:cNvPr id="5" name="AutoShape 4"/>
          <p:cNvSpPr>
            <a:spLocks noChangeArrowheads="1"/>
          </p:cNvSpPr>
          <p:nvPr/>
        </p:nvSpPr>
        <p:spPr bwMode="auto">
          <a:xfrm>
            <a:off x="346075" y="410451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9" name="AutoShape 8"/>
          <p:cNvSpPr>
            <a:spLocks noChangeArrowheads="1"/>
          </p:cNvSpPr>
          <p:nvPr/>
        </p:nvSpPr>
        <p:spPr bwMode="auto">
          <a:xfrm>
            <a:off x="346075" y="3701288"/>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7" name="AutoShape 6"/>
          <p:cNvSpPr>
            <a:spLocks noChangeArrowheads="1"/>
          </p:cNvSpPr>
          <p:nvPr/>
        </p:nvSpPr>
        <p:spPr bwMode="auto">
          <a:xfrm>
            <a:off x="346075" y="3229801"/>
            <a:ext cx="4225925" cy="4714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Instruction Set Architecture</a:t>
            </a:r>
          </a:p>
        </p:txBody>
      </p:sp>
      <p:sp>
        <p:nvSpPr>
          <p:cNvPr id="8" name="AutoShape 7"/>
          <p:cNvSpPr>
            <a:spLocks noChangeArrowheads="1"/>
          </p:cNvSpPr>
          <p:nvPr/>
        </p:nvSpPr>
        <p:spPr bwMode="auto">
          <a:xfrm>
            <a:off x="346075" y="2826576"/>
            <a:ext cx="4214813"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Operating System/Virtual Machines</a:t>
            </a:r>
          </a:p>
        </p:txBody>
      </p:sp>
      <p:sp>
        <p:nvSpPr>
          <p:cNvPr id="11" name="AutoShape 10"/>
          <p:cNvSpPr>
            <a:spLocks noChangeArrowheads="1"/>
          </p:cNvSpPr>
          <p:nvPr/>
        </p:nvSpPr>
        <p:spPr bwMode="auto">
          <a:xfrm>
            <a:off x="346075" y="2423351"/>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4" name="AutoShape 3"/>
          <p:cNvSpPr>
            <a:spLocks noChangeArrowheads="1"/>
          </p:cNvSpPr>
          <p:nvPr/>
        </p:nvSpPr>
        <p:spPr bwMode="auto">
          <a:xfrm>
            <a:off x="346075" y="2001838"/>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Tree>
    <p:extLst>
      <p:ext uri="{BB962C8B-B14F-4D97-AF65-F5344CB8AC3E}">
        <p14:creationId xmlns:p14="http://schemas.microsoft.com/office/powerpoint/2010/main" val="5843003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Abstractions in Modern </a:t>
            </a:r>
            <a:br>
              <a:rPr lang="en-US" dirty="0"/>
            </a:br>
            <a:r>
              <a:rPr lang="en-US" dirty="0"/>
              <a:t>Computing Systems</a:t>
            </a:r>
          </a:p>
        </p:txBody>
      </p:sp>
      <p:sp>
        <p:nvSpPr>
          <p:cNvPr id="3" name="Content Placeholder 2"/>
          <p:cNvSpPr>
            <a:spLocks noGrp="1"/>
          </p:cNvSpPr>
          <p:nvPr>
            <p:ph idx="1"/>
          </p:nvPr>
        </p:nvSpPr>
        <p:spPr/>
        <p:txBody>
          <a:bodyPr/>
          <a:lstStyle/>
          <a:p>
            <a:endParaRPr lang="en-US" dirty="0"/>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10" name="AutoShape 9"/>
          <p:cNvSpPr>
            <a:spLocks noChangeArrowheads="1"/>
          </p:cNvSpPr>
          <p:nvPr/>
        </p:nvSpPr>
        <p:spPr bwMode="auto">
          <a:xfrm>
            <a:off x="346075" y="5273675"/>
            <a:ext cx="4225925" cy="4587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12" name="AutoShape 11"/>
          <p:cNvSpPr>
            <a:spLocks noChangeArrowheads="1"/>
          </p:cNvSpPr>
          <p:nvPr/>
        </p:nvSpPr>
        <p:spPr bwMode="auto">
          <a:xfrm>
            <a:off x="346075" y="488156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14" name="AutoShape 11"/>
          <p:cNvSpPr>
            <a:spLocks noChangeArrowheads="1"/>
          </p:cNvSpPr>
          <p:nvPr/>
        </p:nvSpPr>
        <p:spPr bwMode="auto">
          <a:xfrm>
            <a:off x="346075" y="4495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t>Gates</a:t>
            </a:r>
            <a:endParaRPr lang="en-US" sz="2000" dirty="0">
              <a:solidFill>
                <a:schemeClr val="tx1"/>
              </a:solidFill>
            </a:endParaRPr>
          </a:p>
        </p:txBody>
      </p:sp>
      <p:sp>
        <p:nvSpPr>
          <p:cNvPr id="9" name="AutoShape 8"/>
          <p:cNvSpPr>
            <a:spLocks noChangeArrowheads="1"/>
          </p:cNvSpPr>
          <p:nvPr/>
        </p:nvSpPr>
        <p:spPr bwMode="auto">
          <a:xfrm>
            <a:off x="346075" y="3701288"/>
            <a:ext cx="4225925"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7" name="AutoShape 6"/>
          <p:cNvSpPr>
            <a:spLocks noChangeArrowheads="1"/>
          </p:cNvSpPr>
          <p:nvPr/>
        </p:nvSpPr>
        <p:spPr bwMode="auto">
          <a:xfrm>
            <a:off x="346075" y="3229801"/>
            <a:ext cx="4225925" cy="471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Instruction Set Architecture</a:t>
            </a:r>
          </a:p>
        </p:txBody>
      </p:sp>
      <p:sp>
        <p:nvSpPr>
          <p:cNvPr id="8" name="AutoShape 7"/>
          <p:cNvSpPr>
            <a:spLocks noChangeArrowheads="1"/>
          </p:cNvSpPr>
          <p:nvPr/>
        </p:nvSpPr>
        <p:spPr bwMode="auto">
          <a:xfrm>
            <a:off x="346075" y="2826576"/>
            <a:ext cx="4214813"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Operating System/Virtual Machines</a:t>
            </a:r>
          </a:p>
        </p:txBody>
      </p:sp>
      <p:sp>
        <p:nvSpPr>
          <p:cNvPr id="11" name="AutoShape 10"/>
          <p:cNvSpPr>
            <a:spLocks noChangeArrowheads="1"/>
          </p:cNvSpPr>
          <p:nvPr/>
        </p:nvSpPr>
        <p:spPr bwMode="auto">
          <a:xfrm>
            <a:off x="346075" y="2423351"/>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4" name="AutoShape 3"/>
          <p:cNvSpPr>
            <a:spLocks noChangeArrowheads="1"/>
          </p:cNvSpPr>
          <p:nvPr/>
        </p:nvSpPr>
        <p:spPr bwMode="auto">
          <a:xfrm>
            <a:off x="346075" y="2001838"/>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15" name="Right Brace 14"/>
          <p:cNvSpPr/>
          <p:nvPr/>
        </p:nvSpPr>
        <p:spPr>
          <a:xfrm>
            <a:off x="4560888" y="2826576"/>
            <a:ext cx="468311" cy="127793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TextBox 15"/>
          <p:cNvSpPr txBox="1"/>
          <p:nvPr/>
        </p:nvSpPr>
        <p:spPr>
          <a:xfrm>
            <a:off x="5906007" y="3200400"/>
            <a:ext cx="1782860" cy="523220"/>
          </a:xfrm>
          <a:prstGeom prst="rect">
            <a:avLst/>
          </a:prstGeom>
          <a:noFill/>
        </p:spPr>
        <p:txBody>
          <a:bodyPr wrap="none" rtlCol="0">
            <a:spAutoFit/>
          </a:bodyPr>
          <a:lstStyle/>
          <a:p>
            <a:r>
              <a:rPr lang="en-US" sz="2800" dirty="0"/>
              <a:t>This class</a:t>
            </a:r>
          </a:p>
        </p:txBody>
      </p:sp>
      <p:sp>
        <p:nvSpPr>
          <p:cNvPr id="18" name="AutoShape 4"/>
          <p:cNvSpPr>
            <a:spLocks noChangeArrowheads="1"/>
          </p:cNvSpPr>
          <p:nvPr/>
        </p:nvSpPr>
        <p:spPr bwMode="auto">
          <a:xfrm>
            <a:off x="346075" y="410451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Tree>
    <p:extLst>
      <p:ext uri="{BB962C8B-B14F-4D97-AF65-F5344CB8AC3E}">
        <p14:creationId xmlns:p14="http://schemas.microsoft.com/office/powerpoint/2010/main" val="859950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10" name="AutoShape 9"/>
          <p:cNvSpPr>
            <a:spLocks noChangeArrowheads="1"/>
          </p:cNvSpPr>
          <p:nvPr/>
        </p:nvSpPr>
        <p:spPr bwMode="auto">
          <a:xfrm>
            <a:off x="346075" y="5273675"/>
            <a:ext cx="4225925" cy="4587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12" name="AutoShape 11"/>
          <p:cNvSpPr>
            <a:spLocks noChangeArrowheads="1"/>
          </p:cNvSpPr>
          <p:nvPr/>
        </p:nvSpPr>
        <p:spPr bwMode="auto">
          <a:xfrm>
            <a:off x="346075" y="488156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14" name="AutoShape 11"/>
          <p:cNvSpPr>
            <a:spLocks noChangeArrowheads="1"/>
          </p:cNvSpPr>
          <p:nvPr/>
        </p:nvSpPr>
        <p:spPr bwMode="auto">
          <a:xfrm>
            <a:off x="346075" y="4495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t>Gates</a:t>
            </a:r>
            <a:endParaRPr lang="en-US" sz="2000" dirty="0">
              <a:solidFill>
                <a:schemeClr val="tx1"/>
              </a:solidFill>
            </a:endParaRPr>
          </a:p>
        </p:txBody>
      </p:sp>
      <p:sp>
        <p:nvSpPr>
          <p:cNvPr id="5" name="AutoShape 4"/>
          <p:cNvSpPr>
            <a:spLocks noChangeArrowheads="1"/>
          </p:cNvSpPr>
          <p:nvPr/>
        </p:nvSpPr>
        <p:spPr bwMode="auto">
          <a:xfrm>
            <a:off x="346075" y="4104513"/>
            <a:ext cx="4225925" cy="39211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9" name="AutoShape 8"/>
          <p:cNvSpPr>
            <a:spLocks noChangeArrowheads="1"/>
          </p:cNvSpPr>
          <p:nvPr/>
        </p:nvSpPr>
        <p:spPr bwMode="auto">
          <a:xfrm>
            <a:off x="346075" y="3701288"/>
            <a:ext cx="4225925"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7" name="AutoShape 6"/>
          <p:cNvSpPr>
            <a:spLocks noChangeArrowheads="1"/>
          </p:cNvSpPr>
          <p:nvPr/>
        </p:nvSpPr>
        <p:spPr bwMode="auto">
          <a:xfrm>
            <a:off x="346075" y="3229801"/>
            <a:ext cx="4225925" cy="471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Instruction Set Architecture</a:t>
            </a:r>
          </a:p>
        </p:txBody>
      </p:sp>
      <p:sp>
        <p:nvSpPr>
          <p:cNvPr id="8" name="AutoShape 7"/>
          <p:cNvSpPr>
            <a:spLocks noChangeArrowheads="1"/>
          </p:cNvSpPr>
          <p:nvPr/>
        </p:nvSpPr>
        <p:spPr bwMode="auto">
          <a:xfrm>
            <a:off x="346075" y="2826576"/>
            <a:ext cx="4214813"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Operating System/Virtual Machines</a:t>
            </a:r>
          </a:p>
        </p:txBody>
      </p:sp>
      <p:sp>
        <p:nvSpPr>
          <p:cNvPr id="11" name="AutoShape 10"/>
          <p:cNvSpPr>
            <a:spLocks noChangeArrowheads="1"/>
          </p:cNvSpPr>
          <p:nvPr/>
        </p:nvSpPr>
        <p:spPr bwMode="auto">
          <a:xfrm>
            <a:off x="346075" y="2423351"/>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4" name="AutoShape 3"/>
          <p:cNvSpPr>
            <a:spLocks noChangeArrowheads="1"/>
          </p:cNvSpPr>
          <p:nvPr/>
        </p:nvSpPr>
        <p:spPr bwMode="auto">
          <a:xfrm>
            <a:off x="346075" y="2001838"/>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23" name="AutoShape 4"/>
          <p:cNvSpPr>
            <a:spLocks noChangeArrowheads="1"/>
          </p:cNvSpPr>
          <p:nvPr/>
        </p:nvSpPr>
        <p:spPr bwMode="auto">
          <a:xfrm>
            <a:off x="346075" y="4114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25" name="TextBox 24"/>
          <p:cNvSpPr txBox="1"/>
          <p:nvPr/>
        </p:nvSpPr>
        <p:spPr>
          <a:xfrm>
            <a:off x="4689092" y="3048000"/>
            <a:ext cx="4419600" cy="1631216"/>
          </a:xfrm>
          <a:prstGeom prst="rect">
            <a:avLst/>
          </a:prstGeom>
          <a:noFill/>
        </p:spPr>
        <p:txBody>
          <a:bodyPr wrap="square" rtlCol="0">
            <a:spAutoFit/>
          </a:bodyPr>
          <a:lstStyle/>
          <a:p>
            <a:r>
              <a:rPr lang="en-US" sz="2000" b="1" dirty="0"/>
              <a:t>Instruction Set Architecture</a:t>
            </a:r>
          </a:p>
          <a:p>
            <a:r>
              <a:rPr lang="en-US" sz="2000" dirty="0"/>
              <a:t>Interfaces for controlling hardware</a:t>
            </a:r>
          </a:p>
          <a:p>
            <a:r>
              <a:rPr lang="en-US" sz="2000" dirty="0"/>
              <a:t>“Architecture”</a:t>
            </a:r>
          </a:p>
          <a:p>
            <a:r>
              <a:rPr lang="en-US" sz="2000" dirty="0"/>
              <a:t>Defines what is possible in software</a:t>
            </a:r>
          </a:p>
          <a:p>
            <a:r>
              <a:rPr lang="en-US" sz="2000" dirty="0"/>
              <a:t>(e.g. int, float, matrix, add, sub, move)</a:t>
            </a:r>
          </a:p>
        </p:txBody>
      </p:sp>
      <p:cxnSp>
        <p:nvCxnSpPr>
          <p:cNvPr id="16" name="Straight Arrow Connector 15"/>
          <p:cNvCxnSpPr/>
          <p:nvPr/>
        </p:nvCxnSpPr>
        <p:spPr>
          <a:xfrm flipV="1">
            <a:off x="3962400" y="3352800"/>
            <a:ext cx="1066800" cy="7620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7540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10" name="AutoShape 9"/>
          <p:cNvSpPr>
            <a:spLocks noChangeArrowheads="1"/>
          </p:cNvSpPr>
          <p:nvPr/>
        </p:nvSpPr>
        <p:spPr bwMode="auto">
          <a:xfrm>
            <a:off x="346075" y="5273675"/>
            <a:ext cx="4225925" cy="4587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12" name="AutoShape 11"/>
          <p:cNvSpPr>
            <a:spLocks noChangeArrowheads="1"/>
          </p:cNvSpPr>
          <p:nvPr/>
        </p:nvSpPr>
        <p:spPr bwMode="auto">
          <a:xfrm>
            <a:off x="346075" y="488156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14" name="AutoShape 11"/>
          <p:cNvSpPr>
            <a:spLocks noChangeArrowheads="1"/>
          </p:cNvSpPr>
          <p:nvPr/>
        </p:nvSpPr>
        <p:spPr bwMode="auto">
          <a:xfrm>
            <a:off x="346075" y="4495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t>Gates</a:t>
            </a:r>
            <a:endParaRPr lang="en-US" sz="2000" dirty="0">
              <a:solidFill>
                <a:schemeClr val="tx1"/>
              </a:solidFill>
            </a:endParaRPr>
          </a:p>
        </p:txBody>
      </p:sp>
      <p:sp>
        <p:nvSpPr>
          <p:cNvPr id="5" name="AutoShape 4"/>
          <p:cNvSpPr>
            <a:spLocks noChangeArrowheads="1"/>
          </p:cNvSpPr>
          <p:nvPr/>
        </p:nvSpPr>
        <p:spPr bwMode="auto">
          <a:xfrm>
            <a:off x="346075" y="4104513"/>
            <a:ext cx="4225925" cy="39211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9" name="AutoShape 8"/>
          <p:cNvSpPr>
            <a:spLocks noChangeArrowheads="1"/>
          </p:cNvSpPr>
          <p:nvPr/>
        </p:nvSpPr>
        <p:spPr bwMode="auto">
          <a:xfrm>
            <a:off x="346075" y="3701288"/>
            <a:ext cx="4225925"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7" name="AutoShape 6"/>
          <p:cNvSpPr>
            <a:spLocks noChangeArrowheads="1"/>
          </p:cNvSpPr>
          <p:nvPr/>
        </p:nvSpPr>
        <p:spPr bwMode="auto">
          <a:xfrm>
            <a:off x="346075" y="3229801"/>
            <a:ext cx="4225925" cy="471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Instruction Set Architecture</a:t>
            </a:r>
          </a:p>
        </p:txBody>
      </p:sp>
      <p:sp>
        <p:nvSpPr>
          <p:cNvPr id="8" name="AutoShape 7"/>
          <p:cNvSpPr>
            <a:spLocks noChangeArrowheads="1"/>
          </p:cNvSpPr>
          <p:nvPr/>
        </p:nvSpPr>
        <p:spPr bwMode="auto">
          <a:xfrm>
            <a:off x="346075" y="2826576"/>
            <a:ext cx="4214813"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Operating System/Virtual Machines</a:t>
            </a:r>
          </a:p>
        </p:txBody>
      </p:sp>
      <p:sp>
        <p:nvSpPr>
          <p:cNvPr id="11" name="AutoShape 10"/>
          <p:cNvSpPr>
            <a:spLocks noChangeArrowheads="1"/>
          </p:cNvSpPr>
          <p:nvPr/>
        </p:nvSpPr>
        <p:spPr bwMode="auto">
          <a:xfrm>
            <a:off x="346075" y="2423351"/>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4" name="AutoShape 3"/>
          <p:cNvSpPr>
            <a:spLocks noChangeArrowheads="1"/>
          </p:cNvSpPr>
          <p:nvPr/>
        </p:nvSpPr>
        <p:spPr bwMode="auto">
          <a:xfrm>
            <a:off x="346075" y="2001838"/>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23" name="AutoShape 4"/>
          <p:cNvSpPr>
            <a:spLocks noChangeArrowheads="1"/>
          </p:cNvSpPr>
          <p:nvPr/>
        </p:nvSpPr>
        <p:spPr bwMode="auto">
          <a:xfrm>
            <a:off x="346075" y="4114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25" name="TextBox 24"/>
          <p:cNvSpPr txBox="1"/>
          <p:nvPr/>
        </p:nvSpPr>
        <p:spPr>
          <a:xfrm>
            <a:off x="4648200" y="3810000"/>
            <a:ext cx="4419600" cy="1631216"/>
          </a:xfrm>
          <a:prstGeom prst="rect">
            <a:avLst/>
          </a:prstGeom>
          <a:noFill/>
        </p:spPr>
        <p:txBody>
          <a:bodyPr wrap="square" rtlCol="0">
            <a:spAutoFit/>
          </a:bodyPr>
          <a:lstStyle/>
          <a:p>
            <a:r>
              <a:rPr lang="en-US" sz="2000" b="1" dirty="0"/>
              <a:t>Microarchitecture</a:t>
            </a:r>
          </a:p>
          <a:p>
            <a:r>
              <a:rPr lang="en-US" sz="2000" dirty="0"/>
              <a:t>The ISA implementation.  Key to performance, </a:t>
            </a:r>
            <a:r>
              <a:rPr lang="en-US" sz="2000" dirty="0" smtClean="0"/>
              <a:t>efficiency, and </a:t>
            </a:r>
            <a:r>
              <a:rPr lang="en-US" sz="2000" dirty="0"/>
              <a:t>recently security </a:t>
            </a:r>
            <a:r>
              <a:rPr lang="en-US" sz="2000" dirty="0" smtClean="0"/>
              <a:t>challenges</a:t>
            </a:r>
            <a:r>
              <a:rPr lang="en-US" sz="2000" dirty="0"/>
              <a:t> </a:t>
            </a:r>
            <a:r>
              <a:rPr lang="en-US" sz="2000" dirty="0" smtClean="0"/>
              <a:t>(e.g., Meltdown and </a:t>
            </a:r>
            <a:r>
              <a:rPr lang="en-US" sz="2000" dirty="0" err="1" smtClean="0"/>
              <a:t>Spectre</a:t>
            </a:r>
            <a:r>
              <a:rPr lang="en-US" sz="2000" dirty="0" smtClean="0"/>
              <a:t>)</a:t>
            </a:r>
            <a:endParaRPr lang="en-US" sz="2000" dirty="0"/>
          </a:p>
        </p:txBody>
      </p:sp>
      <p:cxnSp>
        <p:nvCxnSpPr>
          <p:cNvPr id="16" name="Straight Arrow Connector 15"/>
          <p:cNvCxnSpPr/>
          <p:nvPr/>
        </p:nvCxnSpPr>
        <p:spPr>
          <a:xfrm>
            <a:off x="4038600" y="3962400"/>
            <a:ext cx="1517339" cy="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981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a:xfrm>
            <a:off x="5562600" y="1524000"/>
            <a:ext cx="3200400" cy="990600"/>
          </a:xfrm>
          <a:prstGeom prst="wedgeRoundRectCallout">
            <a:avLst>
              <a:gd name="adj1" fmla="val -76005"/>
              <a:gd name="adj2" fmla="val 294400"/>
              <a:gd name="adj3" fmla="val 16667"/>
            </a:avLst>
          </a:prstGeom>
          <a:solidFill>
            <a:srgbClr val="FFFF00"/>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a:ea typeface="+mn-ea"/>
              <a:cs typeface="Gill Sans"/>
            </a:endParaRPr>
          </a:p>
        </p:txBody>
      </p:sp>
      <p:sp>
        <p:nvSpPr>
          <p:cNvPr id="2" name="Title 1"/>
          <p:cNvSpPr>
            <a:spLocks noGrp="1"/>
          </p:cNvSpPr>
          <p:nvPr>
            <p:ph type="title"/>
          </p:nvPr>
        </p:nvSpPr>
        <p:spPr/>
        <p:txBody>
          <a:bodyPr>
            <a:normAutofit/>
          </a:bodyPr>
          <a:lstStyle/>
          <a:p>
            <a:r>
              <a:rPr lang="en-US" dirty="0"/>
              <a:t>Overview</a:t>
            </a:r>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10" name="AutoShape 9"/>
          <p:cNvSpPr>
            <a:spLocks noChangeArrowheads="1"/>
          </p:cNvSpPr>
          <p:nvPr/>
        </p:nvSpPr>
        <p:spPr bwMode="auto">
          <a:xfrm>
            <a:off x="346075" y="5273675"/>
            <a:ext cx="4225925" cy="4587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12" name="AutoShape 11"/>
          <p:cNvSpPr>
            <a:spLocks noChangeArrowheads="1"/>
          </p:cNvSpPr>
          <p:nvPr/>
        </p:nvSpPr>
        <p:spPr bwMode="auto">
          <a:xfrm>
            <a:off x="346075" y="4881563"/>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14" name="AutoShape 11"/>
          <p:cNvSpPr>
            <a:spLocks noChangeArrowheads="1"/>
          </p:cNvSpPr>
          <p:nvPr/>
        </p:nvSpPr>
        <p:spPr bwMode="auto">
          <a:xfrm>
            <a:off x="346075" y="4495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t>Gates</a:t>
            </a:r>
            <a:endParaRPr lang="en-US" sz="2000" dirty="0">
              <a:solidFill>
                <a:schemeClr val="tx1"/>
              </a:solidFill>
            </a:endParaRPr>
          </a:p>
        </p:txBody>
      </p:sp>
      <p:sp>
        <p:nvSpPr>
          <p:cNvPr id="5" name="AutoShape 4"/>
          <p:cNvSpPr>
            <a:spLocks noChangeArrowheads="1"/>
          </p:cNvSpPr>
          <p:nvPr/>
        </p:nvSpPr>
        <p:spPr bwMode="auto">
          <a:xfrm>
            <a:off x="346075" y="4104513"/>
            <a:ext cx="4225925" cy="39211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9" name="AutoShape 8"/>
          <p:cNvSpPr>
            <a:spLocks noChangeArrowheads="1"/>
          </p:cNvSpPr>
          <p:nvPr/>
        </p:nvSpPr>
        <p:spPr bwMode="auto">
          <a:xfrm>
            <a:off x="346075" y="3701288"/>
            <a:ext cx="4225925"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7" name="AutoShape 6"/>
          <p:cNvSpPr>
            <a:spLocks noChangeArrowheads="1"/>
          </p:cNvSpPr>
          <p:nvPr/>
        </p:nvSpPr>
        <p:spPr bwMode="auto">
          <a:xfrm>
            <a:off x="346075" y="3229801"/>
            <a:ext cx="4225925" cy="471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Instruction Set Architecture</a:t>
            </a:r>
          </a:p>
        </p:txBody>
      </p:sp>
      <p:sp>
        <p:nvSpPr>
          <p:cNvPr id="8" name="AutoShape 7"/>
          <p:cNvSpPr>
            <a:spLocks noChangeArrowheads="1"/>
          </p:cNvSpPr>
          <p:nvPr/>
        </p:nvSpPr>
        <p:spPr bwMode="auto">
          <a:xfrm>
            <a:off x="346075" y="2826576"/>
            <a:ext cx="4214813" cy="4032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Operating System/Virtual Machines</a:t>
            </a:r>
          </a:p>
        </p:txBody>
      </p:sp>
      <p:sp>
        <p:nvSpPr>
          <p:cNvPr id="11" name="AutoShape 10"/>
          <p:cNvSpPr>
            <a:spLocks noChangeArrowheads="1"/>
          </p:cNvSpPr>
          <p:nvPr/>
        </p:nvSpPr>
        <p:spPr bwMode="auto">
          <a:xfrm>
            <a:off x="346075" y="2423351"/>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4" name="AutoShape 3"/>
          <p:cNvSpPr>
            <a:spLocks noChangeArrowheads="1"/>
          </p:cNvSpPr>
          <p:nvPr/>
        </p:nvSpPr>
        <p:spPr bwMode="auto">
          <a:xfrm>
            <a:off x="346075" y="2001838"/>
            <a:ext cx="4225925"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23" name="AutoShape 4"/>
          <p:cNvSpPr>
            <a:spLocks noChangeArrowheads="1"/>
          </p:cNvSpPr>
          <p:nvPr/>
        </p:nvSpPr>
        <p:spPr bwMode="auto">
          <a:xfrm>
            <a:off x="346075" y="4114800"/>
            <a:ext cx="4225925" cy="39211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Register-Transfer Level</a:t>
            </a:r>
          </a:p>
        </p:txBody>
      </p:sp>
      <p:sp>
        <p:nvSpPr>
          <p:cNvPr id="25" name="TextBox 24"/>
          <p:cNvSpPr txBox="1"/>
          <p:nvPr/>
        </p:nvSpPr>
        <p:spPr>
          <a:xfrm>
            <a:off x="4724400" y="4114800"/>
            <a:ext cx="4419600" cy="1631216"/>
          </a:xfrm>
          <a:prstGeom prst="rect">
            <a:avLst/>
          </a:prstGeom>
          <a:noFill/>
        </p:spPr>
        <p:txBody>
          <a:bodyPr wrap="square" rtlCol="0">
            <a:spAutoFit/>
          </a:bodyPr>
          <a:lstStyle/>
          <a:p>
            <a:r>
              <a:rPr lang="en-US" sz="2000" b="1" dirty="0"/>
              <a:t>Operating System</a:t>
            </a:r>
          </a:p>
          <a:p>
            <a:r>
              <a:rPr lang="en-US" sz="2000" dirty="0"/>
              <a:t>Interfaces for controlling and coordinating the use of hardware among various applications and users  </a:t>
            </a:r>
          </a:p>
        </p:txBody>
      </p:sp>
      <p:cxnSp>
        <p:nvCxnSpPr>
          <p:cNvPr id="16" name="Straight Arrow Connector 15"/>
          <p:cNvCxnSpPr/>
          <p:nvPr/>
        </p:nvCxnSpPr>
        <p:spPr>
          <a:xfrm>
            <a:off x="4419600" y="3048000"/>
            <a:ext cx="2133600" cy="99060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Rounded Rectangular Callout 16"/>
          <p:cNvSpPr/>
          <p:nvPr/>
        </p:nvSpPr>
        <p:spPr>
          <a:xfrm>
            <a:off x="5486400" y="1447800"/>
            <a:ext cx="3200400" cy="990600"/>
          </a:xfrm>
          <a:prstGeom prst="wedgeRoundRectCallout">
            <a:avLst>
              <a:gd name="adj1" fmla="val -67865"/>
              <a:gd name="adj2" fmla="val 42352"/>
              <a:gd name="adj3" fmla="val 16667"/>
            </a:avLst>
          </a:prstGeom>
          <a:solidFill>
            <a:srgbClr val="FFFF00"/>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a:ea typeface="+mn-ea"/>
                <a:cs typeface="Gill Sans"/>
              </a:rPr>
              <a:t>More and more </a:t>
            </a:r>
            <a:r>
              <a:rPr kumimoji="0" lang="en-US" sz="1800" b="0" i="0" u="none" strike="noStrike" kern="0" cap="none" spc="0" normalizeH="0" baseline="0" noProof="0" dirty="0">
                <a:ln>
                  <a:noFill/>
                </a:ln>
                <a:solidFill>
                  <a:srgbClr val="000000"/>
                </a:solidFill>
                <a:effectLst/>
                <a:uLnTx/>
                <a:uFillTx/>
                <a:latin typeface="Gill Sans"/>
                <a:ea typeface="+mn-ea"/>
                <a:cs typeface="Gill Sans"/>
              </a:rPr>
              <a:t>layers and abstractions</a:t>
            </a:r>
            <a:r>
              <a:rPr kumimoji="0" lang="en-US" sz="1800" b="0" i="0" u="none" strike="noStrike" kern="0" cap="none" spc="0" normalizeH="0" noProof="0" dirty="0">
                <a:ln>
                  <a:noFill/>
                </a:ln>
                <a:solidFill>
                  <a:srgbClr val="000000"/>
                </a:solidFill>
                <a:effectLst/>
                <a:uLnTx/>
                <a:uFillTx/>
                <a:latin typeface="Gill Sans"/>
                <a:ea typeface="+mn-ea"/>
                <a:cs typeface="Gill Sans"/>
              </a:rPr>
              <a:t> in each layer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baseline="0" dirty="0">
                <a:latin typeface="Gill Sans"/>
                <a:ea typeface="+mn-ea"/>
                <a:cs typeface="Gill Sans"/>
              </a:rPr>
              <a:t>(</a:t>
            </a:r>
            <a:r>
              <a:rPr lang="en-US" sz="1800" kern="0" baseline="0" dirty="0" err="1">
                <a:latin typeface="Gill Sans"/>
                <a:ea typeface="+mn-ea"/>
                <a:cs typeface="Gill Sans"/>
              </a:rPr>
              <a:t>cs</a:t>
            </a:r>
            <a:r>
              <a:rPr lang="en-US" sz="1800" kern="0" dirty="0">
                <a:latin typeface="Gill Sans"/>
                <a:ea typeface="+mn-ea"/>
                <a:cs typeface="Gill Sans"/>
              </a:rPr>
              <a:t> 2xx series)</a:t>
            </a:r>
            <a:endParaRPr kumimoji="0" lang="en-US" sz="1800" b="0" i="0" u="none" strike="noStrike" kern="0" cap="none" spc="0" normalizeH="0" baseline="0" noProof="0" dirty="0">
              <a:ln>
                <a:noFill/>
              </a:ln>
              <a:solidFill>
                <a:srgbClr val="000000"/>
              </a:solidFill>
              <a:effectLst/>
              <a:uLnTx/>
              <a:uFillTx/>
              <a:latin typeface="Gill Sans"/>
              <a:ea typeface="+mn-ea"/>
              <a:cs typeface="Gill Sans"/>
            </a:endParaRPr>
          </a:p>
        </p:txBody>
      </p:sp>
    </p:spTree>
    <p:extLst>
      <p:ext uri="{BB962C8B-B14F-4D97-AF65-F5344CB8AC3E}">
        <p14:creationId xmlns:p14="http://schemas.microsoft.com/office/powerpoint/2010/main" val="3581643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Class</a:t>
            </a:r>
          </a:p>
        </p:txBody>
      </p:sp>
      <p:sp>
        <p:nvSpPr>
          <p:cNvPr id="3" name="Content Placeholder 2"/>
          <p:cNvSpPr>
            <a:spLocks noGrp="1"/>
          </p:cNvSpPr>
          <p:nvPr>
            <p:ph idx="1"/>
          </p:nvPr>
        </p:nvSpPr>
        <p:spPr/>
        <p:txBody>
          <a:bodyPr/>
          <a:lstStyle/>
          <a:p>
            <a:r>
              <a:rPr lang="en-US" dirty="0"/>
              <a:t>Give you the </a:t>
            </a:r>
            <a:r>
              <a:rPr lang="en-US" dirty="0">
                <a:solidFill>
                  <a:srgbClr val="FF0000"/>
                </a:solidFill>
              </a:rPr>
              <a:t>basis</a:t>
            </a:r>
            <a:r>
              <a:rPr lang="en-US" dirty="0"/>
              <a:t> to understand how the </a:t>
            </a:r>
            <a:r>
              <a:rPr lang="en-US" b="1" dirty="0"/>
              <a:t>OS</a:t>
            </a:r>
            <a:r>
              <a:rPr lang="en-US" dirty="0"/>
              <a:t>, </a:t>
            </a:r>
            <a:r>
              <a:rPr lang="en-US" b="1" dirty="0"/>
              <a:t>Architecture</a:t>
            </a:r>
            <a:r>
              <a:rPr lang="en-US" dirty="0"/>
              <a:t>, and </a:t>
            </a:r>
            <a:r>
              <a:rPr lang="en-US" b="1" dirty="0"/>
              <a:t>Microarchitecture</a:t>
            </a:r>
            <a:r>
              <a:rPr lang="en-US" dirty="0"/>
              <a:t> affect the programmer</a:t>
            </a:r>
          </a:p>
          <a:p>
            <a:pPr marL="0" indent="0">
              <a:buNone/>
            </a:pPr>
            <a:endParaRPr lang="en-US" sz="2800" i="1" dirty="0">
              <a:solidFill>
                <a:srgbClr val="FF0000"/>
              </a:solidFill>
            </a:endParaRPr>
          </a:p>
          <a:p>
            <a:r>
              <a:rPr lang="en-US" dirty="0"/>
              <a:t>The </a:t>
            </a:r>
            <a:r>
              <a:rPr lang="en-US" dirty="0">
                <a:solidFill>
                  <a:srgbClr val="FF0000"/>
                </a:solidFill>
              </a:rPr>
              <a:t>book</a:t>
            </a:r>
            <a:r>
              <a:rPr lang="en-US" dirty="0"/>
              <a:t> is an excellent technical reference</a:t>
            </a:r>
          </a:p>
          <a:p>
            <a:pPr lvl="1"/>
            <a:r>
              <a:rPr lang="en-US" sz="1600" dirty="0"/>
              <a:t>Not great for big picture</a:t>
            </a:r>
          </a:p>
          <a:p>
            <a:pPr lvl="1"/>
            <a:endParaRPr lang="en-US" sz="1600" dirty="0"/>
          </a:p>
          <a:p>
            <a:r>
              <a:rPr lang="en-US" b="1" dirty="0">
                <a:solidFill>
                  <a:srgbClr val="FF0000"/>
                </a:solidFill>
              </a:rPr>
              <a:t>Lectures ...</a:t>
            </a:r>
          </a:p>
          <a:p>
            <a:pPr lvl="1"/>
            <a:r>
              <a:rPr lang="en-US" dirty="0"/>
              <a:t>designed to </a:t>
            </a:r>
            <a:r>
              <a:rPr lang="en-US" dirty="0">
                <a:solidFill>
                  <a:srgbClr val="FF0000"/>
                </a:solidFill>
              </a:rPr>
              <a:t>tie</a:t>
            </a:r>
            <a:r>
              <a:rPr lang="en-US" dirty="0"/>
              <a:t> the technical content of book, </a:t>
            </a:r>
            <a:r>
              <a:rPr lang="en-US" dirty="0" err="1"/>
              <a:t>homeworks</a:t>
            </a:r>
            <a:r>
              <a:rPr lang="en-US" dirty="0"/>
              <a:t>, labs,  and projects to </a:t>
            </a:r>
            <a:r>
              <a:rPr lang="en-US" dirty="0">
                <a:solidFill>
                  <a:srgbClr val="FF0000"/>
                </a:solidFill>
              </a:rPr>
              <a:t>big picture </a:t>
            </a:r>
            <a:r>
              <a:rPr lang="en-US" dirty="0"/>
              <a:t>impact on computer systems</a:t>
            </a:r>
          </a:p>
          <a:p>
            <a:endParaRPr lang="en-US" dirty="0"/>
          </a:p>
        </p:txBody>
      </p:sp>
    </p:spTree>
    <p:extLst>
      <p:ext uri="{BB962C8B-B14F-4D97-AF65-F5344CB8AC3E}">
        <p14:creationId xmlns:p14="http://schemas.microsoft.com/office/powerpoint/2010/main" val="795989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br>
              <a:rPr lang="en-US" dirty="0"/>
            </a:br>
            <a:r>
              <a:rPr lang="en-US" sz="2000" dirty="0"/>
              <a:t>Let’s see student evaluation.</a:t>
            </a:r>
          </a:p>
        </p:txBody>
      </p:sp>
      <p:sp>
        <p:nvSpPr>
          <p:cNvPr id="3" name="Content Placeholder 2"/>
          <p:cNvSpPr>
            <a:spLocks noGrp="1"/>
          </p:cNvSpPr>
          <p:nvPr>
            <p:ph idx="1"/>
          </p:nvPr>
        </p:nvSpPr>
        <p:spPr>
          <a:xfrm>
            <a:off x="381000" y="1397000"/>
            <a:ext cx="8382000" cy="5003800"/>
          </a:xfrm>
        </p:spPr>
        <p:txBody>
          <a:bodyPr>
            <a:normAutofit lnSpcReduction="10000"/>
          </a:bodyPr>
          <a:lstStyle/>
          <a:p>
            <a:r>
              <a:rPr lang="en-US" dirty="0"/>
              <a:t>“</a:t>
            </a:r>
            <a:r>
              <a:rPr lang="en-US" dirty="0">
                <a:solidFill>
                  <a:srgbClr val="FF0000"/>
                </a:solidFill>
              </a:rPr>
              <a:t>Understanding how computers work. </a:t>
            </a:r>
            <a:r>
              <a:rPr lang="en-US" dirty="0"/>
              <a:t>Prior to this it was pretty much </a:t>
            </a:r>
            <a:r>
              <a:rPr lang="en-US" dirty="0">
                <a:solidFill>
                  <a:srgbClr val="FF0000"/>
                </a:solidFill>
              </a:rPr>
              <a:t>magic</a:t>
            </a:r>
            <a:r>
              <a:rPr lang="en-US" dirty="0"/>
              <a:t> to me.”</a:t>
            </a:r>
          </a:p>
          <a:p>
            <a:endParaRPr lang="en-US" dirty="0"/>
          </a:p>
          <a:p>
            <a:r>
              <a:rPr lang="en-US" dirty="0"/>
              <a:t>“It was basically all of the things that I wanted to know about </a:t>
            </a:r>
            <a:r>
              <a:rPr lang="en-US" dirty="0">
                <a:solidFill>
                  <a:srgbClr val="FF0000"/>
                </a:solidFill>
              </a:rPr>
              <a:t>how computers work but was too afraid to ask</a:t>
            </a:r>
            <a:r>
              <a:rPr lang="en-US" dirty="0"/>
              <a:t>.”</a:t>
            </a:r>
          </a:p>
          <a:p>
            <a:pPr marL="0" indent="0">
              <a:buNone/>
            </a:pPr>
            <a:endParaRPr lang="en-US" dirty="0"/>
          </a:p>
          <a:p>
            <a:r>
              <a:rPr lang="en-US" dirty="0"/>
              <a:t>“I feel more comfortable talking about computers and how they work as </a:t>
            </a:r>
            <a:r>
              <a:rPr lang="en-US" dirty="0">
                <a:solidFill>
                  <a:srgbClr val="FF0000"/>
                </a:solidFill>
              </a:rPr>
              <a:t>not just a programmer </a:t>
            </a:r>
            <a:r>
              <a:rPr lang="en-US" dirty="0"/>
              <a:t>but also </a:t>
            </a:r>
            <a:r>
              <a:rPr lang="en-US" b="1" dirty="0">
                <a:solidFill>
                  <a:srgbClr val="FF0000"/>
                </a:solidFill>
              </a:rPr>
              <a:t>a computer scientist</a:t>
            </a:r>
            <a:r>
              <a:rPr lang="en-US" dirty="0"/>
              <a:t>”</a:t>
            </a:r>
          </a:p>
          <a:p>
            <a:pPr marL="0" indent="0">
              <a:buNone/>
            </a:pPr>
            <a:endParaRPr lang="en-US" dirty="0"/>
          </a:p>
          <a:p>
            <a:r>
              <a:rPr lang="en-US" dirty="0">
                <a:solidFill>
                  <a:srgbClr val="FF0000"/>
                </a:solidFill>
              </a:rPr>
              <a:t>“SO MUCH TECHNICAL KNOWLEDGE, </a:t>
            </a:r>
            <a:r>
              <a:rPr lang="en-US" b="1" dirty="0">
                <a:solidFill>
                  <a:srgbClr val="FF0000"/>
                </a:solidFill>
              </a:rPr>
              <a:t>AHH</a:t>
            </a:r>
            <a:r>
              <a:rPr lang="en-US" dirty="0">
                <a:solidFill>
                  <a:srgbClr val="FF0000"/>
                </a:solidFill>
              </a:rPr>
              <a:t> </a:t>
            </a:r>
            <a:r>
              <a:rPr lang="en-US" dirty="0"/>
              <a:t>- I KNOW MORE ABOUT THE INNER WORKINGS OF COMPUTERS THAN I EVER WANTED ...”</a:t>
            </a:r>
          </a:p>
          <a:p>
            <a:pPr marL="0" indent="0">
              <a:buNone/>
            </a:pPr>
            <a:endParaRPr lang="en-US" dirty="0"/>
          </a:p>
          <a:p>
            <a:endParaRPr lang="en-US" dirty="0"/>
          </a:p>
        </p:txBody>
      </p:sp>
    </p:spTree>
    <p:extLst>
      <p:ext uri="{BB962C8B-B14F-4D97-AF65-F5344CB8AC3E}">
        <p14:creationId xmlns:p14="http://schemas.microsoft.com/office/powerpoint/2010/main" val="3312355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3886200" cy="5435600"/>
          </a:xfrm>
        </p:spPr>
        <p:txBody>
          <a:bodyPr/>
          <a:lstStyle/>
          <a:p>
            <a:r>
              <a:rPr lang="en-US" dirty="0"/>
              <a:t>“SO MUCH TECHNICAL KNOWLEDGE, AHH </a:t>
            </a:r>
            <a:r>
              <a:rPr lang="en-US" dirty="0" smtClean="0"/>
              <a:t>- .</a:t>
            </a:r>
            <a:r>
              <a:rPr lang="en-US" dirty="0"/>
              <a:t>.. </a:t>
            </a:r>
          </a:p>
          <a:p>
            <a:r>
              <a:rPr lang="en-US" b="1" dirty="0">
                <a:solidFill>
                  <a:srgbClr val="FF0000"/>
                </a:solidFill>
              </a:rPr>
              <a:t>... BUT IT ONLY GETS DEEPER FROM HERE.</a:t>
            </a:r>
            <a:r>
              <a:rPr lang="en-US" dirty="0"/>
              <a:t>”</a:t>
            </a:r>
          </a:p>
          <a:p>
            <a:pPr marL="0" indent="0">
              <a:buNone/>
            </a:pPr>
            <a:endParaRPr lang="en-US" dirty="0"/>
          </a:p>
          <a:p>
            <a:r>
              <a:rPr lang="en-US" dirty="0"/>
              <a:t>154 is the </a:t>
            </a:r>
            <a:r>
              <a:rPr lang="en-US" dirty="0">
                <a:solidFill>
                  <a:srgbClr val="FF0000"/>
                </a:solidFill>
              </a:rPr>
              <a:t>last </a:t>
            </a:r>
            <a:r>
              <a:rPr lang="en-US" b="1" dirty="0">
                <a:solidFill>
                  <a:srgbClr val="FF0000"/>
                </a:solidFill>
              </a:rPr>
              <a:t>gateway</a:t>
            </a:r>
            <a:r>
              <a:rPr lang="en-US" dirty="0">
                <a:solidFill>
                  <a:srgbClr val="FF0000"/>
                </a:solidFill>
              </a:rPr>
              <a:t> </a:t>
            </a:r>
            <a:r>
              <a:rPr lang="en-US" dirty="0"/>
              <a:t>to all other systems classes</a:t>
            </a:r>
          </a:p>
          <a:p>
            <a:pPr lvl="1"/>
            <a:r>
              <a:rPr lang="en-US" dirty="0"/>
              <a:t>http://</a:t>
            </a:r>
            <a:r>
              <a:rPr lang="en-US" dirty="0" err="1"/>
              <a:t>collegecatalog.uchicago.edu</a:t>
            </a:r>
            <a:r>
              <a:rPr lang="en-US" dirty="0"/>
              <a:t>/</a:t>
            </a:r>
            <a:r>
              <a:rPr lang="en-US" dirty="0" err="1"/>
              <a:t>thecollege</a:t>
            </a:r>
            <a:r>
              <a:rPr lang="en-US" dirty="0"/>
              <a:t>/</a:t>
            </a:r>
            <a:r>
              <a:rPr lang="en-US" dirty="0" err="1"/>
              <a:t>computerscience</a:t>
            </a:r>
            <a:r>
              <a:rPr lang="en-US" dirty="0"/>
              <a:t>/</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4876800" y="1066800"/>
            <a:ext cx="4029693" cy="4876800"/>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000479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strike="sngStrike" dirty="0"/>
              <a:t>Course Theme and Roadmap</a:t>
            </a:r>
          </a:p>
          <a:p>
            <a:r>
              <a:rPr lang="en-US" dirty="0"/>
              <a:t>Logistics</a:t>
            </a:r>
          </a:p>
          <a:p>
            <a:r>
              <a:rPr lang="en-US" dirty="0"/>
              <a:t>Getting help</a:t>
            </a:r>
          </a:p>
        </p:txBody>
      </p:sp>
    </p:spTree>
    <p:extLst>
      <p:ext uri="{BB962C8B-B14F-4D97-AF65-F5344CB8AC3E}">
        <p14:creationId xmlns:p14="http://schemas.microsoft.com/office/powerpoint/2010/main" val="5069598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154 Site</a:t>
            </a:r>
          </a:p>
        </p:txBody>
      </p:sp>
      <p:sp>
        <p:nvSpPr>
          <p:cNvPr id="5" name="Content Placeholder 4"/>
          <p:cNvSpPr>
            <a:spLocks noGrp="1"/>
          </p:cNvSpPr>
          <p:nvPr>
            <p:ph idx="1"/>
          </p:nvPr>
        </p:nvSpPr>
        <p:spPr>
          <a:xfrm>
            <a:off x="381000" y="1397000"/>
            <a:ext cx="8382000" cy="5156200"/>
          </a:xfrm>
        </p:spPr>
        <p:txBody>
          <a:bodyPr/>
          <a:lstStyle/>
          <a:p>
            <a:r>
              <a:rPr lang="en-US" dirty="0"/>
              <a:t>Website:</a:t>
            </a:r>
          </a:p>
          <a:p>
            <a:pPr lvl="1"/>
            <a:r>
              <a:rPr lang="en-US" dirty="0"/>
              <a:t>Just google “</a:t>
            </a:r>
            <a:r>
              <a:rPr lang="en-US" b="1" dirty="0"/>
              <a:t>cs154uchicago</a:t>
            </a:r>
            <a:r>
              <a:rPr lang="en-US" dirty="0"/>
              <a:t>”, “or </a:t>
            </a:r>
            <a:r>
              <a:rPr lang="en-US" b="1" dirty="0"/>
              <a:t>154 </a:t>
            </a:r>
            <a:r>
              <a:rPr lang="en-US" b="1" dirty="0" err="1"/>
              <a:t>chicago</a:t>
            </a:r>
            <a:r>
              <a:rPr lang="en-US" dirty="0"/>
              <a:t>”</a:t>
            </a:r>
          </a:p>
          <a:p>
            <a:pPr lvl="1"/>
            <a:r>
              <a:rPr lang="en-US" dirty="0"/>
              <a:t>Just find the google site link</a:t>
            </a:r>
          </a:p>
          <a:p>
            <a:pPr lvl="1"/>
            <a:r>
              <a:rPr lang="en-US" dirty="0">
                <a:hlinkClick r:id="rId2"/>
              </a:rPr>
              <a:t>https://sites.google.com/site/cs154uchicago</a:t>
            </a:r>
            <a:r>
              <a:rPr lang="en-US" dirty="0" smtClean="0">
                <a:hlinkClick r:id="rId2"/>
              </a:rPr>
              <a:t>/</a:t>
            </a:r>
            <a:endParaRPr lang="en-US" dirty="0"/>
          </a:p>
          <a:p>
            <a:r>
              <a:rPr lang="en-US" dirty="0"/>
              <a:t>READ THE FAQs (A Must!)</a:t>
            </a:r>
          </a:p>
          <a:p>
            <a:pPr lvl="1"/>
            <a:r>
              <a:rPr lang="en-US" dirty="0">
                <a:hlinkClick r:id="rId3"/>
              </a:rPr>
              <a:t>https://sites.google.com/site/cs154uchicago/main/course-faqs</a:t>
            </a:r>
            <a:endParaRPr lang="en-US" dirty="0"/>
          </a:p>
          <a:p>
            <a:r>
              <a:rPr lang="en-US" dirty="0" smtClean="0"/>
              <a:t>Four </a:t>
            </a:r>
            <a:r>
              <a:rPr lang="en-US" dirty="0"/>
              <a:t>most important links at the top</a:t>
            </a:r>
          </a:p>
          <a:p>
            <a:pPr lvl="1"/>
            <a:r>
              <a:rPr lang="en-US" dirty="0"/>
              <a:t>Calendar/schedule</a:t>
            </a:r>
          </a:p>
          <a:p>
            <a:pPr lvl="1"/>
            <a:r>
              <a:rPr lang="en-US" dirty="0" err="1"/>
              <a:t>Homeworks</a:t>
            </a:r>
            <a:endParaRPr lang="en-US" dirty="0"/>
          </a:p>
          <a:p>
            <a:pPr lvl="1"/>
            <a:r>
              <a:rPr lang="en-US" dirty="0"/>
              <a:t>Projects</a:t>
            </a:r>
          </a:p>
          <a:p>
            <a:pPr lvl="1"/>
            <a:r>
              <a:rPr lang="en-US" dirty="0"/>
              <a:t>Office Hours</a:t>
            </a:r>
          </a:p>
          <a:p>
            <a:pPr lvl="1"/>
            <a:r>
              <a:rPr lang="en-US" dirty="0" smtClean="0"/>
              <a:t>(and Piazza, implicitly)</a:t>
            </a:r>
          </a:p>
          <a:p>
            <a:pPr marL="0" indent="0">
              <a:buNone/>
            </a:pPr>
            <a:r>
              <a:rPr lang="en-US" dirty="0"/>
              <a:t>	</a:t>
            </a:r>
          </a:p>
          <a:p>
            <a:endParaRPr lang="en-US" dirty="0"/>
          </a:p>
        </p:txBody>
      </p:sp>
    </p:spTree>
    <p:extLst>
      <p:ext uri="{BB962C8B-B14F-4D97-AF65-F5344CB8AC3E}">
        <p14:creationId xmlns:p14="http://schemas.microsoft.com/office/powerpoint/2010/main" val="13513657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spTree>
    <p:extLst>
      <p:ext uri="{BB962C8B-B14F-4D97-AF65-F5344CB8AC3E}">
        <p14:creationId xmlns:p14="http://schemas.microsoft.com/office/powerpoint/2010/main" val="3466687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Bookmark this link</a:t>
            </a:r>
            <a:endParaRPr lang="en-US" dirty="0"/>
          </a:p>
        </p:txBody>
      </p:sp>
      <p:sp>
        <p:nvSpPr>
          <p:cNvPr id="3" name="Content Placeholder 2"/>
          <p:cNvSpPr>
            <a:spLocks noGrp="1"/>
          </p:cNvSpPr>
          <p:nvPr>
            <p:ph idx="1"/>
          </p:nvPr>
        </p:nvSpPr>
        <p:spPr/>
        <p:txBody>
          <a:bodyPr/>
          <a:lstStyle/>
          <a:p>
            <a:r>
              <a:rPr lang="en-US" dirty="0"/>
              <a:t>Bookmark the link</a:t>
            </a:r>
          </a:p>
          <a:p>
            <a:r>
              <a:rPr lang="en-US" dirty="0"/>
              <a:t>Check each column</a:t>
            </a:r>
          </a:p>
          <a:p>
            <a:pPr lvl="1"/>
            <a:r>
              <a:rPr lang="en-US" b="1" dirty="0">
                <a:solidFill>
                  <a:srgbClr val="FF0000"/>
                </a:solidFill>
              </a:rPr>
              <a:t>Due dates</a:t>
            </a:r>
            <a:r>
              <a:rPr lang="en-US" dirty="0"/>
              <a:t>, reading list, </a:t>
            </a:r>
          </a:p>
          <a:p>
            <a:r>
              <a:rPr lang="en-US" dirty="0"/>
              <a:t>Lecture Tags</a:t>
            </a:r>
          </a:p>
          <a:p>
            <a:pPr lvl="1"/>
            <a:r>
              <a:rPr lang="en-US" dirty="0"/>
              <a:t>b</a:t>
            </a:r>
            <a:r>
              <a:rPr lang="en-US" dirty="0" smtClean="0"/>
              <a:t>it </a:t>
            </a:r>
            <a:endParaRPr lang="en-US" dirty="0"/>
          </a:p>
          <a:p>
            <a:pPr lvl="1"/>
            <a:r>
              <a:rPr lang="en-US" dirty="0" err="1"/>
              <a:t>a</a:t>
            </a:r>
            <a:r>
              <a:rPr lang="en-US" dirty="0" err="1" smtClean="0"/>
              <a:t>sm</a:t>
            </a:r>
            <a:endParaRPr lang="en-US" dirty="0"/>
          </a:p>
          <a:p>
            <a:pPr lvl="1"/>
            <a:r>
              <a:rPr lang="en-US" dirty="0"/>
              <a:t>m</a:t>
            </a:r>
            <a:r>
              <a:rPr lang="en-US" dirty="0" smtClean="0"/>
              <a:t>m</a:t>
            </a:r>
            <a:endParaRPr lang="en-US" dirty="0"/>
          </a:p>
          <a:p>
            <a:pPr lvl="1"/>
            <a:r>
              <a:rPr lang="en-US" dirty="0" err="1"/>
              <a:t>o</a:t>
            </a:r>
            <a:r>
              <a:rPr lang="en-US" dirty="0" err="1" smtClean="0"/>
              <a:t>s</a:t>
            </a:r>
            <a:endParaRPr lang="en-US" dirty="0"/>
          </a:p>
          <a:p>
            <a:pPr lvl="1"/>
            <a:r>
              <a:rPr lang="en-US" dirty="0" err="1"/>
              <a:t>mem</a:t>
            </a:r>
            <a:endParaRPr lang="en-US" dirty="0"/>
          </a:p>
          <a:p>
            <a:pPr lvl="1"/>
            <a:r>
              <a:rPr lang="en-US" dirty="0"/>
              <a:t>sync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4505"/>
          <a:stretch/>
        </p:blipFill>
        <p:spPr>
          <a:xfrm>
            <a:off x="182880" y="1066800"/>
            <a:ext cx="8778240" cy="5486400"/>
          </a:xfrm>
          <a:prstGeom prst="rect">
            <a:avLst/>
          </a:prstGeom>
        </p:spPr>
      </p:pic>
    </p:spTree>
    <p:extLst>
      <p:ext uri="{BB962C8B-B14F-4D97-AF65-F5344CB8AC3E}">
        <p14:creationId xmlns:p14="http://schemas.microsoft.com/office/powerpoint/2010/main" val="32810521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a:t>
            </a:r>
          </a:p>
        </p:txBody>
      </p:sp>
      <p:sp>
        <p:nvSpPr>
          <p:cNvPr id="3" name="Content Placeholder 2"/>
          <p:cNvSpPr>
            <a:spLocks noGrp="1"/>
          </p:cNvSpPr>
          <p:nvPr>
            <p:ph idx="1"/>
          </p:nvPr>
        </p:nvSpPr>
        <p:spPr/>
        <p:txBody>
          <a:bodyPr/>
          <a:lstStyle/>
          <a:p>
            <a:r>
              <a:rPr lang="en-US" b="1" dirty="0">
                <a:solidFill>
                  <a:srgbClr val="FF0000"/>
                </a:solidFill>
              </a:rPr>
              <a:t>4</a:t>
            </a:r>
            <a:r>
              <a:rPr lang="en-US" b="1" dirty="0" smtClean="0">
                <a:solidFill>
                  <a:srgbClr val="FF0000"/>
                </a:solidFill>
              </a:rPr>
              <a:t> </a:t>
            </a:r>
            <a:r>
              <a:rPr lang="en-US" b="1" dirty="0"/>
              <a:t>Projects</a:t>
            </a:r>
          </a:p>
          <a:p>
            <a:pPr lvl="1"/>
            <a:r>
              <a:rPr lang="en-US" dirty="0">
                <a:solidFill>
                  <a:srgbClr val="FF0000"/>
                </a:solidFill>
              </a:rPr>
              <a:t>Bit</a:t>
            </a:r>
            <a:r>
              <a:rPr lang="en-US" dirty="0"/>
              <a:t> manipulation, defusing </a:t>
            </a:r>
            <a:r>
              <a:rPr lang="en-US" dirty="0">
                <a:solidFill>
                  <a:srgbClr val="FF0000"/>
                </a:solidFill>
              </a:rPr>
              <a:t>bombs</a:t>
            </a:r>
            <a:r>
              <a:rPr lang="en-US" dirty="0"/>
              <a:t> (</a:t>
            </a:r>
            <a:r>
              <a:rPr lang="en-US" dirty="0" err="1">
                <a:solidFill>
                  <a:srgbClr val="FF0000"/>
                </a:solidFill>
              </a:rPr>
              <a:t>asm</a:t>
            </a:r>
            <a:r>
              <a:rPr lang="en-US" dirty="0"/>
              <a:t>), </a:t>
            </a:r>
            <a:r>
              <a:rPr lang="en-US" dirty="0">
                <a:solidFill>
                  <a:srgbClr val="FF0000"/>
                </a:solidFill>
              </a:rPr>
              <a:t>cache</a:t>
            </a:r>
            <a:r>
              <a:rPr lang="en-US" dirty="0"/>
              <a:t>, your </a:t>
            </a:r>
            <a:r>
              <a:rPr lang="en-US" dirty="0">
                <a:solidFill>
                  <a:srgbClr val="FF0000"/>
                </a:solidFill>
              </a:rPr>
              <a:t>shell</a:t>
            </a:r>
            <a:r>
              <a:rPr lang="en-US" dirty="0"/>
              <a:t>, </a:t>
            </a:r>
            <a:endParaRPr lang="en-US" dirty="0" smtClean="0"/>
          </a:p>
          <a:p>
            <a:pPr lvl="1"/>
            <a:r>
              <a:rPr lang="en-US" b="1" dirty="0" smtClean="0"/>
              <a:t>No</a:t>
            </a:r>
            <a:r>
              <a:rPr lang="en-US" dirty="0" smtClean="0"/>
              <a:t> </a:t>
            </a:r>
            <a:r>
              <a:rPr lang="en-US" dirty="0"/>
              <a:t>project </a:t>
            </a:r>
            <a:r>
              <a:rPr lang="en-US" dirty="0" smtClean="0"/>
              <a:t>partnership</a:t>
            </a:r>
          </a:p>
          <a:p>
            <a:pPr lvl="1"/>
            <a:endParaRPr lang="en-US" dirty="0"/>
          </a:p>
          <a:p>
            <a:r>
              <a:rPr lang="en-US" dirty="0" smtClean="0"/>
              <a:t>Great way to enhance your understanding of computer systems </a:t>
            </a:r>
          </a:p>
          <a:p>
            <a:endParaRPr lang="en-US" dirty="0"/>
          </a:p>
          <a:p>
            <a:r>
              <a:rPr lang="en-US" dirty="0" smtClean="0"/>
              <a:t>Also makes you a better programmer</a:t>
            </a:r>
          </a:p>
          <a:p>
            <a:endParaRPr lang="en-US" dirty="0"/>
          </a:p>
        </p:txBody>
      </p:sp>
    </p:spTree>
    <p:extLst>
      <p:ext uri="{BB962C8B-B14F-4D97-AF65-F5344CB8AC3E}">
        <p14:creationId xmlns:p14="http://schemas.microsoft.com/office/powerpoint/2010/main" val="22174505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sp>
        <p:nvSpPr>
          <p:cNvPr id="3" name="Content Placeholder 2"/>
          <p:cNvSpPr>
            <a:spLocks noGrp="1"/>
          </p:cNvSpPr>
          <p:nvPr>
            <p:ph idx="1"/>
          </p:nvPr>
        </p:nvSpPr>
        <p:spPr/>
        <p:txBody>
          <a:bodyPr/>
          <a:lstStyle/>
          <a:p>
            <a:r>
              <a:rPr lang="en-US" dirty="0" smtClean="0"/>
              <a:t>Labs are helpful for projects</a:t>
            </a:r>
          </a:p>
          <a:p>
            <a:endParaRPr lang="en-US" dirty="0"/>
          </a:p>
          <a:p>
            <a:r>
              <a:rPr lang="en-US" dirty="0" smtClean="0"/>
              <a:t>You could use lab hours to work on projects as well</a:t>
            </a:r>
          </a:p>
          <a:p>
            <a:pPr lvl="1"/>
            <a:r>
              <a:rPr lang="en-US" dirty="0" smtClean="0"/>
              <a:t>TAs will be online</a:t>
            </a:r>
            <a:endParaRPr lang="en-US" dirty="0"/>
          </a:p>
        </p:txBody>
      </p:sp>
    </p:spTree>
    <p:extLst>
      <p:ext uri="{BB962C8B-B14F-4D97-AF65-F5344CB8AC3E}">
        <p14:creationId xmlns:p14="http://schemas.microsoft.com/office/powerpoint/2010/main" val="32255439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Homeworks</a:t>
            </a:r>
            <a:endParaRPr lang="en-US" dirty="0"/>
          </a:p>
        </p:txBody>
      </p:sp>
      <p:sp>
        <p:nvSpPr>
          <p:cNvPr id="3" name="Content Placeholder 2"/>
          <p:cNvSpPr>
            <a:spLocks noGrp="1"/>
          </p:cNvSpPr>
          <p:nvPr>
            <p:ph idx="1"/>
          </p:nvPr>
        </p:nvSpPr>
        <p:spPr/>
        <p:txBody>
          <a:bodyPr/>
          <a:lstStyle/>
          <a:p>
            <a:r>
              <a:rPr lang="en-US" b="1" dirty="0">
                <a:solidFill>
                  <a:srgbClr val="FF0000"/>
                </a:solidFill>
              </a:rPr>
              <a:t>9 </a:t>
            </a:r>
            <a:r>
              <a:rPr lang="en-US" b="1" dirty="0" err="1">
                <a:solidFill>
                  <a:srgbClr val="FF0000"/>
                </a:solidFill>
              </a:rPr>
              <a:t>homeworks</a:t>
            </a:r>
            <a:endParaRPr lang="en-US" b="1" dirty="0">
              <a:solidFill>
                <a:srgbClr val="FF0000"/>
              </a:solidFill>
            </a:endParaRPr>
          </a:p>
          <a:p>
            <a:endParaRPr lang="en-US" dirty="0"/>
          </a:p>
          <a:p>
            <a:r>
              <a:rPr lang="en-US" dirty="0"/>
              <a:t>Will remove the worst HW score (</a:t>
            </a:r>
            <a:r>
              <a:rPr lang="en-US" dirty="0">
                <a:solidFill>
                  <a:srgbClr val="FF0000"/>
                </a:solidFill>
              </a:rPr>
              <a:t>top-8 out of 9</a:t>
            </a:r>
            <a:r>
              <a:rPr lang="en-US" dirty="0"/>
              <a:t>)</a:t>
            </a:r>
          </a:p>
          <a:p>
            <a:endParaRPr lang="en-US" dirty="0"/>
          </a:p>
          <a:p>
            <a:r>
              <a:rPr lang="en-US" dirty="0"/>
              <a:t>Due </a:t>
            </a:r>
            <a:r>
              <a:rPr lang="en-US" b="1" dirty="0"/>
              <a:t>every Monday </a:t>
            </a:r>
            <a:r>
              <a:rPr lang="en-US" b="1" dirty="0" smtClean="0"/>
              <a:t>11:59pm, </a:t>
            </a:r>
            <a:r>
              <a:rPr lang="en-US" b="1" dirty="0" err="1" smtClean="0"/>
              <a:t>Uchicago</a:t>
            </a:r>
            <a:r>
              <a:rPr lang="en-US" b="1" dirty="0" smtClean="0"/>
              <a:t> time</a:t>
            </a:r>
            <a:endParaRPr lang="en-US" b="1" dirty="0"/>
          </a:p>
          <a:p>
            <a:pPr lvl="1"/>
            <a:r>
              <a:rPr lang="en-US" dirty="0" smtClean="0"/>
              <a:t>One exception this quarter due to Memorial day; due on Wed. instead</a:t>
            </a:r>
            <a:endParaRPr lang="en-US" dirty="0"/>
          </a:p>
          <a:p>
            <a:endParaRPr lang="en-US" dirty="0"/>
          </a:p>
          <a:p>
            <a:r>
              <a:rPr lang="en-US" dirty="0"/>
              <a:t>Please read instructions carefully!! Word by word.</a:t>
            </a:r>
          </a:p>
          <a:p>
            <a:pPr lvl="1"/>
            <a:r>
              <a:rPr lang="en-US" dirty="0"/>
              <a:t>How to hand in, format file name, always run “</a:t>
            </a:r>
            <a:r>
              <a:rPr lang="en-US" dirty="0" err="1"/>
              <a:t>svn</a:t>
            </a:r>
            <a:r>
              <a:rPr lang="en-US" dirty="0"/>
              <a:t> status”, </a:t>
            </a:r>
            <a:r>
              <a:rPr lang="mr-IN" dirty="0"/>
              <a:t>…</a:t>
            </a:r>
            <a:endParaRPr lang="en-US" dirty="0"/>
          </a:p>
          <a:p>
            <a:endParaRPr lang="en-US" dirty="0"/>
          </a:p>
          <a:p>
            <a:endParaRPr lang="en-US" dirty="0"/>
          </a:p>
        </p:txBody>
      </p:sp>
    </p:spTree>
    <p:extLst>
      <p:ext uri="{BB962C8B-B14F-4D97-AF65-F5344CB8AC3E}">
        <p14:creationId xmlns:p14="http://schemas.microsoft.com/office/powerpoint/2010/main" val="1264441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Exams</a:t>
            </a:r>
            <a:endParaRPr lang="en-US" dirty="0"/>
          </a:p>
        </p:txBody>
      </p:sp>
      <p:sp>
        <p:nvSpPr>
          <p:cNvPr id="3" name="Content Placeholder 2"/>
          <p:cNvSpPr>
            <a:spLocks noGrp="1"/>
          </p:cNvSpPr>
          <p:nvPr>
            <p:ph idx="1"/>
          </p:nvPr>
        </p:nvSpPr>
        <p:spPr/>
        <p:txBody>
          <a:bodyPr/>
          <a:lstStyle/>
          <a:p>
            <a:r>
              <a:rPr lang="en-US" b="1" dirty="0">
                <a:solidFill>
                  <a:srgbClr val="FF0000"/>
                </a:solidFill>
              </a:rPr>
              <a:t>2</a:t>
            </a:r>
            <a:r>
              <a:rPr lang="en-US" b="1" dirty="0" smtClean="0">
                <a:solidFill>
                  <a:srgbClr val="FF0000"/>
                </a:solidFill>
              </a:rPr>
              <a:t> Exams</a:t>
            </a:r>
          </a:p>
          <a:p>
            <a:pPr lvl="1"/>
            <a:r>
              <a:rPr lang="en-US" dirty="0" smtClean="0"/>
              <a:t>Exam I: covers first half of the course (Lectures 2-10)</a:t>
            </a:r>
          </a:p>
          <a:p>
            <a:pPr lvl="1"/>
            <a:r>
              <a:rPr lang="en-US" dirty="0" smtClean="0"/>
              <a:t>Exam II: covers second half of the course (lectures 13-22)</a:t>
            </a:r>
            <a:endParaRPr lang="en-US" dirty="0"/>
          </a:p>
          <a:p>
            <a:pPr lvl="1"/>
            <a:r>
              <a:rPr lang="en-US" b="1" dirty="0" smtClean="0"/>
              <a:t>Not cumulative</a:t>
            </a:r>
            <a:endParaRPr lang="en-US" b="1" dirty="0"/>
          </a:p>
          <a:p>
            <a:endParaRPr lang="en-US" dirty="0"/>
          </a:p>
          <a:p>
            <a:r>
              <a:rPr lang="en-US" dirty="0" smtClean="0"/>
              <a:t>Taking exam remotely </a:t>
            </a:r>
            <a:r>
              <a:rPr lang="mr-IN" dirty="0" smtClean="0"/>
              <a:t>–</a:t>
            </a:r>
            <a:r>
              <a:rPr lang="en-US" dirty="0" smtClean="0"/>
              <a:t> details TBD</a:t>
            </a:r>
            <a:endParaRPr lang="en-US" dirty="0"/>
          </a:p>
          <a:p>
            <a:endParaRPr lang="en-US" dirty="0"/>
          </a:p>
          <a:p>
            <a:endParaRPr lang="en-US" dirty="0"/>
          </a:p>
        </p:txBody>
      </p:sp>
    </p:spTree>
    <p:extLst>
      <p:ext uri="{BB962C8B-B14F-4D97-AF65-F5344CB8AC3E}">
        <p14:creationId xmlns:p14="http://schemas.microsoft.com/office/powerpoint/2010/main" val="5464369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strike="sngStrike" dirty="0"/>
              <a:t>Course Theme and Roadmap</a:t>
            </a:r>
          </a:p>
          <a:p>
            <a:r>
              <a:rPr lang="en-US" strike="sngStrike" dirty="0"/>
              <a:t>Logistics</a:t>
            </a:r>
          </a:p>
          <a:p>
            <a:r>
              <a:rPr lang="en-US" dirty="0"/>
              <a:t>Getting help</a:t>
            </a:r>
          </a:p>
        </p:txBody>
      </p:sp>
    </p:spTree>
    <p:extLst>
      <p:ext uri="{BB962C8B-B14F-4D97-AF65-F5344CB8AC3E}">
        <p14:creationId xmlns:p14="http://schemas.microsoft.com/office/powerpoint/2010/main" val="12565498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3" name="Content Placeholder 2"/>
          <p:cNvSpPr>
            <a:spLocks noGrp="1"/>
          </p:cNvSpPr>
          <p:nvPr>
            <p:ph idx="1"/>
          </p:nvPr>
        </p:nvSpPr>
        <p:spPr>
          <a:xfrm>
            <a:off x="381000" y="1143000"/>
            <a:ext cx="8400683" cy="5456608"/>
          </a:xfrm>
        </p:spPr>
        <p:txBody>
          <a:bodyPr>
            <a:normAutofit/>
          </a:bodyPr>
          <a:lstStyle/>
          <a:p>
            <a:r>
              <a:rPr lang="en-US" dirty="0"/>
              <a:t>I need help (HWs, projects, etc.), where should I go?</a:t>
            </a:r>
          </a:p>
          <a:p>
            <a:pPr lvl="1"/>
            <a:r>
              <a:rPr lang="en-US" b="1" dirty="0">
                <a:solidFill>
                  <a:srgbClr val="FF0000"/>
                </a:solidFill>
              </a:rPr>
              <a:t>Piazza  </a:t>
            </a:r>
          </a:p>
          <a:p>
            <a:pPr lvl="2"/>
            <a:r>
              <a:rPr lang="en-US" dirty="0"/>
              <a:t>We guarantee a fast response (</a:t>
            </a:r>
            <a:r>
              <a:rPr lang="en-US" dirty="0">
                <a:solidFill>
                  <a:srgbClr val="FF0000"/>
                </a:solidFill>
              </a:rPr>
              <a:t>30 min average response time</a:t>
            </a:r>
            <a:r>
              <a:rPr lang="en-US" dirty="0"/>
              <a:t>)</a:t>
            </a:r>
          </a:p>
          <a:p>
            <a:pPr lvl="2"/>
            <a:r>
              <a:rPr lang="en-US" dirty="0"/>
              <a:t>If not, re-post – we actively monitor this</a:t>
            </a:r>
          </a:p>
          <a:p>
            <a:pPr lvl="2"/>
            <a:r>
              <a:rPr lang="en-US" dirty="0">
                <a:solidFill>
                  <a:srgbClr val="000000"/>
                </a:solidFill>
              </a:rPr>
              <a:t>TAG your post properly (e.g., “hw1”, “p1”)</a:t>
            </a:r>
          </a:p>
          <a:p>
            <a:pPr lvl="1"/>
            <a:r>
              <a:rPr lang="en-US" b="1" dirty="0">
                <a:solidFill>
                  <a:srgbClr val="FF0000"/>
                </a:solidFill>
              </a:rPr>
              <a:t>Office hours </a:t>
            </a:r>
            <a:r>
              <a:rPr lang="en-US" dirty="0">
                <a:solidFill>
                  <a:srgbClr val="FF0000"/>
                </a:solidFill>
              </a:rPr>
              <a:t> </a:t>
            </a:r>
            <a:r>
              <a:rPr lang="en-US" dirty="0" smtClean="0">
                <a:solidFill>
                  <a:srgbClr val="FF0000"/>
                </a:solidFill>
              </a:rPr>
              <a:t>(Virtual)</a:t>
            </a:r>
            <a:endParaRPr lang="en-US" dirty="0">
              <a:solidFill>
                <a:srgbClr val="FF0000"/>
              </a:solidFill>
            </a:endParaRPr>
          </a:p>
          <a:p>
            <a:pPr lvl="2"/>
            <a:r>
              <a:rPr lang="en-US" b="1" i="1" dirty="0" smtClean="0">
                <a:solidFill>
                  <a:srgbClr val="FF0000"/>
                </a:solidFill>
              </a:rPr>
              <a:t>10 </a:t>
            </a:r>
            <a:r>
              <a:rPr lang="en-US" i="1" dirty="0">
                <a:solidFill>
                  <a:srgbClr val="FF0000"/>
                </a:solidFill>
              </a:rPr>
              <a:t>hours/week </a:t>
            </a:r>
            <a:r>
              <a:rPr lang="en-US" dirty="0"/>
              <a:t>for </a:t>
            </a:r>
            <a:r>
              <a:rPr lang="en-US" dirty="0" err="1"/>
              <a:t>homeworks</a:t>
            </a:r>
            <a:endParaRPr lang="en-US" dirty="0"/>
          </a:p>
          <a:p>
            <a:pPr lvl="2"/>
            <a:r>
              <a:rPr lang="en-US" b="1" i="1" dirty="0" smtClean="0">
                <a:solidFill>
                  <a:srgbClr val="FF0000"/>
                </a:solidFill>
              </a:rPr>
              <a:t>40+ </a:t>
            </a:r>
            <a:r>
              <a:rPr lang="en-US" i="1" dirty="0">
                <a:solidFill>
                  <a:srgbClr val="FF0000"/>
                </a:solidFill>
              </a:rPr>
              <a:t>hours/week </a:t>
            </a:r>
            <a:r>
              <a:rPr lang="en-US" dirty="0"/>
              <a:t>for projects</a:t>
            </a:r>
          </a:p>
          <a:p>
            <a:pPr lvl="2"/>
            <a:endParaRPr lang="en-US" dirty="0"/>
          </a:p>
          <a:p>
            <a:r>
              <a:rPr lang="en-US" dirty="0"/>
              <a:t>Do </a:t>
            </a:r>
            <a:r>
              <a:rPr lang="en-US" b="1" dirty="0">
                <a:solidFill>
                  <a:srgbClr val="FF0000"/>
                </a:solidFill>
              </a:rPr>
              <a:t>NOT</a:t>
            </a:r>
            <a:r>
              <a:rPr lang="en-US" dirty="0">
                <a:solidFill>
                  <a:srgbClr val="FF0000"/>
                </a:solidFill>
              </a:rPr>
              <a:t> </a:t>
            </a:r>
            <a:r>
              <a:rPr lang="en-US" dirty="0"/>
              <a:t>send </a:t>
            </a:r>
            <a:r>
              <a:rPr lang="en-US" i="1" dirty="0"/>
              <a:t>emails</a:t>
            </a:r>
            <a:r>
              <a:rPr lang="en-US" dirty="0"/>
              <a:t> to individual </a:t>
            </a:r>
            <a:endParaRPr lang="en-US" dirty="0" smtClean="0"/>
          </a:p>
          <a:p>
            <a:pPr marL="0" indent="0">
              <a:buNone/>
            </a:pPr>
            <a:r>
              <a:rPr lang="en-US" dirty="0" smtClean="0"/>
              <a:t>faculty/TAs</a:t>
            </a:r>
            <a:endParaRPr lang="en-US" dirty="0"/>
          </a:p>
          <a:p>
            <a:pPr lvl="1"/>
            <a:r>
              <a:rPr lang="en-US" dirty="0"/>
              <a:t>(unless necessary)</a:t>
            </a:r>
          </a:p>
          <a:p>
            <a:pPr lvl="1"/>
            <a:endParaRPr lang="en-US" dirty="0"/>
          </a:p>
          <a:p>
            <a:r>
              <a:rPr lang="en-US" b="1" dirty="0"/>
              <a:t>Vertical</a:t>
            </a:r>
            <a:r>
              <a:rPr lang="en-US" dirty="0"/>
              <a:t> division of TA duties</a:t>
            </a:r>
          </a:p>
        </p:txBody>
      </p:sp>
      <p:graphicFrame>
        <p:nvGraphicFramePr>
          <p:cNvPr id="4" name="Table 3"/>
          <p:cNvGraphicFramePr>
            <a:graphicFrameLocks noGrp="1"/>
          </p:cNvGraphicFramePr>
          <p:nvPr>
            <p:extLst>
              <p:ext uri="{D42A27DB-BD31-4B8C-83A1-F6EECF244321}">
                <p14:modId xmlns:p14="http://schemas.microsoft.com/office/powerpoint/2010/main" val="407870539"/>
              </p:ext>
            </p:extLst>
          </p:nvPr>
        </p:nvGraphicFramePr>
        <p:xfrm>
          <a:off x="5352681" y="3581400"/>
          <a:ext cx="3257920" cy="2842260"/>
        </p:xfrm>
        <a:graphic>
          <a:graphicData uri="http://schemas.openxmlformats.org/drawingml/2006/table">
            <a:tbl>
              <a:tblPr firstRow="1" bandRow="1">
                <a:tableStyleId>{2D5ABB26-0587-4C30-8999-92F81FD0307C}</a:tableStyleId>
              </a:tblPr>
              <a:tblGrid>
                <a:gridCol w="1366226">
                  <a:extLst>
                    <a:ext uri="{9D8B030D-6E8A-4147-A177-3AD203B41FA5}">
                      <a16:colId xmlns="" xmlns:a16="http://schemas.microsoft.com/office/drawing/2014/main" val="20000"/>
                    </a:ext>
                  </a:extLst>
                </a:gridCol>
                <a:gridCol w="1891694">
                  <a:extLst>
                    <a:ext uri="{9D8B030D-6E8A-4147-A177-3AD203B41FA5}">
                      <a16:colId xmlns="" xmlns:a16="http://schemas.microsoft.com/office/drawing/2014/main" val="20001"/>
                    </a:ext>
                  </a:extLst>
                </a:gridCol>
              </a:tblGrid>
              <a:tr h="289559">
                <a:tc>
                  <a:txBody>
                    <a:bodyPr/>
                    <a:lstStyle/>
                    <a:p>
                      <a:r>
                        <a:rPr lang="en-US" sz="1800" b="1" dirty="0">
                          <a:solidFill>
                            <a:srgbClr val="000000"/>
                          </a:solidFill>
                          <a:latin typeface="Gill Sans"/>
                          <a:cs typeface="Gill Sans"/>
                        </a:rPr>
                        <a:t>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b="1" dirty="0">
                          <a:solidFill>
                            <a:srgbClr val="000000"/>
                          </a:solidFill>
                          <a:latin typeface="Gill Sans"/>
                          <a:cs typeface="Gill Sans"/>
                        </a:rPr>
                        <a:t>Duties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412750">
                <a:tc>
                  <a:txBody>
                    <a:bodyPr/>
                    <a:lstStyle/>
                    <a:p>
                      <a:r>
                        <a:rPr lang="en-US" sz="1800" dirty="0">
                          <a:solidFill>
                            <a:srgbClr val="000000"/>
                          </a:solidFill>
                          <a:latin typeface="Gill Sans"/>
                          <a:cs typeface="Gill Sans"/>
                        </a:rPr>
                        <a:t>1. </a:t>
                      </a:r>
                      <a:r>
                        <a:rPr lang="en-US" sz="1800" dirty="0" err="1" smtClean="0">
                          <a:solidFill>
                            <a:srgbClr val="000000"/>
                          </a:solidFill>
                          <a:latin typeface="Gill Sans"/>
                          <a:cs typeface="Gill Sans"/>
                        </a:rPr>
                        <a:t>Kuntai</a:t>
                      </a:r>
                      <a:r>
                        <a:rPr lang="en-US" sz="1800" baseline="0" dirty="0" smtClean="0">
                          <a:solidFill>
                            <a:srgbClr val="000000"/>
                          </a:solidFill>
                          <a:latin typeface="Gill Sans"/>
                          <a:cs typeface="Gill Sans"/>
                        </a:rPr>
                        <a:t> </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err="1">
                          <a:solidFill>
                            <a:srgbClr val="000000"/>
                          </a:solidFill>
                          <a:latin typeface="Gill Sans"/>
                          <a:cs typeface="Gill Sans"/>
                        </a:rPr>
                        <a:t>Proj</a:t>
                      </a:r>
                      <a:r>
                        <a:rPr lang="en-US" sz="1800" dirty="0">
                          <a:solidFill>
                            <a:srgbClr val="000000"/>
                          </a:solidFill>
                          <a:latin typeface="Gill Sans"/>
                          <a:cs typeface="Gill Sans"/>
                        </a:rPr>
                        <a:t> 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412750">
                <a:tc>
                  <a:txBody>
                    <a:bodyPr/>
                    <a:lstStyle/>
                    <a:p>
                      <a:r>
                        <a:rPr lang="en-US" sz="1800" dirty="0">
                          <a:solidFill>
                            <a:srgbClr val="000000"/>
                          </a:solidFill>
                          <a:latin typeface="Gill Sans"/>
                          <a:cs typeface="Gill Sans"/>
                        </a:rPr>
                        <a:t>2. Dan</a:t>
                      </a:r>
                      <a:r>
                        <a:rPr lang="en-US" sz="1800" baseline="0" dirty="0">
                          <a:solidFill>
                            <a:srgbClr val="000000"/>
                          </a:solidFill>
                          <a:latin typeface="Gill Sans"/>
                          <a:cs typeface="Gill Sans"/>
                        </a:rPr>
                        <a:t> </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err="1">
                          <a:solidFill>
                            <a:srgbClr val="000000"/>
                          </a:solidFill>
                          <a:latin typeface="Gill Sans"/>
                          <a:cs typeface="Gill Sans"/>
                        </a:rPr>
                        <a:t>Proj</a:t>
                      </a:r>
                      <a:r>
                        <a:rPr lang="en-US" sz="1800" baseline="0" dirty="0">
                          <a:solidFill>
                            <a:srgbClr val="000000"/>
                          </a:solidFill>
                          <a:latin typeface="Gill Sans"/>
                          <a:cs typeface="Gill Sans"/>
                        </a:rPr>
                        <a:t> 2</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412750">
                <a:tc>
                  <a:txBody>
                    <a:bodyPr/>
                    <a:lstStyle/>
                    <a:p>
                      <a:r>
                        <a:rPr lang="en-US" sz="1800" dirty="0">
                          <a:solidFill>
                            <a:srgbClr val="000000"/>
                          </a:solidFill>
                          <a:latin typeface="Gill Sans"/>
                          <a:cs typeface="Gill Sans"/>
                        </a:rPr>
                        <a:t>3. </a:t>
                      </a:r>
                      <a:r>
                        <a:rPr lang="en-US" sz="1800" dirty="0" err="1">
                          <a:solidFill>
                            <a:srgbClr val="000000"/>
                          </a:solidFill>
                          <a:latin typeface="Gill Sans"/>
                          <a:cs typeface="Gill Sans"/>
                        </a:rPr>
                        <a:t>Meng</a:t>
                      </a:r>
                      <a:r>
                        <a:rPr lang="en-US" sz="1800" baseline="0" dirty="0">
                          <a:solidFill>
                            <a:srgbClr val="000000"/>
                          </a:solidFill>
                          <a:latin typeface="Gill Sans"/>
                          <a:cs typeface="Gill Sans"/>
                        </a:rPr>
                        <a:t> </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err="1">
                          <a:solidFill>
                            <a:srgbClr val="000000"/>
                          </a:solidFill>
                          <a:latin typeface="Gill Sans"/>
                          <a:cs typeface="Gill Sans"/>
                        </a:rPr>
                        <a:t>Proj</a:t>
                      </a:r>
                      <a:r>
                        <a:rPr lang="en-US" sz="1800" dirty="0">
                          <a:solidFill>
                            <a:srgbClr val="000000"/>
                          </a:solidFill>
                          <a:latin typeface="Gill Sans"/>
                          <a:cs typeface="Gill Sans"/>
                        </a:rPr>
                        <a:t> 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412750">
                <a:tc>
                  <a:txBody>
                    <a:bodyPr/>
                    <a:lstStyle/>
                    <a:p>
                      <a:r>
                        <a:rPr lang="en-US" sz="1800" dirty="0">
                          <a:solidFill>
                            <a:srgbClr val="000000"/>
                          </a:solidFill>
                          <a:latin typeface="Gill Sans"/>
                          <a:cs typeface="Gill Sans"/>
                        </a:rPr>
                        <a:t>4. </a:t>
                      </a:r>
                      <a:r>
                        <a:rPr lang="en-US" sz="1800" dirty="0" err="1" smtClean="0">
                          <a:solidFill>
                            <a:srgbClr val="000000"/>
                          </a:solidFill>
                          <a:latin typeface="Gill Sans"/>
                          <a:cs typeface="Gill Sans"/>
                        </a:rPr>
                        <a:t>Zhengxu</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err="1">
                          <a:solidFill>
                            <a:srgbClr val="000000"/>
                          </a:solidFill>
                          <a:latin typeface="Gill Sans"/>
                          <a:cs typeface="Gill Sans"/>
                        </a:rPr>
                        <a:t>Proj</a:t>
                      </a:r>
                      <a:r>
                        <a:rPr lang="en-US" sz="1800" dirty="0">
                          <a:solidFill>
                            <a:srgbClr val="000000"/>
                          </a:solidFill>
                          <a:latin typeface="Gill Sans"/>
                          <a:cs typeface="Gill Sans"/>
                        </a:rPr>
                        <a:t> 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412750">
                <a:tc>
                  <a:txBody>
                    <a:bodyPr/>
                    <a:lstStyle/>
                    <a:p>
                      <a:r>
                        <a:rPr lang="en-US" sz="1800" dirty="0">
                          <a:solidFill>
                            <a:srgbClr val="000000"/>
                          </a:solidFill>
                          <a:latin typeface="Gill Sans"/>
                          <a:cs typeface="Gill Sans"/>
                        </a:rPr>
                        <a:t>5.</a:t>
                      </a:r>
                      <a:r>
                        <a:rPr lang="en-US" sz="1800" baseline="0" dirty="0">
                          <a:solidFill>
                            <a:srgbClr val="000000"/>
                          </a:solidFill>
                          <a:latin typeface="Gill Sans"/>
                          <a:cs typeface="Gill Sans"/>
                        </a:rPr>
                        <a:t> </a:t>
                      </a:r>
                      <a:r>
                        <a:rPr lang="en-US" sz="1800" baseline="0" dirty="0" err="1" smtClean="0">
                          <a:solidFill>
                            <a:srgbClr val="000000"/>
                          </a:solidFill>
                          <a:latin typeface="Gill Sans"/>
                          <a:cs typeface="Gill Sans"/>
                        </a:rPr>
                        <a:t>Yuhao</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solidFill>
                            <a:srgbClr val="000000"/>
                          </a:solidFill>
                          <a:latin typeface="Gill Sans"/>
                          <a:cs typeface="Gill Sans"/>
                        </a:rPr>
                        <a:t>Tech</a:t>
                      </a:r>
                      <a:r>
                        <a:rPr lang="en-US" sz="1800" baseline="0" dirty="0" smtClean="0">
                          <a:solidFill>
                            <a:srgbClr val="000000"/>
                          </a:solidFill>
                          <a:latin typeface="Gill Sans"/>
                          <a:cs typeface="Gill Sans"/>
                        </a:rPr>
                        <a:t> support</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r h="412750">
                <a:tc>
                  <a:txBody>
                    <a:bodyPr/>
                    <a:lstStyle/>
                    <a:p>
                      <a:r>
                        <a:rPr lang="en-US" sz="1800" dirty="0">
                          <a:solidFill>
                            <a:srgbClr val="000000"/>
                          </a:solidFill>
                          <a:latin typeface="Gill Sans"/>
                          <a:cs typeface="Gill Sans"/>
                        </a:rPr>
                        <a:t>6. Mingzhe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err="1">
                          <a:solidFill>
                            <a:srgbClr val="000000"/>
                          </a:solidFill>
                          <a:latin typeface="Gill Sans"/>
                          <a:cs typeface="Gill Sans"/>
                        </a:rPr>
                        <a:t>Homeworks</a:t>
                      </a:r>
                      <a:endParaRPr lang="en-US" sz="18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03290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ssolv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dissolve">
                                      <p:cBhvr>
                                        <p:cTn id="45" dur="500"/>
                                        <p:tgtEl>
                                          <p:spTgt spid="3">
                                            <p:txEl>
                                              <p:pRg st="13" end="13"/>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Help, Help!!!  ... </a:t>
            </a:r>
            <a:r>
              <a:rPr lang="en-US" b="1" dirty="0">
                <a:solidFill>
                  <a:srgbClr val="FF0000"/>
                </a:solidFill>
              </a:rPr>
              <a:t>START EARLY</a:t>
            </a:r>
          </a:p>
        </p:txBody>
      </p:sp>
      <p:sp>
        <p:nvSpPr>
          <p:cNvPr id="3" name="Content Placeholder 2"/>
          <p:cNvSpPr>
            <a:spLocks noGrp="1"/>
          </p:cNvSpPr>
          <p:nvPr>
            <p:ph idx="1"/>
          </p:nvPr>
        </p:nvSpPr>
        <p:spPr>
          <a:xfrm>
            <a:off x="381000" y="1397000"/>
            <a:ext cx="8763000" cy="5435600"/>
          </a:xfrm>
        </p:spPr>
        <p:txBody>
          <a:bodyPr/>
          <a:lstStyle/>
          <a:p>
            <a:r>
              <a:rPr lang="en-US" dirty="0"/>
              <a:t>“Deadline is less than 24 </a:t>
            </a:r>
            <a:r>
              <a:rPr lang="en-US" dirty="0" err="1"/>
              <a:t>hr</a:t>
            </a:r>
            <a:r>
              <a:rPr lang="en-US" dirty="0"/>
              <a:t>, but I’m not getting enough help.”</a:t>
            </a:r>
          </a:p>
          <a:p>
            <a:pPr lvl="1"/>
            <a:r>
              <a:rPr lang="en-US" dirty="0"/>
              <a:t>We’ll try our best, but … please </a:t>
            </a:r>
            <a:r>
              <a:rPr lang="en-US" b="1" dirty="0">
                <a:solidFill>
                  <a:srgbClr val="FF0000"/>
                </a:solidFill>
              </a:rPr>
              <a:t>start early!</a:t>
            </a:r>
          </a:p>
          <a:p>
            <a:pPr lvl="1"/>
            <a:r>
              <a:rPr lang="en-US" dirty="0"/>
              <a:t>We cannot help </a:t>
            </a:r>
            <a:r>
              <a:rPr lang="en-US" dirty="0" smtClean="0"/>
              <a:t>180</a:t>
            </a:r>
            <a:r>
              <a:rPr lang="en-US" dirty="0"/>
              <a:t>+ students who start late</a:t>
            </a:r>
          </a:p>
          <a:p>
            <a:pPr lvl="1"/>
            <a:endParaRPr lang="en-US" dirty="0"/>
          </a:p>
          <a:p>
            <a:r>
              <a:rPr lang="en-US" dirty="0"/>
              <a:t>How to ask for help?</a:t>
            </a:r>
          </a:p>
          <a:p>
            <a:pPr lvl="1"/>
            <a:r>
              <a:rPr lang="en-US" dirty="0">
                <a:solidFill>
                  <a:srgbClr val="FF0000"/>
                </a:solidFill>
              </a:rPr>
              <a:t>Use Details </a:t>
            </a:r>
            <a:r>
              <a:rPr lang="en-US" dirty="0"/>
              <a:t>-- “it doesn’t work” </a:t>
            </a:r>
            <a:r>
              <a:rPr lang="en-US" b="1" dirty="0" err="1"/>
              <a:t>vs</a:t>
            </a:r>
            <a:r>
              <a:rPr lang="en-US" dirty="0"/>
              <a:t> “I tried X, but got Y, then tried Z …”</a:t>
            </a:r>
          </a:p>
          <a:p>
            <a:pPr lvl="1"/>
            <a:r>
              <a:rPr lang="en-US" dirty="0">
                <a:solidFill>
                  <a:srgbClr val="FF0000"/>
                </a:solidFill>
              </a:rPr>
              <a:t>Help us help you </a:t>
            </a:r>
            <a:r>
              <a:rPr lang="en-US" dirty="0"/>
              <a:t>-- </a:t>
            </a:r>
            <a:r>
              <a:rPr lang="en-US" dirty="0" err="1"/>
              <a:t>svn</a:t>
            </a:r>
            <a:r>
              <a:rPr lang="en-US" dirty="0"/>
              <a:t> commit code so far, so we can check it out</a:t>
            </a:r>
          </a:p>
          <a:p>
            <a:pPr lvl="1"/>
            <a:r>
              <a:rPr lang="en-US" dirty="0">
                <a:solidFill>
                  <a:srgbClr val="FF0000"/>
                </a:solidFill>
              </a:rPr>
              <a:t>Keep trying </a:t>
            </a:r>
            <a:r>
              <a:rPr lang="en-US" dirty="0"/>
              <a:t>-- we will try to put you on the right path</a:t>
            </a:r>
          </a:p>
          <a:p>
            <a:pPr lvl="1"/>
            <a:r>
              <a:rPr lang="en-US" dirty="0"/>
              <a:t>[Note: no feedback after projects submitted]</a:t>
            </a:r>
          </a:p>
          <a:p>
            <a:pPr lvl="2"/>
            <a:r>
              <a:rPr lang="en-US" dirty="0"/>
              <a:t>The best way to get feedback is in office hours</a:t>
            </a:r>
          </a:p>
          <a:p>
            <a:pPr lvl="1"/>
            <a:endParaRPr lang="en-US" dirty="0"/>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2694258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ssolve">
                                      <p:cBhvr>
                                        <p:cTn id="36" dur="500"/>
                                        <p:tgtEl>
                                          <p:spTgt spid="3">
                                            <p:txEl>
                                              <p:pRg st="8" end="8"/>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ssolv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t>
            </a:r>
            <a:endParaRPr lang="en-US" dirty="0"/>
          </a:p>
        </p:txBody>
      </p:sp>
      <p:sp>
        <p:nvSpPr>
          <p:cNvPr id="5" name="Folded Corner 4"/>
          <p:cNvSpPr/>
          <p:nvPr/>
        </p:nvSpPr>
        <p:spPr>
          <a:xfrm>
            <a:off x="457200" y="1295400"/>
            <a:ext cx="8382000" cy="1143000"/>
          </a:xfrm>
          <a:prstGeom prst="foldedCorner">
            <a:avLst>
              <a:gd name="adj" fmla="val 15389"/>
            </a:avLst>
          </a:prstGeom>
          <a:solidFill>
            <a:schemeClr val="bg1">
              <a:lumMod val="75000"/>
            </a:schemeClr>
          </a:solidFill>
          <a:ln w="9525" cap="flat" cmpd="sng" algn="ctr">
            <a:solidFill>
              <a:srgbClr val="000000"/>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lang="en-US" sz="2200" b="1" kern="0" dirty="0">
                <a:latin typeface="Monaco"/>
                <a:ea typeface="+mn-ea"/>
                <a:cs typeface="Monaco"/>
              </a:rPr>
              <a:t>if (</a:t>
            </a:r>
            <a:r>
              <a:rPr lang="en-US" sz="2200" b="1" kern="0" dirty="0" smtClean="0">
                <a:solidFill>
                  <a:srgbClr val="FF0000"/>
                </a:solidFill>
                <a:latin typeface="Monaco"/>
                <a:ea typeface="+mn-ea"/>
                <a:cs typeface="Monaco"/>
              </a:rPr>
              <a:t>projects / </a:t>
            </a:r>
            <a:r>
              <a:rPr lang="en-US" sz="2200" b="1" kern="0" dirty="0" err="1" smtClean="0">
                <a:solidFill>
                  <a:srgbClr val="FF0000"/>
                </a:solidFill>
                <a:latin typeface="Monaco"/>
                <a:ea typeface="+mn-ea"/>
                <a:cs typeface="Monaco"/>
              </a:rPr>
              <a:t>homeworks</a:t>
            </a:r>
            <a:r>
              <a:rPr lang="en-US" sz="2200" b="1" kern="0" dirty="0" smtClean="0">
                <a:solidFill>
                  <a:srgbClr val="FF0000"/>
                </a:solidFill>
                <a:latin typeface="Monaco"/>
                <a:ea typeface="+mn-ea"/>
                <a:cs typeface="Monaco"/>
              </a:rPr>
              <a:t> / technology problems</a:t>
            </a:r>
            <a:r>
              <a:rPr lang="en-US" sz="2200" b="1" kern="0" dirty="0" smtClean="0">
                <a:latin typeface="Monaco"/>
                <a:ea typeface="+mn-ea"/>
                <a:cs typeface="Monaco"/>
              </a:rPr>
              <a:t>) </a:t>
            </a:r>
            <a:endParaRPr lang="en-US" sz="2200" b="1" kern="0" dirty="0">
              <a:latin typeface="Monaco"/>
              <a:ea typeface="+mn-ea"/>
              <a:cs typeface="Monac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Monaco"/>
              <a:ea typeface="+mn-ea"/>
              <a:cs typeface="Monac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Monaco"/>
                <a:ea typeface="+mn-ea"/>
                <a:cs typeface="Monaco"/>
              </a:rPr>
              <a:t>   Piazza</a:t>
            </a:r>
            <a:r>
              <a:rPr kumimoji="0" lang="en-US" sz="2200" b="1" i="0" u="none" strike="noStrike" kern="0" cap="none" spc="0" normalizeH="0" noProof="0" dirty="0">
                <a:ln>
                  <a:noFill/>
                </a:ln>
                <a:solidFill>
                  <a:srgbClr val="000000"/>
                </a:solidFill>
                <a:effectLst/>
                <a:uLnTx/>
                <a:uFillTx/>
                <a:latin typeface="Monaco"/>
                <a:ea typeface="+mn-ea"/>
                <a:cs typeface="Monaco"/>
              </a:rPr>
              <a:t> or </a:t>
            </a:r>
            <a:r>
              <a:rPr kumimoji="0" lang="en-US" sz="2200" b="1" i="0" u="none" strike="noStrike" kern="0" cap="none" spc="0" normalizeH="0" noProof="0" dirty="0" smtClean="0">
                <a:ln>
                  <a:noFill/>
                </a:ln>
                <a:solidFill>
                  <a:srgbClr val="000000"/>
                </a:solidFill>
                <a:effectLst/>
                <a:uLnTx/>
                <a:uFillTx/>
                <a:latin typeface="Monaco"/>
                <a:ea typeface="+mn-ea"/>
                <a:cs typeface="Monaco"/>
              </a:rPr>
              <a:t>TA’s virtual office hours</a:t>
            </a:r>
            <a:endParaRPr kumimoji="0" lang="en-US" sz="2200" b="1" i="0" u="none" strike="noStrike" kern="0" cap="none" spc="0" normalizeH="0" noProof="0" dirty="0">
              <a:ln>
                <a:noFill/>
              </a:ln>
              <a:solidFill>
                <a:srgbClr val="000000"/>
              </a:solidFill>
              <a:effectLst/>
              <a:uLnTx/>
              <a:uFillTx/>
              <a:latin typeface="Monaco"/>
              <a:ea typeface="+mn-ea"/>
              <a:cs typeface="Monac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Monaco"/>
              <a:ea typeface="+mn-ea"/>
              <a:cs typeface="Monaco"/>
            </a:endParaRPr>
          </a:p>
        </p:txBody>
      </p:sp>
      <p:sp>
        <p:nvSpPr>
          <p:cNvPr id="7" name="Folded Corner 6"/>
          <p:cNvSpPr/>
          <p:nvPr/>
        </p:nvSpPr>
        <p:spPr>
          <a:xfrm>
            <a:off x="457200" y="2819400"/>
            <a:ext cx="8382000" cy="1524000"/>
          </a:xfrm>
          <a:prstGeom prst="foldedCorner">
            <a:avLst>
              <a:gd name="adj" fmla="val 15389"/>
            </a:avLst>
          </a:prstGeom>
          <a:solidFill>
            <a:schemeClr val="bg1">
              <a:lumMod val="75000"/>
            </a:schemeClr>
          </a:solidFill>
          <a:ln w="9525" cap="flat" cmpd="sng" algn="ctr">
            <a:solidFill>
              <a:srgbClr val="000000"/>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lang="en-US" sz="2200" b="1" kern="0" dirty="0">
                <a:latin typeface="Monaco"/>
                <a:ea typeface="+mn-ea"/>
                <a:cs typeface="Monaco"/>
              </a:rPr>
              <a:t>else if (</a:t>
            </a:r>
            <a:r>
              <a:rPr lang="en-US" sz="2200" b="1" kern="0" dirty="0">
                <a:solidFill>
                  <a:srgbClr val="FF0000"/>
                </a:solidFill>
                <a:latin typeface="Monaco"/>
                <a:ea typeface="+mn-ea"/>
                <a:cs typeface="Monaco"/>
              </a:rPr>
              <a:t>lectures / exams</a:t>
            </a:r>
            <a:r>
              <a:rPr lang="en-US" sz="2200" b="1" kern="0" dirty="0">
                <a:latin typeface="Monaco"/>
                <a:ea typeface="+mn-ea"/>
                <a:cs typeface="Monaco"/>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srgbClr val="000000"/>
              </a:solidFill>
              <a:effectLst/>
              <a:uLnTx/>
              <a:uFillTx/>
              <a:latin typeface="Monaco"/>
              <a:ea typeface="+mn-ea"/>
              <a:cs typeface="Monac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Monaco"/>
                <a:ea typeface="+mn-ea"/>
                <a:cs typeface="Monaco"/>
              </a:rPr>
              <a:t>   </a:t>
            </a:r>
            <a:r>
              <a:rPr kumimoji="0" lang="en-US" sz="2200" b="1" i="0" u="none" strike="noStrike" kern="0" cap="none" spc="0" normalizeH="0" baseline="0" noProof="0" dirty="0" smtClean="0">
                <a:ln>
                  <a:noFill/>
                </a:ln>
                <a:solidFill>
                  <a:srgbClr val="000000"/>
                </a:solidFill>
                <a:effectLst/>
                <a:uLnTx/>
                <a:uFillTx/>
                <a:latin typeface="Monaco"/>
                <a:ea typeface="+mn-ea"/>
                <a:cs typeface="Monaco"/>
              </a:rPr>
              <a:t>Piazza</a:t>
            </a:r>
            <a:r>
              <a:rPr kumimoji="0" lang="en-US" sz="2200" b="1" i="0" u="none" strike="noStrike" kern="0" cap="none" spc="0" normalizeH="0" noProof="0" dirty="0" smtClean="0">
                <a:ln>
                  <a:noFill/>
                </a:ln>
                <a:solidFill>
                  <a:srgbClr val="000000"/>
                </a:solidFill>
                <a:effectLst/>
                <a:uLnTx/>
                <a:uFillTx/>
                <a:latin typeface="Monaco"/>
                <a:ea typeface="+mn-ea"/>
                <a:cs typeface="Monaco"/>
              </a:rPr>
              <a:t> or interactive lecture sessions or</a:t>
            </a:r>
            <a:endParaRPr kumimoji="0" lang="en-US" sz="2200" b="1" i="0" u="none" strike="noStrike" kern="0" cap="none" spc="0" normalizeH="0" noProof="0" dirty="0">
              <a:ln>
                <a:noFill/>
              </a:ln>
              <a:solidFill>
                <a:srgbClr val="000000"/>
              </a:solidFill>
              <a:effectLst/>
              <a:uLnTx/>
              <a:uFillTx/>
              <a:latin typeface="Monaco"/>
              <a:ea typeface="+mn-ea"/>
              <a:cs typeface="Monaco"/>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200" b="1" kern="0" baseline="0" dirty="0">
                <a:latin typeface="Monaco"/>
                <a:ea typeface="+mn-ea"/>
                <a:cs typeface="Monaco"/>
              </a:rPr>
              <a:t>   </a:t>
            </a:r>
            <a:r>
              <a:rPr lang="en-US" sz="2200" b="1" kern="0" dirty="0">
                <a:latin typeface="Monaco"/>
                <a:cs typeface="Monaco"/>
              </a:rPr>
              <a:t>c</a:t>
            </a:r>
            <a:r>
              <a:rPr lang="en-US" sz="2200" b="1" kern="0" dirty="0" smtClean="0">
                <a:latin typeface="Monaco"/>
                <a:cs typeface="Monaco"/>
              </a:rPr>
              <a:t>ontact </a:t>
            </a:r>
            <a:r>
              <a:rPr lang="en-US" sz="2200" b="1" kern="0" dirty="0">
                <a:latin typeface="Monaco"/>
                <a:cs typeface="Monaco"/>
              </a:rPr>
              <a:t>instructors (private </a:t>
            </a:r>
            <a:r>
              <a:rPr lang="en-US" sz="2200" b="1" kern="0" dirty="0" smtClean="0">
                <a:latin typeface="Monaco"/>
                <a:cs typeface="Monaco"/>
              </a:rPr>
              <a:t>Piazza </a:t>
            </a:r>
            <a:r>
              <a:rPr lang="en-US" sz="2200" b="1" kern="0" dirty="0">
                <a:latin typeface="Monaco"/>
                <a:cs typeface="Monaco"/>
              </a:rPr>
              <a:t>or email)</a:t>
            </a:r>
            <a:endParaRPr kumimoji="0" lang="en-US" sz="2200" b="1" i="0" u="none" strike="noStrike" kern="0" cap="none" spc="0" normalizeH="0" baseline="0" noProof="0" dirty="0">
              <a:ln>
                <a:noFill/>
              </a:ln>
              <a:solidFill>
                <a:srgbClr val="000000"/>
              </a:solidFill>
              <a:effectLst/>
              <a:uLnTx/>
              <a:uFillTx/>
              <a:latin typeface="Monaco"/>
              <a:ea typeface="+mn-ea"/>
              <a:cs typeface="Monaco"/>
            </a:endParaRPr>
          </a:p>
        </p:txBody>
      </p:sp>
      <p:sp>
        <p:nvSpPr>
          <p:cNvPr id="8" name="Folded Corner 7"/>
          <p:cNvSpPr/>
          <p:nvPr/>
        </p:nvSpPr>
        <p:spPr>
          <a:xfrm>
            <a:off x="495300" y="4724400"/>
            <a:ext cx="8343900" cy="1143000"/>
          </a:xfrm>
          <a:prstGeom prst="foldedCorner">
            <a:avLst>
              <a:gd name="adj" fmla="val 15389"/>
            </a:avLst>
          </a:prstGeom>
          <a:solidFill>
            <a:schemeClr val="bg1">
              <a:lumMod val="75000"/>
            </a:schemeClr>
          </a:solidFill>
          <a:ln w="9525" cap="flat" cmpd="sng" algn="ctr">
            <a:solidFill>
              <a:srgbClr val="000000"/>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lang="en-US" sz="2200" b="1" kern="0" dirty="0">
                <a:latin typeface="Monaco"/>
                <a:ea typeface="+mn-ea"/>
                <a:cs typeface="Monaco"/>
              </a:rPr>
              <a:t>else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Monaco"/>
                <a:ea typeface="+mn-ea"/>
                <a:cs typeface="Monaco"/>
              </a:rPr>
              <a:t>   //</a:t>
            </a:r>
            <a:r>
              <a:rPr kumimoji="0" lang="en-US" sz="2200" b="1" i="0" u="none" strike="noStrike" kern="0" cap="none" spc="0" normalizeH="0" noProof="0" dirty="0">
                <a:ln>
                  <a:noFill/>
                </a:ln>
                <a:solidFill>
                  <a:srgbClr val="000000"/>
                </a:solidFill>
                <a:effectLst/>
                <a:uLnTx/>
                <a:uFillTx/>
                <a:latin typeface="Monaco"/>
                <a:ea typeface="+mn-ea"/>
                <a:cs typeface="Monaco"/>
              </a:rPr>
              <a:t> life, inspiration, issues with class</a:t>
            </a:r>
            <a:endParaRPr kumimoji="0" lang="en-US" sz="2200" b="1" i="0" u="none" strike="noStrike" kern="0" cap="none" spc="0" normalizeH="0" baseline="0" noProof="0" dirty="0">
              <a:ln>
                <a:noFill/>
              </a:ln>
              <a:solidFill>
                <a:srgbClr val="000000"/>
              </a:solidFill>
              <a:effectLst/>
              <a:uLnTx/>
              <a:uFillTx/>
              <a:latin typeface="Monaco"/>
              <a:ea typeface="+mn-ea"/>
              <a:cs typeface="Monac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Monaco"/>
                <a:ea typeface="+mn-ea"/>
                <a:cs typeface="Monaco"/>
              </a:rPr>
              <a:t>   </a:t>
            </a:r>
            <a:r>
              <a:rPr kumimoji="0" lang="en-US" sz="2200" b="1" i="0" u="none" strike="noStrike" kern="0" cap="none" spc="0" normalizeH="0" baseline="0" noProof="0" dirty="0" smtClean="0">
                <a:ln>
                  <a:noFill/>
                </a:ln>
                <a:solidFill>
                  <a:srgbClr val="000000"/>
                </a:solidFill>
                <a:effectLst/>
                <a:uLnTx/>
                <a:uFillTx/>
                <a:latin typeface="Monaco"/>
                <a:ea typeface="+mn-ea"/>
                <a:cs typeface="Monaco"/>
              </a:rPr>
              <a:t>Contact </a:t>
            </a:r>
            <a:r>
              <a:rPr kumimoji="0" lang="en-US" sz="2200" b="1" i="0" u="none" strike="noStrike" kern="0" cap="none" spc="0" normalizeH="0" noProof="0" dirty="0" smtClean="0">
                <a:ln>
                  <a:noFill/>
                </a:ln>
                <a:solidFill>
                  <a:srgbClr val="000000"/>
                </a:solidFill>
                <a:effectLst/>
                <a:uLnTx/>
                <a:uFillTx/>
                <a:latin typeface="Monaco"/>
                <a:ea typeface="+mn-ea"/>
                <a:cs typeface="Monaco"/>
              </a:rPr>
              <a:t>instructors (private </a:t>
            </a:r>
            <a:r>
              <a:rPr lang="en-US" sz="2200" b="1" kern="0" dirty="0" smtClean="0">
                <a:latin typeface="Monaco"/>
                <a:ea typeface="+mn-ea"/>
                <a:cs typeface="Monaco"/>
              </a:rPr>
              <a:t>Piazza</a:t>
            </a:r>
            <a:r>
              <a:rPr kumimoji="0" lang="en-US" sz="2200" b="1" i="0" u="none" strike="noStrike" kern="0" cap="none" spc="0" normalizeH="0" noProof="0" dirty="0" smtClean="0">
                <a:ln>
                  <a:noFill/>
                </a:ln>
                <a:solidFill>
                  <a:srgbClr val="000000"/>
                </a:solidFill>
                <a:effectLst/>
                <a:uLnTx/>
                <a:uFillTx/>
                <a:latin typeface="Monaco"/>
                <a:ea typeface="+mn-ea"/>
                <a:cs typeface="Monaco"/>
              </a:rPr>
              <a:t> or email)</a:t>
            </a:r>
            <a:endParaRPr kumimoji="0" lang="en-US" sz="2200" b="1" i="0" u="none" strike="noStrike" kern="0" cap="none" spc="0" normalizeH="0" baseline="0" noProof="0" dirty="0">
              <a:ln>
                <a:noFill/>
              </a:ln>
              <a:solidFill>
                <a:srgbClr val="000000"/>
              </a:solidFill>
              <a:effectLst/>
              <a:uLnTx/>
              <a:uFillTx/>
              <a:latin typeface="Monaco"/>
              <a:ea typeface="+mn-ea"/>
              <a:cs typeface="Monaco"/>
            </a:endParaRPr>
          </a:p>
        </p:txBody>
      </p:sp>
    </p:spTree>
    <p:extLst>
      <p:ext uri="{BB962C8B-B14F-4D97-AF65-F5344CB8AC3E}">
        <p14:creationId xmlns:p14="http://schemas.microsoft.com/office/powerpoint/2010/main" val="554815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misconduct</a:t>
            </a:r>
          </a:p>
        </p:txBody>
      </p:sp>
      <p:sp>
        <p:nvSpPr>
          <p:cNvPr id="3" name="Content Placeholder 2"/>
          <p:cNvSpPr>
            <a:spLocks noGrp="1"/>
          </p:cNvSpPr>
          <p:nvPr>
            <p:ph idx="1"/>
          </p:nvPr>
        </p:nvSpPr>
        <p:spPr/>
        <p:txBody>
          <a:bodyPr/>
          <a:lstStyle/>
          <a:p>
            <a:r>
              <a:rPr lang="en-US" dirty="0"/>
              <a:t>Well … </a:t>
            </a:r>
            <a:r>
              <a:rPr lang="en-US" dirty="0">
                <a:solidFill>
                  <a:srgbClr val="FF0000"/>
                </a:solidFill>
              </a:rPr>
              <a:t>don’t cheat</a:t>
            </a:r>
            <a:r>
              <a:rPr lang="en-US" dirty="0"/>
              <a:t>! </a:t>
            </a:r>
            <a:endParaRPr lang="en-US" dirty="0" smtClean="0"/>
          </a:p>
          <a:p>
            <a:endParaRPr lang="en-US" dirty="0"/>
          </a:p>
          <a:p>
            <a:r>
              <a:rPr lang="en-US" dirty="0"/>
              <a:t>We run a very smart code comparator tool</a:t>
            </a:r>
          </a:p>
          <a:p>
            <a:pPr lvl="1"/>
            <a:r>
              <a:rPr lang="en-US" dirty="0"/>
              <a:t>We’ve discovered code duplications before [almost every year!]</a:t>
            </a:r>
          </a:p>
          <a:p>
            <a:endParaRPr lang="en-US" dirty="0"/>
          </a:p>
          <a:p>
            <a:r>
              <a:rPr lang="en-US" dirty="0"/>
              <a:t>Involve department and university level, and </a:t>
            </a:r>
            <a:r>
              <a:rPr lang="en-US" dirty="0" smtClean="0"/>
              <a:t>potentially a </a:t>
            </a:r>
            <a:r>
              <a:rPr lang="en-US" dirty="0"/>
              <a:t>Fail</a:t>
            </a:r>
          </a:p>
          <a:p>
            <a:pPr lvl="1"/>
            <a:r>
              <a:rPr lang="en-US" dirty="0"/>
              <a:t>Don’t ruin your good reputation</a:t>
            </a:r>
          </a:p>
          <a:p>
            <a:endParaRPr lang="en-US" dirty="0"/>
          </a:p>
          <a:p>
            <a:r>
              <a:rPr lang="en-US" dirty="0"/>
              <a:t>Start early, go to office hours</a:t>
            </a:r>
          </a:p>
        </p:txBody>
      </p:sp>
    </p:spTree>
    <p:extLst>
      <p:ext uri="{BB962C8B-B14F-4D97-AF65-F5344CB8AC3E}">
        <p14:creationId xmlns:p14="http://schemas.microsoft.com/office/powerpoint/2010/main" val="1937709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dissolv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pic>
        <p:nvPicPr>
          <p:cNvPr id="4" name="Picture 3"/>
          <p:cNvPicPr>
            <a:picLocks noChangeAspect="1"/>
          </p:cNvPicPr>
          <p:nvPr/>
        </p:nvPicPr>
        <p:blipFill>
          <a:blip r:embed="rId3"/>
          <a:stretch>
            <a:fillRect/>
          </a:stretch>
        </p:blipFill>
        <p:spPr>
          <a:xfrm>
            <a:off x="1828800" y="2209800"/>
            <a:ext cx="4765957" cy="3931920"/>
          </a:xfrm>
          <a:prstGeom prst="rect">
            <a:avLst/>
          </a:prstGeom>
        </p:spPr>
      </p:pic>
      <p:sp>
        <p:nvSpPr>
          <p:cNvPr id="5" name="Rectangle 4"/>
          <p:cNvSpPr/>
          <p:nvPr/>
        </p:nvSpPr>
        <p:spPr>
          <a:xfrm>
            <a:off x="1964979" y="1202388"/>
            <a:ext cx="4572000" cy="738664"/>
          </a:xfrm>
          <a:prstGeom prst="rect">
            <a:avLst/>
          </a:prstGeom>
        </p:spPr>
        <p:txBody>
          <a:bodyPr>
            <a:spAutoFit/>
          </a:bodyPr>
          <a:lstStyle/>
          <a:p>
            <a:pPr marL="0" indent="0">
              <a:buNone/>
            </a:pPr>
            <a:r>
              <a:rPr lang="en-US" dirty="0" smtClean="0"/>
              <a:t>20 </a:t>
            </a:r>
            <a:r>
              <a:rPr lang="en-US" dirty="0"/>
              <a:t>years </a:t>
            </a:r>
            <a:r>
              <a:rPr lang="en-US" dirty="0" smtClean="0"/>
              <a:t>ago</a:t>
            </a:r>
            <a:r>
              <a:rPr lang="mr-IN" dirty="0" smtClean="0"/>
              <a:t>…</a:t>
            </a:r>
            <a:endParaRPr lang="en-US" dirty="0"/>
          </a:p>
        </p:txBody>
      </p:sp>
    </p:spTree>
    <p:extLst>
      <p:ext uri="{BB962C8B-B14F-4D97-AF65-F5344CB8AC3E}">
        <p14:creationId xmlns:p14="http://schemas.microsoft.com/office/powerpoint/2010/main" val="1361639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Accommodation Requests</a:t>
            </a:r>
            <a:endParaRPr lang="en-US" dirty="0"/>
          </a:p>
        </p:txBody>
      </p:sp>
      <p:sp>
        <p:nvSpPr>
          <p:cNvPr id="3" name="Content Placeholder 2"/>
          <p:cNvSpPr>
            <a:spLocks noGrp="1"/>
          </p:cNvSpPr>
          <p:nvPr>
            <p:ph idx="1"/>
          </p:nvPr>
        </p:nvSpPr>
        <p:spPr/>
        <p:txBody>
          <a:bodyPr/>
          <a:lstStyle/>
          <a:p>
            <a:r>
              <a:rPr lang="en-US" dirty="0"/>
              <a:t> </a:t>
            </a:r>
            <a:r>
              <a:rPr lang="en-US" dirty="0">
                <a:hlinkClick r:id="rId2"/>
              </a:rPr>
              <a:t>https://disabilities.uchicago.edu</a:t>
            </a:r>
            <a:r>
              <a:rPr lang="en-US" dirty="0"/>
              <a:t>. </a:t>
            </a:r>
          </a:p>
          <a:p>
            <a:pPr lvl="1"/>
            <a:r>
              <a:rPr lang="en-US" dirty="0"/>
              <a:t>links up for Spring-2020 specific accommodation </a:t>
            </a:r>
            <a:r>
              <a:rPr lang="en-US" dirty="0" smtClean="0"/>
              <a:t>requests</a:t>
            </a:r>
          </a:p>
          <a:p>
            <a:endParaRPr lang="en-US" dirty="0"/>
          </a:p>
          <a:p>
            <a:r>
              <a:rPr lang="en-US" dirty="0" smtClean="0"/>
              <a:t>We follow recommendations and guidelines from SDS </a:t>
            </a:r>
          </a:p>
        </p:txBody>
      </p:sp>
    </p:spTree>
    <p:extLst>
      <p:ext uri="{BB962C8B-B14F-4D97-AF65-F5344CB8AC3E}">
        <p14:creationId xmlns:p14="http://schemas.microsoft.com/office/powerpoint/2010/main" val="11426441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16764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0" dirty="0" smtClean="0">
                <a:solidFill>
                  <a:schemeClr val="tx1"/>
                </a:solidFill>
                <a:latin typeface="Calibri" pitchFamily="34" charset="0"/>
                <a:ea typeface="+mj-ea"/>
                <a:cs typeface="+mj-cs"/>
              </a:rPr>
              <a:t>Remote Teaching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chemeClr val="tx1"/>
              </a:solidFill>
              <a:effectLst/>
              <a:uLnTx/>
              <a:uFillTx/>
              <a:latin typeface="Calibri"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0" dirty="0" smtClean="0">
                <a:solidFill>
                  <a:schemeClr val="tx1"/>
                </a:solidFill>
                <a:latin typeface="Calibri" pitchFamily="34" charset="0"/>
                <a:ea typeface="+mj-ea"/>
                <a:cs typeface="+mj-cs"/>
              </a:rPr>
              <a:t>All information can be found </a:t>
            </a:r>
            <a:r>
              <a:rPr lang="en-US" sz="4000" b="1" kern="0" noProof="0" dirty="0" smtClean="0">
                <a:solidFill>
                  <a:schemeClr val="tx1"/>
                </a:solidFill>
                <a:latin typeface="Calibri" pitchFamily="34" charset="0"/>
                <a:ea typeface="+mj-ea"/>
                <a:cs typeface="+mj-cs"/>
              </a:rPr>
              <a:t>on the course FAQ page:</a:t>
            </a:r>
          </a:p>
          <a:p>
            <a:pPr algn="l">
              <a:defRPr/>
            </a:pPr>
            <a:r>
              <a:rPr lang="en-US" sz="2400" dirty="0">
                <a:hlinkClick r:id="rId3"/>
              </a:rPr>
              <a:t>https://sites.google.com/site/cs154uchicago/main/course-faqs</a:t>
            </a:r>
            <a:endParaRPr lang="en-US" sz="24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3" name="Title 1"/>
          <p:cNvSpPr txBox="1">
            <a:spLocks/>
          </p:cNvSpPr>
          <p:nvPr/>
        </p:nvSpPr>
        <p:spPr bwMode="auto">
          <a:xfrm>
            <a:off x="685800" y="36576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kern="0" dirty="0" smtClean="0">
                <a:solidFill>
                  <a:schemeClr val="tx1"/>
                </a:solidFill>
                <a:latin typeface="Calibri" pitchFamily="34" charset="0"/>
                <a:ea typeface="+mj-ea"/>
                <a:cs typeface="+mj-cs"/>
              </a:rPr>
              <a:t>These plans are subject to change.</a:t>
            </a:r>
            <a:endParaRPr lang="en-US" sz="4000" b="1" dirty="0"/>
          </a:p>
        </p:txBody>
      </p:sp>
    </p:spTree>
    <p:extLst>
      <p:ext uri="{BB962C8B-B14F-4D97-AF65-F5344CB8AC3E}">
        <p14:creationId xmlns:p14="http://schemas.microsoft.com/office/powerpoint/2010/main" val="9188066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0"/>
            <a:ext cx="8763000" cy="1092200"/>
          </a:xfrm>
        </p:spPr>
        <p:txBody>
          <a:bodyPr/>
          <a:lstStyle/>
          <a:p>
            <a:r>
              <a:rPr lang="en-US" dirty="0" smtClean="0"/>
              <a:t>How is 154 Different from a Normal Quarter?</a:t>
            </a:r>
            <a:endParaRPr lang="en-US" dirty="0"/>
          </a:p>
        </p:txBody>
      </p:sp>
      <p:sp>
        <p:nvSpPr>
          <p:cNvPr id="3" name="Content Placeholder 2"/>
          <p:cNvSpPr>
            <a:spLocks noGrp="1"/>
          </p:cNvSpPr>
          <p:nvPr>
            <p:ph idx="1"/>
          </p:nvPr>
        </p:nvSpPr>
        <p:spPr>
          <a:xfrm>
            <a:off x="146538" y="1334477"/>
            <a:ext cx="8991600" cy="5435600"/>
          </a:xfrm>
        </p:spPr>
        <p:txBody>
          <a:bodyPr/>
          <a:lstStyle/>
          <a:p>
            <a:r>
              <a:rPr lang="en-US" dirty="0"/>
              <a:t> </a:t>
            </a:r>
            <a:r>
              <a:rPr lang="en-US" dirty="0" smtClean="0"/>
              <a:t>Reduced workload to mitigate remote learning challenges</a:t>
            </a:r>
          </a:p>
          <a:p>
            <a:pPr lvl="1"/>
            <a:endParaRPr lang="en-US" dirty="0" smtClean="0"/>
          </a:p>
          <a:p>
            <a:r>
              <a:rPr lang="en-US" dirty="0" smtClean="0"/>
              <a:t>3 less lectures (21 vs. 24)</a:t>
            </a:r>
          </a:p>
          <a:p>
            <a:pPr lvl="1"/>
            <a:endParaRPr lang="en-US" dirty="0" smtClean="0"/>
          </a:p>
          <a:p>
            <a:r>
              <a:rPr lang="en-US" dirty="0" smtClean="0"/>
              <a:t>1 less project (4 vs. 5),  less work for some projects, and more time per project</a:t>
            </a:r>
          </a:p>
          <a:p>
            <a:pPr lvl="1"/>
            <a:r>
              <a:rPr lang="en-US" dirty="0"/>
              <a:t>D</a:t>
            </a:r>
            <a:r>
              <a:rPr lang="en-US" dirty="0" smtClean="0"/>
              <a:t>eadlines are firm unless you obtain special exceptions which will be granted due to extenuating circumstances</a:t>
            </a:r>
          </a:p>
          <a:p>
            <a:pPr lvl="1"/>
            <a:endParaRPr lang="en-US" dirty="0" smtClean="0"/>
          </a:p>
          <a:p>
            <a:r>
              <a:rPr lang="en-US" dirty="0" smtClean="0"/>
              <a:t>Exams</a:t>
            </a:r>
            <a:r>
              <a:rPr lang="mr-IN" dirty="0" smtClean="0"/>
              <a:t>…</a:t>
            </a:r>
            <a:r>
              <a:rPr lang="en-US" dirty="0" smtClean="0"/>
              <a:t> (TBD) </a:t>
            </a:r>
          </a:p>
          <a:p>
            <a:pPr lvl="1"/>
            <a:endParaRPr lang="en-US" dirty="0" smtClean="0"/>
          </a:p>
        </p:txBody>
      </p:sp>
    </p:spTree>
    <p:extLst>
      <p:ext uri="{BB962C8B-B14F-4D97-AF65-F5344CB8AC3E}">
        <p14:creationId xmlns:p14="http://schemas.microsoft.com/office/powerpoint/2010/main" val="9464060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0"/>
            <a:ext cx="8763000" cy="1092200"/>
          </a:xfrm>
        </p:spPr>
        <p:txBody>
          <a:bodyPr/>
          <a:lstStyle/>
          <a:p>
            <a:r>
              <a:rPr lang="en-US" dirty="0" smtClean="0"/>
              <a:t>What Remains Unchanged?</a:t>
            </a:r>
            <a:endParaRPr lang="en-US" dirty="0"/>
          </a:p>
        </p:txBody>
      </p:sp>
      <p:sp>
        <p:nvSpPr>
          <p:cNvPr id="3" name="Content Placeholder 2"/>
          <p:cNvSpPr>
            <a:spLocks noGrp="1"/>
          </p:cNvSpPr>
          <p:nvPr>
            <p:ph idx="1"/>
          </p:nvPr>
        </p:nvSpPr>
        <p:spPr>
          <a:xfrm>
            <a:off x="146538" y="1334477"/>
            <a:ext cx="8991600" cy="5435600"/>
          </a:xfrm>
        </p:spPr>
        <p:txBody>
          <a:bodyPr/>
          <a:lstStyle/>
          <a:p>
            <a:r>
              <a:rPr lang="en-US" dirty="0"/>
              <a:t> </a:t>
            </a:r>
            <a:r>
              <a:rPr lang="en-US" dirty="0" smtClean="0"/>
              <a:t>You will still learn all core computer systems knowledge as promised, and be well-prepared for more advanced systems courses </a:t>
            </a:r>
          </a:p>
          <a:p>
            <a:endParaRPr lang="en-US" dirty="0" smtClean="0"/>
          </a:p>
          <a:p>
            <a:r>
              <a:rPr lang="en-US" dirty="0" smtClean="0"/>
              <a:t>We are always very generous in terms of final grades</a:t>
            </a:r>
          </a:p>
          <a:p>
            <a:pPr lvl="1"/>
            <a:r>
              <a:rPr lang="en-US" dirty="0" smtClean="0"/>
              <a:t>Only less than 5% get Cs in the past</a:t>
            </a:r>
          </a:p>
          <a:p>
            <a:pPr lvl="1"/>
            <a:r>
              <a:rPr lang="en-US" dirty="0" smtClean="0"/>
              <a:t>No problem to give all As if everyone deserves it</a:t>
            </a:r>
          </a:p>
          <a:p>
            <a:endParaRPr lang="en-US" dirty="0" smtClean="0"/>
          </a:p>
          <a:p>
            <a:pPr lvl="1"/>
            <a:endParaRPr lang="en-US" dirty="0" smtClean="0"/>
          </a:p>
        </p:txBody>
      </p:sp>
    </p:spTree>
    <p:extLst>
      <p:ext uri="{BB962C8B-B14F-4D97-AF65-F5344CB8AC3E}">
        <p14:creationId xmlns:p14="http://schemas.microsoft.com/office/powerpoint/2010/main" val="153345995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Lectures </a:t>
            </a:r>
            <a:endParaRPr lang="en-US" dirty="0"/>
          </a:p>
        </p:txBody>
      </p:sp>
      <p:sp>
        <p:nvSpPr>
          <p:cNvPr id="3" name="Content Placeholder 2"/>
          <p:cNvSpPr>
            <a:spLocks noGrp="1"/>
          </p:cNvSpPr>
          <p:nvPr>
            <p:ph idx="1"/>
          </p:nvPr>
        </p:nvSpPr>
        <p:spPr>
          <a:xfrm>
            <a:off x="381000" y="1066800"/>
            <a:ext cx="8382000" cy="5435600"/>
          </a:xfrm>
        </p:spPr>
        <p:txBody>
          <a:bodyPr/>
          <a:lstStyle/>
          <a:p>
            <a:r>
              <a:rPr lang="en-US" dirty="0"/>
              <a:t> </a:t>
            </a:r>
            <a:r>
              <a:rPr lang="en-US" dirty="0" smtClean="0"/>
              <a:t>Lectures are pre-recorded and uploaded to Canvas</a:t>
            </a:r>
          </a:p>
          <a:p>
            <a:pPr lvl="1"/>
            <a:r>
              <a:rPr lang="en-US" dirty="0" smtClean="0"/>
              <a:t>We will post lecture videos one day before the scheduled lecture time</a:t>
            </a:r>
          </a:p>
          <a:p>
            <a:pPr lvl="1"/>
            <a:endParaRPr lang="en-US" dirty="0"/>
          </a:p>
          <a:p>
            <a:r>
              <a:rPr lang="en-US" dirty="0" smtClean="0"/>
              <a:t>Interactive sessions using Zoom during scheduled lecture times</a:t>
            </a:r>
          </a:p>
          <a:p>
            <a:pPr lvl="1"/>
            <a:r>
              <a:rPr lang="en-US" dirty="0" smtClean="0"/>
              <a:t>Mainly driven by students. We can go over any materials upon request, answer any questions you may have, etc. (a.k.a</a:t>
            </a:r>
            <a:r>
              <a:rPr lang="en-US" dirty="0"/>
              <a:t>. instructor’s office </a:t>
            </a:r>
            <a:r>
              <a:rPr lang="en-US" dirty="0" smtClean="0"/>
              <a:t>hours)</a:t>
            </a:r>
          </a:p>
          <a:p>
            <a:pPr lvl="1"/>
            <a:r>
              <a:rPr lang="en-US" dirty="0" smtClean="0"/>
              <a:t>We recommend that you attend the session you signed up for to balance attendance and traffic across the three sessions</a:t>
            </a:r>
          </a:p>
          <a:p>
            <a:pPr lvl="1"/>
            <a:r>
              <a:rPr lang="en-US" dirty="0" smtClean="0"/>
              <a:t>Zoom meeting links are posted on course calendar</a:t>
            </a:r>
          </a:p>
          <a:p>
            <a:pPr lvl="1"/>
            <a:r>
              <a:rPr lang="en-US" dirty="0" smtClean="0"/>
              <a:t>How to Ask Questions?</a:t>
            </a:r>
          </a:p>
          <a:p>
            <a:pPr lvl="2"/>
            <a:r>
              <a:rPr lang="en-US" dirty="0" smtClean="0"/>
              <a:t>You should mute your microphone when you’re not speaking to minimize noises and interruptions for others</a:t>
            </a:r>
          </a:p>
          <a:p>
            <a:pPr lvl="2"/>
            <a:r>
              <a:rPr lang="en-US" dirty="0" smtClean="0"/>
              <a:t>If you wish to speak, please raise your hand first, wait until your name is called, and then unmute</a:t>
            </a:r>
          </a:p>
        </p:txBody>
      </p:sp>
    </p:spTree>
    <p:extLst>
      <p:ext uri="{BB962C8B-B14F-4D97-AF65-F5344CB8AC3E}">
        <p14:creationId xmlns:p14="http://schemas.microsoft.com/office/powerpoint/2010/main" val="2231266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 Online </a:t>
            </a:r>
            <a:r>
              <a:rPr lang="en-US" dirty="0"/>
              <a:t>O</a:t>
            </a:r>
            <a:r>
              <a:rPr lang="en-US" dirty="0" smtClean="0"/>
              <a:t>ffice </a:t>
            </a:r>
            <a:r>
              <a:rPr lang="en-US" dirty="0"/>
              <a:t>H</a:t>
            </a:r>
            <a:r>
              <a:rPr lang="en-US" dirty="0" smtClean="0"/>
              <a:t>ours</a:t>
            </a:r>
            <a:endParaRPr lang="en-US" dirty="0"/>
          </a:p>
        </p:txBody>
      </p:sp>
      <p:sp>
        <p:nvSpPr>
          <p:cNvPr id="3" name="Content Placeholder 2"/>
          <p:cNvSpPr>
            <a:spLocks noGrp="1"/>
          </p:cNvSpPr>
          <p:nvPr>
            <p:ph idx="1"/>
          </p:nvPr>
        </p:nvSpPr>
        <p:spPr>
          <a:xfrm>
            <a:off x="381000" y="1066800"/>
            <a:ext cx="8610600" cy="5435600"/>
          </a:xfrm>
        </p:spPr>
        <p:txBody>
          <a:bodyPr/>
          <a:lstStyle/>
          <a:p>
            <a:r>
              <a:rPr lang="en-US" dirty="0"/>
              <a:t> </a:t>
            </a:r>
            <a:r>
              <a:rPr lang="en-US" dirty="0" smtClean="0"/>
              <a:t>Zoom meetings, links posted in TA office hour google sheet</a:t>
            </a:r>
          </a:p>
          <a:p>
            <a:endParaRPr lang="en-US" dirty="0" smtClean="0"/>
          </a:p>
          <a:p>
            <a:r>
              <a:rPr lang="en-US" dirty="0" smtClean="0"/>
              <a:t>Unlike lectures, TAs will meet students one-on-one during OH</a:t>
            </a:r>
          </a:p>
          <a:p>
            <a:pPr lvl="1"/>
            <a:r>
              <a:rPr lang="en-US" dirty="0" smtClean="0"/>
              <a:t>So you can discuss your specific implementation, show your code, etc., which should not be shared with other students</a:t>
            </a:r>
          </a:p>
          <a:p>
            <a:pPr lvl="1"/>
            <a:endParaRPr lang="en-US" dirty="0"/>
          </a:p>
          <a:p>
            <a:r>
              <a:rPr lang="en-US" dirty="0" smtClean="0"/>
              <a:t>Mechanism</a:t>
            </a:r>
          </a:p>
          <a:p>
            <a:pPr lvl="1"/>
            <a:r>
              <a:rPr lang="en-US" dirty="0" smtClean="0"/>
              <a:t>When you sign in to TAs’ OH you will be placed in the waiting room. Please raise your hand or type your name in the chat box to claim your spot in the waiting queue immediately. This is important. The TA will go meet with students based on the order of the queue. </a:t>
            </a:r>
          </a:p>
          <a:p>
            <a:pPr lvl="1"/>
            <a:r>
              <a:rPr lang="en-US" dirty="0" smtClean="0"/>
              <a:t>When it’s your turn, the TA will move you to a different room. If there are other students waiting, your time with the TA is limited to 10 minutes.</a:t>
            </a:r>
          </a:p>
          <a:p>
            <a:pPr lvl="1"/>
            <a:r>
              <a:rPr lang="en-US" dirty="0" smtClean="0"/>
              <a:t>When your time is up, you may ask the TA to place you back in the waiting you if you need more time, and you need to claim a spot in the queue again. </a:t>
            </a:r>
          </a:p>
        </p:txBody>
      </p:sp>
    </p:spTree>
    <p:extLst>
      <p:ext uri="{BB962C8B-B14F-4D97-AF65-F5344CB8AC3E}">
        <p14:creationId xmlns:p14="http://schemas.microsoft.com/office/powerpoint/2010/main" val="161064184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Online Meetings</a:t>
            </a:r>
            <a:endParaRPr lang="en-US" dirty="0"/>
          </a:p>
        </p:txBody>
      </p:sp>
      <p:sp>
        <p:nvSpPr>
          <p:cNvPr id="3" name="Content Placeholder 2"/>
          <p:cNvSpPr>
            <a:spLocks noGrp="1"/>
          </p:cNvSpPr>
          <p:nvPr>
            <p:ph idx="1"/>
          </p:nvPr>
        </p:nvSpPr>
        <p:spPr>
          <a:xfrm>
            <a:off x="381000" y="1066800"/>
            <a:ext cx="8610600" cy="5435600"/>
          </a:xfrm>
        </p:spPr>
        <p:txBody>
          <a:bodyPr/>
          <a:lstStyle/>
          <a:p>
            <a:r>
              <a:rPr lang="en-US" dirty="0"/>
              <a:t> </a:t>
            </a:r>
            <a:r>
              <a:rPr lang="en-US" dirty="0" smtClean="0"/>
              <a:t>Secure measures</a:t>
            </a:r>
          </a:p>
          <a:p>
            <a:pPr lvl="1"/>
            <a:r>
              <a:rPr lang="en-US" dirty="0" smtClean="0"/>
              <a:t>You must sign in to Zoom using your </a:t>
            </a:r>
            <a:r>
              <a:rPr lang="en-US" dirty="0" err="1" smtClean="0"/>
              <a:t>cnetid</a:t>
            </a:r>
            <a:endParaRPr lang="en-US" dirty="0" smtClean="0"/>
          </a:p>
          <a:p>
            <a:pPr lvl="1"/>
            <a:r>
              <a:rPr lang="en-US" dirty="0" smtClean="0"/>
              <a:t>You must provide a password (we use a central one for all 154 meetings this quarter, and it will be announced on Canvas)</a:t>
            </a:r>
          </a:p>
          <a:p>
            <a:pPr lvl="1"/>
            <a:r>
              <a:rPr lang="en-US" dirty="0" smtClean="0"/>
              <a:t>The host may mute all participants. Unmute before you speak.</a:t>
            </a:r>
          </a:p>
          <a:p>
            <a:pPr lvl="1"/>
            <a:endParaRPr lang="en-US" dirty="0" smtClean="0"/>
          </a:p>
          <a:p>
            <a:r>
              <a:rPr lang="en-US" dirty="0" smtClean="0"/>
              <a:t> Robustness handling</a:t>
            </a:r>
          </a:p>
          <a:p>
            <a:pPr lvl="1"/>
            <a:r>
              <a:rPr lang="en-US" dirty="0" smtClean="0"/>
              <a:t>What if the host is disconnected and you cannot join the meeting any more?</a:t>
            </a:r>
          </a:p>
          <a:p>
            <a:pPr lvl="1"/>
            <a:r>
              <a:rPr lang="en-US" dirty="0" smtClean="0"/>
              <a:t>We will try our bust to provide timely information</a:t>
            </a:r>
          </a:p>
          <a:p>
            <a:pPr lvl="2"/>
            <a:r>
              <a:rPr lang="en-US" dirty="0" smtClean="0"/>
              <a:t>Through chat messages on Canvas </a:t>
            </a:r>
          </a:p>
          <a:p>
            <a:pPr lvl="2"/>
            <a:endParaRPr lang="en-US" dirty="0"/>
          </a:p>
          <a:p>
            <a:r>
              <a:rPr lang="en-US" dirty="0"/>
              <a:t>For students with limited internet access: you can call in to a</a:t>
            </a:r>
            <a:r>
              <a:rPr lang="en-US" dirty="0" smtClean="0"/>
              <a:t> </a:t>
            </a:r>
            <a:r>
              <a:rPr lang="en-US" dirty="0"/>
              <a:t>meeting using a </a:t>
            </a:r>
            <a:r>
              <a:rPr lang="en-US" dirty="0" smtClean="0"/>
              <a:t>phone</a:t>
            </a:r>
            <a:r>
              <a:rPr lang="en-US" dirty="0"/>
              <a:t/>
            </a:r>
            <a:br>
              <a:rPr lang="en-US" dirty="0"/>
            </a:br>
            <a:endParaRPr lang="en-US" dirty="0"/>
          </a:p>
          <a:p>
            <a:endParaRPr lang="en-US" dirty="0" smtClean="0"/>
          </a:p>
        </p:txBody>
      </p:sp>
    </p:spTree>
    <p:extLst>
      <p:ext uri="{BB962C8B-B14F-4D97-AF65-F5344CB8AC3E}">
        <p14:creationId xmlns:p14="http://schemas.microsoft.com/office/powerpoint/2010/main" val="10466800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Work on Projects / Labs?</a:t>
            </a:r>
            <a:endParaRPr lang="en-US" dirty="0"/>
          </a:p>
        </p:txBody>
      </p:sp>
      <p:sp>
        <p:nvSpPr>
          <p:cNvPr id="3" name="Content Placeholder 2"/>
          <p:cNvSpPr>
            <a:spLocks noGrp="1"/>
          </p:cNvSpPr>
          <p:nvPr>
            <p:ph idx="1"/>
          </p:nvPr>
        </p:nvSpPr>
        <p:spPr>
          <a:xfrm>
            <a:off x="381000" y="1066800"/>
            <a:ext cx="8458200" cy="5435600"/>
          </a:xfrm>
        </p:spPr>
        <p:txBody>
          <a:bodyPr/>
          <a:lstStyle/>
          <a:p>
            <a:r>
              <a:rPr lang="en-US" dirty="0"/>
              <a:t> </a:t>
            </a:r>
            <a:r>
              <a:rPr lang="en-US" dirty="0" smtClean="0"/>
              <a:t>Preferred Method</a:t>
            </a:r>
          </a:p>
          <a:p>
            <a:pPr lvl="1"/>
            <a:r>
              <a:rPr lang="en-US" dirty="0" smtClean="0"/>
              <a:t>Work on your programming tasks on </a:t>
            </a:r>
            <a:r>
              <a:rPr lang="en-US" dirty="0" err="1" smtClean="0"/>
              <a:t>uchicago</a:t>
            </a:r>
            <a:r>
              <a:rPr lang="en-US" dirty="0" smtClean="0"/>
              <a:t> CS machines through </a:t>
            </a:r>
            <a:r>
              <a:rPr lang="en-US" dirty="0" err="1" smtClean="0"/>
              <a:t>ssh</a:t>
            </a:r>
            <a:r>
              <a:rPr lang="en-US" dirty="0" smtClean="0"/>
              <a:t> or remote desktop connection</a:t>
            </a:r>
          </a:p>
          <a:p>
            <a:pPr lvl="1"/>
            <a:r>
              <a:rPr lang="en-US" dirty="0" smtClean="0"/>
              <a:t>Detailed tutorials will be available</a:t>
            </a:r>
          </a:p>
          <a:p>
            <a:endParaRPr lang="en-US" dirty="0" smtClean="0"/>
          </a:p>
          <a:p>
            <a:r>
              <a:rPr lang="en-US" dirty="0" smtClean="0"/>
              <a:t>Alternative Methods</a:t>
            </a:r>
          </a:p>
          <a:p>
            <a:pPr marL="736600" lvl="1" indent="-457200">
              <a:buFont typeface="+mj-lt"/>
              <a:buAutoNum type="arabicPeriod"/>
            </a:pPr>
            <a:r>
              <a:rPr lang="en-US" dirty="0" smtClean="0"/>
              <a:t>Write your code on your local machine, push to SVN, and compile/debug on </a:t>
            </a:r>
            <a:r>
              <a:rPr lang="en-US" dirty="0" err="1" smtClean="0"/>
              <a:t>uchicago</a:t>
            </a:r>
            <a:r>
              <a:rPr lang="en-US" dirty="0" smtClean="0"/>
              <a:t> CS machines.</a:t>
            </a:r>
          </a:p>
          <a:p>
            <a:pPr marL="736600" lvl="1" indent="-457200">
              <a:buFont typeface="+mj-lt"/>
              <a:buAutoNum type="arabicPeriod"/>
            </a:pPr>
            <a:r>
              <a:rPr lang="en-US" dirty="0" smtClean="0"/>
              <a:t>Implement and debug your code in your own computer. When it’s ready, push it to </a:t>
            </a:r>
            <a:r>
              <a:rPr lang="en-US" dirty="0" err="1" smtClean="0"/>
              <a:t>svn</a:t>
            </a:r>
            <a:r>
              <a:rPr lang="en-US" dirty="0" smtClean="0"/>
              <a:t> and make sure that it compiles/runs correctly on </a:t>
            </a:r>
            <a:r>
              <a:rPr lang="en-US" dirty="0" err="1" smtClean="0"/>
              <a:t>uchicago</a:t>
            </a:r>
            <a:r>
              <a:rPr lang="en-US" dirty="0" smtClean="0"/>
              <a:t> machines. We will also provide detailed tutorials on how to setup up the project environment on your computer. </a:t>
            </a:r>
            <a:r>
              <a:rPr lang="en-US" dirty="0"/>
              <a:t>This is the fallback plan so please do not use this method unless it's absolutely necessary. </a:t>
            </a:r>
            <a:endParaRPr lang="en-US" dirty="0" smtClean="0"/>
          </a:p>
          <a:p>
            <a:pPr lvl="1"/>
            <a:endParaRPr lang="en-US" dirty="0"/>
          </a:p>
        </p:txBody>
      </p:sp>
    </p:spTree>
    <p:extLst>
      <p:ext uri="{BB962C8B-B14F-4D97-AF65-F5344CB8AC3E}">
        <p14:creationId xmlns:p14="http://schemas.microsoft.com/office/powerpoint/2010/main" val="11491155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Assignments</a:t>
            </a:r>
            <a:endParaRPr lang="en-US" dirty="0"/>
          </a:p>
        </p:txBody>
      </p:sp>
      <p:sp>
        <p:nvSpPr>
          <p:cNvPr id="3" name="Content Placeholder 2"/>
          <p:cNvSpPr>
            <a:spLocks noGrp="1"/>
          </p:cNvSpPr>
          <p:nvPr>
            <p:ph idx="1"/>
          </p:nvPr>
        </p:nvSpPr>
        <p:spPr>
          <a:xfrm>
            <a:off x="381000" y="1066800"/>
            <a:ext cx="8458200" cy="5435600"/>
          </a:xfrm>
        </p:spPr>
        <p:txBody>
          <a:bodyPr/>
          <a:lstStyle/>
          <a:p>
            <a:r>
              <a:rPr lang="en-US" dirty="0"/>
              <a:t> </a:t>
            </a:r>
            <a:r>
              <a:rPr lang="en-US" dirty="0" smtClean="0"/>
              <a:t>We do not anticipate issues for you to complete and submit homework assignments</a:t>
            </a:r>
          </a:p>
          <a:p>
            <a:endParaRPr lang="en-US" dirty="0" smtClean="0"/>
          </a:p>
          <a:p>
            <a:r>
              <a:rPr lang="en-US" dirty="0" smtClean="0"/>
              <a:t>If you run into any problem, please bring it to our attention</a:t>
            </a:r>
          </a:p>
          <a:p>
            <a:pPr lvl="1"/>
            <a:endParaRPr lang="en-US" dirty="0"/>
          </a:p>
        </p:txBody>
      </p:sp>
    </p:spTree>
    <p:extLst>
      <p:ext uri="{BB962C8B-B14F-4D97-AF65-F5344CB8AC3E}">
        <p14:creationId xmlns:p14="http://schemas.microsoft.com/office/powerpoint/2010/main" val="6460796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Tools</a:t>
            </a:r>
            <a:endParaRPr lang="en-US" dirty="0"/>
          </a:p>
        </p:txBody>
      </p:sp>
      <p:sp>
        <p:nvSpPr>
          <p:cNvPr id="3" name="Content Placeholder 2"/>
          <p:cNvSpPr>
            <a:spLocks noGrp="1"/>
          </p:cNvSpPr>
          <p:nvPr>
            <p:ph idx="1"/>
          </p:nvPr>
        </p:nvSpPr>
        <p:spPr>
          <a:xfrm>
            <a:off x="381000" y="1066800"/>
            <a:ext cx="8458200" cy="5435600"/>
          </a:xfrm>
        </p:spPr>
        <p:txBody>
          <a:bodyPr/>
          <a:lstStyle/>
          <a:p>
            <a:r>
              <a:rPr lang="en-US" dirty="0"/>
              <a:t> </a:t>
            </a:r>
            <a:r>
              <a:rPr lang="en-US" dirty="0" smtClean="0"/>
              <a:t>Zoom</a:t>
            </a:r>
          </a:p>
          <a:p>
            <a:pPr lvl="1"/>
            <a:r>
              <a:rPr lang="en-US" dirty="0" smtClean="0"/>
              <a:t>Interactive lecture sessions, online office hours</a:t>
            </a:r>
            <a:endParaRPr lang="en-US" dirty="0"/>
          </a:p>
          <a:p>
            <a:r>
              <a:rPr lang="en-US" dirty="0" smtClean="0"/>
              <a:t>Canvas</a:t>
            </a:r>
          </a:p>
          <a:p>
            <a:pPr lvl="1"/>
            <a:r>
              <a:rPr lang="en-US" dirty="0" smtClean="0"/>
              <a:t>Lecture videos, security-sensitive information (e.g., Zoom meeting password), real-time chats in case Zoom fails</a:t>
            </a:r>
            <a:endParaRPr lang="en-US" dirty="0"/>
          </a:p>
          <a:p>
            <a:r>
              <a:rPr lang="en-US" dirty="0" smtClean="0"/>
              <a:t>Piazza</a:t>
            </a:r>
          </a:p>
          <a:p>
            <a:pPr lvl="1"/>
            <a:r>
              <a:rPr lang="en-US" dirty="0" smtClean="0"/>
              <a:t>All announcements and non-real-time Q&amp;As (project, homework, exam, lecture, logistics, etc.)</a:t>
            </a:r>
          </a:p>
          <a:p>
            <a:pPr lvl="1"/>
            <a:r>
              <a:rPr lang="en-US" dirty="0" smtClean="0"/>
              <a:t>Same as previous quarters</a:t>
            </a:r>
            <a:endParaRPr lang="en-US" dirty="0"/>
          </a:p>
          <a:p>
            <a:r>
              <a:rPr lang="en-US" dirty="0" smtClean="0"/>
              <a:t>SSH, remote desktop connection, etc.</a:t>
            </a:r>
          </a:p>
          <a:p>
            <a:pPr lvl="1"/>
            <a:r>
              <a:rPr lang="en-US" dirty="0" smtClean="0"/>
              <a:t>Project development</a:t>
            </a:r>
          </a:p>
          <a:p>
            <a:r>
              <a:rPr lang="en-US" dirty="0" smtClean="0"/>
              <a:t>??</a:t>
            </a:r>
          </a:p>
          <a:p>
            <a:pPr lvl="1"/>
            <a:r>
              <a:rPr lang="en-US" dirty="0" smtClean="0"/>
              <a:t>For exams, TBD</a:t>
            </a:r>
          </a:p>
        </p:txBody>
      </p:sp>
    </p:spTree>
    <p:extLst>
      <p:ext uri="{BB962C8B-B14F-4D97-AF65-F5344CB8AC3E}">
        <p14:creationId xmlns:p14="http://schemas.microsoft.com/office/powerpoint/2010/main" val="2286470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pic>
        <p:nvPicPr>
          <p:cNvPr id="9" name="Picture 8"/>
          <p:cNvPicPr>
            <a:picLocks noChangeAspect="1"/>
          </p:cNvPicPr>
          <p:nvPr/>
        </p:nvPicPr>
        <p:blipFill rotWithShape="1">
          <a:blip r:embed="rId3"/>
          <a:srcRect t="20962" b="-1"/>
          <a:stretch/>
        </p:blipFill>
        <p:spPr>
          <a:xfrm>
            <a:off x="1381173" y="1996440"/>
            <a:ext cx="6381654" cy="4480560"/>
          </a:xfrm>
          <a:prstGeom prst="rect">
            <a:avLst/>
          </a:prstGeom>
        </p:spPr>
      </p:pic>
      <p:sp>
        <p:nvSpPr>
          <p:cNvPr id="10" name="Rectangle 9"/>
          <p:cNvSpPr/>
          <p:nvPr/>
        </p:nvSpPr>
        <p:spPr>
          <a:xfrm>
            <a:off x="4343400" y="6477000"/>
            <a:ext cx="4572000" cy="338554"/>
          </a:xfrm>
          <a:prstGeom prst="rect">
            <a:avLst/>
          </a:prstGeom>
        </p:spPr>
        <p:txBody>
          <a:bodyPr>
            <a:spAutoFit/>
          </a:bodyPr>
          <a:lstStyle/>
          <a:p>
            <a:r>
              <a:rPr lang="en-US" sz="800" dirty="0" smtClean="0">
                <a:solidFill>
                  <a:schemeClr val="bg1">
                    <a:lumMod val="50000"/>
                  </a:schemeClr>
                </a:solidFill>
                <a:latin typeface="Arial Narrow"/>
                <a:cs typeface="Arial Narrow"/>
              </a:rPr>
              <a:t>Picture from </a:t>
            </a:r>
          </a:p>
          <a:p>
            <a:r>
              <a:rPr lang="en-US" sz="800" dirty="0" smtClean="0">
                <a:solidFill>
                  <a:schemeClr val="bg1">
                    <a:lumMod val="50000"/>
                  </a:schemeClr>
                </a:solidFill>
                <a:latin typeface="Arial Narrow"/>
                <a:cs typeface="Arial Narrow"/>
              </a:rPr>
              <a:t>https</a:t>
            </a:r>
            <a:r>
              <a:rPr lang="en-US" sz="800" dirty="0">
                <a:solidFill>
                  <a:schemeClr val="bg1">
                    <a:lumMod val="50000"/>
                  </a:schemeClr>
                </a:solidFill>
                <a:latin typeface="Arial Narrow"/>
                <a:cs typeface="Arial Narrow"/>
              </a:rPr>
              <a:t>://</a:t>
            </a:r>
            <a:r>
              <a:rPr lang="en-US" sz="800" dirty="0" err="1">
                <a:solidFill>
                  <a:schemeClr val="bg1">
                    <a:lumMod val="50000"/>
                  </a:schemeClr>
                </a:solidFill>
                <a:latin typeface="Arial Narrow"/>
                <a:cs typeface="Arial Narrow"/>
              </a:rPr>
              <a:t>icochat.wordpress.com</a:t>
            </a:r>
            <a:r>
              <a:rPr lang="en-US" sz="800" dirty="0">
                <a:solidFill>
                  <a:schemeClr val="bg1">
                    <a:lumMod val="50000"/>
                  </a:schemeClr>
                </a:solidFill>
                <a:latin typeface="Arial Narrow"/>
                <a:cs typeface="Arial Narrow"/>
              </a:rPr>
              <a:t>/2018/01/08/whitepaper-analysis-titanium-</a:t>
            </a:r>
            <a:r>
              <a:rPr lang="en-US" sz="800" dirty="0" err="1">
                <a:solidFill>
                  <a:schemeClr val="bg1">
                    <a:lumMod val="50000"/>
                  </a:schemeClr>
                </a:solidFill>
                <a:latin typeface="Arial Narrow"/>
                <a:cs typeface="Arial Narrow"/>
              </a:rPr>
              <a:t>blockchain</a:t>
            </a:r>
            <a:r>
              <a:rPr lang="en-US" sz="800" dirty="0">
                <a:solidFill>
                  <a:schemeClr val="bg1">
                    <a:lumMod val="50000"/>
                  </a:schemeClr>
                </a:solidFill>
                <a:latin typeface="Arial Narrow"/>
                <a:cs typeface="Arial Narrow"/>
              </a:rPr>
              <a:t>-infrastructure-services/</a:t>
            </a:r>
          </a:p>
        </p:txBody>
      </p:sp>
      <p:sp>
        <p:nvSpPr>
          <p:cNvPr id="5" name="Rectangle 4"/>
          <p:cNvSpPr/>
          <p:nvPr/>
        </p:nvSpPr>
        <p:spPr>
          <a:xfrm>
            <a:off x="1964979" y="1202388"/>
            <a:ext cx="4572000" cy="738664"/>
          </a:xfrm>
          <a:prstGeom prst="rect">
            <a:avLst/>
          </a:prstGeom>
        </p:spPr>
        <p:txBody>
          <a:bodyPr>
            <a:spAutoFit/>
          </a:bodyPr>
          <a:lstStyle/>
          <a:p>
            <a:pPr marL="0" indent="0">
              <a:buNone/>
            </a:pPr>
            <a:r>
              <a:rPr lang="en-US" dirty="0" smtClean="0"/>
              <a:t>Now</a:t>
            </a:r>
            <a:endParaRPr lang="en-US" dirty="0"/>
          </a:p>
        </p:txBody>
      </p:sp>
    </p:spTree>
    <p:extLst>
      <p:ext uri="{BB962C8B-B14F-4D97-AF65-F5344CB8AC3E}">
        <p14:creationId xmlns:p14="http://schemas.microsoft.com/office/powerpoint/2010/main" val="104203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br>
              <a:rPr lang="en-US" dirty="0"/>
            </a:br>
            <a:endParaRPr lang="en-US" sz="2200" dirty="0"/>
          </a:p>
        </p:txBody>
      </p:sp>
      <p:sp>
        <p:nvSpPr>
          <p:cNvPr id="3" name="Content Placeholder 2"/>
          <p:cNvSpPr>
            <a:spLocks noGrp="1"/>
          </p:cNvSpPr>
          <p:nvPr>
            <p:ph idx="1"/>
          </p:nvPr>
        </p:nvSpPr>
        <p:spPr/>
        <p:txBody>
          <a:bodyPr/>
          <a:lstStyle/>
          <a:p>
            <a:endParaRPr lang="en-US" i="1" dirty="0" smtClean="0"/>
          </a:p>
          <a:p>
            <a:endParaRPr lang="en-US" i="1" dirty="0"/>
          </a:p>
          <a:p>
            <a:endParaRPr lang="en-US" i="1" dirty="0" smtClean="0"/>
          </a:p>
          <a:p>
            <a:endParaRPr lang="en-US" dirty="0"/>
          </a:p>
          <a:p>
            <a:pPr marL="0" indent="0">
              <a:buNone/>
            </a:pPr>
            <a:endParaRPr lang="en-US" i="1" dirty="0" smtClean="0"/>
          </a:p>
          <a:p>
            <a:pPr marL="0" indent="0">
              <a:buNone/>
            </a:pPr>
            <a:endParaRPr lang="en-US" i="1" dirty="0"/>
          </a:p>
          <a:p>
            <a:endParaRPr lang="en-US" i="1" dirty="0"/>
          </a:p>
        </p:txBody>
      </p:sp>
      <p:sp>
        <p:nvSpPr>
          <p:cNvPr id="4" name="Rectangle 3"/>
          <p:cNvSpPr/>
          <p:nvPr/>
        </p:nvSpPr>
        <p:spPr>
          <a:xfrm>
            <a:off x="381000" y="1066800"/>
            <a:ext cx="8382000" cy="6555641"/>
          </a:xfrm>
          <a:prstGeom prst="rect">
            <a:avLst/>
          </a:prstGeom>
        </p:spPr>
        <p:txBody>
          <a:bodyPr wrap="square">
            <a:spAutoFit/>
          </a:bodyPr>
          <a:lstStyle/>
          <a:p>
            <a:r>
              <a:rPr lang="en-US" i="1" dirty="0"/>
              <a:t>“</a:t>
            </a:r>
            <a:r>
              <a:rPr lang="en-US" i="1" dirty="0">
                <a:solidFill>
                  <a:srgbClr val="FF0000"/>
                </a:solidFill>
              </a:rPr>
              <a:t>Difficult </a:t>
            </a:r>
            <a:r>
              <a:rPr lang="en-US" b="1" i="1" dirty="0">
                <a:solidFill>
                  <a:srgbClr val="FF0000"/>
                </a:solidFill>
              </a:rPr>
              <a:t>but rewarding</a:t>
            </a:r>
            <a:r>
              <a:rPr lang="en-US" b="1" i="1" dirty="0"/>
              <a:t> </a:t>
            </a:r>
            <a:r>
              <a:rPr lang="en-US" i="1" dirty="0"/>
              <a:t>would sum up this course</a:t>
            </a:r>
            <a:r>
              <a:rPr lang="en-US" i="1" dirty="0" smtClean="0"/>
              <a:t>”</a:t>
            </a:r>
          </a:p>
          <a:p>
            <a:endParaRPr lang="en-US" dirty="0"/>
          </a:p>
          <a:p>
            <a:r>
              <a:rPr lang="en-US" dirty="0"/>
              <a:t>Learn, enjoy, don’t stress, and don’t hesitate to ask for help </a:t>
            </a:r>
          </a:p>
          <a:p>
            <a:endParaRPr lang="en-US" dirty="0"/>
          </a:p>
          <a:p>
            <a:r>
              <a:rPr lang="en-US" dirty="0"/>
              <a:t>We are also experimenting, so </a:t>
            </a:r>
            <a:r>
              <a:rPr lang="en-US" dirty="0" smtClean="0"/>
              <a:t>bear </a:t>
            </a:r>
            <a:r>
              <a:rPr lang="en-US" dirty="0"/>
              <a:t>with us and provide feedback</a:t>
            </a:r>
          </a:p>
          <a:p>
            <a:endParaRPr lang="en-US" dirty="0"/>
          </a:p>
          <a:p>
            <a:endParaRPr lang="en-US" i="1" dirty="0"/>
          </a:p>
        </p:txBody>
      </p:sp>
    </p:spTree>
    <p:extLst>
      <p:ext uri="{BB962C8B-B14F-4D97-AF65-F5344CB8AC3E}">
        <p14:creationId xmlns:p14="http://schemas.microsoft.com/office/powerpoint/2010/main" val="385739910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A Modern Computer System (the Chip)</a:t>
            </a:r>
            <a:endParaRPr lang="en-US" dirty="0"/>
          </a:p>
        </p:txBody>
      </p:sp>
      <p:pic>
        <p:nvPicPr>
          <p:cNvPr id="9" name="Picture 8">
            <a:extLst>
              <a:ext uri="{FF2B5EF4-FFF2-40B4-BE49-F238E27FC236}">
                <a16:creationId xmlns="" xmlns:a16="http://schemas.microsoft.com/office/drawing/2014/main" id="{D3299911-F8A9-B84F-AE71-275F47864804}"/>
              </a:ext>
            </a:extLst>
          </p:cNvPr>
          <p:cNvPicPr>
            <a:picLocks noChangeAspect="1"/>
          </p:cNvPicPr>
          <p:nvPr/>
        </p:nvPicPr>
        <p:blipFill>
          <a:blip r:embed="rId3"/>
          <a:stretch>
            <a:fillRect/>
          </a:stretch>
        </p:blipFill>
        <p:spPr>
          <a:xfrm>
            <a:off x="375969" y="1487817"/>
            <a:ext cx="8387031" cy="3922383"/>
          </a:xfrm>
          <a:prstGeom prst="rect">
            <a:avLst/>
          </a:prstGeom>
        </p:spPr>
      </p:pic>
      <p:pic>
        <p:nvPicPr>
          <p:cNvPr id="5" name="Content Placeholder 4">
            <a:extLst>
              <a:ext uri="{FF2B5EF4-FFF2-40B4-BE49-F238E27FC236}">
                <a16:creationId xmlns="" xmlns:a16="http://schemas.microsoft.com/office/drawing/2014/main" id="{B269F8B7-B3B9-154D-85AA-7AF8EC1E9485}"/>
              </a:ext>
            </a:extLst>
          </p:cNvPr>
          <p:cNvPicPr>
            <a:picLocks noGrp="1" noChangeAspect="1"/>
          </p:cNvPicPr>
          <p:nvPr>
            <p:ph idx="1"/>
          </p:nvPr>
        </p:nvPicPr>
        <p:blipFill>
          <a:blip r:embed="rId4"/>
          <a:stretch>
            <a:fillRect/>
          </a:stretch>
        </p:blipFill>
        <p:spPr>
          <a:xfrm>
            <a:off x="381000" y="1447800"/>
            <a:ext cx="8382000" cy="3922383"/>
          </a:xfrm>
        </p:spPr>
      </p:pic>
      <p:sp>
        <p:nvSpPr>
          <p:cNvPr id="7" name="TextBox 6"/>
          <p:cNvSpPr txBox="1"/>
          <p:nvPr/>
        </p:nvSpPr>
        <p:spPr>
          <a:xfrm>
            <a:off x="2226458" y="6274980"/>
            <a:ext cx="6789807" cy="584775"/>
          </a:xfrm>
          <a:prstGeom prst="rect">
            <a:avLst/>
          </a:prstGeom>
          <a:noFill/>
        </p:spPr>
        <p:txBody>
          <a:bodyPr wrap="none" rtlCol="0">
            <a:spAutoFit/>
          </a:bodyPr>
          <a:lstStyle/>
          <a:p>
            <a:r>
              <a:rPr lang="en-US" sz="1600" dirty="0"/>
              <a:t>Intel Coffee Lake (2019) - 14 nm++ process, 11 metal layers, ~174 mm² die size</a:t>
            </a:r>
          </a:p>
          <a:p>
            <a:r>
              <a:rPr lang="en-US" sz="1600" dirty="0"/>
              <a:t>8 CPU cores</a:t>
            </a:r>
          </a:p>
        </p:txBody>
      </p:sp>
      <p:sp>
        <p:nvSpPr>
          <p:cNvPr id="6" name="TextBox 5"/>
          <p:cNvSpPr txBox="1"/>
          <p:nvPr/>
        </p:nvSpPr>
        <p:spPr>
          <a:xfrm>
            <a:off x="5672833" y="4724400"/>
            <a:ext cx="3013967" cy="523220"/>
          </a:xfrm>
          <a:prstGeom prst="rect">
            <a:avLst/>
          </a:prstGeom>
          <a:solidFill>
            <a:schemeClr val="bg1">
              <a:alpha val="74000"/>
            </a:schemeClr>
          </a:solidFill>
          <a:ln>
            <a:solidFill>
              <a:schemeClr val="tx1"/>
            </a:solidFill>
          </a:ln>
        </p:spPr>
        <p:txBody>
          <a:bodyPr wrap="none" rtlCol="0">
            <a:spAutoFit/>
          </a:bodyPr>
          <a:lstStyle/>
          <a:p>
            <a:pPr algn="l"/>
            <a:r>
              <a:rPr lang="en-US" sz="2800" dirty="0"/>
              <a:t>3 </a:t>
            </a:r>
            <a:r>
              <a:rPr lang="en-US" sz="2800"/>
              <a:t>Billion </a:t>
            </a:r>
            <a:r>
              <a:rPr lang="en-US" sz="2800" smtClean="0"/>
              <a:t>Transistors</a:t>
            </a:r>
            <a:endParaRPr lang="en-US" sz="2800" dirty="0"/>
          </a:p>
        </p:txBody>
      </p:sp>
    </p:spTree>
    <p:extLst>
      <p:ext uri="{BB962C8B-B14F-4D97-AF65-F5344CB8AC3E}">
        <p14:creationId xmlns:p14="http://schemas.microsoft.com/office/powerpoint/2010/main" val="678648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sp>
        <p:nvSpPr>
          <p:cNvPr id="18" name="Content Placeholder 17"/>
          <p:cNvSpPr>
            <a:spLocks noGrp="1"/>
          </p:cNvSpPr>
          <p:nvPr>
            <p:ph sz="half" idx="1"/>
          </p:nvPr>
        </p:nvSpPr>
        <p:spPr/>
        <p:txBody>
          <a:bodyPr>
            <a:normAutofit/>
          </a:bodyPr>
          <a:lstStyle/>
          <a:p>
            <a:endParaRPr lang="en-US" dirty="0"/>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Software Application</a:t>
            </a:r>
          </a:p>
        </p:txBody>
      </p:sp>
      <p:sp>
        <p:nvSpPr>
          <p:cNvPr id="3" name="Content Placeholder 2"/>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6735535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sp>
        <p:nvSpPr>
          <p:cNvPr id="18" name="Content Placeholder 17"/>
          <p:cNvSpPr>
            <a:spLocks noGrp="1"/>
          </p:cNvSpPr>
          <p:nvPr>
            <p:ph sz="half" idx="1"/>
          </p:nvPr>
        </p:nvSpPr>
        <p:spPr/>
        <p:txBody>
          <a:bodyPr>
            <a:normAutofit/>
          </a:bodyPr>
          <a:lstStyle/>
          <a:p>
            <a:endParaRPr lang="en-US" dirty="0"/>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3" name="Content Placeholder 2"/>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8724565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sp>
        <p:nvSpPr>
          <p:cNvPr id="18" name="Content Placeholder 17"/>
          <p:cNvSpPr>
            <a:spLocks noGrp="1"/>
          </p:cNvSpPr>
          <p:nvPr>
            <p:ph sz="half" idx="1"/>
          </p:nvPr>
        </p:nvSpPr>
        <p:spPr/>
        <p:txBody>
          <a:bodyPr>
            <a:normAutofit/>
          </a:bodyPr>
          <a:lstStyle/>
          <a:p>
            <a:endParaRPr lang="en-US" dirty="0"/>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cxnSp>
        <p:nvCxnSpPr>
          <p:cNvPr id="16" name="Straight Arrow Connector 15"/>
          <p:cNvCxnSpPr/>
          <p:nvPr/>
        </p:nvCxnSpPr>
        <p:spPr>
          <a:xfrm>
            <a:off x="3272631" y="2001838"/>
            <a:ext cx="3969" cy="3711575"/>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65839" y="2667000"/>
            <a:ext cx="3184270" cy="1077218"/>
          </a:xfrm>
          <a:prstGeom prst="rect">
            <a:avLst/>
          </a:prstGeom>
          <a:noFill/>
        </p:spPr>
        <p:txBody>
          <a:bodyPr wrap="none" rtlCol="0">
            <a:spAutoFit/>
          </a:bodyPr>
          <a:lstStyle/>
          <a:p>
            <a:r>
              <a:rPr lang="en-US" sz="3200" dirty="0"/>
              <a:t>Gap too large to </a:t>
            </a:r>
          </a:p>
          <a:p>
            <a:r>
              <a:rPr lang="en-US" sz="3200" dirty="0"/>
              <a:t>bridge in one step</a:t>
            </a:r>
          </a:p>
        </p:txBody>
      </p:sp>
      <p:sp>
        <p:nvSpPr>
          <p:cNvPr id="3" name="Content Placeholder 2"/>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3140441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Computer System?</a:t>
            </a:r>
          </a:p>
        </p:txBody>
      </p:sp>
      <p:sp>
        <p:nvSpPr>
          <p:cNvPr id="18" name="Content Placeholder 17"/>
          <p:cNvSpPr>
            <a:spLocks noGrp="1"/>
          </p:cNvSpPr>
          <p:nvPr>
            <p:ph sz="half" idx="1"/>
          </p:nvPr>
        </p:nvSpPr>
        <p:spPr/>
        <p:txBody>
          <a:bodyPr>
            <a:normAutofit lnSpcReduction="10000"/>
          </a:bodyPr>
          <a:lstStyle/>
          <a:p>
            <a:endParaRPr lang="en-US" dirty="0"/>
          </a:p>
        </p:txBody>
      </p:sp>
      <p:sp>
        <p:nvSpPr>
          <p:cNvPr id="19" name="Content Placeholder 18"/>
          <p:cNvSpPr>
            <a:spLocks noGrp="1"/>
          </p:cNvSpPr>
          <p:nvPr>
            <p:ph sz="half" idx="2"/>
          </p:nvPr>
        </p:nvSpPr>
        <p:spPr>
          <a:xfrm>
            <a:off x="4624490" y="1524000"/>
            <a:ext cx="4495800" cy="4418805"/>
          </a:xfrm>
          <a:ln>
            <a:noFill/>
          </a:ln>
        </p:spPr>
        <p:txBody>
          <a:bodyPr>
            <a:normAutofit lnSpcReduction="10000"/>
          </a:bodyPr>
          <a:lstStyle/>
          <a:p>
            <a:pPr marL="0" indent="0">
              <a:buNone/>
            </a:pPr>
            <a:r>
              <a:rPr lang="en-US" sz="2400" dirty="0"/>
              <a:t>In its broadest definition, a </a:t>
            </a:r>
            <a:r>
              <a:rPr lang="en-US" sz="2400" b="1" dirty="0">
                <a:solidFill>
                  <a:srgbClr val="FF0000"/>
                </a:solidFill>
              </a:rPr>
              <a:t>computer system </a:t>
            </a:r>
            <a:r>
              <a:rPr lang="en-US" sz="2400" dirty="0"/>
              <a:t>is a series of </a:t>
            </a:r>
          </a:p>
          <a:p>
            <a:pPr marL="0" indent="0">
              <a:buNone/>
            </a:pPr>
            <a:endParaRPr lang="en-US" sz="2400" dirty="0"/>
          </a:p>
          <a:p>
            <a:pPr marL="0" indent="0" algn="ctr">
              <a:buNone/>
            </a:pPr>
            <a:r>
              <a:rPr lang="en-US" sz="2400" b="1" u="sng" dirty="0">
                <a:solidFill>
                  <a:srgbClr val="FF0000"/>
                </a:solidFill>
              </a:rPr>
              <a:t>abstraction/implementation layers </a:t>
            </a:r>
          </a:p>
          <a:p>
            <a:pPr marL="0" indent="0">
              <a:buNone/>
            </a:pPr>
            <a:endParaRPr lang="en-US" sz="2400" dirty="0"/>
          </a:p>
          <a:p>
            <a:pPr marL="0" indent="0">
              <a:buNone/>
            </a:pPr>
            <a:r>
              <a:rPr lang="en-US" sz="2400" dirty="0"/>
              <a:t>that allow  us to execute/process</a:t>
            </a:r>
          </a:p>
          <a:p>
            <a:pPr marL="0" indent="0" algn="ctr">
              <a:buNone/>
            </a:pPr>
            <a:r>
              <a:rPr lang="en-US" sz="2400" dirty="0">
                <a:solidFill>
                  <a:srgbClr val="FF0000"/>
                </a:solidFill>
              </a:rPr>
              <a:t>applications</a:t>
            </a:r>
            <a:r>
              <a:rPr lang="en-US" sz="2400" dirty="0"/>
              <a:t> </a:t>
            </a:r>
          </a:p>
          <a:p>
            <a:pPr marL="0" indent="0">
              <a:buNone/>
            </a:pPr>
            <a:endParaRPr lang="en-US" sz="2400" dirty="0"/>
          </a:p>
          <a:p>
            <a:pPr marL="0" indent="0">
              <a:buNone/>
            </a:pPr>
            <a:r>
              <a:rPr lang="en-US" sz="2400" dirty="0"/>
              <a:t>efficiently using manufacturing</a:t>
            </a:r>
          </a:p>
          <a:p>
            <a:pPr marL="0" indent="0" algn="ctr">
              <a:buNone/>
            </a:pPr>
            <a:r>
              <a:rPr lang="en-US" sz="2400" dirty="0"/>
              <a:t> </a:t>
            </a:r>
            <a:r>
              <a:rPr lang="en-US" sz="2400" dirty="0">
                <a:solidFill>
                  <a:srgbClr val="FF0000"/>
                </a:solidFill>
              </a:rPr>
              <a:t>technologies</a:t>
            </a:r>
          </a:p>
        </p:txBody>
      </p:sp>
      <p:sp>
        <p:nvSpPr>
          <p:cNvPr id="13" name="AutoShape 12"/>
          <p:cNvSpPr>
            <a:spLocks noChangeArrowheads="1"/>
          </p:cNvSpPr>
          <p:nvPr/>
        </p:nvSpPr>
        <p:spPr bwMode="auto">
          <a:xfrm>
            <a:off x="346075" y="5713413"/>
            <a:ext cx="4225925" cy="4587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dirty="0">
                <a:solidFill>
                  <a:schemeClr val="tx1"/>
                </a:solidFill>
              </a:rPr>
              <a:t>Physics</a:t>
            </a:r>
          </a:p>
        </p:txBody>
      </p:sp>
      <p:sp>
        <p:nvSpPr>
          <p:cNvPr id="6" name="AutoShape 5"/>
          <p:cNvSpPr>
            <a:spLocks noChangeArrowheads="1"/>
          </p:cNvSpPr>
          <p:nvPr/>
        </p:nvSpPr>
        <p:spPr bwMode="auto">
          <a:xfrm>
            <a:off x="346075" y="1598613"/>
            <a:ext cx="4217988" cy="4032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cxnSp>
        <p:nvCxnSpPr>
          <p:cNvPr id="16" name="Straight Arrow Connector 15"/>
          <p:cNvCxnSpPr/>
          <p:nvPr/>
        </p:nvCxnSpPr>
        <p:spPr>
          <a:xfrm>
            <a:off x="3272631" y="2001838"/>
            <a:ext cx="3969" cy="3711575"/>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65839" y="2667000"/>
            <a:ext cx="3184270" cy="1077218"/>
          </a:xfrm>
          <a:prstGeom prst="rect">
            <a:avLst/>
          </a:prstGeom>
          <a:noFill/>
        </p:spPr>
        <p:txBody>
          <a:bodyPr wrap="none" rtlCol="0">
            <a:spAutoFit/>
          </a:bodyPr>
          <a:lstStyle/>
          <a:p>
            <a:r>
              <a:rPr lang="en-US" sz="3200" dirty="0"/>
              <a:t>Gap too large to </a:t>
            </a:r>
          </a:p>
          <a:p>
            <a:r>
              <a:rPr lang="en-US" sz="3200" dirty="0"/>
              <a:t>bridge in one step</a:t>
            </a:r>
          </a:p>
        </p:txBody>
      </p:sp>
    </p:spTree>
    <p:extLst>
      <p:ext uri="{BB962C8B-B14F-4D97-AF65-F5344CB8AC3E}">
        <p14:creationId xmlns:p14="http://schemas.microsoft.com/office/powerpoint/2010/main" val="21054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dissolve">
                                      <p:cBhvr>
                                        <p:cTn id="10" dur="500"/>
                                        <p:tgtEl>
                                          <p:spTgt spid="1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Effect transition="in" filter="dissolve">
                                      <p:cBhvr>
                                        <p:cTn id="13" dur="500"/>
                                        <p:tgtEl>
                                          <p:spTgt spid="19">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9">
                                            <p:txEl>
                                              <p:pRg st="5" end="5"/>
                                            </p:txEl>
                                          </p:spTgt>
                                        </p:tgtEl>
                                        <p:attrNameLst>
                                          <p:attrName>style.visibility</p:attrName>
                                        </p:attrNameLst>
                                      </p:cBhvr>
                                      <p:to>
                                        <p:strVal val="visible"/>
                                      </p:to>
                                    </p:set>
                                    <p:animEffect transition="in" filter="dissolve">
                                      <p:cBhvr>
                                        <p:cTn id="16" dur="500"/>
                                        <p:tgtEl>
                                          <p:spTgt spid="19">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animEffect transition="in" filter="dissolve">
                                      <p:cBhvr>
                                        <p:cTn id="19" dur="500"/>
                                        <p:tgtEl>
                                          <p:spTgt spid="19">
                                            <p:txEl>
                                              <p:pRg st="7" end="7"/>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9">
                                            <p:txEl>
                                              <p:pRg st="8" end="8"/>
                                            </p:txEl>
                                          </p:spTgt>
                                        </p:tgtEl>
                                        <p:attrNameLst>
                                          <p:attrName>style.visibility</p:attrName>
                                        </p:attrNameLst>
                                      </p:cBhvr>
                                      <p:to>
                                        <p:strVal val="visible"/>
                                      </p:to>
                                    </p:set>
                                    <p:animEffect transition="in" filter="dissolve">
                                      <p:cBhvr>
                                        <p:cTn id="22"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6200</TotalTime>
  <Pages>0</Pages>
  <Words>1242</Words>
  <Characters>0</Characters>
  <Application>Microsoft Macintosh PowerPoint</Application>
  <PresentationFormat>On-screen Show (4:3)</PresentationFormat>
  <Lines>0</Lines>
  <Paragraphs>378</Paragraphs>
  <Slides>40</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 Narrow</vt:lpstr>
      <vt:lpstr>Calibri</vt:lpstr>
      <vt:lpstr>Calibri Bold</vt:lpstr>
      <vt:lpstr>Gill Sans</vt:lpstr>
      <vt:lpstr>Monaco</vt:lpstr>
      <vt:lpstr>ＭＳ Ｐゴシック</vt:lpstr>
      <vt:lpstr>Wingdings</vt:lpstr>
      <vt:lpstr>Wingdings 2</vt:lpstr>
      <vt:lpstr>ヒラギノ角ゴ ProN W3</vt:lpstr>
      <vt:lpstr>ヒラギノ角ゴ ProN W6</vt:lpstr>
      <vt:lpstr>Title Slide</vt:lpstr>
      <vt:lpstr>Title and Content</vt:lpstr>
      <vt:lpstr>PowerPoint Presentation</vt:lpstr>
      <vt:lpstr>What is a Computer System?</vt:lpstr>
      <vt:lpstr>What is a Computer System?</vt:lpstr>
      <vt:lpstr>What is a Computer System?</vt:lpstr>
      <vt:lpstr>A Modern Computer System (the Chip)</vt:lpstr>
      <vt:lpstr>What is a Computer System?</vt:lpstr>
      <vt:lpstr>What is a Computer System?</vt:lpstr>
      <vt:lpstr>What is a Computer System?</vt:lpstr>
      <vt:lpstr>What is a Computer System?</vt:lpstr>
      <vt:lpstr>Abstractions in Modern  Computing Systems</vt:lpstr>
      <vt:lpstr>Abstractions in Modern  Computing Systems</vt:lpstr>
      <vt:lpstr>Overview</vt:lpstr>
      <vt:lpstr>Overview</vt:lpstr>
      <vt:lpstr>Overview</vt:lpstr>
      <vt:lpstr>Goal of the Class</vt:lpstr>
      <vt:lpstr>What will you learn? Let’s see student evaluation.</vt:lpstr>
      <vt:lpstr>PowerPoint Presentation</vt:lpstr>
      <vt:lpstr>Overview</vt:lpstr>
      <vt:lpstr>154 Site</vt:lpstr>
      <vt:lpstr>Calendar: Bookmark this link</vt:lpstr>
      <vt:lpstr>Projects</vt:lpstr>
      <vt:lpstr>Labs</vt:lpstr>
      <vt:lpstr>Homeworks</vt:lpstr>
      <vt:lpstr>Exams</vt:lpstr>
      <vt:lpstr>Overview</vt:lpstr>
      <vt:lpstr>Help</vt:lpstr>
      <vt:lpstr>Help, Help, Help!!!  ... START EARLY</vt:lpstr>
      <vt:lpstr>What to do? </vt:lpstr>
      <vt:lpstr>Academic misconduct</vt:lpstr>
      <vt:lpstr>Special Accommodation Requests</vt:lpstr>
      <vt:lpstr>PowerPoint Presentation</vt:lpstr>
      <vt:lpstr>How is 154 Different from a Normal Quarter?</vt:lpstr>
      <vt:lpstr>What Remains Unchanged?</vt:lpstr>
      <vt:lpstr>Lectures </vt:lpstr>
      <vt:lpstr>TA’s Online Office Hours</vt:lpstr>
      <vt:lpstr>Zoom Online Meetings</vt:lpstr>
      <vt:lpstr>How to Work on Projects / Labs?</vt:lpstr>
      <vt:lpstr>Homework Assignments</vt:lpstr>
      <vt:lpstr>Summary: Tools</vt:lpstr>
      <vt:lpstr>Conclusion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Microsoft Office User</cp:lastModifiedBy>
  <cp:revision>528</cp:revision>
  <cp:lastPrinted>2015-03-30T20:36:24Z</cp:lastPrinted>
  <dcterms:created xsi:type="dcterms:W3CDTF">2012-03-26T14:16:04Z</dcterms:created>
  <dcterms:modified xsi:type="dcterms:W3CDTF">2020-04-02T05:48:53Z</dcterms:modified>
</cp:coreProperties>
</file>