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90" r:id="rId6"/>
    <p:sldId id="337" r:id="rId7"/>
    <p:sldId id="292" r:id="rId8"/>
    <p:sldId id="266" r:id="rId9"/>
    <p:sldId id="338" r:id="rId10"/>
    <p:sldId id="268" r:id="rId11"/>
    <p:sldId id="342" r:id="rId12"/>
    <p:sldId id="341" r:id="rId13"/>
    <p:sldId id="293" r:id="rId14"/>
    <p:sldId id="294" r:id="rId15"/>
    <p:sldId id="295" r:id="rId16"/>
    <p:sldId id="297" r:id="rId17"/>
    <p:sldId id="299" r:id="rId18"/>
    <p:sldId id="300" r:id="rId19"/>
  </p:sldIdLst>
  <p:sldSz cx="9144000" cy="6858000" type="screen4x3"/>
  <p:notesSz cx="6858000" cy="9144000"/>
  <p:defaultTextStyle>
    <a:lvl1pPr>
      <a:defRPr sz="2400">
        <a:latin typeface="Arial Narrow Bold"/>
        <a:ea typeface="Arial Narrow Bold"/>
        <a:cs typeface="Arial Narrow Bold"/>
        <a:sym typeface="Arial Narrow Bold"/>
      </a:defRPr>
    </a:lvl1pPr>
    <a:lvl2pPr indent="457200">
      <a:defRPr sz="2400">
        <a:latin typeface="Arial Narrow Bold"/>
        <a:ea typeface="Arial Narrow Bold"/>
        <a:cs typeface="Arial Narrow Bold"/>
        <a:sym typeface="Arial Narrow Bold"/>
      </a:defRPr>
    </a:lvl2pPr>
    <a:lvl3pPr indent="914400">
      <a:defRPr sz="2400">
        <a:latin typeface="Arial Narrow Bold"/>
        <a:ea typeface="Arial Narrow Bold"/>
        <a:cs typeface="Arial Narrow Bold"/>
        <a:sym typeface="Arial Narrow Bold"/>
      </a:defRPr>
    </a:lvl3pPr>
    <a:lvl4pPr indent="1371600">
      <a:defRPr sz="2400">
        <a:latin typeface="Arial Narrow Bold"/>
        <a:ea typeface="Arial Narrow Bold"/>
        <a:cs typeface="Arial Narrow Bold"/>
        <a:sym typeface="Arial Narrow Bold"/>
      </a:defRPr>
    </a:lvl4pPr>
    <a:lvl5pPr indent="1828800">
      <a:defRPr sz="2400">
        <a:latin typeface="Arial Narrow Bold"/>
        <a:ea typeface="Arial Narrow Bold"/>
        <a:cs typeface="Arial Narrow Bold"/>
        <a:sym typeface="Arial Narrow Bold"/>
      </a:defRPr>
    </a:lvl5pPr>
    <a:lvl6pPr indent="2286000">
      <a:defRPr sz="2400">
        <a:latin typeface="Arial Narrow Bold"/>
        <a:ea typeface="Arial Narrow Bold"/>
        <a:cs typeface="Arial Narrow Bold"/>
        <a:sym typeface="Arial Narrow Bold"/>
      </a:defRPr>
    </a:lvl6pPr>
    <a:lvl7pPr indent="2743200">
      <a:defRPr sz="2400">
        <a:latin typeface="Arial Narrow Bold"/>
        <a:ea typeface="Arial Narrow Bold"/>
        <a:cs typeface="Arial Narrow Bold"/>
        <a:sym typeface="Arial Narrow Bold"/>
      </a:defRPr>
    </a:lvl7pPr>
    <a:lvl8pPr indent="3200400">
      <a:defRPr sz="2400">
        <a:latin typeface="Arial Narrow Bold"/>
        <a:ea typeface="Arial Narrow Bold"/>
        <a:cs typeface="Arial Narrow Bold"/>
        <a:sym typeface="Arial Narrow Bold"/>
      </a:defRPr>
    </a:lvl8pPr>
    <a:lvl9pPr indent="3657600">
      <a:defRPr sz="2400">
        <a:latin typeface="Arial Narrow Bold"/>
        <a:ea typeface="Arial Narrow Bold"/>
        <a:cs typeface="Arial Narrow Bold"/>
        <a:sym typeface="Arial Narrow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 Narrow"/>
          <a:ea typeface="Arial Narrow"/>
          <a:cs typeface="Arial Narrow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0"/>
    <p:restoredTop sz="71819"/>
  </p:normalViewPr>
  <p:slideViewPr>
    <p:cSldViewPr snapToGrid="0" snapToObjects="1">
      <p:cViewPr varScale="1">
        <p:scale>
          <a:sx n="142" d="100"/>
          <a:sy n="142" d="100"/>
        </p:scale>
        <p:origin x="11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09716962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378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67" name="Shape 36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95784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758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624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3999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55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958070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448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1224383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257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707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13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45574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03607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613099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69532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235297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2581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9812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685800" y="999849"/>
            <a:ext cx="7772400" cy="2886351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677492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 dirty="0"/>
              <a:t>Body Level One</a:t>
            </a:r>
          </a:p>
          <a:p>
            <a:pPr lvl="1">
              <a:defRPr sz="1800"/>
            </a:pPr>
            <a:r>
              <a:rPr sz="2000" dirty="0"/>
              <a:t>Body Level Two</a:t>
            </a:r>
          </a:p>
          <a:p>
            <a:pPr lvl="2">
              <a:defRPr sz="1800"/>
            </a:pPr>
            <a:r>
              <a:rPr sz="2000" dirty="0"/>
              <a:t>Body Level Three</a:t>
            </a:r>
          </a:p>
          <a:p>
            <a:pPr lvl="3">
              <a:defRPr sz="1800"/>
            </a:pPr>
            <a:r>
              <a:rPr sz="2000" dirty="0"/>
              <a:t>Body Level Four</a:t>
            </a:r>
          </a:p>
          <a:p>
            <a:pPr lvl="4">
              <a:defRPr sz="1800"/>
            </a:pPr>
            <a:r>
              <a:rPr sz="2000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958013" y="0"/>
            <a:ext cx="2185988" cy="6562725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396875" y="228600"/>
            <a:ext cx="6408738" cy="66294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7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396875" y="0"/>
            <a:ext cx="8747125" cy="1219200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357188" y="50800"/>
            <a:ext cx="7591426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12"/>
          <p:cNvSpPr/>
          <p:nvPr/>
        </p:nvSpPr>
        <p:spPr>
          <a:xfrm>
            <a:off x="-25649" y="6567329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57018" y="271281"/>
            <a:ext cx="7592094" cy="1090794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 dirty="0"/>
              <a:t>Body Level One</a:t>
            </a:r>
          </a:p>
          <a:p>
            <a:pPr lvl="1">
              <a:defRPr sz="1800" b="0"/>
            </a:pPr>
            <a:r>
              <a:rPr sz="2400" b="1" dirty="0"/>
              <a:t>Body Level Two</a:t>
            </a:r>
          </a:p>
          <a:p>
            <a:pPr lvl="2">
              <a:defRPr sz="1800" b="0"/>
            </a:pPr>
            <a:r>
              <a:rPr sz="2400" b="1" dirty="0"/>
              <a:t>Body Level Three</a:t>
            </a:r>
          </a:p>
          <a:p>
            <a:pPr lvl="3">
              <a:defRPr sz="1800" b="0"/>
            </a:pPr>
            <a:r>
              <a:rPr sz="2400" b="1" dirty="0"/>
              <a:t>Body Level Four</a:t>
            </a:r>
          </a:p>
          <a:p>
            <a:pPr lvl="4">
              <a:defRPr sz="1800" b="0"/>
            </a:pPr>
            <a:r>
              <a:rPr sz="2400" b="1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lIns="45719" tIns="45719" rIns="45719" bIns="45719" anchor="t"/>
          <a:lstStyle>
            <a:lvl1pPr marL="119062" indent="-119062">
              <a:defRPr sz="4000" cap="all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3871913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790575" indent="-333375"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marL="1234439" indent="-320039"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marL="1727200" indent="-355600"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marL="2184400" indent="-355600">
              <a:defRPr sz="2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25649" y="6553200"/>
            <a:ext cx="55720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dirty="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1pPr>
            <a:lvl2pPr marL="783771" indent="-326571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2pPr>
            <a:lvl3pPr marL="1219200" indent="-30480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3pPr>
            <a:lvl4pPr marL="17373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4pPr>
            <a:lvl5pPr marL="2194560" indent="-365760">
              <a:spcBef>
                <a:spcPts val="700"/>
              </a:spcBef>
              <a:defRPr sz="32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119062" indent="-119062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300"/>
              </a:spcBef>
              <a:buClrTx/>
              <a:buSzTx/>
              <a:buFontTx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30843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00CC9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00CC99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25649" y="6553200"/>
            <a:ext cx="993638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cs154-2015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374090" y="142288"/>
            <a:ext cx="7591426" cy="1219787"/>
          </a:xfrm>
          <a:prstGeom prst="rect">
            <a:avLst/>
          </a:prstGeom>
        </p:spPr>
        <p:txBody>
          <a:bodyPr lIns="45719" tIns="45719" rIns="45719" bIns="45719"/>
          <a:lstStyle>
            <a:lvl1pPr marL="119062" indent="-119062"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5495925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800100" indent="-34290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188719" indent="-274319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6459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103120" indent="-274320">
              <a:spcBef>
                <a:spcPts val="500"/>
              </a:spcBef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81000" y="203200"/>
            <a:ext cx="8382000" cy="119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 Narrow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685800" y="1708151"/>
            <a:ext cx="7772400" cy="237557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0" lvl="0" indent="0" defTabSz="502920">
              <a:defRPr sz="1800" b="0"/>
            </a:pPr>
            <a:r>
              <a:rPr sz="4000" b="1" dirty="0"/>
              <a:t>Bits, Bytes, and Integers</a:t>
            </a:r>
            <a:br>
              <a:rPr sz="4000" b="1" dirty="0"/>
            </a:br>
            <a:br>
              <a:rPr sz="4000" b="1" dirty="0"/>
            </a:br>
            <a:r>
              <a:rPr dirty="0"/>
              <a:t>CS154 Spring 20</a:t>
            </a:r>
            <a:r>
              <a:rPr lang="en-US" dirty="0"/>
              <a:t>20</a:t>
            </a:r>
            <a:br>
              <a:rPr dirty="0"/>
            </a:br>
            <a:r>
              <a:rPr dirty="0"/>
              <a:t>Lecture 2</a:t>
            </a:r>
            <a:br>
              <a:rPr lang="en-US" dirty="0"/>
            </a:br>
            <a:r>
              <a:rPr lang="en-US" dirty="0"/>
              <a:t>Sections 2.1, 2.2</a:t>
            </a:r>
            <a:br>
              <a:rPr dirty="0"/>
            </a:br>
            <a:br>
              <a:rPr lang="en-US" dirty="0"/>
            </a:br>
            <a:r>
              <a:rPr lang="en-US" dirty="0" err="1"/>
              <a:t>Junchen</a:t>
            </a:r>
            <a:r>
              <a:rPr lang="en-US" dirty="0"/>
              <a:t> Jiang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/>
              <a:t>Example </a:t>
            </a:r>
            <a:r>
              <a:rPr sz="3600" b="1" dirty="0"/>
              <a:t>Data Representations</a:t>
            </a:r>
          </a:p>
        </p:txBody>
      </p:sp>
      <p:graphicFrame>
        <p:nvGraphicFramePr>
          <p:cNvPr id="361" name="Table 361"/>
          <p:cNvGraphicFramePr/>
          <p:nvPr>
            <p:extLst>
              <p:ext uri="{D42A27DB-BD31-4B8C-83A1-F6EECF244321}">
                <p14:modId xmlns:p14="http://schemas.microsoft.com/office/powerpoint/2010/main" val="3885165951"/>
              </p:ext>
            </p:extLst>
          </p:nvPr>
        </p:nvGraphicFramePr>
        <p:xfrm>
          <a:off x="918028" y="1197679"/>
          <a:ext cx="6032500" cy="50913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77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Typical 32-bit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 size = 4)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Intel IA32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</a:t>
                      </a:r>
                      <a:r>
                        <a:rPr lang="en-US" baseline="0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 size = 4)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x86-64</a:t>
                      </a:r>
                      <a:endParaRPr lang="en-US"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Arial Narrow Bold"/>
                          <a:ea typeface="Arial Narrow Bold"/>
                          <a:cs typeface="Arial Narrow Bold"/>
                        </a:rPr>
                        <a:t>(word size = 8)</a:t>
                      </a:r>
                      <a:endParaRPr dirty="0">
                        <a:solidFill>
                          <a:srgbClr val="FFFFFF"/>
                        </a:solidFill>
                        <a:latin typeface="Arial Narrow Bold"/>
                        <a:ea typeface="Arial Narrow Bold"/>
                        <a:cs typeface="Arial Narrow Bold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8510">
                <a:tc>
                  <a:txBody>
                    <a:bodyPr/>
                    <a:lstStyle/>
                    <a:p>
                      <a:pPr lvl="0" algn="l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ym typeface="Arial Narrow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ym typeface="Arial Narrow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62" name="Shape 362"/>
          <p:cNvSpPr/>
          <p:nvPr/>
        </p:nvSpPr>
        <p:spPr>
          <a:xfrm>
            <a:off x="825499" y="6265761"/>
            <a:ext cx="5708859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>
              <a:defRPr sz="1800"/>
            </a:pPr>
            <a:r>
              <a:rPr sz="2400">
                <a:latin typeface="Calibri"/>
                <a:ea typeface="Calibri"/>
                <a:cs typeface="Calibri"/>
                <a:sym typeface="Calibri"/>
              </a:rPr>
              <a:t>10/N </a:t>
            </a:r>
            <a:r>
              <a:rPr sz="240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sz="2400">
                <a:latin typeface="Calibri"/>
                <a:ea typeface="Calibri"/>
                <a:cs typeface="Calibri"/>
                <a:sym typeface="Calibri"/>
              </a:rPr>
              <a:t>10 bytes used, N bytes allocated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05C096-B301-0C44-B5E8-BD5CE6C21081}"/>
              </a:ext>
            </a:extLst>
          </p:cNvPr>
          <p:cNvSpPr txBox="1"/>
          <p:nvPr/>
        </p:nvSpPr>
        <p:spPr>
          <a:xfrm>
            <a:off x="7138126" y="1197679"/>
            <a:ext cx="1807029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Number of bytes, not bits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747125" cy="3068411"/>
          </a:xfrm>
        </p:spPr>
        <p:txBody>
          <a:bodyPr/>
          <a:lstStyle/>
          <a:p>
            <a:pPr eaLnBrk="1" hangingPunct="1"/>
            <a:r>
              <a:rPr lang="en-US" dirty="0"/>
              <a:t>How are the bytes within a multi-byte word ordered in memory?</a:t>
            </a:r>
          </a:p>
          <a:p>
            <a:pPr eaLnBrk="1" hangingPunct="1"/>
            <a:r>
              <a:rPr lang="en-US" dirty="0"/>
              <a:t>Two conventions</a:t>
            </a:r>
          </a:p>
          <a:p>
            <a:pPr marL="552450" lvl="1" eaLnBrk="1" hangingPunct="1"/>
            <a:r>
              <a:rPr lang="en-US" dirty="0"/>
              <a:t>Big Endian:</a:t>
            </a:r>
            <a:r>
              <a:rPr lang="en-US" b="0" dirty="0"/>
              <a:t> Least significant byte has </a:t>
            </a:r>
            <a:r>
              <a:rPr lang="en-US" dirty="0"/>
              <a:t>highest</a:t>
            </a:r>
            <a:r>
              <a:rPr lang="en-US" b="0" dirty="0"/>
              <a:t> address</a:t>
            </a:r>
          </a:p>
          <a:p>
            <a:pPr marL="838200" lvl="2" eaLnBrk="1" hangingPunct="1"/>
            <a:r>
              <a:rPr lang="en-US" sz="2000" b="0" dirty="0"/>
              <a:t>Sun, PPC Mac, Internet data packet</a:t>
            </a:r>
          </a:p>
          <a:p>
            <a:pPr marL="552450" lvl="1" eaLnBrk="1" hangingPunct="1"/>
            <a:r>
              <a:rPr lang="en-US" dirty="0"/>
              <a:t>Little Endian:</a:t>
            </a:r>
            <a:r>
              <a:rPr lang="en-US" b="0" dirty="0"/>
              <a:t> Least significant byte has </a:t>
            </a:r>
            <a:r>
              <a:rPr lang="en-US" dirty="0"/>
              <a:t>lowest</a:t>
            </a:r>
            <a:r>
              <a:rPr lang="en-US" b="0" dirty="0"/>
              <a:t> address</a:t>
            </a:r>
          </a:p>
          <a:p>
            <a:pPr marL="838200" lvl="2" eaLnBrk="1" hangingPunct="1"/>
            <a:r>
              <a:rPr lang="en-US" sz="2000" b="0" dirty="0"/>
              <a:t>x86, ARM processors running Android, iOS, Linux, and Windows</a:t>
            </a:r>
          </a:p>
          <a:p>
            <a:pPr marL="449581" lvl="1"/>
            <a:r>
              <a:rPr lang="en-US" dirty="0"/>
              <a:t>X</a:t>
            </a:r>
            <a:r>
              <a:rPr lang="en-US" b="0" dirty="0"/>
              <a:t> endian: Least significant byte has </a:t>
            </a:r>
            <a:r>
              <a:rPr lang="en-US" dirty="0"/>
              <a:t>X-</a:t>
            </a:r>
            <a:r>
              <a:rPr lang="en-US" dirty="0" err="1"/>
              <a:t>est</a:t>
            </a:r>
            <a:r>
              <a:rPr lang="en-US" b="0" dirty="0"/>
              <a:t> address</a:t>
            </a:r>
          </a:p>
        </p:txBody>
      </p:sp>
      <p:grpSp>
        <p:nvGrpSpPr>
          <p:cNvPr id="92" name="Group 478">
            <a:extLst>
              <a:ext uri="{FF2B5EF4-FFF2-40B4-BE49-F238E27FC236}">
                <a16:creationId xmlns:a16="http://schemas.microsoft.com/office/drawing/2014/main" id="{368126EF-3026-3444-B99E-07ADB34CDCE6}"/>
              </a:ext>
            </a:extLst>
          </p:cNvPr>
          <p:cNvGrpSpPr/>
          <p:nvPr/>
        </p:nvGrpSpPr>
        <p:grpSpPr>
          <a:xfrm>
            <a:off x="2264228" y="5138057"/>
            <a:ext cx="5486400" cy="635000"/>
            <a:chOff x="0" y="0"/>
            <a:chExt cx="5486400" cy="635000"/>
          </a:xfrm>
        </p:grpSpPr>
        <p:grpSp>
          <p:nvGrpSpPr>
            <p:cNvPr id="93" name="Group 452">
              <a:extLst>
                <a:ext uri="{FF2B5EF4-FFF2-40B4-BE49-F238E27FC236}">
                  <a16:creationId xmlns:a16="http://schemas.microsoft.com/office/drawing/2014/main" id="{8079ED3E-72AF-544A-A468-2DD2965C2934}"/>
                </a:ext>
              </a:extLst>
            </p:cNvPr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119" name="Shape 450">
                <a:extLst>
                  <a:ext uri="{FF2B5EF4-FFF2-40B4-BE49-F238E27FC236}">
                    <a16:creationId xmlns:a16="http://schemas.microsoft.com/office/drawing/2014/main" id="{F8CF4969-FB6F-694E-BECD-CA115DBBD88B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20" name="Shape 451">
                <a:extLst>
                  <a:ext uri="{FF2B5EF4-FFF2-40B4-BE49-F238E27FC236}">
                    <a16:creationId xmlns:a16="http://schemas.microsoft.com/office/drawing/2014/main" id="{6E3FC99C-0FA1-0B43-A110-B22EA2E9DE27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94" name="Group 455">
              <a:extLst>
                <a:ext uri="{FF2B5EF4-FFF2-40B4-BE49-F238E27FC236}">
                  <a16:creationId xmlns:a16="http://schemas.microsoft.com/office/drawing/2014/main" id="{D3FAABED-58A4-FC4E-8760-08CD216E81DA}"/>
                </a:ext>
              </a:extLst>
            </p:cNvPr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117" name="Shape 453">
                <a:extLst>
                  <a:ext uri="{FF2B5EF4-FFF2-40B4-BE49-F238E27FC236}">
                    <a16:creationId xmlns:a16="http://schemas.microsoft.com/office/drawing/2014/main" id="{2B9248F0-EBD2-704F-A9BA-A6314F2E9B87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18" name="Shape 454">
                <a:extLst>
                  <a:ext uri="{FF2B5EF4-FFF2-40B4-BE49-F238E27FC236}">
                    <a16:creationId xmlns:a16="http://schemas.microsoft.com/office/drawing/2014/main" id="{9DC11C00-DA05-AB40-B0AA-EF4126E10980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95" name="Group 458">
              <a:extLst>
                <a:ext uri="{FF2B5EF4-FFF2-40B4-BE49-F238E27FC236}">
                  <a16:creationId xmlns:a16="http://schemas.microsoft.com/office/drawing/2014/main" id="{4558E0B5-FD64-104A-B6F2-6CEAB74CE323}"/>
                </a:ext>
              </a:extLst>
            </p:cNvPr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115" name="Shape 456">
                <a:extLst>
                  <a:ext uri="{FF2B5EF4-FFF2-40B4-BE49-F238E27FC236}">
                    <a16:creationId xmlns:a16="http://schemas.microsoft.com/office/drawing/2014/main" id="{07519011-5F20-DC47-8DE1-C1330B218B9C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16" name="Shape 457">
                <a:extLst>
                  <a:ext uri="{FF2B5EF4-FFF2-40B4-BE49-F238E27FC236}">
                    <a16:creationId xmlns:a16="http://schemas.microsoft.com/office/drawing/2014/main" id="{79CB402C-7027-5544-A9B6-0C943F1CFAB6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96" name="Group 461">
              <a:extLst>
                <a:ext uri="{FF2B5EF4-FFF2-40B4-BE49-F238E27FC236}">
                  <a16:creationId xmlns:a16="http://schemas.microsoft.com/office/drawing/2014/main" id="{E21A95EE-9BF8-BF4C-A925-7C595040023C}"/>
                </a:ext>
              </a:extLst>
            </p:cNvPr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113" name="Shape 459">
                <a:extLst>
                  <a:ext uri="{FF2B5EF4-FFF2-40B4-BE49-F238E27FC236}">
                    <a16:creationId xmlns:a16="http://schemas.microsoft.com/office/drawing/2014/main" id="{FEEC9A41-9F75-FF40-8D27-0DAC38D83CDE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14" name="Shape 460">
                <a:extLst>
                  <a:ext uri="{FF2B5EF4-FFF2-40B4-BE49-F238E27FC236}">
                    <a16:creationId xmlns:a16="http://schemas.microsoft.com/office/drawing/2014/main" id="{54A25C3A-48D8-BB4C-97A7-9F1E5D74878B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97" name="Shape 462">
              <a:extLst>
                <a:ext uri="{FF2B5EF4-FFF2-40B4-BE49-F238E27FC236}">
                  <a16:creationId xmlns:a16="http://schemas.microsoft.com/office/drawing/2014/main" id="{D4213483-4758-D447-BC26-11BE19F83071}"/>
                </a:ext>
              </a:extLst>
            </p:cNvPr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98" name="Shape 463">
              <a:extLst>
                <a:ext uri="{FF2B5EF4-FFF2-40B4-BE49-F238E27FC236}">
                  <a16:creationId xmlns:a16="http://schemas.microsoft.com/office/drawing/2014/main" id="{70E20A16-6A9C-6744-B0B4-0BD33B4B4855}"/>
                </a:ext>
              </a:extLst>
            </p:cNvPr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99" name="Group 466">
              <a:extLst>
                <a:ext uri="{FF2B5EF4-FFF2-40B4-BE49-F238E27FC236}">
                  <a16:creationId xmlns:a16="http://schemas.microsoft.com/office/drawing/2014/main" id="{1DE1D44F-9546-6A42-8467-2878599E2D5C}"/>
                </a:ext>
              </a:extLst>
            </p:cNvPr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111" name="Shape 464">
                <a:extLst>
                  <a:ext uri="{FF2B5EF4-FFF2-40B4-BE49-F238E27FC236}">
                    <a16:creationId xmlns:a16="http://schemas.microsoft.com/office/drawing/2014/main" id="{A1019712-BD8E-BA41-AC57-660C2E1CB5B3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12" name="Shape 465">
                <a:extLst>
                  <a:ext uri="{FF2B5EF4-FFF2-40B4-BE49-F238E27FC236}">
                    <a16:creationId xmlns:a16="http://schemas.microsoft.com/office/drawing/2014/main" id="{A039881C-24C2-7D47-BBEC-52A2AE411A85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grpSp>
          <p:nvGrpSpPr>
            <p:cNvPr id="100" name="Group 469">
              <a:extLst>
                <a:ext uri="{FF2B5EF4-FFF2-40B4-BE49-F238E27FC236}">
                  <a16:creationId xmlns:a16="http://schemas.microsoft.com/office/drawing/2014/main" id="{29195011-FB66-7549-8949-54FCC7B54AE5}"/>
                </a:ext>
              </a:extLst>
            </p:cNvPr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109" name="Shape 467">
                <a:extLst>
                  <a:ext uri="{FF2B5EF4-FFF2-40B4-BE49-F238E27FC236}">
                    <a16:creationId xmlns:a16="http://schemas.microsoft.com/office/drawing/2014/main" id="{52B77F8D-5E74-F144-9DDE-52D16978693F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10" name="Shape 468">
                <a:extLst>
                  <a:ext uri="{FF2B5EF4-FFF2-40B4-BE49-F238E27FC236}">
                    <a16:creationId xmlns:a16="http://schemas.microsoft.com/office/drawing/2014/main" id="{D7746626-7D44-764D-83FF-5C90D08EB86E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101" name="Group 472">
              <a:extLst>
                <a:ext uri="{FF2B5EF4-FFF2-40B4-BE49-F238E27FC236}">
                  <a16:creationId xmlns:a16="http://schemas.microsoft.com/office/drawing/2014/main" id="{CA06FCE6-7290-7244-B13D-2FA961B82130}"/>
                </a:ext>
              </a:extLst>
            </p:cNvPr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107" name="Shape 470">
                <a:extLst>
                  <a:ext uri="{FF2B5EF4-FFF2-40B4-BE49-F238E27FC236}">
                    <a16:creationId xmlns:a16="http://schemas.microsoft.com/office/drawing/2014/main" id="{93FB0A32-0A07-CE42-AC7F-90FD273423D5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08" name="Shape 471">
                <a:extLst>
                  <a:ext uri="{FF2B5EF4-FFF2-40B4-BE49-F238E27FC236}">
                    <a16:creationId xmlns:a16="http://schemas.microsoft.com/office/drawing/2014/main" id="{4B3F688D-F8CC-E14E-AF0E-FDB36C421140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102" name="Group 475">
              <a:extLst>
                <a:ext uri="{FF2B5EF4-FFF2-40B4-BE49-F238E27FC236}">
                  <a16:creationId xmlns:a16="http://schemas.microsoft.com/office/drawing/2014/main" id="{FBD4BC97-5916-0A4F-BC36-C93A413C61BA}"/>
                </a:ext>
              </a:extLst>
            </p:cNvPr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105" name="Shape 473">
                <a:extLst>
                  <a:ext uri="{FF2B5EF4-FFF2-40B4-BE49-F238E27FC236}">
                    <a16:creationId xmlns:a16="http://schemas.microsoft.com/office/drawing/2014/main" id="{3AF70052-A36D-A342-B2E3-80A3C3712BC5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06" name="Shape 474">
                <a:extLst>
                  <a:ext uri="{FF2B5EF4-FFF2-40B4-BE49-F238E27FC236}">
                    <a16:creationId xmlns:a16="http://schemas.microsoft.com/office/drawing/2014/main" id="{4D3E30B6-C3E8-934E-A2DA-BF586906098A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sp>
          <p:nvSpPr>
            <p:cNvPr id="103" name="Shape 476">
              <a:extLst>
                <a:ext uri="{FF2B5EF4-FFF2-40B4-BE49-F238E27FC236}">
                  <a16:creationId xmlns:a16="http://schemas.microsoft.com/office/drawing/2014/main" id="{AC9399B4-BD7F-4A45-BFBD-C1206B5F0C6A}"/>
                </a:ext>
              </a:extLst>
            </p:cNvPr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04" name="Shape 477">
              <a:extLst>
                <a:ext uri="{FF2B5EF4-FFF2-40B4-BE49-F238E27FC236}">
                  <a16:creationId xmlns:a16="http://schemas.microsoft.com/office/drawing/2014/main" id="{2E384609-FAE4-2B44-9895-9F0999546AD6}"/>
                </a:ext>
              </a:extLst>
            </p:cNvPr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grpSp>
        <p:nvGrpSpPr>
          <p:cNvPr id="121" name="Group 507">
            <a:extLst>
              <a:ext uri="{FF2B5EF4-FFF2-40B4-BE49-F238E27FC236}">
                <a16:creationId xmlns:a16="http://schemas.microsoft.com/office/drawing/2014/main" id="{EA07D265-91A9-7847-941C-2947662AD033}"/>
              </a:ext>
            </a:extLst>
          </p:cNvPr>
          <p:cNvGrpSpPr/>
          <p:nvPr/>
        </p:nvGrpSpPr>
        <p:grpSpPr>
          <a:xfrm>
            <a:off x="2264228" y="5976257"/>
            <a:ext cx="5486400" cy="635000"/>
            <a:chOff x="0" y="0"/>
            <a:chExt cx="5486400" cy="635000"/>
          </a:xfrm>
        </p:grpSpPr>
        <p:grpSp>
          <p:nvGrpSpPr>
            <p:cNvPr id="122" name="Group 481">
              <a:extLst>
                <a:ext uri="{FF2B5EF4-FFF2-40B4-BE49-F238E27FC236}">
                  <a16:creationId xmlns:a16="http://schemas.microsoft.com/office/drawing/2014/main" id="{1BE0B3B3-6C78-D344-988C-34288E84F815}"/>
                </a:ext>
              </a:extLst>
            </p:cNvPr>
            <p:cNvGrpSpPr/>
            <p:nvPr/>
          </p:nvGrpSpPr>
          <p:grpSpPr>
            <a:xfrm>
              <a:off x="1371600" y="0"/>
              <a:ext cx="685801" cy="304800"/>
              <a:chOff x="0" y="0"/>
              <a:chExt cx="685800" cy="304800"/>
            </a:xfrm>
          </p:grpSpPr>
          <p:sp>
            <p:nvSpPr>
              <p:cNvPr id="148" name="Shape 479">
                <a:extLst>
                  <a:ext uri="{FF2B5EF4-FFF2-40B4-BE49-F238E27FC236}">
                    <a16:creationId xmlns:a16="http://schemas.microsoft.com/office/drawing/2014/main" id="{3FA9871C-B6E9-0042-9E63-3BF53258B814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49" name="Shape 480">
                <a:extLst>
                  <a:ext uri="{FF2B5EF4-FFF2-40B4-BE49-F238E27FC236}">
                    <a16:creationId xmlns:a16="http://schemas.microsoft.com/office/drawing/2014/main" id="{A1D00516-C5E4-B14D-9E42-587F0FE3B987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0x100</a:t>
                </a:r>
              </a:p>
            </p:txBody>
          </p:sp>
        </p:grpSp>
        <p:grpSp>
          <p:nvGrpSpPr>
            <p:cNvPr id="123" name="Group 484">
              <a:extLst>
                <a:ext uri="{FF2B5EF4-FFF2-40B4-BE49-F238E27FC236}">
                  <a16:creationId xmlns:a16="http://schemas.microsoft.com/office/drawing/2014/main" id="{2DFCDCB9-D80A-3740-872F-41C984E7D278}"/>
                </a:ext>
              </a:extLst>
            </p:cNvPr>
            <p:cNvGrpSpPr/>
            <p:nvPr/>
          </p:nvGrpSpPr>
          <p:grpSpPr>
            <a:xfrm>
              <a:off x="2057400" y="0"/>
              <a:ext cx="685801" cy="304800"/>
              <a:chOff x="0" y="0"/>
              <a:chExt cx="685800" cy="304800"/>
            </a:xfrm>
          </p:grpSpPr>
          <p:sp>
            <p:nvSpPr>
              <p:cNvPr id="146" name="Shape 482">
                <a:extLst>
                  <a:ext uri="{FF2B5EF4-FFF2-40B4-BE49-F238E27FC236}">
                    <a16:creationId xmlns:a16="http://schemas.microsoft.com/office/drawing/2014/main" id="{994A90FC-E381-A242-850C-B65D3ADD323D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47" name="Shape 483">
                <a:extLst>
                  <a:ext uri="{FF2B5EF4-FFF2-40B4-BE49-F238E27FC236}">
                    <a16:creationId xmlns:a16="http://schemas.microsoft.com/office/drawing/2014/main" id="{758C9035-2310-4842-8DE2-6BF79C1077B3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0x101</a:t>
                </a:r>
              </a:p>
            </p:txBody>
          </p:sp>
        </p:grpSp>
        <p:grpSp>
          <p:nvGrpSpPr>
            <p:cNvPr id="124" name="Group 487">
              <a:extLst>
                <a:ext uri="{FF2B5EF4-FFF2-40B4-BE49-F238E27FC236}">
                  <a16:creationId xmlns:a16="http://schemas.microsoft.com/office/drawing/2014/main" id="{752893B9-7695-6843-B5C6-FE824D0E49FA}"/>
                </a:ext>
              </a:extLst>
            </p:cNvPr>
            <p:cNvGrpSpPr/>
            <p:nvPr/>
          </p:nvGrpSpPr>
          <p:grpSpPr>
            <a:xfrm>
              <a:off x="2743200" y="0"/>
              <a:ext cx="685801" cy="304800"/>
              <a:chOff x="0" y="0"/>
              <a:chExt cx="685800" cy="304800"/>
            </a:xfrm>
          </p:grpSpPr>
          <p:sp>
            <p:nvSpPr>
              <p:cNvPr id="144" name="Shape 485">
                <a:extLst>
                  <a:ext uri="{FF2B5EF4-FFF2-40B4-BE49-F238E27FC236}">
                    <a16:creationId xmlns:a16="http://schemas.microsoft.com/office/drawing/2014/main" id="{343D7901-8336-D044-B7E0-8E8723746DA8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45" name="Shape 486">
                <a:extLst>
                  <a:ext uri="{FF2B5EF4-FFF2-40B4-BE49-F238E27FC236}">
                    <a16:creationId xmlns:a16="http://schemas.microsoft.com/office/drawing/2014/main" id="{7DF3FBE6-1462-9A41-8729-0264772CD415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0x102</a:t>
                </a:r>
              </a:p>
            </p:txBody>
          </p:sp>
        </p:grpSp>
        <p:grpSp>
          <p:nvGrpSpPr>
            <p:cNvPr id="125" name="Group 490">
              <a:extLst>
                <a:ext uri="{FF2B5EF4-FFF2-40B4-BE49-F238E27FC236}">
                  <a16:creationId xmlns:a16="http://schemas.microsoft.com/office/drawing/2014/main" id="{AE83E958-3BC4-EB4E-A59D-5121670E46C8}"/>
                </a:ext>
              </a:extLst>
            </p:cNvPr>
            <p:cNvGrpSpPr/>
            <p:nvPr/>
          </p:nvGrpSpPr>
          <p:grpSpPr>
            <a:xfrm>
              <a:off x="3429000" y="0"/>
              <a:ext cx="685801" cy="304800"/>
              <a:chOff x="0" y="0"/>
              <a:chExt cx="685800" cy="304800"/>
            </a:xfrm>
          </p:grpSpPr>
          <p:sp>
            <p:nvSpPr>
              <p:cNvPr id="142" name="Shape 488">
                <a:extLst>
                  <a:ext uri="{FF2B5EF4-FFF2-40B4-BE49-F238E27FC236}">
                    <a16:creationId xmlns:a16="http://schemas.microsoft.com/office/drawing/2014/main" id="{F2594120-DC63-5349-93EE-1FE49211E3EB}"/>
                  </a:ext>
                </a:extLst>
              </p:cNvPr>
              <p:cNvSpPr/>
              <p:nvPr/>
            </p:nvSpPr>
            <p:spPr>
              <a:xfrm>
                <a:off x="0" y="0"/>
                <a:ext cx="685801" cy="30480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43" name="Shape 489">
                <a:extLst>
                  <a:ext uri="{FF2B5EF4-FFF2-40B4-BE49-F238E27FC236}">
                    <a16:creationId xmlns:a16="http://schemas.microsoft.com/office/drawing/2014/main" id="{9ACEA694-A70A-0448-9D73-4B1E44DBE5A5}"/>
                  </a:ext>
                </a:extLst>
              </p:cNvPr>
              <p:cNvSpPr/>
              <p:nvPr/>
            </p:nvSpPr>
            <p:spPr>
              <a:xfrm>
                <a:off x="0" y="0"/>
                <a:ext cx="647787" cy="304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4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400" b="1">
                    <a:solidFill>
                      <a:srgbClr val="000066"/>
                    </a:solidFill>
                  </a:rPr>
                  <a:t>0x103</a:t>
                </a:r>
              </a:p>
            </p:txBody>
          </p:sp>
        </p:grpSp>
        <p:sp>
          <p:nvSpPr>
            <p:cNvPr id="126" name="Shape 491">
              <a:extLst>
                <a:ext uri="{FF2B5EF4-FFF2-40B4-BE49-F238E27FC236}">
                  <a16:creationId xmlns:a16="http://schemas.microsoft.com/office/drawing/2014/main" id="{B09F64EC-EEA6-A046-B92A-3DEAA54972AF}"/>
                </a:ext>
              </a:extLst>
            </p:cNvPr>
            <p:cNvSpPr/>
            <p:nvPr/>
          </p:nvSpPr>
          <p:spPr>
            <a:xfrm>
              <a:off x="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27" name="Shape 492">
              <a:extLst>
                <a:ext uri="{FF2B5EF4-FFF2-40B4-BE49-F238E27FC236}">
                  <a16:creationId xmlns:a16="http://schemas.microsoft.com/office/drawing/2014/main" id="{A8567FB8-3209-FD40-B16C-A3791A168ABA}"/>
                </a:ext>
              </a:extLst>
            </p:cNvPr>
            <p:cNvSpPr/>
            <p:nvPr/>
          </p:nvSpPr>
          <p:spPr>
            <a:xfrm>
              <a:off x="685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grpSp>
          <p:nvGrpSpPr>
            <p:cNvPr id="128" name="Group 495">
              <a:extLst>
                <a:ext uri="{FF2B5EF4-FFF2-40B4-BE49-F238E27FC236}">
                  <a16:creationId xmlns:a16="http://schemas.microsoft.com/office/drawing/2014/main" id="{CA66AB7D-1A96-B740-AAC8-D00A233E7423}"/>
                </a:ext>
              </a:extLst>
            </p:cNvPr>
            <p:cNvGrpSpPr/>
            <p:nvPr/>
          </p:nvGrpSpPr>
          <p:grpSpPr>
            <a:xfrm>
              <a:off x="1371600" y="279400"/>
              <a:ext cx="685800" cy="355600"/>
              <a:chOff x="0" y="0"/>
              <a:chExt cx="685800" cy="355600"/>
            </a:xfrm>
          </p:grpSpPr>
          <p:sp>
            <p:nvSpPr>
              <p:cNvPr id="140" name="Shape 493">
                <a:extLst>
                  <a:ext uri="{FF2B5EF4-FFF2-40B4-BE49-F238E27FC236}">
                    <a16:creationId xmlns:a16="http://schemas.microsoft.com/office/drawing/2014/main" id="{693695F1-0245-C54A-A20E-735227B549B7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41" name="Shape 494">
                <a:extLst>
                  <a:ext uri="{FF2B5EF4-FFF2-40B4-BE49-F238E27FC236}">
                    <a16:creationId xmlns:a16="http://schemas.microsoft.com/office/drawing/2014/main" id="{2AC22F0B-8421-9C45-94E5-38D8D9622A25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67</a:t>
                </a:r>
              </a:p>
            </p:txBody>
          </p:sp>
        </p:grpSp>
        <p:grpSp>
          <p:nvGrpSpPr>
            <p:cNvPr id="129" name="Group 498">
              <a:extLst>
                <a:ext uri="{FF2B5EF4-FFF2-40B4-BE49-F238E27FC236}">
                  <a16:creationId xmlns:a16="http://schemas.microsoft.com/office/drawing/2014/main" id="{21223F58-303F-814C-94A3-1ED655BAD312}"/>
                </a:ext>
              </a:extLst>
            </p:cNvPr>
            <p:cNvGrpSpPr/>
            <p:nvPr/>
          </p:nvGrpSpPr>
          <p:grpSpPr>
            <a:xfrm>
              <a:off x="2057400" y="279400"/>
              <a:ext cx="685800" cy="355600"/>
              <a:chOff x="0" y="0"/>
              <a:chExt cx="685800" cy="355600"/>
            </a:xfrm>
          </p:grpSpPr>
          <p:sp>
            <p:nvSpPr>
              <p:cNvPr id="138" name="Shape 496">
                <a:extLst>
                  <a:ext uri="{FF2B5EF4-FFF2-40B4-BE49-F238E27FC236}">
                    <a16:creationId xmlns:a16="http://schemas.microsoft.com/office/drawing/2014/main" id="{E2A7EE29-20EC-C548-8889-E50EF9D92263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39" name="Shape 497">
                <a:extLst>
                  <a:ext uri="{FF2B5EF4-FFF2-40B4-BE49-F238E27FC236}">
                    <a16:creationId xmlns:a16="http://schemas.microsoft.com/office/drawing/2014/main" id="{4A0C03E8-01DD-904F-8DF3-26462DA3398B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45</a:t>
                </a:r>
              </a:p>
            </p:txBody>
          </p:sp>
        </p:grpSp>
        <p:grpSp>
          <p:nvGrpSpPr>
            <p:cNvPr id="130" name="Group 501">
              <a:extLst>
                <a:ext uri="{FF2B5EF4-FFF2-40B4-BE49-F238E27FC236}">
                  <a16:creationId xmlns:a16="http://schemas.microsoft.com/office/drawing/2014/main" id="{31DF44FA-C3D4-834B-B46F-18E7C5E7F816}"/>
                </a:ext>
              </a:extLst>
            </p:cNvPr>
            <p:cNvGrpSpPr/>
            <p:nvPr/>
          </p:nvGrpSpPr>
          <p:grpSpPr>
            <a:xfrm>
              <a:off x="2743200" y="279400"/>
              <a:ext cx="685800" cy="355600"/>
              <a:chOff x="0" y="0"/>
              <a:chExt cx="685800" cy="355600"/>
            </a:xfrm>
          </p:grpSpPr>
          <p:sp>
            <p:nvSpPr>
              <p:cNvPr id="136" name="Shape 499">
                <a:extLst>
                  <a:ext uri="{FF2B5EF4-FFF2-40B4-BE49-F238E27FC236}">
                    <a16:creationId xmlns:a16="http://schemas.microsoft.com/office/drawing/2014/main" id="{73C07D6E-755E-ED4B-9FA7-36E0BC0EC5AD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37" name="Shape 500">
                <a:extLst>
                  <a:ext uri="{FF2B5EF4-FFF2-40B4-BE49-F238E27FC236}">
                    <a16:creationId xmlns:a16="http://schemas.microsoft.com/office/drawing/2014/main" id="{109D9978-A66D-0E4B-B3C4-E6F2B378EBEA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23</a:t>
                </a:r>
              </a:p>
            </p:txBody>
          </p:sp>
        </p:grpSp>
        <p:grpSp>
          <p:nvGrpSpPr>
            <p:cNvPr id="131" name="Group 504">
              <a:extLst>
                <a:ext uri="{FF2B5EF4-FFF2-40B4-BE49-F238E27FC236}">
                  <a16:creationId xmlns:a16="http://schemas.microsoft.com/office/drawing/2014/main" id="{08BB0D62-185D-8B4F-8063-3510798CA527}"/>
                </a:ext>
              </a:extLst>
            </p:cNvPr>
            <p:cNvGrpSpPr/>
            <p:nvPr/>
          </p:nvGrpSpPr>
          <p:grpSpPr>
            <a:xfrm>
              <a:off x="3429000" y="279400"/>
              <a:ext cx="685800" cy="355600"/>
              <a:chOff x="0" y="0"/>
              <a:chExt cx="685800" cy="355600"/>
            </a:xfrm>
          </p:grpSpPr>
          <p:sp>
            <p:nvSpPr>
              <p:cNvPr id="134" name="Shape 502">
                <a:extLst>
                  <a:ext uri="{FF2B5EF4-FFF2-40B4-BE49-F238E27FC236}">
                    <a16:creationId xmlns:a16="http://schemas.microsoft.com/office/drawing/2014/main" id="{498E685D-3F9A-A345-BEA1-0A407F77B00F}"/>
                  </a:ext>
                </a:extLst>
              </p:cNvPr>
              <p:cNvSpPr/>
              <p:nvPr/>
            </p:nvSpPr>
            <p:spPr>
              <a:xfrm>
                <a:off x="0" y="25400"/>
                <a:ext cx="685800" cy="304800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66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35" name="Shape 503">
                <a:extLst>
                  <a:ext uri="{FF2B5EF4-FFF2-40B4-BE49-F238E27FC236}">
                    <a16:creationId xmlns:a16="http://schemas.microsoft.com/office/drawing/2014/main" id="{0CEBA99C-52C7-B449-87BA-C64A84EF10C1}"/>
                  </a:ext>
                </a:extLst>
              </p:cNvPr>
              <p:cNvSpPr/>
              <p:nvPr/>
            </p:nvSpPr>
            <p:spPr>
              <a:xfrm>
                <a:off x="147773" y="0"/>
                <a:ext cx="388666" cy="3556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algn="ctr">
                  <a:defRPr sz="1800" b="1">
                    <a:solidFill>
                      <a:srgbClr val="FFFFFF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sp>
          <p:nvSpPr>
            <p:cNvPr id="132" name="Shape 505">
              <a:extLst>
                <a:ext uri="{FF2B5EF4-FFF2-40B4-BE49-F238E27FC236}">
                  <a16:creationId xmlns:a16="http://schemas.microsoft.com/office/drawing/2014/main" id="{49BAE350-91C8-9D42-90E6-4C2E86597D9D}"/>
                </a:ext>
              </a:extLst>
            </p:cNvPr>
            <p:cNvSpPr/>
            <p:nvPr/>
          </p:nvSpPr>
          <p:spPr>
            <a:xfrm>
              <a:off x="41148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133" name="Shape 506">
              <a:extLst>
                <a:ext uri="{FF2B5EF4-FFF2-40B4-BE49-F238E27FC236}">
                  <a16:creationId xmlns:a16="http://schemas.microsoft.com/office/drawing/2014/main" id="{4A45B99B-A5B8-9F42-B5D3-EBA3AE672CB2}"/>
                </a:ext>
              </a:extLst>
            </p:cNvPr>
            <p:cNvSpPr/>
            <p:nvPr/>
          </p:nvSpPr>
          <p:spPr>
            <a:xfrm>
              <a:off x="4800600" y="304800"/>
              <a:ext cx="685800" cy="3048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66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</p:grpSp>
      <p:sp>
        <p:nvSpPr>
          <p:cNvPr id="150" name="Shape 508">
            <a:extLst>
              <a:ext uri="{FF2B5EF4-FFF2-40B4-BE49-F238E27FC236}">
                <a16:creationId xmlns:a16="http://schemas.microsoft.com/office/drawing/2014/main" id="{6D9E7F3F-30E7-EE4A-B766-D0037A369A79}"/>
              </a:ext>
            </a:extLst>
          </p:cNvPr>
          <p:cNvSpPr/>
          <p:nvPr/>
        </p:nvSpPr>
        <p:spPr>
          <a:xfrm>
            <a:off x="742542" y="5442855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Big Endian</a:t>
            </a:r>
          </a:p>
        </p:txBody>
      </p:sp>
      <p:sp>
        <p:nvSpPr>
          <p:cNvPr id="151" name="Shape 509">
            <a:extLst>
              <a:ext uri="{FF2B5EF4-FFF2-40B4-BE49-F238E27FC236}">
                <a16:creationId xmlns:a16="http://schemas.microsoft.com/office/drawing/2014/main" id="{57839E74-8EA2-D845-8AF0-4042FE659ADB}"/>
              </a:ext>
            </a:extLst>
          </p:cNvPr>
          <p:cNvSpPr/>
          <p:nvPr/>
        </p:nvSpPr>
        <p:spPr>
          <a:xfrm>
            <a:off x="661308" y="6268357"/>
            <a:ext cx="17907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>
            <a:spAutoFit/>
          </a:bodyPr>
          <a:lstStyle>
            <a:lvl1pPr indent="12700">
              <a:lnSpc>
                <a:spcPct val="95000"/>
              </a:lnSpc>
              <a:defRPr sz="1800" b="1">
                <a:solidFill>
                  <a:srgbClr val="98000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980002"/>
                </a:solidFill>
              </a:rPr>
              <a:t>Little Endian</a:t>
            </a:r>
          </a:p>
        </p:txBody>
      </p:sp>
      <p:grpSp>
        <p:nvGrpSpPr>
          <p:cNvPr id="152" name="Group 522">
            <a:extLst>
              <a:ext uri="{FF2B5EF4-FFF2-40B4-BE49-F238E27FC236}">
                <a16:creationId xmlns:a16="http://schemas.microsoft.com/office/drawing/2014/main" id="{BA7B95F7-DDAD-CE4E-96E6-2BFABC4C5FE6}"/>
              </a:ext>
            </a:extLst>
          </p:cNvPr>
          <p:cNvGrpSpPr/>
          <p:nvPr/>
        </p:nvGrpSpPr>
        <p:grpSpPr>
          <a:xfrm>
            <a:off x="3635828" y="5422536"/>
            <a:ext cx="2743200" cy="345441"/>
            <a:chOff x="0" y="0"/>
            <a:chExt cx="2743200" cy="345440"/>
          </a:xfrm>
        </p:grpSpPr>
        <p:grpSp>
          <p:nvGrpSpPr>
            <p:cNvPr id="153" name="Group 512">
              <a:extLst>
                <a:ext uri="{FF2B5EF4-FFF2-40B4-BE49-F238E27FC236}">
                  <a16:creationId xmlns:a16="http://schemas.microsoft.com/office/drawing/2014/main" id="{C608ADEE-37A6-A946-AD5E-76C9B9FBB7E5}"/>
                </a:ext>
              </a:extLst>
            </p:cNvPr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163" name="Shape 510">
                <a:extLst>
                  <a:ext uri="{FF2B5EF4-FFF2-40B4-BE49-F238E27FC236}">
                    <a16:creationId xmlns:a16="http://schemas.microsoft.com/office/drawing/2014/main" id="{8940F4F4-C001-564F-A786-D38190E94644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64" name="Shape 511">
                <a:extLst>
                  <a:ext uri="{FF2B5EF4-FFF2-40B4-BE49-F238E27FC236}">
                    <a16:creationId xmlns:a16="http://schemas.microsoft.com/office/drawing/2014/main" id="{9B823E61-446F-EE4C-89F8-A1592094D065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  <p:grpSp>
          <p:nvGrpSpPr>
            <p:cNvPr id="154" name="Group 515">
              <a:extLst>
                <a:ext uri="{FF2B5EF4-FFF2-40B4-BE49-F238E27FC236}">
                  <a16:creationId xmlns:a16="http://schemas.microsoft.com/office/drawing/2014/main" id="{81A08DB8-B0FC-2143-92B5-34DE63D6895D}"/>
                </a:ext>
              </a:extLst>
            </p:cNvPr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161" name="Shape 513">
                <a:extLst>
                  <a:ext uri="{FF2B5EF4-FFF2-40B4-BE49-F238E27FC236}">
                    <a16:creationId xmlns:a16="http://schemas.microsoft.com/office/drawing/2014/main" id="{2D08407A-8229-5C49-A206-84087FD0C196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62" name="Shape 514">
                <a:extLst>
                  <a:ext uri="{FF2B5EF4-FFF2-40B4-BE49-F238E27FC236}">
                    <a16:creationId xmlns:a16="http://schemas.microsoft.com/office/drawing/2014/main" id="{C0FE1FB0-3C98-2143-87F1-7EC5077D2A8C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155" name="Group 518">
              <a:extLst>
                <a:ext uri="{FF2B5EF4-FFF2-40B4-BE49-F238E27FC236}">
                  <a16:creationId xmlns:a16="http://schemas.microsoft.com/office/drawing/2014/main" id="{69B35F4E-A1F2-3F42-ADCA-4F5055AB0F4F}"/>
                </a:ext>
              </a:extLst>
            </p:cNvPr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159" name="Shape 516">
                <a:extLst>
                  <a:ext uri="{FF2B5EF4-FFF2-40B4-BE49-F238E27FC236}">
                    <a16:creationId xmlns:a16="http://schemas.microsoft.com/office/drawing/2014/main" id="{03644692-1AD1-1C4C-8320-C0A2A7A1595D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60" name="Shape 517">
                <a:extLst>
                  <a:ext uri="{FF2B5EF4-FFF2-40B4-BE49-F238E27FC236}">
                    <a16:creationId xmlns:a16="http://schemas.microsoft.com/office/drawing/2014/main" id="{6212D832-0393-8645-976F-BE347E1A3E91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156" name="Group 521">
              <a:extLst>
                <a:ext uri="{FF2B5EF4-FFF2-40B4-BE49-F238E27FC236}">
                  <a16:creationId xmlns:a16="http://schemas.microsoft.com/office/drawing/2014/main" id="{659D0A13-0A62-3545-B565-18CEF001BC20}"/>
                </a:ext>
              </a:extLst>
            </p:cNvPr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157" name="Shape 519">
                <a:extLst>
                  <a:ext uri="{FF2B5EF4-FFF2-40B4-BE49-F238E27FC236}">
                    <a16:creationId xmlns:a16="http://schemas.microsoft.com/office/drawing/2014/main" id="{6433DC70-C297-E542-AA11-329303A3CEB4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58" name="Shape 520">
                <a:extLst>
                  <a:ext uri="{FF2B5EF4-FFF2-40B4-BE49-F238E27FC236}">
                    <a16:creationId xmlns:a16="http://schemas.microsoft.com/office/drawing/2014/main" id="{87779DC8-BCD3-464E-B1C5-D71550487C27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</p:grpSp>
      <p:grpSp>
        <p:nvGrpSpPr>
          <p:cNvPr id="165" name="Group 535">
            <a:extLst>
              <a:ext uri="{FF2B5EF4-FFF2-40B4-BE49-F238E27FC236}">
                <a16:creationId xmlns:a16="http://schemas.microsoft.com/office/drawing/2014/main" id="{AFF68283-A272-6244-9AE5-B1644877F50A}"/>
              </a:ext>
            </a:extLst>
          </p:cNvPr>
          <p:cNvGrpSpPr/>
          <p:nvPr/>
        </p:nvGrpSpPr>
        <p:grpSpPr>
          <a:xfrm>
            <a:off x="3635828" y="6260736"/>
            <a:ext cx="2743200" cy="345441"/>
            <a:chOff x="0" y="0"/>
            <a:chExt cx="2743200" cy="345440"/>
          </a:xfrm>
        </p:grpSpPr>
        <p:grpSp>
          <p:nvGrpSpPr>
            <p:cNvPr id="166" name="Group 525">
              <a:extLst>
                <a:ext uri="{FF2B5EF4-FFF2-40B4-BE49-F238E27FC236}">
                  <a16:creationId xmlns:a16="http://schemas.microsoft.com/office/drawing/2014/main" id="{0456FBFB-4762-FF43-84F9-6F7117B719CF}"/>
                </a:ext>
              </a:extLst>
            </p:cNvPr>
            <p:cNvGrpSpPr/>
            <p:nvPr/>
          </p:nvGrpSpPr>
          <p:grpSpPr>
            <a:xfrm>
              <a:off x="0" y="-1"/>
              <a:ext cx="685800" cy="345442"/>
              <a:chOff x="0" y="0"/>
              <a:chExt cx="685800" cy="345440"/>
            </a:xfrm>
          </p:grpSpPr>
          <p:sp>
            <p:nvSpPr>
              <p:cNvPr id="176" name="Shape 523">
                <a:extLst>
                  <a:ext uri="{FF2B5EF4-FFF2-40B4-BE49-F238E27FC236}">
                    <a16:creationId xmlns:a16="http://schemas.microsoft.com/office/drawing/2014/main" id="{04F48BC0-4098-DF4D-B39C-3B0CFC081867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77" name="Shape 524">
                <a:extLst>
                  <a:ext uri="{FF2B5EF4-FFF2-40B4-BE49-F238E27FC236}">
                    <a16:creationId xmlns:a16="http://schemas.microsoft.com/office/drawing/2014/main" id="{5CE7AA19-328F-E349-B6C5-A8055EA2C3FD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67</a:t>
                </a:r>
              </a:p>
            </p:txBody>
          </p:sp>
        </p:grpSp>
        <p:grpSp>
          <p:nvGrpSpPr>
            <p:cNvPr id="167" name="Group 528">
              <a:extLst>
                <a:ext uri="{FF2B5EF4-FFF2-40B4-BE49-F238E27FC236}">
                  <a16:creationId xmlns:a16="http://schemas.microsoft.com/office/drawing/2014/main" id="{3B05A60F-D6AD-4B4F-B4F0-BC3F316FE4F5}"/>
                </a:ext>
              </a:extLst>
            </p:cNvPr>
            <p:cNvGrpSpPr/>
            <p:nvPr/>
          </p:nvGrpSpPr>
          <p:grpSpPr>
            <a:xfrm>
              <a:off x="685800" y="-1"/>
              <a:ext cx="685800" cy="345442"/>
              <a:chOff x="0" y="0"/>
              <a:chExt cx="685800" cy="345440"/>
            </a:xfrm>
          </p:grpSpPr>
          <p:sp>
            <p:nvSpPr>
              <p:cNvPr id="174" name="Shape 526">
                <a:extLst>
                  <a:ext uri="{FF2B5EF4-FFF2-40B4-BE49-F238E27FC236}">
                    <a16:creationId xmlns:a16="http://schemas.microsoft.com/office/drawing/2014/main" id="{22DBC57D-6B4B-BF4F-8A6A-846DDB4CE345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75" name="Shape 527">
                <a:extLst>
                  <a:ext uri="{FF2B5EF4-FFF2-40B4-BE49-F238E27FC236}">
                    <a16:creationId xmlns:a16="http://schemas.microsoft.com/office/drawing/2014/main" id="{1F8441F8-8F76-D34E-A32A-323E27CF018E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168" name="Group 531">
              <a:extLst>
                <a:ext uri="{FF2B5EF4-FFF2-40B4-BE49-F238E27FC236}">
                  <a16:creationId xmlns:a16="http://schemas.microsoft.com/office/drawing/2014/main" id="{2FA30266-C8E0-2442-837B-0FFDFC02D4FA}"/>
                </a:ext>
              </a:extLst>
            </p:cNvPr>
            <p:cNvGrpSpPr/>
            <p:nvPr/>
          </p:nvGrpSpPr>
          <p:grpSpPr>
            <a:xfrm>
              <a:off x="1371600" y="-1"/>
              <a:ext cx="685800" cy="345442"/>
              <a:chOff x="0" y="0"/>
              <a:chExt cx="685800" cy="345440"/>
            </a:xfrm>
          </p:grpSpPr>
          <p:sp>
            <p:nvSpPr>
              <p:cNvPr id="172" name="Shape 529">
                <a:extLst>
                  <a:ext uri="{FF2B5EF4-FFF2-40B4-BE49-F238E27FC236}">
                    <a16:creationId xmlns:a16="http://schemas.microsoft.com/office/drawing/2014/main" id="{3FB6D21A-2C23-E04B-9FC0-93245F3FAC1F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73" name="Shape 530">
                <a:extLst>
                  <a:ext uri="{FF2B5EF4-FFF2-40B4-BE49-F238E27FC236}">
                    <a16:creationId xmlns:a16="http://schemas.microsoft.com/office/drawing/2014/main" id="{C37ACC29-A889-BD47-B340-8311E31156EC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23</a:t>
                </a:r>
              </a:p>
            </p:txBody>
          </p:sp>
        </p:grpSp>
        <p:grpSp>
          <p:nvGrpSpPr>
            <p:cNvPr id="169" name="Group 534">
              <a:extLst>
                <a:ext uri="{FF2B5EF4-FFF2-40B4-BE49-F238E27FC236}">
                  <a16:creationId xmlns:a16="http://schemas.microsoft.com/office/drawing/2014/main" id="{9A0BCA23-5EFA-054C-950D-DD8C9A785A4B}"/>
                </a:ext>
              </a:extLst>
            </p:cNvPr>
            <p:cNvGrpSpPr/>
            <p:nvPr/>
          </p:nvGrpSpPr>
          <p:grpSpPr>
            <a:xfrm>
              <a:off x="2057400" y="-1"/>
              <a:ext cx="685800" cy="345442"/>
              <a:chOff x="0" y="0"/>
              <a:chExt cx="685800" cy="345440"/>
            </a:xfrm>
          </p:grpSpPr>
          <p:sp>
            <p:nvSpPr>
              <p:cNvPr id="170" name="Shape 532">
                <a:extLst>
                  <a:ext uri="{FF2B5EF4-FFF2-40B4-BE49-F238E27FC236}">
                    <a16:creationId xmlns:a16="http://schemas.microsoft.com/office/drawing/2014/main" id="{2A44E6DE-0043-0342-9CE5-90AC81F491FD}"/>
                  </a:ext>
                </a:extLst>
              </p:cNvPr>
              <p:cNvSpPr/>
              <p:nvPr/>
            </p:nvSpPr>
            <p:spPr>
              <a:xfrm>
                <a:off x="0" y="20320"/>
                <a:ext cx="685800" cy="304801"/>
              </a:xfrm>
              <a:prstGeom prst="rect">
                <a:avLst/>
              </a:prstGeom>
              <a:solidFill>
                <a:srgbClr val="FFFF99"/>
              </a:solidFill>
              <a:ln w="28575" cap="flat">
                <a:solidFill>
                  <a:srgbClr val="0033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algn="ctr">
                  <a:defRPr sz="4200"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171" name="Shape 533">
                <a:extLst>
                  <a:ext uri="{FF2B5EF4-FFF2-40B4-BE49-F238E27FC236}">
                    <a16:creationId xmlns:a16="http://schemas.microsoft.com/office/drawing/2014/main" id="{C7581958-D5EC-5844-BDD6-6A7F3F35F048}"/>
                  </a:ext>
                </a:extLst>
              </p:cNvPr>
              <p:cNvSpPr/>
              <p:nvPr/>
            </p:nvSpPr>
            <p:spPr>
              <a:xfrm>
                <a:off x="152853" y="0"/>
                <a:ext cx="378506" cy="345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 algn="ctr">
                  <a:lnSpc>
                    <a:spcPct val="90000"/>
                  </a:lnSpc>
                  <a:defRPr sz="1800" b="1">
                    <a:solidFill>
                      <a:srgbClr val="000066"/>
                    </a:solidFill>
                    <a:latin typeface="Courier New"/>
                    <a:ea typeface="Courier New"/>
                    <a:cs typeface="Courier New"/>
                    <a:sym typeface="Courier New"/>
                  </a:defRPr>
                </a:lvl1pPr>
              </a:lstStyle>
              <a:p>
                <a:pPr lvl="0">
                  <a:defRPr b="0">
                    <a:solidFill>
                      <a:srgbClr val="000000"/>
                    </a:solidFill>
                  </a:defRPr>
                </a:pPr>
                <a:r>
                  <a:rPr b="1">
                    <a:solidFill>
                      <a:srgbClr val="000066"/>
                    </a:solidFill>
                  </a:rPr>
                  <a:t>01</a:t>
                </a:r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2E827B3-7EC3-1041-AA66-69978239CEB6}"/>
              </a:ext>
            </a:extLst>
          </p:cNvPr>
          <p:cNvSpPr txBox="1"/>
          <p:nvPr/>
        </p:nvSpPr>
        <p:spPr>
          <a:xfrm>
            <a:off x="363312" y="4529102"/>
            <a:ext cx="451501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 Narrow Bold"/>
              </a:rPr>
              <a:t>4-byte variable: 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cs typeface="Calibri" panose="020F0502020204030204" pitchFamily="34" charset="0"/>
                <a:sym typeface="Arial Narrow Bold"/>
              </a:rPr>
              <a:t>x = 0x1234567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 Narrow Bold"/>
              </a:rPr>
              <a:t>Address: </a:t>
            </a: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cs typeface="Calibri" panose="020F0502020204030204" pitchFamily="34" charset="0"/>
                <a:sym typeface="Arial Narrow Bold"/>
              </a:rPr>
              <a:t>&amp;x = 0x100</a:t>
            </a:r>
          </a:p>
        </p:txBody>
      </p:sp>
    </p:spTree>
    <p:extLst>
      <p:ext uri="{BB962C8B-B14F-4D97-AF65-F5344CB8AC3E}">
        <p14:creationId xmlns:p14="http://schemas.microsoft.com/office/powerpoint/2010/main" val="75034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 animBg="1"/>
      <p:bldP spid="152" grpId="0" animBg="1" advAuto="0"/>
      <p:bldP spid="165" grpId="0" animBg="1" advAuto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" name="Group 539"/>
          <p:cNvGrpSpPr/>
          <p:nvPr/>
        </p:nvGrpSpPr>
        <p:grpSpPr>
          <a:xfrm>
            <a:off x="4991100" y="1206500"/>
            <a:ext cx="3911600" cy="457200"/>
            <a:chOff x="0" y="0"/>
            <a:chExt cx="3911600" cy="457200"/>
          </a:xfrm>
        </p:grpSpPr>
        <p:sp>
          <p:nvSpPr>
            <p:cNvPr id="537" name="Shape 537"/>
            <p:cNvSpPr/>
            <p:nvPr/>
          </p:nvSpPr>
          <p:spPr>
            <a:xfrm>
              <a:off x="0" y="0"/>
              <a:ext cx="3911600" cy="457200"/>
            </a:xfrm>
            <a:prstGeom prst="rect">
              <a:avLst/>
            </a:prstGeom>
            <a:solidFill>
              <a:srgbClr val="FFFF99"/>
            </a:solidFill>
            <a:ln w="6350" cap="flat">
              <a:solidFill>
                <a:srgbClr val="000000"/>
              </a:solidFill>
              <a:prstDash val="solid"/>
              <a:miter lim="800000"/>
            </a:ln>
            <a:effectLst>
              <a:outerShdw blurRad="127000" dist="76199" dir="27000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marL="385763" lvl="0" indent="-385763" algn="ctr">
                <a:lnSpc>
                  <a:spcPct val="95000"/>
                </a:lnSpc>
                <a:spcBef>
                  <a:spcPts val="1100"/>
                </a:spcBef>
              </a:pPr>
              <a:endParaRPr/>
            </a:p>
          </p:txBody>
        </p:sp>
        <p:sp>
          <p:nvSpPr>
            <p:cNvPr id="538" name="Shape 538"/>
            <p:cNvSpPr/>
            <p:nvPr/>
          </p:nvSpPr>
          <p:spPr>
            <a:xfrm>
              <a:off x="0" y="0"/>
              <a:ext cx="3911600" cy="342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 numCol="1" anchor="t">
              <a:spAutoFit/>
            </a:bodyPr>
            <a:lstStyle>
              <a:lvl1pPr marL="385763" indent="-373063" algn="ctr">
                <a:lnSpc>
                  <a:spcPct val="95000"/>
                </a:lnSpc>
                <a:spcBef>
                  <a:spcPts val="1100"/>
                </a:spcBef>
                <a:defRPr sz="2000">
                  <a:effectLst>
                    <a:outerShdw blurRad="38100" dist="38100" dir="2700000" rotWithShape="0">
                      <a:srgbClr val="DDDDDD"/>
                    </a:outerShdw>
                  </a:effectLst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>
                <a:defRPr sz="1800">
                  <a:effectLst/>
                </a:defRPr>
              </a:pPr>
              <a:r>
                <a:rPr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char S[6] = "1</a:t>
              </a:r>
              <a:r>
                <a:rPr lang="en-US"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2</a:t>
              </a:r>
              <a:r>
                <a:rPr lang="en-US" dirty="0"/>
                <a:t>345</a:t>
              </a:r>
              <a:r>
                <a:rPr sz="2000" dirty="0">
                  <a:effectLst>
                    <a:outerShdw blurRad="38100" dist="38100" dir="2700000" rotWithShape="0">
                      <a:srgbClr val="DDDDDD"/>
                    </a:outerShdw>
                  </a:effectLst>
                </a:rPr>
                <a:t>";</a:t>
              </a:r>
            </a:p>
          </p:txBody>
        </p:sp>
      </p:grpSp>
      <p:sp>
        <p:nvSpPr>
          <p:cNvPr id="540" name="Shape 540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Representing Strings</a:t>
            </a:r>
          </a:p>
        </p:txBody>
      </p:sp>
      <p:sp>
        <p:nvSpPr>
          <p:cNvPr id="541" name="Shape 541"/>
          <p:cNvSpPr>
            <a:spLocks noGrp="1"/>
          </p:cNvSpPr>
          <p:nvPr>
            <p:ph type="body" idx="1"/>
          </p:nvPr>
        </p:nvSpPr>
        <p:spPr>
          <a:xfrm>
            <a:off x="396875" y="1428750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Strings in C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Represented by array of characters</a:t>
            </a:r>
            <a:r>
              <a:rPr lang="en-US" sz="2000" dirty="0"/>
              <a:t> (“chars”)</a:t>
            </a:r>
            <a:endParaRPr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Each character encoded in ASCII format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Standard 7-bit encoding of character set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Character “0” has code 0x30</a:t>
            </a:r>
          </a:p>
          <a:p>
            <a:pPr marL="1181100" lvl="3" indent="-228600">
              <a:spcBef>
                <a:spcPts val="400"/>
              </a:spcBef>
              <a:buClrTx/>
              <a:buFontTx/>
              <a:defRPr sz="1800" b="0"/>
            </a:pPr>
            <a:r>
              <a:rPr sz="2000" dirty="0"/>
              <a:t>Digit </a:t>
            </a:r>
            <a:r>
              <a:rPr sz="2000" i="1" dirty="0">
                <a:latin typeface="Calibri Italic"/>
                <a:ea typeface="Calibri Italic"/>
                <a:cs typeface="Calibri Italic"/>
                <a:sym typeface="Calibri Italic"/>
              </a:rPr>
              <a:t>i</a:t>
            </a:r>
            <a:r>
              <a:rPr sz="2000" dirty="0"/>
              <a:t>  has code 0x30+</a:t>
            </a:r>
            <a:r>
              <a:rPr sz="2000" i="1" dirty="0">
                <a:latin typeface="Calibri Italic"/>
                <a:ea typeface="Calibri Italic"/>
                <a:cs typeface="Calibri Italic"/>
                <a:sym typeface="Calibri Italic"/>
              </a:rPr>
              <a:t>i</a:t>
            </a:r>
            <a:endParaRPr sz="2000" dirty="0"/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String should be NUL-terminated</a:t>
            </a:r>
          </a:p>
          <a:p>
            <a:pPr marL="838200" lvl="2" indent="-228600">
              <a:spcBef>
                <a:spcPts val="400"/>
              </a:spcBef>
              <a:buClrTx/>
              <a:buFont typeface="Wingdings"/>
              <a:defRPr sz="1800" b="0"/>
            </a:pPr>
            <a:r>
              <a:rPr sz="2000" dirty="0"/>
              <a:t>Final character = 0</a:t>
            </a:r>
          </a:p>
          <a:p>
            <a:pPr lvl="0">
              <a:defRPr sz="1800" b="0"/>
            </a:pPr>
            <a:r>
              <a:rPr sz="2400" b="1" dirty="0"/>
              <a:t>Compatibility</a:t>
            </a:r>
          </a:p>
          <a:p>
            <a:pPr marL="5524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Byte ordering not an issue</a:t>
            </a:r>
          </a:p>
        </p:txBody>
      </p:sp>
      <p:sp>
        <p:nvSpPr>
          <p:cNvPr id="542" name="Shape 542"/>
          <p:cNvSpPr/>
          <p:nvPr/>
        </p:nvSpPr>
        <p:spPr>
          <a:xfrm>
            <a:off x="5721877" y="2043112"/>
            <a:ext cx="177376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1800" b="1">
                <a:solidFill>
                  <a:srgbClr val="000066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 algn="ctr">
              <a:defRPr b="0">
                <a:solidFill>
                  <a:srgbClr val="000000"/>
                </a:solidFill>
              </a:defRPr>
            </a:pPr>
            <a:r>
              <a:rPr b="1" dirty="0">
                <a:solidFill>
                  <a:srgbClr val="000066"/>
                </a:solidFill>
              </a:rPr>
              <a:t>Linux</a:t>
            </a:r>
            <a:r>
              <a:rPr lang="en-US" b="1" dirty="0">
                <a:solidFill>
                  <a:srgbClr val="000066"/>
                </a:solidFill>
              </a:rPr>
              <a:t> </a:t>
            </a:r>
          </a:p>
          <a:p>
            <a:pPr lvl="0" algn="ctr">
              <a:defRPr b="0">
                <a:solidFill>
                  <a:srgbClr val="000000"/>
                </a:solidFill>
              </a:defRPr>
            </a:pPr>
            <a:r>
              <a:rPr lang="en-US" b="1" dirty="0">
                <a:solidFill>
                  <a:srgbClr val="000066"/>
                </a:solidFill>
              </a:rPr>
              <a:t>(little endian)</a:t>
            </a:r>
            <a:endParaRPr b="1" dirty="0">
              <a:solidFill>
                <a:srgbClr val="000066"/>
              </a:solidFill>
            </a:endParaRPr>
          </a:p>
        </p:txBody>
      </p:sp>
      <p:grpSp>
        <p:nvGrpSpPr>
          <p:cNvPr id="550" name="Group 550"/>
          <p:cNvGrpSpPr/>
          <p:nvPr/>
        </p:nvGrpSpPr>
        <p:grpSpPr>
          <a:xfrm>
            <a:off x="6935786" y="2832100"/>
            <a:ext cx="914401" cy="1906588"/>
            <a:chOff x="0" y="0"/>
            <a:chExt cx="914400" cy="1906587"/>
          </a:xfrm>
        </p:grpSpPr>
        <p:sp>
          <p:nvSpPr>
            <p:cNvPr id="544" name="Shape 544"/>
            <p:cNvSpPr/>
            <p:nvPr/>
          </p:nvSpPr>
          <p:spPr>
            <a:xfrm>
              <a:off x="-1" y="0"/>
              <a:ext cx="914401" cy="1587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5" name="Shape 545"/>
            <p:cNvSpPr/>
            <p:nvPr/>
          </p:nvSpPr>
          <p:spPr>
            <a:xfrm>
              <a:off x="-1" y="381000"/>
              <a:ext cx="914401" cy="1587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6" name="Shape 546"/>
            <p:cNvSpPr/>
            <p:nvPr/>
          </p:nvSpPr>
          <p:spPr>
            <a:xfrm>
              <a:off x="-1" y="762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7" name="Shape 547"/>
            <p:cNvSpPr/>
            <p:nvPr/>
          </p:nvSpPr>
          <p:spPr>
            <a:xfrm>
              <a:off x="-1" y="1143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8" name="Shape 548"/>
            <p:cNvSpPr/>
            <p:nvPr/>
          </p:nvSpPr>
          <p:spPr>
            <a:xfrm>
              <a:off x="-1" y="1524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49" name="Shape 549"/>
            <p:cNvSpPr/>
            <p:nvPr/>
          </p:nvSpPr>
          <p:spPr>
            <a:xfrm>
              <a:off x="-1" y="1905000"/>
              <a:ext cx="914401" cy="1588"/>
            </a:xfrm>
            <a:prstGeom prst="line">
              <a:avLst/>
            </a:prstGeom>
            <a:noFill/>
            <a:ln w="25400" cap="flat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aphicFrame>
        <p:nvGraphicFramePr>
          <p:cNvPr id="551" name="Table 551"/>
          <p:cNvGraphicFramePr/>
          <p:nvPr>
            <p:extLst>
              <p:ext uri="{D42A27DB-BD31-4B8C-83A1-F6EECF244321}">
                <p14:modId xmlns:p14="http://schemas.microsoft.com/office/powerpoint/2010/main" val="1592716227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2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5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52" name="Table 552"/>
          <p:cNvGraphicFramePr/>
          <p:nvPr>
            <p:extLst>
              <p:ext uri="{D42A27DB-BD31-4B8C-83A1-F6EECF244321}">
                <p14:modId xmlns:p14="http://schemas.microsoft.com/office/powerpoint/2010/main" val="1411685238"/>
              </p:ext>
            </p:extLst>
          </p:nvPr>
        </p:nvGraphicFramePr>
        <p:xfrm>
          <a:off x="7866061" y="2667000"/>
          <a:ext cx="635000" cy="2286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2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3</a:t>
                      </a:r>
                      <a:r>
                        <a:rPr lang="en-US"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5</a:t>
                      </a:r>
                      <a:endParaRPr dirty="0">
                        <a:solidFill>
                          <a:srgbClr val="000080"/>
                        </a:solidFill>
                        <a:latin typeface="Monaco"/>
                        <a:ea typeface="Monaco"/>
                        <a:cs typeface="Monaco"/>
                        <a:sym typeface="Monaco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dirty="0">
                          <a:solidFill>
                            <a:srgbClr val="000080"/>
                          </a:solidFill>
                          <a:latin typeface="Monaco"/>
                          <a:ea typeface="Monaco"/>
                          <a:cs typeface="Monaco"/>
                          <a:sym typeface="Monaco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80"/>
                      </a:solidFill>
                      <a:round/>
                    </a:lnL>
                    <a:lnR w="25400">
                      <a:solidFill>
                        <a:srgbClr val="000080"/>
                      </a:solidFill>
                      <a:round/>
                    </a:lnR>
                    <a:lnT w="25400">
                      <a:solidFill>
                        <a:srgbClr val="000080"/>
                      </a:solidFill>
                      <a:round/>
                    </a:lnT>
                    <a:lnB w="25400">
                      <a:solidFill>
                        <a:srgbClr val="000080"/>
                      </a:solidFill>
                      <a:round/>
                    </a:lnB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Shape 542">
            <a:extLst>
              <a:ext uri="{FF2B5EF4-FFF2-40B4-BE49-F238E27FC236}">
                <a16:creationId xmlns:a16="http://schemas.microsoft.com/office/drawing/2014/main" id="{7F895263-5D8B-6D49-B8B6-291E006F4CEB}"/>
              </a:ext>
            </a:extLst>
          </p:cNvPr>
          <p:cNvSpPr/>
          <p:nvPr/>
        </p:nvSpPr>
        <p:spPr>
          <a:xfrm>
            <a:off x="7296676" y="2037400"/>
            <a:ext cx="177376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1800" b="1">
                <a:solidFill>
                  <a:srgbClr val="000066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 algn="ctr">
              <a:defRPr b="0">
                <a:solidFill>
                  <a:srgbClr val="000000"/>
                </a:solidFill>
              </a:defRPr>
            </a:pPr>
            <a:r>
              <a:rPr lang="en-US" b="1" dirty="0">
                <a:solidFill>
                  <a:srgbClr val="000066"/>
                </a:solidFill>
              </a:rPr>
              <a:t>Sun </a:t>
            </a:r>
          </a:p>
          <a:p>
            <a:pPr lvl="0" algn="ctr">
              <a:defRPr b="0">
                <a:solidFill>
                  <a:srgbClr val="000000"/>
                </a:solidFill>
              </a:defRPr>
            </a:pPr>
            <a:r>
              <a:rPr lang="en-US" b="1" dirty="0">
                <a:solidFill>
                  <a:srgbClr val="000066"/>
                </a:solidFill>
              </a:rPr>
              <a:t>(big endian)</a:t>
            </a:r>
            <a:endParaRPr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8769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/>
              <a:t>Bit-level manipulations</a:t>
            </a:r>
          </a:p>
          <a:p>
            <a:r>
              <a:rPr lang="en-US" dirty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</p:txBody>
      </p:sp>
    </p:spTree>
    <p:extLst>
      <p:ext uri="{BB962C8B-B14F-4D97-AF65-F5344CB8AC3E}">
        <p14:creationId xmlns:p14="http://schemas.microsoft.com/office/powerpoint/2010/main" val="62880023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6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A^B = 1 when either A=1 or B=1, but not both</a:t>
            </a:r>
          </a:p>
        </p:txBody>
      </p:sp>
    </p:spTree>
    <p:extLst>
      <p:ext uri="{BB962C8B-B14F-4D97-AF65-F5344CB8AC3E}">
        <p14:creationId xmlns:p14="http://schemas.microsoft.com/office/powerpoint/2010/main" val="122331834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  <p:extLst>
      <p:ext uri="{BB962C8B-B14F-4D97-AF65-F5344CB8AC3E}">
        <p14:creationId xmlns:p14="http://schemas.microsoft.com/office/powerpoint/2010/main" val="302937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0x4A &amp; 0x07 ➙ 0x02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01001010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00000111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00000010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0766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530862" cy="5495925"/>
          </a:xfrm>
        </p:spPr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/>
              <a:t>p &amp;&amp;*p (avoid null pointer access)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 (!!x converts any non-zero values to 1)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5284652" y="1189355"/>
            <a:ext cx="3643085" cy="2366645"/>
          </a:xfrm>
          <a:prstGeom prst="wedgeRoundRectCallout">
            <a:avLst>
              <a:gd name="adj1" fmla="val -106073"/>
              <a:gd name="adj2" fmla="val -14517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Watch out for &amp;&amp; vs. &amp; (and || vs. |)…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one of the more common </a:t>
            </a:r>
            <a:r>
              <a:rPr lang="en-US" sz="2800" dirty="0" err="1">
                <a:solidFill>
                  <a:srgbClr val="000000"/>
                </a:solidFill>
              </a:rPr>
              <a:t>oopsies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C programming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16F028E-8024-9A4A-8507-506D9A2234A0}"/>
              </a:ext>
            </a:extLst>
          </p:cNvPr>
          <p:cNvSpPr/>
          <p:nvPr/>
        </p:nvSpPr>
        <p:spPr>
          <a:xfrm>
            <a:off x="1128713" y="3429000"/>
            <a:ext cx="4800600" cy="642938"/>
          </a:xfrm>
          <a:prstGeom prst="ellipse">
            <a:avLst/>
          </a:prstGeom>
          <a:noFill/>
          <a:ln w="25400" cap="flat">
            <a:solidFill>
              <a:srgbClr val="00CC99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arrow Bold"/>
              <a:ea typeface="Arial Narrow Bold"/>
              <a:cs typeface="Arial Narrow Bold"/>
              <a:sym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11660304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>
          <a:xfrm>
            <a:off x="232327" y="2109"/>
            <a:ext cx="7592094" cy="1090794"/>
          </a:xfrm>
        </p:spPr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>
          <a:xfrm>
            <a:off x="59990" y="724771"/>
            <a:ext cx="7896225" cy="5495925"/>
          </a:xfrm>
        </p:spPr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left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58262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553325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86662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586662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586662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958262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553325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586662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586662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586662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958262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958262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958262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958262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958262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958262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sp>
        <p:nvSpPr>
          <p:cNvPr id="88" name="Shape 648"/>
          <p:cNvSpPr/>
          <p:nvPr/>
        </p:nvSpPr>
        <p:spPr>
          <a:xfrm>
            <a:off x="5541792" y="5786390"/>
            <a:ext cx="3614737" cy="1015663"/>
          </a:xfrm>
          <a:prstGeom prst="rect">
            <a:avLst/>
          </a:prstGeom>
          <a:solidFill>
            <a:srgbClr val="FF999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2200" dirty="0"/>
              <a:t>“Almost all C compiler/machine combinations use arit</a:t>
            </a:r>
            <a:r>
              <a:rPr lang="en-US" sz="2200" dirty="0"/>
              <a:t>hmetic</a:t>
            </a:r>
            <a:r>
              <a:rPr sz="2200" dirty="0"/>
              <a:t> right shifts for signed data”</a:t>
            </a:r>
          </a:p>
        </p:txBody>
      </p:sp>
    </p:spTree>
    <p:extLst>
      <p:ext uri="{BB962C8B-B14F-4D97-AF65-F5344CB8AC3E}">
        <p14:creationId xmlns:p14="http://schemas.microsoft.com/office/powerpoint/2010/main" val="1684805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357017" y="228600"/>
            <a:ext cx="7592095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HW #1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76200" y="838200"/>
            <a:ext cx="8991600" cy="556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dirty="0"/>
              <a:t>HW #1 due Monday</a:t>
            </a:r>
            <a:r>
              <a:rPr lang="en-US" sz="2400" dirty="0"/>
              <a:t>, April 13, </a:t>
            </a:r>
            <a:r>
              <a:rPr sz="2400" dirty="0"/>
              <a:t>at 11:59pm</a:t>
            </a:r>
            <a:r>
              <a:rPr lang="en-US" sz="2400" dirty="0"/>
              <a:t> (Central Time)</a:t>
            </a:r>
            <a:endParaRPr sz="2400" dirty="0"/>
          </a:p>
          <a:p>
            <a:pPr lvl="0">
              <a:defRPr sz="1800" b="0"/>
            </a:pPr>
            <a:r>
              <a:rPr sz="2400" dirty="0"/>
              <a:t>Submit HW via svn (covered in Lab1) to your repository:</a:t>
            </a:r>
          </a:p>
          <a:p>
            <a:pPr marL="0" lvl="0" indent="0">
              <a:buSzTx/>
              <a:buNone/>
              <a:defRPr sz="1800" b="0"/>
            </a:pPr>
            <a:r>
              <a:rPr sz="2400" dirty="0"/>
              <a:t>	&lt;CNETID&gt;-cs154-</a:t>
            </a:r>
            <a:r>
              <a:rPr lang="en-US" sz="2400" dirty="0"/>
              <a:t>spr-20</a:t>
            </a:r>
            <a:r>
              <a:rPr sz="2400" dirty="0"/>
              <a:t>/</a:t>
            </a:r>
            <a:r>
              <a:rPr sz="2400" b="1" dirty="0"/>
              <a:t>hw1/hw1.pdf          or</a:t>
            </a:r>
          </a:p>
          <a:p>
            <a:pPr marL="0" lvl="0" indent="0">
              <a:buSzTx/>
              <a:buNone/>
              <a:defRPr sz="1800" b="0"/>
            </a:pPr>
            <a:r>
              <a:rPr sz="2400" dirty="0"/>
              <a:t>	&lt;CNETID&gt;-cs154-</a:t>
            </a:r>
            <a:r>
              <a:rPr lang="en-US" sz="2400" dirty="0"/>
              <a:t>spr-20</a:t>
            </a:r>
            <a:r>
              <a:rPr sz="2400" dirty="0"/>
              <a:t>/</a:t>
            </a:r>
            <a:r>
              <a:rPr sz="2400" b="1" dirty="0"/>
              <a:t>hw1/hw1.txt</a:t>
            </a:r>
          </a:p>
          <a:p>
            <a:pPr marL="328612" lvl="0" indent="-328612">
              <a:defRPr sz="1800" b="0"/>
            </a:pPr>
            <a:r>
              <a:rPr sz="2300" dirty="0"/>
              <a:t>File must be in “hw1” sub-directory (or else we may not see it!)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Files need to be in correct location for us to see and grade them</a:t>
            </a:r>
          </a:p>
          <a:p>
            <a:pPr lvl="0">
              <a:defRPr sz="1800" b="0"/>
            </a:pPr>
            <a:r>
              <a:rPr sz="2400" dirty="0"/>
              <a:t>“hw1” sub-dir </a:t>
            </a:r>
            <a:r>
              <a:rPr lang="en-US" sz="2400" dirty="0"/>
              <a:t>should have already been created </a:t>
            </a:r>
            <a:r>
              <a:rPr sz="2400" dirty="0"/>
              <a:t>for you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(Notify us on piazza if not!)</a:t>
            </a:r>
          </a:p>
          <a:p>
            <a:pPr lvl="0">
              <a:defRPr sz="1800" b="0"/>
            </a:pPr>
            <a:r>
              <a:rPr sz="2400" dirty="0"/>
              <a:t>After your “svn add”, “svn commit”: verify that it</a:t>
            </a:r>
            <a:r>
              <a:rPr lang="en-US" sz="2400" dirty="0"/>
              <a:t>'</a:t>
            </a:r>
            <a:r>
              <a:rPr sz="2400" dirty="0"/>
              <a:t>s really in the repository by looking at it on the web! Open </a:t>
            </a:r>
          </a:p>
          <a:p>
            <a:pPr marL="0" lvl="1" indent="457200">
              <a:buSzTx/>
              <a:buNone/>
              <a:defRPr sz="1800" b="0"/>
            </a:pPr>
            <a:r>
              <a:rPr sz="2400" dirty="0"/>
              <a:t>&lt;CNETID&gt;-cs154-</a:t>
            </a:r>
            <a:r>
              <a:rPr lang="en-US" sz="2400" dirty="0"/>
              <a:t>spr-20</a:t>
            </a:r>
            <a:r>
              <a:rPr sz="2400" dirty="0"/>
              <a:t>/</a:t>
            </a:r>
            <a:r>
              <a:rPr sz="2400" b="1" dirty="0"/>
              <a:t>hw1/00-checkme.html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400"/>
            </a:lvl1pPr>
          </a:lstStyle>
          <a:p>
            <a:pPr lvl="0">
              <a:defRPr sz="1800" b="0"/>
            </a:pPr>
            <a:r>
              <a:rPr sz="4400" b="1"/>
              <a:t>Deadlines and svn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Svn server will still work after deadline</a:t>
            </a:r>
          </a:p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You can resubmit (“svn commit”) things after the deadline, as much as you’d like</a:t>
            </a:r>
          </a:p>
          <a:p>
            <a:pPr marL="565784" lvl="0" indent="-565784" defTabSz="905255">
              <a:spcBef>
                <a:spcPts val="900"/>
              </a:spcBef>
              <a:defRPr sz="1800" b="0"/>
            </a:pPr>
            <a:r>
              <a:rPr sz="2800" b="0" dirty="0"/>
              <a:t>We’ll grade what was on server at the deadline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3600" b="1"/>
              <a:t>Today: Bits, Bytes, and Integers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sz="2400" b="1" dirty="0"/>
              <a:t>Representing information as bits</a:t>
            </a:r>
          </a:p>
          <a:p>
            <a:pPr lvl="0">
              <a:defRPr sz="1800" b="0"/>
            </a:pPr>
            <a:r>
              <a:rPr sz="2400" b="0" dirty="0"/>
              <a:t>Bit-level manipulations</a:t>
            </a:r>
          </a:p>
          <a:p>
            <a:pPr lvl="0">
              <a:defRPr sz="1800" b="0"/>
            </a:pPr>
            <a:r>
              <a:rPr sz="2400" b="0" dirty="0"/>
              <a:t>Integers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Representation: unsigned and signed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Conversion, casting</a:t>
            </a:r>
          </a:p>
          <a:p>
            <a:pPr marL="7429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Expanding, truncating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396875" y="1253787"/>
            <a:ext cx="7896225" cy="5495925"/>
          </a:xfrm>
        </p:spPr>
        <p:txBody>
          <a:bodyPr/>
          <a:lstStyle/>
          <a:p>
            <a:r>
              <a:rPr lang="en-US" dirty="0"/>
              <a:t>Each bit is 0 or 1</a:t>
            </a:r>
          </a:p>
          <a:p>
            <a:r>
              <a:rPr lang="en-US" dirty="0"/>
              <a:t>By encoding/interpreting sets of bits in various ways</a:t>
            </a:r>
          </a:p>
          <a:p>
            <a:pPr lvl="1"/>
            <a:r>
              <a:rPr lang="en-US" dirty="0"/>
              <a:t>Computers determine what to do (instructions)</a:t>
            </a:r>
          </a:p>
          <a:p>
            <a:pPr lvl="1"/>
            <a:r>
              <a:rPr lang="en-US" dirty="0"/>
              <a:t>And represent and manipulate numbers, strings, etc.</a:t>
            </a:r>
          </a:p>
          <a:p>
            <a:r>
              <a:rPr lang="en-US" dirty="0"/>
              <a:t>Why bits?  Electronic Implementation</a:t>
            </a:r>
          </a:p>
          <a:p>
            <a:pPr lvl="1"/>
            <a:r>
              <a:rPr lang="en-US" dirty="0"/>
              <a:t>Easy to store in memory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0.2V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0.9V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1.1V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90604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Byte: A block of 8 bits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>
          <a:xfrm>
            <a:off x="204952" y="1227890"/>
            <a:ext cx="7896225" cy="4153407"/>
          </a:xfrm>
        </p:spPr>
        <p:txBody>
          <a:bodyPr/>
          <a:lstStyle/>
          <a:p>
            <a:pPr eaLnBrk="1" hangingPunct="1"/>
            <a:r>
              <a:rPr lang="en-US" dirty="0"/>
              <a:t>(Usually) smallest </a:t>
            </a:r>
            <a:r>
              <a:rPr lang="en-US" i="1" dirty="0"/>
              <a:t>addressable unit in memory</a:t>
            </a:r>
          </a:p>
          <a:p>
            <a:pPr lvl="1"/>
            <a:r>
              <a:rPr lang="en-US" dirty="0"/>
              <a:t>Every byte has a </a:t>
            </a:r>
            <a:r>
              <a:rPr lang="en-US" i="1" dirty="0"/>
              <a:t>memory address</a:t>
            </a:r>
          </a:p>
          <a:p>
            <a:pPr lvl="1"/>
            <a:endParaRPr lang="en-US" i="1" dirty="0"/>
          </a:p>
          <a:p>
            <a:pPr marL="95250"/>
            <a:r>
              <a:rPr lang="en-US" dirty="0"/>
              <a:t>Programmers think of memory as a very large array of bytes, and refer to bytes by address</a:t>
            </a:r>
          </a:p>
          <a:p>
            <a:pPr marL="952500" lvl="2"/>
            <a:r>
              <a:rPr lang="en-US" dirty="0"/>
              <a:t>In reality, it’s not, but can think of it that way</a:t>
            </a:r>
          </a:p>
          <a:p>
            <a:pPr marL="952500" lvl="2"/>
            <a:endParaRPr lang="en-US" dirty="0"/>
          </a:p>
          <a:p>
            <a:pPr marL="95250"/>
            <a:r>
              <a:rPr lang="en-US" dirty="0"/>
              <a:t>An address is like an index into that array</a:t>
            </a:r>
          </a:p>
          <a:p>
            <a:pPr marL="563881" lvl="1"/>
            <a:r>
              <a:rPr lang="en-US" dirty="0"/>
              <a:t>A pointer variable stores an address</a:t>
            </a:r>
          </a:p>
          <a:p>
            <a:pPr marL="952500" lvl="2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154" name="Group 5"/>
          <p:cNvGrpSpPr>
            <a:grpSpLocks/>
          </p:cNvGrpSpPr>
          <p:nvPr/>
        </p:nvGrpSpPr>
        <p:grpSpPr bwMode="auto">
          <a:xfrm>
            <a:off x="944726" y="5163816"/>
            <a:ext cx="6416675" cy="1239838"/>
            <a:chOff x="0" y="0"/>
            <a:chExt cx="4042" cy="780"/>
          </a:xfrm>
        </p:grpSpPr>
        <p:sp>
          <p:nvSpPr>
            <p:cNvPr id="155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6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7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8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59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0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1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2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3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4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5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6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167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168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169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4E92B39-1278-3644-8D6A-9DFEE50C70D7}"/>
              </a:ext>
            </a:extLst>
          </p:cNvPr>
          <p:cNvSpPr txBox="1"/>
          <p:nvPr/>
        </p:nvSpPr>
        <p:spPr>
          <a:xfrm>
            <a:off x="997209" y="6348815"/>
            <a:ext cx="6382514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 Bold"/>
                <a:ea typeface="Arial Narrow Bold"/>
                <a:cs typeface="Arial Narrow Bold"/>
                <a:sym typeface="Arial Narrow Bold"/>
              </a:rPr>
              <a:t>Illustration of memory: An array of bytes, each with an address</a:t>
            </a:r>
          </a:p>
        </p:txBody>
      </p:sp>
    </p:spTree>
    <p:extLst>
      <p:ext uri="{BB962C8B-B14F-4D97-AF65-F5344CB8AC3E}">
        <p14:creationId xmlns:p14="http://schemas.microsoft.com/office/powerpoint/2010/main" val="209661338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Three Notations of a Byte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>
          <a:xfrm>
            <a:off x="204952" y="1227890"/>
            <a:ext cx="7896225" cy="5495925"/>
          </a:xfrm>
        </p:spPr>
        <p:txBody>
          <a:bodyPr/>
          <a:lstStyle/>
          <a:p>
            <a:pPr eaLnBrk="1" hangingPunct="1"/>
            <a:r>
              <a:rPr lang="en-US" dirty="0"/>
              <a:t>Binary: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</a:p>
          <a:p>
            <a:pPr eaLnBrk="1" hangingPunct="1"/>
            <a:endParaRPr lang="en-US" dirty="0"/>
          </a:p>
          <a:p>
            <a:pPr marL="95250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255</a:t>
            </a:r>
            <a:r>
              <a:rPr lang="en-US" baseline="-6000" dirty="0"/>
              <a:t>10</a:t>
            </a:r>
          </a:p>
          <a:p>
            <a:pPr marL="95250"/>
            <a:endParaRPr lang="en-US" dirty="0"/>
          </a:p>
          <a:p>
            <a:pPr marL="95250"/>
            <a:r>
              <a:rPr lang="en-US" dirty="0"/>
              <a:t>Hexadecimal: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as</a:t>
            </a:r>
          </a:p>
          <a:p>
            <a:pPr marL="1295400" lvl="3"/>
            <a:r>
              <a:rPr lang="en-US" dirty="0"/>
              <a:t>0xFA1D37B</a:t>
            </a:r>
          </a:p>
          <a:p>
            <a:pPr marL="1295400" lvl="3"/>
            <a:r>
              <a:rPr lang="en-US" dirty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CF3DFE9-9DFC-4940-95EC-D50A29CB439E}"/>
              </a:ext>
            </a:extLst>
          </p:cNvPr>
          <p:cNvSpPr txBox="1"/>
          <p:nvPr/>
        </p:nvSpPr>
        <p:spPr>
          <a:xfrm>
            <a:off x="6201960" y="5697538"/>
            <a:ext cx="2366182" cy="76573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Arial Narrow Bold"/>
              </a:rPr>
              <a:t>Mapping among hex, decimal, and binary</a:t>
            </a:r>
          </a:p>
        </p:txBody>
      </p:sp>
    </p:spTree>
    <p:extLst>
      <p:ext uri="{BB962C8B-B14F-4D97-AF65-F5344CB8AC3E}">
        <p14:creationId xmlns:p14="http://schemas.microsoft.com/office/powerpoint/2010/main" val="113046026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/>
          </p:cNvSpPr>
          <p:nvPr>
            <p:ph type="title"/>
          </p:nvPr>
        </p:nvSpPr>
        <p:spPr>
          <a:xfrm>
            <a:off x="357017" y="435678"/>
            <a:ext cx="7592095" cy="7620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 b="0"/>
            </a:pPr>
            <a:r>
              <a:rPr lang="en-US" sz="3600" b="1" dirty="0">
                <a:sym typeface="Wingdings"/>
              </a:rPr>
              <a:t>Words</a:t>
            </a:r>
            <a:endParaRPr sz="3600" b="1" dirty="0"/>
          </a:p>
        </p:txBody>
      </p:sp>
      <p:sp>
        <p:nvSpPr>
          <p:cNvPr id="284" name="Shape 284"/>
          <p:cNvSpPr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152400" lvl="0">
              <a:defRPr sz="1800" b="0"/>
            </a:pPr>
            <a:r>
              <a:rPr lang="en-US" sz="2400" b="1" dirty="0"/>
              <a:t>Every computer has a “word size”</a:t>
            </a:r>
          </a:p>
          <a:p>
            <a:pPr marL="609600" lvl="1">
              <a:defRPr sz="1800" b="0"/>
            </a:pPr>
            <a:r>
              <a:rPr b="1" dirty="0"/>
              <a:t>Nominal size of</a:t>
            </a:r>
            <a:r>
              <a:rPr lang="en-US" b="1" dirty="0"/>
              <a:t> integer-valued data</a:t>
            </a:r>
          </a:p>
          <a:p>
            <a:pPr marL="998219" lvl="2">
              <a:defRPr sz="1800" b="0"/>
            </a:pPr>
            <a:r>
              <a:rPr lang="en-US" b="1" dirty="0"/>
              <a:t>Including address</a:t>
            </a:r>
            <a:r>
              <a:rPr lang="en-US" dirty="0"/>
              <a:t>!</a:t>
            </a:r>
            <a:endParaRPr b="1" dirty="0"/>
          </a:p>
          <a:p>
            <a:pPr marL="152400" lvl="0">
              <a:defRPr sz="1800" b="0"/>
            </a:pPr>
            <a:r>
              <a:rPr sz="2400" b="1" dirty="0"/>
              <a:t>Older</a:t>
            </a:r>
            <a:r>
              <a:rPr lang="en-US" sz="2400" b="1" dirty="0"/>
              <a:t> </a:t>
            </a:r>
            <a:r>
              <a:rPr sz="2400" b="1" dirty="0"/>
              <a:t>machines: 32 bits (4 bytes) words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Limits addresses to 4GB</a:t>
            </a:r>
            <a:endParaRPr lang="en-US" sz="2000" dirty="0"/>
          </a:p>
          <a:p>
            <a:pPr marL="826769" lvl="2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Why? (2^32) = 4G</a:t>
            </a:r>
            <a:endParaRPr sz="2000" dirty="0"/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lang="en-US" sz="2000" dirty="0"/>
              <a:t>Too s</a:t>
            </a:r>
            <a:r>
              <a:rPr sz="2000" dirty="0"/>
              <a:t>mall for memory-intensive applications</a:t>
            </a:r>
          </a:p>
          <a:p>
            <a:pPr marL="152400" lvl="0">
              <a:defRPr sz="1800" b="0"/>
            </a:pPr>
            <a:r>
              <a:rPr sz="2400" b="1" dirty="0"/>
              <a:t>Newer systems: 64 bits (8 bytes) words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Potential address space ≈ 1.8 X 10</a:t>
            </a:r>
            <a:r>
              <a:rPr sz="2000" baseline="31999" dirty="0"/>
              <a:t>19</a:t>
            </a:r>
            <a:r>
              <a:rPr sz="2000" dirty="0"/>
              <a:t> bytes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x86-64 machines support 48-bit addresses: 256 Terabytes</a:t>
            </a:r>
          </a:p>
          <a:p>
            <a:pPr marL="152400" lvl="0">
              <a:defRPr sz="1800" b="0"/>
            </a:pPr>
            <a:r>
              <a:rPr sz="2400" b="1" dirty="0"/>
              <a:t>Machines support multiple data formats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Fractions or multiples of word size</a:t>
            </a:r>
          </a:p>
          <a:p>
            <a:pPr marL="438150" lvl="1" indent="-285750">
              <a:spcBef>
                <a:spcPts val="400"/>
              </a:spcBef>
              <a:buFont typeface="Wingdings"/>
              <a:defRPr sz="1800" b="0"/>
            </a:pPr>
            <a:r>
              <a:rPr sz="2000" dirty="0"/>
              <a:t>Always integral number of bytes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sp>
        <p:nvSpPr>
          <p:cNvPr id="46087" name="Rectangle 6"/>
          <p:cNvSpPr>
            <a:spLocks/>
          </p:cNvSpPr>
          <p:nvPr/>
        </p:nvSpPr>
        <p:spPr bwMode="auto">
          <a:xfrm>
            <a:off x="6267131" y="17099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88" name="Rectangle 7"/>
          <p:cNvSpPr>
            <a:spLocks/>
          </p:cNvSpPr>
          <p:nvPr/>
        </p:nvSpPr>
        <p:spPr bwMode="auto">
          <a:xfrm>
            <a:off x="6267131" y="20147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89" name="Rectangle 8"/>
          <p:cNvSpPr>
            <a:spLocks/>
          </p:cNvSpPr>
          <p:nvPr/>
        </p:nvSpPr>
        <p:spPr bwMode="auto">
          <a:xfrm>
            <a:off x="6267131" y="23195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0" name="Rectangle 9"/>
          <p:cNvSpPr>
            <a:spLocks/>
          </p:cNvSpPr>
          <p:nvPr/>
        </p:nvSpPr>
        <p:spPr bwMode="auto">
          <a:xfrm>
            <a:off x="6267131" y="26243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1" name="Rectangle 10"/>
          <p:cNvSpPr>
            <a:spLocks/>
          </p:cNvSpPr>
          <p:nvPr/>
        </p:nvSpPr>
        <p:spPr bwMode="auto">
          <a:xfrm>
            <a:off x="6267131" y="29291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2" name="Rectangle 11"/>
          <p:cNvSpPr>
            <a:spLocks/>
          </p:cNvSpPr>
          <p:nvPr/>
        </p:nvSpPr>
        <p:spPr bwMode="auto">
          <a:xfrm>
            <a:off x="6267131" y="32339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3" name="Rectangle 12"/>
          <p:cNvSpPr>
            <a:spLocks/>
          </p:cNvSpPr>
          <p:nvPr/>
        </p:nvSpPr>
        <p:spPr bwMode="auto">
          <a:xfrm>
            <a:off x="6267131" y="35387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4" name="Rectangle 13"/>
          <p:cNvSpPr>
            <a:spLocks/>
          </p:cNvSpPr>
          <p:nvPr/>
        </p:nvSpPr>
        <p:spPr bwMode="auto">
          <a:xfrm>
            <a:off x="6267131" y="38435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5" name="Rectangle 14"/>
          <p:cNvSpPr>
            <a:spLocks/>
          </p:cNvSpPr>
          <p:nvPr/>
        </p:nvSpPr>
        <p:spPr bwMode="auto">
          <a:xfrm>
            <a:off x="6267131" y="41483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6" name="Rectangle 15"/>
          <p:cNvSpPr>
            <a:spLocks/>
          </p:cNvSpPr>
          <p:nvPr/>
        </p:nvSpPr>
        <p:spPr bwMode="auto">
          <a:xfrm>
            <a:off x="6267131" y="44531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7" name="Rectangle 16"/>
          <p:cNvSpPr>
            <a:spLocks/>
          </p:cNvSpPr>
          <p:nvPr/>
        </p:nvSpPr>
        <p:spPr bwMode="auto">
          <a:xfrm>
            <a:off x="6267131" y="47579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8" name="Rectangle 17"/>
          <p:cNvSpPr>
            <a:spLocks/>
          </p:cNvSpPr>
          <p:nvPr/>
        </p:nvSpPr>
        <p:spPr bwMode="auto">
          <a:xfrm>
            <a:off x="6267131" y="50627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099" name="Rectangle 18"/>
          <p:cNvSpPr>
            <a:spLocks/>
          </p:cNvSpPr>
          <p:nvPr/>
        </p:nvSpPr>
        <p:spPr bwMode="auto">
          <a:xfrm>
            <a:off x="5426576" y="17099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0000</a:t>
            </a:r>
          </a:p>
        </p:txBody>
      </p:sp>
      <p:sp>
        <p:nvSpPr>
          <p:cNvPr id="46100" name="Rectangle 19"/>
          <p:cNvSpPr>
            <a:spLocks/>
          </p:cNvSpPr>
          <p:nvPr/>
        </p:nvSpPr>
        <p:spPr bwMode="auto">
          <a:xfrm>
            <a:off x="5426576" y="20147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0001</a:t>
            </a:r>
          </a:p>
        </p:txBody>
      </p:sp>
      <p:sp>
        <p:nvSpPr>
          <p:cNvPr id="46101" name="Rectangle 20"/>
          <p:cNvSpPr>
            <a:spLocks/>
          </p:cNvSpPr>
          <p:nvPr/>
        </p:nvSpPr>
        <p:spPr bwMode="auto">
          <a:xfrm>
            <a:off x="5426576" y="23195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0002</a:t>
            </a:r>
          </a:p>
        </p:txBody>
      </p:sp>
      <p:sp>
        <p:nvSpPr>
          <p:cNvPr id="46102" name="Rectangle 21"/>
          <p:cNvSpPr>
            <a:spLocks/>
          </p:cNvSpPr>
          <p:nvPr/>
        </p:nvSpPr>
        <p:spPr bwMode="auto">
          <a:xfrm>
            <a:off x="5426576" y="26243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0003</a:t>
            </a:r>
          </a:p>
        </p:txBody>
      </p:sp>
      <p:sp>
        <p:nvSpPr>
          <p:cNvPr id="46103" name="Rectangle 22"/>
          <p:cNvSpPr>
            <a:spLocks/>
          </p:cNvSpPr>
          <p:nvPr/>
        </p:nvSpPr>
        <p:spPr bwMode="auto">
          <a:xfrm>
            <a:off x="5426576" y="29291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 dirty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0004</a:t>
            </a:r>
          </a:p>
        </p:txBody>
      </p:sp>
      <p:sp>
        <p:nvSpPr>
          <p:cNvPr id="46104" name="Rectangle 23"/>
          <p:cNvSpPr>
            <a:spLocks/>
          </p:cNvSpPr>
          <p:nvPr/>
        </p:nvSpPr>
        <p:spPr bwMode="auto">
          <a:xfrm>
            <a:off x="5426576" y="32339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0005</a:t>
            </a:r>
          </a:p>
        </p:txBody>
      </p:sp>
      <p:sp>
        <p:nvSpPr>
          <p:cNvPr id="46105" name="Rectangle 24"/>
          <p:cNvSpPr>
            <a:spLocks/>
          </p:cNvSpPr>
          <p:nvPr/>
        </p:nvSpPr>
        <p:spPr bwMode="auto">
          <a:xfrm>
            <a:off x="5426576" y="35387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 dirty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0006</a:t>
            </a:r>
          </a:p>
        </p:txBody>
      </p:sp>
      <p:sp>
        <p:nvSpPr>
          <p:cNvPr id="46106" name="Rectangle 25"/>
          <p:cNvSpPr>
            <a:spLocks/>
          </p:cNvSpPr>
          <p:nvPr/>
        </p:nvSpPr>
        <p:spPr bwMode="auto">
          <a:xfrm>
            <a:off x="5426576" y="38435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0007</a:t>
            </a:r>
          </a:p>
        </p:txBody>
      </p:sp>
      <p:sp>
        <p:nvSpPr>
          <p:cNvPr id="46107" name="Rectangle 26"/>
          <p:cNvSpPr>
            <a:spLocks/>
          </p:cNvSpPr>
          <p:nvPr/>
        </p:nvSpPr>
        <p:spPr bwMode="auto">
          <a:xfrm>
            <a:off x="5426576" y="41483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0008</a:t>
            </a:r>
          </a:p>
        </p:txBody>
      </p:sp>
      <p:sp>
        <p:nvSpPr>
          <p:cNvPr id="46108" name="Rectangle 27"/>
          <p:cNvSpPr>
            <a:spLocks/>
          </p:cNvSpPr>
          <p:nvPr/>
        </p:nvSpPr>
        <p:spPr bwMode="auto">
          <a:xfrm>
            <a:off x="5426576" y="44531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0009</a:t>
            </a:r>
          </a:p>
        </p:txBody>
      </p:sp>
      <p:sp>
        <p:nvSpPr>
          <p:cNvPr id="46109" name="Rectangle 28"/>
          <p:cNvSpPr>
            <a:spLocks/>
          </p:cNvSpPr>
          <p:nvPr/>
        </p:nvSpPr>
        <p:spPr bwMode="auto">
          <a:xfrm>
            <a:off x="5426576" y="47579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0010</a:t>
            </a:r>
          </a:p>
        </p:txBody>
      </p:sp>
      <p:sp>
        <p:nvSpPr>
          <p:cNvPr id="46110" name="Rectangle 29"/>
          <p:cNvSpPr>
            <a:spLocks/>
          </p:cNvSpPr>
          <p:nvPr/>
        </p:nvSpPr>
        <p:spPr bwMode="auto">
          <a:xfrm>
            <a:off x="5426576" y="50627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0011</a:t>
            </a:r>
          </a:p>
        </p:txBody>
      </p:sp>
      <p:sp>
        <p:nvSpPr>
          <p:cNvPr id="46155" name="Rectangle 31"/>
          <p:cNvSpPr>
            <a:spLocks/>
          </p:cNvSpPr>
          <p:nvPr/>
        </p:nvSpPr>
        <p:spPr bwMode="auto">
          <a:xfrm>
            <a:off x="8053557" y="4148319"/>
            <a:ext cx="609600" cy="2438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56" name="Rectangle 32"/>
          <p:cNvSpPr>
            <a:spLocks/>
          </p:cNvSpPr>
          <p:nvPr/>
        </p:nvSpPr>
        <p:spPr bwMode="auto">
          <a:xfrm>
            <a:off x="8053557" y="1709919"/>
            <a:ext cx="609600" cy="2438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51" name="Rectangle 34"/>
          <p:cNvSpPr>
            <a:spLocks/>
          </p:cNvSpPr>
          <p:nvPr/>
        </p:nvSpPr>
        <p:spPr bwMode="auto">
          <a:xfrm>
            <a:off x="7139157" y="1709919"/>
            <a:ext cx="609600" cy="121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52" name="Rectangle 35"/>
          <p:cNvSpPr>
            <a:spLocks/>
          </p:cNvSpPr>
          <p:nvPr/>
        </p:nvSpPr>
        <p:spPr bwMode="auto">
          <a:xfrm>
            <a:off x="7139157" y="2929119"/>
            <a:ext cx="609600" cy="121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53" name="Rectangle 36"/>
          <p:cNvSpPr>
            <a:spLocks/>
          </p:cNvSpPr>
          <p:nvPr/>
        </p:nvSpPr>
        <p:spPr bwMode="auto">
          <a:xfrm>
            <a:off x="7139157" y="4148319"/>
            <a:ext cx="609600" cy="121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54" name="Rectangle 37"/>
          <p:cNvSpPr>
            <a:spLocks/>
          </p:cNvSpPr>
          <p:nvPr/>
        </p:nvSpPr>
        <p:spPr bwMode="auto">
          <a:xfrm>
            <a:off x="7139157" y="5367519"/>
            <a:ext cx="609600" cy="121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13" name="Rectangle 38"/>
          <p:cNvSpPr>
            <a:spLocks/>
          </p:cNvSpPr>
          <p:nvPr/>
        </p:nvSpPr>
        <p:spPr bwMode="auto">
          <a:xfrm>
            <a:off x="7010569" y="1046344"/>
            <a:ext cx="862013" cy="66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32-bit</a:t>
            </a:r>
          </a:p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Words</a:t>
            </a:r>
          </a:p>
        </p:txBody>
      </p:sp>
      <p:sp>
        <p:nvSpPr>
          <p:cNvPr id="46114" name="Rectangle 39"/>
          <p:cNvSpPr>
            <a:spLocks/>
          </p:cNvSpPr>
          <p:nvPr/>
        </p:nvSpPr>
        <p:spPr bwMode="auto">
          <a:xfrm>
            <a:off x="6179818" y="1176519"/>
            <a:ext cx="7778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Bytes</a:t>
            </a:r>
          </a:p>
        </p:txBody>
      </p:sp>
      <p:sp>
        <p:nvSpPr>
          <p:cNvPr id="46115" name="Rectangle 40"/>
          <p:cNvSpPr>
            <a:spLocks/>
          </p:cNvSpPr>
          <p:nvPr/>
        </p:nvSpPr>
        <p:spPr bwMode="auto">
          <a:xfrm>
            <a:off x="5402763" y="1176519"/>
            <a:ext cx="7397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Addr.</a:t>
            </a:r>
          </a:p>
        </p:txBody>
      </p:sp>
      <p:sp>
        <p:nvSpPr>
          <p:cNvPr id="46116" name="Rectangle 41"/>
          <p:cNvSpPr>
            <a:spLocks/>
          </p:cNvSpPr>
          <p:nvPr/>
        </p:nvSpPr>
        <p:spPr bwMode="auto">
          <a:xfrm>
            <a:off x="6267131" y="53675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17" name="Rectangle 42"/>
          <p:cNvSpPr>
            <a:spLocks/>
          </p:cNvSpPr>
          <p:nvPr/>
        </p:nvSpPr>
        <p:spPr bwMode="auto">
          <a:xfrm>
            <a:off x="5426576" y="53675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0012</a:t>
            </a:r>
          </a:p>
        </p:txBody>
      </p:sp>
      <p:sp>
        <p:nvSpPr>
          <p:cNvPr id="46118" name="Rectangle 43"/>
          <p:cNvSpPr>
            <a:spLocks/>
          </p:cNvSpPr>
          <p:nvPr/>
        </p:nvSpPr>
        <p:spPr bwMode="auto">
          <a:xfrm>
            <a:off x="6267131" y="56723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19" name="Rectangle 44"/>
          <p:cNvSpPr>
            <a:spLocks/>
          </p:cNvSpPr>
          <p:nvPr/>
        </p:nvSpPr>
        <p:spPr bwMode="auto">
          <a:xfrm>
            <a:off x="5426576" y="56723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0013</a:t>
            </a:r>
          </a:p>
        </p:txBody>
      </p:sp>
      <p:sp>
        <p:nvSpPr>
          <p:cNvPr id="46120" name="Rectangle 45"/>
          <p:cNvSpPr>
            <a:spLocks/>
          </p:cNvSpPr>
          <p:nvPr/>
        </p:nvSpPr>
        <p:spPr bwMode="auto">
          <a:xfrm>
            <a:off x="6267131" y="59771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21" name="Rectangle 46"/>
          <p:cNvSpPr>
            <a:spLocks/>
          </p:cNvSpPr>
          <p:nvPr/>
        </p:nvSpPr>
        <p:spPr bwMode="auto">
          <a:xfrm>
            <a:off x="5426576" y="59771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0014</a:t>
            </a:r>
          </a:p>
        </p:txBody>
      </p:sp>
      <p:sp>
        <p:nvSpPr>
          <p:cNvPr id="46122" name="Rectangle 47"/>
          <p:cNvSpPr>
            <a:spLocks/>
          </p:cNvSpPr>
          <p:nvPr/>
        </p:nvSpPr>
        <p:spPr bwMode="auto">
          <a:xfrm>
            <a:off x="6267131" y="6281919"/>
            <a:ext cx="609600" cy="30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66"/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23" name="Rectangle 48"/>
          <p:cNvSpPr>
            <a:spLocks/>
          </p:cNvSpPr>
          <p:nvPr/>
        </p:nvSpPr>
        <p:spPr bwMode="auto">
          <a:xfrm>
            <a:off x="5426576" y="6281919"/>
            <a:ext cx="703263" cy="35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0015</a:t>
            </a:r>
          </a:p>
        </p:txBody>
      </p:sp>
      <p:sp>
        <p:nvSpPr>
          <p:cNvPr id="46124" name="Rectangle 49"/>
          <p:cNvSpPr>
            <a:spLocks/>
          </p:cNvSpPr>
          <p:nvPr/>
        </p:nvSpPr>
        <p:spPr bwMode="auto">
          <a:xfrm>
            <a:off x="7924969" y="1046344"/>
            <a:ext cx="862013" cy="66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64-bit</a:t>
            </a:r>
          </a:p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Words</a:t>
            </a:r>
          </a:p>
        </p:txBody>
      </p:sp>
      <p:sp>
        <p:nvSpPr>
          <p:cNvPr id="46125" name="Rectangle 50"/>
          <p:cNvSpPr>
            <a:spLocks/>
          </p:cNvSpPr>
          <p:nvPr/>
        </p:nvSpPr>
        <p:spPr bwMode="auto">
          <a:xfrm>
            <a:off x="8053557" y="25481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sp>
        <p:nvSpPr>
          <p:cNvPr id="46126" name="Rectangle 51"/>
          <p:cNvSpPr>
            <a:spLocks/>
          </p:cNvSpPr>
          <p:nvPr/>
        </p:nvSpPr>
        <p:spPr bwMode="auto">
          <a:xfrm>
            <a:off x="8053557" y="49103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sp>
        <p:nvSpPr>
          <p:cNvPr id="46127" name="Rectangle 52"/>
          <p:cNvSpPr>
            <a:spLocks/>
          </p:cNvSpPr>
          <p:nvPr/>
        </p:nvSpPr>
        <p:spPr bwMode="auto">
          <a:xfrm>
            <a:off x="7139157" y="19385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sp>
        <p:nvSpPr>
          <p:cNvPr id="46128" name="Rectangle 53"/>
          <p:cNvSpPr>
            <a:spLocks/>
          </p:cNvSpPr>
          <p:nvPr/>
        </p:nvSpPr>
        <p:spPr bwMode="auto">
          <a:xfrm>
            <a:off x="7139157" y="31577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sp>
        <p:nvSpPr>
          <p:cNvPr id="46129" name="Rectangle 54"/>
          <p:cNvSpPr>
            <a:spLocks/>
          </p:cNvSpPr>
          <p:nvPr/>
        </p:nvSpPr>
        <p:spPr bwMode="auto">
          <a:xfrm>
            <a:off x="7139157" y="43769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sp>
        <p:nvSpPr>
          <p:cNvPr id="46130" name="Rectangle 55"/>
          <p:cNvSpPr>
            <a:spLocks/>
          </p:cNvSpPr>
          <p:nvPr/>
        </p:nvSpPr>
        <p:spPr bwMode="auto">
          <a:xfrm>
            <a:off x="7139157" y="5596119"/>
            <a:ext cx="622300" cy="730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 </a:t>
            </a:r>
          </a:p>
          <a:p>
            <a:pPr algn="ctr" eaLnBrk="1" hangingPunct="1"/>
            <a:r>
              <a:rPr lang="en-US" sz="14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</a:t>
            </a:r>
          </a:p>
          <a:p>
            <a:pPr algn="ctr" eaLnBrk="1" hangingPunct="1"/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??</a:t>
            </a:r>
          </a:p>
        </p:txBody>
      </p: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7174082" y="2357619"/>
            <a:ext cx="539750" cy="304800"/>
            <a:chOff x="0" y="0"/>
            <a:chExt cx="340" cy="192"/>
          </a:xfrm>
        </p:grpSpPr>
        <p:sp>
          <p:nvSpPr>
            <p:cNvPr id="46149" name="Rectangle 58"/>
            <p:cNvSpPr>
              <a:spLocks/>
            </p:cNvSpPr>
            <p:nvPr/>
          </p:nvSpPr>
          <p:spPr bwMode="auto">
            <a:xfrm>
              <a:off x="26" y="24"/>
              <a:ext cx="288" cy="144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50" name="Rectangle 59"/>
            <p:cNvSpPr>
              <a:spLocks/>
            </p:cNvSpPr>
            <p:nvPr/>
          </p:nvSpPr>
          <p:spPr bwMode="auto">
            <a:xfrm>
              <a:off x="0" y="0"/>
              <a:ext cx="340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rIns="4572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7174082" y="3576819"/>
            <a:ext cx="539750" cy="304800"/>
            <a:chOff x="0" y="0"/>
            <a:chExt cx="340" cy="192"/>
          </a:xfrm>
        </p:grpSpPr>
        <p:sp>
          <p:nvSpPr>
            <p:cNvPr id="46147" name="Rectangle 61"/>
            <p:cNvSpPr>
              <a:spLocks/>
            </p:cNvSpPr>
            <p:nvPr/>
          </p:nvSpPr>
          <p:spPr bwMode="auto">
            <a:xfrm>
              <a:off x="26" y="24"/>
              <a:ext cx="288" cy="144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48" name="Rectangle 62"/>
            <p:cNvSpPr>
              <a:spLocks/>
            </p:cNvSpPr>
            <p:nvPr/>
          </p:nvSpPr>
          <p:spPr bwMode="auto">
            <a:xfrm>
              <a:off x="0" y="0"/>
              <a:ext cx="340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rIns="4572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7174082" y="4796019"/>
            <a:ext cx="539750" cy="304800"/>
            <a:chOff x="0" y="0"/>
            <a:chExt cx="340" cy="192"/>
          </a:xfrm>
        </p:grpSpPr>
        <p:sp>
          <p:nvSpPr>
            <p:cNvPr id="46145" name="Rectangle 64"/>
            <p:cNvSpPr>
              <a:spLocks/>
            </p:cNvSpPr>
            <p:nvPr/>
          </p:nvSpPr>
          <p:spPr bwMode="auto">
            <a:xfrm>
              <a:off x="26" y="24"/>
              <a:ext cx="288" cy="144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46" name="Rectangle 65"/>
            <p:cNvSpPr>
              <a:spLocks/>
            </p:cNvSpPr>
            <p:nvPr/>
          </p:nvSpPr>
          <p:spPr bwMode="auto">
            <a:xfrm>
              <a:off x="0" y="0"/>
              <a:ext cx="340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rIns="4572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</p:grpSp>
      <p:grpSp>
        <p:nvGrpSpPr>
          <p:cNvPr id="9" name="Group 66"/>
          <p:cNvGrpSpPr>
            <a:grpSpLocks/>
          </p:cNvGrpSpPr>
          <p:nvPr/>
        </p:nvGrpSpPr>
        <p:grpSpPr bwMode="auto">
          <a:xfrm>
            <a:off x="7174082" y="6015219"/>
            <a:ext cx="539750" cy="304800"/>
            <a:chOff x="0" y="0"/>
            <a:chExt cx="340" cy="192"/>
          </a:xfrm>
        </p:grpSpPr>
        <p:sp>
          <p:nvSpPr>
            <p:cNvPr id="46143" name="Rectangle 67"/>
            <p:cNvSpPr>
              <a:spLocks/>
            </p:cNvSpPr>
            <p:nvPr/>
          </p:nvSpPr>
          <p:spPr bwMode="auto">
            <a:xfrm>
              <a:off x="26" y="24"/>
              <a:ext cx="288" cy="144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44" name="Rectangle 68"/>
            <p:cNvSpPr>
              <a:spLocks/>
            </p:cNvSpPr>
            <p:nvPr/>
          </p:nvSpPr>
          <p:spPr bwMode="auto">
            <a:xfrm>
              <a:off x="0" y="0"/>
              <a:ext cx="340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rIns="4572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</p:grpSp>
      <p:sp>
        <p:nvSpPr>
          <p:cNvPr id="46137" name="Rectangle 71"/>
          <p:cNvSpPr>
            <a:spLocks/>
          </p:cNvSpPr>
          <p:nvPr/>
        </p:nvSpPr>
        <p:spPr bwMode="auto">
          <a:xfrm>
            <a:off x="8129757" y="3005319"/>
            <a:ext cx="457200" cy="2286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38" name="Rectangle 72"/>
          <p:cNvSpPr>
            <a:spLocks/>
          </p:cNvSpPr>
          <p:nvPr/>
        </p:nvSpPr>
        <p:spPr bwMode="auto">
          <a:xfrm>
            <a:off x="8088482" y="2967219"/>
            <a:ext cx="5397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50800" tIns="50800" rIns="45720" bIns="50800" anchor="ctr">
            <a:prstTxWarp prst="textNoShape">
              <a:avLst/>
            </a:prstTxWarp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sz="1400" b="0" dirty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0000</a:t>
            </a:r>
          </a:p>
        </p:txBody>
      </p:sp>
      <p:sp>
        <p:nvSpPr>
          <p:cNvPr id="46135" name="Rectangle 74"/>
          <p:cNvSpPr>
            <a:spLocks/>
          </p:cNvSpPr>
          <p:nvPr/>
        </p:nvSpPr>
        <p:spPr bwMode="auto">
          <a:xfrm>
            <a:off x="8129757" y="5367519"/>
            <a:ext cx="457200" cy="2286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6136" name="Rectangle 75"/>
          <p:cNvSpPr>
            <a:spLocks/>
          </p:cNvSpPr>
          <p:nvPr/>
        </p:nvSpPr>
        <p:spPr bwMode="auto">
          <a:xfrm>
            <a:off x="8088482" y="5329419"/>
            <a:ext cx="5397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50800" tIns="50800" rIns="45720" bIns="50800" anchor="ctr">
            <a:prstTxWarp prst="textNoShape">
              <a:avLst/>
            </a:prstTxWarp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sz="1400" b="0">
                <a:solidFill>
                  <a:srgbClr val="000066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0008</a:t>
            </a:r>
          </a:p>
        </p:txBody>
      </p:sp>
    </p:spTree>
    <p:extLst>
      <p:ext uri="{BB962C8B-B14F-4D97-AF65-F5344CB8AC3E}">
        <p14:creationId xmlns:p14="http://schemas.microsoft.com/office/powerpoint/2010/main" val="166678762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 Narrow Bold"/>
            <a:ea typeface="Arial Narrow Bold"/>
            <a:cs typeface="Arial Narrow Bold"/>
            <a:sym typeface="Arial Narrow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10492</TotalTime>
  <Words>1387</Words>
  <Application>Microsoft Macintosh PowerPoint</Application>
  <PresentationFormat>On-screen Show (4:3)</PresentationFormat>
  <Paragraphs>404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5" baseType="lpstr">
      <vt:lpstr>Calibri Bold</vt:lpstr>
      <vt:lpstr>Calibri Italic</vt:lpstr>
      <vt:lpstr>Arial Narrow</vt:lpstr>
      <vt:lpstr>Arial Narrow Bold</vt:lpstr>
      <vt:lpstr>Avenir Roman</vt:lpstr>
      <vt:lpstr>Calibri</vt:lpstr>
      <vt:lpstr>Courier</vt:lpstr>
      <vt:lpstr>Courier New</vt:lpstr>
      <vt:lpstr>Courier New Bold</vt:lpstr>
      <vt:lpstr>Courier New Bold Italic</vt:lpstr>
      <vt:lpstr>Gill Sans</vt:lpstr>
      <vt:lpstr>Helvetica</vt:lpstr>
      <vt:lpstr>Monaco</vt:lpstr>
      <vt:lpstr>Times New Roman</vt:lpstr>
      <vt:lpstr>Wingdings</vt:lpstr>
      <vt:lpstr>Wingdings 2</vt:lpstr>
      <vt:lpstr>Default</vt:lpstr>
      <vt:lpstr>Bits, Bytes, and Integers  CS154 Spring 2020 Lecture 2 Sections 2.1, 2.2  Junchen Jiang</vt:lpstr>
      <vt:lpstr>HW #1</vt:lpstr>
      <vt:lpstr>Deadlines and svn</vt:lpstr>
      <vt:lpstr>Today: Bits, Bytes, and Integers</vt:lpstr>
      <vt:lpstr>Everything is bits</vt:lpstr>
      <vt:lpstr>Byte: A block of 8 bits</vt:lpstr>
      <vt:lpstr>Three Notations of a Byte</vt:lpstr>
      <vt:lpstr>Words</vt:lpstr>
      <vt:lpstr>Word-Oriented Memory Organization</vt:lpstr>
      <vt:lpstr>Example Data Representations</vt:lpstr>
      <vt:lpstr>Byte Ordering</vt:lpstr>
      <vt:lpstr>Representing Strings</vt:lpstr>
      <vt:lpstr>Today: Bits, Bytes, and Integers</vt:lpstr>
      <vt:lpstr>Boolean Algebra</vt:lpstr>
      <vt:lpstr>General Boolean Algebras</vt:lpstr>
      <vt:lpstr>Bit-Level Operations in C</vt:lpstr>
      <vt:lpstr>Contrast: Logic Operations in C</vt:lpstr>
      <vt:lpstr>Shift Operations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Bits, Bytes, and Integers  CS154 Spring 2017 Lecture 2 Sections 2.1 and 2.2</dc:title>
  <cp:lastModifiedBy>Junchen Jiang</cp:lastModifiedBy>
  <cp:revision>427</cp:revision>
  <dcterms:modified xsi:type="dcterms:W3CDTF">2020-04-02T21:04:57Z</dcterms:modified>
</cp:coreProperties>
</file>