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sldIdLst>
    <p:sldId id="256" r:id="rId2"/>
    <p:sldId id="276" r:id="rId3"/>
    <p:sldId id="306" r:id="rId4"/>
    <p:sldId id="310" r:id="rId5"/>
    <p:sldId id="346" r:id="rId6"/>
    <p:sldId id="345" r:id="rId7"/>
    <p:sldId id="347" r:id="rId8"/>
    <p:sldId id="348" r:id="rId9"/>
    <p:sldId id="311" r:id="rId10"/>
    <p:sldId id="314" r:id="rId11"/>
    <p:sldId id="317" r:id="rId12"/>
    <p:sldId id="354" r:id="rId13"/>
    <p:sldId id="319" r:id="rId14"/>
    <p:sldId id="320" r:id="rId15"/>
    <p:sldId id="321" r:id="rId16"/>
    <p:sldId id="322" r:id="rId17"/>
    <p:sldId id="350" r:id="rId18"/>
    <p:sldId id="355" r:id="rId19"/>
    <p:sldId id="359" r:id="rId20"/>
    <p:sldId id="325" r:id="rId21"/>
    <p:sldId id="326" r:id="rId22"/>
    <p:sldId id="327" r:id="rId23"/>
    <p:sldId id="328" r:id="rId24"/>
    <p:sldId id="351" r:id="rId25"/>
    <p:sldId id="330" r:id="rId26"/>
    <p:sldId id="356" r:id="rId27"/>
    <p:sldId id="329" r:id="rId28"/>
    <p:sldId id="332" r:id="rId29"/>
    <p:sldId id="333" r:id="rId30"/>
    <p:sldId id="334" r:id="rId31"/>
    <p:sldId id="335" r:id="rId32"/>
    <p:sldId id="352" r:id="rId33"/>
    <p:sldId id="336" r:id="rId34"/>
    <p:sldId id="307" r:id="rId35"/>
    <p:sldId id="353" r:id="rId36"/>
    <p:sldId id="357" r:id="rId37"/>
    <p:sldId id="316" r:id="rId38"/>
    <p:sldId id="349" r:id="rId39"/>
    <p:sldId id="360" r:id="rId40"/>
    <p:sldId id="318" r:id="rId41"/>
  </p:sldIdLst>
  <p:sldSz cx="9144000" cy="6858000" type="screen4x3"/>
  <p:notesSz cx="6858000" cy="9144000"/>
  <p:defaultTextStyle>
    <a:lvl1pPr>
      <a:defRPr sz="2400">
        <a:latin typeface="Arial Narrow Bold"/>
        <a:ea typeface="Arial Narrow Bold"/>
        <a:cs typeface="Arial Narrow Bold"/>
        <a:sym typeface="Arial Narrow Bold"/>
      </a:defRPr>
    </a:lvl1pPr>
    <a:lvl2pPr indent="457200">
      <a:defRPr sz="2400">
        <a:latin typeface="Arial Narrow Bold"/>
        <a:ea typeface="Arial Narrow Bold"/>
        <a:cs typeface="Arial Narrow Bold"/>
        <a:sym typeface="Arial Narrow Bold"/>
      </a:defRPr>
    </a:lvl2pPr>
    <a:lvl3pPr indent="914400">
      <a:defRPr sz="2400">
        <a:latin typeface="Arial Narrow Bold"/>
        <a:ea typeface="Arial Narrow Bold"/>
        <a:cs typeface="Arial Narrow Bold"/>
        <a:sym typeface="Arial Narrow Bold"/>
      </a:defRPr>
    </a:lvl3pPr>
    <a:lvl4pPr indent="1371600">
      <a:defRPr sz="2400">
        <a:latin typeface="Arial Narrow Bold"/>
        <a:ea typeface="Arial Narrow Bold"/>
        <a:cs typeface="Arial Narrow Bold"/>
        <a:sym typeface="Arial Narrow Bold"/>
      </a:defRPr>
    </a:lvl4pPr>
    <a:lvl5pPr indent="1828800">
      <a:defRPr sz="2400">
        <a:latin typeface="Arial Narrow Bold"/>
        <a:ea typeface="Arial Narrow Bold"/>
        <a:cs typeface="Arial Narrow Bold"/>
        <a:sym typeface="Arial Narrow Bold"/>
      </a:defRPr>
    </a:lvl5pPr>
    <a:lvl6pPr indent="2286000">
      <a:defRPr sz="2400">
        <a:latin typeface="Arial Narrow Bold"/>
        <a:ea typeface="Arial Narrow Bold"/>
        <a:cs typeface="Arial Narrow Bold"/>
        <a:sym typeface="Arial Narrow Bold"/>
      </a:defRPr>
    </a:lvl6pPr>
    <a:lvl7pPr indent="2743200">
      <a:defRPr sz="2400">
        <a:latin typeface="Arial Narrow Bold"/>
        <a:ea typeface="Arial Narrow Bold"/>
        <a:cs typeface="Arial Narrow Bold"/>
        <a:sym typeface="Arial Narrow Bold"/>
      </a:defRPr>
    </a:lvl7pPr>
    <a:lvl8pPr indent="3200400">
      <a:defRPr sz="2400">
        <a:latin typeface="Arial Narrow Bold"/>
        <a:ea typeface="Arial Narrow Bold"/>
        <a:cs typeface="Arial Narrow Bold"/>
        <a:sym typeface="Arial Narrow Bold"/>
      </a:defRPr>
    </a:lvl8pPr>
    <a:lvl9pPr indent="3657600">
      <a:defRPr sz="2400">
        <a:latin typeface="Arial Narrow Bold"/>
        <a:ea typeface="Arial Narrow Bold"/>
        <a:cs typeface="Arial Narrow Bold"/>
        <a:sym typeface="Arial Narrow Bold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Arial Narrow"/>
          <a:ea typeface="Arial Narrow"/>
          <a:cs typeface="Arial Narrow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ECDD"/>
          </a:solidFill>
        </a:fill>
      </a:tcStyle>
    </a:wholeTbl>
    <a:band2H>
      <a:tcTxStyle/>
      <a:tcStyle>
        <a:tcBdr/>
        <a:fill>
          <a:solidFill>
            <a:srgbClr val="E6F6EF"/>
          </a:solidFill>
        </a:fill>
      </a:tcStyle>
    </a:band2H>
    <a:firstCol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CC99"/>
          </a:solidFill>
        </a:fill>
      </a:tcStyle>
    </a:firstCol>
    <a:lastRow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CC99"/>
          </a:solidFill>
        </a:fill>
      </a:tcStyle>
    </a:lastRow>
    <a:firstRow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CC99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Arial Narrow"/>
          <a:ea typeface="Arial Narrow"/>
          <a:cs typeface="Arial Narrow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Col>
    <a:lastRow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Arial Narrow"/>
          <a:ea typeface="Arial Narrow"/>
          <a:cs typeface="Arial Narrow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CCCE6"/>
          </a:solidFill>
        </a:fill>
      </a:tcStyle>
    </a:wholeTbl>
    <a:band2H>
      <a:tcTxStyle/>
      <a:tcStyle>
        <a:tcBdr/>
        <a:fill>
          <a:solidFill>
            <a:srgbClr val="E7E7F3"/>
          </a:solidFill>
        </a:fill>
      </a:tcStyle>
    </a:band2H>
    <a:firstCol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D2DB9"/>
          </a:solidFill>
        </a:fill>
      </a:tcStyle>
    </a:firstCol>
    <a:lastRow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D2DB9"/>
          </a:solidFill>
        </a:fill>
      </a:tcStyle>
    </a:lastRow>
    <a:firstRow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D2DB9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Arial Narrow"/>
          <a:ea typeface="Arial Narrow"/>
          <a:cs typeface="Arial Narrow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CC99"/>
          </a:solidFill>
        </a:fill>
      </a:tcStyle>
    </a:firstCol>
    <a:lastRow>
      <a:tcTxStyle b="on" i="on">
        <a:font>
          <a:latin typeface="Arial Narrow"/>
          <a:ea typeface="Arial Narrow"/>
          <a:cs typeface="Arial Narrow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CC99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Arial Narrow"/>
          <a:ea typeface="Arial Narrow"/>
          <a:cs typeface="Arial Narrow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Arial Narrow"/>
          <a:ea typeface="Arial Narrow"/>
          <a:cs typeface="Arial Narrow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 Narrow"/>
          <a:ea typeface="Arial Narrow"/>
          <a:cs typeface="Arial Narrow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Arial Narrow"/>
          <a:ea typeface="Arial Narrow"/>
          <a:cs typeface="Arial Narrow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Arial Narrow"/>
          <a:ea typeface="Arial Narrow"/>
          <a:cs typeface="Arial Narrow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93"/>
    <p:restoredTop sz="71565"/>
  </p:normalViewPr>
  <p:slideViewPr>
    <p:cSldViewPr snapToGrid="0" snapToObjects="1">
      <p:cViewPr varScale="1">
        <p:scale>
          <a:sx n="90" d="100"/>
          <a:sy n="90" d="100"/>
        </p:scale>
        <p:origin x="307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85" name="Shape 8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10932676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1pPr>
    <a:lvl2pPr indent="228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2pPr>
    <a:lvl3pPr indent="457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3pPr>
    <a:lvl4pPr indent="685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4pPr>
    <a:lvl5pPr indent="9144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5pPr>
    <a:lvl6pPr indent="11430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6pPr>
    <a:lvl7pPr indent="1371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7pPr>
    <a:lvl8pPr indent="1600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8pPr>
    <a:lvl9pPr indent="1828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continue the discussion about information representation</a:t>
            </a:r>
          </a:p>
        </p:txBody>
      </p:sp>
    </p:spTree>
    <p:extLst>
      <p:ext uri="{BB962C8B-B14F-4D97-AF65-F5344CB8AC3E}">
        <p14:creationId xmlns:p14="http://schemas.microsoft.com/office/powerpoint/2010/main" val="15523787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r>
              <a:rPr lang="en-US" baseline="0" dirty="0"/>
              <a:t> casting doesn’t change bit-level representation. It only merely re-interpret the same bit vector.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4978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r>
              <a:rPr lang="en-US" dirty="0"/>
              <a:t>how casting works in C.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For variables, you can explicitly cast a signed variable to unsigned. </a:t>
            </a:r>
          </a:p>
          <a:p>
            <a:endParaRPr lang="en-US" dirty="0"/>
          </a:p>
          <a:p>
            <a:r>
              <a:rPr lang="en-US" dirty="0"/>
              <a:t>Casting on variable can be done implicitly as well. </a:t>
            </a:r>
          </a:p>
          <a:p>
            <a:r>
              <a:rPr lang="en-US" dirty="0"/>
              <a:t>no ambiguity about the type of variable which you are assigning the value to</a:t>
            </a:r>
          </a:p>
          <a:p>
            <a:endParaRPr lang="en-US" dirty="0"/>
          </a:p>
          <a:p>
            <a:r>
              <a:rPr lang="en-US" dirty="0"/>
              <a:t>Again, to cast a variable to another type, what computer does is simply copying the same bit vector to the new variable. </a:t>
            </a:r>
          </a:p>
          <a:p>
            <a:endParaRPr lang="en-US" dirty="0"/>
          </a:p>
          <a:p>
            <a:r>
              <a:rPr lang="en-US" dirty="0"/>
              <a:t>Note</a:t>
            </a:r>
            <a:r>
              <a:rPr lang="en-US" baseline="0" dirty="0"/>
              <a:t> that, some of other modern languages like Python do not have built-in support for unsigned types.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2218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r>
              <a:rPr lang="en-US" b="0" i="0" dirty="0">
                <a:solidFill>
                  <a:srgbClr val="C00000"/>
                </a:solidFill>
              </a:rPr>
              <a:t>Because the evaluation is on the basis of treating both of them as unsigned (because one of them is unsigned). Now, if we interpret -1’s bit vector as an unsigned, the value will be (</a:t>
            </a:r>
            <a:r>
              <a:rPr lang="en-US" b="0" i="0" dirty="0" err="1">
                <a:solidFill>
                  <a:srgbClr val="C00000"/>
                </a:solidFill>
              </a:rPr>
              <a:t>Umax</a:t>
            </a:r>
            <a:r>
              <a:rPr lang="en-US" b="0" i="0" dirty="0">
                <a:solidFill>
                  <a:srgbClr val="C00000"/>
                </a:solidFill>
              </a:rPr>
              <a:t>) the max value under unsigned encoding, so it’s greater than 0.</a:t>
            </a:r>
          </a:p>
        </p:txBody>
      </p:sp>
    </p:spTree>
    <p:extLst>
      <p:ext uri="{BB962C8B-B14F-4D97-AF65-F5344CB8AC3E}">
        <p14:creationId xmlns:p14="http://schemas.microsoft.com/office/powerpoint/2010/main" val="17499901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114800" y="9143999"/>
            <a:ext cx="32004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8488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114800" y="9143999"/>
            <a:ext cx="32004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377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r>
              <a:rPr lang="en-US" dirty="0"/>
              <a:t>By copying the most significant bit for k times, what we have is the following, which is mathematically equivalent to the original encoding.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1993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95293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same operation on the bit-level can have different implications on unsigned and signed integers.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114800" y="9143999"/>
            <a:ext cx="32004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21939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114800" y="9143999"/>
            <a:ext cx="32004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76344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5733531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start with how to encode integers using bit vectors.</a:t>
            </a:r>
          </a:p>
        </p:txBody>
      </p:sp>
    </p:spTree>
    <p:extLst>
      <p:ext uri="{BB962C8B-B14F-4D97-AF65-F5344CB8AC3E}">
        <p14:creationId xmlns:p14="http://schemas.microsoft.com/office/powerpoint/2010/main" val="113490331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34577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10984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64346902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dirty="0"/>
          </a:p>
          <a:p>
            <a:r>
              <a:rPr lang="en-US" dirty="0"/>
              <a:t>On the bit-level, the behavior is the same to unsigned addition. </a:t>
            </a:r>
          </a:p>
          <a:p>
            <a:endParaRPr lang="en-US" dirty="0"/>
          </a:p>
          <a:p>
            <a:r>
              <a:rPr lang="en-US" dirty="0"/>
              <a:t>the signed and unsigned operations share the same bit-level behavior, but the interpretation of the same bit-level behavior likely be different.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10315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62146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71433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01892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r>
              <a:rPr lang="en-US" dirty="0"/>
              <a:t>Draw the same figure on the board using</a:t>
            </a:r>
            <a:r>
              <a:rPr lang="en-US" baseline="0" dirty="0"/>
              <a:t> w=4 as an example (focus on case 1 and 4)</a:t>
            </a:r>
            <a:endParaRPr lang="en-US" dirty="0"/>
          </a:p>
          <a:p>
            <a:r>
              <a:rPr lang="en-US" dirty="0" err="1"/>
              <a:t>Tmin</a:t>
            </a:r>
            <a:r>
              <a:rPr lang="en-US" dirty="0"/>
              <a:t> in</a:t>
            </a:r>
            <a:r>
              <a:rPr lang="en-US" baseline="0" dirty="0"/>
              <a:t> 4-bit is -8 = -2^3 = -2^(w-1)</a:t>
            </a:r>
          </a:p>
          <a:p>
            <a:endParaRPr lang="en-US" dirty="0"/>
          </a:p>
          <a:p>
            <a:r>
              <a:rPr lang="en-US" dirty="0" err="1"/>
              <a:t>Tmax</a:t>
            </a:r>
            <a:r>
              <a:rPr lang="en-US" dirty="0"/>
              <a:t> in 4-bit is 7, 2^3-1</a:t>
            </a:r>
          </a:p>
          <a:p>
            <a:endParaRPr lang="en-US" dirty="0"/>
          </a:p>
          <a:p>
            <a:r>
              <a:rPr lang="en-US" dirty="0"/>
              <a:t>True Max of </a:t>
            </a:r>
            <a:r>
              <a:rPr lang="en-US" dirty="0" err="1"/>
              <a:t>x+y</a:t>
            </a:r>
            <a:r>
              <a:rPr lang="en-US" baseline="0" dirty="0"/>
              <a:t> = </a:t>
            </a:r>
            <a:r>
              <a:rPr lang="en-US" baseline="0" dirty="0" err="1"/>
              <a:t>Tmax</a:t>
            </a:r>
            <a:r>
              <a:rPr lang="en-US" baseline="0" dirty="0"/>
              <a:t> + </a:t>
            </a:r>
            <a:r>
              <a:rPr lang="en-US" baseline="0" dirty="0" err="1"/>
              <a:t>Tmax</a:t>
            </a:r>
            <a:r>
              <a:rPr lang="en-US" baseline="0" dirty="0"/>
              <a:t> = 2*</a:t>
            </a:r>
            <a:r>
              <a:rPr lang="en-US" baseline="0" dirty="0" err="1"/>
              <a:t>Tmax</a:t>
            </a:r>
            <a:r>
              <a:rPr lang="en-US" baseline="0" dirty="0"/>
              <a:t> = 2^w </a:t>
            </a:r>
            <a:r>
              <a:rPr lang="mr-IN" baseline="0" dirty="0"/>
              <a:t>–</a:t>
            </a:r>
            <a:r>
              <a:rPr lang="en-US" baseline="0" dirty="0"/>
              <a:t> 2 (14 in 4 bit)</a:t>
            </a:r>
          </a:p>
          <a:p>
            <a:r>
              <a:rPr lang="en-US" baseline="0" dirty="0"/>
              <a:t>True Min of </a:t>
            </a:r>
            <a:r>
              <a:rPr lang="en-US" baseline="0" dirty="0" err="1"/>
              <a:t>x+y</a:t>
            </a:r>
            <a:r>
              <a:rPr lang="en-US" baseline="0" dirty="0"/>
              <a:t> = </a:t>
            </a:r>
            <a:r>
              <a:rPr lang="en-US" baseline="0" dirty="0" err="1"/>
              <a:t>Tmin</a:t>
            </a:r>
            <a:r>
              <a:rPr lang="en-US" baseline="0" dirty="0"/>
              <a:t> + </a:t>
            </a:r>
            <a:r>
              <a:rPr lang="en-US" baseline="0" dirty="0" err="1"/>
              <a:t>Tmin</a:t>
            </a:r>
            <a:r>
              <a:rPr lang="en-US" baseline="0" dirty="0"/>
              <a:t> = -2^w (-16 in 4 bit)</a:t>
            </a:r>
          </a:p>
          <a:p>
            <a:r>
              <a:rPr lang="en-US" baseline="0" dirty="0"/>
              <a:t>In order to present the range from -16 to 14, we need w+1 == 5 bits</a:t>
            </a:r>
          </a:p>
          <a:p>
            <a:r>
              <a:rPr lang="en-US" baseline="0" dirty="0"/>
              <a:t>But 4 bit restricts the value from -8 to 7</a:t>
            </a:r>
          </a:p>
          <a:p>
            <a:r>
              <a:rPr lang="en-US" baseline="0" dirty="0"/>
              <a:t>So if you get a number &gt;7, we know that it’s between 7 and 14, bit representation is 0b1xxx,  but in signed integer, this 1 means negative </a:t>
            </a:r>
          </a:p>
          <a:p>
            <a:endParaRPr lang="en-US" baseline="0" dirty="0"/>
          </a:p>
          <a:p>
            <a:r>
              <a:rPr lang="en-US" baseline="0" dirty="0"/>
              <a:t>If the true sum is -9, -10, </a:t>
            </a:r>
            <a:r>
              <a:rPr lang="mr-IN" baseline="0" dirty="0"/>
              <a:t>…</a:t>
            </a:r>
            <a:r>
              <a:rPr lang="en-US" baseline="0" dirty="0"/>
              <a:t>, -16, bit representation requires 5 bits, all in the form ob10xxx, but because we’re truncating to 4 bits, the values 0xxx is positive</a:t>
            </a:r>
          </a:p>
          <a:p>
            <a:endParaRPr lang="en-US" baseline="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009975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44566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pPr lvl="1" eaLnBrk="1" hangingPunct="1">
              <a:defRPr/>
            </a:pPr>
            <a:r>
              <a:rPr lang="en-US" dirty="0"/>
              <a:t>Two’s complement min (negative): Up to 2</a:t>
            </a:r>
            <a:r>
              <a:rPr lang="en-US" i="1" dirty="0"/>
              <a:t>w</a:t>
            </a:r>
            <a:r>
              <a:rPr lang="en-US" dirty="0"/>
              <a:t>-1 bits. (</a:t>
            </a:r>
            <a:r>
              <a:rPr lang="en-US" dirty="0" err="1"/>
              <a:t>Tmin</a:t>
            </a:r>
            <a:r>
              <a:rPr lang="en-US" dirty="0"/>
              <a:t>*</a:t>
            </a:r>
            <a:r>
              <a:rPr lang="en-US" dirty="0" err="1"/>
              <a:t>Tmax</a:t>
            </a:r>
            <a:r>
              <a:rPr lang="en-US" dirty="0"/>
              <a:t>)</a:t>
            </a:r>
          </a:p>
          <a:p>
            <a:pPr lvl="2">
              <a:defRPr/>
            </a:pPr>
            <a:r>
              <a:rPr lang="en-US" b="0" dirty="0"/>
              <a:t>Result range</a:t>
            </a:r>
            <a:r>
              <a:rPr lang="en-US" b="0" i="1" dirty="0"/>
              <a:t>: x</a:t>
            </a:r>
            <a:r>
              <a:rPr lang="en-US" b="0" dirty="0"/>
              <a:t> * </a:t>
            </a:r>
            <a:r>
              <a:rPr lang="en-US" b="0" i="1" dirty="0"/>
              <a:t>y</a:t>
            </a:r>
            <a:r>
              <a:rPr lang="en-US" b="0" dirty="0"/>
              <a:t>  ≥ (–2</a:t>
            </a:r>
            <a:r>
              <a:rPr lang="en-US" b="0" i="1" baseline="30000" dirty="0"/>
              <a:t>w</a:t>
            </a:r>
            <a:r>
              <a:rPr lang="en-US" b="0" baseline="30000" dirty="0"/>
              <a:t>–1</a:t>
            </a:r>
            <a:r>
              <a:rPr lang="en-US" b="0" dirty="0"/>
              <a:t>)*(2</a:t>
            </a:r>
            <a:r>
              <a:rPr lang="en-US" b="0" i="1" baseline="30000" dirty="0"/>
              <a:t>w</a:t>
            </a:r>
            <a:r>
              <a:rPr lang="en-US" b="0" baseline="30000" dirty="0"/>
              <a:t>–1</a:t>
            </a:r>
            <a:r>
              <a:rPr lang="en-US" b="0" dirty="0"/>
              <a:t>–1)  =  –2</a:t>
            </a:r>
            <a:r>
              <a:rPr lang="en-US" b="0" baseline="30000" dirty="0"/>
              <a:t>2</a:t>
            </a:r>
            <a:r>
              <a:rPr lang="en-US" b="0" i="1" baseline="30000" dirty="0"/>
              <a:t>w</a:t>
            </a:r>
            <a:r>
              <a:rPr lang="en-US" b="0" baseline="30000" dirty="0"/>
              <a:t>–2 </a:t>
            </a:r>
            <a:r>
              <a:rPr lang="en-US" b="0" dirty="0"/>
              <a:t>+ 2</a:t>
            </a:r>
            <a:r>
              <a:rPr lang="en-US" b="0" i="1" baseline="30000" dirty="0"/>
              <a:t>w</a:t>
            </a:r>
            <a:r>
              <a:rPr lang="en-US" b="0" baseline="30000" dirty="0"/>
              <a:t>–1</a:t>
            </a:r>
          </a:p>
          <a:p>
            <a:pPr lvl="1">
              <a:defRPr/>
            </a:pPr>
            <a:r>
              <a:rPr lang="en-US" dirty="0"/>
              <a:t>Two’s complement max (positive): Up to 2</a:t>
            </a:r>
            <a:r>
              <a:rPr lang="en-US" i="1" dirty="0"/>
              <a:t>w</a:t>
            </a:r>
            <a:r>
              <a:rPr lang="en-US" dirty="0"/>
              <a:t> bits, but only for (</a:t>
            </a:r>
            <a:r>
              <a:rPr lang="en-US" i="1" dirty="0" err="1"/>
              <a:t>TMin</a:t>
            </a:r>
            <a:r>
              <a:rPr lang="en-US" i="1" baseline="-25000" dirty="0" err="1"/>
              <a:t>w</a:t>
            </a:r>
            <a:r>
              <a:rPr lang="en-US" dirty="0"/>
              <a:t>)</a:t>
            </a:r>
            <a:r>
              <a:rPr lang="en-US" baseline="30000" dirty="0"/>
              <a:t>2</a:t>
            </a:r>
          </a:p>
          <a:p>
            <a:pPr lvl="2">
              <a:defRPr/>
            </a:pPr>
            <a:r>
              <a:rPr lang="en-US" b="0" dirty="0"/>
              <a:t>Result range: </a:t>
            </a:r>
            <a:r>
              <a:rPr lang="en-US" b="0" i="1" dirty="0"/>
              <a:t>x</a:t>
            </a:r>
            <a:r>
              <a:rPr lang="en-US" b="0" dirty="0"/>
              <a:t> * </a:t>
            </a:r>
            <a:r>
              <a:rPr lang="en-US" b="0" i="1" dirty="0"/>
              <a:t>y</a:t>
            </a:r>
            <a:r>
              <a:rPr lang="en-US" b="0" dirty="0"/>
              <a:t> ≤ (–2</a:t>
            </a:r>
            <a:r>
              <a:rPr lang="en-US" b="0" i="1" baseline="30000" dirty="0"/>
              <a:t>w</a:t>
            </a:r>
            <a:r>
              <a:rPr lang="en-US" b="0" baseline="30000" dirty="0"/>
              <a:t>–1</a:t>
            </a:r>
            <a:r>
              <a:rPr lang="en-US" b="0" dirty="0"/>
              <a:t>) </a:t>
            </a:r>
            <a:r>
              <a:rPr lang="en-US" b="0" baseline="30000" dirty="0"/>
              <a:t>2</a:t>
            </a:r>
            <a:r>
              <a:rPr lang="en-US" b="0" dirty="0"/>
              <a:t>  =  2</a:t>
            </a:r>
            <a:r>
              <a:rPr lang="en-US" b="0" baseline="30000" dirty="0"/>
              <a:t>2</a:t>
            </a:r>
            <a:r>
              <a:rPr lang="en-US" b="0" i="1" baseline="30000" dirty="0"/>
              <a:t>w</a:t>
            </a:r>
            <a:r>
              <a:rPr lang="en-US" b="0" baseline="30000" dirty="0"/>
              <a:t>–2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4357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r>
              <a:rPr lang="en-US" baseline="0" dirty="0"/>
              <a:t>use bit vectors to encode positive and negative values. </a:t>
            </a:r>
          </a:p>
          <a:p>
            <a:endParaRPr lang="en-US" baseline="0" dirty="0"/>
          </a:p>
          <a:p>
            <a:endParaRPr lang="en-US" baseline="0" dirty="0"/>
          </a:p>
          <a:p>
            <a:r>
              <a:rPr lang="en-US" baseline="0" dirty="0"/>
              <a:t>The standard way of doing this is called “two’s complement”. </a:t>
            </a:r>
          </a:p>
          <a:p>
            <a:r>
              <a:rPr lang="en-US" baseline="0" dirty="0"/>
              <a:t>The key idea here is to use the most significant as a sign bit. </a:t>
            </a:r>
          </a:p>
          <a:p>
            <a:endParaRPr lang="en-US" baseline="0" dirty="0"/>
          </a:p>
          <a:p>
            <a:r>
              <a:rPr lang="en-US" baseline="0" dirty="0"/>
              <a:t>The encoding must specify the width of the bit vector. </a:t>
            </a:r>
          </a:p>
          <a:p>
            <a:endParaRPr lang="en-US" baseline="0" dirty="0"/>
          </a:p>
          <a:p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80216720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r>
              <a:rPr lang="en-US" dirty="0" err="1"/>
              <a:t>Mathmatically</a:t>
            </a:r>
            <a:r>
              <a:rPr lang="en-US" dirty="0"/>
              <a:t> why is this true;</a:t>
            </a:r>
          </a:p>
          <a:p>
            <a:endParaRPr lang="en-US" dirty="0"/>
          </a:p>
          <a:p>
            <a:r>
              <a:rPr lang="en-US" dirty="0"/>
              <a:t>X</a:t>
            </a:r>
            <a:r>
              <a:rPr lang="en-US" baseline="0" dirty="0"/>
              <a:t> = xw-1, xw-2, </a:t>
            </a:r>
            <a:r>
              <a:rPr lang="mr-IN" baseline="0" dirty="0"/>
              <a:t>…</a:t>
            </a:r>
            <a:r>
              <a:rPr lang="en-US" baseline="0" dirty="0"/>
              <a:t>., x1, x0</a:t>
            </a:r>
            <a:endParaRPr lang="en-US" dirty="0"/>
          </a:p>
          <a:p>
            <a:r>
              <a:rPr lang="en-US" dirty="0"/>
              <a:t>Value</a:t>
            </a:r>
            <a:r>
              <a:rPr lang="en-US" baseline="0" dirty="0"/>
              <a:t> of X = sum from </a:t>
            </a:r>
            <a:r>
              <a:rPr lang="en-US" baseline="0" dirty="0" err="1"/>
              <a:t>i</a:t>
            </a:r>
            <a:r>
              <a:rPr lang="en-US" baseline="0" dirty="0"/>
              <a:t>=0 to w-1 xi*2^I</a:t>
            </a:r>
          </a:p>
          <a:p>
            <a:endParaRPr lang="en-US" baseline="0" dirty="0"/>
          </a:p>
          <a:p>
            <a:r>
              <a:rPr lang="en-US" baseline="0" dirty="0"/>
              <a:t>X&lt;&lt;1 = xw-1, </a:t>
            </a:r>
            <a:r>
              <a:rPr lang="mr-IN" baseline="0" dirty="0"/>
              <a:t>…</a:t>
            </a:r>
            <a:r>
              <a:rPr lang="en-US" baseline="0" dirty="0"/>
              <a:t>., x0, 0</a:t>
            </a:r>
          </a:p>
          <a:p>
            <a:r>
              <a:rPr lang="en-US" baseline="0" dirty="0"/>
              <a:t>X&lt;&lt;1 = 0*2^0 + x0*2^1 + </a:t>
            </a:r>
            <a:r>
              <a:rPr lang="mr-IN" baseline="0" dirty="0"/>
              <a:t>…</a:t>
            </a:r>
            <a:r>
              <a:rPr lang="en-US" baseline="0" dirty="0"/>
              <a:t> xw-1*2^w = sum from </a:t>
            </a:r>
            <a:r>
              <a:rPr lang="en-US" baseline="0" dirty="0" err="1"/>
              <a:t>i</a:t>
            </a:r>
            <a:r>
              <a:rPr lang="en-US" baseline="0" dirty="0"/>
              <a:t>=0 to w-1 xi*2^(i+1) = 2*sum from </a:t>
            </a:r>
            <a:r>
              <a:rPr lang="en-US" baseline="0" dirty="0" err="1"/>
              <a:t>i</a:t>
            </a:r>
            <a:r>
              <a:rPr lang="en-US" baseline="0" dirty="0"/>
              <a:t>=0 to w-1 xi*2^I = 2*value of X</a:t>
            </a:r>
          </a:p>
          <a:p>
            <a:endParaRPr lang="en-US" baseline="0" dirty="0"/>
          </a:p>
          <a:p>
            <a:r>
              <a:rPr lang="en-US" baseline="0" dirty="0"/>
              <a:t>Unsigned is the same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19603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r>
              <a:rPr lang="en-US" dirty="0"/>
              <a:t>Show example of 6 in 4 bit integer</a:t>
            </a:r>
          </a:p>
          <a:p>
            <a:endParaRPr lang="en-US" dirty="0"/>
          </a:p>
          <a:p>
            <a:r>
              <a:rPr lang="en-US" dirty="0"/>
              <a:t>6 == 0110</a:t>
            </a:r>
          </a:p>
          <a:p>
            <a:endParaRPr lang="en-US" dirty="0"/>
          </a:p>
          <a:p>
            <a:r>
              <a:rPr lang="en-US" dirty="0"/>
              <a:t>&gt;&gt;</a:t>
            </a:r>
            <a:r>
              <a:rPr lang="en-US" baseline="0" dirty="0"/>
              <a:t> 1</a:t>
            </a:r>
          </a:p>
          <a:p>
            <a:r>
              <a:rPr lang="en-US" baseline="0" dirty="0"/>
              <a:t>3 == 0011</a:t>
            </a:r>
          </a:p>
          <a:p>
            <a:endParaRPr lang="en-US" baseline="0" dirty="0"/>
          </a:p>
          <a:p>
            <a:r>
              <a:rPr lang="en-US" baseline="0" dirty="0"/>
              <a:t>&gt;&gt;1</a:t>
            </a:r>
          </a:p>
          <a:p>
            <a:r>
              <a:rPr lang="en-US" baseline="0" dirty="0"/>
              <a:t>1 == 0001 = floor of 3/2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18452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r>
              <a:rPr lang="en-US" dirty="0"/>
              <a:t>Show example of -6 in 4 bit integer</a:t>
            </a:r>
          </a:p>
          <a:p>
            <a:endParaRPr lang="en-US" dirty="0"/>
          </a:p>
          <a:p>
            <a:r>
              <a:rPr lang="en-US" dirty="0"/>
              <a:t>-6 == 1010</a:t>
            </a:r>
          </a:p>
          <a:p>
            <a:endParaRPr lang="en-US" dirty="0"/>
          </a:p>
          <a:p>
            <a:r>
              <a:rPr lang="en-US" dirty="0"/>
              <a:t>&gt;&gt;</a:t>
            </a:r>
            <a:r>
              <a:rPr lang="en-US" baseline="0" dirty="0"/>
              <a:t> 1</a:t>
            </a:r>
          </a:p>
          <a:p>
            <a:r>
              <a:rPr lang="en-US" baseline="0" dirty="0"/>
              <a:t>-3 == 1101</a:t>
            </a:r>
          </a:p>
          <a:p>
            <a:endParaRPr lang="en-US" baseline="0" dirty="0"/>
          </a:p>
          <a:p>
            <a:r>
              <a:rPr lang="en-US" baseline="0" dirty="0"/>
              <a:t>&gt;&gt;1</a:t>
            </a:r>
          </a:p>
          <a:p>
            <a:r>
              <a:rPr lang="en-US" baseline="0" dirty="0"/>
              <a:t>-2 == 1110</a:t>
            </a:r>
          </a:p>
          <a:p>
            <a:endParaRPr lang="en-US" baseline="0" dirty="0"/>
          </a:p>
          <a:p>
            <a:r>
              <a:rPr lang="en-US" baseline="0" dirty="0"/>
              <a:t>Bias =  2^k-1</a:t>
            </a:r>
          </a:p>
          <a:p>
            <a:endParaRPr lang="en-US" baseline="0" dirty="0"/>
          </a:p>
          <a:p>
            <a:r>
              <a:rPr lang="en-US" baseline="0" dirty="0"/>
              <a:t>‘?</a:t>
            </a:r>
          </a:p>
          <a:p>
            <a:r>
              <a:rPr lang="en-US" baseline="0" dirty="0"/>
              <a:t>Adding bias 1 to -3</a:t>
            </a:r>
          </a:p>
          <a:p>
            <a:r>
              <a:rPr lang="en-US" baseline="0" dirty="0"/>
              <a:t>1101 </a:t>
            </a:r>
            <a:r>
              <a:rPr lang="en-US" baseline="0" dirty="0">
                <a:sym typeface="Wingdings"/>
              </a:rPr>
              <a:t> 1110</a:t>
            </a:r>
          </a:p>
          <a:p>
            <a:r>
              <a:rPr lang="en-US" baseline="0" dirty="0">
                <a:sym typeface="Wingdings"/>
              </a:rPr>
              <a:t>&gt;&gt;1</a:t>
            </a:r>
          </a:p>
          <a:p>
            <a:r>
              <a:rPr lang="en-US" baseline="0" dirty="0">
                <a:sym typeface="Wingdings"/>
              </a:rPr>
              <a:t>-1 = 1111 </a:t>
            </a:r>
            <a:r>
              <a:rPr lang="en-US" baseline="0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74959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29800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19505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r>
              <a:rPr lang="en-US" baseline="0" dirty="0"/>
              <a:t>The exam 1 will be on May 2</a:t>
            </a:r>
            <a:r>
              <a:rPr lang="en-US" baseline="30000" dirty="0"/>
              <a:t>nd</a:t>
            </a:r>
            <a:r>
              <a:rPr lang="en-US" baseline="0" dirty="0"/>
              <a:t>, in less than a month</a:t>
            </a:r>
          </a:p>
          <a:p>
            <a:endParaRPr lang="en-US" baseline="0" dirty="0"/>
          </a:p>
          <a:p>
            <a:r>
              <a:rPr lang="en-US" baseline="0" dirty="0"/>
              <a:t>The time should be on the schedule.</a:t>
            </a:r>
          </a:p>
          <a:p>
            <a:endParaRPr lang="en-US" baseline="0" dirty="0"/>
          </a:p>
          <a:p>
            <a:r>
              <a:rPr lang="en-US" baseline="0" dirty="0"/>
              <a:t>The exam will cover the topics in the first 4 weeks.</a:t>
            </a:r>
          </a:p>
        </p:txBody>
      </p:sp>
    </p:spTree>
    <p:extLst>
      <p:ext uri="{BB962C8B-B14F-4D97-AF65-F5344CB8AC3E}">
        <p14:creationId xmlns:p14="http://schemas.microsoft.com/office/powerpoint/2010/main" val="113773329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Before we start today’s material, I’d like to go back to a point in the last lecture. I talked about it on Wednesday, but I should’ve spent more time on it. </a:t>
            </a:r>
          </a:p>
          <a:p>
            <a:endParaRPr lang="en-US" baseline="0" dirty="0"/>
          </a:p>
          <a:p>
            <a:r>
              <a:rPr lang="en-US" baseline="0" dirty="0"/>
              <a:t>The point is whether the </a:t>
            </a:r>
            <a:r>
              <a:rPr lang="en-US" baseline="0" dirty="0" err="1"/>
              <a:t>endianness</a:t>
            </a:r>
            <a:r>
              <a:rPr lang="en-US" baseline="0" dirty="0"/>
              <a:t> (big endian vs little endian) affects the result of a C program.</a:t>
            </a:r>
          </a:p>
          <a:p>
            <a:r>
              <a:rPr lang="en-US" baseline="0" dirty="0"/>
              <a:t>I said it doesn’t affect C program for most time, but I didn’t explain when it does and when it does not.</a:t>
            </a:r>
          </a:p>
          <a:p>
            <a:endParaRPr lang="en-US" baseline="0" dirty="0"/>
          </a:p>
          <a:p>
            <a:r>
              <a:rPr lang="en-US" baseline="0" dirty="0"/>
              <a:t>So let me explain that with the example we used before.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14412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21130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pPr marL="0" marR="0" lvl="1" indent="0" defTabSz="45720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Prove by induction for any w and w’, w’&gt;w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23496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34309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pPr eaLnBrk="1" hangingPunct="1">
              <a:defRPr/>
            </a:pPr>
            <a:r>
              <a:rPr lang="en-US" baseline="0" dirty="0"/>
              <a:t>the encodings for nonnegative values (those in green) are the same between unsigned and two’s complement.</a:t>
            </a:r>
          </a:p>
          <a:p>
            <a:pPr eaLnBrk="1" hangingPunct="1">
              <a:defRPr/>
            </a:pPr>
            <a:endParaRPr lang="en-US" baseline="0" dirty="0"/>
          </a:p>
          <a:p>
            <a:pPr eaLnBrk="1" hangingPunct="1">
              <a:defRPr/>
            </a:pPr>
            <a:r>
              <a:rPr lang="en-US" baseline="0" dirty="0"/>
              <a:t>each bit vector is uniquely mapped to a value in either encoding method.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9539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r>
              <a:rPr lang="en-US" dirty="0"/>
              <a:t>the ranges of integers are different between unsigned and two’s complement</a:t>
            </a:r>
          </a:p>
          <a:p>
            <a:endParaRPr lang="en-US" dirty="0"/>
          </a:p>
          <a:p>
            <a:pPr marL="0" marR="0" lvl="0" indent="0" defTabSz="45720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Notice that the max value and the min value are next to each other. </a:t>
            </a:r>
          </a:p>
          <a:p>
            <a:pPr marL="0" marR="0" lvl="0" indent="0" defTabSz="45720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4324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4404777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r>
              <a:rPr lang="en-US" baseline="0" dirty="0"/>
              <a:t>values under unsigned encoding and </a:t>
            </a:r>
            <a:r>
              <a:rPr lang="en-US" baseline="0" dirty="0" err="1"/>
              <a:t>undertwo’s</a:t>
            </a:r>
            <a:r>
              <a:rPr lang="en-US" baseline="0" dirty="0"/>
              <a:t> complement are either the same or have a distance of 2^w. </a:t>
            </a:r>
          </a:p>
          <a:p>
            <a:endParaRPr lang="en-US" baseline="0" dirty="0"/>
          </a:p>
          <a:p>
            <a:r>
              <a:rPr lang="en-US" baseline="0" dirty="0"/>
              <a:t>difference between unsigned encoding and two’s complement encoding lies in how they interpret a bit vector. </a:t>
            </a:r>
          </a:p>
          <a:p>
            <a:r>
              <a:rPr lang="en-US" baseline="0" dirty="0"/>
              <a:t>The same bit vector can be interpreted either as unsigned or two’s complement signed integer.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3205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pPr marL="0" marR="0" lvl="0" indent="0" defTabSz="45720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Why not simply convert it back to integer, get its negative value, and convert it back to bit vector? </a:t>
            </a:r>
          </a:p>
          <a:p>
            <a:pPr marL="0" marR="0" lvl="0" indent="0" defTabSz="45720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 advantage of using bit-wise operations is that it can be done directly on hardware</a:t>
            </a:r>
          </a:p>
          <a:p>
            <a:pPr marL="0" marR="0" lvl="0" indent="0" defTabSz="45720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69814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114800" y="9143999"/>
            <a:ext cx="32004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333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/>
        </p:nvSpPr>
        <p:spPr>
          <a:xfrm>
            <a:off x="8830843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00CC9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00CC99"/>
                </a:solidFill>
              </a:rPr>
              <a:t>‹#›</a:t>
            </a:r>
          </a:p>
        </p:txBody>
      </p:sp>
      <p:pic>
        <p:nvPicPr>
          <p:cNvPr id="6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Shape 7"/>
          <p:cNvSpPr/>
          <p:nvPr/>
        </p:nvSpPr>
        <p:spPr>
          <a:xfrm>
            <a:off x="-25649" y="6553200"/>
            <a:ext cx="557202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 dirty="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8" name="Shape 8"/>
          <p:cNvSpPr>
            <a:spLocks noGrp="1"/>
          </p:cNvSpPr>
          <p:nvPr>
            <p:ph type="title"/>
          </p:nvPr>
        </p:nvSpPr>
        <p:spPr>
          <a:xfrm>
            <a:off x="685800" y="999849"/>
            <a:ext cx="7772400" cy="2886351"/>
          </a:xfrm>
          <a:prstGeom prst="rect">
            <a:avLst/>
          </a:prstGeom>
        </p:spPr>
        <p:txBody>
          <a:bodyPr lIns="45719" tIns="45719" rIns="45719" bIns="45719"/>
          <a:lstStyle>
            <a:lvl1pPr marL="119062" indent="-119062"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9" name="Shape 9"/>
          <p:cNvSpPr>
            <a:spLocks noGrp="1"/>
          </p:cNvSpPr>
          <p:nvPr>
            <p:ph type="body" idx="1"/>
          </p:nvPr>
        </p:nvSpPr>
        <p:spPr>
          <a:xfrm>
            <a:off x="685800" y="3886200"/>
            <a:ext cx="7677492" cy="29718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spcBef>
                <a:spcPts val="4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4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4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4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4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/>
            </a:pPr>
            <a:r>
              <a:rPr sz="2000" dirty="0"/>
              <a:t>Body Level One</a:t>
            </a:r>
          </a:p>
          <a:p>
            <a:pPr lvl="1">
              <a:defRPr sz="1800"/>
            </a:pPr>
            <a:r>
              <a:rPr sz="2000" dirty="0"/>
              <a:t>Body Level Two</a:t>
            </a:r>
          </a:p>
          <a:p>
            <a:pPr lvl="2">
              <a:defRPr sz="1800"/>
            </a:pPr>
            <a:r>
              <a:rPr sz="2000" dirty="0"/>
              <a:t>Body Level Three</a:t>
            </a:r>
          </a:p>
          <a:p>
            <a:pPr lvl="3">
              <a:defRPr sz="1800"/>
            </a:pPr>
            <a:r>
              <a:rPr sz="2000" dirty="0"/>
              <a:t>Body Level Four</a:t>
            </a:r>
          </a:p>
          <a:p>
            <a:pPr lvl="4">
              <a:defRPr sz="1800"/>
            </a:pPr>
            <a:r>
              <a:rPr sz="2000" dirty="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/>
        </p:nvSpPr>
        <p:spPr>
          <a:xfrm>
            <a:off x="8830843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00CC9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00CC99"/>
                </a:solidFill>
              </a:rPr>
              <a:t>‹#›</a:t>
            </a:r>
          </a:p>
        </p:txBody>
      </p:sp>
      <p:pic>
        <p:nvPicPr>
          <p:cNvPr id="56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57" name="Shape 57"/>
          <p:cNvSpPr/>
          <p:nvPr/>
        </p:nvSpPr>
        <p:spPr>
          <a:xfrm>
            <a:off x="-25649" y="6553200"/>
            <a:ext cx="993638" cy="320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cs154-2015</a:t>
            </a:r>
          </a:p>
        </p:txBody>
      </p:sp>
      <p:sp>
        <p:nvSpPr>
          <p:cNvPr id="58" name="Shape 58"/>
          <p:cNvSpPr>
            <a:spLocks noGrp="1"/>
          </p:cNvSpPr>
          <p:nvPr>
            <p:ph type="title"/>
          </p:nvPr>
        </p:nvSpPr>
        <p:spPr>
          <a:xfrm>
            <a:off x="374090" y="142288"/>
            <a:ext cx="7591426" cy="1219787"/>
          </a:xfrm>
          <a:prstGeom prst="rect">
            <a:avLst/>
          </a:prstGeom>
        </p:spPr>
        <p:txBody>
          <a:bodyPr lIns="45719" tIns="45719" rIns="45719" bIns="45719"/>
          <a:lstStyle>
            <a:lvl1pPr marL="119062" indent="-119062"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59" name="Shape 59"/>
          <p:cNvSpPr>
            <a:spLocks noGrp="1"/>
          </p:cNvSpPr>
          <p:nvPr>
            <p:ph type="body" idx="1"/>
          </p:nvPr>
        </p:nvSpPr>
        <p:spPr>
          <a:xfrm>
            <a:off x="396875" y="1362075"/>
            <a:ext cx="7896225" cy="5495925"/>
          </a:xfrm>
          <a:prstGeom prst="rect">
            <a:avLst/>
          </a:prstGeom>
        </p:spPr>
        <p:txBody>
          <a:bodyPr lIns="45719" tIns="45719" rIns="45719" bIns="45719"/>
          <a:lstStyle>
            <a:lvl1pPr marL="342900" indent="-34290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1pPr>
            <a:lvl2pPr marL="800100" indent="-34290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2pPr>
            <a:lvl3pPr marL="1188719" indent="-274319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3pPr>
            <a:lvl4pPr marL="1645920" indent="-27432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4pPr>
            <a:lvl5pPr marL="2103120" indent="-27432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/>
        </p:nvSpPr>
        <p:spPr>
          <a:xfrm>
            <a:off x="8830843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00CC9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00CC99"/>
                </a:solidFill>
              </a:rPr>
              <a:t>‹#›</a:t>
            </a:r>
          </a:p>
        </p:txBody>
      </p:sp>
      <p:pic>
        <p:nvPicPr>
          <p:cNvPr id="62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63" name="Shape 63"/>
          <p:cNvSpPr/>
          <p:nvPr/>
        </p:nvSpPr>
        <p:spPr>
          <a:xfrm>
            <a:off x="-25649" y="6553200"/>
            <a:ext cx="993638" cy="320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cs154-2015</a:t>
            </a:r>
          </a:p>
        </p:txBody>
      </p:sp>
      <p:sp>
        <p:nvSpPr>
          <p:cNvPr id="64" name="Shape 64"/>
          <p:cNvSpPr>
            <a:spLocks noGrp="1"/>
          </p:cNvSpPr>
          <p:nvPr>
            <p:ph type="title"/>
          </p:nvPr>
        </p:nvSpPr>
        <p:spPr>
          <a:xfrm>
            <a:off x="6958013" y="0"/>
            <a:ext cx="2185988" cy="6562725"/>
          </a:xfrm>
          <a:prstGeom prst="rect">
            <a:avLst/>
          </a:prstGeom>
        </p:spPr>
        <p:txBody>
          <a:bodyPr lIns="45719" tIns="45719" rIns="45719" bIns="45719"/>
          <a:lstStyle>
            <a:lvl1pPr marL="119062" indent="-119062"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65" name="Shape 65"/>
          <p:cNvSpPr>
            <a:spLocks noGrp="1"/>
          </p:cNvSpPr>
          <p:nvPr>
            <p:ph type="body" idx="1"/>
          </p:nvPr>
        </p:nvSpPr>
        <p:spPr>
          <a:xfrm>
            <a:off x="396875" y="228600"/>
            <a:ext cx="6408738" cy="6629400"/>
          </a:xfrm>
          <a:prstGeom prst="rect">
            <a:avLst/>
          </a:prstGeom>
        </p:spPr>
        <p:txBody>
          <a:bodyPr lIns="45719" tIns="45719" rIns="45719" bIns="45719"/>
          <a:lstStyle>
            <a:lvl1pPr marL="342900" indent="-34290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1pPr>
            <a:lvl2pPr marL="800100" indent="-34290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2pPr>
            <a:lvl3pPr marL="1188719" indent="-274319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3pPr>
            <a:lvl4pPr marL="1645920" indent="-27432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4pPr>
            <a:lvl5pPr marL="2103120" indent="-27432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/>
        </p:nvSpPr>
        <p:spPr>
          <a:xfrm>
            <a:off x="8830843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00CC9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00CC99"/>
                </a:solidFill>
              </a:rPr>
              <a:t>‹#›</a:t>
            </a:r>
          </a:p>
        </p:txBody>
      </p:sp>
      <p:pic>
        <p:nvPicPr>
          <p:cNvPr id="68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69" name="Shape 69"/>
          <p:cNvSpPr/>
          <p:nvPr/>
        </p:nvSpPr>
        <p:spPr>
          <a:xfrm>
            <a:off x="-25649" y="6553200"/>
            <a:ext cx="993638" cy="320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cs154-2015</a:t>
            </a:r>
          </a:p>
        </p:txBody>
      </p:sp>
      <p:sp>
        <p:nvSpPr>
          <p:cNvPr id="70" name="Shape 70"/>
          <p:cNvSpPr>
            <a:spLocks noGrp="1"/>
          </p:cNvSpPr>
          <p:nvPr>
            <p:ph type="title"/>
          </p:nvPr>
        </p:nvSpPr>
        <p:spPr>
          <a:xfrm>
            <a:off x="396875" y="0"/>
            <a:ext cx="8747125" cy="1219200"/>
          </a:xfrm>
          <a:prstGeom prst="rect">
            <a:avLst/>
          </a:prstGeom>
        </p:spPr>
        <p:txBody>
          <a:bodyPr lIns="45719" tIns="45719" rIns="45719" bIns="45719"/>
          <a:lstStyle>
            <a:lvl1pPr marL="119062" indent="-119062"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71" name="Shape 71"/>
          <p:cNvSpPr>
            <a:spLocks noGrp="1"/>
          </p:cNvSpPr>
          <p:nvPr>
            <p:ph type="body" idx="1"/>
          </p:nvPr>
        </p:nvSpPr>
        <p:spPr>
          <a:xfrm>
            <a:off x="638175" y="1362075"/>
            <a:ext cx="3871913" cy="5495925"/>
          </a:xfrm>
          <a:prstGeom prst="rect">
            <a:avLst/>
          </a:prstGeom>
        </p:spPr>
        <p:txBody>
          <a:bodyPr lIns="45719" tIns="45719" rIns="45719" bIns="45719"/>
          <a:lstStyle>
            <a:lvl1pPr marL="342900" indent="-34290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1pPr>
            <a:lvl2pPr marL="800100" indent="-34290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2pPr>
            <a:lvl3pPr marL="1188719" indent="-274319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3pPr>
            <a:lvl4pPr marL="1645920" indent="-27432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4pPr>
            <a:lvl5pPr marL="2103120" indent="-27432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/>
          <p:nvPr/>
        </p:nvSpPr>
        <p:spPr>
          <a:xfrm>
            <a:off x="8830843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00CC9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00CC99"/>
                </a:solidFill>
              </a:rPr>
              <a:t>‹#›</a:t>
            </a:r>
          </a:p>
        </p:txBody>
      </p:sp>
      <p:pic>
        <p:nvPicPr>
          <p:cNvPr id="74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75" name="Shape 75"/>
          <p:cNvSpPr/>
          <p:nvPr/>
        </p:nvSpPr>
        <p:spPr>
          <a:xfrm>
            <a:off x="-25649" y="6553200"/>
            <a:ext cx="993638" cy="320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cs154-2015</a:t>
            </a:r>
          </a:p>
        </p:txBody>
      </p:sp>
      <p:sp>
        <p:nvSpPr>
          <p:cNvPr id="76" name="Shape 76"/>
          <p:cNvSpPr>
            <a:spLocks noGrp="1"/>
          </p:cNvSpPr>
          <p:nvPr>
            <p:ph type="title"/>
          </p:nvPr>
        </p:nvSpPr>
        <p:spPr>
          <a:xfrm>
            <a:off x="396875" y="0"/>
            <a:ext cx="8747125" cy="1219200"/>
          </a:xfrm>
          <a:prstGeom prst="rect">
            <a:avLst/>
          </a:prstGeom>
        </p:spPr>
        <p:txBody>
          <a:bodyPr lIns="45719" tIns="45719" rIns="45719" bIns="45719"/>
          <a:lstStyle>
            <a:lvl1pPr marL="119062" indent="-119062"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77" name="Shape 77"/>
          <p:cNvSpPr>
            <a:spLocks noGrp="1"/>
          </p:cNvSpPr>
          <p:nvPr>
            <p:ph type="body" idx="1"/>
          </p:nvPr>
        </p:nvSpPr>
        <p:spPr>
          <a:xfrm>
            <a:off x="638175" y="1362075"/>
            <a:ext cx="3871913" cy="5495925"/>
          </a:xfrm>
          <a:prstGeom prst="rect">
            <a:avLst/>
          </a:prstGeom>
        </p:spPr>
        <p:txBody>
          <a:bodyPr lIns="45719" tIns="45719" rIns="45719" bIns="45719"/>
          <a:lstStyle>
            <a:lvl1pPr marL="342900" indent="-34290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1pPr>
            <a:lvl2pPr marL="800100" indent="-34290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2pPr>
            <a:lvl3pPr marL="1188719" indent="-274319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3pPr>
            <a:lvl4pPr marL="1645920" indent="-27432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4pPr>
            <a:lvl5pPr marL="2103120" indent="-27432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80" name="Shape 80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/>
          </p:cNvSpPr>
          <p:nvPr>
            <p:ph type="title"/>
          </p:nvPr>
        </p:nvSpPr>
        <p:spPr>
          <a:xfrm>
            <a:off x="357188" y="50800"/>
            <a:ext cx="7591426" cy="154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83" name="Shape 8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</p:spPr>
        <p:txBody>
          <a:bodyPr lIns="45719" tIns="45719" rIns="45719" bIns="45719"/>
          <a:lstStyle>
            <a:lvl1pPr marL="342900" indent="-342900"/>
            <a:lvl2pPr marL="800100" indent="-342900"/>
            <a:lvl3pPr marL="1188719" indent="-274319"/>
            <a:lvl4pPr marL="1645920" indent="-274320"/>
            <a:lvl5pPr marL="2103120" indent="-274320"/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2" name="Shape 12"/>
          <p:cNvSpPr/>
          <p:nvPr/>
        </p:nvSpPr>
        <p:spPr>
          <a:xfrm>
            <a:off x="-25649" y="6567329"/>
            <a:ext cx="557202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 dirty="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3" name="Shape 13"/>
          <p:cNvSpPr>
            <a:spLocks noGrp="1"/>
          </p:cNvSpPr>
          <p:nvPr>
            <p:ph type="title"/>
          </p:nvPr>
        </p:nvSpPr>
        <p:spPr>
          <a:xfrm>
            <a:off x="357018" y="271281"/>
            <a:ext cx="7592094" cy="1090794"/>
          </a:xfrm>
          <a:prstGeom prst="rect">
            <a:avLst/>
          </a:prstGeom>
        </p:spPr>
        <p:txBody>
          <a:bodyPr lIns="45719" tIns="45719" rIns="45719" bIns="45719"/>
          <a:lstStyle>
            <a:lvl1pPr marL="119062" indent="-119062"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4" name="Shape 14"/>
          <p:cNvSpPr>
            <a:spLocks noGrp="1"/>
          </p:cNvSpPr>
          <p:nvPr>
            <p:ph type="body" idx="1"/>
          </p:nvPr>
        </p:nvSpPr>
        <p:spPr>
          <a:xfrm>
            <a:off x="396875" y="1362075"/>
            <a:ext cx="7896225" cy="5495925"/>
          </a:xfrm>
          <a:prstGeom prst="rect">
            <a:avLst/>
          </a:prstGeom>
        </p:spPr>
        <p:txBody>
          <a:bodyPr lIns="45719" tIns="45719" rIns="45719" bIns="45719"/>
          <a:lstStyle>
            <a:lvl1pPr marL="342900" indent="-34290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1pPr>
            <a:lvl2pPr marL="800100" indent="-34290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2pPr>
            <a:lvl3pPr marL="1188719" indent="-274319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3pPr>
            <a:lvl4pPr marL="1645920" indent="-27432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4pPr>
            <a:lvl5pPr marL="2103120" indent="-27432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 b="0"/>
            </a:pPr>
            <a:r>
              <a:rPr sz="2400" b="1" dirty="0"/>
              <a:t>Body Level One</a:t>
            </a:r>
          </a:p>
          <a:p>
            <a:pPr lvl="1">
              <a:defRPr sz="1800" b="0"/>
            </a:pPr>
            <a:r>
              <a:rPr sz="2400" b="1" dirty="0"/>
              <a:t>Body Level Two</a:t>
            </a:r>
          </a:p>
          <a:p>
            <a:pPr lvl="2">
              <a:defRPr sz="1800" b="0"/>
            </a:pPr>
            <a:r>
              <a:rPr sz="2400" b="1" dirty="0"/>
              <a:t>Body Level Three</a:t>
            </a:r>
          </a:p>
          <a:p>
            <a:pPr lvl="3">
              <a:defRPr sz="1800" b="0"/>
            </a:pPr>
            <a:r>
              <a:rPr sz="2400" b="1" dirty="0"/>
              <a:t>Body Level Four</a:t>
            </a:r>
          </a:p>
          <a:p>
            <a:pPr lvl="4">
              <a:defRPr sz="1800" b="0"/>
            </a:pPr>
            <a:r>
              <a:rPr sz="2400" b="1" dirty="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/>
        </p:nvSpPr>
        <p:spPr>
          <a:xfrm>
            <a:off x="8830843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00CC9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00CC99"/>
                </a:solidFill>
              </a:rPr>
              <a:t>‹#›</a:t>
            </a:r>
          </a:p>
        </p:txBody>
      </p:sp>
      <p:pic>
        <p:nvPicPr>
          <p:cNvPr id="17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8" name="Shape 18"/>
          <p:cNvSpPr/>
          <p:nvPr/>
        </p:nvSpPr>
        <p:spPr>
          <a:xfrm>
            <a:off x="-25649" y="6553200"/>
            <a:ext cx="557202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 dirty="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9" name="Shape 19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lIns="45719" tIns="45719" rIns="45719" bIns="45719" anchor="t"/>
          <a:lstStyle>
            <a:lvl1pPr marL="119062" indent="-119062">
              <a:defRPr sz="4000" cap="all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 cap="none"/>
            </a:pPr>
            <a:r>
              <a:rPr sz="4000" b="1" cap="all"/>
              <a:t>Title Text</a:t>
            </a:r>
          </a:p>
        </p:txBody>
      </p:sp>
      <p:sp>
        <p:nvSpPr>
          <p:cNvPr id="20" name="Shape 20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>
              <a:spcBef>
                <a:spcPts val="400"/>
              </a:spcBef>
              <a:buClrTx/>
              <a:buSzTx/>
              <a:buFontTx/>
              <a:buNone/>
              <a:defRPr sz="2000"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400"/>
              </a:spcBef>
              <a:buClrTx/>
              <a:buSzTx/>
              <a:buFontTx/>
              <a:buNone/>
              <a:defRPr sz="2000"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400"/>
              </a:spcBef>
              <a:buClrTx/>
              <a:buSzTx/>
              <a:buFontTx/>
              <a:buNone/>
              <a:defRPr sz="2000"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400"/>
              </a:spcBef>
              <a:buClrTx/>
              <a:buSzTx/>
              <a:buFontTx/>
              <a:buNone/>
              <a:defRPr sz="2000"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400"/>
              </a:spcBef>
              <a:buClrTx/>
              <a:buSzTx/>
              <a:buFontTx/>
              <a:buNone/>
              <a:defRPr sz="200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 b="0"/>
            </a:pPr>
            <a:r>
              <a:rPr sz="2000" b="1"/>
              <a:t>Body Level One</a:t>
            </a:r>
          </a:p>
          <a:p>
            <a:pPr lvl="1">
              <a:defRPr sz="1800" b="0"/>
            </a:pPr>
            <a:r>
              <a:rPr sz="2000" b="1"/>
              <a:t>Body Level Two</a:t>
            </a:r>
          </a:p>
          <a:p>
            <a:pPr lvl="2">
              <a:defRPr sz="1800" b="0"/>
            </a:pPr>
            <a:r>
              <a:rPr sz="2000" b="1"/>
              <a:t>Body Level Three</a:t>
            </a:r>
          </a:p>
          <a:p>
            <a:pPr lvl="3">
              <a:defRPr sz="1800" b="0"/>
            </a:pPr>
            <a:r>
              <a:rPr sz="2000" b="1"/>
              <a:t>Body Level Four</a:t>
            </a:r>
          </a:p>
          <a:p>
            <a:pPr lvl="4">
              <a:defRPr sz="1800" b="0"/>
            </a:pPr>
            <a:r>
              <a:rPr sz="20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/>
          <p:nvPr/>
        </p:nvSpPr>
        <p:spPr>
          <a:xfrm>
            <a:off x="8830843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00CC9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00CC99"/>
                </a:solidFill>
              </a:rPr>
              <a:t>‹#›</a:t>
            </a:r>
          </a:p>
        </p:txBody>
      </p:sp>
      <p:pic>
        <p:nvPicPr>
          <p:cNvPr id="23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4" name="Shape 24"/>
          <p:cNvSpPr/>
          <p:nvPr/>
        </p:nvSpPr>
        <p:spPr>
          <a:xfrm>
            <a:off x="-25649" y="6553200"/>
            <a:ext cx="557202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 dirty="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5" name="Shape 25"/>
          <p:cNvSpPr>
            <a:spLocks noGrp="1"/>
          </p:cNvSpPr>
          <p:nvPr>
            <p:ph type="title"/>
          </p:nvPr>
        </p:nvSpPr>
        <p:spPr>
          <a:xfrm>
            <a:off x="374090" y="142288"/>
            <a:ext cx="7591426" cy="1219787"/>
          </a:xfrm>
          <a:prstGeom prst="rect">
            <a:avLst/>
          </a:prstGeom>
        </p:spPr>
        <p:txBody>
          <a:bodyPr lIns="45719" tIns="45719" rIns="45719" bIns="45719"/>
          <a:lstStyle>
            <a:lvl1pPr marL="119062" indent="-119062"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6" name="Shape 26"/>
          <p:cNvSpPr>
            <a:spLocks noGrp="1"/>
          </p:cNvSpPr>
          <p:nvPr>
            <p:ph type="body" idx="1"/>
          </p:nvPr>
        </p:nvSpPr>
        <p:spPr>
          <a:xfrm>
            <a:off x="638175" y="1362075"/>
            <a:ext cx="3871913" cy="5495925"/>
          </a:xfrm>
          <a:prstGeom prst="rect">
            <a:avLst/>
          </a:prstGeom>
        </p:spPr>
        <p:txBody>
          <a:bodyPr lIns="45719" tIns="45719" rIns="45719" bIns="45719"/>
          <a:lstStyle>
            <a:lvl1pPr marL="342900" indent="-342900"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790575" indent="-333375">
              <a:defRPr sz="2800">
                <a:latin typeface="Calibri"/>
                <a:ea typeface="Calibri"/>
                <a:cs typeface="Calibri"/>
                <a:sym typeface="Calibri"/>
              </a:defRPr>
            </a:lvl2pPr>
            <a:lvl3pPr marL="1234439" indent="-320039">
              <a:defRPr sz="2800">
                <a:latin typeface="Calibri"/>
                <a:ea typeface="Calibri"/>
                <a:cs typeface="Calibri"/>
                <a:sym typeface="Calibri"/>
              </a:defRPr>
            </a:lvl3pPr>
            <a:lvl4pPr marL="1727200" indent="-355600">
              <a:defRPr sz="2800">
                <a:latin typeface="Calibri"/>
                <a:ea typeface="Calibri"/>
                <a:cs typeface="Calibri"/>
                <a:sym typeface="Calibri"/>
              </a:defRPr>
            </a:lvl4pPr>
            <a:lvl5pPr marL="2184400" indent="-355600">
              <a:defRPr sz="280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 b="0"/>
            </a:pPr>
            <a:r>
              <a:rPr sz="2800" b="1"/>
              <a:t>Body Level One</a:t>
            </a:r>
          </a:p>
          <a:p>
            <a:pPr lvl="1">
              <a:defRPr sz="1800" b="0"/>
            </a:pPr>
            <a:r>
              <a:rPr sz="2800" b="1"/>
              <a:t>Body Level Two</a:t>
            </a:r>
          </a:p>
          <a:p>
            <a:pPr lvl="2">
              <a:defRPr sz="1800" b="0"/>
            </a:pPr>
            <a:r>
              <a:rPr sz="2800" b="1"/>
              <a:t>Body Level Three</a:t>
            </a:r>
          </a:p>
          <a:p>
            <a:pPr lvl="3">
              <a:defRPr sz="1800" b="0"/>
            </a:pPr>
            <a:r>
              <a:rPr sz="2800" b="1"/>
              <a:t>Body Level Four</a:t>
            </a:r>
          </a:p>
          <a:p>
            <a:pPr lvl="4">
              <a:defRPr sz="1800" b="0"/>
            </a:pPr>
            <a:r>
              <a:rPr sz="28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/>
          <p:nvPr/>
        </p:nvSpPr>
        <p:spPr>
          <a:xfrm>
            <a:off x="8830843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00CC9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00CC99"/>
                </a:solidFill>
              </a:rPr>
              <a:t>‹#›</a:t>
            </a:r>
          </a:p>
        </p:txBody>
      </p:sp>
      <p:pic>
        <p:nvPicPr>
          <p:cNvPr id="29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0" name="Shape 30"/>
          <p:cNvSpPr/>
          <p:nvPr/>
        </p:nvSpPr>
        <p:spPr>
          <a:xfrm>
            <a:off x="-25649" y="6553200"/>
            <a:ext cx="557202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 dirty="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31" name="Shape 31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 lIns="45719" tIns="45719" rIns="45719" bIns="45719"/>
          <a:lstStyle>
            <a:lvl1pPr marL="119062" indent="-119062"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32" name="Shape 32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500"/>
              </a:spcBef>
              <a:buClrTx/>
              <a:buSzTx/>
              <a:buFontTx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500"/>
              </a:spcBef>
              <a:buClrTx/>
              <a:buSzTx/>
              <a:buFontTx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500"/>
              </a:spcBef>
              <a:buClrTx/>
              <a:buSzTx/>
              <a:buFontTx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500"/>
              </a:spcBef>
              <a:buClrTx/>
              <a:buSzTx/>
              <a:buFontTx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/>
        </p:nvSpPr>
        <p:spPr>
          <a:xfrm>
            <a:off x="8830843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00CC9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00CC99"/>
                </a:solidFill>
              </a:rPr>
              <a:t>‹#›</a:t>
            </a:r>
          </a:p>
        </p:txBody>
      </p:sp>
      <p:pic>
        <p:nvPicPr>
          <p:cNvPr id="35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6" name="Shape 36"/>
          <p:cNvSpPr/>
          <p:nvPr/>
        </p:nvSpPr>
        <p:spPr>
          <a:xfrm>
            <a:off x="-25649" y="6553200"/>
            <a:ext cx="557202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 dirty="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357762" y="51940"/>
            <a:ext cx="7591426" cy="1548260"/>
          </a:xfrm>
          <a:prstGeom prst="rect">
            <a:avLst/>
          </a:prstGeom>
        </p:spPr>
        <p:txBody>
          <a:bodyPr lIns="45719" tIns="45719" rIns="45719" bIns="45719"/>
          <a:lstStyle>
            <a:lvl1pPr marL="119062" indent="-119062"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/>
            </a:pPr>
            <a:r>
              <a:rPr sz="3600" b="1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/>
          <p:nvPr/>
        </p:nvSpPr>
        <p:spPr>
          <a:xfrm>
            <a:off x="8830843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00CC9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00CC99"/>
                </a:solidFill>
              </a:rPr>
              <a:t>‹#›</a:t>
            </a:r>
          </a:p>
        </p:txBody>
      </p:sp>
      <p:pic>
        <p:nvPicPr>
          <p:cNvPr id="40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41" name="Shape 41"/>
          <p:cNvSpPr/>
          <p:nvPr/>
        </p:nvSpPr>
        <p:spPr>
          <a:xfrm>
            <a:off x="-25649" y="6553200"/>
            <a:ext cx="557202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 dirty="0">
                <a:solidFill>
                  <a:srgbClr val="990000"/>
                </a:solidFill>
              </a:rPr>
              <a:t>cs154</a:t>
            </a:r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/>
        </p:nvSpPr>
        <p:spPr>
          <a:xfrm>
            <a:off x="8830843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00CC9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00CC99"/>
                </a:solidFill>
              </a:rPr>
              <a:t>‹#›</a:t>
            </a:r>
          </a:p>
        </p:txBody>
      </p:sp>
      <p:pic>
        <p:nvPicPr>
          <p:cNvPr id="44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45" name="Shape 45"/>
          <p:cNvSpPr/>
          <p:nvPr/>
        </p:nvSpPr>
        <p:spPr>
          <a:xfrm>
            <a:off x="-25649" y="6553200"/>
            <a:ext cx="993638" cy="320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cs154-2015</a:t>
            </a:r>
          </a:p>
        </p:txBody>
      </p:sp>
      <p:sp>
        <p:nvSpPr>
          <p:cNvPr id="46" name="Shape 46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119062" indent="-119062">
              <a:defRPr sz="20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47" name="Shape 47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 lIns="45719" tIns="45719" rIns="45719" bIns="45719"/>
          <a:lstStyle>
            <a:lvl1pPr marL="342900" indent="-342900">
              <a:spcBef>
                <a:spcPts val="700"/>
              </a:spcBef>
              <a:defRPr sz="3200">
                <a:latin typeface="Calibri"/>
                <a:ea typeface="Calibri"/>
                <a:cs typeface="Calibri"/>
                <a:sym typeface="Calibri"/>
              </a:defRPr>
            </a:lvl1pPr>
            <a:lvl2pPr marL="783771" indent="-326571">
              <a:spcBef>
                <a:spcPts val="700"/>
              </a:spcBef>
              <a:defRPr sz="3200">
                <a:latin typeface="Calibri"/>
                <a:ea typeface="Calibri"/>
                <a:cs typeface="Calibri"/>
                <a:sym typeface="Calibri"/>
              </a:defRPr>
            </a:lvl2pPr>
            <a:lvl3pPr marL="1219200" indent="-304800">
              <a:spcBef>
                <a:spcPts val="700"/>
              </a:spcBef>
              <a:defRPr sz="3200">
                <a:latin typeface="Calibri"/>
                <a:ea typeface="Calibri"/>
                <a:cs typeface="Calibri"/>
                <a:sym typeface="Calibri"/>
              </a:defRPr>
            </a:lvl3pPr>
            <a:lvl4pPr marL="1737360" indent="-365760">
              <a:spcBef>
                <a:spcPts val="700"/>
              </a:spcBef>
              <a:defRPr sz="3200">
                <a:latin typeface="Calibri"/>
                <a:ea typeface="Calibri"/>
                <a:cs typeface="Calibri"/>
                <a:sym typeface="Calibri"/>
              </a:defRPr>
            </a:lvl4pPr>
            <a:lvl5pPr marL="2194560" indent="-365760">
              <a:spcBef>
                <a:spcPts val="700"/>
              </a:spcBef>
              <a:defRPr sz="320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 b="0"/>
            </a:pPr>
            <a:r>
              <a:rPr sz="3200" b="1"/>
              <a:t>Body Level One</a:t>
            </a:r>
          </a:p>
          <a:p>
            <a:pPr lvl="1">
              <a:defRPr sz="1800" b="0"/>
            </a:pPr>
            <a:r>
              <a:rPr sz="3200" b="1"/>
              <a:t>Body Level Two</a:t>
            </a:r>
          </a:p>
          <a:p>
            <a:pPr lvl="2">
              <a:defRPr sz="1800" b="0"/>
            </a:pPr>
            <a:r>
              <a:rPr sz="3200" b="1"/>
              <a:t>Body Level Three</a:t>
            </a:r>
          </a:p>
          <a:p>
            <a:pPr lvl="3">
              <a:defRPr sz="1800" b="0"/>
            </a:pPr>
            <a:r>
              <a:rPr sz="3200" b="1"/>
              <a:t>Body Level Four</a:t>
            </a:r>
          </a:p>
          <a:p>
            <a:pPr lvl="4">
              <a:defRPr sz="1800" b="0"/>
            </a:pPr>
            <a:r>
              <a:rPr sz="32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8830843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00CC9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00CC99"/>
                </a:solidFill>
              </a:rPr>
              <a:t>‹#›</a:t>
            </a:r>
          </a:p>
        </p:txBody>
      </p:sp>
      <p:pic>
        <p:nvPicPr>
          <p:cNvPr id="50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51" name="Shape 51"/>
          <p:cNvSpPr/>
          <p:nvPr/>
        </p:nvSpPr>
        <p:spPr>
          <a:xfrm>
            <a:off x="-25649" y="6553200"/>
            <a:ext cx="993638" cy="320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cs154-2015</a:t>
            </a:r>
          </a:p>
        </p:txBody>
      </p:sp>
      <p:sp>
        <p:nvSpPr>
          <p:cNvPr id="52" name="Shape 52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119062" indent="-119062">
              <a:defRPr sz="20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53" name="Shape 53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spcBef>
                <a:spcPts val="300"/>
              </a:spcBef>
              <a:buClrTx/>
              <a:buSzTx/>
              <a:buFontTx/>
              <a:buNone/>
              <a:defRPr sz="1400"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300"/>
              </a:spcBef>
              <a:buClrTx/>
              <a:buSzTx/>
              <a:buFontTx/>
              <a:buNone/>
              <a:defRPr sz="1400"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300"/>
              </a:spcBef>
              <a:buClrTx/>
              <a:buSzTx/>
              <a:buFontTx/>
              <a:buNone/>
              <a:defRPr sz="1400"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300"/>
              </a:spcBef>
              <a:buClrTx/>
              <a:buSzTx/>
              <a:buFontTx/>
              <a:buNone/>
              <a:defRPr sz="1400"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300"/>
              </a:spcBef>
              <a:buClrTx/>
              <a:buSzTx/>
              <a:buFontTx/>
              <a:buNone/>
              <a:defRPr sz="140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 b="0"/>
            </a:pPr>
            <a:r>
              <a:rPr sz="1400" b="1"/>
              <a:t>Body Level One</a:t>
            </a:r>
          </a:p>
          <a:p>
            <a:pPr lvl="1">
              <a:defRPr sz="1800" b="0"/>
            </a:pPr>
            <a:r>
              <a:rPr sz="1400" b="1"/>
              <a:t>Body Level Two</a:t>
            </a:r>
          </a:p>
          <a:p>
            <a:pPr lvl="2">
              <a:defRPr sz="1800" b="0"/>
            </a:pPr>
            <a:r>
              <a:rPr sz="1400" b="1"/>
              <a:t>Body Level Three</a:t>
            </a:r>
          </a:p>
          <a:p>
            <a:pPr lvl="3">
              <a:defRPr sz="1800" b="0"/>
            </a:pPr>
            <a:r>
              <a:rPr sz="1400" b="1"/>
              <a:t>Body Level Four</a:t>
            </a:r>
          </a:p>
          <a:p>
            <a:pPr lvl="4">
              <a:defRPr sz="1800" b="0"/>
            </a:pPr>
            <a:r>
              <a:rPr sz="1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381000" y="203200"/>
            <a:ext cx="8382000" cy="1193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8100" tIns="38100" rIns="38100" bIns="38100" anchor="ctr"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381000" y="1397000"/>
            <a:ext cx="8382000" cy="5461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8100" tIns="38100" rIns="38100" bIns="38100"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 spd="med"/>
  <p:txStyles>
    <p:titleStyle>
      <a:lvl1pPr>
        <a:defRPr sz="3600" b="1">
          <a:latin typeface="Calibri Bold"/>
          <a:ea typeface="Calibri Bold"/>
          <a:cs typeface="Calibri Bold"/>
          <a:sym typeface="Calibri Bold"/>
        </a:defRPr>
      </a:lvl1pPr>
      <a:lvl2pPr>
        <a:defRPr sz="3600" b="1">
          <a:latin typeface="Calibri Bold"/>
          <a:ea typeface="Calibri Bold"/>
          <a:cs typeface="Calibri Bold"/>
          <a:sym typeface="Calibri Bold"/>
        </a:defRPr>
      </a:lvl2pPr>
      <a:lvl3pPr>
        <a:defRPr sz="3600" b="1">
          <a:latin typeface="Calibri Bold"/>
          <a:ea typeface="Calibri Bold"/>
          <a:cs typeface="Calibri Bold"/>
          <a:sym typeface="Calibri Bold"/>
        </a:defRPr>
      </a:lvl3pPr>
      <a:lvl4pPr>
        <a:defRPr sz="3600" b="1">
          <a:latin typeface="Calibri Bold"/>
          <a:ea typeface="Calibri Bold"/>
          <a:cs typeface="Calibri Bold"/>
          <a:sym typeface="Calibri Bold"/>
        </a:defRPr>
      </a:lvl4pPr>
      <a:lvl5pPr>
        <a:defRPr sz="3600" b="1">
          <a:latin typeface="Calibri Bold"/>
          <a:ea typeface="Calibri Bold"/>
          <a:cs typeface="Calibri Bold"/>
          <a:sym typeface="Calibri Bold"/>
        </a:defRPr>
      </a:lvl5pPr>
      <a:lvl6pPr indent="457200">
        <a:defRPr sz="3600" b="1">
          <a:latin typeface="Calibri Bold"/>
          <a:ea typeface="Calibri Bold"/>
          <a:cs typeface="Calibri Bold"/>
          <a:sym typeface="Calibri Bold"/>
        </a:defRPr>
      </a:lvl6pPr>
      <a:lvl7pPr indent="914400">
        <a:defRPr sz="3600" b="1">
          <a:latin typeface="Calibri Bold"/>
          <a:ea typeface="Calibri Bold"/>
          <a:cs typeface="Calibri Bold"/>
          <a:sym typeface="Calibri Bold"/>
        </a:defRPr>
      </a:lvl7pPr>
      <a:lvl8pPr indent="1371600">
        <a:defRPr sz="3600" b="1">
          <a:latin typeface="Calibri Bold"/>
          <a:ea typeface="Calibri Bold"/>
          <a:cs typeface="Calibri Bold"/>
          <a:sym typeface="Calibri Bold"/>
        </a:defRPr>
      </a:lvl8pPr>
      <a:lvl9pPr indent="1828800">
        <a:defRPr sz="3600" b="1">
          <a:latin typeface="Calibri Bold"/>
          <a:ea typeface="Calibri Bold"/>
          <a:cs typeface="Calibri Bold"/>
          <a:sym typeface="Calibri Bold"/>
        </a:defRPr>
      </a:lvl9pPr>
    </p:titleStyle>
    <p:bodyStyle>
      <a:lvl1pPr marL="254000" indent="-254000">
        <a:spcBef>
          <a:spcPts val="600"/>
        </a:spcBef>
        <a:buClr>
          <a:srgbClr val="990000"/>
        </a:buClr>
        <a:buSzPct val="60000"/>
        <a:buFont typeface="Wingdings 2"/>
        <a:buChar char="⬛"/>
        <a:defRPr sz="2400" b="1">
          <a:latin typeface="Calibri Bold"/>
          <a:ea typeface="Calibri Bold"/>
          <a:cs typeface="Calibri Bold"/>
          <a:sym typeface="Calibri Bold"/>
        </a:defRPr>
      </a:lvl1pPr>
      <a:lvl2pPr marL="561340" indent="-281940">
        <a:spcBef>
          <a:spcPts val="600"/>
        </a:spcBef>
        <a:buClr>
          <a:srgbClr val="990000"/>
        </a:buClr>
        <a:buSzPct val="110000"/>
        <a:buFont typeface="Wingdings 2"/>
        <a:buChar char="▪"/>
        <a:defRPr sz="2400" b="1">
          <a:latin typeface="Calibri Bold"/>
          <a:ea typeface="Calibri Bold"/>
          <a:cs typeface="Calibri Bold"/>
          <a:sym typeface="Calibri Bold"/>
        </a:defRPr>
      </a:lvl2pPr>
      <a:lvl3pPr marL="840739" indent="-243839">
        <a:spcBef>
          <a:spcPts val="600"/>
        </a:spcBef>
        <a:buClr>
          <a:srgbClr val="990000"/>
        </a:buClr>
        <a:buSzPct val="80000"/>
        <a:buFont typeface="Wingdings 2"/>
        <a:buChar char="▪"/>
        <a:defRPr sz="2400" b="1">
          <a:latin typeface="Calibri Bold"/>
          <a:ea typeface="Calibri Bold"/>
          <a:cs typeface="Calibri Bold"/>
          <a:sym typeface="Calibri Bold"/>
        </a:defRPr>
      </a:lvl3pPr>
      <a:lvl4pPr marL="1188719" indent="-274319">
        <a:spcBef>
          <a:spcPts val="600"/>
        </a:spcBef>
        <a:buClr>
          <a:srgbClr val="990000"/>
        </a:buClr>
        <a:buSzPct val="100000"/>
        <a:buFont typeface="Wingdings 2"/>
        <a:buChar char="–"/>
        <a:defRPr sz="2400" b="1">
          <a:latin typeface="Calibri Bold"/>
          <a:ea typeface="Calibri Bold"/>
          <a:cs typeface="Calibri Bold"/>
          <a:sym typeface="Calibri Bold"/>
        </a:defRPr>
      </a:lvl4pPr>
      <a:lvl5pPr marL="1506219" indent="-274319">
        <a:spcBef>
          <a:spcPts val="600"/>
        </a:spcBef>
        <a:buClr>
          <a:srgbClr val="990000"/>
        </a:buClr>
        <a:buSzPct val="100000"/>
        <a:buFont typeface="Wingdings 2"/>
        <a:buChar char="»"/>
        <a:defRPr sz="2400" b="1">
          <a:latin typeface="Calibri Bold"/>
          <a:ea typeface="Calibri Bold"/>
          <a:cs typeface="Calibri Bold"/>
          <a:sym typeface="Calibri Bold"/>
        </a:defRPr>
      </a:lvl5pPr>
      <a:lvl6pPr marL="1963420" indent="-274320">
        <a:spcBef>
          <a:spcPts val="600"/>
        </a:spcBef>
        <a:buClr>
          <a:srgbClr val="990000"/>
        </a:buClr>
        <a:buSzPct val="100000"/>
        <a:buFont typeface="Wingdings 2"/>
        <a:buChar char="»"/>
        <a:defRPr sz="2400" b="1">
          <a:latin typeface="Calibri Bold"/>
          <a:ea typeface="Calibri Bold"/>
          <a:cs typeface="Calibri Bold"/>
          <a:sym typeface="Calibri Bold"/>
        </a:defRPr>
      </a:lvl6pPr>
      <a:lvl7pPr marL="2420620" indent="-274320">
        <a:spcBef>
          <a:spcPts val="600"/>
        </a:spcBef>
        <a:buClr>
          <a:srgbClr val="990000"/>
        </a:buClr>
        <a:buSzPct val="100000"/>
        <a:buFont typeface="Wingdings 2"/>
        <a:buChar char="»"/>
        <a:defRPr sz="2400" b="1">
          <a:latin typeface="Calibri Bold"/>
          <a:ea typeface="Calibri Bold"/>
          <a:cs typeface="Calibri Bold"/>
          <a:sym typeface="Calibri Bold"/>
        </a:defRPr>
      </a:lvl7pPr>
      <a:lvl8pPr marL="2877820" indent="-274320">
        <a:spcBef>
          <a:spcPts val="600"/>
        </a:spcBef>
        <a:buClr>
          <a:srgbClr val="990000"/>
        </a:buClr>
        <a:buSzPct val="100000"/>
        <a:buFont typeface="Wingdings 2"/>
        <a:buChar char="»"/>
        <a:defRPr sz="2400" b="1">
          <a:latin typeface="Calibri Bold"/>
          <a:ea typeface="Calibri Bold"/>
          <a:cs typeface="Calibri Bold"/>
          <a:sym typeface="Calibri Bold"/>
        </a:defRPr>
      </a:lvl8pPr>
      <a:lvl9pPr marL="3335020" indent="-274320">
        <a:spcBef>
          <a:spcPts val="600"/>
        </a:spcBef>
        <a:buClr>
          <a:srgbClr val="990000"/>
        </a:buClr>
        <a:buSzPct val="100000"/>
        <a:buFont typeface="Wingdings 2"/>
        <a:buChar char="»"/>
        <a:defRPr sz="2400" b="1">
          <a:latin typeface="Calibri Bold"/>
          <a:ea typeface="Calibri Bold"/>
          <a:cs typeface="Calibri Bold"/>
          <a:sym typeface="Calibri Bold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Arial Narrow Bold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Arial Narrow Bold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Arial Narrow Bold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Arial Narrow Bold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Arial Narrow Bold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Arial Narrow Bold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Arial Narrow Bold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Arial Narrow Bold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Arial Narrow Bold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3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4.bin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1.emf"/><Relationship Id="rId4" Type="http://schemas.openxmlformats.org/officeDocument/2006/relationships/oleObject" Target="../embeddings/oleObject5.bin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6.bin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7.bin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>
            <a:spLocks noGrp="1"/>
          </p:cNvSpPr>
          <p:nvPr>
            <p:ph type="title"/>
          </p:nvPr>
        </p:nvSpPr>
        <p:spPr>
          <a:xfrm>
            <a:off x="685800" y="1708150"/>
            <a:ext cx="7772400" cy="265603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0" lvl="0" indent="0" defTabSz="502920">
              <a:defRPr sz="1800" b="0"/>
            </a:pPr>
            <a:r>
              <a:rPr sz="4000" b="1" dirty="0"/>
              <a:t>Bits, Bytes, and Integers</a:t>
            </a:r>
            <a:r>
              <a:rPr lang="en-US" sz="4000" b="1" dirty="0"/>
              <a:t> (II)</a:t>
            </a:r>
            <a:br>
              <a:rPr sz="4000" b="1" dirty="0"/>
            </a:br>
            <a:br>
              <a:rPr sz="4000" b="1" dirty="0"/>
            </a:br>
            <a:r>
              <a:rPr dirty="0"/>
              <a:t>CS154 Spring 20</a:t>
            </a:r>
            <a:r>
              <a:rPr lang="en-US" dirty="0"/>
              <a:t>20</a:t>
            </a:r>
            <a:br>
              <a:rPr dirty="0"/>
            </a:br>
            <a:r>
              <a:rPr dirty="0"/>
              <a:t>Lecture </a:t>
            </a:r>
            <a:r>
              <a:rPr lang="en-US" dirty="0"/>
              <a:t>3</a:t>
            </a:r>
            <a:br>
              <a:rPr lang="en-US" dirty="0"/>
            </a:br>
            <a:r>
              <a:rPr lang="en-US" dirty="0"/>
              <a:t>Sections 2.3, 2.5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dirty="0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6824662" cy="555625"/>
          </a:xfrm>
          <a:noFill/>
        </p:spPr>
        <p:txBody>
          <a:bodyPr wrap="none" lIns="63500" tIns="25400" rIns="63500" bIns="25400" anchor="t">
            <a:spAutoFit/>
          </a:bodyPr>
          <a:lstStyle/>
          <a:p>
            <a:pPr eaLnBrk="1" hangingPunct="1"/>
            <a:r>
              <a:rPr lang="en-US" dirty="0"/>
              <a:t>Mapping Signed </a:t>
            </a:r>
            <a:r>
              <a:rPr lang="en-US" dirty="0">
                <a:sym typeface="Symbol" pitchFamily="18" charset="2"/>
              </a:rPr>
              <a:t></a:t>
            </a:r>
            <a:r>
              <a:rPr lang="en-US" dirty="0"/>
              <a:t> Unsigned</a:t>
            </a:r>
          </a:p>
        </p:txBody>
      </p:sp>
      <p:graphicFrame>
        <p:nvGraphicFramePr>
          <p:cNvPr id="203779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1272268"/>
              </p:ext>
            </p:extLst>
          </p:nvPr>
        </p:nvGraphicFramePr>
        <p:xfrm>
          <a:off x="3733800" y="1215188"/>
          <a:ext cx="1143000" cy="5597589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Signed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-8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graphicFrame>
        <p:nvGraphicFramePr>
          <p:cNvPr id="203817" name="Group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760983"/>
              </p:ext>
            </p:extLst>
          </p:nvPr>
        </p:nvGraphicFramePr>
        <p:xfrm>
          <a:off x="7010400" y="1215188"/>
          <a:ext cx="1143000" cy="5597589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Unsigned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8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9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graphicFrame>
        <p:nvGraphicFramePr>
          <p:cNvPr id="203855" name="Group 7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823908"/>
              </p:ext>
            </p:extLst>
          </p:nvPr>
        </p:nvGraphicFramePr>
        <p:xfrm>
          <a:off x="1752600" y="1215188"/>
          <a:ext cx="1143000" cy="5597589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Bits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0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grpSp>
        <p:nvGrpSpPr>
          <p:cNvPr id="14" name="Group 126"/>
          <p:cNvGrpSpPr>
            <a:grpSpLocks/>
          </p:cNvGrpSpPr>
          <p:nvPr/>
        </p:nvGrpSpPr>
        <p:grpSpPr bwMode="auto">
          <a:xfrm>
            <a:off x="5257800" y="2510588"/>
            <a:ext cx="1447800" cy="584200"/>
            <a:chOff x="3312" y="1226"/>
            <a:chExt cx="912" cy="368"/>
          </a:xfrm>
        </p:grpSpPr>
        <p:sp>
          <p:nvSpPr>
            <p:cNvPr id="15" name="Line 121"/>
            <p:cNvSpPr>
              <a:spLocks noChangeShapeType="1"/>
            </p:cNvSpPr>
            <p:nvPr/>
          </p:nvSpPr>
          <p:spPr bwMode="auto">
            <a:xfrm flipH="1" flipV="1">
              <a:off x="3312" y="1536"/>
              <a:ext cx="91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lg" len="lg"/>
              <a:tailEnd type="triangle" w="lg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24"/>
            <p:cNvSpPr txBox="1">
              <a:spLocks noChangeArrowheads="1"/>
            </p:cNvSpPr>
            <p:nvPr/>
          </p:nvSpPr>
          <p:spPr bwMode="auto">
            <a:xfrm>
              <a:off x="3696" y="1226"/>
              <a:ext cx="187" cy="36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</p:spPr>
          <p:txBody>
            <a:bodyPr wrap="none" lIns="45720" rIns="45720">
              <a:spAutoFit/>
            </a:bodyPr>
            <a:lstStyle/>
            <a:p>
              <a:pPr algn="ctr"/>
              <a:r>
                <a:rPr lang="en-US" sz="3200" dirty="0">
                  <a:latin typeface="Calibri" pitchFamily="34" charset="0"/>
                </a:rPr>
                <a:t>=</a:t>
              </a:r>
            </a:p>
          </p:txBody>
        </p:sp>
      </p:grpSp>
      <p:grpSp>
        <p:nvGrpSpPr>
          <p:cNvPr id="17" name="Group 127"/>
          <p:cNvGrpSpPr>
            <a:grpSpLocks/>
          </p:cNvGrpSpPr>
          <p:nvPr/>
        </p:nvGrpSpPr>
        <p:grpSpPr bwMode="auto">
          <a:xfrm>
            <a:off x="4974828" y="4652039"/>
            <a:ext cx="1881563" cy="1144586"/>
            <a:chOff x="3184" y="2351"/>
            <a:chExt cx="1040" cy="721"/>
          </a:xfrm>
        </p:grpSpPr>
        <p:sp>
          <p:nvSpPr>
            <p:cNvPr id="18" name="Line 123"/>
            <p:cNvSpPr>
              <a:spLocks noChangeShapeType="1"/>
            </p:cNvSpPr>
            <p:nvPr/>
          </p:nvSpPr>
          <p:spPr bwMode="auto">
            <a:xfrm flipH="1" flipV="1">
              <a:off x="3312" y="3072"/>
              <a:ext cx="91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lg" len="lg"/>
              <a:tailEnd type="triangle" w="lg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25"/>
            <p:cNvSpPr txBox="1">
              <a:spLocks noChangeArrowheads="1"/>
            </p:cNvSpPr>
            <p:nvPr/>
          </p:nvSpPr>
          <p:spPr bwMode="auto">
            <a:xfrm>
              <a:off x="3184" y="2351"/>
              <a:ext cx="329" cy="291"/>
            </a:xfrm>
            <a:prstGeom prst="rect">
              <a:avLst/>
            </a:prstGeom>
            <a:noFill/>
            <a:ln w="57150">
              <a:noFill/>
              <a:round/>
              <a:headEnd type="triangle" w="lg" len="lg"/>
              <a:tailEnd type="triangle" w="lg" len="lg"/>
            </a:ln>
          </p:spPr>
          <p:txBody>
            <a:bodyPr wrap="none" anchor="ctr"/>
            <a:lstStyle/>
            <a:p>
              <a:pPr algn="l"/>
              <a:r>
                <a:rPr lang="en-US" dirty="0">
                  <a:latin typeface="Calibri" pitchFamily="34" charset="0"/>
                </a:rPr>
                <a:t>        +/- 16</a:t>
              </a:r>
            </a:p>
            <a:p>
              <a:r>
                <a:rPr lang="en-US" dirty="0">
                  <a:latin typeface="Calibri" pitchFamily="34" charset="0"/>
                </a:rPr>
                <a:t>(mod 16 gives </a:t>
              </a:r>
            </a:p>
            <a:p>
              <a:r>
                <a:rPr lang="en-US" dirty="0">
                  <a:latin typeface="Calibri" pitchFamily="34" charset="0"/>
                </a:rPr>
                <a:t>same result)</a:t>
              </a:r>
            </a:p>
          </p:txBody>
        </p:sp>
      </p:grpSp>
      <p:sp>
        <p:nvSpPr>
          <p:cNvPr id="12" name="Rectangle 56"/>
          <p:cNvSpPr txBox="1">
            <a:spLocks noChangeArrowheads="1"/>
          </p:cNvSpPr>
          <p:nvPr/>
        </p:nvSpPr>
        <p:spPr>
          <a:xfrm>
            <a:off x="192505" y="803275"/>
            <a:ext cx="8656855" cy="882650"/>
          </a:xfrm>
          <a:prstGeom prst="rect">
            <a:avLst/>
          </a:prstGeom>
        </p:spPr>
        <p:txBody>
          <a:bodyPr/>
          <a:lstStyle>
            <a:lvl1pPr marL="254000" indent="-254000">
              <a:spcBef>
                <a:spcPts val="600"/>
              </a:spcBef>
              <a:buClr>
                <a:srgbClr val="990000"/>
              </a:buClr>
              <a:buSzPct val="60000"/>
              <a:buFont typeface="Wingdings 2"/>
              <a:buChar char="⬛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1pPr>
            <a:lvl2pPr marL="561340" indent="-281940">
              <a:spcBef>
                <a:spcPts val="600"/>
              </a:spcBef>
              <a:buClr>
                <a:srgbClr val="990000"/>
              </a:buClr>
              <a:buSzPct val="110000"/>
              <a:buFont typeface="Wingdings 2"/>
              <a:buChar char="▪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2pPr>
            <a:lvl3pPr marL="840739" indent="-243839">
              <a:spcBef>
                <a:spcPts val="600"/>
              </a:spcBef>
              <a:buClr>
                <a:srgbClr val="990000"/>
              </a:buClr>
              <a:buSzPct val="80000"/>
              <a:buFont typeface="Wingdings 2"/>
              <a:buChar char="▪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3pPr>
            <a:lvl4pPr marL="1188719" indent="-274319">
              <a:spcBef>
                <a:spcPts val="600"/>
              </a:spcBef>
              <a:buClr>
                <a:srgbClr val="990000"/>
              </a:buClr>
              <a:buSzPct val="100000"/>
              <a:buFont typeface="Wingdings 2"/>
              <a:buChar char="–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4pPr>
            <a:lvl5pPr marL="1506219" indent="-274319">
              <a:spcBef>
                <a:spcPts val="600"/>
              </a:spcBef>
              <a:buClr>
                <a:srgbClr val="990000"/>
              </a:buClr>
              <a:buSzPct val="100000"/>
              <a:buFont typeface="Wingdings 2"/>
              <a:buChar char="»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5pPr>
            <a:lvl6pPr marL="1963420" indent="-274320">
              <a:spcBef>
                <a:spcPts val="600"/>
              </a:spcBef>
              <a:buClr>
                <a:srgbClr val="990000"/>
              </a:buClr>
              <a:buSzPct val="100000"/>
              <a:buFont typeface="Wingdings 2"/>
              <a:buChar char="»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6pPr>
            <a:lvl7pPr marL="2420620" indent="-274320">
              <a:spcBef>
                <a:spcPts val="600"/>
              </a:spcBef>
              <a:buClr>
                <a:srgbClr val="990000"/>
              </a:buClr>
              <a:buSzPct val="100000"/>
              <a:buFont typeface="Wingdings 2"/>
              <a:buChar char="»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7pPr>
            <a:lvl8pPr marL="2877820" indent="-274320">
              <a:spcBef>
                <a:spcPts val="600"/>
              </a:spcBef>
              <a:buClr>
                <a:srgbClr val="990000"/>
              </a:buClr>
              <a:buSzPct val="100000"/>
              <a:buFont typeface="Wingdings 2"/>
              <a:buChar char="»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8pPr>
            <a:lvl9pPr marL="3335020" indent="-274320">
              <a:spcBef>
                <a:spcPts val="600"/>
              </a:spcBef>
              <a:buClr>
                <a:srgbClr val="990000"/>
              </a:buClr>
              <a:buSzPct val="100000"/>
              <a:buFont typeface="Wingdings 2"/>
              <a:buChar char="»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9pPr>
          </a:lstStyle>
          <a:p>
            <a:r>
              <a:rPr lang="en-US">
                <a:solidFill>
                  <a:srgbClr val="C00000"/>
                </a:solidFill>
              </a:rPr>
              <a:t>Keep </a:t>
            </a:r>
            <a:r>
              <a:rPr lang="en-US" dirty="0">
                <a:solidFill>
                  <a:srgbClr val="C00000"/>
                </a:solidFill>
              </a:rPr>
              <a:t>bit representations and reinterpret</a:t>
            </a:r>
          </a:p>
        </p:txBody>
      </p:sp>
    </p:spTree>
    <p:extLst>
      <p:ext uri="{BB962C8B-B14F-4D97-AF65-F5344CB8AC3E}">
        <p14:creationId xmlns:p14="http://schemas.microsoft.com/office/powerpoint/2010/main" val="136371089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7323138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Signed vs. Unsigned in C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/>
              <a:t>Constants</a:t>
            </a:r>
          </a:p>
          <a:p>
            <a:pPr lvl="1" eaLnBrk="1" hangingPunct="1">
              <a:defRPr/>
            </a:pPr>
            <a:r>
              <a:rPr lang="en-US" dirty="0"/>
              <a:t>By default are considered to be signed integers</a:t>
            </a:r>
          </a:p>
          <a:p>
            <a:pPr lvl="1" eaLnBrk="1" hangingPunct="1">
              <a:defRPr/>
            </a:pPr>
            <a:r>
              <a:rPr lang="en-US" dirty="0"/>
              <a:t>Unsigned if have “U” as suffix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b="1" dirty="0">
                <a:latin typeface="Courier New" pitchFamily="49" charset="0"/>
              </a:rPr>
              <a:t>0U, 4294967259U</a:t>
            </a:r>
          </a:p>
          <a:p>
            <a:pPr eaLnBrk="1" hangingPunct="1">
              <a:defRPr/>
            </a:pPr>
            <a:r>
              <a:rPr lang="en-US" dirty="0"/>
              <a:t>Casting</a:t>
            </a:r>
          </a:p>
          <a:p>
            <a:pPr lvl="1" eaLnBrk="1" hangingPunct="1">
              <a:defRPr/>
            </a:pPr>
            <a:r>
              <a:rPr lang="en-US" dirty="0"/>
              <a:t>Explicit casting between signed &amp; unsigned </a:t>
            </a:r>
          </a:p>
          <a:p>
            <a:pPr lvl="1" eaLnBrk="1" hangingPunct="1">
              <a:defRPr/>
            </a:pPr>
            <a:r>
              <a:rPr lang="en-US" sz="1800" b="1" dirty="0">
                <a:latin typeface="Courier New" pitchFamily="49" charset="0"/>
              </a:rPr>
              <a:t> </a:t>
            </a:r>
            <a:r>
              <a:rPr lang="en-US" sz="1800" b="1" dirty="0" err="1">
                <a:latin typeface="Courier New" pitchFamily="49" charset="0"/>
              </a:rPr>
              <a:t>int</a:t>
            </a:r>
            <a:r>
              <a:rPr lang="en-US" sz="1800" b="1" dirty="0">
                <a:latin typeface="Courier New" pitchFamily="49" charset="0"/>
              </a:rPr>
              <a:t> </a:t>
            </a:r>
            <a:r>
              <a:rPr lang="en-US" sz="1800" b="1" dirty="0" err="1">
                <a:latin typeface="Courier New" pitchFamily="49" charset="0"/>
              </a:rPr>
              <a:t>tx</a:t>
            </a:r>
            <a:r>
              <a:rPr lang="en-US" sz="1800" b="1" dirty="0">
                <a:latin typeface="Courier New" pitchFamily="49" charset="0"/>
              </a:rPr>
              <a:t>, ty;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>
                <a:latin typeface="Courier New" pitchFamily="49" charset="0"/>
              </a:rPr>
              <a:t>unsigned </a:t>
            </a:r>
            <a:r>
              <a:rPr lang="en-US" sz="1800" b="1" dirty="0" err="1">
                <a:latin typeface="Courier New" pitchFamily="49" charset="0"/>
              </a:rPr>
              <a:t>ux</a:t>
            </a:r>
            <a:r>
              <a:rPr lang="en-US" sz="1800" b="1" dirty="0">
                <a:latin typeface="Courier New" pitchFamily="49" charset="0"/>
              </a:rPr>
              <a:t>, </a:t>
            </a:r>
            <a:r>
              <a:rPr lang="en-US" sz="1800" b="1" dirty="0" err="1">
                <a:latin typeface="Courier New" pitchFamily="49" charset="0"/>
              </a:rPr>
              <a:t>uy</a:t>
            </a:r>
            <a:r>
              <a:rPr lang="en-US" sz="1800" b="1" dirty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err="1">
                <a:latin typeface="Courier New" pitchFamily="49" charset="0"/>
              </a:rPr>
              <a:t>tx</a:t>
            </a:r>
            <a:r>
              <a:rPr lang="en-US" sz="1800" b="1" dirty="0">
                <a:latin typeface="Courier New" pitchFamily="49" charset="0"/>
              </a:rPr>
              <a:t> = (</a:t>
            </a:r>
            <a:r>
              <a:rPr lang="en-US" sz="1800" b="1" dirty="0" err="1">
                <a:latin typeface="Courier New" pitchFamily="49" charset="0"/>
              </a:rPr>
              <a:t>int</a:t>
            </a:r>
            <a:r>
              <a:rPr lang="en-US" sz="1800" b="1" dirty="0">
                <a:latin typeface="Courier New" pitchFamily="49" charset="0"/>
              </a:rPr>
              <a:t>) </a:t>
            </a:r>
            <a:r>
              <a:rPr lang="en-US" sz="1800" b="1" dirty="0" err="1">
                <a:latin typeface="Courier New" pitchFamily="49" charset="0"/>
              </a:rPr>
              <a:t>ux</a:t>
            </a:r>
            <a:r>
              <a:rPr lang="en-US" sz="1800" b="1" dirty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err="1">
                <a:latin typeface="Courier New" pitchFamily="49" charset="0"/>
              </a:rPr>
              <a:t>uy</a:t>
            </a:r>
            <a:r>
              <a:rPr lang="en-US" sz="1800" b="1" dirty="0">
                <a:latin typeface="Courier New" pitchFamily="49" charset="0"/>
              </a:rPr>
              <a:t> = (unsigned) ty;</a:t>
            </a:r>
            <a:endParaRPr lang="en-US" dirty="0"/>
          </a:p>
          <a:p>
            <a:pPr lvl="1" eaLnBrk="1" hangingPunct="1">
              <a:defRPr/>
            </a:pPr>
            <a:r>
              <a:rPr lang="en-US" dirty="0"/>
              <a:t>Implicit casting occurs via assignments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err="1">
                <a:latin typeface="Courier New" pitchFamily="49" charset="0"/>
              </a:rPr>
              <a:t>tx</a:t>
            </a:r>
            <a:r>
              <a:rPr lang="en-US" sz="1800" b="1" dirty="0">
                <a:latin typeface="Courier New" pitchFamily="49" charset="0"/>
              </a:rPr>
              <a:t> = </a:t>
            </a:r>
            <a:r>
              <a:rPr lang="en-US" sz="1800" b="1" dirty="0" err="1">
                <a:latin typeface="Courier New" pitchFamily="49" charset="0"/>
              </a:rPr>
              <a:t>ux</a:t>
            </a:r>
            <a:r>
              <a:rPr lang="en-US" sz="1800" b="1" dirty="0">
                <a:latin typeface="Courier New" pitchFamily="49" charset="0"/>
              </a:rPr>
              <a:t>; // cast to signed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err="1">
                <a:latin typeface="Courier New" pitchFamily="49" charset="0"/>
              </a:rPr>
              <a:t>uy</a:t>
            </a:r>
            <a:r>
              <a:rPr lang="en-US" sz="1800" b="1" dirty="0">
                <a:latin typeface="Courier New" pitchFamily="49" charset="0"/>
              </a:rPr>
              <a:t> = ty; // cast to unsigned</a:t>
            </a:r>
          </a:p>
          <a:p>
            <a:pPr eaLnBrk="1" hangingPunct="1">
              <a:defRPr/>
            </a:pPr>
            <a:endParaRPr lang="en-US" sz="1800" b="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2468427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9" name="Rectangle 3"/>
          <p:cNvSpPr>
            <a:spLocks noGrp="1" noChangeArrowheads="1"/>
          </p:cNvSpPr>
          <p:nvPr>
            <p:ph type="title"/>
          </p:nvPr>
        </p:nvSpPr>
        <p:spPr>
          <a:xfrm>
            <a:off x="224590" y="99262"/>
            <a:ext cx="6524625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Casting Surprises in C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90513" y="3822028"/>
            <a:ext cx="8853487" cy="3581400"/>
            <a:chOff x="290513" y="3822028"/>
            <a:chExt cx="8853487" cy="3581400"/>
          </a:xfrm>
        </p:grpSpPr>
        <p:sp>
          <p:nvSpPr>
            <p:cNvPr id="121858" name="Rectangle 2"/>
            <p:cNvSpPr>
              <a:spLocks noChangeArrowheads="1"/>
            </p:cNvSpPr>
            <p:nvPr/>
          </p:nvSpPr>
          <p:spPr bwMode="auto">
            <a:xfrm>
              <a:off x="290513" y="3822028"/>
              <a:ext cx="8853487" cy="35814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7" tIns="44450" rIns="90487" bIns="44450"/>
            <a:lstStyle/>
            <a:p>
              <a:pPr marL="687388" lvl="1" indent="-187325" defTabSz="895350" eaLnBrk="1" hangingPunct="1">
                <a:lnSpc>
                  <a:spcPct val="100000"/>
                </a:lnSpc>
                <a:spcBef>
                  <a:spcPct val="25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  <a:tabLst>
                  <a:tab pos="457200" algn="l"/>
                  <a:tab pos="2857500" algn="l"/>
                  <a:tab pos="5549900" algn="l"/>
                  <a:tab pos="6972300" algn="l"/>
                </a:tabLst>
              </a:pPr>
              <a:r>
                <a:rPr lang="en-US" sz="2000" dirty="0">
                  <a:solidFill>
                    <a:schemeClr val="bg1"/>
                  </a:solidFill>
                </a:rPr>
                <a:t>	0	0U	</a:t>
              </a:r>
              <a:r>
                <a:rPr lang="en-US" sz="2000" dirty="0"/>
                <a:t>==	</a:t>
              </a:r>
              <a:r>
                <a:rPr lang="en-US" sz="2000" dirty="0">
                  <a:latin typeface="Calibri" pitchFamily="34" charset="0"/>
                </a:rPr>
                <a:t>unsigned</a:t>
              </a:r>
              <a:endParaRPr lang="en-US" sz="2000" dirty="0"/>
            </a:p>
            <a:p>
              <a:pPr marL="687388" lvl="1" indent="-187325" defTabSz="895350" eaLnBrk="1" hangingPunct="1">
                <a:lnSpc>
                  <a:spcPct val="100000"/>
                </a:lnSpc>
                <a:spcBef>
                  <a:spcPct val="25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  <a:tabLst>
                  <a:tab pos="457200" algn="l"/>
                  <a:tab pos="2857500" algn="l"/>
                  <a:tab pos="5549900" algn="l"/>
                  <a:tab pos="6972300" algn="l"/>
                </a:tabLst>
              </a:pPr>
              <a:r>
                <a:rPr lang="en-US" sz="2000" dirty="0">
                  <a:solidFill>
                    <a:schemeClr val="bg1"/>
                  </a:solidFill>
                </a:rPr>
                <a:t>	-1	0	</a:t>
              </a:r>
              <a:r>
                <a:rPr lang="en-US" sz="2000" dirty="0"/>
                <a:t>&lt;	</a:t>
              </a:r>
              <a:r>
                <a:rPr lang="en-US" sz="2000" dirty="0">
                  <a:latin typeface="Calibri" pitchFamily="34" charset="0"/>
                </a:rPr>
                <a:t>signed</a:t>
              </a:r>
              <a:endParaRPr lang="en-US" sz="2000" dirty="0"/>
            </a:p>
            <a:p>
              <a:pPr marL="687388" lvl="1" indent="-187325" defTabSz="895350" eaLnBrk="1" hangingPunct="1">
                <a:lnSpc>
                  <a:spcPct val="100000"/>
                </a:lnSpc>
                <a:spcBef>
                  <a:spcPct val="25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  <a:tabLst>
                  <a:tab pos="457200" algn="l"/>
                  <a:tab pos="2857500" algn="l"/>
                  <a:tab pos="5549900" algn="l"/>
                  <a:tab pos="6972300" algn="l"/>
                </a:tabLst>
              </a:pPr>
              <a:r>
                <a:rPr lang="en-US" sz="2000" dirty="0">
                  <a:solidFill>
                    <a:schemeClr val="bg1"/>
                  </a:solidFill>
                </a:rPr>
                <a:t>	-1	0U	</a:t>
              </a:r>
              <a:r>
                <a:rPr lang="en-US" sz="2000" dirty="0"/>
                <a:t>&gt;	</a:t>
              </a:r>
              <a:r>
                <a:rPr lang="en-US" sz="2000" dirty="0">
                  <a:latin typeface="Calibri" pitchFamily="34" charset="0"/>
                </a:rPr>
                <a:t>unsigned</a:t>
              </a:r>
              <a:endParaRPr lang="en-US" sz="2000" dirty="0"/>
            </a:p>
            <a:p>
              <a:pPr marL="687388" lvl="1" indent="-187325" defTabSz="895350" eaLnBrk="1" hangingPunct="1">
                <a:lnSpc>
                  <a:spcPct val="100000"/>
                </a:lnSpc>
                <a:spcBef>
                  <a:spcPct val="25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  <a:tabLst>
                  <a:tab pos="457200" algn="l"/>
                  <a:tab pos="2857500" algn="l"/>
                  <a:tab pos="5549900" algn="l"/>
                  <a:tab pos="6972300" algn="l"/>
                </a:tabLst>
              </a:pPr>
              <a:r>
                <a:rPr lang="en-US" sz="2000" dirty="0">
                  <a:solidFill>
                    <a:schemeClr val="bg1"/>
                  </a:solidFill>
                </a:rPr>
                <a:t>	2147483647	-2147483648</a:t>
              </a:r>
              <a:r>
                <a:rPr lang="en-US" sz="2000" dirty="0"/>
                <a:t> 	&gt;	</a:t>
              </a:r>
              <a:r>
                <a:rPr lang="en-US" sz="2000" dirty="0">
                  <a:latin typeface="Calibri" pitchFamily="34" charset="0"/>
                </a:rPr>
                <a:t>signed</a:t>
              </a:r>
            </a:p>
            <a:p>
              <a:pPr marL="687388" lvl="1" indent="-187325" defTabSz="895350" eaLnBrk="1" hangingPunct="1">
                <a:lnSpc>
                  <a:spcPct val="100000"/>
                </a:lnSpc>
                <a:spcBef>
                  <a:spcPct val="25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  <a:tabLst>
                  <a:tab pos="457200" algn="l"/>
                  <a:tab pos="2857500" algn="l"/>
                  <a:tab pos="5549900" algn="l"/>
                  <a:tab pos="6972300" algn="l"/>
                </a:tabLst>
              </a:pPr>
              <a:r>
                <a:rPr lang="en-US" sz="2000" dirty="0">
                  <a:solidFill>
                    <a:schemeClr val="bg1"/>
                  </a:solidFill>
                </a:rPr>
                <a:t>	2147483647U	-2147483648</a:t>
              </a:r>
              <a:r>
                <a:rPr lang="en-US" sz="2000" dirty="0"/>
                <a:t> 	&lt;	</a:t>
              </a:r>
              <a:r>
                <a:rPr lang="en-US" sz="2000" dirty="0">
                  <a:latin typeface="Calibri" pitchFamily="34" charset="0"/>
                </a:rPr>
                <a:t>unsigned</a:t>
              </a:r>
              <a:endParaRPr lang="en-US" sz="2000" dirty="0"/>
            </a:p>
            <a:p>
              <a:pPr marL="687388" lvl="1" indent="-187325" defTabSz="895350" eaLnBrk="1" hangingPunct="1">
                <a:lnSpc>
                  <a:spcPct val="100000"/>
                </a:lnSpc>
                <a:spcBef>
                  <a:spcPct val="25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  <a:tabLst>
                  <a:tab pos="457200" algn="l"/>
                  <a:tab pos="2857500" algn="l"/>
                  <a:tab pos="5549900" algn="l"/>
                  <a:tab pos="6972300" algn="l"/>
                </a:tabLst>
              </a:pPr>
              <a:r>
                <a:rPr lang="en-US" sz="2000" dirty="0">
                  <a:solidFill>
                    <a:schemeClr val="bg1"/>
                  </a:solidFill>
                </a:rPr>
                <a:t>	-1	-2</a:t>
              </a:r>
              <a:r>
                <a:rPr lang="en-US" sz="2000" dirty="0"/>
                <a:t> 	&gt;	</a:t>
              </a:r>
              <a:r>
                <a:rPr lang="en-US" sz="2000" dirty="0">
                  <a:latin typeface="Calibri" pitchFamily="34" charset="0"/>
                </a:rPr>
                <a:t>signed</a:t>
              </a:r>
              <a:endParaRPr lang="en-US" sz="2000" dirty="0"/>
            </a:p>
            <a:p>
              <a:pPr marL="687388" lvl="1" indent="-187325" defTabSz="895350" eaLnBrk="1" hangingPunct="1">
                <a:lnSpc>
                  <a:spcPct val="100000"/>
                </a:lnSpc>
                <a:spcBef>
                  <a:spcPct val="25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  <a:tabLst>
                  <a:tab pos="457200" algn="l"/>
                  <a:tab pos="2857500" algn="l"/>
                  <a:tab pos="5549900" algn="l"/>
                  <a:tab pos="6972300" algn="l"/>
                </a:tabLst>
              </a:pPr>
              <a:r>
                <a:rPr lang="en-US" sz="2000" dirty="0">
                  <a:solidFill>
                    <a:schemeClr val="bg1"/>
                  </a:solidFill>
                </a:rPr>
                <a:t>	(unsigned) -1	-2</a:t>
              </a:r>
              <a:r>
                <a:rPr lang="en-US" sz="2000" dirty="0"/>
                <a:t> 	&gt;	</a:t>
              </a:r>
              <a:r>
                <a:rPr lang="en-US" sz="2000" dirty="0">
                  <a:latin typeface="Calibri" pitchFamily="34" charset="0"/>
                </a:rPr>
                <a:t>unsigned</a:t>
              </a:r>
              <a:endParaRPr lang="en-US" sz="2000" dirty="0"/>
            </a:p>
            <a:p>
              <a:pPr marL="687388" lvl="1" indent="-187325" defTabSz="895350" eaLnBrk="1" hangingPunct="1">
                <a:lnSpc>
                  <a:spcPct val="100000"/>
                </a:lnSpc>
                <a:spcBef>
                  <a:spcPct val="25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  <a:tabLst>
                  <a:tab pos="457200" algn="l"/>
                  <a:tab pos="2857500" algn="l"/>
                  <a:tab pos="5549900" algn="l"/>
                  <a:tab pos="6972300" algn="l"/>
                </a:tabLst>
              </a:pPr>
              <a:r>
                <a:rPr lang="en-US" sz="2000" dirty="0">
                  <a:solidFill>
                    <a:schemeClr val="bg1"/>
                  </a:solidFill>
                </a:rPr>
                <a:t>	 2147483647 	2147483648U</a:t>
              </a:r>
              <a:r>
                <a:rPr lang="en-US" sz="2000" dirty="0"/>
                <a:t> 	&lt;	</a:t>
              </a:r>
              <a:r>
                <a:rPr lang="en-US" sz="2000" dirty="0">
                  <a:latin typeface="Calibri" pitchFamily="34" charset="0"/>
                </a:rPr>
                <a:t>unsigned</a:t>
              </a:r>
              <a:endParaRPr lang="en-US" sz="2000" dirty="0"/>
            </a:p>
            <a:p>
              <a:pPr marL="687388" lvl="1" indent="-187325" defTabSz="895350" eaLnBrk="1" hangingPunct="1">
                <a:lnSpc>
                  <a:spcPct val="100000"/>
                </a:lnSpc>
                <a:spcBef>
                  <a:spcPct val="25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  <a:tabLst>
                  <a:tab pos="457200" algn="l"/>
                  <a:tab pos="2857500" algn="l"/>
                  <a:tab pos="5549900" algn="l"/>
                  <a:tab pos="6972300" algn="l"/>
                </a:tabLst>
              </a:pPr>
              <a:r>
                <a:rPr lang="en-US" sz="2000" dirty="0">
                  <a:solidFill>
                    <a:schemeClr val="bg1"/>
                  </a:solidFill>
                </a:rPr>
                <a:t>	 2147483647 	(int) 2147483648U</a:t>
              </a:r>
              <a:r>
                <a:rPr lang="en-US" sz="2000" dirty="0"/>
                <a:t>	&gt;	</a:t>
              </a:r>
              <a:r>
                <a:rPr lang="en-US" sz="2000" dirty="0">
                  <a:latin typeface="Calibri" pitchFamily="34" charset="0"/>
                </a:rPr>
                <a:t>signed</a:t>
              </a:r>
              <a:endParaRPr lang="en-US" sz="2000" dirty="0"/>
            </a:p>
          </p:txBody>
        </p:sp>
        <p:sp>
          <p:nvSpPr>
            <p:cNvPr id="2" name="Rectangle 1"/>
            <p:cNvSpPr/>
            <p:nvPr/>
          </p:nvSpPr>
          <p:spPr>
            <a:xfrm>
              <a:off x="417095" y="4989094"/>
              <a:ext cx="8550442" cy="1860884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prstDash val="solid"/>
              <a:bevel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endParaRPr>
            </a:p>
          </p:txBody>
        </p:sp>
      </p:grpSp>
      <p:sp>
        <p:nvSpPr>
          <p:cNvPr id="12186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5929" y="866276"/>
            <a:ext cx="9719761" cy="5867400"/>
          </a:xfrm>
        </p:spPr>
        <p:txBody>
          <a:bodyPr lIns="90487" tIns="44450" rIns="90487" bIns="44450"/>
          <a:lstStyle/>
          <a:p>
            <a:pPr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/>
              <a:t>Expression Evaluation</a:t>
            </a:r>
          </a:p>
          <a:p>
            <a:pPr marL="687388" lvl="1" indent="-187325"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/>
              <a:t>If there is a mix of unsigned and signed in single expression, </a:t>
            </a:r>
            <a:br>
              <a:rPr lang="en-US" dirty="0"/>
            </a:br>
            <a:r>
              <a:rPr lang="en-US" b="1" i="1" dirty="0">
                <a:solidFill>
                  <a:srgbClr val="C00000"/>
                </a:solidFill>
              </a:rPr>
              <a:t>signed values implicitly cast to unsigned</a:t>
            </a:r>
          </a:p>
          <a:p>
            <a:pPr marL="687388" lvl="1" indent="-187325"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/>
              <a:t>Including comparison operations </a:t>
            </a:r>
            <a:r>
              <a:rPr lang="en-US" b="1" dirty="0">
                <a:latin typeface="Courier New" pitchFamily="49" charset="0"/>
              </a:rPr>
              <a:t>&lt;</a:t>
            </a:r>
            <a:r>
              <a:rPr lang="en-US" b="1" dirty="0"/>
              <a:t>, </a:t>
            </a:r>
            <a:r>
              <a:rPr lang="en-US" b="1" dirty="0">
                <a:latin typeface="Courier New" pitchFamily="49" charset="0"/>
              </a:rPr>
              <a:t>&gt;</a:t>
            </a:r>
            <a:r>
              <a:rPr lang="en-US" b="1" dirty="0"/>
              <a:t>, </a:t>
            </a:r>
            <a:r>
              <a:rPr lang="en-US" b="1" dirty="0">
                <a:latin typeface="Courier New" pitchFamily="49" charset="0"/>
              </a:rPr>
              <a:t>==</a:t>
            </a:r>
            <a:r>
              <a:rPr lang="en-US" b="1" dirty="0"/>
              <a:t>, </a:t>
            </a:r>
            <a:r>
              <a:rPr lang="en-US" b="1" dirty="0">
                <a:latin typeface="Courier New" pitchFamily="49" charset="0"/>
              </a:rPr>
              <a:t>&lt;=</a:t>
            </a:r>
            <a:r>
              <a:rPr lang="en-US" b="1" dirty="0"/>
              <a:t>, </a:t>
            </a:r>
            <a:r>
              <a:rPr lang="en-US" b="1" dirty="0">
                <a:latin typeface="Courier New" pitchFamily="49" charset="0"/>
              </a:rPr>
              <a:t>&gt;=</a:t>
            </a:r>
          </a:p>
          <a:p>
            <a:pPr marL="687388" lvl="1" indent="-187325"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endParaRPr lang="en-US" dirty="0">
              <a:latin typeface="Courier New" pitchFamily="49" charset="0"/>
            </a:endParaRPr>
          </a:p>
          <a:p>
            <a:pPr marL="687388" lvl="1" indent="-187325"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endParaRPr lang="en-US" b="1" dirty="0">
              <a:latin typeface="Courier New" pitchFamily="49" charset="0"/>
            </a:endParaRPr>
          </a:p>
          <a:p>
            <a:pPr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/>
              <a:t>Constant</a:t>
            </a:r>
            <a:r>
              <a:rPr lang="en-US" baseline="-25000" dirty="0"/>
              <a:t>1</a:t>
            </a:r>
            <a:r>
              <a:rPr lang="en-US" dirty="0"/>
              <a:t>	Constant</a:t>
            </a:r>
            <a:r>
              <a:rPr lang="en-US" baseline="-25000" dirty="0"/>
              <a:t>2</a:t>
            </a:r>
            <a:r>
              <a:rPr lang="en-US" dirty="0"/>
              <a:t>	Relation	Evaluation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657850" algn="l"/>
                <a:tab pos="6972300" algn="l"/>
              </a:tabLst>
              <a:defRPr/>
            </a:pPr>
            <a:r>
              <a:rPr lang="en-US" sz="2100" dirty="0"/>
              <a:t>	0	0U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/>
              <a:t>	-1	0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/>
              <a:t>	-1	0U	</a:t>
            </a:r>
          </a:p>
        </p:txBody>
      </p:sp>
    </p:spTree>
    <p:extLst>
      <p:ext uri="{BB962C8B-B14F-4D97-AF65-F5344CB8AC3E}">
        <p14:creationId xmlns:p14="http://schemas.microsoft.com/office/powerpoint/2010/main" val="1508721926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177382" cy="762000"/>
          </a:xfrm>
        </p:spPr>
        <p:txBody>
          <a:bodyPr/>
          <a:lstStyle/>
          <a:p>
            <a:pPr marL="0" indent="0"/>
            <a:r>
              <a:rPr lang="en-US" dirty="0"/>
              <a:t>Summary</a:t>
            </a:r>
            <a:br>
              <a:rPr lang="en-US" dirty="0"/>
            </a:br>
            <a:r>
              <a:rPr lang="en-US" dirty="0"/>
              <a:t>Casting Signed ↔ Unsigned: Basic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809750"/>
            <a:ext cx="7896225" cy="4972050"/>
          </a:xfrm>
        </p:spPr>
        <p:txBody>
          <a:bodyPr/>
          <a:lstStyle/>
          <a:p>
            <a:r>
              <a:rPr lang="en-US" dirty="0"/>
              <a:t>Bit pattern is maintained</a:t>
            </a:r>
          </a:p>
          <a:p>
            <a:r>
              <a:rPr lang="en-US" dirty="0"/>
              <a:t>But reinterpreted</a:t>
            </a:r>
          </a:p>
          <a:p>
            <a:endParaRPr lang="en-US" dirty="0"/>
          </a:p>
          <a:p>
            <a:r>
              <a:rPr lang="en-US" dirty="0"/>
              <a:t>Expression containing signed and unsigned </a:t>
            </a:r>
            <a:r>
              <a:rPr lang="en-US" dirty="0" err="1"/>
              <a:t>int</a:t>
            </a:r>
            <a:endParaRPr lang="en-US" dirty="0"/>
          </a:p>
          <a:p>
            <a:pPr lvl="1"/>
            <a:r>
              <a:rPr lang="en-US" dirty="0" err="1">
                <a:latin typeface="Courier New"/>
                <a:cs typeface="Courier New"/>
              </a:rPr>
              <a:t>int</a:t>
            </a:r>
            <a:r>
              <a:rPr lang="en-US" dirty="0"/>
              <a:t> is cast to </a:t>
            </a:r>
            <a:r>
              <a:rPr lang="en-US" dirty="0">
                <a:latin typeface="Courier New"/>
                <a:cs typeface="Courier New"/>
              </a:rPr>
              <a:t>unsigned</a:t>
            </a:r>
            <a:r>
              <a:rPr lang="en-US" dirty="0"/>
              <a:t>!!</a:t>
            </a:r>
          </a:p>
        </p:txBody>
      </p:sp>
    </p:spTree>
    <p:extLst>
      <p:ext uri="{BB962C8B-B14F-4D97-AF65-F5344CB8AC3E}">
        <p14:creationId xmlns:p14="http://schemas.microsoft.com/office/powerpoint/2010/main" val="1727053836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>
                <a:solidFill>
                  <a:srgbClr val="A6A6A6"/>
                </a:solidFill>
              </a:rPr>
              <a:t>Bit-level manipulations</a:t>
            </a:r>
          </a:p>
          <a:p>
            <a:r>
              <a:rPr lang="en-US" dirty="0"/>
              <a:t>Integers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Representation: unsigned and signed</a:t>
            </a:r>
          </a:p>
          <a:p>
            <a:pPr lvl="1"/>
            <a:r>
              <a:rPr lang="en-US" dirty="0">
                <a:solidFill>
                  <a:srgbClr val="A6A6A6"/>
                </a:solidFill>
              </a:rPr>
              <a:t>Conversion, casting</a:t>
            </a:r>
          </a:p>
          <a:p>
            <a:pPr lvl="1"/>
            <a:r>
              <a:rPr lang="en-US" b="1" dirty="0"/>
              <a:t>Expanding, truncating</a:t>
            </a:r>
          </a:p>
          <a:p>
            <a:pPr lvl="1"/>
            <a:r>
              <a:rPr lang="en-US" dirty="0">
                <a:solidFill>
                  <a:srgbClr val="A6A6A6"/>
                </a:solidFill>
              </a:rPr>
              <a:t>Arithmetic</a:t>
            </a:r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70474037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6110288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Sign Extension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3213" y="1220788"/>
            <a:ext cx="8294687" cy="5224462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/>
              <a:t>Task:</a:t>
            </a:r>
          </a:p>
          <a:p>
            <a:pPr lvl="1" eaLnBrk="1" hangingPunct="1">
              <a:defRPr/>
            </a:pPr>
            <a:r>
              <a:rPr lang="en-US" dirty="0"/>
              <a:t>Given </a:t>
            </a:r>
            <a:r>
              <a:rPr lang="en-US" i="1" dirty="0"/>
              <a:t>w</a:t>
            </a:r>
            <a:r>
              <a:rPr lang="en-US" dirty="0"/>
              <a:t>-bit signed integer </a:t>
            </a:r>
            <a:r>
              <a:rPr lang="en-US" i="1" dirty="0"/>
              <a:t>X</a:t>
            </a:r>
            <a:endParaRPr lang="en-US" dirty="0"/>
          </a:p>
          <a:p>
            <a:pPr lvl="1" eaLnBrk="1" hangingPunct="1">
              <a:defRPr/>
            </a:pPr>
            <a:r>
              <a:rPr lang="en-US" dirty="0"/>
              <a:t>Convert it to </a:t>
            </a:r>
            <a:r>
              <a:rPr lang="en-US" i="1" dirty="0" err="1"/>
              <a:t>w</a:t>
            </a:r>
            <a:r>
              <a:rPr lang="en-US" dirty="0" err="1"/>
              <a:t>+</a:t>
            </a:r>
            <a:r>
              <a:rPr lang="en-US" i="1" dirty="0" err="1"/>
              <a:t>k</a:t>
            </a:r>
            <a:r>
              <a:rPr lang="en-US" dirty="0" err="1"/>
              <a:t>-bit</a:t>
            </a:r>
            <a:r>
              <a:rPr lang="en-US" dirty="0"/>
              <a:t> integer X’ with </a:t>
            </a:r>
            <a:r>
              <a:rPr lang="en-US" i="1" dirty="0"/>
              <a:t>same value</a:t>
            </a:r>
          </a:p>
          <a:p>
            <a:pPr eaLnBrk="1" hangingPunct="1">
              <a:defRPr/>
            </a:pPr>
            <a:r>
              <a:rPr lang="en-US" dirty="0"/>
              <a:t>Rule:</a:t>
            </a:r>
          </a:p>
          <a:p>
            <a:pPr lvl="1" eaLnBrk="1" hangingPunct="1">
              <a:defRPr/>
            </a:pPr>
            <a:r>
              <a:rPr lang="en-US" dirty="0"/>
              <a:t>Make </a:t>
            </a:r>
            <a:r>
              <a:rPr lang="en-US" i="1" dirty="0"/>
              <a:t>k</a:t>
            </a:r>
            <a:r>
              <a:rPr lang="en-US" dirty="0"/>
              <a:t> copies of sign bit:</a:t>
            </a:r>
          </a:p>
          <a:p>
            <a:pPr lvl="1" eaLnBrk="1" hangingPunct="1">
              <a:defRPr/>
            </a:pPr>
            <a:r>
              <a:rPr lang="en-US" b="0" i="1" dirty="0"/>
              <a:t>X</a:t>
            </a:r>
            <a:r>
              <a:rPr lang="en-US" dirty="0"/>
              <a:t>' =  </a:t>
            </a:r>
            <a:r>
              <a:rPr lang="en-US" b="0" i="1" dirty="0" err="1"/>
              <a:t>x</a:t>
            </a:r>
            <a:r>
              <a:rPr lang="en-US" b="0" i="1" baseline="-25000" dirty="0" err="1"/>
              <a:t>w</a:t>
            </a:r>
            <a:r>
              <a:rPr lang="en-US" b="0" baseline="-25000" dirty="0"/>
              <a:t>–1 </a:t>
            </a:r>
            <a:r>
              <a:rPr lang="en-US" dirty="0"/>
              <a:t>,…, </a:t>
            </a:r>
            <a:r>
              <a:rPr lang="en-US" b="0" i="1" dirty="0" err="1"/>
              <a:t>x</a:t>
            </a:r>
            <a:r>
              <a:rPr lang="en-US" b="0" i="1" baseline="-25000" dirty="0" err="1"/>
              <a:t>w</a:t>
            </a:r>
            <a:r>
              <a:rPr lang="en-US" b="0" baseline="-25000" dirty="0"/>
              <a:t>–1 </a:t>
            </a:r>
            <a:r>
              <a:rPr lang="en-US" dirty="0"/>
              <a:t>, </a:t>
            </a:r>
            <a:r>
              <a:rPr lang="en-US" b="0" i="1" dirty="0" err="1"/>
              <a:t>x</a:t>
            </a:r>
            <a:r>
              <a:rPr lang="en-US" b="0" i="1" baseline="-25000" dirty="0" err="1"/>
              <a:t>w</a:t>
            </a:r>
            <a:r>
              <a:rPr lang="en-US" b="0" baseline="-25000" dirty="0"/>
              <a:t>–1 </a:t>
            </a:r>
            <a:r>
              <a:rPr lang="en-US" dirty="0"/>
              <a:t>, </a:t>
            </a:r>
            <a:r>
              <a:rPr lang="en-US" b="0" i="1" dirty="0" err="1"/>
              <a:t>x</a:t>
            </a:r>
            <a:r>
              <a:rPr lang="en-US" b="0" i="1" baseline="-25000" dirty="0" err="1"/>
              <a:t>w</a:t>
            </a:r>
            <a:r>
              <a:rPr lang="en-US" b="0" baseline="-25000" dirty="0"/>
              <a:t>–2 </a:t>
            </a:r>
            <a:r>
              <a:rPr lang="en-US" dirty="0"/>
              <a:t>,…, </a:t>
            </a:r>
            <a:r>
              <a:rPr lang="en-US" b="0" i="1" dirty="0"/>
              <a:t>x</a:t>
            </a:r>
            <a:r>
              <a:rPr lang="en-US" b="0" baseline="-25000" dirty="0"/>
              <a:t>0</a:t>
            </a:r>
          </a:p>
          <a:p>
            <a:pPr eaLnBrk="1" hangingPunct="1">
              <a:defRPr/>
            </a:pPr>
            <a:endParaRPr lang="en-US" dirty="0"/>
          </a:p>
        </p:txBody>
      </p:sp>
      <p:sp>
        <p:nvSpPr>
          <p:cNvPr id="28676" name="Freeform 4"/>
          <p:cNvSpPr>
            <a:spLocks/>
          </p:cNvSpPr>
          <p:nvPr/>
        </p:nvSpPr>
        <p:spPr bwMode="auto">
          <a:xfrm>
            <a:off x="1752600" y="3733800"/>
            <a:ext cx="1296988" cy="77788"/>
          </a:xfrm>
          <a:custGeom>
            <a:avLst/>
            <a:gdLst>
              <a:gd name="T0" fmla="*/ 0 w 817"/>
              <a:gd name="T1" fmla="*/ 0 h 49"/>
              <a:gd name="T2" fmla="*/ 0 w 817"/>
              <a:gd name="T3" fmla="*/ 48 h 49"/>
              <a:gd name="T4" fmla="*/ 816 w 817"/>
              <a:gd name="T5" fmla="*/ 48 h 49"/>
              <a:gd name="T6" fmla="*/ 816 w 817"/>
              <a:gd name="T7" fmla="*/ 0 h 49"/>
              <a:gd name="T8" fmla="*/ 0 60000 65536"/>
              <a:gd name="T9" fmla="*/ 0 60000 65536"/>
              <a:gd name="T10" fmla="*/ 0 60000 65536"/>
              <a:gd name="T11" fmla="*/ 0 60000 65536"/>
              <a:gd name="T12" fmla="*/ 0 w 817"/>
              <a:gd name="T13" fmla="*/ 0 h 49"/>
              <a:gd name="T14" fmla="*/ 817 w 817"/>
              <a:gd name="T15" fmla="*/ 49 h 4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17" h="49">
                <a:moveTo>
                  <a:pt x="0" y="0"/>
                </a:moveTo>
                <a:lnTo>
                  <a:pt x="0" y="48"/>
                </a:lnTo>
                <a:lnTo>
                  <a:pt x="816" y="48"/>
                </a:lnTo>
                <a:lnTo>
                  <a:pt x="816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887058" y="3950922"/>
            <a:ext cx="3028072" cy="33598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k</a:t>
            </a:r>
            <a:r>
              <a:rPr lang="en-US" sz="1600" dirty="0">
                <a:latin typeface="Calibri" pitchFamily="34" charset="0"/>
              </a:rPr>
              <a:t> copies of the most significant bit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550920" y="3944938"/>
            <a:ext cx="5181600" cy="2913062"/>
            <a:chOff x="1392" y="2104"/>
            <a:chExt cx="3264" cy="1835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1392" y="2352"/>
              <a:ext cx="3264" cy="1299"/>
              <a:chOff x="1392" y="2352"/>
              <a:chExt cx="3264" cy="1299"/>
            </a:xfrm>
          </p:grpSpPr>
          <p:grpSp>
            <p:nvGrpSpPr>
              <p:cNvPr id="4" name="Group 8"/>
              <p:cNvGrpSpPr>
                <a:grpSpLocks/>
              </p:cNvGrpSpPr>
              <p:nvPr/>
            </p:nvGrpSpPr>
            <p:grpSpPr bwMode="auto">
              <a:xfrm>
                <a:off x="2928" y="2400"/>
                <a:ext cx="1728" cy="144"/>
                <a:chOff x="2928" y="2400"/>
                <a:chExt cx="1728" cy="144"/>
              </a:xfrm>
            </p:grpSpPr>
            <p:sp>
              <p:nvSpPr>
                <p:cNvPr id="28714" name="Rectangle 9"/>
                <p:cNvSpPr>
                  <a:spLocks noChangeArrowheads="1"/>
                </p:cNvSpPr>
                <p:nvPr/>
              </p:nvSpPr>
              <p:spPr bwMode="auto">
                <a:xfrm>
                  <a:off x="2928" y="2400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15" name="Rectangle 10"/>
                <p:cNvSpPr>
                  <a:spLocks noChangeArrowheads="1"/>
                </p:cNvSpPr>
                <p:nvPr/>
              </p:nvSpPr>
              <p:spPr bwMode="auto">
                <a:xfrm>
                  <a:off x="3072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16" name="Rectangle 11"/>
                <p:cNvSpPr>
                  <a:spLocks noChangeArrowheads="1"/>
                </p:cNvSpPr>
                <p:nvPr/>
              </p:nvSpPr>
              <p:spPr bwMode="auto">
                <a:xfrm>
                  <a:off x="3216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17" name="Rectangle 12"/>
                <p:cNvSpPr>
                  <a:spLocks noChangeArrowheads="1"/>
                </p:cNvSpPr>
                <p:nvPr/>
              </p:nvSpPr>
              <p:spPr bwMode="auto">
                <a:xfrm>
                  <a:off x="4224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18" name="Rectangle 13"/>
                <p:cNvSpPr>
                  <a:spLocks noChangeArrowheads="1"/>
                </p:cNvSpPr>
                <p:nvPr/>
              </p:nvSpPr>
              <p:spPr bwMode="auto">
                <a:xfrm>
                  <a:off x="4368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19" name="Rectangle 14"/>
                <p:cNvSpPr>
                  <a:spLocks noChangeArrowheads="1"/>
                </p:cNvSpPr>
                <p:nvPr/>
              </p:nvSpPr>
              <p:spPr bwMode="auto">
                <a:xfrm>
                  <a:off x="4512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20" name="Rectangle 15"/>
                <p:cNvSpPr>
                  <a:spLocks noChangeArrowheads="1"/>
                </p:cNvSpPr>
                <p:nvPr/>
              </p:nvSpPr>
              <p:spPr bwMode="auto">
                <a:xfrm>
                  <a:off x="3360" y="2400"/>
                  <a:ext cx="86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r>
                    <a:rPr lang="en-US" b="0"/>
                    <a:t>• • •</a:t>
                  </a:r>
                </a:p>
              </p:txBody>
            </p:sp>
          </p:grpSp>
          <p:sp>
            <p:nvSpPr>
              <p:cNvPr id="28687" name="Rectangle 16"/>
              <p:cNvSpPr>
                <a:spLocks noChangeArrowheads="1"/>
              </p:cNvSpPr>
              <p:nvPr/>
            </p:nvSpPr>
            <p:spPr bwMode="auto">
              <a:xfrm>
                <a:off x="2544" y="2352"/>
                <a:ext cx="248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i="1">
                    <a:latin typeface="Times" pitchFamily="18" charset="0"/>
                  </a:rPr>
                  <a:t>X</a:t>
                </a:r>
                <a:r>
                  <a:rPr lang="en-US" b="0">
                    <a:latin typeface="Times" pitchFamily="18" charset="0"/>
                  </a:rPr>
                  <a:t> </a:t>
                </a:r>
                <a:endParaRPr lang="en-US" b="0">
                  <a:latin typeface="Symbol" pitchFamily="18" charset="2"/>
                </a:endParaRPr>
              </a:p>
            </p:txBody>
          </p:sp>
          <p:sp>
            <p:nvSpPr>
              <p:cNvPr id="28688" name="Rectangle 17"/>
              <p:cNvSpPr>
                <a:spLocks noChangeArrowheads="1"/>
              </p:cNvSpPr>
              <p:nvPr/>
            </p:nvSpPr>
            <p:spPr bwMode="auto">
              <a:xfrm>
                <a:off x="1392" y="3360"/>
                <a:ext cx="299" cy="29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i="1" dirty="0">
                    <a:latin typeface="Times" pitchFamily="18" charset="0"/>
                  </a:rPr>
                  <a:t>X</a:t>
                </a:r>
                <a:r>
                  <a:rPr lang="en-US" dirty="0">
                    <a:latin typeface="Times" pitchFamily="18" charset="0"/>
                  </a:rPr>
                  <a:t>’</a:t>
                </a:r>
                <a:endParaRPr lang="en-US" b="0" dirty="0">
                  <a:latin typeface="Symbol" pitchFamily="18" charset="2"/>
                </a:endParaRPr>
              </a:p>
            </p:txBody>
          </p:sp>
          <p:sp>
            <p:nvSpPr>
              <p:cNvPr id="28689" name="Line 18"/>
              <p:cNvSpPr>
                <a:spLocks noChangeShapeType="1"/>
              </p:cNvSpPr>
              <p:nvPr/>
            </p:nvSpPr>
            <p:spPr bwMode="auto">
              <a:xfrm>
                <a:off x="3024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0" name="Line 19"/>
              <p:cNvSpPr>
                <a:spLocks noChangeShapeType="1"/>
              </p:cNvSpPr>
              <p:nvPr/>
            </p:nvSpPr>
            <p:spPr bwMode="auto">
              <a:xfrm flipH="1">
                <a:off x="2880" y="2592"/>
                <a:ext cx="144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5" name="Group 20"/>
              <p:cNvGrpSpPr>
                <a:grpSpLocks/>
              </p:cNvGrpSpPr>
              <p:nvPr/>
            </p:nvGrpSpPr>
            <p:grpSpPr bwMode="auto">
              <a:xfrm>
                <a:off x="1824" y="3456"/>
                <a:ext cx="2832" cy="144"/>
                <a:chOff x="1824" y="3456"/>
                <a:chExt cx="2832" cy="144"/>
              </a:xfrm>
            </p:grpSpPr>
            <p:sp>
              <p:nvSpPr>
                <p:cNvPr id="28701" name="Rectangle 21"/>
                <p:cNvSpPr>
                  <a:spLocks noChangeArrowheads="1"/>
                </p:cNvSpPr>
                <p:nvPr/>
              </p:nvSpPr>
              <p:spPr bwMode="auto">
                <a:xfrm>
                  <a:off x="2112" y="3456"/>
                  <a:ext cx="528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r>
                    <a:rPr lang="en-US" b="0"/>
                    <a:t>• • •</a:t>
                  </a:r>
                </a:p>
              </p:txBody>
            </p:sp>
            <p:sp>
              <p:nvSpPr>
                <p:cNvPr id="28702" name="Rectangle 22"/>
                <p:cNvSpPr>
                  <a:spLocks noChangeArrowheads="1"/>
                </p:cNvSpPr>
                <p:nvPr/>
              </p:nvSpPr>
              <p:spPr bwMode="auto">
                <a:xfrm>
                  <a:off x="2784" y="3456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03" name="Rectangle 23"/>
                <p:cNvSpPr>
                  <a:spLocks noChangeArrowheads="1"/>
                </p:cNvSpPr>
                <p:nvPr/>
              </p:nvSpPr>
              <p:spPr bwMode="auto">
                <a:xfrm>
                  <a:off x="2640" y="3456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04" name="Rectangle 24"/>
                <p:cNvSpPr>
                  <a:spLocks noChangeArrowheads="1"/>
                </p:cNvSpPr>
                <p:nvPr/>
              </p:nvSpPr>
              <p:spPr bwMode="auto">
                <a:xfrm>
                  <a:off x="1968" y="3456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05" name="Rectangle 25"/>
                <p:cNvSpPr>
                  <a:spLocks noChangeArrowheads="1"/>
                </p:cNvSpPr>
                <p:nvPr/>
              </p:nvSpPr>
              <p:spPr bwMode="auto">
                <a:xfrm>
                  <a:off x="1824" y="3456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grpSp>
              <p:nvGrpSpPr>
                <p:cNvPr id="6" name="Group 26"/>
                <p:cNvGrpSpPr>
                  <a:grpSpLocks/>
                </p:cNvGrpSpPr>
                <p:nvPr/>
              </p:nvGrpSpPr>
              <p:grpSpPr bwMode="auto">
                <a:xfrm>
                  <a:off x="2928" y="3456"/>
                  <a:ext cx="1728" cy="144"/>
                  <a:chOff x="2928" y="3456"/>
                  <a:chExt cx="1728" cy="144"/>
                </a:xfrm>
              </p:grpSpPr>
              <p:sp>
                <p:nvSpPr>
                  <p:cNvPr id="28707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3456"/>
                    <a:ext cx="144" cy="144"/>
                  </a:xfrm>
                  <a:prstGeom prst="rect">
                    <a:avLst/>
                  </a:prstGeom>
                  <a:solidFill>
                    <a:schemeClr val="accent2">
                      <a:lumMod val="40000"/>
                      <a:lumOff val="60000"/>
                    </a:schemeClr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08" name="Rectangle 28"/>
                  <p:cNvSpPr>
                    <a:spLocks noChangeArrowheads="1"/>
                  </p:cNvSpPr>
                  <p:nvPr/>
                </p:nvSpPr>
                <p:spPr bwMode="auto">
                  <a:xfrm>
                    <a:off x="3072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09" name="Rectangle 29"/>
                  <p:cNvSpPr>
                    <a:spLocks noChangeArrowheads="1"/>
                  </p:cNvSpPr>
                  <p:nvPr/>
                </p:nvSpPr>
                <p:spPr bwMode="auto">
                  <a:xfrm>
                    <a:off x="3216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10" name="Rectangle 30"/>
                  <p:cNvSpPr>
                    <a:spLocks noChangeArrowheads="1"/>
                  </p:cNvSpPr>
                  <p:nvPr/>
                </p:nvSpPr>
                <p:spPr bwMode="auto">
                  <a:xfrm>
                    <a:off x="4224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11" name="Rectangle 31"/>
                  <p:cNvSpPr>
                    <a:spLocks noChangeArrowheads="1"/>
                  </p:cNvSpPr>
                  <p:nvPr/>
                </p:nvSpPr>
                <p:spPr bwMode="auto">
                  <a:xfrm>
                    <a:off x="4368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12" name="Rectangle 32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13" name="Rectangle 33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3456"/>
                    <a:ext cx="86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r>
                      <a:rPr lang="en-US" b="0"/>
                      <a:t>• • •</a:t>
                    </a:r>
                  </a:p>
                </p:txBody>
              </p:sp>
            </p:grpSp>
          </p:grpSp>
          <p:sp>
            <p:nvSpPr>
              <p:cNvPr id="28692" name="Line 34"/>
              <p:cNvSpPr>
                <a:spLocks noChangeShapeType="1"/>
              </p:cNvSpPr>
              <p:nvPr/>
            </p:nvSpPr>
            <p:spPr bwMode="auto">
              <a:xfrm flipH="1">
                <a:off x="2736" y="2592"/>
                <a:ext cx="288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3" name="Line 35"/>
              <p:cNvSpPr>
                <a:spLocks noChangeShapeType="1"/>
              </p:cNvSpPr>
              <p:nvPr/>
            </p:nvSpPr>
            <p:spPr bwMode="auto">
              <a:xfrm flipH="1">
                <a:off x="2064" y="2592"/>
                <a:ext cx="96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4" name="Line 36"/>
              <p:cNvSpPr>
                <a:spLocks noChangeShapeType="1"/>
              </p:cNvSpPr>
              <p:nvPr/>
            </p:nvSpPr>
            <p:spPr bwMode="auto">
              <a:xfrm flipH="1">
                <a:off x="1920" y="2592"/>
                <a:ext cx="1104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5" name="Line 37"/>
              <p:cNvSpPr>
                <a:spLocks noChangeShapeType="1"/>
              </p:cNvSpPr>
              <p:nvPr/>
            </p:nvSpPr>
            <p:spPr bwMode="auto">
              <a:xfrm>
                <a:off x="3168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6" name="Line 38"/>
              <p:cNvSpPr>
                <a:spLocks noChangeShapeType="1"/>
              </p:cNvSpPr>
              <p:nvPr/>
            </p:nvSpPr>
            <p:spPr bwMode="auto">
              <a:xfrm>
                <a:off x="3312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7" name="Line 39"/>
              <p:cNvSpPr>
                <a:spLocks noChangeShapeType="1"/>
              </p:cNvSpPr>
              <p:nvPr/>
            </p:nvSpPr>
            <p:spPr bwMode="auto">
              <a:xfrm>
                <a:off x="4320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8" name="Line 40"/>
              <p:cNvSpPr>
                <a:spLocks noChangeShapeType="1"/>
              </p:cNvSpPr>
              <p:nvPr/>
            </p:nvSpPr>
            <p:spPr bwMode="auto">
              <a:xfrm>
                <a:off x="4464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9" name="Line 41"/>
              <p:cNvSpPr>
                <a:spLocks noChangeShapeType="1"/>
              </p:cNvSpPr>
              <p:nvPr/>
            </p:nvSpPr>
            <p:spPr bwMode="auto">
              <a:xfrm>
                <a:off x="4608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00" name="Rectangle 42"/>
              <p:cNvSpPr>
                <a:spLocks noChangeArrowheads="1"/>
              </p:cNvSpPr>
              <p:nvPr/>
            </p:nvSpPr>
            <p:spPr bwMode="auto">
              <a:xfrm>
                <a:off x="2352" y="3120"/>
                <a:ext cx="451" cy="19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400" b="0"/>
                  <a:t>• • •</a:t>
                </a:r>
              </a:p>
            </p:txBody>
          </p:sp>
        </p:grpSp>
        <p:sp>
          <p:nvSpPr>
            <p:cNvPr id="28680" name="Line 43"/>
            <p:cNvSpPr>
              <a:spLocks noChangeShapeType="1"/>
            </p:cNvSpPr>
            <p:nvPr/>
          </p:nvSpPr>
          <p:spPr bwMode="auto">
            <a:xfrm>
              <a:off x="2928" y="2208"/>
              <a:ext cx="17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1" name="Rectangle 44"/>
            <p:cNvSpPr>
              <a:spLocks noChangeArrowheads="1"/>
            </p:cNvSpPr>
            <p:nvPr/>
          </p:nvSpPr>
          <p:spPr bwMode="auto">
            <a:xfrm>
              <a:off x="3696" y="2104"/>
              <a:ext cx="255" cy="291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i="1" dirty="0">
                  <a:latin typeface="Calibri" pitchFamily="34" charset="0"/>
                </a:rPr>
                <a:t>w</a:t>
              </a:r>
            </a:p>
          </p:txBody>
        </p:sp>
        <p:sp>
          <p:nvSpPr>
            <p:cNvPr id="28682" name="Line 45"/>
            <p:cNvSpPr>
              <a:spLocks noChangeShapeType="1"/>
            </p:cNvSpPr>
            <p:nvPr/>
          </p:nvSpPr>
          <p:spPr bwMode="auto">
            <a:xfrm>
              <a:off x="2928" y="3744"/>
              <a:ext cx="17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3" name="Rectangle 46"/>
            <p:cNvSpPr>
              <a:spLocks noChangeArrowheads="1"/>
            </p:cNvSpPr>
            <p:nvPr/>
          </p:nvSpPr>
          <p:spPr bwMode="auto">
            <a:xfrm>
              <a:off x="3696" y="3640"/>
              <a:ext cx="255" cy="291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i="1" dirty="0">
                  <a:latin typeface="Calibri" pitchFamily="34" charset="0"/>
                </a:rPr>
                <a:t>w</a:t>
              </a:r>
            </a:p>
          </p:txBody>
        </p:sp>
        <p:sp>
          <p:nvSpPr>
            <p:cNvPr id="28684" name="Line 47"/>
            <p:cNvSpPr>
              <a:spLocks noChangeShapeType="1"/>
            </p:cNvSpPr>
            <p:nvPr/>
          </p:nvSpPr>
          <p:spPr bwMode="auto">
            <a:xfrm>
              <a:off x="1824" y="3744"/>
              <a:ext cx="11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5" name="Rectangle 48"/>
            <p:cNvSpPr>
              <a:spLocks noChangeArrowheads="1"/>
            </p:cNvSpPr>
            <p:nvPr/>
          </p:nvSpPr>
          <p:spPr bwMode="auto">
            <a:xfrm>
              <a:off x="2208" y="3648"/>
              <a:ext cx="204" cy="291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i="1" dirty="0">
                  <a:latin typeface="Calibri" pitchFamily="34" charset="0"/>
                </a:rPr>
                <a:t>k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0D03142-2005-1646-92D7-A9FA81FB974A}"/>
                  </a:ext>
                </a:extLst>
              </p:cNvPr>
              <p:cNvSpPr txBox="1"/>
              <p:nvPr/>
            </p:nvSpPr>
            <p:spPr>
              <a:xfrm>
                <a:off x="4056395" y="4248254"/>
                <a:ext cx="1198469" cy="276999"/>
              </a:xfrm>
              <a:prstGeom prst="wedgeRectCallout">
                <a:avLst>
                  <a:gd name="adj1" fmla="val 106864"/>
                  <a:gd name="adj2" fmla="val 24276"/>
                </a:avLst>
              </a:prstGeom>
              <a:ln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ea typeface="Arial Narrow Bold"/>
                          <a:cs typeface="Arial Narrow Bold"/>
                          <a:sym typeface="Arial Narrow Bold"/>
                        </a:rPr>
                        <m:t>−</m:t>
                      </m:r>
                      <m:sSup>
                        <m:sSupPr>
                          <m:ctrlPr>
                            <a:rPr kumimoji="0" lang="en-US" sz="18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Arial Narrow Bold"/>
                              <a:cs typeface="Arial Narrow Bold"/>
                              <a:sym typeface="Arial Narrow Bold"/>
                            </a:rPr>
                          </m:ctrlPr>
                        </m:sSupPr>
                        <m:e>
                          <m:r>
                            <a:rPr kumimoji="0" lang="en-US" sz="18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Arial Narrow Bold"/>
                              <a:cs typeface="Arial Narrow Bold"/>
                              <a:sym typeface="Arial Narrow Bold"/>
                            </a:rPr>
                            <m:t>2</m:t>
                          </m:r>
                        </m:e>
                        <m:sup>
                          <m:r>
                            <a:rPr kumimoji="0" lang="en-US" sz="18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Arial Narrow Bold"/>
                              <a:cs typeface="Arial Narrow Bold"/>
                              <a:sym typeface="Arial Narrow Bold"/>
                            </a:rPr>
                            <m:t>𝑤</m:t>
                          </m:r>
                          <m:r>
                            <a:rPr kumimoji="0" lang="en-US" sz="18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Arial Narrow Bold"/>
                              <a:cs typeface="Arial Narrow Bold"/>
                              <a:sym typeface="Arial Narrow Bold"/>
                            </a:rPr>
                            <m:t>−1</m:t>
                          </m:r>
                        </m:sup>
                      </m:sSup>
                      <m:r>
                        <a:rPr kumimoji="0" lang="en-US" sz="1800" b="0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ea typeface="Arial Narrow Bold"/>
                          <a:cs typeface="Arial Narrow Bold"/>
                          <a:sym typeface="Arial Narrow Bold"/>
                        </a:rPr>
                        <m:t>+…</m:t>
                      </m:r>
                    </m:oMath>
                  </m:oMathPara>
                </a14:m>
                <a:endParaRPr kumimoji="0" lang="en-US" sz="18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ea typeface="Arial Narrow Bold"/>
                  <a:cs typeface="Arial Narrow Bold"/>
                  <a:sym typeface="Arial Narrow Bold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0D03142-2005-1646-92D7-A9FA81FB97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6395" y="4248254"/>
                <a:ext cx="1198469" cy="276999"/>
              </a:xfrm>
              <a:prstGeom prst="wedgeRectCallout">
                <a:avLst>
                  <a:gd name="adj1" fmla="val 106864"/>
                  <a:gd name="adj2" fmla="val 24276"/>
                </a:avLst>
              </a:prstGeom>
              <a:blipFill>
                <a:blip r:embed="rId3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1D2FD3EC-3208-2B4D-ABCF-3A87A1A1F8BA}"/>
                  </a:ext>
                </a:extLst>
              </p:cNvPr>
              <p:cNvSpPr txBox="1"/>
              <p:nvPr/>
            </p:nvSpPr>
            <p:spPr>
              <a:xfrm>
                <a:off x="836020" y="5332151"/>
                <a:ext cx="3705500" cy="558936"/>
              </a:xfrm>
              <a:prstGeom prst="wedgeRectCallout">
                <a:avLst>
                  <a:gd name="adj1" fmla="val 60779"/>
                  <a:gd name="adj2" fmla="val 82773"/>
                </a:avLst>
              </a:prstGeom>
              <a:ln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ot="0" spcFirstLastPara="1" vertOverflow="overflow" horzOverflow="overflow" vert="horz" wrap="square" lIns="0" tIns="0" rIns="0" bIns="0" numCol="1" spcCol="38100" rtlCol="0" anchor="t">
                <a:spAutoFit/>
              </a:bodyPr>
              <a:lstStyle/>
              <a:p>
                <a:pPr algn="l" rtl="0" latinLnBrk="1" hangingPunct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ea typeface="Arial Narrow Bold"/>
                          <a:cs typeface="Arial Narrow Bold"/>
                          <a:sym typeface="Arial Narrow Bold"/>
                        </a:rPr>
                        <m:t>−</m:t>
                      </m:r>
                      <m:sSup>
                        <m:sSupPr>
                          <m:ctrlPr>
                            <a:rPr kumimoji="0" lang="en-US" sz="18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Arial Narrow Bold"/>
                              <a:cs typeface="Arial Narrow Bold"/>
                              <a:sym typeface="Arial Narrow Bold"/>
                            </a:rPr>
                          </m:ctrlPr>
                        </m:sSupPr>
                        <m:e>
                          <m:r>
                            <a:rPr kumimoji="0" lang="en-US" sz="18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Arial Narrow Bold"/>
                              <a:cs typeface="Arial Narrow Bold"/>
                              <a:sym typeface="Arial Narrow Bold"/>
                            </a:rPr>
                            <m:t>2</m:t>
                          </m:r>
                        </m:e>
                        <m:sup>
                          <m:r>
                            <a:rPr kumimoji="0" lang="en-US" sz="18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Arial Narrow Bold"/>
                              <a:cs typeface="Arial Narrow Bold"/>
                              <a:sym typeface="Arial Narrow Bold"/>
                            </a:rPr>
                            <m:t>𝑤</m:t>
                          </m:r>
                          <m:r>
                            <a:rPr kumimoji="0" lang="en-US" sz="18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Arial Narrow Bold"/>
                              <a:cs typeface="Arial Narrow Bold"/>
                              <a:sym typeface="Arial Narrow Bold"/>
                            </a:rPr>
                            <m:t>+</m:t>
                          </m:r>
                          <m:r>
                            <a:rPr kumimoji="0" lang="en-US" sz="18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Arial Narrow Bold"/>
                              <a:cs typeface="Arial Narrow Bold"/>
                              <a:sym typeface="Arial Narrow Bold"/>
                            </a:rPr>
                            <m:t>𝑘</m:t>
                          </m:r>
                          <m:r>
                            <a:rPr kumimoji="0" lang="en-US" sz="18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Arial Narrow Bold"/>
                              <a:cs typeface="Arial Narrow Bold"/>
                              <a:sym typeface="Arial Narrow Bold"/>
                            </a:rPr>
                            <m:t>−1</m:t>
                          </m:r>
                        </m:sup>
                      </m:sSup>
                      <m:r>
                        <a:rPr kumimoji="0" lang="en-US" sz="1800" b="0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ea typeface="Arial Narrow Bold"/>
                          <a:cs typeface="Arial Narrow Bold"/>
                          <a:sym typeface="Arial Narrow Bold"/>
                        </a:rPr>
                        <m:t>+</m:t>
                      </m:r>
                      <m:sSup>
                        <m:sSupPr>
                          <m:ctrlPr>
                            <a:rPr kumimoji="0" lang="en-US" sz="18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Arial Narrow Bold"/>
                              <a:cs typeface="Arial Narrow Bold"/>
                              <a:sym typeface="Arial Narrow Bold"/>
                            </a:rPr>
                          </m:ctrlPr>
                        </m:sSupPr>
                        <m:e>
                          <m:r>
                            <a:rPr kumimoji="0" lang="en-US" sz="18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Arial Narrow Bold"/>
                              <a:cs typeface="Arial Narrow Bold"/>
                              <a:sym typeface="Arial Narrow Bold"/>
                            </a:rPr>
                            <m:t>2</m:t>
                          </m:r>
                        </m:e>
                        <m:sup>
                          <m:r>
                            <a:rPr kumimoji="0" lang="en-US" sz="18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Arial Narrow Bold"/>
                              <a:cs typeface="Arial Narrow Bold"/>
                              <a:sym typeface="Arial Narrow Bold"/>
                            </a:rPr>
                            <m:t>𝑤</m:t>
                          </m:r>
                          <m:r>
                            <a:rPr kumimoji="0" lang="en-US" sz="18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Arial Narrow Bold"/>
                              <a:cs typeface="Arial Narrow Bold"/>
                              <a:sym typeface="Arial Narrow Bold"/>
                            </a:rPr>
                            <m:t>+</m:t>
                          </m:r>
                          <m:r>
                            <a:rPr kumimoji="0" lang="en-US" sz="18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Arial Narrow Bold"/>
                              <a:cs typeface="Arial Narrow Bold"/>
                              <a:sym typeface="Arial Narrow Bold"/>
                            </a:rPr>
                            <m:t>𝑘</m:t>
                          </m:r>
                          <m:r>
                            <a:rPr kumimoji="0" lang="en-US" sz="18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Arial Narrow Bold"/>
                              <a:cs typeface="Arial Narrow Bold"/>
                              <a:sym typeface="Arial Narrow Bold"/>
                            </a:rPr>
                            <m:t>−2</m:t>
                          </m:r>
                        </m:sup>
                      </m:sSup>
                      <m:r>
                        <a:rPr kumimoji="0" lang="en-US" sz="1800" b="0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ea typeface="Arial Narrow Bold"/>
                          <a:cs typeface="Arial Narrow Bold"/>
                          <a:sym typeface="Arial Narrow Bold"/>
                        </a:rPr>
                        <m:t>+…+</m:t>
                      </m:r>
                      <m:sSup>
                        <m:sSup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en-US" sz="1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+…=</m:t>
                      </m:r>
                      <m:r>
                        <a:rPr lang="en-US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Arial Narrow Bold"/>
                          <a:cs typeface="Arial Narrow Bold"/>
                        </a:rPr>
                        <m:t>−</m:t>
                      </m:r>
                      <m:sSup>
                        <m:sSup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Arial Narrow Bold"/>
                              <a:cs typeface="Arial Narrow Bold"/>
                            </a:rPr>
                          </m:ctrlPr>
                        </m:sSup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Arial Narrow Bold"/>
                              <a:cs typeface="Arial Narrow Bold"/>
                            </a:rPr>
                            <m:t>2</m:t>
                          </m:r>
                        </m:e>
                        <m:sup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Arial Narrow Bold"/>
                              <a:cs typeface="Arial Narrow Bold"/>
                            </a:rPr>
                            <m:t>𝑤</m:t>
                          </m:r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Arial Narrow Bold"/>
                              <a:cs typeface="Arial Narrow Bold"/>
                            </a:rPr>
                            <m:t>−1</m:t>
                          </m:r>
                        </m:sup>
                      </m:sSup>
                      <m:r>
                        <a:rPr lang="en-US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Arial Narrow Bold"/>
                          <a:cs typeface="Arial Narrow Bold"/>
                        </a:rPr>
                        <m:t>+…</m:t>
                      </m:r>
                    </m:oMath>
                  </m:oMathPara>
                </a14:m>
                <a:endParaRPr lang="en-US" sz="1800" dirty="0">
                  <a:solidFill>
                    <a:srgbClr val="000000"/>
                  </a:solidFill>
                  <a:ea typeface="Arial Narrow Bold"/>
                  <a:cs typeface="Arial Narrow Bold"/>
                </a:endParaRPr>
              </a:p>
            </p:txBody>
          </p:sp>
        </mc:Choice>
        <mc:Fallback xmlns="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1D2FD3EC-3208-2B4D-ABCF-3A87A1A1F8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6020" y="5332151"/>
                <a:ext cx="3705500" cy="558936"/>
              </a:xfrm>
              <a:prstGeom prst="wedgeRectCallout">
                <a:avLst>
                  <a:gd name="adj1" fmla="val 60779"/>
                  <a:gd name="adj2" fmla="val 82773"/>
                </a:avLst>
              </a:prstGeom>
              <a:blipFill>
                <a:blip r:embed="rId4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305324F9-2385-0149-BAE1-A328D4120359}"/>
              </a:ext>
            </a:extLst>
          </p:cNvPr>
          <p:cNvSpPr txBox="1"/>
          <p:nvPr/>
        </p:nvSpPr>
        <p:spPr>
          <a:xfrm>
            <a:off x="240570" y="4809515"/>
            <a:ext cx="3705500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rgbClr val="000000"/>
                </a:solidFill>
              </a:rPr>
              <a:t>Why they are the same value?</a:t>
            </a:r>
            <a:endParaRPr kumimoji="0" lang="en-US" sz="2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 Narrow Bold"/>
              <a:ea typeface="Arial Narrow Bold"/>
              <a:cs typeface="Arial Narrow Bold"/>
              <a:sym typeface="Arial Narrow Bold"/>
            </a:endParaRPr>
          </a:p>
        </p:txBody>
      </p:sp>
    </p:spTree>
    <p:extLst>
      <p:ext uri="{BB962C8B-B14F-4D97-AF65-F5344CB8AC3E}">
        <p14:creationId xmlns:p14="http://schemas.microsoft.com/office/powerpoint/2010/main" val="15468306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23850"/>
            <a:ext cx="70056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Sign Extension Example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803775"/>
            <a:ext cx="8853487" cy="1641475"/>
          </a:xfrm>
        </p:spPr>
        <p:txBody>
          <a:bodyPr/>
          <a:lstStyle/>
          <a:p>
            <a:r>
              <a:rPr lang="en-US" dirty="0"/>
              <a:t>Converting from smaller to larger integer data type</a:t>
            </a:r>
          </a:p>
          <a:p>
            <a:r>
              <a:rPr lang="en-US" dirty="0"/>
              <a:t>C automatically performs sign extension</a:t>
            </a:r>
          </a:p>
          <a:p>
            <a:endParaRPr lang="en-US" dirty="0"/>
          </a:p>
          <a:p>
            <a:r>
              <a:rPr lang="en-US" dirty="0"/>
              <a:t>Casting keeps the bit vector, but extension keeps the actual value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381000" y="1284982"/>
            <a:ext cx="4191000" cy="1077218"/>
          </a:xfrm>
          <a:prstGeom prst="rect">
            <a:avLst/>
          </a:prstGeom>
          <a:solidFill>
            <a:srgbClr val="CDF1C5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short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 15213;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     ix =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short int y = -15213;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int  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iy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(int) y;</a:t>
            </a: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1109663" y="2863850"/>
            <a:ext cx="19050" cy="15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2082800" y="2863850"/>
            <a:ext cx="17463" cy="15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3738563" y="2863850"/>
            <a:ext cx="19050" cy="15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55600" y="2844801"/>
            <a:ext cx="8431213" cy="1427163"/>
            <a:chOff x="224" y="1792"/>
            <a:chExt cx="5311" cy="899"/>
          </a:xfrm>
        </p:grpSpPr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751" y="1808"/>
              <a:ext cx="544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Decimal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11" y="1808"/>
              <a:ext cx="23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Hex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3742" y="1808"/>
              <a:ext cx="46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Binary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224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09" name="Rectangle 13"/>
            <p:cNvSpPr>
              <a:spLocks noChangeArrowheads="1"/>
            </p:cNvSpPr>
            <p:nvPr/>
          </p:nvSpPr>
          <p:spPr bwMode="auto">
            <a:xfrm>
              <a:off x="224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0" name="Rectangle 14"/>
            <p:cNvSpPr>
              <a:spLocks noChangeArrowheads="1"/>
            </p:cNvSpPr>
            <p:nvPr/>
          </p:nvSpPr>
          <p:spPr bwMode="auto">
            <a:xfrm>
              <a:off x="236" y="1792"/>
              <a:ext cx="463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1" name="Rectangle 15"/>
            <p:cNvSpPr>
              <a:spLocks noChangeArrowheads="1"/>
            </p:cNvSpPr>
            <p:nvPr/>
          </p:nvSpPr>
          <p:spPr bwMode="auto">
            <a:xfrm>
              <a:off x="699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2" name="Rectangle 16"/>
            <p:cNvSpPr>
              <a:spLocks noChangeArrowheads="1"/>
            </p:cNvSpPr>
            <p:nvPr/>
          </p:nvSpPr>
          <p:spPr bwMode="auto">
            <a:xfrm>
              <a:off x="711" y="1792"/>
              <a:ext cx="60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3" name="Rectangle 17"/>
            <p:cNvSpPr>
              <a:spLocks noChangeArrowheads="1"/>
            </p:cNvSpPr>
            <p:nvPr/>
          </p:nvSpPr>
          <p:spPr bwMode="auto">
            <a:xfrm>
              <a:off x="1312" y="1792"/>
              <a:ext cx="1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4" name="Rectangle 18"/>
            <p:cNvSpPr>
              <a:spLocks noChangeArrowheads="1"/>
            </p:cNvSpPr>
            <p:nvPr/>
          </p:nvSpPr>
          <p:spPr bwMode="auto">
            <a:xfrm>
              <a:off x="1323" y="1792"/>
              <a:ext cx="103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5" name="Rectangle 19"/>
            <p:cNvSpPr>
              <a:spLocks noChangeArrowheads="1"/>
            </p:cNvSpPr>
            <p:nvPr/>
          </p:nvSpPr>
          <p:spPr bwMode="auto">
            <a:xfrm>
              <a:off x="2355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6" name="Rectangle 20"/>
            <p:cNvSpPr>
              <a:spLocks noChangeArrowheads="1"/>
            </p:cNvSpPr>
            <p:nvPr/>
          </p:nvSpPr>
          <p:spPr bwMode="auto">
            <a:xfrm>
              <a:off x="2367" y="1792"/>
              <a:ext cx="315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7" name="Rectangle 21"/>
            <p:cNvSpPr>
              <a:spLocks noChangeArrowheads="1"/>
            </p:cNvSpPr>
            <p:nvPr/>
          </p:nvSpPr>
          <p:spPr bwMode="auto">
            <a:xfrm>
              <a:off x="5523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8" name="Rectangle 22"/>
            <p:cNvSpPr>
              <a:spLocks noChangeArrowheads="1"/>
            </p:cNvSpPr>
            <p:nvPr/>
          </p:nvSpPr>
          <p:spPr bwMode="auto">
            <a:xfrm>
              <a:off x="5523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9" name="Rectangle 23"/>
            <p:cNvSpPr>
              <a:spLocks noChangeArrowheads="1"/>
            </p:cNvSpPr>
            <p:nvPr/>
          </p:nvSpPr>
          <p:spPr bwMode="auto">
            <a:xfrm>
              <a:off x="224" y="1804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0" name="Rectangle 24"/>
            <p:cNvSpPr>
              <a:spLocks noChangeArrowheads="1"/>
            </p:cNvSpPr>
            <p:nvPr/>
          </p:nvSpPr>
          <p:spPr bwMode="auto">
            <a:xfrm>
              <a:off x="699" y="1804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1" name="Rectangle 25"/>
            <p:cNvSpPr>
              <a:spLocks noChangeArrowheads="1"/>
            </p:cNvSpPr>
            <p:nvPr/>
          </p:nvSpPr>
          <p:spPr bwMode="auto">
            <a:xfrm>
              <a:off x="1312" y="1804"/>
              <a:ext cx="11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2" name="Rectangle 26"/>
            <p:cNvSpPr>
              <a:spLocks noChangeArrowheads="1"/>
            </p:cNvSpPr>
            <p:nvPr/>
          </p:nvSpPr>
          <p:spPr bwMode="auto">
            <a:xfrm>
              <a:off x="2355" y="1804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3" name="Rectangle 27"/>
            <p:cNvSpPr>
              <a:spLocks noChangeArrowheads="1"/>
            </p:cNvSpPr>
            <p:nvPr/>
          </p:nvSpPr>
          <p:spPr bwMode="auto">
            <a:xfrm>
              <a:off x="5523" y="1804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4" name="Rectangle 28"/>
            <p:cNvSpPr>
              <a:spLocks noChangeArrowheads="1"/>
            </p:cNvSpPr>
            <p:nvPr/>
          </p:nvSpPr>
          <p:spPr bwMode="auto">
            <a:xfrm>
              <a:off x="273" y="1993"/>
              <a:ext cx="7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x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5" name="Rectangle 29"/>
            <p:cNvSpPr>
              <a:spLocks noChangeArrowheads="1"/>
            </p:cNvSpPr>
            <p:nvPr/>
          </p:nvSpPr>
          <p:spPr bwMode="auto">
            <a:xfrm>
              <a:off x="874" y="1986"/>
              <a:ext cx="38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15213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6" name="Rectangle 30"/>
            <p:cNvSpPr>
              <a:spLocks noChangeArrowheads="1"/>
            </p:cNvSpPr>
            <p:nvPr/>
          </p:nvSpPr>
          <p:spPr bwMode="auto">
            <a:xfrm>
              <a:off x="1886" y="1993"/>
              <a:ext cx="38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3B 6D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7" name="Rectangle 31"/>
            <p:cNvSpPr>
              <a:spLocks noChangeArrowheads="1"/>
            </p:cNvSpPr>
            <p:nvPr/>
          </p:nvSpPr>
          <p:spPr bwMode="auto">
            <a:xfrm>
              <a:off x="4017" y="1993"/>
              <a:ext cx="132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00111011 01101101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8" name="Rectangle 32"/>
            <p:cNvSpPr>
              <a:spLocks noChangeArrowheads="1"/>
            </p:cNvSpPr>
            <p:nvPr/>
          </p:nvSpPr>
          <p:spPr bwMode="auto">
            <a:xfrm>
              <a:off x="224" y="1970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9" name="Rectangle 33"/>
            <p:cNvSpPr>
              <a:spLocks noChangeArrowheads="1"/>
            </p:cNvSpPr>
            <p:nvPr/>
          </p:nvSpPr>
          <p:spPr bwMode="auto">
            <a:xfrm>
              <a:off x="236" y="1970"/>
              <a:ext cx="463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0" name="Rectangle 34"/>
            <p:cNvSpPr>
              <a:spLocks noChangeArrowheads="1"/>
            </p:cNvSpPr>
            <p:nvPr/>
          </p:nvSpPr>
          <p:spPr bwMode="auto">
            <a:xfrm>
              <a:off x="699" y="1970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1" name="Rectangle 35"/>
            <p:cNvSpPr>
              <a:spLocks noChangeArrowheads="1"/>
            </p:cNvSpPr>
            <p:nvPr/>
          </p:nvSpPr>
          <p:spPr bwMode="auto">
            <a:xfrm>
              <a:off x="711" y="1970"/>
              <a:ext cx="601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2" name="Rectangle 36"/>
            <p:cNvSpPr>
              <a:spLocks noChangeArrowheads="1"/>
            </p:cNvSpPr>
            <p:nvPr/>
          </p:nvSpPr>
          <p:spPr bwMode="auto">
            <a:xfrm>
              <a:off x="1312" y="1970"/>
              <a:ext cx="1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3" name="Rectangle 37"/>
            <p:cNvSpPr>
              <a:spLocks noChangeArrowheads="1"/>
            </p:cNvSpPr>
            <p:nvPr/>
          </p:nvSpPr>
          <p:spPr bwMode="auto">
            <a:xfrm>
              <a:off x="1323" y="1970"/>
              <a:ext cx="1032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4" name="Rectangle 38"/>
            <p:cNvSpPr>
              <a:spLocks noChangeArrowheads="1"/>
            </p:cNvSpPr>
            <p:nvPr/>
          </p:nvSpPr>
          <p:spPr bwMode="auto">
            <a:xfrm>
              <a:off x="2355" y="1970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5" name="Rectangle 39"/>
            <p:cNvSpPr>
              <a:spLocks noChangeArrowheads="1"/>
            </p:cNvSpPr>
            <p:nvPr/>
          </p:nvSpPr>
          <p:spPr bwMode="auto">
            <a:xfrm>
              <a:off x="2367" y="1970"/>
              <a:ext cx="3156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6" name="Rectangle 40"/>
            <p:cNvSpPr>
              <a:spLocks noChangeArrowheads="1"/>
            </p:cNvSpPr>
            <p:nvPr/>
          </p:nvSpPr>
          <p:spPr bwMode="auto">
            <a:xfrm>
              <a:off x="5523" y="1970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7" name="Rectangle 41"/>
            <p:cNvSpPr>
              <a:spLocks noChangeArrowheads="1"/>
            </p:cNvSpPr>
            <p:nvPr/>
          </p:nvSpPr>
          <p:spPr bwMode="auto">
            <a:xfrm>
              <a:off x="224" y="1982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8" name="Rectangle 42"/>
            <p:cNvSpPr>
              <a:spLocks noChangeArrowheads="1"/>
            </p:cNvSpPr>
            <p:nvPr/>
          </p:nvSpPr>
          <p:spPr bwMode="auto">
            <a:xfrm>
              <a:off x="699" y="1982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9" name="Rectangle 43"/>
            <p:cNvSpPr>
              <a:spLocks noChangeArrowheads="1"/>
            </p:cNvSpPr>
            <p:nvPr/>
          </p:nvSpPr>
          <p:spPr bwMode="auto">
            <a:xfrm>
              <a:off x="1312" y="1982"/>
              <a:ext cx="11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0" name="Rectangle 44"/>
            <p:cNvSpPr>
              <a:spLocks noChangeArrowheads="1"/>
            </p:cNvSpPr>
            <p:nvPr/>
          </p:nvSpPr>
          <p:spPr bwMode="auto">
            <a:xfrm>
              <a:off x="2355" y="1982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1" name="Rectangle 45"/>
            <p:cNvSpPr>
              <a:spLocks noChangeArrowheads="1"/>
            </p:cNvSpPr>
            <p:nvPr/>
          </p:nvSpPr>
          <p:spPr bwMode="auto">
            <a:xfrm>
              <a:off x="5523" y="1982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2" name="Rectangle 46"/>
            <p:cNvSpPr>
              <a:spLocks noChangeArrowheads="1"/>
            </p:cNvSpPr>
            <p:nvPr/>
          </p:nvSpPr>
          <p:spPr bwMode="auto">
            <a:xfrm>
              <a:off x="273" y="2170"/>
              <a:ext cx="15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ix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3" name="Rectangle 47"/>
            <p:cNvSpPr>
              <a:spLocks noChangeArrowheads="1"/>
            </p:cNvSpPr>
            <p:nvPr/>
          </p:nvSpPr>
          <p:spPr bwMode="auto">
            <a:xfrm>
              <a:off x="874" y="2164"/>
              <a:ext cx="38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15213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4" name="Rectangle 48"/>
            <p:cNvSpPr>
              <a:spLocks noChangeArrowheads="1"/>
            </p:cNvSpPr>
            <p:nvPr/>
          </p:nvSpPr>
          <p:spPr bwMode="auto">
            <a:xfrm>
              <a:off x="1419" y="2170"/>
              <a:ext cx="85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00 00 3B 6D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5" name="Rectangle 49"/>
            <p:cNvSpPr>
              <a:spLocks noChangeArrowheads="1"/>
            </p:cNvSpPr>
            <p:nvPr/>
          </p:nvSpPr>
          <p:spPr bwMode="auto">
            <a:xfrm>
              <a:off x="2617" y="2170"/>
              <a:ext cx="2721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00000000 00000000 00111011 01101101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6" name="Rectangle 50"/>
            <p:cNvSpPr>
              <a:spLocks noChangeArrowheads="1"/>
            </p:cNvSpPr>
            <p:nvPr/>
          </p:nvSpPr>
          <p:spPr bwMode="auto">
            <a:xfrm>
              <a:off x="224" y="2147"/>
              <a:ext cx="12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7" name="Rectangle 51"/>
            <p:cNvSpPr>
              <a:spLocks noChangeArrowheads="1"/>
            </p:cNvSpPr>
            <p:nvPr/>
          </p:nvSpPr>
          <p:spPr bwMode="auto">
            <a:xfrm>
              <a:off x="236" y="2147"/>
              <a:ext cx="463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8" name="Rectangle 52"/>
            <p:cNvSpPr>
              <a:spLocks noChangeArrowheads="1"/>
            </p:cNvSpPr>
            <p:nvPr/>
          </p:nvSpPr>
          <p:spPr bwMode="auto">
            <a:xfrm>
              <a:off x="699" y="2147"/>
              <a:ext cx="12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9" name="Rectangle 53"/>
            <p:cNvSpPr>
              <a:spLocks noChangeArrowheads="1"/>
            </p:cNvSpPr>
            <p:nvPr/>
          </p:nvSpPr>
          <p:spPr bwMode="auto">
            <a:xfrm>
              <a:off x="711" y="2147"/>
              <a:ext cx="60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0" name="Rectangle 54"/>
            <p:cNvSpPr>
              <a:spLocks noChangeArrowheads="1"/>
            </p:cNvSpPr>
            <p:nvPr/>
          </p:nvSpPr>
          <p:spPr bwMode="auto">
            <a:xfrm>
              <a:off x="1312" y="2147"/>
              <a:ext cx="11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1" name="Rectangle 55"/>
            <p:cNvSpPr>
              <a:spLocks noChangeArrowheads="1"/>
            </p:cNvSpPr>
            <p:nvPr/>
          </p:nvSpPr>
          <p:spPr bwMode="auto">
            <a:xfrm>
              <a:off x="1323" y="2147"/>
              <a:ext cx="103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2" name="Rectangle 56"/>
            <p:cNvSpPr>
              <a:spLocks noChangeArrowheads="1"/>
            </p:cNvSpPr>
            <p:nvPr/>
          </p:nvSpPr>
          <p:spPr bwMode="auto">
            <a:xfrm>
              <a:off x="2355" y="2147"/>
              <a:ext cx="12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3" name="Rectangle 57"/>
            <p:cNvSpPr>
              <a:spLocks noChangeArrowheads="1"/>
            </p:cNvSpPr>
            <p:nvPr/>
          </p:nvSpPr>
          <p:spPr bwMode="auto">
            <a:xfrm>
              <a:off x="2367" y="2147"/>
              <a:ext cx="315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4" name="Rectangle 58"/>
            <p:cNvSpPr>
              <a:spLocks noChangeArrowheads="1"/>
            </p:cNvSpPr>
            <p:nvPr/>
          </p:nvSpPr>
          <p:spPr bwMode="auto">
            <a:xfrm>
              <a:off x="5523" y="2147"/>
              <a:ext cx="12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5" name="Rectangle 59"/>
            <p:cNvSpPr>
              <a:spLocks noChangeArrowheads="1"/>
            </p:cNvSpPr>
            <p:nvPr/>
          </p:nvSpPr>
          <p:spPr bwMode="auto">
            <a:xfrm>
              <a:off x="224" y="2160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6" name="Rectangle 60"/>
            <p:cNvSpPr>
              <a:spLocks noChangeArrowheads="1"/>
            </p:cNvSpPr>
            <p:nvPr/>
          </p:nvSpPr>
          <p:spPr bwMode="auto">
            <a:xfrm>
              <a:off x="699" y="2160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7" name="Rectangle 61"/>
            <p:cNvSpPr>
              <a:spLocks noChangeArrowheads="1"/>
            </p:cNvSpPr>
            <p:nvPr/>
          </p:nvSpPr>
          <p:spPr bwMode="auto">
            <a:xfrm>
              <a:off x="1312" y="2160"/>
              <a:ext cx="11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8" name="Rectangle 62"/>
            <p:cNvSpPr>
              <a:spLocks noChangeArrowheads="1"/>
            </p:cNvSpPr>
            <p:nvPr/>
          </p:nvSpPr>
          <p:spPr bwMode="auto">
            <a:xfrm>
              <a:off x="2355" y="2160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9" name="Rectangle 63"/>
            <p:cNvSpPr>
              <a:spLocks noChangeArrowheads="1"/>
            </p:cNvSpPr>
            <p:nvPr/>
          </p:nvSpPr>
          <p:spPr bwMode="auto">
            <a:xfrm>
              <a:off x="5523" y="2160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0" name="Rectangle 64"/>
            <p:cNvSpPr>
              <a:spLocks noChangeArrowheads="1"/>
            </p:cNvSpPr>
            <p:nvPr/>
          </p:nvSpPr>
          <p:spPr bwMode="auto">
            <a:xfrm>
              <a:off x="273" y="2348"/>
              <a:ext cx="7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y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1" name="Rectangle 65"/>
            <p:cNvSpPr>
              <a:spLocks noChangeArrowheads="1"/>
            </p:cNvSpPr>
            <p:nvPr/>
          </p:nvSpPr>
          <p:spPr bwMode="auto">
            <a:xfrm>
              <a:off x="826" y="2341"/>
              <a:ext cx="46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-15213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2" name="Rectangle 66"/>
            <p:cNvSpPr>
              <a:spLocks noChangeArrowheads="1"/>
            </p:cNvSpPr>
            <p:nvPr/>
          </p:nvSpPr>
          <p:spPr bwMode="auto">
            <a:xfrm>
              <a:off x="1886" y="2348"/>
              <a:ext cx="38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C4 93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3" name="Rectangle 67"/>
            <p:cNvSpPr>
              <a:spLocks noChangeArrowheads="1"/>
            </p:cNvSpPr>
            <p:nvPr/>
          </p:nvSpPr>
          <p:spPr bwMode="auto">
            <a:xfrm>
              <a:off x="4017" y="2348"/>
              <a:ext cx="132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11000100 10010011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4" name="Rectangle 68"/>
            <p:cNvSpPr>
              <a:spLocks noChangeArrowheads="1"/>
            </p:cNvSpPr>
            <p:nvPr/>
          </p:nvSpPr>
          <p:spPr bwMode="auto">
            <a:xfrm>
              <a:off x="224" y="2325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5" name="Rectangle 69"/>
            <p:cNvSpPr>
              <a:spLocks noChangeArrowheads="1"/>
            </p:cNvSpPr>
            <p:nvPr/>
          </p:nvSpPr>
          <p:spPr bwMode="auto">
            <a:xfrm>
              <a:off x="236" y="2325"/>
              <a:ext cx="463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6" name="Rectangle 70"/>
            <p:cNvSpPr>
              <a:spLocks noChangeArrowheads="1"/>
            </p:cNvSpPr>
            <p:nvPr/>
          </p:nvSpPr>
          <p:spPr bwMode="auto">
            <a:xfrm>
              <a:off x="699" y="2325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7" name="Rectangle 71"/>
            <p:cNvSpPr>
              <a:spLocks noChangeArrowheads="1"/>
            </p:cNvSpPr>
            <p:nvPr/>
          </p:nvSpPr>
          <p:spPr bwMode="auto">
            <a:xfrm>
              <a:off x="711" y="2325"/>
              <a:ext cx="601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8" name="Rectangle 72"/>
            <p:cNvSpPr>
              <a:spLocks noChangeArrowheads="1"/>
            </p:cNvSpPr>
            <p:nvPr/>
          </p:nvSpPr>
          <p:spPr bwMode="auto">
            <a:xfrm>
              <a:off x="1312" y="2325"/>
              <a:ext cx="1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9" name="Rectangle 73"/>
            <p:cNvSpPr>
              <a:spLocks noChangeArrowheads="1"/>
            </p:cNvSpPr>
            <p:nvPr/>
          </p:nvSpPr>
          <p:spPr bwMode="auto">
            <a:xfrm>
              <a:off x="1323" y="2325"/>
              <a:ext cx="1032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0" name="Rectangle 74"/>
            <p:cNvSpPr>
              <a:spLocks noChangeArrowheads="1"/>
            </p:cNvSpPr>
            <p:nvPr/>
          </p:nvSpPr>
          <p:spPr bwMode="auto">
            <a:xfrm>
              <a:off x="2355" y="2325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1" name="Rectangle 75"/>
            <p:cNvSpPr>
              <a:spLocks noChangeArrowheads="1"/>
            </p:cNvSpPr>
            <p:nvPr/>
          </p:nvSpPr>
          <p:spPr bwMode="auto">
            <a:xfrm>
              <a:off x="2367" y="2325"/>
              <a:ext cx="3156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2" name="Rectangle 76"/>
            <p:cNvSpPr>
              <a:spLocks noChangeArrowheads="1"/>
            </p:cNvSpPr>
            <p:nvPr/>
          </p:nvSpPr>
          <p:spPr bwMode="auto">
            <a:xfrm>
              <a:off x="5523" y="2325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3" name="Rectangle 77"/>
            <p:cNvSpPr>
              <a:spLocks noChangeArrowheads="1"/>
            </p:cNvSpPr>
            <p:nvPr/>
          </p:nvSpPr>
          <p:spPr bwMode="auto">
            <a:xfrm>
              <a:off x="224" y="2337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4" name="Rectangle 78"/>
            <p:cNvSpPr>
              <a:spLocks noChangeArrowheads="1"/>
            </p:cNvSpPr>
            <p:nvPr/>
          </p:nvSpPr>
          <p:spPr bwMode="auto">
            <a:xfrm>
              <a:off x="699" y="2337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5" name="Rectangle 79"/>
            <p:cNvSpPr>
              <a:spLocks noChangeArrowheads="1"/>
            </p:cNvSpPr>
            <p:nvPr/>
          </p:nvSpPr>
          <p:spPr bwMode="auto">
            <a:xfrm>
              <a:off x="1312" y="2337"/>
              <a:ext cx="11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6" name="Rectangle 80"/>
            <p:cNvSpPr>
              <a:spLocks noChangeArrowheads="1"/>
            </p:cNvSpPr>
            <p:nvPr/>
          </p:nvSpPr>
          <p:spPr bwMode="auto">
            <a:xfrm>
              <a:off x="2355" y="2337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7" name="Rectangle 81"/>
            <p:cNvSpPr>
              <a:spLocks noChangeArrowheads="1"/>
            </p:cNvSpPr>
            <p:nvPr/>
          </p:nvSpPr>
          <p:spPr bwMode="auto">
            <a:xfrm>
              <a:off x="5523" y="2337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8" name="Rectangle 82"/>
            <p:cNvSpPr>
              <a:spLocks noChangeArrowheads="1"/>
            </p:cNvSpPr>
            <p:nvPr/>
          </p:nvSpPr>
          <p:spPr bwMode="auto">
            <a:xfrm>
              <a:off x="316" y="2526"/>
              <a:ext cx="15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 err="1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iy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9" name="Rectangle 83"/>
            <p:cNvSpPr>
              <a:spLocks noChangeArrowheads="1"/>
            </p:cNvSpPr>
            <p:nvPr/>
          </p:nvSpPr>
          <p:spPr bwMode="auto">
            <a:xfrm>
              <a:off x="826" y="2519"/>
              <a:ext cx="46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-15213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0" name="Rectangle 84"/>
            <p:cNvSpPr>
              <a:spLocks noChangeArrowheads="1"/>
            </p:cNvSpPr>
            <p:nvPr/>
          </p:nvSpPr>
          <p:spPr bwMode="auto">
            <a:xfrm>
              <a:off x="1419" y="2526"/>
              <a:ext cx="85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FF </a:t>
              </a:r>
              <a:r>
                <a:rPr lang="en-US" sz="1600" dirty="0" err="1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FF</a:t>
              </a:r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 C4 93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1" name="Rectangle 85"/>
            <p:cNvSpPr>
              <a:spLocks noChangeArrowheads="1"/>
            </p:cNvSpPr>
            <p:nvPr/>
          </p:nvSpPr>
          <p:spPr bwMode="auto">
            <a:xfrm>
              <a:off x="2617" y="2526"/>
              <a:ext cx="2721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11111111 11111111 11000100 10010011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2" name="Rectangle 86"/>
            <p:cNvSpPr>
              <a:spLocks noChangeArrowheads="1"/>
            </p:cNvSpPr>
            <p:nvPr/>
          </p:nvSpPr>
          <p:spPr bwMode="auto">
            <a:xfrm>
              <a:off x="224" y="2503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3" name="Rectangle 87"/>
            <p:cNvSpPr>
              <a:spLocks noChangeArrowheads="1"/>
            </p:cNvSpPr>
            <p:nvPr/>
          </p:nvSpPr>
          <p:spPr bwMode="auto">
            <a:xfrm>
              <a:off x="236" y="2503"/>
              <a:ext cx="463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4" name="Rectangle 88"/>
            <p:cNvSpPr>
              <a:spLocks noChangeArrowheads="1"/>
            </p:cNvSpPr>
            <p:nvPr/>
          </p:nvSpPr>
          <p:spPr bwMode="auto">
            <a:xfrm>
              <a:off x="699" y="2503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5" name="Rectangle 89"/>
            <p:cNvSpPr>
              <a:spLocks noChangeArrowheads="1"/>
            </p:cNvSpPr>
            <p:nvPr/>
          </p:nvSpPr>
          <p:spPr bwMode="auto">
            <a:xfrm>
              <a:off x="711" y="2503"/>
              <a:ext cx="601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6" name="Rectangle 90"/>
            <p:cNvSpPr>
              <a:spLocks noChangeArrowheads="1"/>
            </p:cNvSpPr>
            <p:nvPr/>
          </p:nvSpPr>
          <p:spPr bwMode="auto">
            <a:xfrm>
              <a:off x="1312" y="2503"/>
              <a:ext cx="1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7" name="Rectangle 91"/>
            <p:cNvSpPr>
              <a:spLocks noChangeArrowheads="1"/>
            </p:cNvSpPr>
            <p:nvPr/>
          </p:nvSpPr>
          <p:spPr bwMode="auto">
            <a:xfrm>
              <a:off x="1323" y="2503"/>
              <a:ext cx="1032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8" name="Rectangle 92"/>
            <p:cNvSpPr>
              <a:spLocks noChangeArrowheads="1"/>
            </p:cNvSpPr>
            <p:nvPr/>
          </p:nvSpPr>
          <p:spPr bwMode="auto">
            <a:xfrm>
              <a:off x="2355" y="2503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9" name="Rectangle 93"/>
            <p:cNvSpPr>
              <a:spLocks noChangeArrowheads="1"/>
            </p:cNvSpPr>
            <p:nvPr/>
          </p:nvSpPr>
          <p:spPr bwMode="auto">
            <a:xfrm>
              <a:off x="2367" y="2503"/>
              <a:ext cx="3156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0" name="Rectangle 94"/>
            <p:cNvSpPr>
              <a:spLocks noChangeArrowheads="1"/>
            </p:cNvSpPr>
            <p:nvPr/>
          </p:nvSpPr>
          <p:spPr bwMode="auto">
            <a:xfrm>
              <a:off x="5523" y="2503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1" name="Rectangle 95"/>
            <p:cNvSpPr>
              <a:spLocks noChangeArrowheads="1"/>
            </p:cNvSpPr>
            <p:nvPr/>
          </p:nvSpPr>
          <p:spPr bwMode="auto">
            <a:xfrm>
              <a:off x="224" y="2515"/>
              <a:ext cx="12" cy="16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2" name="Rectangle 96"/>
            <p:cNvSpPr>
              <a:spLocks noChangeArrowheads="1"/>
            </p:cNvSpPr>
            <p:nvPr/>
          </p:nvSpPr>
          <p:spPr bwMode="auto">
            <a:xfrm>
              <a:off x="224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3" name="Rectangle 97"/>
            <p:cNvSpPr>
              <a:spLocks noChangeArrowheads="1"/>
            </p:cNvSpPr>
            <p:nvPr/>
          </p:nvSpPr>
          <p:spPr bwMode="auto">
            <a:xfrm>
              <a:off x="224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4" name="Rectangle 98"/>
            <p:cNvSpPr>
              <a:spLocks noChangeArrowheads="1"/>
            </p:cNvSpPr>
            <p:nvPr/>
          </p:nvSpPr>
          <p:spPr bwMode="auto">
            <a:xfrm>
              <a:off x="236" y="2679"/>
              <a:ext cx="463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5" name="Rectangle 99"/>
            <p:cNvSpPr>
              <a:spLocks noChangeArrowheads="1"/>
            </p:cNvSpPr>
            <p:nvPr/>
          </p:nvSpPr>
          <p:spPr bwMode="auto">
            <a:xfrm>
              <a:off x="699" y="2515"/>
              <a:ext cx="12" cy="16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6" name="Rectangle 100"/>
            <p:cNvSpPr>
              <a:spLocks noChangeArrowheads="1"/>
            </p:cNvSpPr>
            <p:nvPr/>
          </p:nvSpPr>
          <p:spPr bwMode="auto">
            <a:xfrm>
              <a:off x="699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7" name="Rectangle 101"/>
            <p:cNvSpPr>
              <a:spLocks noChangeArrowheads="1"/>
            </p:cNvSpPr>
            <p:nvPr/>
          </p:nvSpPr>
          <p:spPr bwMode="auto">
            <a:xfrm>
              <a:off x="711" y="2679"/>
              <a:ext cx="60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8" name="Rectangle 102"/>
            <p:cNvSpPr>
              <a:spLocks noChangeArrowheads="1"/>
            </p:cNvSpPr>
            <p:nvPr/>
          </p:nvSpPr>
          <p:spPr bwMode="auto">
            <a:xfrm>
              <a:off x="1312" y="2515"/>
              <a:ext cx="11" cy="16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9" name="Rectangle 103"/>
            <p:cNvSpPr>
              <a:spLocks noChangeArrowheads="1"/>
            </p:cNvSpPr>
            <p:nvPr/>
          </p:nvSpPr>
          <p:spPr bwMode="auto">
            <a:xfrm>
              <a:off x="1312" y="2679"/>
              <a:ext cx="1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0" name="Rectangle 104"/>
            <p:cNvSpPr>
              <a:spLocks noChangeArrowheads="1"/>
            </p:cNvSpPr>
            <p:nvPr/>
          </p:nvSpPr>
          <p:spPr bwMode="auto">
            <a:xfrm>
              <a:off x="1323" y="2679"/>
              <a:ext cx="103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1" name="Rectangle 105"/>
            <p:cNvSpPr>
              <a:spLocks noChangeArrowheads="1"/>
            </p:cNvSpPr>
            <p:nvPr/>
          </p:nvSpPr>
          <p:spPr bwMode="auto">
            <a:xfrm>
              <a:off x="2355" y="2515"/>
              <a:ext cx="12" cy="16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2" name="Rectangle 106"/>
            <p:cNvSpPr>
              <a:spLocks noChangeArrowheads="1"/>
            </p:cNvSpPr>
            <p:nvPr/>
          </p:nvSpPr>
          <p:spPr bwMode="auto">
            <a:xfrm>
              <a:off x="2355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3" name="Rectangle 107"/>
            <p:cNvSpPr>
              <a:spLocks noChangeArrowheads="1"/>
            </p:cNvSpPr>
            <p:nvPr/>
          </p:nvSpPr>
          <p:spPr bwMode="auto">
            <a:xfrm>
              <a:off x="2367" y="2679"/>
              <a:ext cx="315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4" name="Rectangle 108"/>
            <p:cNvSpPr>
              <a:spLocks noChangeArrowheads="1"/>
            </p:cNvSpPr>
            <p:nvPr/>
          </p:nvSpPr>
          <p:spPr bwMode="auto">
            <a:xfrm>
              <a:off x="5523" y="2515"/>
              <a:ext cx="12" cy="16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5" name="Rectangle 109"/>
            <p:cNvSpPr>
              <a:spLocks noChangeArrowheads="1"/>
            </p:cNvSpPr>
            <p:nvPr/>
          </p:nvSpPr>
          <p:spPr bwMode="auto">
            <a:xfrm>
              <a:off x="5523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6" name="Rectangle 110"/>
            <p:cNvSpPr>
              <a:spLocks noChangeArrowheads="1"/>
            </p:cNvSpPr>
            <p:nvPr/>
          </p:nvSpPr>
          <p:spPr bwMode="auto">
            <a:xfrm>
              <a:off x="5523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50339998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573506"/>
            <a:ext cx="7592093" cy="762000"/>
          </a:xfrm>
        </p:spPr>
        <p:txBody>
          <a:bodyPr/>
          <a:lstStyle/>
          <a:p>
            <a:pPr marL="0" indent="0"/>
            <a:r>
              <a:rPr lang="en-US" dirty="0"/>
              <a:t>Truncating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331" y="1484243"/>
            <a:ext cx="7896225" cy="4972050"/>
          </a:xfrm>
        </p:spPr>
        <p:txBody>
          <a:bodyPr/>
          <a:lstStyle/>
          <a:p>
            <a:r>
              <a:rPr lang="en-US" dirty="0"/>
              <a:t>E.g., int (32 bits) to short (16 bits)</a:t>
            </a:r>
          </a:p>
          <a:p>
            <a:r>
              <a:rPr lang="en-US" dirty="0"/>
              <a:t>Unsigned: mod operation</a:t>
            </a:r>
          </a:p>
          <a:p>
            <a:pPr lvl="1"/>
            <a:r>
              <a:rPr lang="en-US" dirty="0"/>
              <a:t>E.g., 0xAB</a:t>
            </a:r>
            <a:r>
              <a:rPr lang="en-US" baseline="-25000" dirty="0"/>
              <a:t>2</a:t>
            </a:r>
            <a:r>
              <a:rPr lang="en-US" dirty="0"/>
              <a:t> (171</a:t>
            </a:r>
            <a:r>
              <a:rPr lang="en-US" baseline="-25000" dirty="0"/>
              <a:t>10</a:t>
            </a:r>
            <a:r>
              <a:rPr lang="en-US" dirty="0"/>
              <a:t>) </a:t>
            </a:r>
            <a:r>
              <a:rPr lang="en-US" dirty="0">
                <a:sym typeface="Wingdings"/>
              </a:rPr>
              <a:t> 0xB (11</a:t>
            </a:r>
            <a:r>
              <a:rPr lang="en-US" baseline="-25000" dirty="0">
                <a:sym typeface="Wingdings"/>
              </a:rPr>
              <a:t>10</a:t>
            </a:r>
            <a:r>
              <a:rPr lang="en-US" dirty="0">
                <a:sym typeface="Wingdings"/>
              </a:rPr>
              <a:t>)</a:t>
            </a:r>
          </a:p>
          <a:p>
            <a:pPr lvl="1"/>
            <a:r>
              <a:rPr lang="en-US" dirty="0">
                <a:sym typeface="Wingdings"/>
              </a:rPr>
              <a:t>171 mod 2</a:t>
            </a:r>
            <a:r>
              <a:rPr lang="en-US" baseline="30000" dirty="0">
                <a:sym typeface="Wingdings"/>
              </a:rPr>
              <a:t>4</a:t>
            </a:r>
            <a:r>
              <a:rPr lang="en-US" dirty="0">
                <a:sym typeface="Wingdings"/>
              </a:rPr>
              <a:t> = 11</a:t>
            </a:r>
          </a:p>
          <a:p>
            <a:pPr lvl="1"/>
            <a:r>
              <a:rPr lang="en-US" dirty="0">
                <a:sym typeface="Wingdings"/>
              </a:rPr>
              <a:t>In general, truncating unsigned </a:t>
            </a:r>
            <a:r>
              <a:rPr lang="en-US" dirty="0" err="1">
                <a:sym typeface="Wingdings"/>
              </a:rPr>
              <a:t>int</a:t>
            </a:r>
            <a:r>
              <a:rPr lang="en-US" dirty="0">
                <a:sym typeface="Wingdings"/>
              </a:rPr>
              <a:t> X to k bits is equivalent to performing X mod 2</a:t>
            </a:r>
            <a:r>
              <a:rPr lang="en-US" baseline="30000" dirty="0">
                <a:sym typeface="Wingdings"/>
              </a:rPr>
              <a:t>k</a:t>
            </a:r>
            <a:endParaRPr lang="en-US" dirty="0"/>
          </a:p>
          <a:p>
            <a:r>
              <a:rPr lang="en-US" dirty="0"/>
              <a:t>Signed: similar to mod</a:t>
            </a:r>
          </a:p>
          <a:p>
            <a:pPr lvl="1"/>
            <a:r>
              <a:rPr lang="en-US" dirty="0"/>
              <a:t>E.g., 0xAB</a:t>
            </a:r>
            <a:r>
              <a:rPr lang="en-US" baseline="-25000" dirty="0"/>
              <a:t>2</a:t>
            </a:r>
            <a:r>
              <a:rPr lang="en-US" dirty="0"/>
              <a:t> (-85</a:t>
            </a:r>
            <a:r>
              <a:rPr lang="en-US" baseline="-25000" dirty="0"/>
              <a:t>10</a:t>
            </a:r>
            <a:r>
              <a:rPr lang="en-US" dirty="0"/>
              <a:t>) </a:t>
            </a:r>
            <a:r>
              <a:rPr lang="en-US" dirty="0">
                <a:sym typeface="Wingdings"/>
              </a:rPr>
              <a:t> 0xB (-5</a:t>
            </a:r>
            <a:r>
              <a:rPr lang="en-US" baseline="-25000" dirty="0">
                <a:sym typeface="Wingdings"/>
              </a:rPr>
              <a:t>10</a:t>
            </a:r>
            <a:r>
              <a:rPr lang="en-US" dirty="0">
                <a:sym typeface="Wingdings"/>
              </a:rPr>
              <a:t>)</a:t>
            </a:r>
          </a:p>
          <a:p>
            <a:pPr lvl="1"/>
            <a:r>
              <a:rPr lang="en-US" dirty="0">
                <a:sym typeface="Wingdings"/>
              </a:rPr>
              <a:t>(-85 mod 2</a:t>
            </a:r>
            <a:r>
              <a:rPr lang="en-US" baseline="30000" dirty="0">
                <a:sym typeface="Wingdings"/>
              </a:rPr>
              <a:t>4</a:t>
            </a:r>
            <a:r>
              <a:rPr lang="en-US" dirty="0">
                <a:sym typeface="Wingdings"/>
              </a:rPr>
              <a:t>) = 11, treat 11 as unsigned and convert it to signed yields -5</a:t>
            </a:r>
          </a:p>
          <a:p>
            <a:pPr lvl="1"/>
            <a:r>
              <a:rPr lang="en-US" dirty="0"/>
              <a:t>In general, truncating </a:t>
            </a:r>
            <a:r>
              <a:rPr lang="en-US" dirty="0" err="1"/>
              <a:t>int</a:t>
            </a:r>
            <a:r>
              <a:rPr lang="en-US" dirty="0"/>
              <a:t> X to k bits is equivalent to converting </a:t>
            </a:r>
            <a:r>
              <a:rPr lang="en-US" dirty="0">
                <a:sym typeface="Wingdings"/>
              </a:rPr>
              <a:t>X mod 2</a:t>
            </a:r>
            <a:r>
              <a:rPr lang="en-US" baseline="30000" dirty="0">
                <a:sym typeface="Wingdings"/>
              </a:rPr>
              <a:t>k </a:t>
            </a:r>
            <a:r>
              <a:rPr lang="en-US" dirty="0">
                <a:sym typeface="Wingdings"/>
              </a:rPr>
              <a:t>(a k-bit unsigned value) to signed</a:t>
            </a:r>
            <a:r>
              <a:rPr lang="en-US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7853974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>
                <a:solidFill>
                  <a:srgbClr val="A6A6A6"/>
                </a:solidFill>
              </a:rPr>
              <a:t>Bit-level manipulations</a:t>
            </a:r>
          </a:p>
          <a:p>
            <a:r>
              <a:rPr lang="en-US" dirty="0"/>
              <a:t>Integers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Representation: unsigned and signed</a:t>
            </a:r>
          </a:p>
          <a:p>
            <a:pPr lvl="1"/>
            <a:r>
              <a:rPr lang="en-US" dirty="0">
                <a:solidFill>
                  <a:srgbClr val="A6A6A6"/>
                </a:solidFill>
              </a:rPr>
              <a:t>Conversion, casting</a:t>
            </a:r>
          </a:p>
          <a:p>
            <a:pPr lvl="1"/>
            <a:r>
              <a:rPr lang="en-US" dirty="0">
                <a:solidFill>
                  <a:srgbClr val="A6A6A6"/>
                </a:solidFill>
              </a:rPr>
              <a:t>Expanding, truncating</a:t>
            </a:r>
          </a:p>
          <a:p>
            <a:pPr lvl="1"/>
            <a:r>
              <a:rPr lang="en-US" dirty="0"/>
              <a:t>Arithmetic</a:t>
            </a:r>
            <a:endParaRPr lang="en-US" dirty="0">
              <a:solidFill>
                <a:srgbClr val="A6A6A6"/>
              </a:solidFill>
            </a:endParaRPr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56721861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23850"/>
            <a:ext cx="87630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Why Two’s Complement?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47800"/>
            <a:ext cx="9144000" cy="3948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9028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Shape 652"/>
          <p:cNvSpPr>
            <a:spLocks noGrp="1"/>
          </p:cNvSpPr>
          <p:nvPr>
            <p:ph type="title"/>
          </p:nvPr>
        </p:nvSpPr>
        <p:spPr>
          <a:xfrm>
            <a:off x="357017" y="435678"/>
            <a:ext cx="7592095" cy="7620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 b="0"/>
            </a:pPr>
            <a:r>
              <a:rPr sz="3600" b="1"/>
              <a:t>Today: Bits, Bytes, and Integers</a:t>
            </a:r>
          </a:p>
        </p:txBody>
      </p:sp>
      <p:sp>
        <p:nvSpPr>
          <p:cNvPr id="653" name="Shape 653"/>
          <p:cNvSpPr>
            <a:spLocks noGrp="1"/>
          </p:cNvSpPr>
          <p:nvPr>
            <p:ph type="body" idx="1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 b="0"/>
            </a:pPr>
            <a:r>
              <a:rPr sz="2400" b="1" dirty="0">
                <a:solidFill>
                  <a:srgbClr val="A6A6A6"/>
                </a:solidFill>
              </a:rPr>
              <a:t>Representing information as bits</a:t>
            </a:r>
          </a:p>
          <a:p>
            <a:pPr lvl="0">
              <a:defRPr sz="1800" b="0"/>
            </a:pPr>
            <a:r>
              <a:rPr sz="2400" b="1" dirty="0">
                <a:solidFill>
                  <a:srgbClr val="A6A6A6"/>
                </a:solidFill>
              </a:rPr>
              <a:t>Bit-level manipulations</a:t>
            </a:r>
          </a:p>
          <a:p>
            <a:pPr lvl="0">
              <a:defRPr sz="1800" b="0"/>
            </a:pPr>
            <a:r>
              <a:rPr sz="2400" b="1" dirty="0"/>
              <a:t>Integers</a:t>
            </a:r>
          </a:p>
          <a:p>
            <a:pPr marL="742950" lvl="1" indent="-285750">
              <a:spcBef>
                <a:spcPts val="400"/>
              </a:spcBef>
              <a:buFont typeface="Wingdings"/>
              <a:defRPr sz="1800" b="0"/>
            </a:pPr>
            <a:r>
              <a:rPr sz="2000" b="1" dirty="0"/>
              <a:t>Representation: unsigned and signed</a:t>
            </a:r>
            <a:endParaRPr sz="2000" dirty="0"/>
          </a:p>
          <a:p>
            <a:pPr marL="742950" lvl="1" indent="-285750">
              <a:spcBef>
                <a:spcPts val="400"/>
              </a:spcBef>
              <a:buFont typeface="Wingdings"/>
              <a:defRPr sz="1800" b="0"/>
            </a:pPr>
            <a:r>
              <a:rPr sz="2000" dirty="0">
                <a:solidFill>
                  <a:srgbClr val="A6A6A6"/>
                </a:solidFill>
              </a:rPr>
              <a:t>Conversion, casting</a:t>
            </a:r>
            <a:endParaRPr sz="2000" dirty="0"/>
          </a:p>
          <a:p>
            <a:pPr marL="742950" lvl="1" indent="-285750">
              <a:spcBef>
                <a:spcPts val="400"/>
              </a:spcBef>
              <a:buFont typeface="Wingdings"/>
              <a:defRPr sz="1800" b="0"/>
            </a:pPr>
            <a:r>
              <a:rPr sz="2000" dirty="0">
                <a:solidFill>
                  <a:srgbClr val="A6A6A6"/>
                </a:solidFill>
              </a:rPr>
              <a:t>Expanding, truncating</a:t>
            </a:r>
            <a:endParaRPr lang="en-US" sz="2000" dirty="0">
              <a:solidFill>
                <a:srgbClr val="A6A6A6"/>
              </a:solidFill>
            </a:endParaRPr>
          </a:p>
          <a:p>
            <a:pPr marL="742950" lvl="1" indent="-285750">
              <a:spcBef>
                <a:spcPts val="400"/>
              </a:spcBef>
              <a:buFont typeface="Wingdings"/>
              <a:defRPr sz="1800" b="0"/>
            </a:pPr>
            <a:r>
              <a:rPr lang="en-US" sz="2000" dirty="0">
                <a:solidFill>
                  <a:srgbClr val="A6A6A6"/>
                </a:solidFill>
              </a:rPr>
              <a:t>Arithmetic</a:t>
            </a:r>
            <a:endParaRPr sz="2000" dirty="0">
              <a:solidFill>
                <a:srgbClr val="A6A6A6"/>
              </a:solidFill>
            </a:endParaRP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11175"/>
            <a:ext cx="6381750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Unsigned Addition (</a:t>
            </a:r>
            <a:r>
              <a:rPr lang="en-US" dirty="0" err="1"/>
              <a:t>UAdd</a:t>
            </a:r>
            <a:r>
              <a:rPr lang="en-US" dirty="0"/>
              <a:t>)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3533775"/>
            <a:ext cx="6572250" cy="1643063"/>
          </a:xfrm>
        </p:spPr>
        <p:txBody>
          <a:bodyPr lIns="90487" tIns="44450" rIns="90487" bIns="44450"/>
          <a:lstStyle/>
          <a:p>
            <a:pPr eaLnBrk="1" hangingPunct="1"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dirty="0"/>
              <a:t>Standard Addition Function</a:t>
            </a:r>
          </a:p>
          <a:p>
            <a:pPr lvl="1" eaLnBrk="1" hangingPunct="1"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dirty="0"/>
              <a:t>Ignores carry output (similar to truncation)</a:t>
            </a:r>
          </a:p>
          <a:p>
            <a:pPr eaLnBrk="1" hangingPunct="1"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dirty="0"/>
              <a:t>Implements Modular Arithmetic</a:t>
            </a:r>
          </a:p>
          <a:p>
            <a:pPr lvl="1" eaLnBrk="1" hangingPunct="1">
              <a:buFont typeface="Wingdings" pitchFamily="2" charset="2"/>
              <a:buNone/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b="0" i="1" dirty="0"/>
              <a:t>s</a:t>
            </a:r>
            <a:r>
              <a:rPr lang="en-US" b="0" dirty="0"/>
              <a:t> = </a:t>
            </a:r>
            <a:r>
              <a:rPr lang="en-US" b="0" dirty="0" err="1"/>
              <a:t>UAdd</a:t>
            </a:r>
            <a:r>
              <a:rPr lang="en-US" b="0" i="1" baseline="-25000" dirty="0" err="1"/>
              <a:t>w</a:t>
            </a:r>
            <a:r>
              <a:rPr lang="en-US" b="0" dirty="0"/>
              <a:t>(</a:t>
            </a:r>
            <a:r>
              <a:rPr lang="en-US" b="0" i="1" dirty="0"/>
              <a:t>u</a:t>
            </a:r>
            <a:r>
              <a:rPr lang="en-US" b="0" dirty="0"/>
              <a:t> , </a:t>
            </a:r>
            <a:r>
              <a:rPr lang="en-US" b="0" i="1" dirty="0"/>
              <a:t>v</a:t>
            </a:r>
            <a:r>
              <a:rPr lang="en-US" b="0" dirty="0"/>
              <a:t>)	</a:t>
            </a:r>
          </a:p>
          <a:p>
            <a:pPr lvl="1" eaLnBrk="1" hangingPunct="1">
              <a:buFont typeface="Wingdings" pitchFamily="2" charset="2"/>
              <a:buNone/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b="0" dirty="0"/>
              <a:t>   = </a:t>
            </a:r>
            <a:r>
              <a:rPr lang="en-US" b="0" i="1" dirty="0"/>
              <a:t>u</a:t>
            </a:r>
            <a:r>
              <a:rPr lang="en-US" b="0" dirty="0"/>
              <a:t> + </a:t>
            </a:r>
            <a:r>
              <a:rPr lang="en-US" b="0" i="1" dirty="0"/>
              <a:t>v</a:t>
            </a:r>
            <a:r>
              <a:rPr lang="en-US" b="0" dirty="0"/>
              <a:t>  mod 2</a:t>
            </a:r>
            <a:r>
              <a:rPr lang="en-US" b="0" i="1" baseline="30000" dirty="0"/>
              <a:t>w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4965700" y="1371600"/>
            <a:ext cx="2743200" cy="228600"/>
            <a:chOff x="2976" y="816"/>
            <a:chExt cx="1728" cy="144"/>
          </a:xfrm>
        </p:grpSpPr>
        <p:sp>
          <p:nvSpPr>
            <p:cNvPr id="7210" name="Rectangle 6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1" name="Rectangle 7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2" name="Rectangle 8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3" name="Rectangle 9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4" name="Rectangle 10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5" name="Rectangle 11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6" name="Rectangle 12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4965700" y="1828800"/>
            <a:ext cx="2743200" cy="228600"/>
            <a:chOff x="2976" y="1104"/>
            <a:chExt cx="1728" cy="144"/>
          </a:xfrm>
        </p:grpSpPr>
        <p:sp>
          <p:nvSpPr>
            <p:cNvPr id="7203" name="Rectangle 14"/>
            <p:cNvSpPr>
              <a:spLocks noChangeArrowheads="1"/>
            </p:cNvSpPr>
            <p:nvPr/>
          </p:nvSpPr>
          <p:spPr bwMode="auto">
            <a:xfrm>
              <a:off x="297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4" name="Rectangle 15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5" name="Rectangle 16"/>
            <p:cNvSpPr>
              <a:spLocks noChangeArrowheads="1"/>
            </p:cNvSpPr>
            <p:nvPr/>
          </p:nvSpPr>
          <p:spPr bwMode="auto">
            <a:xfrm>
              <a:off x="3264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6" name="Rectangle 17"/>
            <p:cNvSpPr>
              <a:spLocks noChangeArrowheads="1"/>
            </p:cNvSpPr>
            <p:nvPr/>
          </p:nvSpPr>
          <p:spPr bwMode="auto">
            <a:xfrm>
              <a:off x="4272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7" name="Rectangle 18"/>
            <p:cNvSpPr>
              <a:spLocks noChangeArrowheads="1"/>
            </p:cNvSpPr>
            <p:nvPr/>
          </p:nvSpPr>
          <p:spPr bwMode="auto">
            <a:xfrm>
              <a:off x="441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8" name="Rectangle 19"/>
            <p:cNvSpPr>
              <a:spLocks noChangeArrowheads="1"/>
            </p:cNvSpPr>
            <p:nvPr/>
          </p:nvSpPr>
          <p:spPr bwMode="auto">
            <a:xfrm>
              <a:off x="456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9" name="Rectangle 20"/>
            <p:cNvSpPr>
              <a:spLocks noChangeArrowheads="1"/>
            </p:cNvSpPr>
            <p:nvPr/>
          </p:nvSpPr>
          <p:spPr bwMode="auto">
            <a:xfrm>
              <a:off x="3408" y="1104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7175" name="Rectangle 21"/>
          <p:cNvSpPr>
            <a:spLocks noChangeArrowheads="1"/>
          </p:cNvSpPr>
          <p:nvPr/>
        </p:nvSpPr>
        <p:spPr bwMode="auto">
          <a:xfrm>
            <a:off x="4425950" y="121920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7176" name="Rectangle 22"/>
          <p:cNvSpPr>
            <a:spLocks noChangeArrowheads="1"/>
          </p:cNvSpPr>
          <p:nvPr/>
        </p:nvSpPr>
        <p:spPr bwMode="auto">
          <a:xfrm>
            <a:off x="4438650" y="16764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v</a:t>
            </a:r>
          </a:p>
        </p:txBody>
      </p:sp>
      <p:sp>
        <p:nvSpPr>
          <p:cNvPr id="7177" name="Line 23"/>
          <p:cNvSpPr>
            <a:spLocks noChangeShapeType="1"/>
          </p:cNvSpPr>
          <p:nvPr/>
        </p:nvSpPr>
        <p:spPr bwMode="auto">
          <a:xfrm>
            <a:off x="3975100" y="2133600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Rectangle 24"/>
          <p:cNvSpPr>
            <a:spLocks noChangeArrowheads="1"/>
          </p:cNvSpPr>
          <p:nvPr/>
        </p:nvSpPr>
        <p:spPr bwMode="auto">
          <a:xfrm>
            <a:off x="4147417" y="1683760"/>
            <a:ext cx="35779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+</a:t>
            </a:r>
          </a:p>
        </p:txBody>
      </p: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4737100" y="2286000"/>
            <a:ext cx="2971800" cy="228600"/>
            <a:chOff x="2832" y="1392"/>
            <a:chExt cx="1872" cy="144"/>
          </a:xfrm>
        </p:grpSpPr>
        <p:grpSp>
          <p:nvGrpSpPr>
            <p:cNvPr id="5" name="Group 26"/>
            <p:cNvGrpSpPr>
              <a:grpSpLocks/>
            </p:cNvGrpSpPr>
            <p:nvPr/>
          </p:nvGrpSpPr>
          <p:grpSpPr bwMode="auto">
            <a:xfrm>
              <a:off x="2976" y="1392"/>
              <a:ext cx="1728" cy="144"/>
              <a:chOff x="2976" y="1392"/>
              <a:chExt cx="1728" cy="144"/>
            </a:xfrm>
          </p:grpSpPr>
          <p:sp>
            <p:nvSpPr>
              <p:cNvPr id="7196" name="Rectangle 27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197" name="Rectangle 28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198" name="Rectangle 29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199" name="Rectangle 30"/>
              <p:cNvSpPr>
                <a:spLocks noChangeArrowheads="1"/>
              </p:cNvSpPr>
              <p:nvPr/>
            </p:nvSpPr>
            <p:spPr bwMode="auto">
              <a:xfrm>
                <a:off x="4272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200" name="Rectangle 31"/>
              <p:cNvSpPr>
                <a:spLocks noChangeArrowheads="1"/>
              </p:cNvSpPr>
              <p:nvPr/>
            </p:nvSpPr>
            <p:spPr bwMode="auto">
              <a:xfrm>
                <a:off x="441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201" name="Rectangle 32"/>
              <p:cNvSpPr>
                <a:spLocks noChangeArrowheads="1"/>
              </p:cNvSpPr>
              <p:nvPr/>
            </p:nvSpPr>
            <p:spPr bwMode="auto">
              <a:xfrm>
                <a:off x="456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202" name="Rectangle 33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86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/>
                  <a:t>• • •</a:t>
                </a:r>
              </a:p>
            </p:txBody>
          </p:sp>
        </p:grpSp>
        <p:sp>
          <p:nvSpPr>
            <p:cNvPr id="7195" name="Rectangle 34"/>
            <p:cNvSpPr>
              <a:spLocks noChangeArrowheads="1"/>
            </p:cNvSpPr>
            <p:nvPr/>
          </p:nvSpPr>
          <p:spPr bwMode="auto">
            <a:xfrm>
              <a:off x="2832" y="1392"/>
              <a:ext cx="144" cy="144"/>
            </a:xfrm>
            <a:prstGeom prst="rect">
              <a:avLst/>
            </a:prstGeom>
            <a:solidFill>
              <a:srgbClr val="FF99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</p:grpSp>
      <p:sp>
        <p:nvSpPr>
          <p:cNvPr id="7180" name="Rectangle 35"/>
          <p:cNvSpPr>
            <a:spLocks noChangeArrowheads="1"/>
          </p:cNvSpPr>
          <p:nvPr/>
        </p:nvSpPr>
        <p:spPr bwMode="auto">
          <a:xfrm>
            <a:off x="4081462" y="2133600"/>
            <a:ext cx="642938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+ </a:t>
            </a:r>
            <a:r>
              <a:rPr lang="en-US" b="0" i="1">
                <a:latin typeface="Times" pitchFamily="18" charset="0"/>
              </a:rPr>
              <a:t>v</a:t>
            </a:r>
          </a:p>
        </p:txBody>
      </p:sp>
      <p:grpSp>
        <p:nvGrpSpPr>
          <p:cNvPr id="6" name="Group 36"/>
          <p:cNvGrpSpPr>
            <a:grpSpLocks/>
          </p:cNvGrpSpPr>
          <p:nvPr/>
        </p:nvGrpSpPr>
        <p:grpSpPr bwMode="auto">
          <a:xfrm>
            <a:off x="4965700" y="2743200"/>
            <a:ext cx="2743200" cy="228600"/>
            <a:chOff x="2976" y="1392"/>
            <a:chExt cx="1728" cy="144"/>
          </a:xfrm>
        </p:grpSpPr>
        <p:sp>
          <p:nvSpPr>
            <p:cNvPr id="7187" name="Rectangle 37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88" name="Rectangle 38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89" name="Rectangle 39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90" name="Rectangle 40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91" name="Rectangle 41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92" name="Rectangle 42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93" name="Rectangle 43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7182" name="Line 44"/>
          <p:cNvSpPr>
            <a:spLocks noChangeShapeType="1"/>
          </p:cNvSpPr>
          <p:nvPr/>
        </p:nvSpPr>
        <p:spPr bwMode="auto">
          <a:xfrm>
            <a:off x="3975100" y="2590800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3" name="Text Box 45"/>
          <p:cNvSpPr txBox="1">
            <a:spLocks noChangeArrowheads="1"/>
          </p:cNvSpPr>
          <p:nvPr/>
        </p:nvSpPr>
        <p:spPr bwMode="auto">
          <a:xfrm>
            <a:off x="457200" y="2057400"/>
            <a:ext cx="216931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True Sum: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+1 bits</a:t>
            </a:r>
          </a:p>
        </p:txBody>
      </p:sp>
      <p:sp>
        <p:nvSpPr>
          <p:cNvPr id="7184" name="Text Box 46"/>
          <p:cNvSpPr txBox="1">
            <a:spLocks noChangeArrowheads="1"/>
          </p:cNvSpPr>
          <p:nvPr/>
        </p:nvSpPr>
        <p:spPr bwMode="auto">
          <a:xfrm>
            <a:off x="457200" y="137160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7185" name="Text Box 47"/>
          <p:cNvSpPr txBox="1">
            <a:spLocks noChangeArrowheads="1"/>
          </p:cNvSpPr>
          <p:nvPr/>
        </p:nvSpPr>
        <p:spPr bwMode="auto">
          <a:xfrm>
            <a:off x="457200" y="2667000"/>
            <a:ext cx="24384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Discard Carry: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7186" name="Rectangle 48"/>
          <p:cNvSpPr>
            <a:spLocks noChangeArrowheads="1"/>
          </p:cNvSpPr>
          <p:nvPr/>
        </p:nvSpPr>
        <p:spPr bwMode="auto">
          <a:xfrm>
            <a:off x="3437081" y="2590800"/>
            <a:ext cx="13843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 err="1">
                <a:latin typeface="Times" pitchFamily="18" charset="0"/>
              </a:rPr>
              <a:t>UAdd</a:t>
            </a:r>
            <a:r>
              <a:rPr lang="en-US" b="0" i="1" baseline="-25000" dirty="0" err="1">
                <a:latin typeface="Times" pitchFamily="18" charset="0"/>
              </a:rPr>
              <a:t>w</a:t>
            </a:r>
            <a:r>
              <a:rPr lang="en-US" b="0" dirty="0">
                <a:latin typeface="Times" pitchFamily="18" charset="0"/>
              </a:rPr>
              <a:t>(</a:t>
            </a:r>
            <a:r>
              <a:rPr lang="en-US" b="0" i="1" dirty="0">
                <a:latin typeface="Times" pitchFamily="18" charset="0"/>
              </a:rPr>
              <a:t>u</a:t>
            </a:r>
            <a:r>
              <a:rPr lang="en-US" b="0" dirty="0">
                <a:latin typeface="Times" pitchFamily="18" charset="0"/>
              </a:rPr>
              <a:t> , </a:t>
            </a:r>
            <a:r>
              <a:rPr lang="en-US" b="0" i="1" dirty="0">
                <a:latin typeface="Times" pitchFamily="18" charset="0"/>
              </a:rPr>
              <a:t>v</a:t>
            </a:r>
            <a:r>
              <a:rPr lang="en-US" b="0" dirty="0">
                <a:latin typeface="Times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49336001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3733800" y="2012950"/>
          <a:ext cx="4560888" cy="3973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94" name="Chart" r:id="rId4" imgW="6146800" imgH="5067300" progId="Excel.Sheet.8">
                  <p:embed/>
                </p:oleObj>
              </mc:Choice>
              <mc:Fallback>
                <p:oleObj name="Chart" r:id="rId4" imgW="6146800" imgH="506730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2012950"/>
                        <a:ext cx="4560888" cy="3973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0291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839200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Visualizing “True Sum”</a:t>
            </a:r>
          </a:p>
        </p:txBody>
      </p:sp>
      <p:sp>
        <p:nvSpPr>
          <p:cNvPr id="14029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557338"/>
            <a:ext cx="3290887" cy="5224462"/>
          </a:xfrm>
        </p:spPr>
        <p:txBody>
          <a:bodyPr lIns="90487" tIns="44450" rIns="90487" bIns="44450"/>
          <a:lstStyle/>
          <a:p>
            <a:pPr marL="228600" indent="-228600" eaLnBrk="1" hangingPunct="1">
              <a:defRPr/>
            </a:pPr>
            <a:r>
              <a:rPr lang="en-US"/>
              <a:t>Integer Addition</a:t>
            </a:r>
          </a:p>
          <a:p>
            <a:pPr marL="635000" lvl="1" indent="-228600" eaLnBrk="1" hangingPunct="1">
              <a:defRPr/>
            </a:pPr>
            <a:r>
              <a:rPr lang="en-US"/>
              <a:t>4-bit integers </a:t>
            </a:r>
            <a:r>
              <a:rPr lang="en-US" i="1"/>
              <a:t>u</a:t>
            </a:r>
            <a:r>
              <a:rPr lang="en-US"/>
              <a:t>, </a:t>
            </a:r>
            <a:r>
              <a:rPr lang="en-US" i="1"/>
              <a:t>v</a:t>
            </a:r>
            <a:endParaRPr lang="en-US"/>
          </a:p>
          <a:p>
            <a:pPr marL="635000" lvl="1" indent="-228600" eaLnBrk="1" hangingPunct="1">
              <a:defRPr/>
            </a:pPr>
            <a:r>
              <a:rPr lang="en-US"/>
              <a:t>Compute true sum Add</a:t>
            </a:r>
            <a:r>
              <a:rPr lang="en-US" baseline="-25000"/>
              <a:t>4</a:t>
            </a:r>
            <a:r>
              <a:rPr lang="en-US"/>
              <a:t>(</a:t>
            </a:r>
            <a:r>
              <a:rPr lang="en-US" i="1"/>
              <a:t>u</a:t>
            </a:r>
            <a:r>
              <a:rPr lang="en-US"/>
              <a:t> , </a:t>
            </a:r>
            <a:r>
              <a:rPr lang="en-US" i="1"/>
              <a:t>v</a:t>
            </a:r>
            <a:r>
              <a:rPr lang="en-US"/>
              <a:t>)</a:t>
            </a:r>
          </a:p>
          <a:p>
            <a:pPr marL="635000" lvl="1" indent="-228600" eaLnBrk="1" hangingPunct="1">
              <a:defRPr/>
            </a:pPr>
            <a:r>
              <a:rPr lang="en-US"/>
              <a:t>Values increase linearly with </a:t>
            </a:r>
            <a:r>
              <a:rPr lang="en-US" i="1"/>
              <a:t>u</a:t>
            </a:r>
            <a:r>
              <a:rPr lang="en-US"/>
              <a:t> and </a:t>
            </a:r>
            <a:r>
              <a:rPr lang="en-US" i="1"/>
              <a:t>v</a:t>
            </a:r>
          </a:p>
          <a:p>
            <a:pPr marL="635000" lvl="1" indent="-228600" eaLnBrk="1" hangingPunct="1">
              <a:defRPr/>
            </a:pPr>
            <a:r>
              <a:rPr lang="en-US"/>
              <a:t>Forms planar surface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5257800" y="1555750"/>
            <a:ext cx="1553309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Add</a:t>
            </a:r>
            <a:r>
              <a:rPr lang="en-US" baseline="-25000" dirty="0">
                <a:solidFill>
                  <a:schemeClr val="tx2"/>
                </a:solidFill>
                <a:latin typeface="Calibri" pitchFamily="34" charset="0"/>
              </a:rPr>
              <a:t>4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(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 , 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)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4343400" y="5365750"/>
            <a:ext cx="344645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7239000" y="4832350"/>
            <a:ext cx="327012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225632400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3810000" y="2241550"/>
          <a:ext cx="4560888" cy="397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18" name="Chart" r:id="rId4" imgW="6146800" imgH="5067300" progId="Excel.Sheet.8">
                  <p:embed/>
                </p:oleObj>
              </mc:Choice>
              <mc:Fallback>
                <p:oleObj name="Chart" r:id="rId4" imgW="6146800" imgH="506730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241550"/>
                        <a:ext cx="4560888" cy="397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2339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511175"/>
            <a:ext cx="7853363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Visualizing Unsigned Addition</a:t>
            </a:r>
          </a:p>
        </p:txBody>
      </p:sp>
      <p:sp>
        <p:nvSpPr>
          <p:cNvPr id="1423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633538"/>
            <a:ext cx="3476625" cy="5224462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/>
              <a:t>Wraps Around</a:t>
            </a:r>
          </a:p>
          <a:p>
            <a:pPr lvl="1" eaLnBrk="1" hangingPunct="1">
              <a:defRPr/>
            </a:pPr>
            <a:r>
              <a:rPr lang="en-US"/>
              <a:t>If true sum ≥ 2</a:t>
            </a:r>
            <a:r>
              <a:rPr lang="en-US" i="1" baseline="30000"/>
              <a:t>w</a:t>
            </a:r>
            <a:endParaRPr lang="en-US"/>
          </a:p>
          <a:p>
            <a:pPr lvl="1" eaLnBrk="1" hangingPunct="1">
              <a:defRPr/>
            </a:pPr>
            <a:r>
              <a:rPr lang="en-US"/>
              <a:t>At most once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09600" y="3743325"/>
            <a:ext cx="2044699" cy="1830388"/>
            <a:chOff x="384" y="2098"/>
            <a:chExt cx="1288" cy="1153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776" y="2208"/>
              <a:ext cx="80" cy="864"/>
              <a:chOff x="776" y="2208"/>
              <a:chExt cx="80" cy="864"/>
            </a:xfrm>
          </p:grpSpPr>
          <p:sp>
            <p:nvSpPr>
              <p:cNvPr id="9240" name="Line 7"/>
              <p:cNvSpPr>
                <a:spLocks noChangeShapeType="1"/>
              </p:cNvSpPr>
              <p:nvPr/>
            </p:nvSpPr>
            <p:spPr bwMode="auto">
              <a:xfrm>
                <a:off x="816" y="2216"/>
                <a:ext cx="0" cy="84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1" name="Line 8"/>
              <p:cNvSpPr>
                <a:spLocks noChangeShapeType="1"/>
              </p:cNvSpPr>
              <p:nvPr/>
            </p:nvSpPr>
            <p:spPr bwMode="auto">
              <a:xfrm>
                <a:off x="776" y="3072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2" name="Line 9"/>
              <p:cNvSpPr>
                <a:spLocks noChangeShapeType="1"/>
              </p:cNvSpPr>
              <p:nvPr/>
            </p:nvSpPr>
            <p:spPr bwMode="auto">
              <a:xfrm>
                <a:off x="776" y="2640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3" name="Line 10"/>
              <p:cNvSpPr>
                <a:spLocks noChangeShapeType="1"/>
              </p:cNvSpPr>
              <p:nvPr/>
            </p:nvSpPr>
            <p:spPr bwMode="auto">
              <a:xfrm>
                <a:off x="776" y="2208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" name="Group 11"/>
            <p:cNvGrpSpPr>
              <a:grpSpLocks/>
            </p:cNvGrpSpPr>
            <p:nvPr/>
          </p:nvGrpSpPr>
          <p:grpSpPr bwMode="auto">
            <a:xfrm>
              <a:off x="1592" y="2640"/>
              <a:ext cx="80" cy="432"/>
              <a:chOff x="1592" y="2640"/>
              <a:chExt cx="80" cy="432"/>
            </a:xfrm>
          </p:grpSpPr>
          <p:sp>
            <p:nvSpPr>
              <p:cNvPr id="9237" name="Line 12"/>
              <p:cNvSpPr>
                <a:spLocks noChangeShapeType="1"/>
              </p:cNvSpPr>
              <p:nvPr/>
            </p:nvSpPr>
            <p:spPr bwMode="auto">
              <a:xfrm>
                <a:off x="1632" y="2648"/>
                <a:ext cx="0" cy="4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8" name="Line 13"/>
              <p:cNvSpPr>
                <a:spLocks noChangeShapeType="1"/>
              </p:cNvSpPr>
              <p:nvPr/>
            </p:nvSpPr>
            <p:spPr bwMode="auto">
              <a:xfrm>
                <a:off x="1592" y="3072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9" name="Line 14"/>
              <p:cNvSpPr>
                <a:spLocks noChangeShapeType="1"/>
              </p:cNvSpPr>
              <p:nvPr/>
            </p:nvSpPr>
            <p:spPr bwMode="auto">
              <a:xfrm>
                <a:off x="1592" y="2640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232" name="Line 15"/>
            <p:cNvSpPr>
              <a:spLocks noChangeShapeType="1"/>
            </p:cNvSpPr>
            <p:nvPr/>
          </p:nvSpPr>
          <p:spPr bwMode="auto">
            <a:xfrm>
              <a:off x="920" y="2880"/>
              <a:ext cx="60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3" name="Freeform 16"/>
            <p:cNvSpPr>
              <a:spLocks/>
            </p:cNvSpPr>
            <p:nvPr/>
          </p:nvSpPr>
          <p:spPr bwMode="auto">
            <a:xfrm>
              <a:off x="912" y="2400"/>
              <a:ext cx="625" cy="337"/>
            </a:xfrm>
            <a:custGeom>
              <a:avLst/>
              <a:gdLst>
                <a:gd name="T0" fmla="*/ 0 w 625"/>
                <a:gd name="T1" fmla="*/ 0 h 337"/>
                <a:gd name="T2" fmla="*/ 240 w 625"/>
                <a:gd name="T3" fmla="*/ 0 h 337"/>
                <a:gd name="T4" fmla="*/ 384 w 625"/>
                <a:gd name="T5" fmla="*/ 336 h 337"/>
                <a:gd name="T6" fmla="*/ 624 w 625"/>
                <a:gd name="T7" fmla="*/ 336 h 3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25"/>
                <a:gd name="T13" fmla="*/ 0 h 337"/>
                <a:gd name="T14" fmla="*/ 625 w 625"/>
                <a:gd name="T15" fmla="*/ 337 h 3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25" h="337">
                  <a:moveTo>
                    <a:pt x="0" y="0"/>
                  </a:moveTo>
                  <a:lnTo>
                    <a:pt x="240" y="0"/>
                  </a:lnTo>
                  <a:lnTo>
                    <a:pt x="384" y="336"/>
                  </a:lnTo>
                  <a:lnTo>
                    <a:pt x="624" y="336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4" name="Rectangle 17"/>
            <p:cNvSpPr>
              <a:spLocks noChangeArrowheads="1"/>
            </p:cNvSpPr>
            <p:nvPr/>
          </p:nvSpPr>
          <p:spPr bwMode="auto">
            <a:xfrm>
              <a:off x="384" y="2962"/>
              <a:ext cx="213" cy="28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9235" name="Rectangle 18"/>
            <p:cNvSpPr>
              <a:spLocks noChangeArrowheads="1"/>
            </p:cNvSpPr>
            <p:nvPr/>
          </p:nvSpPr>
          <p:spPr bwMode="auto">
            <a:xfrm>
              <a:off x="384" y="2530"/>
              <a:ext cx="306" cy="28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2</a:t>
              </a:r>
              <a:r>
                <a:rPr lang="en-US" b="0" i="1" baseline="30000" dirty="0">
                  <a:latin typeface="Calibri" pitchFamily="34" charset="0"/>
                </a:rPr>
                <a:t>w</a:t>
              </a:r>
            </a:p>
          </p:txBody>
        </p:sp>
        <p:sp>
          <p:nvSpPr>
            <p:cNvPr id="9236" name="Rectangle 19"/>
            <p:cNvSpPr>
              <a:spLocks noChangeArrowheads="1"/>
            </p:cNvSpPr>
            <p:nvPr/>
          </p:nvSpPr>
          <p:spPr bwMode="auto">
            <a:xfrm>
              <a:off x="384" y="2098"/>
              <a:ext cx="453" cy="28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2</a:t>
              </a:r>
              <a:r>
                <a:rPr lang="en-US" b="0" i="1" baseline="30000" dirty="0">
                  <a:latin typeface="Calibri" pitchFamily="34" charset="0"/>
                </a:rPr>
                <a:t>w</a:t>
              </a:r>
              <a:r>
                <a:rPr lang="en-US" b="0" baseline="30000" dirty="0">
                  <a:latin typeface="Calibri" pitchFamily="34" charset="0"/>
                </a:rPr>
                <a:t>+1</a:t>
              </a:r>
            </a:p>
          </p:txBody>
        </p:sp>
      </p:grpSp>
      <p:sp>
        <p:nvSpPr>
          <p:cNvPr id="9222" name="Rectangle 20"/>
          <p:cNvSpPr>
            <a:spLocks noChangeArrowheads="1"/>
          </p:cNvSpPr>
          <p:nvPr/>
        </p:nvSpPr>
        <p:spPr bwMode="auto">
          <a:xfrm>
            <a:off x="5410200" y="2317750"/>
            <a:ext cx="1745413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UAdd</a:t>
            </a:r>
            <a:r>
              <a:rPr lang="en-US" baseline="-25000" dirty="0">
                <a:solidFill>
                  <a:schemeClr val="tx2"/>
                </a:solidFill>
                <a:latin typeface="Calibri" pitchFamily="34" charset="0"/>
              </a:rPr>
              <a:t>4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(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 , 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)</a:t>
            </a:r>
          </a:p>
        </p:txBody>
      </p:sp>
      <p:sp>
        <p:nvSpPr>
          <p:cNvPr id="9223" name="Rectangle 21"/>
          <p:cNvSpPr>
            <a:spLocks noChangeArrowheads="1"/>
          </p:cNvSpPr>
          <p:nvPr/>
        </p:nvSpPr>
        <p:spPr bwMode="auto">
          <a:xfrm>
            <a:off x="4240213" y="5618163"/>
            <a:ext cx="344645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</a:p>
        </p:txBody>
      </p:sp>
      <p:sp>
        <p:nvSpPr>
          <p:cNvPr id="9224" name="Rectangle 22"/>
          <p:cNvSpPr>
            <a:spLocks noChangeArrowheads="1"/>
          </p:cNvSpPr>
          <p:nvPr/>
        </p:nvSpPr>
        <p:spPr bwMode="auto">
          <a:xfrm>
            <a:off x="7764463" y="4932363"/>
            <a:ext cx="327012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</a:p>
        </p:txBody>
      </p:sp>
      <p:sp>
        <p:nvSpPr>
          <p:cNvPr id="9225" name="Rectangle 23"/>
          <p:cNvSpPr>
            <a:spLocks noChangeArrowheads="1"/>
          </p:cNvSpPr>
          <p:nvPr/>
        </p:nvSpPr>
        <p:spPr bwMode="auto">
          <a:xfrm>
            <a:off x="442913" y="3438525"/>
            <a:ext cx="1378838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True Sum</a:t>
            </a:r>
          </a:p>
        </p:txBody>
      </p:sp>
      <p:sp>
        <p:nvSpPr>
          <p:cNvPr id="9226" name="Rectangle 24"/>
          <p:cNvSpPr>
            <a:spLocks noChangeArrowheads="1"/>
          </p:cNvSpPr>
          <p:nvPr/>
        </p:nvSpPr>
        <p:spPr bwMode="auto">
          <a:xfrm>
            <a:off x="1662113" y="5343525"/>
            <a:ext cx="1913984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Modular Sum</a:t>
            </a:r>
          </a:p>
        </p:txBody>
      </p:sp>
      <p:sp>
        <p:nvSpPr>
          <p:cNvPr id="9227" name="Text Box 25"/>
          <p:cNvSpPr txBox="1">
            <a:spLocks noChangeArrowheads="1"/>
          </p:cNvSpPr>
          <p:nvPr/>
        </p:nvSpPr>
        <p:spPr bwMode="auto">
          <a:xfrm>
            <a:off x="1524000" y="3917950"/>
            <a:ext cx="98583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0" dirty="0">
                <a:latin typeface="Calibri" pitchFamily="34" charset="0"/>
              </a:rPr>
              <a:t>Overflow</a:t>
            </a:r>
          </a:p>
        </p:txBody>
      </p:sp>
      <p:sp>
        <p:nvSpPr>
          <p:cNvPr id="9228" name="Text Box 26"/>
          <p:cNvSpPr txBox="1">
            <a:spLocks noChangeArrowheads="1"/>
          </p:cNvSpPr>
          <p:nvPr/>
        </p:nvSpPr>
        <p:spPr bwMode="auto">
          <a:xfrm>
            <a:off x="6477000" y="1631950"/>
            <a:ext cx="974241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Overflow</a:t>
            </a:r>
          </a:p>
        </p:txBody>
      </p:sp>
      <p:sp>
        <p:nvSpPr>
          <p:cNvPr id="9229" name="Line 27"/>
          <p:cNvSpPr>
            <a:spLocks noChangeShapeType="1"/>
          </p:cNvSpPr>
          <p:nvPr/>
        </p:nvSpPr>
        <p:spPr bwMode="auto">
          <a:xfrm>
            <a:off x="7010400" y="2089150"/>
            <a:ext cx="381000" cy="1295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196258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11175"/>
            <a:ext cx="7473950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Two’s Complement Addition (</a:t>
            </a:r>
            <a:r>
              <a:rPr lang="en-US" dirty="0" err="1"/>
              <a:t>TAdd</a:t>
            </a:r>
            <a:r>
              <a:rPr lang="en-US" dirty="0"/>
              <a:t>)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4025" y="3533775"/>
            <a:ext cx="7916863" cy="2337636"/>
          </a:xfrm>
        </p:spPr>
        <p:txBody>
          <a:bodyPr lIns="90487" tIns="44450" rIns="90487" bIns="44450"/>
          <a:lstStyle/>
          <a:p>
            <a:pPr eaLnBrk="1" hangingPunct="1"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dirty="0" err="1"/>
              <a:t>TAdd</a:t>
            </a:r>
            <a:r>
              <a:rPr lang="en-US" dirty="0"/>
              <a:t> and </a:t>
            </a:r>
            <a:r>
              <a:rPr lang="en-US" dirty="0" err="1"/>
              <a:t>UAdd</a:t>
            </a:r>
            <a:r>
              <a:rPr lang="en-US" dirty="0"/>
              <a:t> have Identical Bit-Level Behavior</a:t>
            </a:r>
          </a:p>
          <a:p>
            <a:pPr lvl="1" eaLnBrk="1" hangingPunct="1"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dirty="0"/>
              <a:t>Signed vs. unsigned addition in C:</a:t>
            </a:r>
          </a:p>
          <a:p>
            <a:pPr lvl="1" eaLnBrk="1" hangingPunct="1">
              <a:buFont typeface="Wingdings" pitchFamily="2" charset="2"/>
              <a:buNone/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sz="1800" b="1" dirty="0">
                <a:latin typeface="Courier New" pitchFamily="49" charset="0"/>
              </a:rPr>
              <a:t>	</a:t>
            </a:r>
            <a:r>
              <a:rPr lang="en-US" sz="1800" b="1" dirty="0" err="1">
                <a:latin typeface="Courier New" pitchFamily="49" charset="0"/>
              </a:rPr>
              <a:t>int</a:t>
            </a:r>
            <a:r>
              <a:rPr lang="en-US" sz="1800" b="1" dirty="0">
                <a:latin typeface="Courier New" pitchFamily="49" charset="0"/>
              </a:rPr>
              <a:t> s, t, u, v;</a:t>
            </a:r>
          </a:p>
          <a:p>
            <a:pPr lvl="1" eaLnBrk="1" hangingPunct="1">
              <a:buFont typeface="Wingdings" pitchFamily="2" charset="2"/>
              <a:buNone/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sz="1800" b="1" dirty="0">
                <a:latin typeface="Courier New" pitchFamily="49" charset="0"/>
              </a:rPr>
              <a:t>	s = (</a:t>
            </a:r>
            <a:r>
              <a:rPr lang="en-US" sz="1800" b="1" dirty="0" err="1">
                <a:latin typeface="Courier New" pitchFamily="49" charset="0"/>
              </a:rPr>
              <a:t>int</a:t>
            </a:r>
            <a:r>
              <a:rPr lang="en-US" sz="1800" b="1" dirty="0">
                <a:latin typeface="Courier New" pitchFamily="49" charset="0"/>
              </a:rPr>
              <a:t>) ((unsigned) u + (unsigned) v);</a:t>
            </a:r>
          </a:p>
          <a:p>
            <a:pPr lvl="1" eaLnBrk="1" hangingPunct="1">
              <a:buFont typeface="Wingdings" pitchFamily="2" charset="2"/>
              <a:buNone/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sz="1800" b="1" dirty="0">
                <a:latin typeface="Courier New" pitchFamily="49" charset="0"/>
              </a:rPr>
              <a:t> 	t = u + v</a:t>
            </a:r>
          </a:p>
          <a:p>
            <a:pPr lvl="1" eaLnBrk="1" hangingPunct="1"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sz="1800" dirty="0">
                <a:latin typeface="Courier New" pitchFamily="49" charset="0"/>
              </a:rPr>
              <a:t>s</a:t>
            </a:r>
            <a:r>
              <a:rPr lang="en-US" sz="1800" b="1" dirty="0">
                <a:latin typeface="Courier New" pitchFamily="49" charset="0"/>
              </a:rPr>
              <a:t> and t have the </a:t>
            </a:r>
            <a:r>
              <a:rPr lang="en-US" sz="1800" b="1" i="1" dirty="0">
                <a:latin typeface="Courier New" pitchFamily="49" charset="0"/>
              </a:rPr>
              <a:t>same binary representation, but different interpretation</a:t>
            </a:r>
            <a:endParaRPr lang="en-US" sz="1800" i="1" dirty="0">
              <a:latin typeface="Courier New" pitchFamily="49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626534" y="1392381"/>
            <a:ext cx="2743200" cy="228600"/>
            <a:chOff x="2976" y="816"/>
            <a:chExt cx="1728" cy="144"/>
          </a:xfrm>
        </p:grpSpPr>
        <p:sp>
          <p:nvSpPr>
            <p:cNvPr id="33833" name="Rectangle 5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4" name="Rectangle 6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5" name="Rectangle 7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6" name="Rectangle 8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7" name="Rectangle 9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8" name="Rectangle 10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9" name="Rectangle 11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4626534" y="1849581"/>
            <a:ext cx="2743200" cy="228600"/>
            <a:chOff x="2976" y="1104"/>
            <a:chExt cx="1728" cy="144"/>
          </a:xfrm>
        </p:grpSpPr>
        <p:sp>
          <p:nvSpPr>
            <p:cNvPr id="33826" name="Rectangle 13"/>
            <p:cNvSpPr>
              <a:spLocks noChangeArrowheads="1"/>
            </p:cNvSpPr>
            <p:nvPr/>
          </p:nvSpPr>
          <p:spPr bwMode="auto">
            <a:xfrm>
              <a:off x="297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27" name="Rectangle 14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28" name="Rectangle 15"/>
            <p:cNvSpPr>
              <a:spLocks noChangeArrowheads="1"/>
            </p:cNvSpPr>
            <p:nvPr/>
          </p:nvSpPr>
          <p:spPr bwMode="auto">
            <a:xfrm>
              <a:off x="3264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29" name="Rectangle 16"/>
            <p:cNvSpPr>
              <a:spLocks noChangeArrowheads="1"/>
            </p:cNvSpPr>
            <p:nvPr/>
          </p:nvSpPr>
          <p:spPr bwMode="auto">
            <a:xfrm>
              <a:off x="4272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0" name="Rectangle 17"/>
            <p:cNvSpPr>
              <a:spLocks noChangeArrowheads="1"/>
            </p:cNvSpPr>
            <p:nvPr/>
          </p:nvSpPr>
          <p:spPr bwMode="auto">
            <a:xfrm>
              <a:off x="441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1" name="Rectangle 18"/>
            <p:cNvSpPr>
              <a:spLocks noChangeArrowheads="1"/>
            </p:cNvSpPr>
            <p:nvPr/>
          </p:nvSpPr>
          <p:spPr bwMode="auto">
            <a:xfrm>
              <a:off x="456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2" name="Rectangle 19"/>
            <p:cNvSpPr>
              <a:spLocks noChangeArrowheads="1"/>
            </p:cNvSpPr>
            <p:nvPr/>
          </p:nvSpPr>
          <p:spPr bwMode="auto">
            <a:xfrm>
              <a:off x="3408" y="1104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33798" name="Rectangle 20"/>
          <p:cNvSpPr>
            <a:spLocks noChangeArrowheads="1"/>
          </p:cNvSpPr>
          <p:nvPr/>
        </p:nvSpPr>
        <p:spPr bwMode="auto">
          <a:xfrm>
            <a:off x="4016934" y="1316181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33799" name="Rectangle 21"/>
          <p:cNvSpPr>
            <a:spLocks noChangeArrowheads="1"/>
          </p:cNvSpPr>
          <p:nvPr/>
        </p:nvSpPr>
        <p:spPr bwMode="auto">
          <a:xfrm>
            <a:off x="4016934" y="1773381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v</a:t>
            </a:r>
          </a:p>
        </p:txBody>
      </p:sp>
      <p:sp>
        <p:nvSpPr>
          <p:cNvPr id="33800" name="Line 22"/>
          <p:cNvSpPr>
            <a:spLocks noChangeShapeType="1"/>
          </p:cNvSpPr>
          <p:nvPr/>
        </p:nvSpPr>
        <p:spPr bwMode="auto">
          <a:xfrm>
            <a:off x="3635934" y="2154381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1" name="Rectangle 23"/>
          <p:cNvSpPr>
            <a:spLocks noChangeArrowheads="1"/>
          </p:cNvSpPr>
          <p:nvPr/>
        </p:nvSpPr>
        <p:spPr bwMode="auto">
          <a:xfrm>
            <a:off x="3635934" y="1773381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+</a:t>
            </a:r>
          </a:p>
        </p:txBody>
      </p: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4397934" y="2306781"/>
            <a:ext cx="2971800" cy="228600"/>
            <a:chOff x="2832" y="1392"/>
            <a:chExt cx="1872" cy="144"/>
          </a:xfrm>
        </p:grpSpPr>
        <p:grpSp>
          <p:nvGrpSpPr>
            <p:cNvPr id="5" name="Group 25"/>
            <p:cNvGrpSpPr>
              <a:grpSpLocks/>
            </p:cNvGrpSpPr>
            <p:nvPr/>
          </p:nvGrpSpPr>
          <p:grpSpPr bwMode="auto">
            <a:xfrm>
              <a:off x="2976" y="1392"/>
              <a:ext cx="1728" cy="144"/>
              <a:chOff x="2976" y="1392"/>
              <a:chExt cx="1728" cy="144"/>
            </a:xfrm>
          </p:grpSpPr>
          <p:sp>
            <p:nvSpPr>
              <p:cNvPr id="33819" name="Rectangle 26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0" name="Rectangle 27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1" name="Rectangle 28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2" name="Rectangle 29"/>
              <p:cNvSpPr>
                <a:spLocks noChangeArrowheads="1"/>
              </p:cNvSpPr>
              <p:nvPr/>
            </p:nvSpPr>
            <p:spPr bwMode="auto">
              <a:xfrm>
                <a:off x="4272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3" name="Rectangle 30"/>
              <p:cNvSpPr>
                <a:spLocks noChangeArrowheads="1"/>
              </p:cNvSpPr>
              <p:nvPr/>
            </p:nvSpPr>
            <p:spPr bwMode="auto">
              <a:xfrm>
                <a:off x="441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4" name="Rectangle 31"/>
              <p:cNvSpPr>
                <a:spLocks noChangeArrowheads="1"/>
              </p:cNvSpPr>
              <p:nvPr/>
            </p:nvSpPr>
            <p:spPr bwMode="auto">
              <a:xfrm>
                <a:off x="456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5" name="Rectangle 32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86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/>
                  <a:t>• • •</a:t>
                </a:r>
              </a:p>
            </p:txBody>
          </p:sp>
        </p:grpSp>
        <p:sp>
          <p:nvSpPr>
            <p:cNvPr id="33818" name="Rectangle 33"/>
            <p:cNvSpPr>
              <a:spLocks noChangeArrowheads="1"/>
            </p:cNvSpPr>
            <p:nvPr/>
          </p:nvSpPr>
          <p:spPr bwMode="auto">
            <a:xfrm>
              <a:off x="2832" y="1392"/>
              <a:ext cx="144" cy="144"/>
            </a:xfrm>
            <a:prstGeom prst="rect">
              <a:avLst/>
            </a:prstGeom>
            <a:solidFill>
              <a:srgbClr val="FF99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</p:grpSp>
      <p:sp>
        <p:nvSpPr>
          <p:cNvPr id="33803" name="Rectangle 34"/>
          <p:cNvSpPr>
            <a:spLocks noChangeArrowheads="1"/>
          </p:cNvSpPr>
          <p:nvPr/>
        </p:nvSpPr>
        <p:spPr bwMode="auto">
          <a:xfrm>
            <a:off x="3635934" y="2154381"/>
            <a:ext cx="642938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+ </a:t>
            </a:r>
            <a:r>
              <a:rPr lang="en-US" b="0" i="1">
                <a:latin typeface="Times" pitchFamily="18" charset="0"/>
              </a:rPr>
              <a:t>v</a:t>
            </a:r>
          </a:p>
        </p:txBody>
      </p:sp>
      <p:grpSp>
        <p:nvGrpSpPr>
          <p:cNvPr id="6" name="Group 35"/>
          <p:cNvGrpSpPr>
            <a:grpSpLocks/>
          </p:cNvGrpSpPr>
          <p:nvPr/>
        </p:nvGrpSpPr>
        <p:grpSpPr bwMode="auto">
          <a:xfrm>
            <a:off x="4626534" y="2763981"/>
            <a:ext cx="2743200" cy="228600"/>
            <a:chOff x="2976" y="1392"/>
            <a:chExt cx="1728" cy="144"/>
          </a:xfrm>
        </p:grpSpPr>
        <p:sp>
          <p:nvSpPr>
            <p:cNvPr id="33810" name="Rectangle 36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1" name="Rectangle 37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2" name="Rectangle 38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3" name="Rectangle 39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4" name="Rectangle 40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5" name="Rectangle 41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6" name="Rectangle 42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33805" name="Line 43"/>
          <p:cNvSpPr>
            <a:spLocks noChangeShapeType="1"/>
          </p:cNvSpPr>
          <p:nvPr/>
        </p:nvSpPr>
        <p:spPr bwMode="auto">
          <a:xfrm>
            <a:off x="3635934" y="2611581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6" name="Text Box 44"/>
          <p:cNvSpPr txBox="1">
            <a:spLocks noChangeArrowheads="1"/>
          </p:cNvSpPr>
          <p:nvPr/>
        </p:nvSpPr>
        <p:spPr bwMode="auto">
          <a:xfrm>
            <a:off x="457200" y="2057400"/>
            <a:ext cx="216931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True Sum: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+1 bits</a:t>
            </a:r>
          </a:p>
        </p:txBody>
      </p:sp>
      <p:sp>
        <p:nvSpPr>
          <p:cNvPr id="33807" name="Text Box 45"/>
          <p:cNvSpPr txBox="1">
            <a:spLocks noChangeArrowheads="1"/>
          </p:cNvSpPr>
          <p:nvPr/>
        </p:nvSpPr>
        <p:spPr bwMode="auto">
          <a:xfrm>
            <a:off x="457200" y="137160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33808" name="Text Box 46"/>
          <p:cNvSpPr txBox="1">
            <a:spLocks noChangeArrowheads="1"/>
          </p:cNvSpPr>
          <p:nvPr/>
        </p:nvSpPr>
        <p:spPr bwMode="auto">
          <a:xfrm>
            <a:off x="457200" y="2667000"/>
            <a:ext cx="29718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Discard Carry: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33809" name="Rectangle 47"/>
          <p:cNvSpPr>
            <a:spLocks noChangeArrowheads="1"/>
          </p:cNvSpPr>
          <p:nvPr/>
        </p:nvSpPr>
        <p:spPr bwMode="auto">
          <a:xfrm>
            <a:off x="3048000" y="2668671"/>
            <a:ext cx="1502334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000" b="0">
                <a:latin typeface="Times" pitchFamily="18" charset="0"/>
              </a:rPr>
              <a:t>TAdd</a:t>
            </a:r>
            <a:r>
              <a:rPr lang="en-US" sz="2000" b="0" i="1" baseline="-25000">
                <a:latin typeface="Times" pitchFamily="18" charset="0"/>
              </a:rPr>
              <a:t>w</a:t>
            </a:r>
            <a:r>
              <a:rPr lang="en-US" sz="2000" b="0">
                <a:latin typeface="Times" pitchFamily="18" charset="0"/>
              </a:rPr>
              <a:t>(</a:t>
            </a:r>
            <a:r>
              <a:rPr lang="en-US" sz="2000" b="0" i="1">
                <a:latin typeface="Times" pitchFamily="18" charset="0"/>
              </a:rPr>
              <a:t>u</a:t>
            </a:r>
            <a:r>
              <a:rPr lang="en-US" sz="2000" b="0">
                <a:latin typeface="Times" pitchFamily="18" charset="0"/>
              </a:rPr>
              <a:t> , </a:t>
            </a:r>
            <a:r>
              <a:rPr lang="en-US" sz="2000" b="0" i="1">
                <a:latin typeface="Times" pitchFamily="18" charset="0"/>
              </a:rPr>
              <a:t>v</a:t>
            </a:r>
            <a:r>
              <a:rPr lang="en-US" sz="2000" b="0">
                <a:latin typeface="Times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6273690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63575"/>
            <a:ext cx="7940842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Odd Behaviors in </a:t>
            </a:r>
            <a:r>
              <a:rPr lang="en-US" dirty="0" err="1"/>
              <a:t>TAdd</a:t>
            </a:r>
            <a:endParaRPr lang="en-US" dirty="0"/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799" y="1332749"/>
            <a:ext cx="7764379" cy="5224463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/>
              <a:t>Let x, y, z be 4-bit signed integers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/>
              <a:t>x=-8, y=-5, z=</a:t>
            </a:r>
            <a:r>
              <a:rPr lang="en-US" dirty="0" err="1"/>
              <a:t>x+y</a:t>
            </a:r>
            <a:endParaRPr lang="en-US" dirty="0"/>
          </a:p>
          <a:p>
            <a:pPr lvl="1">
              <a:defRPr/>
            </a:pPr>
            <a:r>
              <a:rPr lang="en-US" dirty="0"/>
              <a:t>What is the value of z?</a:t>
            </a:r>
          </a:p>
          <a:p>
            <a:pPr lvl="1">
              <a:defRPr/>
            </a:pPr>
            <a:r>
              <a:rPr lang="en-US" dirty="0"/>
              <a:t>Math says -13, but computer will give 3</a:t>
            </a:r>
          </a:p>
          <a:p>
            <a:pPr lvl="1">
              <a:defRPr/>
            </a:pPr>
            <a:r>
              <a:rPr lang="en-US" dirty="0"/>
              <a:t>Negative overflow (happens when we add two very small, negative numbers)</a:t>
            </a:r>
          </a:p>
          <a:p>
            <a:pPr lvl="1"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x= 5, y=5, z=</a:t>
            </a:r>
            <a:r>
              <a:rPr lang="en-US" dirty="0" err="1"/>
              <a:t>x+y</a:t>
            </a:r>
            <a:endParaRPr lang="en-US" dirty="0"/>
          </a:p>
          <a:p>
            <a:pPr lvl="1">
              <a:defRPr/>
            </a:pPr>
            <a:r>
              <a:rPr lang="en-US" dirty="0"/>
              <a:t>What is the value of z?</a:t>
            </a:r>
          </a:p>
          <a:p>
            <a:pPr lvl="1">
              <a:defRPr/>
            </a:pPr>
            <a:r>
              <a:rPr lang="en-US" dirty="0"/>
              <a:t>Math says 10, but computer will give -6</a:t>
            </a:r>
          </a:p>
          <a:p>
            <a:pPr lvl="1">
              <a:defRPr/>
            </a:pPr>
            <a:r>
              <a:rPr lang="en-US" dirty="0"/>
              <a:t>Positive overflow (happens when we add two very large numbers)</a:t>
            </a:r>
          </a:p>
          <a:p>
            <a:pPr lvl="1">
              <a:defRPr/>
            </a:pPr>
            <a:endParaRPr lang="en-US" dirty="0"/>
          </a:p>
          <a:p>
            <a:pPr lvl="1">
              <a:defRPr/>
            </a:pPr>
            <a:endParaRPr lang="en-US" dirty="0"/>
          </a:p>
          <a:p>
            <a:pPr lvl="1"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D90DB24-A794-2F48-8909-4819D0C0A012}"/>
              </a:ext>
            </a:extLst>
          </p:cNvPr>
          <p:cNvGrpSpPr/>
          <p:nvPr/>
        </p:nvGrpSpPr>
        <p:grpSpPr>
          <a:xfrm>
            <a:off x="5909812" y="2002972"/>
            <a:ext cx="2335830" cy="1200327"/>
            <a:chOff x="5909812" y="2002972"/>
            <a:chExt cx="2335830" cy="1200327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7CDB4A33-5ED9-0F4E-8638-A038C8CAA6BC}"/>
                </a:ext>
              </a:extLst>
            </p:cNvPr>
            <p:cNvSpPr txBox="1"/>
            <p:nvPr/>
          </p:nvSpPr>
          <p:spPr>
            <a:xfrm>
              <a:off x="6309857" y="2002972"/>
              <a:ext cx="1935785" cy="120032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45719" tIns="45719" rIns="45719" bIns="45719" numCol="1" spcCol="38100" rtlCol="0" anchor="t">
              <a:spAutoFit/>
            </a:bodyPr>
            <a:lstStyle/>
            <a:p>
              <a:pPr marL="0" marR="0" indent="0" algn="r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ourier" pitchFamily="2" charset="0"/>
                  <a:sym typeface="Arial Narrow Bold"/>
                </a:rPr>
                <a:t>1000 (-8)</a:t>
              </a:r>
            </a:p>
            <a:p>
              <a:pPr marL="0" marR="0" indent="0" algn="r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rgbClr val="000000"/>
                  </a:solidFill>
                  <a:latin typeface="Courier" pitchFamily="2" charset="0"/>
                </a:rPr>
                <a:t>1011 (-5)</a:t>
              </a:r>
            </a:p>
            <a:p>
              <a:pPr marL="0" marR="0" indent="0" algn="r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trike="sngStrike" dirty="0">
                  <a:solidFill>
                    <a:srgbClr val="000000"/>
                  </a:solidFill>
                  <a:latin typeface="Courier" pitchFamily="2" charset="0"/>
                </a:rPr>
                <a:t>1</a:t>
              </a:r>
              <a:r>
                <a:rPr lang="en-US" dirty="0">
                  <a:solidFill>
                    <a:srgbClr val="000000"/>
                  </a:solidFill>
                  <a:latin typeface="Courier" pitchFamily="2" charset="0"/>
                </a:rPr>
                <a:t>0011  (3)</a:t>
              </a:r>
              <a:endParaRPr kumimoji="0" lang="en-US" sz="2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ourier" pitchFamily="2" charset="0"/>
                <a:sym typeface="Arial Narrow Bold"/>
              </a:endParaRPr>
            </a:p>
          </p:txBody>
        </p: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1AC0E520-D1FB-434C-A453-5F15DC101361}"/>
                </a:ext>
              </a:extLst>
            </p:cNvPr>
            <p:cNvCxnSpPr/>
            <p:nvPr/>
          </p:nvCxnSpPr>
          <p:spPr>
            <a:xfrm>
              <a:off x="5909812" y="2786744"/>
              <a:ext cx="1567543" cy="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FFD04B3D-FC8D-E44F-A0E0-8F6BB8B5EC1B}"/>
              </a:ext>
            </a:extLst>
          </p:cNvPr>
          <p:cNvGrpSpPr/>
          <p:nvPr/>
        </p:nvGrpSpPr>
        <p:grpSpPr>
          <a:xfrm>
            <a:off x="5909812" y="4463303"/>
            <a:ext cx="2335830" cy="1200327"/>
            <a:chOff x="5909812" y="4463303"/>
            <a:chExt cx="2335830" cy="1200327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74C8BB2E-C055-694D-8744-0F2990B1CBDE}"/>
                </a:ext>
              </a:extLst>
            </p:cNvPr>
            <p:cNvSpPr txBox="1"/>
            <p:nvPr/>
          </p:nvSpPr>
          <p:spPr>
            <a:xfrm>
              <a:off x="6494203" y="4463303"/>
              <a:ext cx="1751439" cy="120032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45719" tIns="45719" rIns="45719" bIns="45719" numCol="1" spcCol="38100" rtlCol="0" anchor="t">
              <a:spAutoFit/>
            </a:bodyPr>
            <a:lstStyle/>
            <a:p>
              <a:pPr marL="0" marR="0" indent="0" algn="r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ourier" pitchFamily="2" charset="0"/>
                  <a:sym typeface="Arial Narrow Bold"/>
                </a:rPr>
                <a:t>0101  (5)</a:t>
              </a:r>
            </a:p>
            <a:p>
              <a:pPr marL="0" marR="0" indent="0" algn="r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rgbClr val="000000"/>
                  </a:solidFill>
                  <a:latin typeface="Courier" pitchFamily="2" charset="0"/>
                </a:rPr>
                <a:t>0101  (5)</a:t>
              </a:r>
            </a:p>
            <a:p>
              <a:pPr marL="0" marR="0" indent="0" algn="r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rgbClr val="000000"/>
                  </a:solidFill>
                  <a:latin typeface="Courier" pitchFamily="2" charset="0"/>
                </a:rPr>
                <a:t>1010 (-6)</a:t>
              </a:r>
              <a:endParaRPr kumimoji="0" lang="en-US" sz="2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ourier" pitchFamily="2" charset="0"/>
                <a:sym typeface="Arial Narrow Bold"/>
              </a:endParaRP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19272DA-243A-9C4D-A823-D4E059A78081}"/>
                </a:ext>
              </a:extLst>
            </p:cNvPr>
            <p:cNvCxnSpPr/>
            <p:nvPr/>
          </p:nvCxnSpPr>
          <p:spPr>
            <a:xfrm>
              <a:off x="5909812" y="5247075"/>
              <a:ext cx="1567543" cy="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900255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3" grpId="0" uiExpand="1" build="p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846684"/>
              </p:ext>
            </p:extLst>
          </p:nvPr>
        </p:nvGraphicFramePr>
        <p:xfrm>
          <a:off x="4046620" y="2057400"/>
          <a:ext cx="4560888" cy="397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42" name="Chart" r:id="rId4" imgW="6146800" imgH="5067300" progId="Excel.Sheet.8">
                  <p:embed/>
                </p:oleObj>
              </mc:Choice>
              <mc:Fallback>
                <p:oleObj name="Chart" r:id="rId4" imgW="6146800" imgH="506730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6620" y="2057400"/>
                        <a:ext cx="4560888" cy="397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0531" name="Rectangle 3"/>
          <p:cNvSpPr>
            <a:spLocks noGrp="1" noChangeArrowheads="1"/>
          </p:cNvSpPr>
          <p:nvPr>
            <p:ph type="title"/>
          </p:nvPr>
        </p:nvSpPr>
        <p:spPr>
          <a:xfrm>
            <a:off x="228600" y="587375"/>
            <a:ext cx="7983538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Visualizing 2’s Complement Addition</a:t>
            </a:r>
          </a:p>
        </p:txBody>
      </p:sp>
      <p:sp>
        <p:nvSpPr>
          <p:cNvPr id="1505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207171"/>
            <a:ext cx="3908412" cy="4592638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/>
              <a:t>Values</a:t>
            </a:r>
          </a:p>
          <a:p>
            <a:pPr lvl="1" eaLnBrk="1" hangingPunct="1">
              <a:defRPr/>
            </a:pPr>
            <a:r>
              <a:rPr lang="en-US" dirty="0"/>
              <a:t>4-bit two’s comp.</a:t>
            </a:r>
          </a:p>
          <a:p>
            <a:pPr lvl="1" eaLnBrk="1" hangingPunct="1">
              <a:defRPr/>
            </a:pPr>
            <a:r>
              <a:rPr lang="en-US" dirty="0"/>
              <a:t>Range from -8 to +7</a:t>
            </a:r>
          </a:p>
          <a:p>
            <a:pPr eaLnBrk="1" hangingPunct="1">
              <a:defRPr/>
            </a:pPr>
            <a:r>
              <a:rPr lang="en-US" dirty="0"/>
              <a:t>Wraps Around</a:t>
            </a:r>
          </a:p>
          <a:p>
            <a:pPr lvl="1" eaLnBrk="1" hangingPunct="1">
              <a:defRPr/>
            </a:pPr>
            <a:r>
              <a:rPr lang="en-US" dirty="0"/>
              <a:t>If sum </a:t>
            </a:r>
            <a:r>
              <a:rPr lang="en-US" dirty="0">
                <a:sym typeface="Symbol" pitchFamily="18" charset="2"/>
              </a:rPr>
              <a:t> </a:t>
            </a:r>
            <a:r>
              <a:rPr lang="en-US" dirty="0"/>
              <a:t>2</a:t>
            </a:r>
            <a:r>
              <a:rPr lang="en-US" i="1" baseline="30000" dirty="0"/>
              <a:t>w</a:t>
            </a:r>
            <a:r>
              <a:rPr lang="en-US" baseline="30000" dirty="0"/>
              <a:t>–1</a:t>
            </a:r>
            <a:endParaRPr lang="en-US" dirty="0"/>
          </a:p>
          <a:p>
            <a:pPr lvl="2" eaLnBrk="1" hangingPunct="1">
              <a:defRPr/>
            </a:pPr>
            <a:r>
              <a:rPr lang="en-US" dirty="0"/>
              <a:t>Becomes negative</a:t>
            </a:r>
          </a:p>
          <a:p>
            <a:pPr lvl="2" eaLnBrk="1" hangingPunct="1">
              <a:defRPr/>
            </a:pPr>
            <a:r>
              <a:rPr lang="en-US" dirty="0"/>
              <a:t>At most once</a:t>
            </a:r>
          </a:p>
          <a:p>
            <a:pPr lvl="1" eaLnBrk="1" hangingPunct="1">
              <a:defRPr/>
            </a:pPr>
            <a:r>
              <a:rPr lang="en-US" dirty="0"/>
              <a:t>If sum &lt; –2</a:t>
            </a:r>
            <a:r>
              <a:rPr lang="en-US" i="1" baseline="30000" dirty="0"/>
              <a:t>w</a:t>
            </a:r>
            <a:r>
              <a:rPr lang="en-US" baseline="30000" dirty="0"/>
              <a:t>–1</a:t>
            </a:r>
            <a:endParaRPr lang="en-US" dirty="0"/>
          </a:p>
          <a:p>
            <a:pPr lvl="2" eaLnBrk="1" hangingPunct="1">
              <a:defRPr/>
            </a:pPr>
            <a:r>
              <a:rPr lang="en-US" dirty="0"/>
              <a:t>Becomes positive</a:t>
            </a:r>
          </a:p>
          <a:p>
            <a:pPr lvl="2" eaLnBrk="1" hangingPunct="1">
              <a:defRPr/>
            </a:pPr>
            <a:r>
              <a:rPr lang="en-US" dirty="0"/>
              <a:t>At most once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5799220" y="2133600"/>
            <a:ext cx="1681421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TAdd</a:t>
            </a:r>
            <a:r>
              <a:rPr lang="en-US" baseline="-25000" dirty="0">
                <a:solidFill>
                  <a:schemeClr val="tx2"/>
                </a:solidFill>
                <a:latin typeface="Calibri" pitchFamily="34" charset="0"/>
              </a:rPr>
              <a:t>4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(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 , 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)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4808620" y="5562600"/>
            <a:ext cx="344645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7475620" y="5029200"/>
            <a:ext cx="327012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7551820" y="5562600"/>
            <a:ext cx="1625766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Positive overflow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3589420" y="1371600"/>
            <a:ext cx="1713931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Negative overflow</a:t>
            </a:r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>
            <a:off x="4199020" y="1752600"/>
            <a:ext cx="838200" cy="175260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 flipH="1" flipV="1">
            <a:off x="7704220" y="4191000"/>
            <a:ext cx="609600" cy="129540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125075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1" name="Rectangle 3"/>
          <p:cNvSpPr>
            <a:spLocks noGrp="1" noChangeArrowheads="1"/>
          </p:cNvSpPr>
          <p:nvPr>
            <p:ph type="title"/>
          </p:nvPr>
        </p:nvSpPr>
        <p:spPr>
          <a:xfrm>
            <a:off x="396875" y="2400132"/>
            <a:ext cx="7983538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We did not cover the following slides in class. However, you may find the materials helpful.</a:t>
            </a:r>
          </a:p>
        </p:txBody>
      </p:sp>
    </p:spTree>
    <p:extLst>
      <p:ext uri="{BB962C8B-B14F-4D97-AF65-F5344CB8AC3E}">
        <p14:creationId xmlns:p14="http://schemas.microsoft.com/office/powerpoint/2010/main" val="1983715164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58777"/>
            <a:ext cx="6759575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/>
              <a:t>TAdd</a:t>
            </a:r>
            <a:r>
              <a:rPr lang="en-US" dirty="0"/>
              <a:t> Overflow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23239" y="1483243"/>
            <a:ext cx="5166791" cy="4790623"/>
            <a:chOff x="1877580" y="1548063"/>
            <a:chExt cx="3843665" cy="3371059"/>
          </a:xfrm>
        </p:grpSpPr>
        <p:sp>
          <p:nvSpPr>
            <p:cNvPr id="40" name="Freeform 53"/>
            <p:cNvSpPr>
              <a:spLocks/>
            </p:cNvSpPr>
            <p:nvPr/>
          </p:nvSpPr>
          <p:spPr bwMode="auto">
            <a:xfrm flipV="1">
              <a:off x="3734135" y="2386263"/>
              <a:ext cx="952500" cy="1447800"/>
            </a:xfrm>
            <a:custGeom>
              <a:avLst/>
              <a:gdLst>
                <a:gd name="T0" fmla="*/ 0 w 600"/>
                <a:gd name="T1" fmla="*/ 846 h 846"/>
                <a:gd name="T2" fmla="*/ 240 w 600"/>
                <a:gd name="T3" fmla="*/ 846 h 846"/>
                <a:gd name="T4" fmla="*/ 384 w 600"/>
                <a:gd name="T5" fmla="*/ 3 h 846"/>
                <a:gd name="T6" fmla="*/ 600 w 600"/>
                <a:gd name="T7" fmla="*/ 0 h 8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00" h="846">
                  <a:moveTo>
                    <a:pt x="0" y="846"/>
                  </a:moveTo>
                  <a:lnTo>
                    <a:pt x="240" y="846"/>
                  </a:lnTo>
                  <a:lnTo>
                    <a:pt x="384" y="3"/>
                  </a:lnTo>
                  <a:lnTo>
                    <a:pt x="600" y="0"/>
                  </a:lnTo>
                </a:path>
              </a:pathLst>
            </a:custGeom>
            <a:noFill/>
            <a:ln w="228600" cap="rnd" cmpd="sng">
              <a:solidFill>
                <a:srgbClr val="1C1C1C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3200"/>
            </a:p>
          </p:txBody>
        </p:sp>
        <p:sp>
          <p:nvSpPr>
            <p:cNvPr id="41" name="Freeform 54"/>
            <p:cNvSpPr>
              <a:spLocks/>
            </p:cNvSpPr>
            <p:nvPr/>
          </p:nvSpPr>
          <p:spPr bwMode="auto">
            <a:xfrm flipV="1">
              <a:off x="4648535" y="3605463"/>
              <a:ext cx="228600" cy="457200"/>
            </a:xfrm>
            <a:custGeom>
              <a:avLst/>
              <a:gdLst>
                <a:gd name="T0" fmla="*/ 0 w 144"/>
                <a:gd name="T1" fmla="*/ 0 h 288"/>
                <a:gd name="T2" fmla="*/ 0 w 144"/>
                <a:gd name="T3" fmla="*/ 288 h 288"/>
                <a:gd name="T4" fmla="*/ 144 w 144"/>
                <a:gd name="T5" fmla="*/ 144 h 288"/>
                <a:gd name="T6" fmla="*/ 0 w 144"/>
                <a:gd name="T7" fmla="*/ 0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4" h="288">
                  <a:moveTo>
                    <a:pt x="0" y="0"/>
                  </a:moveTo>
                  <a:lnTo>
                    <a:pt x="0" y="288"/>
                  </a:lnTo>
                  <a:lnTo>
                    <a:pt x="144" y="1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C1C1C"/>
            </a:solidFill>
            <a:ln w="9525">
              <a:solidFill>
                <a:srgbClr val="1C1C1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3200"/>
            </a:p>
          </p:txBody>
        </p:sp>
        <p:sp>
          <p:nvSpPr>
            <p:cNvPr id="42" name="Rectangle 55"/>
            <p:cNvSpPr>
              <a:spLocks noChangeArrowheads="1"/>
            </p:cNvSpPr>
            <p:nvPr/>
          </p:nvSpPr>
          <p:spPr bwMode="auto">
            <a:xfrm flipV="1">
              <a:off x="3245185" y="2271963"/>
              <a:ext cx="520700" cy="228600"/>
            </a:xfrm>
            <a:prstGeom prst="rect">
              <a:avLst/>
            </a:prstGeom>
            <a:solidFill>
              <a:srgbClr val="1C1C1C"/>
            </a:solidFill>
            <a:ln w="9525">
              <a:solidFill>
                <a:srgbClr val="1C1C1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43" name="Line 4"/>
            <p:cNvSpPr>
              <a:spLocks noChangeShapeType="1"/>
            </p:cNvSpPr>
            <p:nvPr/>
          </p:nvSpPr>
          <p:spPr bwMode="auto">
            <a:xfrm>
              <a:off x="3183273" y="3399088"/>
              <a:ext cx="1270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44" name="Line 5"/>
            <p:cNvSpPr>
              <a:spLocks noChangeShapeType="1"/>
            </p:cNvSpPr>
            <p:nvPr/>
          </p:nvSpPr>
          <p:spPr bwMode="auto">
            <a:xfrm>
              <a:off x="3183273" y="2713288"/>
              <a:ext cx="1270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45" name="Line 6"/>
            <p:cNvSpPr>
              <a:spLocks noChangeShapeType="1"/>
            </p:cNvSpPr>
            <p:nvPr/>
          </p:nvSpPr>
          <p:spPr bwMode="auto">
            <a:xfrm>
              <a:off x="3183273" y="2027488"/>
              <a:ext cx="1270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46" name="Line 7"/>
            <p:cNvSpPr>
              <a:spLocks noChangeShapeType="1"/>
            </p:cNvSpPr>
            <p:nvPr/>
          </p:nvSpPr>
          <p:spPr bwMode="auto">
            <a:xfrm>
              <a:off x="4929523" y="2725988"/>
              <a:ext cx="0" cy="6604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47" name="Line 8"/>
            <p:cNvSpPr>
              <a:spLocks noChangeShapeType="1"/>
            </p:cNvSpPr>
            <p:nvPr/>
          </p:nvSpPr>
          <p:spPr bwMode="auto">
            <a:xfrm>
              <a:off x="4866023" y="3399088"/>
              <a:ext cx="1270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48" name="Line 9"/>
            <p:cNvSpPr>
              <a:spLocks noChangeShapeType="1"/>
            </p:cNvSpPr>
            <p:nvPr/>
          </p:nvSpPr>
          <p:spPr bwMode="auto">
            <a:xfrm>
              <a:off x="4866023" y="2713288"/>
              <a:ext cx="1270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49" name="Rectangle 12"/>
            <p:cNvSpPr>
              <a:spLocks noChangeArrowheads="1"/>
            </p:cNvSpPr>
            <p:nvPr/>
          </p:nvSpPr>
          <p:spPr bwMode="auto">
            <a:xfrm>
              <a:off x="2470485" y="3224463"/>
              <a:ext cx="263542" cy="3230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pPr eaLnBrk="0" hangingPunct="0"/>
              <a:r>
                <a:rPr lang="en-US">
                  <a:latin typeface="+mj-lt"/>
                </a:rPr>
                <a:t>0</a:t>
              </a:r>
            </a:p>
          </p:txBody>
        </p:sp>
        <p:sp>
          <p:nvSpPr>
            <p:cNvPr id="50" name="Rectangle 13"/>
            <p:cNvSpPr>
              <a:spLocks noChangeArrowheads="1"/>
            </p:cNvSpPr>
            <p:nvPr/>
          </p:nvSpPr>
          <p:spPr bwMode="auto">
            <a:xfrm>
              <a:off x="2470485" y="3910263"/>
              <a:ext cx="691651" cy="3230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pPr eaLnBrk="0" hangingPunct="0"/>
              <a:r>
                <a:rPr lang="en-US">
                  <a:latin typeface="+mj-lt"/>
                </a:rPr>
                <a:t>–2</a:t>
              </a:r>
              <a:r>
                <a:rPr lang="en-US" i="1" baseline="30000">
                  <a:latin typeface="+mj-lt"/>
                </a:rPr>
                <a:t>w </a:t>
              </a:r>
              <a:r>
                <a:rPr lang="en-US" baseline="30000">
                  <a:latin typeface="+mj-lt"/>
                </a:rPr>
                <a:t>–1</a:t>
              </a:r>
            </a:p>
          </p:txBody>
        </p:sp>
        <p:sp>
          <p:nvSpPr>
            <p:cNvPr id="51" name="Rectangle 14"/>
            <p:cNvSpPr>
              <a:spLocks noChangeArrowheads="1"/>
            </p:cNvSpPr>
            <p:nvPr/>
          </p:nvSpPr>
          <p:spPr bwMode="auto">
            <a:xfrm>
              <a:off x="2470485" y="1852863"/>
              <a:ext cx="525893" cy="3230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pPr eaLnBrk="0" hangingPunct="0"/>
              <a:r>
                <a:rPr lang="en-US">
                  <a:latin typeface="+mj-lt"/>
                </a:rPr>
                <a:t>+2</a:t>
              </a:r>
              <a:r>
                <a:rPr lang="en-US" i="1" baseline="30000">
                  <a:latin typeface="+mj-lt"/>
                </a:rPr>
                <a:t>w</a:t>
              </a:r>
              <a:endParaRPr lang="en-US">
                <a:latin typeface="+mj-lt"/>
              </a:endParaRPr>
            </a:p>
          </p:txBody>
        </p:sp>
        <p:sp>
          <p:nvSpPr>
            <p:cNvPr id="52" name="Line 16"/>
            <p:cNvSpPr>
              <a:spLocks noChangeShapeType="1"/>
            </p:cNvSpPr>
            <p:nvPr/>
          </p:nvSpPr>
          <p:spPr bwMode="auto">
            <a:xfrm>
              <a:off x="3183273" y="4770688"/>
              <a:ext cx="1270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53" name="Line 17"/>
            <p:cNvSpPr>
              <a:spLocks noChangeShapeType="1"/>
            </p:cNvSpPr>
            <p:nvPr/>
          </p:nvSpPr>
          <p:spPr bwMode="auto">
            <a:xfrm>
              <a:off x="3183273" y="4084888"/>
              <a:ext cx="1270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54" name="Line 18"/>
            <p:cNvSpPr>
              <a:spLocks noChangeShapeType="1"/>
            </p:cNvSpPr>
            <p:nvPr/>
          </p:nvSpPr>
          <p:spPr bwMode="auto">
            <a:xfrm>
              <a:off x="3183273" y="3399088"/>
              <a:ext cx="1270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55" name="Line 19"/>
            <p:cNvSpPr>
              <a:spLocks noChangeShapeType="1"/>
            </p:cNvSpPr>
            <p:nvPr/>
          </p:nvSpPr>
          <p:spPr bwMode="auto">
            <a:xfrm>
              <a:off x="4929523" y="3411788"/>
              <a:ext cx="0" cy="6604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56" name="Line 20"/>
            <p:cNvSpPr>
              <a:spLocks noChangeShapeType="1"/>
            </p:cNvSpPr>
            <p:nvPr/>
          </p:nvSpPr>
          <p:spPr bwMode="auto">
            <a:xfrm>
              <a:off x="4866023" y="4084888"/>
              <a:ext cx="1270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57" name="Line 21"/>
            <p:cNvSpPr>
              <a:spLocks noChangeShapeType="1"/>
            </p:cNvSpPr>
            <p:nvPr/>
          </p:nvSpPr>
          <p:spPr bwMode="auto">
            <a:xfrm>
              <a:off x="4866023" y="3399088"/>
              <a:ext cx="1270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58" name="Rectangle 24"/>
            <p:cNvSpPr>
              <a:spLocks noChangeArrowheads="1"/>
            </p:cNvSpPr>
            <p:nvPr/>
          </p:nvSpPr>
          <p:spPr bwMode="auto">
            <a:xfrm>
              <a:off x="3322973" y="2008438"/>
              <a:ext cx="1423846" cy="2580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pPr eaLnBrk="0" hangingPunct="0"/>
              <a:r>
                <a:rPr lang="en-US" sz="1800">
                  <a:latin typeface="Helvetica" charset="0"/>
                </a:rPr>
                <a:t>Positive overflow</a:t>
              </a:r>
            </a:p>
          </p:txBody>
        </p:sp>
        <p:sp>
          <p:nvSpPr>
            <p:cNvPr id="59" name="Rectangle 25"/>
            <p:cNvSpPr>
              <a:spLocks noChangeArrowheads="1"/>
            </p:cNvSpPr>
            <p:nvPr/>
          </p:nvSpPr>
          <p:spPr bwMode="auto">
            <a:xfrm>
              <a:off x="3308685" y="4489701"/>
              <a:ext cx="1500167" cy="2580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pPr eaLnBrk="0" hangingPunct="0"/>
              <a:r>
                <a:rPr lang="en-US" sz="1800">
                  <a:latin typeface="Helvetica" charset="0"/>
                </a:rPr>
                <a:t>Negative overflow</a:t>
              </a:r>
            </a:p>
          </p:txBody>
        </p:sp>
        <p:sp>
          <p:nvSpPr>
            <p:cNvPr id="60" name="Rectangle 26"/>
            <p:cNvSpPr>
              <a:spLocks noChangeArrowheads="1"/>
            </p:cNvSpPr>
            <p:nvPr/>
          </p:nvSpPr>
          <p:spPr bwMode="auto">
            <a:xfrm>
              <a:off x="2470485" y="4596063"/>
              <a:ext cx="487733" cy="3230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pPr eaLnBrk="0" hangingPunct="0"/>
              <a:r>
                <a:rPr lang="en-US">
                  <a:latin typeface="+mj-lt"/>
                </a:rPr>
                <a:t>–2</a:t>
              </a:r>
              <a:r>
                <a:rPr lang="en-US" i="1" baseline="30000">
                  <a:latin typeface="+mj-lt"/>
                </a:rPr>
                <a:t>w</a:t>
              </a:r>
              <a:endParaRPr lang="en-US">
                <a:latin typeface="+mj-lt"/>
              </a:endParaRPr>
            </a:p>
          </p:txBody>
        </p:sp>
        <p:sp>
          <p:nvSpPr>
            <p:cNvPr id="61" name="Rectangle 27"/>
            <p:cNvSpPr>
              <a:spLocks noChangeArrowheads="1"/>
            </p:cNvSpPr>
            <p:nvPr/>
          </p:nvSpPr>
          <p:spPr bwMode="auto">
            <a:xfrm>
              <a:off x="2470485" y="2538663"/>
              <a:ext cx="729810" cy="3230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pPr eaLnBrk="0" hangingPunct="0"/>
              <a:r>
                <a:rPr lang="en-US">
                  <a:latin typeface="+mj-lt"/>
                </a:rPr>
                <a:t>+2</a:t>
              </a:r>
              <a:r>
                <a:rPr lang="en-US" i="1" baseline="30000">
                  <a:latin typeface="+mj-lt"/>
                </a:rPr>
                <a:t>w </a:t>
              </a:r>
              <a:r>
                <a:rPr lang="en-US" baseline="30000">
                  <a:latin typeface="+mj-lt"/>
                </a:rPr>
                <a:t>–1</a:t>
              </a:r>
            </a:p>
          </p:txBody>
        </p:sp>
        <p:sp>
          <p:nvSpPr>
            <p:cNvPr id="62" name="Rectangle 28"/>
            <p:cNvSpPr>
              <a:spLocks noChangeArrowheads="1"/>
            </p:cNvSpPr>
            <p:nvPr/>
          </p:nvSpPr>
          <p:spPr bwMode="auto">
            <a:xfrm>
              <a:off x="4991435" y="3224463"/>
              <a:ext cx="263542" cy="3230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pPr eaLnBrk="0" hangingPunct="0"/>
              <a:r>
                <a:rPr lang="en-US">
                  <a:latin typeface="+mj-lt"/>
                </a:rPr>
                <a:t>0</a:t>
              </a:r>
            </a:p>
          </p:txBody>
        </p:sp>
        <p:sp>
          <p:nvSpPr>
            <p:cNvPr id="63" name="Rectangle 29"/>
            <p:cNvSpPr>
              <a:spLocks noChangeArrowheads="1"/>
            </p:cNvSpPr>
            <p:nvPr/>
          </p:nvSpPr>
          <p:spPr bwMode="auto">
            <a:xfrm>
              <a:off x="4991435" y="3910263"/>
              <a:ext cx="691651" cy="3230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pPr eaLnBrk="0" hangingPunct="0"/>
              <a:r>
                <a:rPr lang="en-US">
                  <a:latin typeface="+mj-lt"/>
                </a:rPr>
                <a:t>–2</a:t>
              </a:r>
              <a:r>
                <a:rPr lang="en-US" i="1" baseline="30000">
                  <a:latin typeface="+mj-lt"/>
                </a:rPr>
                <a:t>w </a:t>
              </a:r>
              <a:r>
                <a:rPr lang="en-US" baseline="30000">
                  <a:latin typeface="+mj-lt"/>
                </a:rPr>
                <a:t>–1</a:t>
              </a:r>
            </a:p>
          </p:txBody>
        </p:sp>
        <p:sp>
          <p:nvSpPr>
            <p:cNvPr id="64" name="Rectangle 30"/>
            <p:cNvSpPr>
              <a:spLocks noChangeArrowheads="1"/>
            </p:cNvSpPr>
            <p:nvPr/>
          </p:nvSpPr>
          <p:spPr bwMode="auto">
            <a:xfrm>
              <a:off x="4991435" y="2538663"/>
              <a:ext cx="729810" cy="3230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pPr eaLnBrk="0" hangingPunct="0"/>
              <a:r>
                <a:rPr lang="en-US">
                  <a:latin typeface="+mj-lt"/>
                </a:rPr>
                <a:t>+2</a:t>
              </a:r>
              <a:r>
                <a:rPr lang="en-US" i="1" baseline="30000">
                  <a:latin typeface="+mj-lt"/>
                </a:rPr>
                <a:t>w </a:t>
              </a:r>
              <a:r>
                <a:rPr lang="en-US" baseline="30000">
                  <a:latin typeface="+mj-lt"/>
                </a:rPr>
                <a:t>–1</a:t>
              </a:r>
            </a:p>
          </p:txBody>
        </p:sp>
        <p:sp>
          <p:nvSpPr>
            <p:cNvPr id="65" name="Rectangle 31"/>
            <p:cNvSpPr>
              <a:spLocks noChangeArrowheads="1"/>
            </p:cNvSpPr>
            <p:nvPr/>
          </p:nvSpPr>
          <p:spPr bwMode="auto">
            <a:xfrm>
              <a:off x="2851485" y="1548063"/>
              <a:ext cx="552128" cy="2797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pPr eaLnBrk="0" hangingPunct="0"/>
              <a:r>
                <a:rPr lang="en-US" sz="2000" i="1" dirty="0">
                  <a:latin typeface="+mj-lt"/>
                </a:rPr>
                <a:t>x</a:t>
              </a:r>
              <a:r>
                <a:rPr lang="en-US" sz="2000" dirty="0">
                  <a:latin typeface="+mj-lt"/>
                </a:rPr>
                <a:t> + </a:t>
              </a:r>
              <a:r>
                <a:rPr lang="en-US" sz="2000" i="1" dirty="0">
                  <a:latin typeface="+mj-lt"/>
                </a:rPr>
                <a:t>y</a:t>
              </a:r>
            </a:p>
          </p:txBody>
        </p:sp>
        <p:sp>
          <p:nvSpPr>
            <p:cNvPr id="66" name="Rectangle 32"/>
            <p:cNvSpPr>
              <a:spLocks noChangeArrowheads="1"/>
            </p:cNvSpPr>
            <p:nvPr/>
          </p:nvSpPr>
          <p:spPr bwMode="auto">
            <a:xfrm>
              <a:off x="4610435" y="2310063"/>
              <a:ext cx="597443" cy="2797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pPr eaLnBrk="0" hangingPunct="0"/>
              <a:r>
                <a:rPr lang="en-US" sz="2000" i="1">
                  <a:latin typeface="+mj-lt"/>
                </a:rPr>
                <a:t>x</a:t>
              </a:r>
              <a:r>
                <a:rPr lang="en-US" sz="2000">
                  <a:latin typeface="+mj-lt"/>
                </a:rPr>
                <a:t> +</a:t>
              </a:r>
              <a:r>
                <a:rPr lang="en-US" sz="2000" baseline="30000">
                  <a:latin typeface="+mj-lt"/>
                </a:rPr>
                <a:t>t</a:t>
              </a:r>
              <a:r>
                <a:rPr lang="en-US" sz="2000">
                  <a:latin typeface="+mj-lt"/>
                </a:rPr>
                <a:t> </a:t>
              </a:r>
              <a:r>
                <a:rPr lang="en-US" sz="2000" i="1">
                  <a:latin typeface="+mj-lt"/>
                </a:rPr>
                <a:t>y</a:t>
              </a:r>
            </a:p>
          </p:txBody>
        </p:sp>
        <p:sp>
          <p:nvSpPr>
            <p:cNvPr id="67" name="Rectangle 33"/>
            <p:cNvSpPr>
              <a:spLocks noChangeArrowheads="1"/>
            </p:cNvSpPr>
            <p:nvPr/>
          </p:nvSpPr>
          <p:spPr bwMode="auto">
            <a:xfrm>
              <a:off x="1877580" y="2233863"/>
              <a:ext cx="740543" cy="2797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pPr algn="r" eaLnBrk="0" hangingPunct="0"/>
              <a:r>
                <a:rPr lang="en-US" sz="2000" i="1">
                  <a:latin typeface="Helvetica" charset="0"/>
                </a:rPr>
                <a:t>Case 4</a:t>
              </a:r>
            </a:p>
          </p:txBody>
        </p:sp>
        <p:sp>
          <p:nvSpPr>
            <p:cNvPr id="68" name="Rectangle 34"/>
            <p:cNvSpPr>
              <a:spLocks noChangeArrowheads="1"/>
            </p:cNvSpPr>
            <p:nvPr/>
          </p:nvSpPr>
          <p:spPr bwMode="auto">
            <a:xfrm>
              <a:off x="1882343" y="2919663"/>
              <a:ext cx="740543" cy="2797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pPr algn="r" eaLnBrk="0" hangingPunct="0"/>
              <a:r>
                <a:rPr lang="en-US" sz="2000" i="1">
                  <a:latin typeface="Helvetica" charset="0"/>
                </a:rPr>
                <a:t>Case 3</a:t>
              </a:r>
            </a:p>
          </p:txBody>
        </p:sp>
        <p:sp>
          <p:nvSpPr>
            <p:cNvPr id="69" name="Rectangle 35"/>
            <p:cNvSpPr>
              <a:spLocks noChangeArrowheads="1"/>
            </p:cNvSpPr>
            <p:nvPr/>
          </p:nvSpPr>
          <p:spPr bwMode="auto">
            <a:xfrm>
              <a:off x="1882343" y="3576888"/>
              <a:ext cx="740543" cy="2797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pPr algn="r" eaLnBrk="0" hangingPunct="0"/>
              <a:r>
                <a:rPr lang="en-US" sz="2000" i="1">
                  <a:latin typeface="Helvetica" charset="0"/>
                </a:rPr>
                <a:t>Case 2</a:t>
              </a:r>
            </a:p>
          </p:txBody>
        </p:sp>
        <p:sp>
          <p:nvSpPr>
            <p:cNvPr id="70" name="Rectangle 36"/>
            <p:cNvSpPr>
              <a:spLocks noChangeArrowheads="1"/>
            </p:cNvSpPr>
            <p:nvPr/>
          </p:nvSpPr>
          <p:spPr bwMode="auto">
            <a:xfrm>
              <a:off x="1882343" y="4215063"/>
              <a:ext cx="740543" cy="2797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pPr algn="r" eaLnBrk="0" hangingPunct="0"/>
              <a:r>
                <a:rPr lang="en-US" sz="2000" i="1">
                  <a:latin typeface="Helvetica" charset="0"/>
                </a:rPr>
                <a:t>Case 1</a:t>
              </a:r>
            </a:p>
          </p:txBody>
        </p:sp>
        <p:sp>
          <p:nvSpPr>
            <p:cNvPr id="71" name="Rectangle 40"/>
            <p:cNvSpPr>
              <a:spLocks noChangeArrowheads="1"/>
            </p:cNvSpPr>
            <p:nvPr/>
          </p:nvSpPr>
          <p:spPr bwMode="auto">
            <a:xfrm>
              <a:off x="3232485" y="4291263"/>
              <a:ext cx="533400" cy="2286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folHlink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72" name="Freeform 38"/>
            <p:cNvSpPr>
              <a:spLocks/>
            </p:cNvSpPr>
            <p:nvPr/>
          </p:nvSpPr>
          <p:spPr bwMode="auto">
            <a:xfrm>
              <a:off x="3746835" y="3148263"/>
              <a:ext cx="952500" cy="1257300"/>
            </a:xfrm>
            <a:custGeom>
              <a:avLst/>
              <a:gdLst>
                <a:gd name="T0" fmla="*/ 0 w 600"/>
                <a:gd name="T1" fmla="*/ 846 h 846"/>
                <a:gd name="T2" fmla="*/ 240 w 600"/>
                <a:gd name="T3" fmla="*/ 846 h 846"/>
                <a:gd name="T4" fmla="*/ 384 w 600"/>
                <a:gd name="T5" fmla="*/ 3 h 846"/>
                <a:gd name="T6" fmla="*/ 600 w 600"/>
                <a:gd name="T7" fmla="*/ 0 h 8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00" h="846">
                  <a:moveTo>
                    <a:pt x="0" y="846"/>
                  </a:moveTo>
                  <a:lnTo>
                    <a:pt x="240" y="846"/>
                  </a:lnTo>
                  <a:lnTo>
                    <a:pt x="384" y="3"/>
                  </a:lnTo>
                  <a:lnTo>
                    <a:pt x="600" y="0"/>
                  </a:lnTo>
                </a:path>
              </a:pathLst>
            </a:custGeom>
            <a:noFill/>
            <a:ln w="228600" cap="rnd" cmpd="sng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3200"/>
            </a:p>
          </p:txBody>
        </p:sp>
        <p:sp>
          <p:nvSpPr>
            <p:cNvPr id="73" name="Freeform 39"/>
            <p:cNvSpPr>
              <a:spLocks/>
            </p:cNvSpPr>
            <p:nvPr/>
          </p:nvSpPr>
          <p:spPr bwMode="auto">
            <a:xfrm>
              <a:off x="4661235" y="2919663"/>
              <a:ext cx="228600" cy="457200"/>
            </a:xfrm>
            <a:custGeom>
              <a:avLst/>
              <a:gdLst>
                <a:gd name="T0" fmla="*/ 0 w 144"/>
                <a:gd name="T1" fmla="*/ 0 h 288"/>
                <a:gd name="T2" fmla="*/ 0 w 144"/>
                <a:gd name="T3" fmla="*/ 288 h 288"/>
                <a:gd name="T4" fmla="*/ 144 w 144"/>
                <a:gd name="T5" fmla="*/ 144 h 288"/>
                <a:gd name="T6" fmla="*/ 0 w 144"/>
                <a:gd name="T7" fmla="*/ 0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4" h="288">
                  <a:moveTo>
                    <a:pt x="0" y="0"/>
                  </a:moveTo>
                  <a:lnTo>
                    <a:pt x="0" y="288"/>
                  </a:lnTo>
                  <a:lnTo>
                    <a:pt x="144" y="1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3200"/>
            </a:p>
          </p:txBody>
        </p:sp>
        <p:grpSp>
          <p:nvGrpSpPr>
            <p:cNvPr id="74" name="Group 61"/>
            <p:cNvGrpSpPr>
              <a:grpSpLocks/>
            </p:cNvGrpSpPr>
            <p:nvPr/>
          </p:nvGrpSpPr>
          <p:grpSpPr bwMode="auto">
            <a:xfrm>
              <a:off x="3232485" y="3529263"/>
              <a:ext cx="1676400" cy="457200"/>
              <a:chOff x="3744" y="1920"/>
              <a:chExt cx="1056" cy="288"/>
            </a:xfrm>
          </p:grpSpPr>
          <p:sp>
            <p:nvSpPr>
              <p:cNvPr id="75" name="Rectangle 46"/>
              <p:cNvSpPr>
                <a:spLocks noChangeArrowheads="1"/>
              </p:cNvSpPr>
              <p:nvPr/>
            </p:nvSpPr>
            <p:spPr bwMode="auto">
              <a:xfrm>
                <a:off x="3744" y="1996"/>
                <a:ext cx="908" cy="144"/>
              </a:xfrm>
              <a:prstGeom prst="rect">
                <a:avLst/>
              </a:prstGeom>
              <a:solidFill>
                <a:srgbClr val="003399">
                  <a:alpha val="50000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  <p:sp>
            <p:nvSpPr>
              <p:cNvPr id="76" name="Freeform 45"/>
              <p:cNvSpPr>
                <a:spLocks/>
              </p:cNvSpPr>
              <p:nvPr/>
            </p:nvSpPr>
            <p:spPr bwMode="auto">
              <a:xfrm>
                <a:off x="4652" y="1920"/>
                <a:ext cx="148" cy="288"/>
              </a:xfrm>
              <a:custGeom>
                <a:avLst/>
                <a:gdLst>
                  <a:gd name="T0" fmla="*/ 0 w 144"/>
                  <a:gd name="T1" fmla="*/ 0 h 288"/>
                  <a:gd name="T2" fmla="*/ 0 w 144"/>
                  <a:gd name="T3" fmla="*/ 288 h 288"/>
                  <a:gd name="T4" fmla="*/ 144 w 144"/>
                  <a:gd name="T5" fmla="*/ 144 h 288"/>
                  <a:gd name="T6" fmla="*/ 0 w 144"/>
                  <a:gd name="T7" fmla="*/ 0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4" h="288">
                    <a:moveTo>
                      <a:pt x="0" y="0"/>
                    </a:moveTo>
                    <a:lnTo>
                      <a:pt x="0" y="288"/>
                    </a:lnTo>
                    <a:lnTo>
                      <a:pt x="144" y="14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3399">
                  <a:alpha val="50000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3200"/>
              </a:p>
            </p:txBody>
          </p:sp>
        </p:grpSp>
        <p:sp>
          <p:nvSpPr>
            <p:cNvPr id="77" name="Line 15"/>
            <p:cNvSpPr>
              <a:spLocks noChangeShapeType="1"/>
            </p:cNvSpPr>
            <p:nvPr/>
          </p:nvSpPr>
          <p:spPr bwMode="auto">
            <a:xfrm>
              <a:off x="3246773" y="3411788"/>
              <a:ext cx="0" cy="1346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grpSp>
          <p:nvGrpSpPr>
            <p:cNvPr id="78" name="Group 60"/>
            <p:cNvGrpSpPr>
              <a:grpSpLocks/>
            </p:cNvGrpSpPr>
            <p:nvPr/>
          </p:nvGrpSpPr>
          <p:grpSpPr bwMode="auto">
            <a:xfrm>
              <a:off x="3232485" y="2843463"/>
              <a:ext cx="1676400" cy="457200"/>
              <a:chOff x="3744" y="1488"/>
              <a:chExt cx="1056" cy="288"/>
            </a:xfrm>
          </p:grpSpPr>
          <p:sp>
            <p:nvSpPr>
              <p:cNvPr id="79" name="Freeform 42"/>
              <p:cNvSpPr>
                <a:spLocks/>
              </p:cNvSpPr>
              <p:nvPr/>
            </p:nvSpPr>
            <p:spPr bwMode="auto">
              <a:xfrm>
                <a:off x="4652" y="1488"/>
                <a:ext cx="148" cy="288"/>
              </a:xfrm>
              <a:custGeom>
                <a:avLst/>
                <a:gdLst>
                  <a:gd name="T0" fmla="*/ 0 w 144"/>
                  <a:gd name="T1" fmla="*/ 0 h 288"/>
                  <a:gd name="T2" fmla="*/ 0 w 144"/>
                  <a:gd name="T3" fmla="*/ 288 h 288"/>
                  <a:gd name="T4" fmla="*/ 144 w 144"/>
                  <a:gd name="T5" fmla="*/ 144 h 288"/>
                  <a:gd name="T6" fmla="*/ 0 w 144"/>
                  <a:gd name="T7" fmla="*/ 0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4" h="288">
                    <a:moveTo>
                      <a:pt x="0" y="0"/>
                    </a:moveTo>
                    <a:lnTo>
                      <a:pt x="0" y="288"/>
                    </a:lnTo>
                    <a:lnTo>
                      <a:pt x="144" y="14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3399">
                  <a:alpha val="50000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accent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3200"/>
              </a:p>
            </p:txBody>
          </p:sp>
          <p:sp>
            <p:nvSpPr>
              <p:cNvPr id="80" name="Rectangle 43"/>
              <p:cNvSpPr>
                <a:spLocks noChangeArrowheads="1"/>
              </p:cNvSpPr>
              <p:nvPr/>
            </p:nvSpPr>
            <p:spPr bwMode="auto">
              <a:xfrm>
                <a:off x="3744" y="1564"/>
                <a:ext cx="908" cy="144"/>
              </a:xfrm>
              <a:prstGeom prst="rect">
                <a:avLst/>
              </a:prstGeom>
              <a:solidFill>
                <a:srgbClr val="003399">
                  <a:alpha val="50000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accent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</p:grpSp>
        <p:sp>
          <p:nvSpPr>
            <p:cNvPr id="81" name="Line 3"/>
            <p:cNvSpPr>
              <a:spLocks noChangeShapeType="1"/>
            </p:cNvSpPr>
            <p:nvPr/>
          </p:nvSpPr>
          <p:spPr bwMode="auto">
            <a:xfrm>
              <a:off x="3246773" y="2040188"/>
              <a:ext cx="0" cy="1346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82" name="Rectangle 59"/>
            <p:cNvSpPr>
              <a:spLocks noChangeArrowheads="1"/>
            </p:cNvSpPr>
            <p:nvPr/>
          </p:nvSpPr>
          <p:spPr bwMode="auto">
            <a:xfrm>
              <a:off x="3308685" y="3224463"/>
              <a:ext cx="689265" cy="2580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pPr eaLnBrk="0" hangingPunct="0"/>
              <a:r>
                <a:rPr lang="en-US" sz="1800">
                  <a:latin typeface="Helvetica" charset="0"/>
                </a:rPr>
                <a:t>Normal</a:t>
              </a:r>
            </a:p>
          </p:txBody>
        </p:sp>
      </p:grpSp>
      <p:sp>
        <p:nvSpPr>
          <p:cNvPr id="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18660" y="1686501"/>
            <a:ext cx="3322718" cy="5224463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/>
              <a:t>Positive overflow </a:t>
            </a:r>
            <a:r>
              <a:rPr lang="en-US" dirty="0" err="1"/>
              <a:t>iff</a:t>
            </a:r>
            <a:r>
              <a:rPr lang="en-US" dirty="0"/>
              <a:t> x&gt;0, y&gt;0, but s&lt;=0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/>
              <a:t>Negative overflow </a:t>
            </a:r>
            <a:r>
              <a:rPr lang="en-US" dirty="0" err="1"/>
              <a:t>iff</a:t>
            </a:r>
            <a:r>
              <a:rPr lang="en-US" dirty="0"/>
              <a:t> x&lt;0, y&lt;0, but s&gt;=0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/>
              <a:t>(proofs in textbook)</a:t>
            </a:r>
          </a:p>
          <a:p>
            <a:pPr lvl="1">
              <a:defRPr/>
            </a:pPr>
            <a:endParaRPr lang="en-US" dirty="0"/>
          </a:p>
          <a:p>
            <a:pPr lvl="1">
              <a:defRPr/>
            </a:pPr>
            <a:endParaRPr lang="en-US" dirty="0"/>
          </a:p>
          <a:p>
            <a:pPr lvl="1"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85" name="Rectangle 3"/>
          <p:cNvSpPr txBox="1">
            <a:spLocks noChangeArrowheads="1"/>
          </p:cNvSpPr>
          <p:nvPr/>
        </p:nvSpPr>
        <p:spPr>
          <a:xfrm>
            <a:off x="304799" y="851489"/>
            <a:ext cx="7764379" cy="52244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90487" tIns="44450" rIns="90487" bIns="44450"/>
          <a:lstStyle>
            <a:lvl1pPr marL="342900" indent="-342900">
              <a:spcBef>
                <a:spcPts val="500"/>
              </a:spcBef>
              <a:buClr>
                <a:srgbClr val="990000"/>
              </a:buClr>
              <a:buSzPct val="60000"/>
              <a:buFont typeface="Wingdings 2"/>
              <a:buChar char="⬛"/>
              <a:defRPr sz="2400" b="1">
                <a:latin typeface="Calibri"/>
                <a:ea typeface="Calibri"/>
                <a:cs typeface="Calibri"/>
                <a:sym typeface="Calibri"/>
              </a:defRPr>
            </a:lvl1pPr>
            <a:lvl2pPr marL="800100" indent="-342900">
              <a:spcBef>
                <a:spcPts val="500"/>
              </a:spcBef>
              <a:buClr>
                <a:srgbClr val="990000"/>
              </a:buClr>
              <a:buSzPct val="110000"/>
              <a:buFont typeface="Wingdings 2"/>
              <a:buChar char="▪"/>
              <a:defRPr sz="2400" b="1">
                <a:latin typeface="Calibri"/>
                <a:ea typeface="Calibri"/>
                <a:cs typeface="Calibri"/>
                <a:sym typeface="Calibri"/>
              </a:defRPr>
            </a:lvl2pPr>
            <a:lvl3pPr marL="1188719" indent="-274319">
              <a:spcBef>
                <a:spcPts val="500"/>
              </a:spcBef>
              <a:buClr>
                <a:srgbClr val="990000"/>
              </a:buClr>
              <a:buSzPct val="80000"/>
              <a:buFont typeface="Wingdings 2"/>
              <a:buChar char="▪"/>
              <a:defRPr sz="2400" b="1">
                <a:latin typeface="Calibri"/>
                <a:ea typeface="Calibri"/>
                <a:cs typeface="Calibri"/>
                <a:sym typeface="Calibri"/>
              </a:defRPr>
            </a:lvl3pPr>
            <a:lvl4pPr marL="1645920" indent="-274320">
              <a:spcBef>
                <a:spcPts val="500"/>
              </a:spcBef>
              <a:buClr>
                <a:srgbClr val="990000"/>
              </a:buClr>
              <a:buSzPct val="100000"/>
              <a:buFont typeface="Wingdings 2"/>
              <a:buChar char="–"/>
              <a:defRPr sz="2400" b="1">
                <a:latin typeface="Calibri"/>
                <a:ea typeface="Calibri"/>
                <a:cs typeface="Calibri"/>
                <a:sym typeface="Calibri"/>
              </a:defRPr>
            </a:lvl4pPr>
            <a:lvl5pPr marL="2103120" indent="-274320">
              <a:spcBef>
                <a:spcPts val="500"/>
              </a:spcBef>
              <a:buClr>
                <a:srgbClr val="990000"/>
              </a:buClr>
              <a:buSzPct val="100000"/>
              <a:buFont typeface="Wingdings 2"/>
              <a:buChar char="»"/>
              <a:defRPr sz="2400" b="1">
                <a:latin typeface="Calibri"/>
                <a:ea typeface="Calibri"/>
                <a:cs typeface="Calibri"/>
                <a:sym typeface="Calibri"/>
              </a:defRPr>
            </a:lvl5pPr>
            <a:lvl6pPr marL="1963420" indent="-274320">
              <a:spcBef>
                <a:spcPts val="600"/>
              </a:spcBef>
              <a:buClr>
                <a:srgbClr val="990000"/>
              </a:buClr>
              <a:buSzPct val="100000"/>
              <a:buFont typeface="Wingdings 2"/>
              <a:buChar char="»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6pPr>
            <a:lvl7pPr marL="2420620" indent="-274320">
              <a:spcBef>
                <a:spcPts val="600"/>
              </a:spcBef>
              <a:buClr>
                <a:srgbClr val="990000"/>
              </a:buClr>
              <a:buSzPct val="100000"/>
              <a:buFont typeface="Wingdings 2"/>
              <a:buChar char="»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7pPr>
            <a:lvl8pPr marL="2877820" indent="-274320">
              <a:spcBef>
                <a:spcPts val="600"/>
              </a:spcBef>
              <a:buClr>
                <a:srgbClr val="990000"/>
              </a:buClr>
              <a:buSzPct val="100000"/>
              <a:buFont typeface="Wingdings 2"/>
              <a:buChar char="»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8pPr>
            <a:lvl9pPr marL="3335020" indent="-274320">
              <a:spcBef>
                <a:spcPts val="600"/>
              </a:spcBef>
              <a:buClr>
                <a:srgbClr val="990000"/>
              </a:buClr>
              <a:buSzPct val="100000"/>
              <a:buFont typeface="Wingdings 2"/>
              <a:buChar char="»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9pPr>
          </a:lstStyle>
          <a:p>
            <a:pPr>
              <a:defRPr/>
            </a:pPr>
            <a:r>
              <a:rPr lang="en-US" dirty="0"/>
              <a:t>Let x, y, z be w-bit signed integers, z=</a:t>
            </a:r>
            <a:r>
              <a:rPr lang="en-US" dirty="0" err="1"/>
              <a:t>x+y</a:t>
            </a:r>
            <a:endParaRPr lang="en-US" dirty="0"/>
          </a:p>
          <a:p>
            <a:pPr>
              <a:defRPr/>
            </a:pPr>
            <a:endParaRPr lang="en-US" dirty="0"/>
          </a:p>
          <a:p>
            <a:pPr lvl="1">
              <a:defRPr/>
            </a:pPr>
            <a:endParaRPr lang="en-US" dirty="0"/>
          </a:p>
          <a:p>
            <a:pPr lvl="1"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77075" y="1427659"/>
            <a:ext cx="1848409" cy="461663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True sum </a:t>
            </a:r>
            <a:r>
              <a:rPr kumimoji="0" lang="en-US" sz="24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x+y</a:t>
            </a:r>
            <a:endParaRPr kumimoji="0" lang="en-US" sz="2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 Narrow Bold"/>
              <a:ea typeface="Arial Narrow Bold"/>
              <a:cs typeface="Arial Narrow Bold"/>
              <a:sym typeface="Arial Narrow Bold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3711095" y="2478237"/>
            <a:ext cx="952161" cy="461663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z</a:t>
            </a:r>
            <a:endParaRPr kumimoji="0" lang="en-US" sz="2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 Narrow Bold"/>
              <a:ea typeface="Arial Narrow Bold"/>
              <a:cs typeface="Arial Narrow Bold"/>
              <a:sym typeface="Arial Narrow Bold"/>
            </a:endParaRPr>
          </a:p>
        </p:txBody>
      </p:sp>
    </p:spTree>
    <p:extLst>
      <p:ext uri="{BB962C8B-B14F-4D97-AF65-F5344CB8AC3E}">
        <p14:creationId xmlns:p14="http://schemas.microsoft.com/office/powerpoint/2010/main" val="266165162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uiExpand="1" build="p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587375"/>
            <a:ext cx="7686675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Unsigned Multiplication in C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4518" y="3496846"/>
            <a:ext cx="7086934" cy="1643063"/>
          </a:xfrm>
        </p:spPr>
        <p:txBody>
          <a:bodyPr lIns="90487" tIns="44450" rIns="90487" bIns="44450"/>
          <a:lstStyle/>
          <a:p>
            <a:pPr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endParaRPr lang="en-US" dirty="0"/>
          </a:p>
          <a:p>
            <a:pPr marL="342900" lvl="2" indent="-342900">
              <a:buSzPct val="60000"/>
              <a:buFont typeface="Wingdings 2"/>
              <a:buChar char="⬛"/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dirty="0"/>
              <a:t>Result range: 0 ≤ </a:t>
            </a:r>
            <a:r>
              <a:rPr lang="en-US" i="1" dirty="0"/>
              <a:t>x</a:t>
            </a:r>
            <a:r>
              <a:rPr lang="en-US" dirty="0"/>
              <a:t> * </a:t>
            </a:r>
            <a:r>
              <a:rPr lang="en-US" i="1" dirty="0"/>
              <a:t>y</a:t>
            </a:r>
            <a:r>
              <a:rPr lang="en-US" dirty="0"/>
              <a:t> ≤ (2</a:t>
            </a:r>
            <a:r>
              <a:rPr lang="en-US" i="1" baseline="30000" dirty="0"/>
              <a:t>w</a:t>
            </a:r>
            <a:r>
              <a:rPr lang="en-US" dirty="0"/>
              <a:t> – 1) </a:t>
            </a:r>
            <a:r>
              <a:rPr lang="en-US" baseline="30000" dirty="0"/>
              <a:t>2</a:t>
            </a:r>
            <a:r>
              <a:rPr lang="en-US" dirty="0"/>
              <a:t>  =  2</a:t>
            </a:r>
            <a:r>
              <a:rPr lang="en-US" baseline="30000" dirty="0"/>
              <a:t>2</a:t>
            </a:r>
            <a:r>
              <a:rPr lang="en-US" i="1" baseline="30000" dirty="0"/>
              <a:t>w</a:t>
            </a:r>
            <a:r>
              <a:rPr lang="en-US" dirty="0"/>
              <a:t> – 2</a:t>
            </a:r>
            <a:r>
              <a:rPr lang="en-US" i="1" baseline="30000" dirty="0"/>
              <a:t>w</a:t>
            </a:r>
            <a:r>
              <a:rPr lang="en-US" baseline="30000" dirty="0"/>
              <a:t>+1</a:t>
            </a:r>
            <a:r>
              <a:rPr lang="en-US" dirty="0"/>
              <a:t> + 1</a:t>
            </a:r>
          </a:p>
          <a:p>
            <a:pPr marL="800101" lvl="3" indent="-342900">
              <a:buSzPct val="60000"/>
              <a:buFont typeface="Wingdings 2"/>
              <a:buChar char="⬛"/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dirty="0"/>
              <a:t>Requires up to 2*w bits</a:t>
            </a:r>
          </a:p>
          <a:p>
            <a:pPr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dirty="0"/>
              <a:t>Standard Multiplication Function</a:t>
            </a:r>
          </a:p>
          <a:p>
            <a:pPr lvl="1"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dirty="0"/>
              <a:t>Ignores high order </a:t>
            </a:r>
            <a:r>
              <a:rPr lang="en-US" b="0" i="1" dirty="0"/>
              <a:t>w</a:t>
            </a:r>
            <a:r>
              <a:rPr lang="en-US" dirty="0"/>
              <a:t> bits</a:t>
            </a:r>
          </a:p>
          <a:p>
            <a:pPr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dirty="0"/>
              <a:t>Implements Modular Arithmetic</a:t>
            </a:r>
          </a:p>
          <a:p>
            <a:pPr lvl="1" eaLnBrk="1" hangingPunct="1">
              <a:buFont typeface="Wingdings" pitchFamily="2" charset="2"/>
              <a:buNone/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b="0" dirty="0" err="1"/>
              <a:t>UMult</a:t>
            </a:r>
            <a:r>
              <a:rPr lang="en-US" b="0" i="1" baseline="-25000" dirty="0" err="1"/>
              <a:t>w</a:t>
            </a:r>
            <a:r>
              <a:rPr lang="en-US" b="0" dirty="0"/>
              <a:t>(</a:t>
            </a:r>
            <a:r>
              <a:rPr lang="en-US" b="0" i="1" dirty="0"/>
              <a:t>u</a:t>
            </a:r>
            <a:r>
              <a:rPr lang="en-US" b="0" dirty="0"/>
              <a:t> , </a:t>
            </a:r>
            <a:r>
              <a:rPr lang="en-US" b="0" i="1" dirty="0"/>
              <a:t>v</a:t>
            </a:r>
            <a:r>
              <a:rPr lang="en-US" b="0" dirty="0"/>
              <a:t>)	=	</a:t>
            </a:r>
            <a:r>
              <a:rPr lang="en-US" b="0" i="1" dirty="0"/>
              <a:t>u</a:t>
            </a:r>
            <a:r>
              <a:rPr lang="en-US" b="0" dirty="0"/>
              <a:t>   · </a:t>
            </a:r>
            <a:r>
              <a:rPr lang="en-US" b="0" i="1" dirty="0"/>
              <a:t>v</a:t>
            </a:r>
            <a:r>
              <a:rPr lang="en-US" b="0" dirty="0"/>
              <a:t>  mod 2</a:t>
            </a:r>
            <a:r>
              <a:rPr lang="en-US" b="0" i="1" baseline="30000" dirty="0"/>
              <a:t>w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172200" y="1524000"/>
            <a:ext cx="2743200" cy="228600"/>
            <a:chOff x="2976" y="816"/>
            <a:chExt cx="1728" cy="144"/>
          </a:xfrm>
        </p:grpSpPr>
        <p:sp>
          <p:nvSpPr>
            <p:cNvPr id="36911" name="Rectangle 5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2" name="Rectangle 6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3" name="Rectangle 7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4" name="Rectangle 8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5" name="Rectangle 9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6" name="Rectangle 10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7" name="Rectangle 11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6172200" y="1981200"/>
            <a:ext cx="2743200" cy="228600"/>
            <a:chOff x="2976" y="1104"/>
            <a:chExt cx="1728" cy="144"/>
          </a:xfrm>
        </p:grpSpPr>
        <p:sp>
          <p:nvSpPr>
            <p:cNvPr id="36904" name="Rectangle 13"/>
            <p:cNvSpPr>
              <a:spLocks noChangeArrowheads="1"/>
            </p:cNvSpPr>
            <p:nvPr/>
          </p:nvSpPr>
          <p:spPr bwMode="auto">
            <a:xfrm>
              <a:off x="297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5" name="Rectangle 14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6" name="Rectangle 15"/>
            <p:cNvSpPr>
              <a:spLocks noChangeArrowheads="1"/>
            </p:cNvSpPr>
            <p:nvPr/>
          </p:nvSpPr>
          <p:spPr bwMode="auto">
            <a:xfrm>
              <a:off x="3264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7" name="Rectangle 16"/>
            <p:cNvSpPr>
              <a:spLocks noChangeArrowheads="1"/>
            </p:cNvSpPr>
            <p:nvPr/>
          </p:nvSpPr>
          <p:spPr bwMode="auto">
            <a:xfrm>
              <a:off x="4272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8" name="Rectangle 17"/>
            <p:cNvSpPr>
              <a:spLocks noChangeArrowheads="1"/>
            </p:cNvSpPr>
            <p:nvPr/>
          </p:nvSpPr>
          <p:spPr bwMode="auto">
            <a:xfrm>
              <a:off x="441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9" name="Rectangle 18"/>
            <p:cNvSpPr>
              <a:spLocks noChangeArrowheads="1"/>
            </p:cNvSpPr>
            <p:nvPr/>
          </p:nvSpPr>
          <p:spPr bwMode="auto">
            <a:xfrm>
              <a:off x="456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0" name="Rectangle 19"/>
            <p:cNvSpPr>
              <a:spLocks noChangeArrowheads="1"/>
            </p:cNvSpPr>
            <p:nvPr/>
          </p:nvSpPr>
          <p:spPr bwMode="auto">
            <a:xfrm>
              <a:off x="3408" y="1104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36870" name="Rectangle 20"/>
          <p:cNvSpPr>
            <a:spLocks noChangeArrowheads="1"/>
          </p:cNvSpPr>
          <p:nvPr/>
        </p:nvSpPr>
        <p:spPr bwMode="auto">
          <a:xfrm>
            <a:off x="5562600" y="144780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36871" name="Rectangle 21"/>
          <p:cNvSpPr>
            <a:spLocks noChangeArrowheads="1"/>
          </p:cNvSpPr>
          <p:nvPr/>
        </p:nvSpPr>
        <p:spPr bwMode="auto">
          <a:xfrm>
            <a:off x="5562600" y="19050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v</a:t>
            </a:r>
          </a:p>
        </p:txBody>
      </p:sp>
      <p:sp>
        <p:nvSpPr>
          <p:cNvPr id="36872" name="Line 22"/>
          <p:cNvSpPr>
            <a:spLocks noChangeShapeType="1"/>
          </p:cNvSpPr>
          <p:nvPr/>
        </p:nvSpPr>
        <p:spPr bwMode="auto">
          <a:xfrm>
            <a:off x="2743200" y="22860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3" name="Rectangle 23"/>
          <p:cNvSpPr>
            <a:spLocks noChangeArrowheads="1"/>
          </p:cNvSpPr>
          <p:nvPr/>
        </p:nvSpPr>
        <p:spPr bwMode="auto">
          <a:xfrm>
            <a:off x="5181600" y="1905000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*</a:t>
            </a:r>
          </a:p>
        </p:txBody>
      </p: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6172200" y="2438400"/>
            <a:ext cx="2743200" cy="228600"/>
            <a:chOff x="2976" y="1392"/>
            <a:chExt cx="1728" cy="144"/>
          </a:xfrm>
        </p:grpSpPr>
        <p:sp>
          <p:nvSpPr>
            <p:cNvPr id="36897" name="Rectangle 25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8" name="Rectangle 26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9" name="Rectangle 27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0" name="Rectangle 28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1" name="Rectangle 29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2" name="Rectangle 30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3" name="Rectangle 31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36875" name="Rectangle 32"/>
          <p:cNvSpPr>
            <a:spLocks noChangeArrowheads="1"/>
          </p:cNvSpPr>
          <p:nvPr/>
        </p:nvSpPr>
        <p:spPr bwMode="auto">
          <a:xfrm>
            <a:off x="2857500" y="2286000"/>
            <a:ext cx="5715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· </a:t>
            </a:r>
            <a:r>
              <a:rPr lang="en-US" b="0" i="1">
                <a:latin typeface="Times" pitchFamily="18" charset="0"/>
              </a:rPr>
              <a:t>v</a:t>
            </a:r>
          </a:p>
        </p:txBody>
      </p: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6172200" y="2895600"/>
            <a:ext cx="2743200" cy="228600"/>
            <a:chOff x="2976" y="1392"/>
            <a:chExt cx="1728" cy="144"/>
          </a:xfrm>
        </p:grpSpPr>
        <p:sp>
          <p:nvSpPr>
            <p:cNvPr id="36890" name="Rectangle 34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1" name="Rectangle 35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2" name="Rectangle 36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3" name="Rectangle 37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4" name="Rectangle 38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5" name="Rectangle 39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6" name="Rectangle 40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36877" name="Line 41"/>
          <p:cNvSpPr>
            <a:spLocks noChangeShapeType="1"/>
          </p:cNvSpPr>
          <p:nvPr/>
        </p:nvSpPr>
        <p:spPr bwMode="auto">
          <a:xfrm flipV="1">
            <a:off x="2743200" y="27432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8" name="Text Box 42"/>
          <p:cNvSpPr txBox="1">
            <a:spLocks noChangeArrowheads="1"/>
          </p:cNvSpPr>
          <p:nvPr/>
        </p:nvSpPr>
        <p:spPr bwMode="auto">
          <a:xfrm>
            <a:off x="228600" y="2362200"/>
            <a:ext cx="258679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True Product: 2*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 bits</a:t>
            </a:r>
          </a:p>
        </p:txBody>
      </p:sp>
      <p:sp>
        <p:nvSpPr>
          <p:cNvPr id="36879" name="Text Box 43"/>
          <p:cNvSpPr txBox="1">
            <a:spLocks noChangeArrowheads="1"/>
          </p:cNvSpPr>
          <p:nvPr/>
        </p:nvSpPr>
        <p:spPr bwMode="auto">
          <a:xfrm>
            <a:off x="228600" y="167640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36880" name="Text Box 44"/>
          <p:cNvSpPr txBox="1">
            <a:spLocks noChangeArrowheads="1"/>
          </p:cNvSpPr>
          <p:nvPr/>
        </p:nvSpPr>
        <p:spPr bwMode="auto">
          <a:xfrm>
            <a:off x="228600" y="2971800"/>
            <a:ext cx="24384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Discard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36881" name="Rectangle 45"/>
          <p:cNvSpPr>
            <a:spLocks noChangeArrowheads="1"/>
          </p:cNvSpPr>
          <p:nvPr/>
        </p:nvSpPr>
        <p:spPr bwMode="auto">
          <a:xfrm>
            <a:off x="4584700" y="2743200"/>
            <a:ext cx="14351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UMult</a:t>
            </a:r>
            <a:r>
              <a:rPr lang="en-US" b="0" i="1" baseline="-25000">
                <a:latin typeface="Times" pitchFamily="18" charset="0"/>
              </a:rPr>
              <a:t>w</a:t>
            </a:r>
            <a:r>
              <a:rPr lang="en-US" b="0">
                <a:latin typeface="Times" pitchFamily="18" charset="0"/>
              </a:rPr>
              <a:t>(</a:t>
            </a:r>
            <a:r>
              <a:rPr lang="en-US" b="0" i="1">
                <a:latin typeface="Times" pitchFamily="18" charset="0"/>
              </a:rPr>
              <a:t>u</a:t>
            </a:r>
            <a:r>
              <a:rPr lang="en-US" b="0">
                <a:latin typeface="Times" pitchFamily="18" charset="0"/>
              </a:rPr>
              <a:t> , </a:t>
            </a:r>
            <a:r>
              <a:rPr lang="en-US" b="0" i="1">
                <a:latin typeface="Times" pitchFamily="18" charset="0"/>
              </a:rPr>
              <a:t>v</a:t>
            </a:r>
            <a:r>
              <a:rPr lang="en-US" b="0">
                <a:latin typeface="Times" pitchFamily="18" charset="0"/>
              </a:rPr>
              <a:t>)</a:t>
            </a:r>
          </a:p>
        </p:txBody>
      </p:sp>
      <p:grpSp>
        <p:nvGrpSpPr>
          <p:cNvPr id="6" name="Group 46"/>
          <p:cNvGrpSpPr>
            <a:grpSpLocks/>
          </p:cNvGrpSpPr>
          <p:nvPr/>
        </p:nvGrpSpPr>
        <p:grpSpPr bwMode="auto">
          <a:xfrm>
            <a:off x="3429000" y="2438400"/>
            <a:ext cx="2743200" cy="228600"/>
            <a:chOff x="2976" y="1392"/>
            <a:chExt cx="1728" cy="144"/>
          </a:xfrm>
          <a:solidFill>
            <a:schemeClr val="accent2">
              <a:lumMod val="40000"/>
              <a:lumOff val="60000"/>
            </a:schemeClr>
          </a:solidFill>
        </p:grpSpPr>
        <p:sp>
          <p:nvSpPr>
            <p:cNvPr id="36883" name="Rectangle 47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4" name="Rectangle 48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5" name="Rectangle 49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6" name="Rectangle 50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7" name="Rectangle 51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8" name="Rectangle 52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9" name="Rectangle 53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5073618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587375"/>
            <a:ext cx="7686675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Signed Multiplication in C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6550" y="3690937"/>
            <a:ext cx="8121650" cy="1643063"/>
          </a:xfrm>
        </p:spPr>
        <p:txBody>
          <a:bodyPr lIns="90487" tIns="44450" rIns="90487" bIns="44450"/>
          <a:lstStyle/>
          <a:p>
            <a:pPr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dirty="0"/>
              <a:t>Standard Multiplication Function</a:t>
            </a:r>
          </a:p>
          <a:p>
            <a:pPr lvl="1"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dirty="0"/>
              <a:t>Bit-level representation exactly the same as unsigned</a:t>
            </a:r>
          </a:p>
          <a:p>
            <a:pPr lvl="1"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dirty="0"/>
              <a:t>Interpreted differently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172200" y="1504890"/>
            <a:ext cx="2743200" cy="228600"/>
            <a:chOff x="2976" y="816"/>
            <a:chExt cx="1728" cy="144"/>
          </a:xfrm>
        </p:grpSpPr>
        <p:sp>
          <p:nvSpPr>
            <p:cNvPr id="41007" name="Rectangle 5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8" name="Rectangle 6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9" name="Rectangle 7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10" name="Rectangle 8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11" name="Rectangle 9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12" name="Rectangle 10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13" name="Rectangle 11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6172200" y="1962090"/>
            <a:ext cx="2743200" cy="228600"/>
            <a:chOff x="2976" y="1104"/>
            <a:chExt cx="1728" cy="144"/>
          </a:xfrm>
        </p:grpSpPr>
        <p:sp>
          <p:nvSpPr>
            <p:cNvPr id="41000" name="Rectangle 13"/>
            <p:cNvSpPr>
              <a:spLocks noChangeArrowheads="1"/>
            </p:cNvSpPr>
            <p:nvPr/>
          </p:nvSpPr>
          <p:spPr bwMode="auto">
            <a:xfrm>
              <a:off x="297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1" name="Rectangle 14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2" name="Rectangle 15"/>
            <p:cNvSpPr>
              <a:spLocks noChangeArrowheads="1"/>
            </p:cNvSpPr>
            <p:nvPr/>
          </p:nvSpPr>
          <p:spPr bwMode="auto">
            <a:xfrm>
              <a:off x="3264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3" name="Rectangle 16"/>
            <p:cNvSpPr>
              <a:spLocks noChangeArrowheads="1"/>
            </p:cNvSpPr>
            <p:nvPr/>
          </p:nvSpPr>
          <p:spPr bwMode="auto">
            <a:xfrm>
              <a:off x="4272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4" name="Rectangle 17"/>
            <p:cNvSpPr>
              <a:spLocks noChangeArrowheads="1"/>
            </p:cNvSpPr>
            <p:nvPr/>
          </p:nvSpPr>
          <p:spPr bwMode="auto">
            <a:xfrm>
              <a:off x="441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5" name="Rectangle 18"/>
            <p:cNvSpPr>
              <a:spLocks noChangeArrowheads="1"/>
            </p:cNvSpPr>
            <p:nvPr/>
          </p:nvSpPr>
          <p:spPr bwMode="auto">
            <a:xfrm>
              <a:off x="456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6" name="Rectangle 19"/>
            <p:cNvSpPr>
              <a:spLocks noChangeArrowheads="1"/>
            </p:cNvSpPr>
            <p:nvPr/>
          </p:nvSpPr>
          <p:spPr bwMode="auto">
            <a:xfrm>
              <a:off x="3408" y="1104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40966" name="Rectangle 20"/>
          <p:cNvSpPr>
            <a:spLocks noChangeArrowheads="1"/>
          </p:cNvSpPr>
          <p:nvPr/>
        </p:nvSpPr>
        <p:spPr bwMode="auto">
          <a:xfrm>
            <a:off x="5562600" y="142869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40967" name="Rectangle 21"/>
          <p:cNvSpPr>
            <a:spLocks noChangeArrowheads="1"/>
          </p:cNvSpPr>
          <p:nvPr/>
        </p:nvSpPr>
        <p:spPr bwMode="auto">
          <a:xfrm>
            <a:off x="5562600" y="188589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v</a:t>
            </a:r>
          </a:p>
        </p:txBody>
      </p:sp>
      <p:sp>
        <p:nvSpPr>
          <p:cNvPr id="40968" name="Line 22"/>
          <p:cNvSpPr>
            <a:spLocks noChangeShapeType="1"/>
          </p:cNvSpPr>
          <p:nvPr/>
        </p:nvSpPr>
        <p:spPr bwMode="auto">
          <a:xfrm>
            <a:off x="2743200" y="226689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9" name="Rectangle 23"/>
          <p:cNvSpPr>
            <a:spLocks noChangeArrowheads="1"/>
          </p:cNvSpPr>
          <p:nvPr/>
        </p:nvSpPr>
        <p:spPr bwMode="auto">
          <a:xfrm>
            <a:off x="5181600" y="1885890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*</a:t>
            </a:r>
          </a:p>
        </p:txBody>
      </p: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6172200" y="2419290"/>
            <a:ext cx="2743200" cy="228600"/>
            <a:chOff x="2976" y="1392"/>
            <a:chExt cx="1728" cy="144"/>
          </a:xfrm>
        </p:grpSpPr>
        <p:sp>
          <p:nvSpPr>
            <p:cNvPr id="40993" name="Rectangle 25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4" name="Rectangle 26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5" name="Rectangle 27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6" name="Rectangle 28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7" name="Rectangle 29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8" name="Rectangle 30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9" name="Rectangle 31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40971" name="Rectangle 32"/>
          <p:cNvSpPr>
            <a:spLocks noChangeArrowheads="1"/>
          </p:cNvSpPr>
          <p:nvPr/>
        </p:nvSpPr>
        <p:spPr bwMode="auto">
          <a:xfrm>
            <a:off x="2857500" y="2266890"/>
            <a:ext cx="5715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· </a:t>
            </a:r>
            <a:r>
              <a:rPr lang="en-US" b="0" i="1">
                <a:latin typeface="Times" pitchFamily="18" charset="0"/>
              </a:rPr>
              <a:t>v</a:t>
            </a:r>
          </a:p>
        </p:txBody>
      </p: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6172200" y="2876490"/>
            <a:ext cx="2743200" cy="228600"/>
            <a:chOff x="2976" y="1392"/>
            <a:chExt cx="1728" cy="144"/>
          </a:xfrm>
        </p:grpSpPr>
        <p:sp>
          <p:nvSpPr>
            <p:cNvPr id="40986" name="Rectangle 34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7" name="Rectangle 35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8" name="Rectangle 36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9" name="Rectangle 37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0" name="Rectangle 38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1" name="Rectangle 39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2" name="Rectangle 40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40973" name="Line 41"/>
          <p:cNvSpPr>
            <a:spLocks noChangeShapeType="1"/>
          </p:cNvSpPr>
          <p:nvPr/>
        </p:nvSpPr>
        <p:spPr bwMode="auto">
          <a:xfrm flipV="1">
            <a:off x="2743200" y="272409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Text Box 42"/>
          <p:cNvSpPr txBox="1">
            <a:spLocks noChangeArrowheads="1"/>
          </p:cNvSpPr>
          <p:nvPr/>
        </p:nvSpPr>
        <p:spPr bwMode="auto">
          <a:xfrm>
            <a:off x="228600" y="2343090"/>
            <a:ext cx="258679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True Product: 2*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 bits</a:t>
            </a:r>
          </a:p>
        </p:txBody>
      </p:sp>
      <p:sp>
        <p:nvSpPr>
          <p:cNvPr id="40975" name="Text Box 43"/>
          <p:cNvSpPr txBox="1">
            <a:spLocks noChangeArrowheads="1"/>
          </p:cNvSpPr>
          <p:nvPr/>
        </p:nvSpPr>
        <p:spPr bwMode="auto">
          <a:xfrm>
            <a:off x="228600" y="165729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40976" name="Text Box 44"/>
          <p:cNvSpPr txBox="1">
            <a:spLocks noChangeArrowheads="1"/>
          </p:cNvSpPr>
          <p:nvPr/>
        </p:nvSpPr>
        <p:spPr bwMode="auto">
          <a:xfrm>
            <a:off x="228600" y="2952690"/>
            <a:ext cx="24384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Discard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40977" name="Rectangle 45"/>
          <p:cNvSpPr>
            <a:spLocks noChangeArrowheads="1"/>
          </p:cNvSpPr>
          <p:nvPr/>
        </p:nvSpPr>
        <p:spPr bwMode="auto">
          <a:xfrm>
            <a:off x="4648200" y="2724090"/>
            <a:ext cx="14097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 err="1">
                <a:latin typeface="Times" pitchFamily="18" charset="0"/>
              </a:rPr>
              <a:t>TMult</a:t>
            </a:r>
            <a:r>
              <a:rPr lang="en-US" b="0" i="1" baseline="-25000" dirty="0" err="1">
                <a:latin typeface="Times" pitchFamily="18" charset="0"/>
              </a:rPr>
              <a:t>w</a:t>
            </a:r>
            <a:r>
              <a:rPr lang="en-US" b="0" dirty="0">
                <a:latin typeface="Times" pitchFamily="18" charset="0"/>
              </a:rPr>
              <a:t>(</a:t>
            </a:r>
            <a:r>
              <a:rPr lang="en-US" b="0" i="1" dirty="0">
                <a:latin typeface="Times" pitchFamily="18" charset="0"/>
              </a:rPr>
              <a:t>u</a:t>
            </a:r>
            <a:r>
              <a:rPr lang="en-US" b="0" dirty="0">
                <a:latin typeface="Times" pitchFamily="18" charset="0"/>
              </a:rPr>
              <a:t> , </a:t>
            </a:r>
            <a:r>
              <a:rPr lang="en-US" b="0" i="1" dirty="0">
                <a:latin typeface="Times" pitchFamily="18" charset="0"/>
              </a:rPr>
              <a:t>v</a:t>
            </a:r>
            <a:r>
              <a:rPr lang="en-US" b="0" dirty="0">
                <a:latin typeface="Times" pitchFamily="18" charset="0"/>
              </a:rPr>
              <a:t>)</a:t>
            </a:r>
          </a:p>
        </p:txBody>
      </p:sp>
      <p:grpSp>
        <p:nvGrpSpPr>
          <p:cNvPr id="6" name="Group 46"/>
          <p:cNvGrpSpPr>
            <a:grpSpLocks/>
          </p:cNvGrpSpPr>
          <p:nvPr/>
        </p:nvGrpSpPr>
        <p:grpSpPr bwMode="auto">
          <a:xfrm>
            <a:off x="3429000" y="2419290"/>
            <a:ext cx="2743200" cy="228600"/>
            <a:chOff x="2976" y="1392"/>
            <a:chExt cx="1728" cy="144"/>
          </a:xfrm>
        </p:grpSpPr>
        <p:sp>
          <p:nvSpPr>
            <p:cNvPr id="40979" name="Rectangle 47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0" name="Rectangle 48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1" name="Rectangle 49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2" name="Rectangle 50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3" name="Rectangle 51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4" name="Rectangle 52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5" name="Rectangle 53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82776364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436561" y="493712"/>
            <a:ext cx="6988731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Encoding Integers Using Bit Vectors</a:t>
            </a:r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2259710"/>
              </p:ext>
            </p:extLst>
          </p:nvPr>
        </p:nvGraphicFramePr>
        <p:xfrm>
          <a:off x="4800600" y="3492108"/>
          <a:ext cx="3340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5" name="Equation" r:id="rId4" imgW="3340100" imgH="596900" progId="Equation.3">
                  <p:embed/>
                </p:oleObj>
              </mc:Choice>
              <mc:Fallback>
                <p:oleObj name="Equation" r:id="rId4" imgW="3340100" imgH="596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492108"/>
                        <a:ext cx="33401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1223544"/>
              </p:ext>
            </p:extLst>
          </p:nvPr>
        </p:nvGraphicFramePr>
        <p:xfrm>
          <a:off x="990600" y="3492108"/>
          <a:ext cx="2133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6" name="Equation" r:id="rId6" imgW="2133600" imgH="596900" progId="Equation.3">
                  <p:embed/>
                </p:oleObj>
              </mc:Choice>
              <mc:Fallback>
                <p:oleObj name="Equation" r:id="rId6" imgW="2133600" imgH="596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492108"/>
                        <a:ext cx="21336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2" name="Text Box 7"/>
          <p:cNvSpPr txBox="1">
            <a:spLocks noChangeArrowheads="1"/>
          </p:cNvSpPr>
          <p:nvPr/>
        </p:nvSpPr>
        <p:spPr bwMode="auto">
          <a:xfrm>
            <a:off x="914400" y="3086056"/>
            <a:ext cx="1380506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Unsigned</a:t>
            </a:r>
          </a:p>
        </p:txBody>
      </p:sp>
      <p:sp>
        <p:nvSpPr>
          <p:cNvPr id="1033" name="Text Box 8"/>
          <p:cNvSpPr txBox="1">
            <a:spLocks noChangeArrowheads="1"/>
          </p:cNvSpPr>
          <p:nvPr/>
        </p:nvSpPr>
        <p:spPr bwMode="auto">
          <a:xfrm>
            <a:off x="4800600" y="3086056"/>
            <a:ext cx="3692036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Two’s Complement (Signed)</a:t>
            </a:r>
          </a:p>
        </p:txBody>
      </p:sp>
      <p:sp>
        <p:nvSpPr>
          <p:cNvPr id="1034" name="Line 9"/>
          <p:cNvSpPr>
            <a:spLocks noChangeShapeType="1"/>
          </p:cNvSpPr>
          <p:nvPr/>
        </p:nvSpPr>
        <p:spPr bwMode="auto">
          <a:xfrm flipV="1">
            <a:off x="6019802" y="3933173"/>
            <a:ext cx="293315" cy="34607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4"/>
          <p:cNvSpPr txBox="1">
            <a:spLocks noChangeArrowheads="1"/>
          </p:cNvSpPr>
          <p:nvPr/>
        </p:nvSpPr>
        <p:spPr>
          <a:xfrm>
            <a:off x="436561" y="1180381"/>
            <a:ext cx="7896225" cy="5776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tIns="45719" rIns="45719" bIns="45719"/>
          <a:lstStyle>
            <a:lvl1pPr marL="342900" indent="-342900">
              <a:spcBef>
                <a:spcPts val="500"/>
              </a:spcBef>
              <a:buClr>
                <a:srgbClr val="990000"/>
              </a:buClr>
              <a:buSzPct val="60000"/>
              <a:buFont typeface="Wingdings 2"/>
              <a:buChar char="⬛"/>
              <a:defRPr sz="2400" b="1">
                <a:latin typeface="Calibri"/>
                <a:ea typeface="Calibri"/>
                <a:cs typeface="Calibri"/>
                <a:sym typeface="Calibri"/>
              </a:defRPr>
            </a:lvl1pPr>
            <a:lvl2pPr marL="800100" indent="-342900">
              <a:spcBef>
                <a:spcPts val="500"/>
              </a:spcBef>
              <a:buClr>
                <a:srgbClr val="990000"/>
              </a:buClr>
              <a:buSzPct val="110000"/>
              <a:buFont typeface="Wingdings 2"/>
              <a:buChar char="▪"/>
              <a:defRPr sz="2400" b="1">
                <a:latin typeface="Calibri"/>
                <a:ea typeface="Calibri"/>
                <a:cs typeface="Calibri"/>
                <a:sym typeface="Calibri"/>
              </a:defRPr>
            </a:lvl2pPr>
            <a:lvl3pPr marL="1188719" indent="-274319">
              <a:spcBef>
                <a:spcPts val="500"/>
              </a:spcBef>
              <a:buClr>
                <a:srgbClr val="990000"/>
              </a:buClr>
              <a:buSzPct val="80000"/>
              <a:buFont typeface="Wingdings 2"/>
              <a:buChar char="▪"/>
              <a:defRPr sz="2400" b="1">
                <a:latin typeface="Calibri"/>
                <a:ea typeface="Calibri"/>
                <a:cs typeface="Calibri"/>
                <a:sym typeface="Calibri"/>
              </a:defRPr>
            </a:lvl3pPr>
            <a:lvl4pPr marL="1645920" indent="-274320">
              <a:spcBef>
                <a:spcPts val="500"/>
              </a:spcBef>
              <a:buClr>
                <a:srgbClr val="990000"/>
              </a:buClr>
              <a:buSzPct val="100000"/>
              <a:buFont typeface="Wingdings 2"/>
              <a:buChar char="–"/>
              <a:defRPr sz="2400" b="1">
                <a:latin typeface="Calibri"/>
                <a:ea typeface="Calibri"/>
                <a:cs typeface="Calibri"/>
                <a:sym typeface="Calibri"/>
              </a:defRPr>
            </a:lvl4pPr>
            <a:lvl5pPr marL="2103120" indent="-274320">
              <a:spcBef>
                <a:spcPts val="500"/>
              </a:spcBef>
              <a:buClr>
                <a:srgbClr val="990000"/>
              </a:buClr>
              <a:buSzPct val="100000"/>
              <a:buFont typeface="Wingdings 2"/>
              <a:buChar char="»"/>
              <a:defRPr sz="2400" b="1">
                <a:latin typeface="Calibri"/>
                <a:ea typeface="Calibri"/>
                <a:cs typeface="Calibri"/>
                <a:sym typeface="Calibri"/>
              </a:defRPr>
            </a:lvl5pPr>
            <a:lvl6pPr marL="1963420" indent="-274320">
              <a:spcBef>
                <a:spcPts val="600"/>
              </a:spcBef>
              <a:buClr>
                <a:srgbClr val="990000"/>
              </a:buClr>
              <a:buSzPct val="100000"/>
              <a:buFont typeface="Wingdings 2"/>
              <a:buChar char="»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6pPr>
            <a:lvl7pPr marL="2420620" indent="-274320">
              <a:spcBef>
                <a:spcPts val="600"/>
              </a:spcBef>
              <a:buClr>
                <a:srgbClr val="990000"/>
              </a:buClr>
              <a:buSzPct val="100000"/>
              <a:buFont typeface="Wingdings 2"/>
              <a:buChar char="»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7pPr>
            <a:lvl8pPr marL="2877820" indent="-274320">
              <a:spcBef>
                <a:spcPts val="600"/>
              </a:spcBef>
              <a:buClr>
                <a:srgbClr val="990000"/>
              </a:buClr>
              <a:buSzPct val="100000"/>
              <a:buFont typeface="Wingdings 2"/>
              <a:buChar char="»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8pPr>
            <a:lvl9pPr marL="3335020" indent="-274320">
              <a:spcBef>
                <a:spcPts val="600"/>
              </a:spcBef>
              <a:buClr>
                <a:srgbClr val="990000"/>
              </a:buClr>
              <a:buSzPct val="100000"/>
              <a:buFont typeface="Wingdings 2"/>
              <a:buChar char="»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9pPr>
          </a:lstStyle>
          <a:p>
            <a:r>
              <a:rPr lang="en-US" dirty="0"/>
              <a:t>Let integer </a:t>
            </a:r>
            <a:r>
              <a:rPr lang="en-US" i="1" dirty="0"/>
              <a:t>X</a:t>
            </a:r>
            <a:r>
              <a:rPr lang="en-US" dirty="0"/>
              <a:t> be a bit vector of width </a:t>
            </a:r>
            <a:r>
              <a:rPr lang="en-US" i="1" dirty="0"/>
              <a:t>w</a:t>
            </a:r>
          </a:p>
          <a:p>
            <a:endParaRPr lang="en-US" i="1" dirty="0"/>
          </a:p>
          <a:p>
            <a:endParaRPr lang="en-US" i="1" dirty="0"/>
          </a:p>
          <a:p>
            <a:r>
              <a:rPr lang="en-US" dirty="0"/>
              <a:t>How to determine its value?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482436" y="1757998"/>
            <a:ext cx="5721928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X = [ x</a:t>
            </a:r>
            <a:r>
              <a:rPr kumimoji="0" lang="en-US" sz="2400" b="0" i="0" u="none" strike="noStrike" cap="none" spc="0" normalizeH="0" baseline="-2500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w-1</a:t>
            </a:r>
            <a:r>
              <a:rPr kumimoji="0" lang="en-US" sz="2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  x </a:t>
            </a:r>
            <a:r>
              <a:rPr kumimoji="0" lang="en-US" sz="2400" b="0" i="0" u="none" strike="noStrike" cap="none" spc="0" normalizeH="0" baseline="-2500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w-2</a:t>
            </a:r>
            <a:r>
              <a:rPr kumimoji="0" lang="en-US" sz="2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   </a:t>
            </a:r>
            <a:r>
              <a:rPr kumimoji="0" lang="mr-IN" sz="2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…</a:t>
            </a:r>
            <a:r>
              <a:rPr kumimoji="0" lang="en-US" sz="2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   x</a:t>
            </a:r>
            <a:r>
              <a:rPr kumimoji="0" lang="en-US" sz="2400" b="0" i="0" u="none" strike="noStrike" cap="none" spc="0" normalizeH="0" baseline="-2500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1</a:t>
            </a:r>
            <a:r>
              <a:rPr kumimoji="0" lang="en-US" sz="2400" b="0" i="0" u="none" strike="noStrike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  </a:t>
            </a:r>
            <a:r>
              <a:rPr kumimoji="0" lang="en-US" sz="2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x</a:t>
            </a:r>
            <a:r>
              <a:rPr kumimoji="0" lang="en-US" sz="2400" b="0" i="0" u="none" strike="noStrike" cap="none" spc="0" normalizeH="0" baseline="-2500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0</a:t>
            </a:r>
            <a:r>
              <a:rPr kumimoji="0" lang="en-US" sz="2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]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590546A-4ED9-ED4C-921E-7CB7DE0DFDCE}"/>
                  </a:ext>
                </a:extLst>
              </p:cNvPr>
              <p:cNvSpPr txBox="1"/>
              <p:nvPr/>
            </p:nvSpPr>
            <p:spPr>
              <a:xfrm>
                <a:off x="636590" y="4557677"/>
                <a:ext cx="3715724" cy="125854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Calibri" panose="020F0502020204030204" pitchFamily="34" charset="0"/>
                    <a:cs typeface="Calibri" panose="020F0502020204030204" pitchFamily="34" charset="0"/>
                    <a:sym typeface="Arial Narrow Bold"/>
                  </a:rPr>
                  <a:t>For instance,</a:t>
                </a:r>
              </a:p>
              <a:p>
                <a:pPr marL="0" marR="0" indent="0" algn="ctr" defTabSz="9144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cap="none" spc="0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 Narrow Bold"/>
                        </a:rPr>
                        <m:t>𝐵</m:t>
                      </m:r>
                      <m:r>
                        <a:rPr kumimoji="0" lang="en-US" sz="1800" b="0" i="1" u="none" strike="noStrike" cap="none" spc="0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 Narrow Bold"/>
                        </a:rPr>
                        <m:t>2</m:t>
                      </m:r>
                      <m:r>
                        <a:rPr kumimoji="0" lang="en-US" sz="1800" b="0" i="1" u="none" strike="noStrike" cap="none" spc="0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 Narrow Bold"/>
                        </a:rPr>
                        <m:t>𝑈</m:t>
                      </m:r>
                      <m:d>
                        <m:dPr>
                          <m:ctrlPr>
                            <a:rPr kumimoji="0" lang="en-US" sz="1800" b="0" i="1" u="none" strike="noStrike" cap="none" spc="0" normalizeH="0" baseline="0" dirty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 Narrow Bold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kumimoji="0" lang="en-US" sz="1800" b="0" i="1" u="none" strike="noStrike" cap="none" spc="0" normalizeH="0" baseline="0" dirty="0" smtClean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FillTx/>
                                  <a:latin typeface="Cambria Math" panose="02040503050406030204" pitchFamily="18" charset="0"/>
                                  <a:sym typeface="Arial Narrow Bold"/>
                                </a:rPr>
                              </m:ctrlPr>
                            </m:sSubPr>
                            <m:e>
                              <m:r>
                                <a:rPr kumimoji="0" lang="en-US" sz="1800" b="0" i="1" u="none" strike="noStrike" cap="none" spc="0" normalizeH="0" baseline="0" dirty="0" smtClean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FillTx/>
                                  <a:latin typeface="Cambria Math" panose="02040503050406030204" pitchFamily="18" charset="0"/>
                                  <a:sym typeface="Arial Narrow Bold"/>
                                </a:rPr>
                                <m:t>1100</m:t>
                              </m:r>
                            </m:e>
                            <m:sub>
                              <m:r>
                                <a:rPr kumimoji="0" lang="en-US" sz="1800" b="0" i="1" u="none" strike="noStrike" cap="none" spc="0" normalizeH="0" baseline="0" dirty="0" smtClean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FillTx/>
                                  <a:latin typeface="Cambria Math" panose="02040503050406030204" pitchFamily="18" charset="0"/>
                                  <a:sym typeface="Arial Narrow Bold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kumimoji="0" lang="en-US" sz="1800" b="0" i="1" u="none" strike="noStrike" cap="none" spc="0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 Narrow Bold"/>
                        </a:rPr>
                        <m:t>= 1 ∗</m:t>
                      </m:r>
                      <m:sSup>
                        <m:sSupPr>
                          <m:ctrlPr>
                            <a:rPr kumimoji="0" lang="en-US" sz="1800" b="0" i="1" u="none" strike="noStrike" cap="none" spc="0" normalizeH="0" baseline="0" dirty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 Narrow Bold"/>
                            </a:rPr>
                          </m:ctrlPr>
                        </m:sSupPr>
                        <m:e>
                          <m:r>
                            <a:rPr kumimoji="0" lang="en-US" sz="1800" b="0" i="1" u="none" strike="noStrike" cap="none" spc="0" normalizeH="0" baseline="0" dirty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 Narrow Bold"/>
                            </a:rPr>
                            <m:t>2</m:t>
                          </m:r>
                        </m:e>
                        <m:sup>
                          <m:r>
                            <a:rPr kumimoji="0" lang="en-US" sz="1800" b="0" i="1" u="none" strike="noStrike" cap="none" spc="0" normalizeH="0" baseline="0" dirty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 Narrow Bold"/>
                            </a:rPr>
                            <m:t>3</m:t>
                          </m:r>
                        </m:sup>
                      </m:sSup>
                      <m:r>
                        <a:rPr kumimoji="0" lang="en-US" sz="1800" b="0" i="1" u="none" strike="noStrike" cap="none" spc="0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 Narrow Bold"/>
                        </a:rPr>
                        <m:t>+1∗</m:t>
                      </m:r>
                      <m:sSup>
                        <m:sSupPr>
                          <m:ctrlPr>
                            <a:rPr kumimoji="0" lang="en-US" sz="1800" b="0" i="1" u="none" strike="noStrike" cap="none" spc="0" normalizeH="0" baseline="0" dirty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 Narrow Bold"/>
                            </a:rPr>
                          </m:ctrlPr>
                        </m:sSupPr>
                        <m:e>
                          <m:r>
                            <a:rPr kumimoji="0" lang="en-US" sz="1800" b="0" i="1" u="none" strike="noStrike" cap="none" spc="0" normalizeH="0" baseline="0" dirty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 Narrow Bold"/>
                            </a:rPr>
                            <m:t>2</m:t>
                          </m:r>
                        </m:e>
                        <m:sup>
                          <m:r>
                            <a:rPr kumimoji="0" lang="en-US" sz="1800" b="0" i="1" u="none" strike="noStrike" cap="none" spc="0" normalizeH="0" baseline="0" dirty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 Narrow Bold"/>
                            </a:rPr>
                            <m:t>2</m:t>
                          </m:r>
                        </m:sup>
                      </m:sSup>
                      <m:r>
                        <a:rPr kumimoji="0" lang="en-US" sz="1800" b="0" i="1" u="none" strike="noStrike" cap="none" spc="0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 Narrow Bold"/>
                        </a:rPr>
                        <m:t>+0∗</m:t>
                      </m:r>
                      <m:sSup>
                        <m:sSupPr>
                          <m:ctrlPr>
                            <a:rPr kumimoji="0" lang="en-US" sz="1800" b="0" i="1" u="none" strike="noStrike" cap="none" spc="0" normalizeH="0" baseline="0" dirty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 Narrow Bold"/>
                            </a:rPr>
                          </m:ctrlPr>
                        </m:sSupPr>
                        <m:e>
                          <m:r>
                            <a:rPr kumimoji="0" lang="en-US" sz="1800" b="0" i="1" u="none" strike="noStrike" cap="none" spc="0" normalizeH="0" baseline="0" dirty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 Narrow Bold"/>
                            </a:rPr>
                            <m:t>2</m:t>
                          </m:r>
                        </m:e>
                        <m:sup>
                          <m:r>
                            <a:rPr kumimoji="0" lang="en-US" sz="1800" b="0" i="1" u="none" strike="noStrike" cap="none" spc="0" normalizeH="0" baseline="0" dirty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 Narrow Bold"/>
                            </a:rPr>
                            <m:t>1</m:t>
                          </m:r>
                        </m:sup>
                      </m:sSup>
                      <m:r>
                        <a:rPr kumimoji="0" lang="en-US" sz="1800" b="0" i="1" u="none" strike="noStrike" cap="none" spc="0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 Narrow Bold"/>
                        </a:rPr>
                        <m:t>+0∗</m:t>
                      </m:r>
                      <m:sSup>
                        <m:sSupPr>
                          <m:ctrlPr>
                            <a:rPr kumimoji="0" lang="en-US" sz="1800" b="0" i="1" u="none" strike="noStrike" cap="none" spc="0" normalizeH="0" baseline="0" dirty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 Narrow Bold"/>
                            </a:rPr>
                          </m:ctrlPr>
                        </m:sSupPr>
                        <m:e>
                          <m:r>
                            <a:rPr kumimoji="0" lang="en-US" sz="1800" b="0" i="1" u="none" strike="noStrike" cap="none" spc="0" normalizeH="0" baseline="0" dirty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 Narrow Bold"/>
                            </a:rPr>
                            <m:t>2</m:t>
                          </m:r>
                        </m:e>
                        <m:sup>
                          <m:r>
                            <a:rPr kumimoji="0" lang="en-US" sz="1800" b="0" i="1" u="none" strike="noStrike" cap="none" spc="0" normalizeH="0" baseline="0" dirty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 Narrow Bold"/>
                            </a:rPr>
                            <m:t>0</m:t>
                          </m:r>
                        </m:sup>
                      </m:sSup>
                      <m:r>
                        <a:rPr kumimoji="0" lang="en-US" sz="1800" b="0" i="0" u="none" strike="noStrike" cap="none" spc="0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 Narrow Bold"/>
                        </a:rPr>
                        <m:t>=12</m:t>
                      </m:r>
                    </m:oMath>
                  </m:oMathPara>
                </a14:m>
                <a:endParaRPr lang="en-US" sz="1800" dirty="0">
                  <a:solidFill>
                    <a:srgbClr val="000000"/>
                  </a:solidFill>
                  <a:latin typeface="Courier" pitchFamily="2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590546A-4ED9-ED4C-921E-7CB7DE0DFD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590" y="4557677"/>
                <a:ext cx="3715724" cy="1258548"/>
              </a:xfrm>
              <a:prstGeom prst="rect">
                <a:avLst/>
              </a:prstGeom>
              <a:blipFill>
                <a:blip r:embed="rId8"/>
                <a:stretch>
                  <a:fillRect l="-2721" t="-2000"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AFB43ED-B973-3F4E-BC75-15865DA56435}"/>
                  </a:ext>
                </a:extLst>
              </p:cNvPr>
              <p:cNvSpPr txBox="1"/>
              <p:nvPr/>
            </p:nvSpPr>
            <p:spPr>
              <a:xfrm>
                <a:off x="4686597" y="5511156"/>
                <a:ext cx="3715724" cy="125854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Calibri" panose="020F0502020204030204" pitchFamily="34" charset="0"/>
                    <a:cs typeface="Calibri" panose="020F0502020204030204" pitchFamily="34" charset="0"/>
                    <a:sym typeface="Arial Narrow Bold"/>
                  </a:rPr>
                  <a:t>For instance,</a:t>
                </a:r>
              </a:p>
              <a:p>
                <a:pPr marL="0" marR="0" indent="0" algn="ctr" defTabSz="9144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cap="none" spc="0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 Narrow Bold"/>
                        </a:rPr>
                        <m:t>𝐵</m:t>
                      </m:r>
                      <m:r>
                        <a:rPr kumimoji="0" lang="en-US" sz="1800" b="0" i="1" u="none" strike="noStrike" cap="none" spc="0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 Narrow Bold"/>
                        </a:rPr>
                        <m:t>2</m:t>
                      </m:r>
                      <m:r>
                        <a:rPr kumimoji="0" lang="en-US" sz="1800" b="0" i="1" u="none" strike="noStrike" cap="none" spc="0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 Narrow Bold"/>
                        </a:rPr>
                        <m:t>𝑇</m:t>
                      </m:r>
                      <m:d>
                        <m:dPr>
                          <m:ctrlPr>
                            <a:rPr kumimoji="0" lang="en-US" sz="1800" b="0" i="1" u="none" strike="noStrike" cap="none" spc="0" normalizeH="0" baseline="0" dirty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 Narrow Bold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kumimoji="0" lang="en-US" sz="1800" b="0" i="1" u="none" strike="noStrike" cap="none" spc="0" normalizeH="0" baseline="0" dirty="0" smtClean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FillTx/>
                                  <a:latin typeface="Cambria Math" panose="02040503050406030204" pitchFamily="18" charset="0"/>
                                  <a:sym typeface="Arial Narrow Bold"/>
                                </a:rPr>
                              </m:ctrlPr>
                            </m:sSubPr>
                            <m:e>
                              <m:r>
                                <a:rPr kumimoji="0" lang="en-US" sz="1800" b="0" i="1" u="none" strike="noStrike" cap="none" spc="0" normalizeH="0" baseline="0" dirty="0" smtClean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FillTx/>
                                  <a:latin typeface="Cambria Math" panose="02040503050406030204" pitchFamily="18" charset="0"/>
                                  <a:sym typeface="Arial Narrow Bold"/>
                                </a:rPr>
                                <m:t>1100</m:t>
                              </m:r>
                            </m:e>
                            <m:sub>
                              <m:r>
                                <a:rPr kumimoji="0" lang="en-US" sz="1800" b="0" i="1" u="none" strike="noStrike" cap="none" spc="0" normalizeH="0" baseline="0" dirty="0" smtClean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FillTx/>
                                  <a:latin typeface="Cambria Math" panose="02040503050406030204" pitchFamily="18" charset="0"/>
                                  <a:sym typeface="Arial Narrow Bold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kumimoji="0" lang="en-US" sz="1800" b="0" i="1" u="none" strike="noStrike" cap="none" spc="0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 Narrow Bold"/>
                        </a:rPr>
                        <m:t>=−1 ∗</m:t>
                      </m:r>
                      <m:sSup>
                        <m:sSupPr>
                          <m:ctrlPr>
                            <a:rPr kumimoji="0" lang="en-US" sz="1800" b="0" i="1" u="none" strike="noStrike" cap="none" spc="0" normalizeH="0" baseline="0" dirty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 Narrow Bold"/>
                            </a:rPr>
                          </m:ctrlPr>
                        </m:sSupPr>
                        <m:e>
                          <m:r>
                            <a:rPr kumimoji="0" lang="en-US" sz="1800" b="0" i="1" u="none" strike="noStrike" cap="none" spc="0" normalizeH="0" baseline="0" dirty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 Narrow Bold"/>
                            </a:rPr>
                            <m:t>2</m:t>
                          </m:r>
                        </m:e>
                        <m:sup>
                          <m:r>
                            <a:rPr kumimoji="0" lang="en-US" sz="1800" b="0" i="1" u="none" strike="noStrike" cap="none" spc="0" normalizeH="0" baseline="0" dirty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 Narrow Bold"/>
                            </a:rPr>
                            <m:t>3</m:t>
                          </m:r>
                        </m:sup>
                      </m:sSup>
                      <m:r>
                        <a:rPr kumimoji="0" lang="en-US" sz="1800" b="0" i="1" u="none" strike="noStrike" cap="none" spc="0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 Narrow Bold"/>
                        </a:rPr>
                        <m:t>+1∗</m:t>
                      </m:r>
                      <m:sSup>
                        <m:sSupPr>
                          <m:ctrlPr>
                            <a:rPr kumimoji="0" lang="en-US" sz="1800" b="0" i="1" u="none" strike="noStrike" cap="none" spc="0" normalizeH="0" baseline="0" dirty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 Narrow Bold"/>
                            </a:rPr>
                          </m:ctrlPr>
                        </m:sSupPr>
                        <m:e>
                          <m:r>
                            <a:rPr kumimoji="0" lang="en-US" sz="1800" b="0" i="1" u="none" strike="noStrike" cap="none" spc="0" normalizeH="0" baseline="0" dirty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 Narrow Bold"/>
                            </a:rPr>
                            <m:t>2</m:t>
                          </m:r>
                        </m:e>
                        <m:sup>
                          <m:r>
                            <a:rPr kumimoji="0" lang="en-US" sz="1800" b="0" i="1" u="none" strike="noStrike" cap="none" spc="0" normalizeH="0" baseline="0" dirty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 Narrow Bold"/>
                            </a:rPr>
                            <m:t>2</m:t>
                          </m:r>
                        </m:sup>
                      </m:sSup>
                      <m:r>
                        <a:rPr kumimoji="0" lang="en-US" sz="1800" b="0" i="1" u="none" strike="noStrike" cap="none" spc="0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 Narrow Bold"/>
                        </a:rPr>
                        <m:t>+0∗</m:t>
                      </m:r>
                      <m:sSup>
                        <m:sSupPr>
                          <m:ctrlPr>
                            <a:rPr kumimoji="0" lang="en-US" sz="1800" b="0" i="1" u="none" strike="noStrike" cap="none" spc="0" normalizeH="0" baseline="0" dirty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 Narrow Bold"/>
                            </a:rPr>
                          </m:ctrlPr>
                        </m:sSupPr>
                        <m:e>
                          <m:r>
                            <a:rPr kumimoji="0" lang="en-US" sz="1800" b="0" i="1" u="none" strike="noStrike" cap="none" spc="0" normalizeH="0" baseline="0" dirty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 Narrow Bold"/>
                            </a:rPr>
                            <m:t>2</m:t>
                          </m:r>
                        </m:e>
                        <m:sup>
                          <m:r>
                            <a:rPr kumimoji="0" lang="en-US" sz="1800" b="0" i="1" u="none" strike="noStrike" cap="none" spc="0" normalizeH="0" baseline="0" dirty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 Narrow Bold"/>
                            </a:rPr>
                            <m:t>1</m:t>
                          </m:r>
                        </m:sup>
                      </m:sSup>
                      <m:r>
                        <a:rPr kumimoji="0" lang="en-US" sz="1800" b="0" i="1" u="none" strike="noStrike" cap="none" spc="0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 Narrow Bold"/>
                        </a:rPr>
                        <m:t>+0∗</m:t>
                      </m:r>
                      <m:sSup>
                        <m:sSupPr>
                          <m:ctrlPr>
                            <a:rPr kumimoji="0" lang="en-US" sz="1800" b="0" i="1" u="none" strike="noStrike" cap="none" spc="0" normalizeH="0" baseline="0" dirty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 Narrow Bold"/>
                            </a:rPr>
                          </m:ctrlPr>
                        </m:sSupPr>
                        <m:e>
                          <m:r>
                            <a:rPr kumimoji="0" lang="en-US" sz="1800" b="0" i="1" u="none" strike="noStrike" cap="none" spc="0" normalizeH="0" baseline="0" dirty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 Narrow Bold"/>
                            </a:rPr>
                            <m:t>2</m:t>
                          </m:r>
                        </m:e>
                        <m:sup>
                          <m:r>
                            <a:rPr kumimoji="0" lang="en-US" sz="1800" b="0" i="1" u="none" strike="noStrike" cap="none" spc="0" normalizeH="0" baseline="0" dirty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 Narrow Bold"/>
                            </a:rPr>
                            <m:t>0</m:t>
                          </m:r>
                        </m:sup>
                      </m:sSup>
                      <m:r>
                        <a:rPr kumimoji="0" lang="en-US" sz="1800" b="0" i="0" u="none" strike="noStrike" cap="none" spc="0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 Narrow Bold"/>
                        </a:rPr>
                        <m:t>=−4</m:t>
                      </m:r>
                    </m:oMath>
                  </m:oMathPara>
                </a14:m>
                <a:endParaRPr lang="en-US" sz="1800" dirty="0">
                  <a:solidFill>
                    <a:srgbClr val="000000"/>
                  </a:solidFill>
                  <a:latin typeface="Courier" pitchFamily="2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AFB43ED-B973-3F4E-BC75-15865DA564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6597" y="5511156"/>
                <a:ext cx="3715724" cy="1258548"/>
              </a:xfrm>
              <a:prstGeom prst="rect">
                <a:avLst/>
              </a:prstGeom>
              <a:blipFill>
                <a:blip r:embed="rId9"/>
                <a:stretch>
                  <a:fillRect l="-2721" t="-2000"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2A65F998-EE9E-D44C-B3D3-D92A1E32F175}"/>
              </a:ext>
            </a:extLst>
          </p:cNvPr>
          <p:cNvSpPr txBox="1"/>
          <p:nvPr/>
        </p:nvSpPr>
        <p:spPr>
          <a:xfrm>
            <a:off x="4686597" y="4147991"/>
            <a:ext cx="3646189" cy="1200327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Sign bit (most significant bit)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0: nonnegative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1: negative</a:t>
            </a:r>
          </a:p>
        </p:txBody>
      </p:sp>
    </p:spTree>
    <p:extLst>
      <p:ext uri="{BB962C8B-B14F-4D97-AF65-F5344CB8AC3E}">
        <p14:creationId xmlns:p14="http://schemas.microsoft.com/office/powerpoint/2010/main" val="1339540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2" grpId="0"/>
      <p:bldP spid="1033" grpId="0"/>
      <p:bldP spid="1034" grpId="0" animBg="1"/>
      <p:bldP spid="3" grpId="0"/>
      <p:bldP spid="12" grpId="0"/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69912"/>
            <a:ext cx="73993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Power-of-2 Multiply with Shift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52550"/>
            <a:ext cx="7896225" cy="4972050"/>
          </a:xfrm>
        </p:spPr>
        <p:txBody>
          <a:bodyPr/>
          <a:lstStyle/>
          <a:p>
            <a:pPr eaLnBrk="1" hangingPunct="1">
              <a:tabLst>
                <a:tab pos="2971800" algn="l"/>
              </a:tabLst>
              <a:defRPr/>
            </a:pPr>
            <a:r>
              <a:rPr lang="en-US" dirty="0"/>
              <a:t>Operation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>
                <a:latin typeface="Courier New" pitchFamily="49" charset="0"/>
              </a:rPr>
              <a:t>u &lt;&lt; k</a:t>
            </a:r>
            <a:r>
              <a:rPr lang="en-US" b="1" dirty="0"/>
              <a:t> </a:t>
            </a:r>
            <a:r>
              <a:rPr lang="en-US" dirty="0"/>
              <a:t>gives </a:t>
            </a:r>
            <a:r>
              <a:rPr lang="en-US" b="1" dirty="0">
                <a:latin typeface="Courier New" pitchFamily="49" charset="0"/>
              </a:rPr>
              <a:t>u * </a:t>
            </a:r>
            <a:r>
              <a:rPr lang="en-US" b="1" i="1" dirty="0"/>
              <a:t>2</a:t>
            </a:r>
            <a:r>
              <a:rPr lang="en-US" b="1" i="1" baseline="30000" dirty="0"/>
              <a:t>k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>
                <a:solidFill>
                  <a:schemeClr val="tx2"/>
                </a:solidFill>
              </a:rPr>
              <a:t>Both signed and unsigned</a:t>
            </a:r>
          </a:p>
          <a:p>
            <a:pPr eaLnBrk="1" hangingPunct="1">
              <a:tabLst>
                <a:tab pos="2971800" algn="l"/>
              </a:tabLst>
              <a:defRPr/>
            </a:pPr>
            <a:endParaRPr lang="en-US" dirty="0"/>
          </a:p>
          <a:p>
            <a:pPr eaLnBrk="1" hangingPunct="1">
              <a:tabLst>
                <a:tab pos="2971800" algn="l"/>
              </a:tabLst>
              <a:defRPr/>
            </a:pPr>
            <a:endParaRPr lang="en-US" dirty="0"/>
          </a:p>
          <a:p>
            <a:pPr eaLnBrk="1" hangingPunct="1">
              <a:tabLst>
                <a:tab pos="2971800" algn="l"/>
              </a:tabLst>
              <a:defRPr/>
            </a:pPr>
            <a:endParaRPr lang="en-US" dirty="0"/>
          </a:p>
          <a:p>
            <a:pPr eaLnBrk="1" hangingPunct="1">
              <a:tabLst>
                <a:tab pos="2971800" algn="l"/>
              </a:tabLst>
              <a:defRPr/>
            </a:pPr>
            <a:endParaRPr lang="en-US" dirty="0"/>
          </a:p>
          <a:p>
            <a:pPr eaLnBrk="1" hangingPunct="1">
              <a:tabLst>
                <a:tab pos="2971800" algn="l"/>
              </a:tabLst>
              <a:defRPr/>
            </a:pPr>
            <a:r>
              <a:rPr lang="en-US" dirty="0"/>
              <a:t>Examples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>
                <a:latin typeface="Courier New" pitchFamily="49" charset="0"/>
              </a:rPr>
              <a:t>u &lt;&lt; 3	==	u * 8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>
                <a:latin typeface="Courier New" pitchFamily="49" charset="0"/>
              </a:rPr>
              <a:t>(u &lt;&lt; 5) – (u &lt;&lt; 3)	==	u * 24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>
                <a:solidFill>
                  <a:schemeClr val="tx2"/>
                </a:solidFill>
              </a:rPr>
              <a:t>Most machines shift and add faster than multiply</a:t>
            </a:r>
          </a:p>
          <a:p>
            <a:pPr lvl="2" eaLnBrk="1" hangingPunct="1">
              <a:tabLst>
                <a:tab pos="2971800" algn="l"/>
              </a:tabLst>
              <a:defRPr/>
            </a:pPr>
            <a:r>
              <a:rPr lang="en-US" dirty="0"/>
              <a:t>Compiler generates this code automatically</a:t>
            </a:r>
          </a:p>
          <a:p>
            <a:pPr lvl="1" eaLnBrk="1" hangingPunct="1">
              <a:tabLst>
                <a:tab pos="2971800" algn="l"/>
              </a:tabLst>
              <a:defRPr/>
            </a:pPr>
            <a:endParaRPr lang="en-US" dirty="0"/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59436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>
              <a:latin typeface="Calibri"/>
              <a:cs typeface="Calibri"/>
            </a:endParaRP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61722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>
              <a:latin typeface="Calibri"/>
              <a:cs typeface="Calibri"/>
            </a:endParaRPr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64008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>
              <a:latin typeface="Calibri"/>
              <a:cs typeface="Calibri"/>
            </a:endParaRPr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80010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>
              <a:latin typeface="Calibri"/>
              <a:cs typeface="Calibri"/>
            </a:endParaRPr>
          </a:p>
        </p:txBody>
      </p:sp>
      <p:sp>
        <p:nvSpPr>
          <p:cNvPr id="41992" name="Rectangle 8"/>
          <p:cNvSpPr>
            <a:spLocks noChangeArrowheads="1"/>
          </p:cNvSpPr>
          <p:nvPr/>
        </p:nvSpPr>
        <p:spPr bwMode="auto">
          <a:xfrm>
            <a:off x="82296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>
              <a:latin typeface="Calibri"/>
              <a:cs typeface="Calibri"/>
            </a:endParaRPr>
          </a:p>
        </p:txBody>
      </p:sp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84582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>
              <a:latin typeface="Calibri"/>
              <a:cs typeface="Calibri"/>
            </a:endParaRPr>
          </a:p>
        </p:txBody>
      </p:sp>
      <p:sp>
        <p:nvSpPr>
          <p:cNvPr id="41994" name="Rectangle 10"/>
          <p:cNvSpPr>
            <a:spLocks noChangeArrowheads="1"/>
          </p:cNvSpPr>
          <p:nvPr/>
        </p:nvSpPr>
        <p:spPr bwMode="auto">
          <a:xfrm>
            <a:off x="6629400" y="2514600"/>
            <a:ext cx="1371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• • •</a:t>
            </a:r>
          </a:p>
        </p:txBody>
      </p:sp>
      <p:sp>
        <p:nvSpPr>
          <p:cNvPr id="41995" name="Rectangle 11"/>
          <p:cNvSpPr>
            <a:spLocks noChangeArrowheads="1"/>
          </p:cNvSpPr>
          <p:nvPr/>
        </p:nvSpPr>
        <p:spPr bwMode="auto">
          <a:xfrm>
            <a:off x="5943600" y="2971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1996" name="Rectangle 12"/>
          <p:cNvSpPr>
            <a:spLocks noChangeArrowheads="1"/>
          </p:cNvSpPr>
          <p:nvPr/>
        </p:nvSpPr>
        <p:spPr bwMode="auto">
          <a:xfrm>
            <a:off x="6858000" y="2971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1997" name="Rectangle 13"/>
          <p:cNvSpPr>
            <a:spLocks noChangeArrowheads="1"/>
          </p:cNvSpPr>
          <p:nvPr/>
        </p:nvSpPr>
        <p:spPr bwMode="auto">
          <a:xfrm>
            <a:off x="7086600" y="2971800"/>
            <a:ext cx="228600" cy="228600"/>
          </a:xfrm>
          <a:prstGeom prst="rect">
            <a:avLst/>
          </a:prstGeom>
          <a:solidFill>
            <a:srgbClr val="A8E7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1</a:t>
            </a:r>
          </a:p>
        </p:txBody>
      </p:sp>
      <p:sp>
        <p:nvSpPr>
          <p:cNvPr id="41998" name="Rectangle 14"/>
          <p:cNvSpPr>
            <a:spLocks noChangeArrowheads="1"/>
          </p:cNvSpPr>
          <p:nvPr/>
        </p:nvSpPr>
        <p:spPr bwMode="auto">
          <a:xfrm>
            <a:off x="7315200" y="2971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1999" name="Rectangle 15"/>
          <p:cNvSpPr>
            <a:spLocks noChangeArrowheads="1"/>
          </p:cNvSpPr>
          <p:nvPr/>
        </p:nvSpPr>
        <p:spPr bwMode="auto">
          <a:xfrm>
            <a:off x="8229600" y="2971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2000" name="Rectangle 16"/>
          <p:cNvSpPr>
            <a:spLocks noChangeArrowheads="1"/>
          </p:cNvSpPr>
          <p:nvPr/>
        </p:nvSpPr>
        <p:spPr bwMode="auto">
          <a:xfrm>
            <a:off x="8458200" y="2971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2001" name="Rectangle 17"/>
          <p:cNvSpPr>
            <a:spLocks noChangeArrowheads="1"/>
          </p:cNvSpPr>
          <p:nvPr/>
        </p:nvSpPr>
        <p:spPr bwMode="auto">
          <a:xfrm>
            <a:off x="6172200" y="29718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2002" name="Rectangle 18"/>
          <p:cNvSpPr>
            <a:spLocks noChangeArrowheads="1"/>
          </p:cNvSpPr>
          <p:nvPr/>
        </p:nvSpPr>
        <p:spPr bwMode="auto">
          <a:xfrm>
            <a:off x="5334000" y="2438400"/>
            <a:ext cx="2984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42003" name="Rectangle 19"/>
          <p:cNvSpPr>
            <a:spLocks noChangeArrowheads="1"/>
          </p:cNvSpPr>
          <p:nvPr/>
        </p:nvSpPr>
        <p:spPr bwMode="auto">
          <a:xfrm>
            <a:off x="5334000" y="2895600"/>
            <a:ext cx="366713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42004" name="Line 20"/>
          <p:cNvSpPr>
            <a:spLocks noChangeShapeType="1"/>
          </p:cNvSpPr>
          <p:nvPr/>
        </p:nvSpPr>
        <p:spPr bwMode="auto">
          <a:xfrm>
            <a:off x="2514600" y="32766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05" name="Rectangle 21"/>
          <p:cNvSpPr>
            <a:spLocks noChangeArrowheads="1"/>
          </p:cNvSpPr>
          <p:nvPr/>
        </p:nvSpPr>
        <p:spPr bwMode="auto">
          <a:xfrm>
            <a:off x="4953000" y="2895600"/>
            <a:ext cx="320675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*</a:t>
            </a:r>
          </a:p>
        </p:txBody>
      </p:sp>
      <p:sp>
        <p:nvSpPr>
          <p:cNvPr id="42006" name="Rectangle 22"/>
          <p:cNvSpPr>
            <a:spLocks noChangeArrowheads="1"/>
          </p:cNvSpPr>
          <p:nvPr/>
        </p:nvSpPr>
        <p:spPr bwMode="auto">
          <a:xfrm>
            <a:off x="3886200" y="3276600"/>
            <a:ext cx="652463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· 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42007" name="Line 23"/>
          <p:cNvSpPr>
            <a:spLocks noChangeShapeType="1"/>
          </p:cNvSpPr>
          <p:nvPr/>
        </p:nvSpPr>
        <p:spPr bwMode="auto">
          <a:xfrm flipV="1">
            <a:off x="2514600" y="37338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08" name="Text Box 24"/>
          <p:cNvSpPr txBox="1">
            <a:spLocks noChangeArrowheads="1"/>
          </p:cNvSpPr>
          <p:nvPr/>
        </p:nvSpPr>
        <p:spPr bwMode="auto">
          <a:xfrm>
            <a:off x="990600" y="3352800"/>
            <a:ext cx="2573974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True Product: </a:t>
            </a:r>
            <a:r>
              <a:rPr lang="en-US" sz="2000" b="0" i="1" dirty="0" err="1">
                <a:latin typeface="Calibri" pitchFamily="34" charset="0"/>
              </a:rPr>
              <a:t>w</a:t>
            </a:r>
            <a:r>
              <a:rPr lang="en-US" sz="2000" b="0" dirty="0" err="1">
                <a:latin typeface="Calibri" pitchFamily="34" charset="0"/>
              </a:rPr>
              <a:t>+</a:t>
            </a:r>
            <a:r>
              <a:rPr lang="en-US" sz="2000" b="0" i="1" dirty="0" err="1">
                <a:latin typeface="Calibri" pitchFamily="34" charset="0"/>
              </a:rPr>
              <a:t>k</a:t>
            </a:r>
            <a:r>
              <a:rPr lang="en-US" sz="2000" b="0" dirty="0">
                <a:latin typeface="Calibri" pitchFamily="34" charset="0"/>
              </a:rPr>
              <a:t>  bits</a:t>
            </a:r>
          </a:p>
        </p:txBody>
      </p:sp>
      <p:sp>
        <p:nvSpPr>
          <p:cNvPr id="42009" name="Text Box 25"/>
          <p:cNvSpPr txBox="1">
            <a:spLocks noChangeArrowheads="1"/>
          </p:cNvSpPr>
          <p:nvPr/>
        </p:nvSpPr>
        <p:spPr bwMode="auto">
          <a:xfrm>
            <a:off x="990600" y="266700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42010" name="Text Box 26"/>
          <p:cNvSpPr txBox="1">
            <a:spLocks noChangeArrowheads="1"/>
          </p:cNvSpPr>
          <p:nvPr/>
        </p:nvSpPr>
        <p:spPr bwMode="auto">
          <a:xfrm>
            <a:off x="990600" y="3795712"/>
            <a:ext cx="24384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Discard </a:t>
            </a:r>
            <a:r>
              <a:rPr lang="en-US" sz="2000" b="0" i="1" dirty="0">
                <a:latin typeface="Calibri" pitchFamily="34" charset="0"/>
              </a:rPr>
              <a:t>k </a:t>
            </a:r>
            <a:r>
              <a:rPr lang="en-US" sz="2000" b="0" dirty="0">
                <a:latin typeface="Calibri" pitchFamily="34" charset="0"/>
              </a:rPr>
              <a:t> bits: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42011" name="Rectangle 27"/>
          <p:cNvSpPr>
            <a:spLocks noChangeArrowheads="1"/>
          </p:cNvSpPr>
          <p:nvPr/>
        </p:nvSpPr>
        <p:spPr bwMode="auto">
          <a:xfrm>
            <a:off x="4383692" y="3795712"/>
            <a:ext cx="138210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600" b="0">
                <a:latin typeface="Times" pitchFamily="18" charset="0"/>
              </a:rPr>
              <a:t>UMult</a:t>
            </a:r>
            <a:r>
              <a:rPr lang="en-US" sz="1600" b="0" i="1" baseline="-25000">
                <a:latin typeface="Times" pitchFamily="18" charset="0"/>
              </a:rPr>
              <a:t>w</a:t>
            </a:r>
            <a:r>
              <a:rPr lang="en-US" sz="1600" b="0">
                <a:latin typeface="Times" pitchFamily="18" charset="0"/>
              </a:rPr>
              <a:t>(</a:t>
            </a:r>
            <a:r>
              <a:rPr lang="en-US" sz="1600" b="0" i="1">
                <a:latin typeface="Times" pitchFamily="18" charset="0"/>
              </a:rPr>
              <a:t>u</a:t>
            </a:r>
            <a:r>
              <a:rPr lang="en-US" sz="1600" b="0">
                <a:latin typeface="Times" pitchFamily="18" charset="0"/>
              </a:rPr>
              <a:t> , 2</a:t>
            </a:r>
            <a:r>
              <a:rPr lang="en-US" sz="1600" b="0" i="1" baseline="30000">
                <a:latin typeface="Times" pitchFamily="18" charset="0"/>
              </a:rPr>
              <a:t>k</a:t>
            </a:r>
            <a:r>
              <a:rPr lang="en-US" sz="1600" b="0">
                <a:latin typeface="Times" pitchFamily="18" charset="0"/>
              </a:rPr>
              <a:t>)</a:t>
            </a:r>
          </a:p>
        </p:txBody>
      </p:sp>
      <p:sp>
        <p:nvSpPr>
          <p:cNvPr id="42012" name="Rectangle 28"/>
          <p:cNvSpPr>
            <a:spLocks noChangeArrowheads="1"/>
          </p:cNvSpPr>
          <p:nvPr/>
        </p:nvSpPr>
        <p:spPr bwMode="auto">
          <a:xfrm>
            <a:off x="7543800" y="29718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2013" name="Rectangle 29"/>
          <p:cNvSpPr>
            <a:spLocks noChangeArrowheads="1"/>
          </p:cNvSpPr>
          <p:nvPr/>
        </p:nvSpPr>
        <p:spPr bwMode="auto">
          <a:xfrm>
            <a:off x="7105650" y="2057400"/>
            <a:ext cx="2857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k</a:t>
            </a: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4572000" y="3429000"/>
            <a:ext cx="2743200" cy="228600"/>
            <a:chOff x="2976" y="816"/>
            <a:chExt cx="1728" cy="144"/>
          </a:xfrm>
        </p:grpSpPr>
        <p:sp>
          <p:nvSpPr>
            <p:cNvPr id="42028" name="Rectangle 31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>
                <a:latin typeface="Calibri"/>
                <a:cs typeface="Calibri"/>
              </a:endParaRPr>
            </a:p>
          </p:txBody>
        </p:sp>
        <p:sp>
          <p:nvSpPr>
            <p:cNvPr id="42029" name="Rectangle 32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>
                <a:latin typeface="Calibri"/>
                <a:cs typeface="Calibri"/>
              </a:endParaRPr>
            </a:p>
          </p:txBody>
        </p:sp>
        <p:sp>
          <p:nvSpPr>
            <p:cNvPr id="42030" name="Rectangle 33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>
                <a:latin typeface="Calibri"/>
                <a:cs typeface="Calibri"/>
              </a:endParaRPr>
            </a:p>
          </p:txBody>
        </p:sp>
        <p:sp>
          <p:nvSpPr>
            <p:cNvPr id="42031" name="Rectangle 34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>
                <a:latin typeface="Calibri"/>
                <a:cs typeface="Calibri"/>
              </a:endParaRPr>
            </a:p>
          </p:txBody>
        </p:sp>
        <p:sp>
          <p:nvSpPr>
            <p:cNvPr id="42032" name="Rectangle 35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>
                <a:latin typeface="Calibri"/>
                <a:cs typeface="Calibri"/>
              </a:endParaRPr>
            </a:p>
          </p:txBody>
        </p:sp>
        <p:sp>
          <p:nvSpPr>
            <p:cNvPr id="42033" name="Rectangle 36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>
                <a:latin typeface="Calibri"/>
                <a:cs typeface="Calibri"/>
              </a:endParaRPr>
            </a:p>
          </p:txBody>
        </p:sp>
        <p:sp>
          <p:nvSpPr>
            <p:cNvPr id="42034" name="Rectangle 37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/>
                  <a:cs typeface="Calibri"/>
                </a:rPr>
                <a:t>• • •</a:t>
              </a:r>
            </a:p>
          </p:txBody>
        </p:sp>
      </p:grpSp>
      <p:sp>
        <p:nvSpPr>
          <p:cNvPr id="42015" name="Rectangle 38"/>
          <p:cNvSpPr>
            <a:spLocks noChangeArrowheads="1"/>
          </p:cNvSpPr>
          <p:nvPr/>
        </p:nvSpPr>
        <p:spPr bwMode="auto">
          <a:xfrm>
            <a:off x="7315200" y="3429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2016" name="Rectangle 39"/>
          <p:cNvSpPr>
            <a:spLocks noChangeArrowheads="1"/>
          </p:cNvSpPr>
          <p:nvPr/>
        </p:nvSpPr>
        <p:spPr bwMode="auto">
          <a:xfrm>
            <a:off x="8229600" y="3429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2017" name="Rectangle 40"/>
          <p:cNvSpPr>
            <a:spLocks noChangeArrowheads="1"/>
          </p:cNvSpPr>
          <p:nvPr/>
        </p:nvSpPr>
        <p:spPr bwMode="auto">
          <a:xfrm>
            <a:off x="8458200" y="3429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2018" name="Rectangle 41"/>
          <p:cNvSpPr>
            <a:spLocks noChangeArrowheads="1"/>
          </p:cNvSpPr>
          <p:nvPr/>
        </p:nvSpPr>
        <p:spPr bwMode="auto">
          <a:xfrm>
            <a:off x="7543800" y="3429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2019" name="Rectangle 42"/>
          <p:cNvSpPr>
            <a:spLocks noChangeArrowheads="1"/>
          </p:cNvSpPr>
          <p:nvPr/>
        </p:nvSpPr>
        <p:spPr bwMode="auto">
          <a:xfrm>
            <a:off x="4398197" y="4066758"/>
            <a:ext cx="135966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600" b="0" dirty="0" err="1">
                <a:latin typeface="Times" pitchFamily="18" charset="0"/>
              </a:rPr>
              <a:t>TMult</a:t>
            </a:r>
            <a:r>
              <a:rPr lang="en-US" sz="1600" b="0" i="1" baseline="-25000" dirty="0" err="1">
                <a:latin typeface="Times" pitchFamily="18" charset="0"/>
              </a:rPr>
              <a:t>w</a:t>
            </a:r>
            <a:r>
              <a:rPr lang="en-US" sz="1600" b="0" dirty="0">
                <a:latin typeface="Times" pitchFamily="18" charset="0"/>
              </a:rPr>
              <a:t>(</a:t>
            </a:r>
            <a:r>
              <a:rPr lang="en-US" sz="1600" b="0" i="1" dirty="0">
                <a:latin typeface="Times" pitchFamily="18" charset="0"/>
              </a:rPr>
              <a:t>u</a:t>
            </a:r>
            <a:r>
              <a:rPr lang="en-US" sz="1600" b="0" dirty="0">
                <a:latin typeface="Times" pitchFamily="18" charset="0"/>
              </a:rPr>
              <a:t> , 2</a:t>
            </a:r>
            <a:r>
              <a:rPr lang="en-US" sz="1600" b="0" i="1" baseline="30000" dirty="0">
                <a:latin typeface="Times" pitchFamily="18" charset="0"/>
              </a:rPr>
              <a:t>k</a:t>
            </a:r>
            <a:r>
              <a:rPr lang="en-US" sz="1600" b="0" dirty="0">
                <a:latin typeface="Times" pitchFamily="18" charset="0"/>
              </a:rPr>
              <a:t>)</a:t>
            </a:r>
          </a:p>
        </p:txBody>
      </p:sp>
      <p:sp>
        <p:nvSpPr>
          <p:cNvPr id="42020" name="Rectangle 43"/>
          <p:cNvSpPr>
            <a:spLocks noChangeArrowheads="1"/>
          </p:cNvSpPr>
          <p:nvPr/>
        </p:nvSpPr>
        <p:spPr bwMode="auto">
          <a:xfrm>
            <a:off x="7315200" y="3886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2021" name="Rectangle 44"/>
          <p:cNvSpPr>
            <a:spLocks noChangeArrowheads="1"/>
          </p:cNvSpPr>
          <p:nvPr/>
        </p:nvSpPr>
        <p:spPr bwMode="auto">
          <a:xfrm>
            <a:off x="8229600" y="3886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2022" name="Rectangle 45"/>
          <p:cNvSpPr>
            <a:spLocks noChangeArrowheads="1"/>
          </p:cNvSpPr>
          <p:nvPr/>
        </p:nvSpPr>
        <p:spPr bwMode="auto">
          <a:xfrm>
            <a:off x="8458200" y="3886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0</a:t>
            </a:r>
          </a:p>
        </p:txBody>
      </p:sp>
      <p:sp>
        <p:nvSpPr>
          <p:cNvPr id="42023" name="Rectangle 46"/>
          <p:cNvSpPr>
            <a:spLocks noChangeArrowheads="1"/>
          </p:cNvSpPr>
          <p:nvPr/>
        </p:nvSpPr>
        <p:spPr bwMode="auto">
          <a:xfrm>
            <a:off x="7543800" y="38862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•••</a:t>
            </a:r>
          </a:p>
        </p:txBody>
      </p:sp>
      <p:sp>
        <p:nvSpPr>
          <p:cNvPr id="42024" name="Rectangle 47"/>
          <p:cNvSpPr>
            <a:spLocks noChangeArrowheads="1"/>
          </p:cNvSpPr>
          <p:nvPr/>
        </p:nvSpPr>
        <p:spPr bwMode="auto">
          <a:xfrm>
            <a:off x="6629400" y="38862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2025" name="Rectangle 48"/>
          <p:cNvSpPr>
            <a:spLocks noChangeArrowheads="1"/>
          </p:cNvSpPr>
          <p:nvPr/>
        </p:nvSpPr>
        <p:spPr bwMode="auto">
          <a:xfrm>
            <a:off x="6858000" y="38862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2026" name="Rectangle 49"/>
          <p:cNvSpPr>
            <a:spLocks noChangeArrowheads="1"/>
          </p:cNvSpPr>
          <p:nvPr/>
        </p:nvSpPr>
        <p:spPr bwMode="auto">
          <a:xfrm>
            <a:off x="7086600" y="38862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2027" name="Rectangle 50"/>
          <p:cNvSpPr>
            <a:spLocks noChangeArrowheads="1"/>
          </p:cNvSpPr>
          <p:nvPr/>
        </p:nvSpPr>
        <p:spPr bwMode="auto">
          <a:xfrm>
            <a:off x="5943600" y="3886200"/>
            <a:ext cx="6858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•••</a:t>
            </a:r>
          </a:p>
        </p:txBody>
      </p:sp>
    </p:spTree>
    <p:extLst>
      <p:ext uri="{BB962C8B-B14F-4D97-AF65-F5344CB8AC3E}">
        <p14:creationId xmlns:p14="http://schemas.microsoft.com/office/powerpoint/2010/main" val="19384835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06" grpId="0"/>
      <p:bldP spid="42007" grpId="0" animBg="1"/>
      <p:bldP spid="42007" grpId="1" animBg="1"/>
      <p:bldP spid="42008" grpId="0"/>
      <p:bldP spid="42010" grpId="0"/>
      <p:bldP spid="42011" grpId="0"/>
      <p:bldP spid="42015" grpId="0" animBg="1"/>
      <p:bldP spid="42016" grpId="0" animBg="1"/>
      <p:bldP spid="42017" grpId="0" animBg="1"/>
      <p:bldP spid="42018" grpId="0" animBg="1"/>
      <p:bldP spid="42019" grpId="0"/>
      <p:bldP spid="42020" grpId="0" animBg="1"/>
      <p:bldP spid="42021" grpId="0" animBg="1"/>
      <p:bldP spid="42022" grpId="0" animBg="1"/>
      <p:bldP spid="42023" grpId="0" animBg="1"/>
      <p:bldP spid="42024" grpId="0" animBg="1"/>
      <p:bldP spid="42025" grpId="0" animBg="1"/>
      <p:bldP spid="42026" grpId="0" animBg="1"/>
      <p:bldP spid="4202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3820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Unsigned Power-of-2 Divide with Shift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1268412"/>
          </a:xfrm>
        </p:spPr>
        <p:txBody>
          <a:bodyPr/>
          <a:lstStyle/>
          <a:p>
            <a:pPr eaLnBrk="1" hangingPunct="1">
              <a:tabLst>
                <a:tab pos="2971800" algn="l"/>
              </a:tabLst>
              <a:defRPr/>
            </a:pPr>
            <a:r>
              <a:rPr lang="en-US" b="1" dirty="0">
                <a:latin typeface="Courier New" pitchFamily="49" charset="0"/>
              </a:rPr>
              <a:t>u &gt;&gt; k</a:t>
            </a:r>
            <a:r>
              <a:rPr lang="en-US" b="1" dirty="0"/>
              <a:t> </a:t>
            </a:r>
            <a:r>
              <a:rPr lang="en-US" dirty="0"/>
              <a:t>gives  </a:t>
            </a:r>
            <a:r>
              <a:rPr lang="en-US" b="1" dirty="0">
                <a:sym typeface="Symbol" pitchFamily="18" charset="2"/>
              </a:rPr>
              <a:t> </a:t>
            </a:r>
            <a:r>
              <a:rPr lang="en-US" b="1" dirty="0">
                <a:latin typeface="Courier New" pitchFamily="49" charset="0"/>
              </a:rPr>
              <a:t>u / </a:t>
            </a:r>
            <a:r>
              <a:rPr lang="en-US" b="1" i="1" dirty="0"/>
              <a:t>2</a:t>
            </a:r>
            <a:r>
              <a:rPr lang="en-US" b="1" i="1" baseline="30000" dirty="0"/>
              <a:t>k </a:t>
            </a:r>
            <a:r>
              <a:rPr lang="en-US" b="1" dirty="0">
                <a:sym typeface="Symbol" pitchFamily="18" charset="2"/>
              </a:rPr>
              <a:t></a:t>
            </a:r>
            <a:endParaRPr lang="en-US" b="1" i="1" baseline="30000" dirty="0"/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>
                <a:solidFill>
                  <a:schemeClr val="tx1"/>
                </a:solidFill>
              </a:rPr>
              <a:t>Uses logical shift</a:t>
            </a: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3962400" y="27432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>
              <a:latin typeface="Calibri"/>
              <a:cs typeface="Calibri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4191000" y="27432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>
              <a:latin typeface="Calibri"/>
              <a:cs typeface="Calibri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5105400" y="27432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>
              <a:latin typeface="Calibri"/>
              <a:cs typeface="Calibri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39624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0</a:t>
            </a:r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48768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5105400" y="3200400"/>
            <a:ext cx="228600" cy="228600"/>
          </a:xfrm>
          <a:prstGeom prst="rect">
            <a:avLst/>
          </a:prstGeom>
          <a:solidFill>
            <a:srgbClr val="A8E7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1</a:t>
            </a:r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53340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3324" name="Rectangle 12"/>
          <p:cNvSpPr>
            <a:spLocks noChangeArrowheads="1"/>
          </p:cNvSpPr>
          <p:nvPr/>
        </p:nvSpPr>
        <p:spPr bwMode="auto">
          <a:xfrm>
            <a:off x="62484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3325" name="Rectangle 13"/>
          <p:cNvSpPr>
            <a:spLocks noChangeArrowheads="1"/>
          </p:cNvSpPr>
          <p:nvPr/>
        </p:nvSpPr>
        <p:spPr bwMode="auto">
          <a:xfrm>
            <a:off x="64770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3326" name="Rectangle 14"/>
          <p:cNvSpPr>
            <a:spLocks noChangeArrowheads="1"/>
          </p:cNvSpPr>
          <p:nvPr/>
        </p:nvSpPr>
        <p:spPr bwMode="auto">
          <a:xfrm>
            <a:off x="4191000" y="32004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13327" name="Rectangle 15"/>
          <p:cNvSpPr>
            <a:spLocks noChangeArrowheads="1"/>
          </p:cNvSpPr>
          <p:nvPr/>
        </p:nvSpPr>
        <p:spPr bwMode="auto">
          <a:xfrm>
            <a:off x="3352800" y="266700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13328" name="Rectangle 16"/>
          <p:cNvSpPr>
            <a:spLocks noChangeArrowheads="1"/>
          </p:cNvSpPr>
          <p:nvPr/>
        </p:nvSpPr>
        <p:spPr bwMode="auto">
          <a:xfrm>
            <a:off x="3352800" y="3124200"/>
            <a:ext cx="3667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>
            <a:off x="2209800" y="35052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Rectangle 18"/>
          <p:cNvSpPr>
            <a:spLocks noChangeArrowheads="1"/>
          </p:cNvSpPr>
          <p:nvPr/>
        </p:nvSpPr>
        <p:spPr bwMode="auto">
          <a:xfrm>
            <a:off x="2971800" y="3124200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/</a:t>
            </a:r>
          </a:p>
        </p:txBody>
      </p:sp>
      <p:sp>
        <p:nvSpPr>
          <p:cNvPr id="13331" name="Rectangle 19"/>
          <p:cNvSpPr>
            <a:spLocks noChangeArrowheads="1"/>
          </p:cNvSpPr>
          <p:nvPr/>
        </p:nvSpPr>
        <p:spPr bwMode="auto">
          <a:xfrm>
            <a:off x="3048000" y="3581400"/>
            <a:ext cx="6588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/ 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533400" y="3581400"/>
            <a:ext cx="131959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Division: </a:t>
            </a:r>
          </a:p>
        </p:txBody>
      </p:sp>
      <p:sp>
        <p:nvSpPr>
          <p:cNvPr id="13333" name="Text Box 21"/>
          <p:cNvSpPr txBox="1">
            <a:spLocks noChangeArrowheads="1"/>
          </p:cNvSpPr>
          <p:nvPr/>
        </p:nvSpPr>
        <p:spPr bwMode="auto">
          <a:xfrm>
            <a:off x="533400" y="2895600"/>
            <a:ext cx="147841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Operands:</a:t>
            </a:r>
          </a:p>
        </p:txBody>
      </p:sp>
      <p:sp>
        <p:nvSpPr>
          <p:cNvPr id="13334" name="Rectangle 22"/>
          <p:cNvSpPr>
            <a:spLocks noChangeArrowheads="1"/>
          </p:cNvSpPr>
          <p:nvPr/>
        </p:nvSpPr>
        <p:spPr bwMode="auto">
          <a:xfrm>
            <a:off x="5562600" y="32004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13335" name="Rectangle 23"/>
          <p:cNvSpPr>
            <a:spLocks noChangeArrowheads="1"/>
          </p:cNvSpPr>
          <p:nvPr/>
        </p:nvSpPr>
        <p:spPr bwMode="auto">
          <a:xfrm>
            <a:off x="5029200" y="23622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k</a:t>
            </a:r>
          </a:p>
        </p:txBody>
      </p:sp>
      <p:sp>
        <p:nvSpPr>
          <p:cNvPr id="13336" name="Rectangle 24"/>
          <p:cNvSpPr>
            <a:spLocks noChangeArrowheads="1"/>
          </p:cNvSpPr>
          <p:nvPr/>
        </p:nvSpPr>
        <p:spPr bwMode="auto">
          <a:xfrm>
            <a:off x="4419600" y="27432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•••</a:t>
            </a: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5334000" y="2743200"/>
            <a:ext cx="1371600" cy="228600"/>
            <a:chOff x="3744" y="1488"/>
            <a:chExt cx="864" cy="144"/>
          </a:xfrm>
        </p:grpSpPr>
        <p:sp>
          <p:nvSpPr>
            <p:cNvPr id="13367" name="Rectangle 26"/>
            <p:cNvSpPr>
              <a:spLocks noChangeArrowheads="1"/>
            </p:cNvSpPr>
            <p:nvPr/>
          </p:nvSpPr>
          <p:spPr bwMode="auto">
            <a:xfrm>
              <a:off x="3744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>
                <a:latin typeface="Calibri"/>
                <a:cs typeface="Calibri"/>
              </a:endParaRPr>
            </a:p>
          </p:txBody>
        </p:sp>
        <p:sp>
          <p:nvSpPr>
            <p:cNvPr id="13368" name="Rectangle 27"/>
            <p:cNvSpPr>
              <a:spLocks noChangeArrowheads="1"/>
            </p:cNvSpPr>
            <p:nvPr/>
          </p:nvSpPr>
          <p:spPr bwMode="auto">
            <a:xfrm>
              <a:off x="4320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>
                <a:latin typeface="Calibri"/>
                <a:cs typeface="Calibri"/>
              </a:endParaRPr>
            </a:p>
          </p:txBody>
        </p:sp>
        <p:sp>
          <p:nvSpPr>
            <p:cNvPr id="13369" name="Rectangle 28"/>
            <p:cNvSpPr>
              <a:spLocks noChangeArrowheads="1"/>
            </p:cNvSpPr>
            <p:nvPr/>
          </p:nvSpPr>
          <p:spPr bwMode="auto">
            <a:xfrm>
              <a:off x="4464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>
                <a:latin typeface="Calibri"/>
                <a:cs typeface="Calibri"/>
              </a:endParaRPr>
            </a:p>
          </p:txBody>
        </p:sp>
        <p:sp>
          <p:nvSpPr>
            <p:cNvPr id="13370" name="Rectangle 29"/>
            <p:cNvSpPr>
              <a:spLocks noChangeArrowheads="1"/>
            </p:cNvSpPr>
            <p:nvPr/>
          </p:nvSpPr>
          <p:spPr bwMode="auto">
            <a:xfrm>
              <a:off x="3888" y="1488"/>
              <a:ext cx="432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•••</a:t>
              </a:r>
            </a:p>
          </p:txBody>
        </p:sp>
      </p:grpSp>
      <p:sp>
        <p:nvSpPr>
          <p:cNvPr id="13338" name="Rectangle 30"/>
          <p:cNvSpPr>
            <a:spLocks noChangeArrowheads="1"/>
          </p:cNvSpPr>
          <p:nvPr/>
        </p:nvSpPr>
        <p:spPr bwMode="auto">
          <a:xfrm>
            <a:off x="5334000" y="3657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13339" name="Rectangle 31"/>
          <p:cNvSpPr>
            <a:spLocks noChangeArrowheads="1"/>
          </p:cNvSpPr>
          <p:nvPr/>
        </p:nvSpPr>
        <p:spPr bwMode="auto">
          <a:xfrm>
            <a:off x="5562600" y="3657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13340" name="Rectangle 32"/>
          <p:cNvSpPr>
            <a:spLocks noChangeArrowheads="1"/>
          </p:cNvSpPr>
          <p:nvPr/>
        </p:nvSpPr>
        <p:spPr bwMode="auto">
          <a:xfrm>
            <a:off x="6477000" y="3657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13341" name="Rectangle 33"/>
          <p:cNvSpPr>
            <a:spLocks noChangeArrowheads="1"/>
          </p:cNvSpPr>
          <p:nvPr/>
        </p:nvSpPr>
        <p:spPr bwMode="auto">
          <a:xfrm>
            <a:off x="5791200" y="36576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13342" name="Rectangle 34"/>
          <p:cNvSpPr>
            <a:spLocks noChangeArrowheads="1"/>
          </p:cNvSpPr>
          <p:nvPr/>
        </p:nvSpPr>
        <p:spPr bwMode="auto">
          <a:xfrm>
            <a:off x="39624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3343" name="Rectangle 35"/>
          <p:cNvSpPr>
            <a:spLocks noChangeArrowheads="1"/>
          </p:cNvSpPr>
          <p:nvPr/>
        </p:nvSpPr>
        <p:spPr bwMode="auto">
          <a:xfrm>
            <a:off x="48768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0</a:t>
            </a:r>
          </a:p>
        </p:txBody>
      </p:sp>
      <p:sp>
        <p:nvSpPr>
          <p:cNvPr id="13344" name="Rectangle 36"/>
          <p:cNvSpPr>
            <a:spLocks noChangeArrowheads="1"/>
          </p:cNvSpPr>
          <p:nvPr/>
        </p:nvSpPr>
        <p:spPr bwMode="auto">
          <a:xfrm>
            <a:off x="51054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0</a:t>
            </a:r>
          </a:p>
        </p:txBody>
      </p:sp>
      <p:sp>
        <p:nvSpPr>
          <p:cNvPr id="13345" name="Rectangle 37"/>
          <p:cNvSpPr>
            <a:spLocks noChangeArrowheads="1"/>
          </p:cNvSpPr>
          <p:nvPr/>
        </p:nvSpPr>
        <p:spPr bwMode="auto">
          <a:xfrm>
            <a:off x="4191000" y="36576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6781800" y="3657600"/>
            <a:ext cx="1371600" cy="228600"/>
            <a:chOff x="4416" y="2256"/>
            <a:chExt cx="864" cy="144"/>
          </a:xfrm>
        </p:grpSpPr>
        <p:sp>
          <p:nvSpPr>
            <p:cNvPr id="13363" name="Rectangle 39"/>
            <p:cNvSpPr>
              <a:spLocks noChangeArrowheads="1"/>
            </p:cNvSpPr>
            <p:nvPr/>
          </p:nvSpPr>
          <p:spPr bwMode="auto">
            <a:xfrm>
              <a:off x="4416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1800" b="0">
                <a:latin typeface="Calibri"/>
                <a:cs typeface="Calibri"/>
              </a:endParaRPr>
            </a:p>
          </p:txBody>
        </p:sp>
        <p:sp>
          <p:nvSpPr>
            <p:cNvPr id="13364" name="Rectangle 40"/>
            <p:cNvSpPr>
              <a:spLocks noChangeArrowheads="1"/>
            </p:cNvSpPr>
            <p:nvPr/>
          </p:nvSpPr>
          <p:spPr bwMode="auto">
            <a:xfrm>
              <a:off x="4992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1800" b="0">
                <a:latin typeface="Calibri"/>
                <a:cs typeface="Calibri"/>
              </a:endParaRPr>
            </a:p>
          </p:txBody>
        </p:sp>
        <p:sp>
          <p:nvSpPr>
            <p:cNvPr id="13365" name="Rectangle 41"/>
            <p:cNvSpPr>
              <a:spLocks noChangeArrowheads="1"/>
            </p:cNvSpPr>
            <p:nvPr/>
          </p:nvSpPr>
          <p:spPr bwMode="auto">
            <a:xfrm>
              <a:off x="5136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1800" b="0">
                <a:latin typeface="Calibri"/>
                <a:cs typeface="Calibri"/>
              </a:endParaRPr>
            </a:p>
          </p:txBody>
        </p:sp>
        <p:sp>
          <p:nvSpPr>
            <p:cNvPr id="13366" name="Rectangle 42"/>
            <p:cNvSpPr>
              <a:spLocks noChangeArrowheads="1"/>
            </p:cNvSpPr>
            <p:nvPr/>
          </p:nvSpPr>
          <p:spPr bwMode="auto">
            <a:xfrm>
              <a:off x="4560" y="2256"/>
              <a:ext cx="432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/>
                  <a:cs typeface="Calibri"/>
                </a:rPr>
                <a:t>•••</a:t>
              </a:r>
            </a:p>
          </p:txBody>
        </p:sp>
      </p:grpSp>
      <p:sp>
        <p:nvSpPr>
          <p:cNvPr id="13347" name="Line 43"/>
          <p:cNvSpPr>
            <a:spLocks noChangeShapeType="1"/>
          </p:cNvSpPr>
          <p:nvPr/>
        </p:nvSpPr>
        <p:spPr bwMode="auto">
          <a:xfrm>
            <a:off x="2209800" y="40386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48" name="Rectangle 44"/>
          <p:cNvSpPr>
            <a:spLocks noChangeArrowheads="1"/>
          </p:cNvSpPr>
          <p:nvPr/>
        </p:nvSpPr>
        <p:spPr bwMode="auto">
          <a:xfrm>
            <a:off x="2642741" y="4133850"/>
            <a:ext cx="116249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>
                <a:solidFill>
                  <a:schemeClr val="tx2"/>
                </a:solidFill>
                <a:latin typeface="Calibri" pitchFamily="34" charset="0"/>
                <a:sym typeface="Symbol" pitchFamily="18" charset="2"/>
              </a:rPr>
              <a:t></a:t>
            </a:r>
            <a:r>
              <a:rPr lang="en-US" sz="1600" b="0" i="1" dirty="0">
                <a:latin typeface="Times" pitchFamily="18" charset="0"/>
              </a:rPr>
              <a:t> </a:t>
            </a:r>
            <a:r>
              <a:rPr lang="en-US" b="0" i="1" dirty="0">
                <a:latin typeface="Times" pitchFamily="18" charset="0"/>
              </a:rPr>
              <a:t>u </a:t>
            </a:r>
            <a:r>
              <a:rPr lang="en-US" b="0" dirty="0">
                <a:latin typeface="Times" pitchFamily="18" charset="0"/>
              </a:rPr>
              <a:t>/ 2</a:t>
            </a:r>
            <a:r>
              <a:rPr lang="en-US" b="0" i="1" baseline="30000" dirty="0">
                <a:latin typeface="Times" pitchFamily="18" charset="0"/>
              </a:rPr>
              <a:t>k </a:t>
            </a:r>
            <a:r>
              <a:rPr lang="en-US" b="0" dirty="0">
                <a:solidFill>
                  <a:schemeClr val="tx2"/>
                </a:solidFill>
                <a:latin typeface="Calibri" pitchFamily="34" charset="0"/>
                <a:sym typeface="Symbol" pitchFamily="18" charset="2"/>
              </a:rPr>
              <a:t></a:t>
            </a:r>
          </a:p>
        </p:txBody>
      </p:sp>
      <p:sp>
        <p:nvSpPr>
          <p:cNvPr id="13349" name="Rectangle 45"/>
          <p:cNvSpPr>
            <a:spLocks noChangeArrowheads="1"/>
          </p:cNvSpPr>
          <p:nvPr/>
        </p:nvSpPr>
        <p:spPr bwMode="auto">
          <a:xfrm>
            <a:off x="5334000" y="4191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13350" name="Rectangle 46"/>
          <p:cNvSpPr>
            <a:spLocks noChangeArrowheads="1"/>
          </p:cNvSpPr>
          <p:nvPr/>
        </p:nvSpPr>
        <p:spPr bwMode="auto">
          <a:xfrm>
            <a:off x="5562600" y="4191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13351" name="Rectangle 47"/>
          <p:cNvSpPr>
            <a:spLocks noChangeArrowheads="1"/>
          </p:cNvSpPr>
          <p:nvPr/>
        </p:nvSpPr>
        <p:spPr bwMode="auto">
          <a:xfrm>
            <a:off x="6477000" y="4191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13352" name="Rectangle 48"/>
          <p:cNvSpPr>
            <a:spLocks noChangeArrowheads="1"/>
          </p:cNvSpPr>
          <p:nvPr/>
        </p:nvSpPr>
        <p:spPr bwMode="auto">
          <a:xfrm>
            <a:off x="5791200" y="41910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13353" name="Text Box 49"/>
          <p:cNvSpPr txBox="1">
            <a:spLocks noChangeArrowheads="1"/>
          </p:cNvSpPr>
          <p:nvPr/>
        </p:nvSpPr>
        <p:spPr bwMode="auto">
          <a:xfrm>
            <a:off x="533400" y="4114800"/>
            <a:ext cx="103688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Result:</a:t>
            </a:r>
          </a:p>
        </p:txBody>
      </p:sp>
      <p:sp>
        <p:nvSpPr>
          <p:cNvPr id="13354" name="Text Box 50"/>
          <p:cNvSpPr txBox="1">
            <a:spLocks noChangeArrowheads="1"/>
          </p:cNvSpPr>
          <p:nvPr/>
        </p:nvSpPr>
        <p:spPr bwMode="auto">
          <a:xfrm>
            <a:off x="6629400" y="3581400"/>
            <a:ext cx="24293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.</a:t>
            </a:r>
          </a:p>
        </p:txBody>
      </p:sp>
      <p:sp>
        <p:nvSpPr>
          <p:cNvPr id="13355" name="Text Box 51"/>
          <p:cNvSpPr txBox="1">
            <a:spLocks noChangeArrowheads="1"/>
          </p:cNvSpPr>
          <p:nvPr/>
        </p:nvSpPr>
        <p:spPr bwMode="auto">
          <a:xfrm>
            <a:off x="6927898" y="2489200"/>
            <a:ext cx="111120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Discard</a:t>
            </a:r>
          </a:p>
        </p:txBody>
      </p:sp>
      <p:sp>
        <p:nvSpPr>
          <p:cNvPr id="13356" name="Line 52"/>
          <p:cNvSpPr>
            <a:spLocks noChangeShapeType="1"/>
          </p:cNvSpPr>
          <p:nvPr/>
        </p:nvSpPr>
        <p:spPr bwMode="auto">
          <a:xfrm flipH="1">
            <a:off x="7246169" y="2921000"/>
            <a:ext cx="304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57" name="Rectangle 53"/>
          <p:cNvSpPr>
            <a:spLocks noChangeArrowheads="1"/>
          </p:cNvSpPr>
          <p:nvPr/>
        </p:nvSpPr>
        <p:spPr bwMode="auto">
          <a:xfrm>
            <a:off x="39624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0</a:t>
            </a:r>
          </a:p>
        </p:txBody>
      </p:sp>
      <p:sp>
        <p:nvSpPr>
          <p:cNvPr id="13358" name="Rectangle 54"/>
          <p:cNvSpPr>
            <a:spLocks noChangeArrowheads="1"/>
          </p:cNvSpPr>
          <p:nvPr/>
        </p:nvSpPr>
        <p:spPr bwMode="auto">
          <a:xfrm>
            <a:off x="3962400" y="4191000"/>
            <a:ext cx="228600" cy="228600"/>
          </a:xfrm>
          <a:prstGeom prst="rect">
            <a:avLst/>
          </a:prstGeom>
          <a:solidFill>
            <a:srgbClr val="00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3359" name="Rectangle 55"/>
          <p:cNvSpPr>
            <a:spLocks noChangeArrowheads="1"/>
          </p:cNvSpPr>
          <p:nvPr/>
        </p:nvSpPr>
        <p:spPr bwMode="auto">
          <a:xfrm>
            <a:off x="4876800" y="4191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0</a:t>
            </a:r>
          </a:p>
        </p:txBody>
      </p:sp>
      <p:sp>
        <p:nvSpPr>
          <p:cNvPr id="13360" name="Rectangle 56"/>
          <p:cNvSpPr>
            <a:spLocks noChangeArrowheads="1"/>
          </p:cNvSpPr>
          <p:nvPr/>
        </p:nvSpPr>
        <p:spPr bwMode="auto">
          <a:xfrm>
            <a:off x="5105400" y="4191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0</a:t>
            </a:r>
          </a:p>
        </p:txBody>
      </p:sp>
      <p:sp>
        <p:nvSpPr>
          <p:cNvPr id="13361" name="Rectangle 57"/>
          <p:cNvSpPr>
            <a:spLocks noChangeArrowheads="1"/>
          </p:cNvSpPr>
          <p:nvPr/>
        </p:nvSpPr>
        <p:spPr bwMode="auto">
          <a:xfrm>
            <a:off x="4191000" y="4191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13362" name="Rectangle 58"/>
          <p:cNvSpPr>
            <a:spLocks noChangeArrowheads="1"/>
          </p:cNvSpPr>
          <p:nvPr/>
        </p:nvSpPr>
        <p:spPr bwMode="auto">
          <a:xfrm>
            <a:off x="3962400" y="4191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49492648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31" grpId="0"/>
      <p:bldP spid="13332" grpId="0"/>
      <p:bldP spid="13338" grpId="0" animBg="1"/>
      <p:bldP spid="13339" grpId="0" animBg="1"/>
      <p:bldP spid="13340" grpId="0" animBg="1"/>
      <p:bldP spid="13341" grpId="0" animBg="1"/>
      <p:bldP spid="13342" grpId="0" animBg="1"/>
      <p:bldP spid="13343" grpId="0" animBg="1"/>
      <p:bldP spid="13344" grpId="0" animBg="1"/>
      <p:bldP spid="13345" grpId="0" animBg="1"/>
      <p:bldP spid="13347" grpId="0" animBg="1"/>
      <p:bldP spid="13348" grpId="0"/>
      <p:bldP spid="13349" grpId="0" animBg="1"/>
      <p:bldP spid="13350" grpId="0" animBg="1"/>
      <p:bldP spid="13351" grpId="0" animBg="1"/>
      <p:bldP spid="13352" grpId="0" animBg="1"/>
      <p:bldP spid="13353" grpId="0"/>
      <p:bldP spid="13354" grpId="0"/>
      <p:bldP spid="13355" grpId="0"/>
      <p:bldP spid="13356" grpId="0" animBg="1"/>
      <p:bldP spid="13357" grpId="0" animBg="1"/>
      <p:bldP spid="13358" grpId="0" animBg="1"/>
      <p:bldP spid="13359" grpId="0" animBg="1"/>
      <p:bldP spid="13360" grpId="0" animBg="1"/>
      <p:bldP spid="13361" grpId="0" animBg="1"/>
      <p:bldP spid="13362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3820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Signed Power-of-2 Divide with Shift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1268412"/>
          </a:xfrm>
        </p:spPr>
        <p:txBody>
          <a:bodyPr/>
          <a:lstStyle/>
          <a:p>
            <a:pPr eaLnBrk="1" hangingPunct="1">
              <a:tabLst>
                <a:tab pos="2971800" algn="l"/>
              </a:tabLst>
              <a:defRPr/>
            </a:pPr>
            <a:r>
              <a:rPr lang="en-US" dirty="0">
                <a:latin typeface="Courier New" pitchFamily="49" charset="0"/>
              </a:rPr>
              <a:t>t</a:t>
            </a:r>
            <a:r>
              <a:rPr lang="en-US" b="1" dirty="0">
                <a:latin typeface="Courier New" pitchFamily="49" charset="0"/>
              </a:rPr>
              <a:t> &gt;&gt; k</a:t>
            </a:r>
            <a:r>
              <a:rPr lang="en-US" b="1" dirty="0"/>
              <a:t> </a:t>
            </a:r>
            <a:r>
              <a:rPr lang="en-US" dirty="0"/>
              <a:t>gives  </a:t>
            </a:r>
            <a:r>
              <a:rPr lang="en-US" b="1" dirty="0">
                <a:sym typeface="Symbol" pitchFamily="18" charset="2"/>
              </a:rPr>
              <a:t> </a:t>
            </a:r>
            <a:r>
              <a:rPr lang="en-US" dirty="0">
                <a:latin typeface="Courier New" pitchFamily="49" charset="0"/>
              </a:rPr>
              <a:t>t</a:t>
            </a:r>
            <a:r>
              <a:rPr lang="en-US" b="1" dirty="0">
                <a:latin typeface="Courier New" pitchFamily="49" charset="0"/>
              </a:rPr>
              <a:t> / </a:t>
            </a:r>
            <a:r>
              <a:rPr lang="en-US" b="1" i="1" dirty="0"/>
              <a:t>2</a:t>
            </a:r>
            <a:r>
              <a:rPr lang="en-US" b="1" i="1" baseline="30000" dirty="0"/>
              <a:t>k </a:t>
            </a:r>
            <a:r>
              <a:rPr lang="en-US" b="1" dirty="0">
                <a:sym typeface="Symbol" pitchFamily="18" charset="2"/>
              </a:rPr>
              <a:t></a:t>
            </a:r>
            <a:endParaRPr lang="en-US" b="1" i="1" baseline="30000" dirty="0"/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>
                <a:solidFill>
                  <a:schemeClr val="tx1"/>
                </a:solidFill>
              </a:rPr>
              <a:t>Uses arithmetic shift</a:t>
            </a: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3962400" y="2149645"/>
            <a:ext cx="228600" cy="228600"/>
          </a:xfrm>
          <a:prstGeom prst="rect">
            <a:avLst/>
          </a:prstGeom>
          <a:solidFill>
            <a:srgbClr val="FFC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s</a:t>
            </a: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4191000" y="214964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>
              <a:latin typeface="Calibri"/>
              <a:cs typeface="Calibri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5105400" y="214964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>
              <a:latin typeface="Calibri"/>
              <a:cs typeface="Calibri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3962400" y="260684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0</a:t>
            </a:r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4876800" y="260684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5105400" y="2606845"/>
            <a:ext cx="228600" cy="228600"/>
          </a:xfrm>
          <a:prstGeom prst="rect">
            <a:avLst/>
          </a:prstGeom>
          <a:solidFill>
            <a:srgbClr val="A8E7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1</a:t>
            </a:r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5334000" y="260684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3324" name="Rectangle 12"/>
          <p:cNvSpPr>
            <a:spLocks noChangeArrowheads="1"/>
          </p:cNvSpPr>
          <p:nvPr/>
        </p:nvSpPr>
        <p:spPr bwMode="auto">
          <a:xfrm>
            <a:off x="6248400" y="260684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3325" name="Rectangle 13"/>
          <p:cNvSpPr>
            <a:spLocks noChangeArrowheads="1"/>
          </p:cNvSpPr>
          <p:nvPr/>
        </p:nvSpPr>
        <p:spPr bwMode="auto">
          <a:xfrm>
            <a:off x="6477000" y="260684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3326" name="Rectangle 14"/>
          <p:cNvSpPr>
            <a:spLocks noChangeArrowheads="1"/>
          </p:cNvSpPr>
          <p:nvPr/>
        </p:nvSpPr>
        <p:spPr bwMode="auto">
          <a:xfrm>
            <a:off x="4191000" y="2606845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13327" name="Rectangle 15"/>
          <p:cNvSpPr>
            <a:spLocks noChangeArrowheads="1"/>
          </p:cNvSpPr>
          <p:nvPr/>
        </p:nvSpPr>
        <p:spPr bwMode="auto">
          <a:xfrm>
            <a:off x="3352800" y="2073445"/>
            <a:ext cx="269626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>
                <a:latin typeface="Times" pitchFamily="18" charset="0"/>
              </a:rPr>
              <a:t>t</a:t>
            </a:r>
            <a:endParaRPr lang="en-US" b="0" i="1" dirty="0">
              <a:latin typeface="Times" pitchFamily="18" charset="0"/>
            </a:endParaRPr>
          </a:p>
        </p:txBody>
      </p:sp>
      <p:sp>
        <p:nvSpPr>
          <p:cNvPr id="13328" name="Rectangle 16"/>
          <p:cNvSpPr>
            <a:spLocks noChangeArrowheads="1"/>
          </p:cNvSpPr>
          <p:nvPr/>
        </p:nvSpPr>
        <p:spPr bwMode="auto">
          <a:xfrm>
            <a:off x="3352800" y="2530645"/>
            <a:ext cx="3667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>
            <a:off x="2209800" y="2911645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Rectangle 18"/>
          <p:cNvSpPr>
            <a:spLocks noChangeArrowheads="1"/>
          </p:cNvSpPr>
          <p:nvPr/>
        </p:nvSpPr>
        <p:spPr bwMode="auto">
          <a:xfrm>
            <a:off x="2971800" y="2530645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/</a:t>
            </a:r>
          </a:p>
        </p:txBody>
      </p:sp>
      <p:sp>
        <p:nvSpPr>
          <p:cNvPr id="13331" name="Rectangle 19"/>
          <p:cNvSpPr>
            <a:spLocks noChangeArrowheads="1"/>
          </p:cNvSpPr>
          <p:nvPr/>
        </p:nvSpPr>
        <p:spPr bwMode="auto">
          <a:xfrm>
            <a:off x="2953081" y="2987845"/>
            <a:ext cx="75373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i="1" dirty="0">
                <a:latin typeface="Times" pitchFamily="18" charset="0"/>
              </a:rPr>
              <a:t>t</a:t>
            </a:r>
            <a:r>
              <a:rPr lang="en-US" b="0" i="1" dirty="0">
                <a:latin typeface="Times" pitchFamily="18" charset="0"/>
              </a:rPr>
              <a:t> </a:t>
            </a:r>
            <a:r>
              <a:rPr lang="en-US" b="0" dirty="0">
                <a:latin typeface="Times" pitchFamily="18" charset="0"/>
              </a:rPr>
              <a:t>/ 2</a:t>
            </a:r>
            <a:r>
              <a:rPr lang="en-US" b="0" i="1" baseline="30000" dirty="0">
                <a:latin typeface="Times" pitchFamily="18" charset="0"/>
              </a:rPr>
              <a:t>k</a:t>
            </a:r>
            <a:endParaRPr lang="en-US" b="0" i="1" dirty="0">
              <a:latin typeface="Times" pitchFamily="18" charset="0"/>
            </a:endParaRPr>
          </a:p>
        </p:txBody>
      </p:sp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533400" y="2987845"/>
            <a:ext cx="131959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Division: </a:t>
            </a:r>
          </a:p>
        </p:txBody>
      </p:sp>
      <p:sp>
        <p:nvSpPr>
          <p:cNvPr id="13333" name="Text Box 21"/>
          <p:cNvSpPr txBox="1">
            <a:spLocks noChangeArrowheads="1"/>
          </p:cNvSpPr>
          <p:nvPr/>
        </p:nvSpPr>
        <p:spPr bwMode="auto">
          <a:xfrm>
            <a:off x="533400" y="2302045"/>
            <a:ext cx="147841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Operands:</a:t>
            </a:r>
          </a:p>
        </p:txBody>
      </p:sp>
      <p:sp>
        <p:nvSpPr>
          <p:cNvPr id="13334" name="Rectangle 22"/>
          <p:cNvSpPr>
            <a:spLocks noChangeArrowheads="1"/>
          </p:cNvSpPr>
          <p:nvPr/>
        </p:nvSpPr>
        <p:spPr bwMode="auto">
          <a:xfrm>
            <a:off x="5562600" y="2606845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13335" name="Rectangle 23"/>
          <p:cNvSpPr>
            <a:spLocks noChangeArrowheads="1"/>
          </p:cNvSpPr>
          <p:nvPr/>
        </p:nvSpPr>
        <p:spPr bwMode="auto">
          <a:xfrm>
            <a:off x="5029200" y="1768645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k</a:t>
            </a:r>
          </a:p>
        </p:txBody>
      </p:sp>
      <p:sp>
        <p:nvSpPr>
          <p:cNvPr id="13336" name="Rectangle 24"/>
          <p:cNvSpPr>
            <a:spLocks noChangeArrowheads="1"/>
          </p:cNvSpPr>
          <p:nvPr/>
        </p:nvSpPr>
        <p:spPr bwMode="auto">
          <a:xfrm>
            <a:off x="4419600" y="2149645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•••</a:t>
            </a: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5334000" y="2149645"/>
            <a:ext cx="1371600" cy="228600"/>
            <a:chOff x="3744" y="1488"/>
            <a:chExt cx="864" cy="144"/>
          </a:xfrm>
        </p:grpSpPr>
        <p:sp>
          <p:nvSpPr>
            <p:cNvPr id="13367" name="Rectangle 26"/>
            <p:cNvSpPr>
              <a:spLocks noChangeArrowheads="1"/>
            </p:cNvSpPr>
            <p:nvPr/>
          </p:nvSpPr>
          <p:spPr bwMode="auto">
            <a:xfrm>
              <a:off x="3744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>
                <a:latin typeface="Calibri"/>
                <a:cs typeface="Calibri"/>
              </a:endParaRPr>
            </a:p>
          </p:txBody>
        </p:sp>
        <p:sp>
          <p:nvSpPr>
            <p:cNvPr id="13368" name="Rectangle 27"/>
            <p:cNvSpPr>
              <a:spLocks noChangeArrowheads="1"/>
            </p:cNvSpPr>
            <p:nvPr/>
          </p:nvSpPr>
          <p:spPr bwMode="auto">
            <a:xfrm>
              <a:off x="4320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>
                <a:latin typeface="Calibri"/>
                <a:cs typeface="Calibri"/>
              </a:endParaRPr>
            </a:p>
          </p:txBody>
        </p:sp>
        <p:sp>
          <p:nvSpPr>
            <p:cNvPr id="13369" name="Rectangle 28"/>
            <p:cNvSpPr>
              <a:spLocks noChangeArrowheads="1"/>
            </p:cNvSpPr>
            <p:nvPr/>
          </p:nvSpPr>
          <p:spPr bwMode="auto">
            <a:xfrm>
              <a:off x="4464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>
                <a:latin typeface="Calibri"/>
                <a:cs typeface="Calibri"/>
              </a:endParaRPr>
            </a:p>
          </p:txBody>
        </p:sp>
        <p:sp>
          <p:nvSpPr>
            <p:cNvPr id="13370" name="Rectangle 29"/>
            <p:cNvSpPr>
              <a:spLocks noChangeArrowheads="1"/>
            </p:cNvSpPr>
            <p:nvPr/>
          </p:nvSpPr>
          <p:spPr bwMode="auto">
            <a:xfrm>
              <a:off x="3888" y="1488"/>
              <a:ext cx="432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•••</a:t>
              </a:r>
            </a:p>
          </p:txBody>
        </p:sp>
      </p:grpSp>
      <p:sp>
        <p:nvSpPr>
          <p:cNvPr id="13338" name="Rectangle 30"/>
          <p:cNvSpPr>
            <a:spLocks noChangeArrowheads="1"/>
          </p:cNvSpPr>
          <p:nvPr/>
        </p:nvSpPr>
        <p:spPr bwMode="auto">
          <a:xfrm>
            <a:off x="5334000" y="3064045"/>
            <a:ext cx="228600" cy="228600"/>
          </a:xfrm>
          <a:prstGeom prst="rect">
            <a:avLst/>
          </a:prstGeom>
          <a:solidFill>
            <a:srgbClr val="FFC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s</a:t>
            </a:r>
          </a:p>
        </p:txBody>
      </p:sp>
      <p:sp>
        <p:nvSpPr>
          <p:cNvPr id="13339" name="Rectangle 31"/>
          <p:cNvSpPr>
            <a:spLocks noChangeArrowheads="1"/>
          </p:cNvSpPr>
          <p:nvPr/>
        </p:nvSpPr>
        <p:spPr bwMode="auto">
          <a:xfrm>
            <a:off x="5562600" y="306404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13340" name="Rectangle 32"/>
          <p:cNvSpPr>
            <a:spLocks noChangeArrowheads="1"/>
          </p:cNvSpPr>
          <p:nvPr/>
        </p:nvSpPr>
        <p:spPr bwMode="auto">
          <a:xfrm>
            <a:off x="6477000" y="306404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13341" name="Rectangle 33"/>
          <p:cNvSpPr>
            <a:spLocks noChangeArrowheads="1"/>
          </p:cNvSpPr>
          <p:nvPr/>
        </p:nvSpPr>
        <p:spPr bwMode="auto">
          <a:xfrm>
            <a:off x="5791200" y="3064045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13342" name="Rectangle 34"/>
          <p:cNvSpPr>
            <a:spLocks noChangeArrowheads="1"/>
          </p:cNvSpPr>
          <p:nvPr/>
        </p:nvSpPr>
        <p:spPr bwMode="auto">
          <a:xfrm>
            <a:off x="3962400" y="306404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3343" name="Rectangle 35"/>
          <p:cNvSpPr>
            <a:spLocks noChangeArrowheads="1"/>
          </p:cNvSpPr>
          <p:nvPr/>
        </p:nvSpPr>
        <p:spPr bwMode="auto">
          <a:xfrm>
            <a:off x="4876800" y="3064045"/>
            <a:ext cx="228600" cy="228600"/>
          </a:xfrm>
          <a:prstGeom prst="rect">
            <a:avLst/>
          </a:prstGeom>
          <a:solidFill>
            <a:srgbClr val="FFC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dirty="0">
                <a:latin typeface="Calibri"/>
                <a:cs typeface="Calibri"/>
              </a:rPr>
              <a:t>s</a:t>
            </a:r>
            <a:endParaRPr lang="en-US" sz="1800" b="0" dirty="0">
              <a:latin typeface="Calibri"/>
              <a:cs typeface="Calibri"/>
            </a:endParaRPr>
          </a:p>
        </p:txBody>
      </p:sp>
      <p:sp>
        <p:nvSpPr>
          <p:cNvPr id="13344" name="Rectangle 36"/>
          <p:cNvSpPr>
            <a:spLocks noChangeArrowheads="1"/>
          </p:cNvSpPr>
          <p:nvPr/>
        </p:nvSpPr>
        <p:spPr bwMode="auto">
          <a:xfrm>
            <a:off x="5105400" y="3064045"/>
            <a:ext cx="228600" cy="228600"/>
          </a:xfrm>
          <a:prstGeom prst="rect">
            <a:avLst/>
          </a:prstGeom>
          <a:solidFill>
            <a:srgbClr val="FFC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dirty="0">
                <a:latin typeface="Calibri"/>
                <a:cs typeface="Calibri"/>
              </a:rPr>
              <a:t>s</a:t>
            </a:r>
            <a:endParaRPr lang="en-US" sz="1800" b="0" dirty="0">
              <a:latin typeface="Calibri"/>
              <a:cs typeface="Calibri"/>
            </a:endParaRPr>
          </a:p>
        </p:txBody>
      </p:sp>
      <p:sp>
        <p:nvSpPr>
          <p:cNvPr id="13345" name="Rectangle 37"/>
          <p:cNvSpPr>
            <a:spLocks noChangeArrowheads="1"/>
          </p:cNvSpPr>
          <p:nvPr/>
        </p:nvSpPr>
        <p:spPr bwMode="auto">
          <a:xfrm>
            <a:off x="4191000" y="3064045"/>
            <a:ext cx="685800" cy="228600"/>
          </a:xfrm>
          <a:prstGeom prst="rect">
            <a:avLst/>
          </a:prstGeom>
          <a:solidFill>
            <a:srgbClr val="FFC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6781800" y="3064045"/>
            <a:ext cx="1371600" cy="228600"/>
            <a:chOff x="4416" y="2256"/>
            <a:chExt cx="864" cy="144"/>
          </a:xfrm>
        </p:grpSpPr>
        <p:sp>
          <p:nvSpPr>
            <p:cNvPr id="13363" name="Rectangle 39"/>
            <p:cNvSpPr>
              <a:spLocks noChangeArrowheads="1"/>
            </p:cNvSpPr>
            <p:nvPr/>
          </p:nvSpPr>
          <p:spPr bwMode="auto">
            <a:xfrm>
              <a:off x="4416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1800" b="0">
                <a:latin typeface="Calibri"/>
                <a:cs typeface="Calibri"/>
              </a:endParaRPr>
            </a:p>
          </p:txBody>
        </p:sp>
        <p:sp>
          <p:nvSpPr>
            <p:cNvPr id="13364" name="Rectangle 40"/>
            <p:cNvSpPr>
              <a:spLocks noChangeArrowheads="1"/>
            </p:cNvSpPr>
            <p:nvPr/>
          </p:nvSpPr>
          <p:spPr bwMode="auto">
            <a:xfrm>
              <a:off x="4992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1800" b="0">
                <a:latin typeface="Calibri"/>
                <a:cs typeface="Calibri"/>
              </a:endParaRPr>
            </a:p>
          </p:txBody>
        </p:sp>
        <p:sp>
          <p:nvSpPr>
            <p:cNvPr id="13365" name="Rectangle 41"/>
            <p:cNvSpPr>
              <a:spLocks noChangeArrowheads="1"/>
            </p:cNvSpPr>
            <p:nvPr/>
          </p:nvSpPr>
          <p:spPr bwMode="auto">
            <a:xfrm>
              <a:off x="5136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1800" b="0">
                <a:latin typeface="Calibri"/>
                <a:cs typeface="Calibri"/>
              </a:endParaRPr>
            </a:p>
          </p:txBody>
        </p:sp>
        <p:sp>
          <p:nvSpPr>
            <p:cNvPr id="13366" name="Rectangle 42"/>
            <p:cNvSpPr>
              <a:spLocks noChangeArrowheads="1"/>
            </p:cNvSpPr>
            <p:nvPr/>
          </p:nvSpPr>
          <p:spPr bwMode="auto">
            <a:xfrm>
              <a:off x="4560" y="2256"/>
              <a:ext cx="432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/>
                  <a:cs typeface="Calibri"/>
                </a:rPr>
                <a:t>•••</a:t>
              </a:r>
            </a:p>
          </p:txBody>
        </p:sp>
      </p:grpSp>
      <p:sp>
        <p:nvSpPr>
          <p:cNvPr id="13347" name="Line 43"/>
          <p:cNvSpPr>
            <a:spLocks noChangeShapeType="1"/>
          </p:cNvSpPr>
          <p:nvPr/>
        </p:nvSpPr>
        <p:spPr bwMode="auto">
          <a:xfrm>
            <a:off x="2209800" y="3445045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48" name="Rectangle 44"/>
          <p:cNvSpPr>
            <a:spLocks noChangeArrowheads="1"/>
          </p:cNvSpPr>
          <p:nvPr/>
        </p:nvSpPr>
        <p:spPr bwMode="auto">
          <a:xfrm>
            <a:off x="2711670" y="3540295"/>
            <a:ext cx="1093569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>
                <a:solidFill>
                  <a:schemeClr val="tx2"/>
                </a:solidFill>
                <a:latin typeface="Calibri" pitchFamily="34" charset="0"/>
                <a:sym typeface="Symbol" pitchFamily="18" charset="2"/>
              </a:rPr>
              <a:t></a:t>
            </a:r>
            <a:r>
              <a:rPr lang="en-US" sz="1600" b="0" i="1" dirty="0">
                <a:latin typeface="Times" pitchFamily="18" charset="0"/>
              </a:rPr>
              <a:t> </a:t>
            </a:r>
            <a:r>
              <a:rPr lang="en-US" i="1" dirty="0">
                <a:latin typeface="Times" pitchFamily="18" charset="0"/>
              </a:rPr>
              <a:t>t</a:t>
            </a:r>
            <a:r>
              <a:rPr lang="en-US" b="0" i="1" dirty="0">
                <a:latin typeface="Times" pitchFamily="18" charset="0"/>
              </a:rPr>
              <a:t> </a:t>
            </a:r>
            <a:r>
              <a:rPr lang="en-US" b="0" dirty="0">
                <a:latin typeface="Times" pitchFamily="18" charset="0"/>
              </a:rPr>
              <a:t>/ 2</a:t>
            </a:r>
            <a:r>
              <a:rPr lang="en-US" b="0" i="1" baseline="30000" dirty="0">
                <a:latin typeface="Times" pitchFamily="18" charset="0"/>
              </a:rPr>
              <a:t>k </a:t>
            </a:r>
            <a:r>
              <a:rPr lang="en-US" b="0" dirty="0">
                <a:solidFill>
                  <a:schemeClr val="tx2"/>
                </a:solidFill>
                <a:latin typeface="Calibri" pitchFamily="34" charset="0"/>
                <a:sym typeface="Symbol" pitchFamily="18" charset="2"/>
              </a:rPr>
              <a:t></a:t>
            </a:r>
          </a:p>
        </p:txBody>
      </p:sp>
      <p:sp>
        <p:nvSpPr>
          <p:cNvPr id="13349" name="Rectangle 45"/>
          <p:cNvSpPr>
            <a:spLocks noChangeArrowheads="1"/>
          </p:cNvSpPr>
          <p:nvPr/>
        </p:nvSpPr>
        <p:spPr bwMode="auto">
          <a:xfrm>
            <a:off x="5334000" y="3597445"/>
            <a:ext cx="228600" cy="228600"/>
          </a:xfrm>
          <a:prstGeom prst="rect">
            <a:avLst/>
          </a:prstGeom>
          <a:solidFill>
            <a:srgbClr val="FFC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s</a:t>
            </a:r>
          </a:p>
        </p:txBody>
      </p:sp>
      <p:sp>
        <p:nvSpPr>
          <p:cNvPr id="13350" name="Rectangle 46"/>
          <p:cNvSpPr>
            <a:spLocks noChangeArrowheads="1"/>
          </p:cNvSpPr>
          <p:nvPr/>
        </p:nvSpPr>
        <p:spPr bwMode="auto">
          <a:xfrm>
            <a:off x="5562600" y="359744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13351" name="Rectangle 47"/>
          <p:cNvSpPr>
            <a:spLocks noChangeArrowheads="1"/>
          </p:cNvSpPr>
          <p:nvPr/>
        </p:nvSpPr>
        <p:spPr bwMode="auto">
          <a:xfrm>
            <a:off x="6477000" y="359744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13352" name="Rectangle 48"/>
          <p:cNvSpPr>
            <a:spLocks noChangeArrowheads="1"/>
          </p:cNvSpPr>
          <p:nvPr/>
        </p:nvSpPr>
        <p:spPr bwMode="auto">
          <a:xfrm>
            <a:off x="5791200" y="3597445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13353" name="Text Box 49"/>
          <p:cNvSpPr txBox="1">
            <a:spLocks noChangeArrowheads="1"/>
          </p:cNvSpPr>
          <p:nvPr/>
        </p:nvSpPr>
        <p:spPr bwMode="auto">
          <a:xfrm>
            <a:off x="533400" y="3521245"/>
            <a:ext cx="103688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Result:</a:t>
            </a:r>
          </a:p>
        </p:txBody>
      </p:sp>
      <p:sp>
        <p:nvSpPr>
          <p:cNvPr id="13354" name="Text Box 50"/>
          <p:cNvSpPr txBox="1">
            <a:spLocks noChangeArrowheads="1"/>
          </p:cNvSpPr>
          <p:nvPr/>
        </p:nvSpPr>
        <p:spPr bwMode="auto">
          <a:xfrm>
            <a:off x="6629400" y="2987845"/>
            <a:ext cx="24293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.</a:t>
            </a:r>
          </a:p>
        </p:txBody>
      </p:sp>
      <p:sp>
        <p:nvSpPr>
          <p:cNvPr id="13355" name="Text Box 51"/>
          <p:cNvSpPr txBox="1">
            <a:spLocks noChangeArrowheads="1"/>
          </p:cNvSpPr>
          <p:nvPr/>
        </p:nvSpPr>
        <p:spPr bwMode="auto">
          <a:xfrm>
            <a:off x="6927898" y="1895645"/>
            <a:ext cx="111120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Discard</a:t>
            </a:r>
          </a:p>
        </p:txBody>
      </p:sp>
      <p:sp>
        <p:nvSpPr>
          <p:cNvPr id="13356" name="Line 52"/>
          <p:cNvSpPr>
            <a:spLocks noChangeShapeType="1"/>
          </p:cNvSpPr>
          <p:nvPr/>
        </p:nvSpPr>
        <p:spPr bwMode="auto">
          <a:xfrm flipH="1">
            <a:off x="7246169" y="2327445"/>
            <a:ext cx="304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57" name="Rectangle 53"/>
          <p:cNvSpPr>
            <a:spLocks noChangeArrowheads="1"/>
          </p:cNvSpPr>
          <p:nvPr/>
        </p:nvSpPr>
        <p:spPr bwMode="auto">
          <a:xfrm>
            <a:off x="3962400" y="3064045"/>
            <a:ext cx="228600" cy="228600"/>
          </a:xfrm>
          <a:prstGeom prst="rect">
            <a:avLst/>
          </a:prstGeom>
          <a:solidFill>
            <a:srgbClr val="FFC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dirty="0">
                <a:latin typeface="Calibri"/>
                <a:cs typeface="Calibri"/>
              </a:rPr>
              <a:t>s</a:t>
            </a:r>
            <a:endParaRPr lang="en-US" sz="1800" b="0" dirty="0">
              <a:latin typeface="Calibri"/>
              <a:cs typeface="Calibri"/>
            </a:endParaRPr>
          </a:p>
        </p:txBody>
      </p:sp>
      <p:sp>
        <p:nvSpPr>
          <p:cNvPr id="13358" name="Rectangle 54"/>
          <p:cNvSpPr>
            <a:spLocks noChangeArrowheads="1"/>
          </p:cNvSpPr>
          <p:nvPr/>
        </p:nvSpPr>
        <p:spPr bwMode="auto">
          <a:xfrm>
            <a:off x="3962400" y="3597445"/>
            <a:ext cx="228600" cy="228600"/>
          </a:xfrm>
          <a:prstGeom prst="rect">
            <a:avLst/>
          </a:prstGeom>
          <a:solidFill>
            <a:srgbClr val="00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3359" name="Rectangle 55"/>
          <p:cNvSpPr>
            <a:spLocks noChangeArrowheads="1"/>
          </p:cNvSpPr>
          <p:nvPr/>
        </p:nvSpPr>
        <p:spPr bwMode="auto">
          <a:xfrm>
            <a:off x="4876800" y="3597445"/>
            <a:ext cx="228600" cy="228600"/>
          </a:xfrm>
          <a:prstGeom prst="rect">
            <a:avLst/>
          </a:prstGeom>
          <a:solidFill>
            <a:srgbClr val="FFC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dirty="0">
                <a:latin typeface="Calibri"/>
                <a:cs typeface="Calibri"/>
              </a:rPr>
              <a:t>s</a:t>
            </a:r>
            <a:endParaRPr lang="en-US" sz="1800" b="0" dirty="0">
              <a:latin typeface="Calibri"/>
              <a:cs typeface="Calibri"/>
            </a:endParaRPr>
          </a:p>
        </p:txBody>
      </p:sp>
      <p:sp>
        <p:nvSpPr>
          <p:cNvPr id="13360" name="Rectangle 56"/>
          <p:cNvSpPr>
            <a:spLocks noChangeArrowheads="1"/>
          </p:cNvSpPr>
          <p:nvPr/>
        </p:nvSpPr>
        <p:spPr bwMode="auto">
          <a:xfrm>
            <a:off x="5105400" y="3597445"/>
            <a:ext cx="228600" cy="228600"/>
          </a:xfrm>
          <a:prstGeom prst="rect">
            <a:avLst/>
          </a:prstGeom>
          <a:solidFill>
            <a:srgbClr val="FFC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dirty="0">
                <a:latin typeface="Calibri"/>
                <a:cs typeface="Calibri"/>
              </a:rPr>
              <a:t>s</a:t>
            </a:r>
            <a:endParaRPr lang="en-US" sz="1800" b="0" dirty="0">
              <a:latin typeface="Calibri"/>
              <a:cs typeface="Calibri"/>
            </a:endParaRPr>
          </a:p>
        </p:txBody>
      </p:sp>
      <p:sp>
        <p:nvSpPr>
          <p:cNvPr id="13361" name="Rectangle 57"/>
          <p:cNvSpPr>
            <a:spLocks noChangeArrowheads="1"/>
          </p:cNvSpPr>
          <p:nvPr/>
        </p:nvSpPr>
        <p:spPr bwMode="auto">
          <a:xfrm>
            <a:off x="4191000" y="3597445"/>
            <a:ext cx="685800" cy="228600"/>
          </a:xfrm>
          <a:prstGeom prst="rect">
            <a:avLst/>
          </a:prstGeom>
          <a:solidFill>
            <a:srgbClr val="FFC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•••</a:t>
            </a:r>
          </a:p>
        </p:txBody>
      </p:sp>
      <p:sp>
        <p:nvSpPr>
          <p:cNvPr id="13362" name="Rectangle 58"/>
          <p:cNvSpPr>
            <a:spLocks noChangeArrowheads="1"/>
          </p:cNvSpPr>
          <p:nvPr/>
        </p:nvSpPr>
        <p:spPr bwMode="auto">
          <a:xfrm>
            <a:off x="3962400" y="3597445"/>
            <a:ext cx="228600" cy="228600"/>
          </a:xfrm>
          <a:prstGeom prst="rect">
            <a:avLst/>
          </a:prstGeom>
          <a:solidFill>
            <a:srgbClr val="FFC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dirty="0">
                <a:latin typeface="Calibri"/>
                <a:cs typeface="Calibri"/>
              </a:rPr>
              <a:t>s</a:t>
            </a:r>
            <a:endParaRPr lang="en-US" sz="1800" b="0" dirty="0">
              <a:latin typeface="Calibri"/>
              <a:cs typeface="Calibri"/>
            </a:endParaRPr>
          </a:p>
        </p:txBody>
      </p:sp>
      <p:sp>
        <p:nvSpPr>
          <p:cNvPr id="58" name="Rectangle 3"/>
          <p:cNvSpPr txBox="1">
            <a:spLocks noChangeArrowheads="1"/>
          </p:cNvSpPr>
          <p:nvPr/>
        </p:nvSpPr>
        <p:spPr>
          <a:xfrm>
            <a:off x="265906" y="4154359"/>
            <a:ext cx="8307387" cy="12684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tIns="45719" rIns="45719" bIns="45719"/>
          <a:lstStyle>
            <a:lvl1pPr marL="342900" indent="-342900">
              <a:spcBef>
                <a:spcPts val="500"/>
              </a:spcBef>
              <a:buClr>
                <a:srgbClr val="990000"/>
              </a:buClr>
              <a:buSzPct val="60000"/>
              <a:buFont typeface="Wingdings 2"/>
              <a:buChar char="⬛"/>
              <a:defRPr sz="2400" b="1">
                <a:latin typeface="Calibri"/>
                <a:ea typeface="Calibri"/>
                <a:cs typeface="Calibri"/>
                <a:sym typeface="Calibri"/>
              </a:defRPr>
            </a:lvl1pPr>
            <a:lvl2pPr marL="800100" indent="-342900">
              <a:spcBef>
                <a:spcPts val="500"/>
              </a:spcBef>
              <a:buClr>
                <a:srgbClr val="990000"/>
              </a:buClr>
              <a:buSzPct val="110000"/>
              <a:buFont typeface="Wingdings 2"/>
              <a:buChar char="▪"/>
              <a:defRPr sz="2400" b="1">
                <a:latin typeface="Calibri"/>
                <a:ea typeface="Calibri"/>
                <a:cs typeface="Calibri"/>
                <a:sym typeface="Calibri"/>
              </a:defRPr>
            </a:lvl2pPr>
            <a:lvl3pPr marL="1188719" indent="-274319">
              <a:spcBef>
                <a:spcPts val="500"/>
              </a:spcBef>
              <a:buClr>
                <a:srgbClr val="990000"/>
              </a:buClr>
              <a:buSzPct val="80000"/>
              <a:buFont typeface="Wingdings 2"/>
              <a:buChar char="▪"/>
              <a:defRPr sz="2400" b="1">
                <a:latin typeface="Calibri"/>
                <a:ea typeface="Calibri"/>
                <a:cs typeface="Calibri"/>
                <a:sym typeface="Calibri"/>
              </a:defRPr>
            </a:lvl3pPr>
            <a:lvl4pPr marL="1645920" indent="-274320">
              <a:spcBef>
                <a:spcPts val="500"/>
              </a:spcBef>
              <a:buClr>
                <a:srgbClr val="990000"/>
              </a:buClr>
              <a:buSzPct val="100000"/>
              <a:buFont typeface="Wingdings 2"/>
              <a:buChar char="–"/>
              <a:defRPr sz="2400" b="1">
                <a:latin typeface="Calibri"/>
                <a:ea typeface="Calibri"/>
                <a:cs typeface="Calibri"/>
                <a:sym typeface="Calibri"/>
              </a:defRPr>
            </a:lvl4pPr>
            <a:lvl5pPr marL="2103120" indent="-274320">
              <a:spcBef>
                <a:spcPts val="500"/>
              </a:spcBef>
              <a:buClr>
                <a:srgbClr val="990000"/>
              </a:buClr>
              <a:buSzPct val="100000"/>
              <a:buFont typeface="Wingdings 2"/>
              <a:buChar char="»"/>
              <a:defRPr sz="2400" b="1">
                <a:latin typeface="Calibri"/>
                <a:ea typeface="Calibri"/>
                <a:cs typeface="Calibri"/>
                <a:sym typeface="Calibri"/>
              </a:defRPr>
            </a:lvl5pPr>
            <a:lvl6pPr marL="1963420" indent="-274320">
              <a:spcBef>
                <a:spcPts val="600"/>
              </a:spcBef>
              <a:buClr>
                <a:srgbClr val="990000"/>
              </a:buClr>
              <a:buSzPct val="100000"/>
              <a:buFont typeface="Wingdings 2"/>
              <a:buChar char="»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6pPr>
            <a:lvl7pPr marL="2420620" indent="-274320">
              <a:spcBef>
                <a:spcPts val="600"/>
              </a:spcBef>
              <a:buClr>
                <a:srgbClr val="990000"/>
              </a:buClr>
              <a:buSzPct val="100000"/>
              <a:buFont typeface="Wingdings 2"/>
              <a:buChar char="»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7pPr>
            <a:lvl8pPr marL="2877820" indent="-274320">
              <a:spcBef>
                <a:spcPts val="600"/>
              </a:spcBef>
              <a:buClr>
                <a:srgbClr val="990000"/>
              </a:buClr>
              <a:buSzPct val="100000"/>
              <a:buFont typeface="Wingdings 2"/>
              <a:buChar char="»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8pPr>
            <a:lvl9pPr marL="3335020" indent="-274320">
              <a:spcBef>
                <a:spcPts val="600"/>
              </a:spcBef>
              <a:buClr>
                <a:srgbClr val="990000"/>
              </a:buClr>
              <a:buSzPct val="100000"/>
              <a:buFont typeface="Wingdings 2"/>
              <a:buChar char="»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9pPr>
          </a:lstStyle>
          <a:p>
            <a:pPr>
              <a:tabLst>
                <a:tab pos="2971800" algn="l"/>
              </a:tabLst>
              <a:defRPr/>
            </a:pPr>
            <a:r>
              <a:rPr lang="en-US" dirty="0">
                <a:latin typeface="Courier New" pitchFamily="49" charset="0"/>
              </a:rPr>
              <a:t>However, negative numbers should round towards 0!!</a:t>
            </a:r>
          </a:p>
          <a:p>
            <a:pPr>
              <a:tabLst>
                <a:tab pos="2971800" algn="l"/>
              </a:tabLst>
              <a:defRPr/>
            </a:pPr>
            <a:r>
              <a:rPr lang="en-US" dirty="0">
                <a:latin typeface="Courier New" pitchFamily="49" charset="0"/>
              </a:rPr>
              <a:t>How to correctly perform power-of-2 divide with shifts for negative numbers?</a:t>
            </a:r>
          </a:p>
          <a:p>
            <a:pPr lvl="1">
              <a:tabLst>
                <a:tab pos="2971800" algn="l"/>
              </a:tabLst>
              <a:defRPr/>
            </a:pPr>
            <a:r>
              <a:rPr lang="en-US" dirty="0">
                <a:latin typeface="Courier New" pitchFamily="49" charset="0"/>
              </a:rPr>
              <a:t>Adding a “bias” before the shift</a:t>
            </a:r>
          </a:p>
          <a:p>
            <a:pPr lvl="1">
              <a:tabLst>
                <a:tab pos="2971800" algn="l"/>
              </a:tabLst>
              <a:defRPr/>
            </a:pPr>
            <a:r>
              <a:rPr lang="en-US" dirty="0">
                <a:latin typeface="Courier New" pitchFamily="49" charset="0"/>
              </a:rPr>
              <a:t>See textbook for details</a:t>
            </a:r>
          </a:p>
          <a:p>
            <a:pPr>
              <a:tabLst>
                <a:tab pos="2971800" algn="l"/>
              </a:tabLst>
              <a:defRPr/>
            </a:pPr>
            <a:endParaRPr lang="en-US" dirty="0">
              <a:latin typeface="Courier New" pitchFamily="49" charset="0"/>
            </a:endParaRPr>
          </a:p>
          <a:p>
            <a:pPr>
              <a:tabLst>
                <a:tab pos="2971800" algn="l"/>
              </a:tabLst>
              <a:defRPr/>
            </a:pPr>
            <a:endParaRPr lang="en-US" dirty="0">
              <a:solidFill>
                <a:schemeClr val="tx1"/>
              </a:solidFill>
              <a:latin typeface="Courier New" pitchFamily="49" charset="0"/>
            </a:endParaRPr>
          </a:p>
          <a:p>
            <a:pPr>
              <a:tabLst>
                <a:tab pos="2971800" algn="l"/>
              </a:tabLst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3194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23850"/>
            <a:ext cx="87630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Unsigned Integer Encoding Example</a:t>
            </a:r>
          </a:p>
        </p:txBody>
      </p:sp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803565" y="990600"/>
            <a:ext cx="7509162" cy="369332"/>
          </a:xfrm>
          <a:prstGeom prst="rect">
            <a:avLst/>
          </a:prstGeom>
          <a:solidFill>
            <a:srgbClr val="CDF1C5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Courier New" pitchFamily="49" charset="0"/>
                <a:cs typeface="Courier New" pitchFamily="49" charset="0"/>
              </a:rPr>
              <a:t>  unsigned short x = 15213;  // 00111011 01101101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673909" y="1385047"/>
            <a:ext cx="5535613" cy="5472953"/>
            <a:chOff x="2673909" y="1385047"/>
            <a:chExt cx="5535613" cy="5472953"/>
          </a:xfrm>
        </p:grpSpPr>
        <p:graphicFrame>
          <p:nvGraphicFramePr>
            <p:cNvPr id="2050" name="Object 4"/>
            <p:cNvGraphicFramePr>
              <a:graphicFrameLocks noChangeAspect="1"/>
            </p:cNvGraphicFramePr>
            <p:nvPr/>
          </p:nvGraphicFramePr>
          <p:xfrm>
            <a:off x="2673909" y="1654175"/>
            <a:ext cx="5535613" cy="52038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482" name="Document" r:id="rId4" imgW="5600700" imgH="5219700" progId="Word.Document.8">
                    <p:embed/>
                  </p:oleObj>
                </mc:Choice>
                <mc:Fallback>
                  <p:oleObj name="Document" r:id="rId4" imgW="5600700" imgH="5219700" progId="Word.Document.8">
                    <p:embed/>
                    <p:pic>
                      <p:nvPicPr>
                        <p:cNvPr id="205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73909" y="1654175"/>
                          <a:ext cx="5535613" cy="52038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chemeClr val="bg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xmlns="" w="254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 xmlns="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" name="Rectangle 1"/>
            <p:cNvSpPr/>
            <p:nvPr/>
          </p:nvSpPr>
          <p:spPr>
            <a:xfrm>
              <a:off x="5607422" y="1385047"/>
              <a:ext cx="2232211" cy="5472953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prstDash val="solid"/>
              <a:bevel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 flipV="1">
              <a:off x="2888779" y="6170257"/>
              <a:ext cx="182880" cy="18288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prstDash val="solid"/>
              <a:bevel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81997802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23850"/>
            <a:ext cx="87630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Two’s Complement Encoding Example</a:t>
            </a:r>
          </a:p>
        </p:txBody>
      </p:sp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1752599" y="990600"/>
            <a:ext cx="6560127" cy="646331"/>
          </a:xfrm>
          <a:prstGeom prst="rect">
            <a:avLst/>
          </a:prstGeom>
          <a:solidFill>
            <a:srgbClr val="CDF1C5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Courier New" pitchFamily="49" charset="0"/>
                <a:cs typeface="Courier New" pitchFamily="49" charset="0"/>
              </a:rPr>
              <a:t>  short x = 15213;  // 00111011 01101101</a:t>
            </a:r>
          </a:p>
          <a:p>
            <a:r>
              <a:rPr lang="en-US" sz="1800" dirty="0">
                <a:latin typeface="Courier New" pitchFamily="49" charset="0"/>
                <a:cs typeface="Courier New" pitchFamily="49" charset="0"/>
              </a:rPr>
              <a:t>  short y = -15213: // 11000100 10010011</a:t>
            </a: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1920875" y="1779588"/>
          <a:ext cx="5535613" cy="5203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06" name="Document" r:id="rId4" imgW="5600700" imgH="5219700" progId="Word.Document.8">
                  <p:embed/>
                </p:oleObj>
              </mc:Choice>
              <mc:Fallback>
                <p:oleObj name="Document" r:id="rId4" imgW="5600700" imgH="5219700" progId="Word.Document.8">
                  <p:embed/>
                  <p:pic>
                    <p:nvPicPr>
                      <p:cNvPr id="205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0875" y="1779588"/>
                        <a:ext cx="5535613" cy="5203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03000967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436561" y="493712"/>
            <a:ext cx="6988731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Exam I</a:t>
            </a:r>
          </a:p>
        </p:txBody>
      </p:sp>
      <p:sp>
        <p:nvSpPr>
          <p:cNvPr id="9" name="Rectangle 4"/>
          <p:cNvSpPr txBox="1">
            <a:spLocks noChangeArrowheads="1"/>
          </p:cNvSpPr>
          <p:nvPr/>
        </p:nvSpPr>
        <p:spPr>
          <a:xfrm>
            <a:off x="436561" y="1180381"/>
            <a:ext cx="7896225" cy="5776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tIns="45719" rIns="45719" bIns="45719"/>
          <a:lstStyle>
            <a:lvl1pPr marL="342900" indent="-342900">
              <a:spcBef>
                <a:spcPts val="500"/>
              </a:spcBef>
              <a:buClr>
                <a:srgbClr val="990000"/>
              </a:buClr>
              <a:buSzPct val="60000"/>
              <a:buFont typeface="Wingdings 2"/>
              <a:buChar char="⬛"/>
              <a:defRPr sz="2400" b="1">
                <a:latin typeface="Calibri"/>
                <a:ea typeface="Calibri"/>
                <a:cs typeface="Calibri"/>
                <a:sym typeface="Calibri"/>
              </a:defRPr>
            </a:lvl1pPr>
            <a:lvl2pPr marL="800100" indent="-342900">
              <a:spcBef>
                <a:spcPts val="500"/>
              </a:spcBef>
              <a:buClr>
                <a:srgbClr val="990000"/>
              </a:buClr>
              <a:buSzPct val="110000"/>
              <a:buFont typeface="Wingdings 2"/>
              <a:buChar char="▪"/>
              <a:defRPr sz="2400" b="1">
                <a:latin typeface="Calibri"/>
                <a:ea typeface="Calibri"/>
                <a:cs typeface="Calibri"/>
                <a:sym typeface="Calibri"/>
              </a:defRPr>
            </a:lvl2pPr>
            <a:lvl3pPr marL="1188719" indent="-274319">
              <a:spcBef>
                <a:spcPts val="500"/>
              </a:spcBef>
              <a:buClr>
                <a:srgbClr val="990000"/>
              </a:buClr>
              <a:buSzPct val="80000"/>
              <a:buFont typeface="Wingdings 2"/>
              <a:buChar char="▪"/>
              <a:defRPr sz="2400" b="1">
                <a:latin typeface="Calibri"/>
                <a:ea typeface="Calibri"/>
                <a:cs typeface="Calibri"/>
                <a:sym typeface="Calibri"/>
              </a:defRPr>
            </a:lvl3pPr>
            <a:lvl4pPr marL="1645920" indent="-274320">
              <a:spcBef>
                <a:spcPts val="500"/>
              </a:spcBef>
              <a:buClr>
                <a:srgbClr val="990000"/>
              </a:buClr>
              <a:buSzPct val="100000"/>
              <a:buFont typeface="Wingdings 2"/>
              <a:buChar char="–"/>
              <a:defRPr sz="2400" b="1">
                <a:latin typeface="Calibri"/>
                <a:ea typeface="Calibri"/>
                <a:cs typeface="Calibri"/>
                <a:sym typeface="Calibri"/>
              </a:defRPr>
            </a:lvl4pPr>
            <a:lvl5pPr marL="2103120" indent="-274320">
              <a:spcBef>
                <a:spcPts val="500"/>
              </a:spcBef>
              <a:buClr>
                <a:srgbClr val="990000"/>
              </a:buClr>
              <a:buSzPct val="100000"/>
              <a:buFont typeface="Wingdings 2"/>
              <a:buChar char="»"/>
              <a:defRPr sz="2400" b="1">
                <a:latin typeface="Calibri"/>
                <a:ea typeface="Calibri"/>
                <a:cs typeface="Calibri"/>
                <a:sym typeface="Calibri"/>
              </a:defRPr>
            </a:lvl5pPr>
            <a:lvl6pPr marL="1963420" indent="-274320">
              <a:spcBef>
                <a:spcPts val="600"/>
              </a:spcBef>
              <a:buClr>
                <a:srgbClr val="990000"/>
              </a:buClr>
              <a:buSzPct val="100000"/>
              <a:buFont typeface="Wingdings 2"/>
              <a:buChar char="»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6pPr>
            <a:lvl7pPr marL="2420620" indent="-274320">
              <a:spcBef>
                <a:spcPts val="600"/>
              </a:spcBef>
              <a:buClr>
                <a:srgbClr val="990000"/>
              </a:buClr>
              <a:buSzPct val="100000"/>
              <a:buFont typeface="Wingdings 2"/>
              <a:buChar char="»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7pPr>
            <a:lvl8pPr marL="2877820" indent="-274320">
              <a:spcBef>
                <a:spcPts val="600"/>
              </a:spcBef>
              <a:buClr>
                <a:srgbClr val="990000"/>
              </a:buClr>
              <a:buSzPct val="100000"/>
              <a:buFont typeface="Wingdings 2"/>
              <a:buChar char="»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8pPr>
            <a:lvl9pPr marL="3335020" indent="-274320">
              <a:spcBef>
                <a:spcPts val="600"/>
              </a:spcBef>
              <a:buClr>
                <a:srgbClr val="990000"/>
              </a:buClr>
              <a:buSzPct val="100000"/>
              <a:buFont typeface="Wingdings 2"/>
              <a:buChar char="»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9pPr>
          </a:lstStyle>
          <a:p>
            <a:r>
              <a:rPr lang="en-US" dirty="0"/>
              <a:t>Covers materials in week 1 </a:t>
            </a:r>
            <a:r>
              <a:rPr lang="mr-IN" dirty="0"/>
              <a:t>–</a:t>
            </a:r>
            <a:r>
              <a:rPr lang="en-US" dirty="0"/>
              <a:t> 4</a:t>
            </a:r>
          </a:p>
          <a:p>
            <a:r>
              <a:rPr lang="en-US" dirty="0"/>
              <a:t>May 2</a:t>
            </a:r>
            <a:r>
              <a:rPr lang="en-US" baseline="30000" dirty="0"/>
              <a:t>nd</a:t>
            </a:r>
            <a:r>
              <a:rPr lang="en-US" dirty="0"/>
              <a:t>, Thursday, 7pm-8:30pm, Kent 107</a:t>
            </a:r>
          </a:p>
        </p:txBody>
      </p:sp>
    </p:spTree>
    <p:extLst>
      <p:ext uri="{BB962C8B-B14F-4D97-AF65-F5344CB8AC3E}">
        <p14:creationId xmlns:p14="http://schemas.microsoft.com/office/powerpoint/2010/main" val="3860750113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Impact of </a:t>
            </a:r>
            <a:r>
              <a:rPr lang="en-US" dirty="0" err="1"/>
              <a:t>Endianness</a:t>
            </a:r>
            <a:r>
              <a:rPr lang="en-US" dirty="0"/>
              <a:t> on C program </a:t>
            </a:r>
          </a:p>
        </p:txBody>
      </p:sp>
      <p:grpSp>
        <p:nvGrpSpPr>
          <p:cNvPr id="4" name="Group 478"/>
          <p:cNvGrpSpPr/>
          <p:nvPr/>
        </p:nvGrpSpPr>
        <p:grpSpPr>
          <a:xfrm>
            <a:off x="2344882" y="1678043"/>
            <a:ext cx="5486400" cy="635000"/>
            <a:chOff x="0" y="0"/>
            <a:chExt cx="5486400" cy="635000"/>
          </a:xfrm>
        </p:grpSpPr>
        <p:grpSp>
          <p:nvGrpSpPr>
            <p:cNvPr id="5" name="Group 452"/>
            <p:cNvGrpSpPr/>
            <p:nvPr/>
          </p:nvGrpSpPr>
          <p:grpSpPr>
            <a:xfrm>
              <a:off x="1371600" y="0"/>
              <a:ext cx="685801" cy="304800"/>
              <a:chOff x="0" y="0"/>
              <a:chExt cx="685800" cy="304800"/>
            </a:xfrm>
          </p:grpSpPr>
          <p:sp>
            <p:nvSpPr>
              <p:cNvPr id="31" name="Shape 450"/>
              <p:cNvSpPr/>
              <p:nvPr/>
            </p:nvSpPr>
            <p:spPr>
              <a:xfrm>
                <a:off x="0" y="0"/>
                <a:ext cx="685801" cy="30480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32" name="Shape 451"/>
              <p:cNvSpPr/>
              <p:nvPr/>
            </p:nvSpPr>
            <p:spPr>
              <a:xfrm>
                <a:off x="0" y="0"/>
                <a:ext cx="647787" cy="3048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4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sz="1800" b="0">
                    <a:solidFill>
                      <a:srgbClr val="000000"/>
                    </a:solidFill>
                  </a:defRPr>
                </a:pPr>
                <a:r>
                  <a:rPr sz="1400" b="1">
                    <a:solidFill>
                      <a:srgbClr val="000066"/>
                    </a:solidFill>
                  </a:rPr>
                  <a:t>0x100</a:t>
                </a:r>
              </a:p>
            </p:txBody>
          </p:sp>
        </p:grpSp>
        <p:grpSp>
          <p:nvGrpSpPr>
            <p:cNvPr id="6" name="Group 455"/>
            <p:cNvGrpSpPr/>
            <p:nvPr/>
          </p:nvGrpSpPr>
          <p:grpSpPr>
            <a:xfrm>
              <a:off x="2057400" y="0"/>
              <a:ext cx="685801" cy="304800"/>
              <a:chOff x="0" y="0"/>
              <a:chExt cx="685800" cy="304800"/>
            </a:xfrm>
          </p:grpSpPr>
          <p:sp>
            <p:nvSpPr>
              <p:cNvPr id="29" name="Shape 453"/>
              <p:cNvSpPr/>
              <p:nvPr/>
            </p:nvSpPr>
            <p:spPr>
              <a:xfrm>
                <a:off x="0" y="0"/>
                <a:ext cx="685801" cy="30480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30" name="Shape 454"/>
              <p:cNvSpPr/>
              <p:nvPr/>
            </p:nvSpPr>
            <p:spPr>
              <a:xfrm>
                <a:off x="0" y="0"/>
                <a:ext cx="647787" cy="3048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4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sz="1800" b="0">
                    <a:solidFill>
                      <a:srgbClr val="000000"/>
                    </a:solidFill>
                  </a:defRPr>
                </a:pPr>
                <a:r>
                  <a:rPr sz="1400" b="1">
                    <a:solidFill>
                      <a:srgbClr val="000066"/>
                    </a:solidFill>
                  </a:rPr>
                  <a:t>0x101</a:t>
                </a:r>
              </a:p>
            </p:txBody>
          </p:sp>
        </p:grpSp>
        <p:grpSp>
          <p:nvGrpSpPr>
            <p:cNvPr id="7" name="Group 458"/>
            <p:cNvGrpSpPr/>
            <p:nvPr/>
          </p:nvGrpSpPr>
          <p:grpSpPr>
            <a:xfrm>
              <a:off x="2743200" y="0"/>
              <a:ext cx="685801" cy="304800"/>
              <a:chOff x="0" y="0"/>
              <a:chExt cx="685800" cy="304800"/>
            </a:xfrm>
          </p:grpSpPr>
          <p:sp>
            <p:nvSpPr>
              <p:cNvPr id="27" name="Shape 456"/>
              <p:cNvSpPr/>
              <p:nvPr/>
            </p:nvSpPr>
            <p:spPr>
              <a:xfrm>
                <a:off x="0" y="0"/>
                <a:ext cx="685801" cy="30480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28" name="Shape 457"/>
              <p:cNvSpPr/>
              <p:nvPr/>
            </p:nvSpPr>
            <p:spPr>
              <a:xfrm>
                <a:off x="0" y="0"/>
                <a:ext cx="647787" cy="3048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4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sz="1800" b="0">
                    <a:solidFill>
                      <a:srgbClr val="000000"/>
                    </a:solidFill>
                  </a:defRPr>
                </a:pPr>
                <a:r>
                  <a:rPr sz="1400" b="1">
                    <a:solidFill>
                      <a:srgbClr val="000066"/>
                    </a:solidFill>
                  </a:rPr>
                  <a:t>0x102</a:t>
                </a:r>
              </a:p>
            </p:txBody>
          </p:sp>
        </p:grpSp>
        <p:grpSp>
          <p:nvGrpSpPr>
            <p:cNvPr id="8" name="Group 461"/>
            <p:cNvGrpSpPr/>
            <p:nvPr/>
          </p:nvGrpSpPr>
          <p:grpSpPr>
            <a:xfrm>
              <a:off x="3429000" y="0"/>
              <a:ext cx="685801" cy="304800"/>
              <a:chOff x="0" y="0"/>
              <a:chExt cx="685800" cy="304800"/>
            </a:xfrm>
          </p:grpSpPr>
          <p:sp>
            <p:nvSpPr>
              <p:cNvPr id="25" name="Shape 459"/>
              <p:cNvSpPr/>
              <p:nvPr/>
            </p:nvSpPr>
            <p:spPr>
              <a:xfrm>
                <a:off x="0" y="0"/>
                <a:ext cx="685801" cy="30480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26" name="Shape 460"/>
              <p:cNvSpPr/>
              <p:nvPr/>
            </p:nvSpPr>
            <p:spPr>
              <a:xfrm>
                <a:off x="0" y="0"/>
                <a:ext cx="647787" cy="3048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4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sz="1800" b="0">
                    <a:solidFill>
                      <a:srgbClr val="000000"/>
                    </a:solidFill>
                  </a:defRPr>
                </a:pPr>
                <a:r>
                  <a:rPr sz="1400" b="1">
                    <a:solidFill>
                      <a:srgbClr val="000066"/>
                    </a:solidFill>
                  </a:rPr>
                  <a:t>0x103</a:t>
                </a:r>
              </a:p>
            </p:txBody>
          </p:sp>
        </p:grpSp>
        <p:sp>
          <p:nvSpPr>
            <p:cNvPr id="9" name="Shape 462"/>
            <p:cNvSpPr/>
            <p:nvPr/>
          </p:nvSpPr>
          <p:spPr>
            <a:xfrm>
              <a:off x="0" y="304800"/>
              <a:ext cx="685800" cy="30480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000066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4200">
                  <a:latin typeface="Gill Sans"/>
                  <a:ea typeface="Gill Sans"/>
                  <a:cs typeface="Gill Sans"/>
                  <a:sym typeface="Gill Sans"/>
                </a:defRPr>
              </a:pPr>
              <a:endParaRPr/>
            </a:p>
          </p:txBody>
        </p:sp>
        <p:sp>
          <p:nvSpPr>
            <p:cNvPr id="10" name="Shape 463"/>
            <p:cNvSpPr/>
            <p:nvPr/>
          </p:nvSpPr>
          <p:spPr>
            <a:xfrm>
              <a:off x="685800" y="304800"/>
              <a:ext cx="685800" cy="30480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000066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4200">
                  <a:latin typeface="Gill Sans"/>
                  <a:ea typeface="Gill Sans"/>
                  <a:cs typeface="Gill Sans"/>
                  <a:sym typeface="Gill Sans"/>
                </a:defRPr>
              </a:pPr>
              <a:endParaRPr/>
            </a:p>
          </p:txBody>
        </p:sp>
        <p:grpSp>
          <p:nvGrpSpPr>
            <p:cNvPr id="11" name="Group 466"/>
            <p:cNvGrpSpPr/>
            <p:nvPr/>
          </p:nvGrpSpPr>
          <p:grpSpPr>
            <a:xfrm>
              <a:off x="1371600" y="279400"/>
              <a:ext cx="685800" cy="355600"/>
              <a:chOff x="0" y="0"/>
              <a:chExt cx="685800" cy="355600"/>
            </a:xfrm>
          </p:grpSpPr>
          <p:sp>
            <p:nvSpPr>
              <p:cNvPr id="23" name="Shape 464"/>
              <p:cNvSpPr/>
              <p:nvPr/>
            </p:nvSpPr>
            <p:spPr>
              <a:xfrm>
                <a:off x="0" y="25400"/>
                <a:ext cx="685800" cy="304800"/>
              </a:xfrm>
              <a:prstGeom prst="rect">
                <a:avLst/>
              </a:prstGeom>
              <a:solidFill>
                <a:srgbClr val="FFFFFF"/>
              </a:solidFill>
              <a:ln w="25400" cap="flat">
                <a:solidFill>
                  <a:srgbClr val="000066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24" name="Shape 465"/>
              <p:cNvSpPr/>
              <p:nvPr/>
            </p:nvSpPr>
            <p:spPr>
              <a:xfrm>
                <a:off x="147773" y="0"/>
                <a:ext cx="388666" cy="3556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 algn="ctr">
                  <a:defRPr sz="1800" b="1">
                    <a:solidFill>
                      <a:srgbClr val="FFFFFF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FFFFFF"/>
                    </a:solidFill>
                  </a:rPr>
                  <a:t>01</a:t>
                </a:r>
              </a:p>
            </p:txBody>
          </p:sp>
        </p:grpSp>
        <p:grpSp>
          <p:nvGrpSpPr>
            <p:cNvPr id="12" name="Group 469"/>
            <p:cNvGrpSpPr/>
            <p:nvPr/>
          </p:nvGrpSpPr>
          <p:grpSpPr>
            <a:xfrm>
              <a:off x="2057400" y="279400"/>
              <a:ext cx="685800" cy="355600"/>
              <a:chOff x="0" y="0"/>
              <a:chExt cx="685800" cy="355600"/>
            </a:xfrm>
          </p:grpSpPr>
          <p:sp>
            <p:nvSpPr>
              <p:cNvPr id="21" name="Shape 467"/>
              <p:cNvSpPr/>
              <p:nvPr/>
            </p:nvSpPr>
            <p:spPr>
              <a:xfrm>
                <a:off x="0" y="25400"/>
                <a:ext cx="685800" cy="304800"/>
              </a:xfrm>
              <a:prstGeom prst="rect">
                <a:avLst/>
              </a:prstGeom>
              <a:solidFill>
                <a:srgbClr val="FFFFFF"/>
              </a:solidFill>
              <a:ln w="25400" cap="flat">
                <a:solidFill>
                  <a:srgbClr val="000066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22" name="Shape 468"/>
              <p:cNvSpPr/>
              <p:nvPr/>
            </p:nvSpPr>
            <p:spPr>
              <a:xfrm>
                <a:off x="147773" y="0"/>
                <a:ext cx="388666" cy="3556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 algn="ctr">
                  <a:defRPr sz="1800" b="1">
                    <a:solidFill>
                      <a:srgbClr val="FFFFFF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FFFFFF"/>
                    </a:solidFill>
                  </a:rPr>
                  <a:t>23</a:t>
                </a:r>
              </a:p>
            </p:txBody>
          </p:sp>
        </p:grpSp>
        <p:grpSp>
          <p:nvGrpSpPr>
            <p:cNvPr id="13" name="Group 472"/>
            <p:cNvGrpSpPr/>
            <p:nvPr/>
          </p:nvGrpSpPr>
          <p:grpSpPr>
            <a:xfrm>
              <a:off x="2743200" y="279400"/>
              <a:ext cx="685800" cy="355600"/>
              <a:chOff x="0" y="0"/>
              <a:chExt cx="685800" cy="355600"/>
            </a:xfrm>
          </p:grpSpPr>
          <p:sp>
            <p:nvSpPr>
              <p:cNvPr id="19" name="Shape 470"/>
              <p:cNvSpPr/>
              <p:nvPr/>
            </p:nvSpPr>
            <p:spPr>
              <a:xfrm>
                <a:off x="0" y="25400"/>
                <a:ext cx="685800" cy="304800"/>
              </a:xfrm>
              <a:prstGeom prst="rect">
                <a:avLst/>
              </a:prstGeom>
              <a:solidFill>
                <a:srgbClr val="FFFFFF"/>
              </a:solidFill>
              <a:ln w="25400" cap="flat">
                <a:solidFill>
                  <a:srgbClr val="000066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20" name="Shape 471"/>
              <p:cNvSpPr/>
              <p:nvPr/>
            </p:nvSpPr>
            <p:spPr>
              <a:xfrm>
                <a:off x="147773" y="0"/>
                <a:ext cx="388666" cy="3556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 algn="ctr">
                  <a:defRPr sz="1800" b="1">
                    <a:solidFill>
                      <a:srgbClr val="FFFFFF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FFFFFF"/>
                    </a:solidFill>
                  </a:rPr>
                  <a:t>45</a:t>
                </a:r>
              </a:p>
            </p:txBody>
          </p:sp>
        </p:grpSp>
        <p:grpSp>
          <p:nvGrpSpPr>
            <p:cNvPr id="14" name="Group 475"/>
            <p:cNvGrpSpPr/>
            <p:nvPr/>
          </p:nvGrpSpPr>
          <p:grpSpPr>
            <a:xfrm>
              <a:off x="3429000" y="279400"/>
              <a:ext cx="685800" cy="355600"/>
              <a:chOff x="0" y="0"/>
              <a:chExt cx="685800" cy="355600"/>
            </a:xfrm>
          </p:grpSpPr>
          <p:sp>
            <p:nvSpPr>
              <p:cNvPr id="17" name="Shape 473"/>
              <p:cNvSpPr/>
              <p:nvPr/>
            </p:nvSpPr>
            <p:spPr>
              <a:xfrm>
                <a:off x="0" y="25400"/>
                <a:ext cx="685800" cy="304800"/>
              </a:xfrm>
              <a:prstGeom prst="rect">
                <a:avLst/>
              </a:prstGeom>
              <a:solidFill>
                <a:srgbClr val="FFFFFF"/>
              </a:solidFill>
              <a:ln w="25400" cap="flat">
                <a:solidFill>
                  <a:srgbClr val="000066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18" name="Shape 474"/>
              <p:cNvSpPr/>
              <p:nvPr/>
            </p:nvSpPr>
            <p:spPr>
              <a:xfrm>
                <a:off x="147773" y="0"/>
                <a:ext cx="388666" cy="3556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 algn="ctr">
                  <a:defRPr sz="1800" b="1">
                    <a:solidFill>
                      <a:srgbClr val="FFFFFF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FFFFFF"/>
                    </a:solidFill>
                  </a:rPr>
                  <a:t>67</a:t>
                </a:r>
              </a:p>
            </p:txBody>
          </p:sp>
        </p:grpSp>
        <p:sp>
          <p:nvSpPr>
            <p:cNvPr id="15" name="Shape 476"/>
            <p:cNvSpPr/>
            <p:nvPr/>
          </p:nvSpPr>
          <p:spPr>
            <a:xfrm>
              <a:off x="4114800" y="304800"/>
              <a:ext cx="685800" cy="30480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000066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4200">
                  <a:latin typeface="Gill Sans"/>
                  <a:ea typeface="Gill Sans"/>
                  <a:cs typeface="Gill Sans"/>
                  <a:sym typeface="Gill Sans"/>
                </a:defRPr>
              </a:pPr>
              <a:endParaRPr/>
            </a:p>
          </p:txBody>
        </p:sp>
        <p:sp>
          <p:nvSpPr>
            <p:cNvPr id="16" name="Shape 477"/>
            <p:cNvSpPr/>
            <p:nvPr/>
          </p:nvSpPr>
          <p:spPr>
            <a:xfrm>
              <a:off x="4800600" y="304800"/>
              <a:ext cx="685800" cy="30480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000066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4200">
                  <a:latin typeface="Gill Sans"/>
                  <a:ea typeface="Gill Sans"/>
                  <a:cs typeface="Gill Sans"/>
                  <a:sym typeface="Gill Sans"/>
                </a:defRPr>
              </a:pPr>
              <a:endParaRPr/>
            </a:p>
          </p:txBody>
        </p:sp>
      </p:grpSp>
      <p:grpSp>
        <p:nvGrpSpPr>
          <p:cNvPr id="33" name="Group 507"/>
          <p:cNvGrpSpPr/>
          <p:nvPr/>
        </p:nvGrpSpPr>
        <p:grpSpPr>
          <a:xfrm>
            <a:off x="2344882" y="2516243"/>
            <a:ext cx="5486400" cy="635000"/>
            <a:chOff x="0" y="0"/>
            <a:chExt cx="5486400" cy="635000"/>
          </a:xfrm>
        </p:grpSpPr>
        <p:grpSp>
          <p:nvGrpSpPr>
            <p:cNvPr id="34" name="Group 481"/>
            <p:cNvGrpSpPr/>
            <p:nvPr/>
          </p:nvGrpSpPr>
          <p:grpSpPr>
            <a:xfrm>
              <a:off x="1371600" y="0"/>
              <a:ext cx="685801" cy="304800"/>
              <a:chOff x="0" y="0"/>
              <a:chExt cx="685800" cy="304800"/>
            </a:xfrm>
          </p:grpSpPr>
          <p:sp>
            <p:nvSpPr>
              <p:cNvPr id="60" name="Shape 479"/>
              <p:cNvSpPr/>
              <p:nvPr/>
            </p:nvSpPr>
            <p:spPr>
              <a:xfrm>
                <a:off x="0" y="0"/>
                <a:ext cx="685801" cy="30480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61" name="Shape 480"/>
              <p:cNvSpPr/>
              <p:nvPr/>
            </p:nvSpPr>
            <p:spPr>
              <a:xfrm>
                <a:off x="0" y="0"/>
                <a:ext cx="647787" cy="3048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4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sz="1800" b="0">
                    <a:solidFill>
                      <a:srgbClr val="000000"/>
                    </a:solidFill>
                  </a:defRPr>
                </a:pPr>
                <a:r>
                  <a:rPr sz="1400" b="1">
                    <a:solidFill>
                      <a:srgbClr val="000066"/>
                    </a:solidFill>
                  </a:rPr>
                  <a:t>0x100</a:t>
                </a:r>
              </a:p>
            </p:txBody>
          </p:sp>
        </p:grpSp>
        <p:grpSp>
          <p:nvGrpSpPr>
            <p:cNvPr id="35" name="Group 484"/>
            <p:cNvGrpSpPr/>
            <p:nvPr/>
          </p:nvGrpSpPr>
          <p:grpSpPr>
            <a:xfrm>
              <a:off x="2057400" y="0"/>
              <a:ext cx="685801" cy="304800"/>
              <a:chOff x="0" y="0"/>
              <a:chExt cx="685800" cy="304800"/>
            </a:xfrm>
          </p:grpSpPr>
          <p:sp>
            <p:nvSpPr>
              <p:cNvPr id="58" name="Shape 482"/>
              <p:cNvSpPr/>
              <p:nvPr/>
            </p:nvSpPr>
            <p:spPr>
              <a:xfrm>
                <a:off x="0" y="0"/>
                <a:ext cx="685801" cy="30480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59" name="Shape 483"/>
              <p:cNvSpPr/>
              <p:nvPr/>
            </p:nvSpPr>
            <p:spPr>
              <a:xfrm>
                <a:off x="0" y="0"/>
                <a:ext cx="647787" cy="3048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4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sz="1800" b="0">
                    <a:solidFill>
                      <a:srgbClr val="000000"/>
                    </a:solidFill>
                  </a:defRPr>
                </a:pPr>
                <a:r>
                  <a:rPr sz="1400" b="1">
                    <a:solidFill>
                      <a:srgbClr val="000066"/>
                    </a:solidFill>
                  </a:rPr>
                  <a:t>0x101</a:t>
                </a:r>
              </a:p>
            </p:txBody>
          </p:sp>
        </p:grpSp>
        <p:grpSp>
          <p:nvGrpSpPr>
            <p:cNvPr id="36" name="Group 487"/>
            <p:cNvGrpSpPr/>
            <p:nvPr/>
          </p:nvGrpSpPr>
          <p:grpSpPr>
            <a:xfrm>
              <a:off x="2743200" y="0"/>
              <a:ext cx="685801" cy="304800"/>
              <a:chOff x="0" y="0"/>
              <a:chExt cx="685800" cy="304800"/>
            </a:xfrm>
          </p:grpSpPr>
          <p:sp>
            <p:nvSpPr>
              <p:cNvPr id="56" name="Shape 485"/>
              <p:cNvSpPr/>
              <p:nvPr/>
            </p:nvSpPr>
            <p:spPr>
              <a:xfrm>
                <a:off x="0" y="0"/>
                <a:ext cx="685801" cy="30480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57" name="Shape 486"/>
              <p:cNvSpPr/>
              <p:nvPr/>
            </p:nvSpPr>
            <p:spPr>
              <a:xfrm>
                <a:off x="0" y="0"/>
                <a:ext cx="647787" cy="3048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4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sz="1800" b="0">
                    <a:solidFill>
                      <a:srgbClr val="000000"/>
                    </a:solidFill>
                  </a:defRPr>
                </a:pPr>
                <a:r>
                  <a:rPr sz="1400" b="1">
                    <a:solidFill>
                      <a:srgbClr val="000066"/>
                    </a:solidFill>
                  </a:rPr>
                  <a:t>0x102</a:t>
                </a:r>
              </a:p>
            </p:txBody>
          </p:sp>
        </p:grpSp>
        <p:grpSp>
          <p:nvGrpSpPr>
            <p:cNvPr id="37" name="Group 490"/>
            <p:cNvGrpSpPr/>
            <p:nvPr/>
          </p:nvGrpSpPr>
          <p:grpSpPr>
            <a:xfrm>
              <a:off x="3429000" y="0"/>
              <a:ext cx="685801" cy="304800"/>
              <a:chOff x="0" y="0"/>
              <a:chExt cx="685800" cy="304800"/>
            </a:xfrm>
          </p:grpSpPr>
          <p:sp>
            <p:nvSpPr>
              <p:cNvPr id="54" name="Shape 488"/>
              <p:cNvSpPr/>
              <p:nvPr/>
            </p:nvSpPr>
            <p:spPr>
              <a:xfrm>
                <a:off x="0" y="0"/>
                <a:ext cx="685801" cy="30480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55" name="Shape 489"/>
              <p:cNvSpPr/>
              <p:nvPr/>
            </p:nvSpPr>
            <p:spPr>
              <a:xfrm>
                <a:off x="0" y="0"/>
                <a:ext cx="647787" cy="3048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4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sz="1800" b="0">
                    <a:solidFill>
                      <a:srgbClr val="000000"/>
                    </a:solidFill>
                  </a:defRPr>
                </a:pPr>
                <a:r>
                  <a:rPr sz="1400" b="1">
                    <a:solidFill>
                      <a:srgbClr val="000066"/>
                    </a:solidFill>
                  </a:rPr>
                  <a:t>0x103</a:t>
                </a:r>
              </a:p>
            </p:txBody>
          </p:sp>
        </p:grpSp>
        <p:sp>
          <p:nvSpPr>
            <p:cNvPr id="38" name="Shape 491"/>
            <p:cNvSpPr/>
            <p:nvPr/>
          </p:nvSpPr>
          <p:spPr>
            <a:xfrm>
              <a:off x="0" y="304800"/>
              <a:ext cx="685800" cy="30480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000066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4200">
                  <a:latin typeface="Gill Sans"/>
                  <a:ea typeface="Gill Sans"/>
                  <a:cs typeface="Gill Sans"/>
                  <a:sym typeface="Gill Sans"/>
                </a:defRPr>
              </a:pPr>
              <a:endParaRPr/>
            </a:p>
          </p:txBody>
        </p:sp>
        <p:sp>
          <p:nvSpPr>
            <p:cNvPr id="39" name="Shape 492"/>
            <p:cNvSpPr/>
            <p:nvPr/>
          </p:nvSpPr>
          <p:spPr>
            <a:xfrm>
              <a:off x="685800" y="304800"/>
              <a:ext cx="685800" cy="30480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000066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4200">
                  <a:latin typeface="Gill Sans"/>
                  <a:ea typeface="Gill Sans"/>
                  <a:cs typeface="Gill Sans"/>
                  <a:sym typeface="Gill Sans"/>
                </a:defRPr>
              </a:pPr>
              <a:endParaRPr/>
            </a:p>
          </p:txBody>
        </p:sp>
        <p:grpSp>
          <p:nvGrpSpPr>
            <p:cNvPr id="40" name="Group 495"/>
            <p:cNvGrpSpPr/>
            <p:nvPr/>
          </p:nvGrpSpPr>
          <p:grpSpPr>
            <a:xfrm>
              <a:off x="1371600" y="279400"/>
              <a:ext cx="685800" cy="355600"/>
              <a:chOff x="0" y="0"/>
              <a:chExt cx="685800" cy="355600"/>
            </a:xfrm>
          </p:grpSpPr>
          <p:sp>
            <p:nvSpPr>
              <p:cNvPr id="52" name="Shape 493"/>
              <p:cNvSpPr/>
              <p:nvPr/>
            </p:nvSpPr>
            <p:spPr>
              <a:xfrm>
                <a:off x="0" y="25400"/>
                <a:ext cx="685800" cy="304800"/>
              </a:xfrm>
              <a:prstGeom prst="rect">
                <a:avLst/>
              </a:prstGeom>
              <a:solidFill>
                <a:srgbClr val="FFFFFF"/>
              </a:solidFill>
              <a:ln w="25400" cap="flat">
                <a:solidFill>
                  <a:srgbClr val="000066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53" name="Shape 494"/>
              <p:cNvSpPr/>
              <p:nvPr/>
            </p:nvSpPr>
            <p:spPr>
              <a:xfrm>
                <a:off x="147773" y="0"/>
                <a:ext cx="388666" cy="3556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 algn="ctr">
                  <a:defRPr sz="1800" b="1">
                    <a:solidFill>
                      <a:srgbClr val="FFFFFF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FFFFFF"/>
                    </a:solidFill>
                  </a:rPr>
                  <a:t>67</a:t>
                </a:r>
              </a:p>
            </p:txBody>
          </p:sp>
        </p:grpSp>
        <p:grpSp>
          <p:nvGrpSpPr>
            <p:cNvPr id="41" name="Group 498"/>
            <p:cNvGrpSpPr/>
            <p:nvPr/>
          </p:nvGrpSpPr>
          <p:grpSpPr>
            <a:xfrm>
              <a:off x="2057400" y="279400"/>
              <a:ext cx="685800" cy="355600"/>
              <a:chOff x="0" y="0"/>
              <a:chExt cx="685800" cy="355600"/>
            </a:xfrm>
          </p:grpSpPr>
          <p:sp>
            <p:nvSpPr>
              <p:cNvPr id="50" name="Shape 496"/>
              <p:cNvSpPr/>
              <p:nvPr/>
            </p:nvSpPr>
            <p:spPr>
              <a:xfrm>
                <a:off x="0" y="25400"/>
                <a:ext cx="685800" cy="304800"/>
              </a:xfrm>
              <a:prstGeom prst="rect">
                <a:avLst/>
              </a:prstGeom>
              <a:solidFill>
                <a:srgbClr val="FFFFFF"/>
              </a:solidFill>
              <a:ln w="25400" cap="flat">
                <a:solidFill>
                  <a:srgbClr val="000066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51" name="Shape 497"/>
              <p:cNvSpPr/>
              <p:nvPr/>
            </p:nvSpPr>
            <p:spPr>
              <a:xfrm>
                <a:off x="147773" y="0"/>
                <a:ext cx="388666" cy="3556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 algn="ctr">
                  <a:defRPr sz="1800" b="1">
                    <a:solidFill>
                      <a:srgbClr val="FFFFFF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FFFFFF"/>
                    </a:solidFill>
                  </a:rPr>
                  <a:t>45</a:t>
                </a:r>
              </a:p>
            </p:txBody>
          </p:sp>
        </p:grpSp>
        <p:grpSp>
          <p:nvGrpSpPr>
            <p:cNvPr id="42" name="Group 501"/>
            <p:cNvGrpSpPr/>
            <p:nvPr/>
          </p:nvGrpSpPr>
          <p:grpSpPr>
            <a:xfrm>
              <a:off x="2743200" y="279400"/>
              <a:ext cx="685800" cy="355600"/>
              <a:chOff x="0" y="0"/>
              <a:chExt cx="685800" cy="355600"/>
            </a:xfrm>
          </p:grpSpPr>
          <p:sp>
            <p:nvSpPr>
              <p:cNvPr id="48" name="Shape 499"/>
              <p:cNvSpPr/>
              <p:nvPr/>
            </p:nvSpPr>
            <p:spPr>
              <a:xfrm>
                <a:off x="0" y="25400"/>
                <a:ext cx="685800" cy="304800"/>
              </a:xfrm>
              <a:prstGeom prst="rect">
                <a:avLst/>
              </a:prstGeom>
              <a:solidFill>
                <a:srgbClr val="FFFFFF"/>
              </a:solidFill>
              <a:ln w="25400" cap="flat">
                <a:solidFill>
                  <a:srgbClr val="000066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49" name="Shape 500"/>
              <p:cNvSpPr/>
              <p:nvPr/>
            </p:nvSpPr>
            <p:spPr>
              <a:xfrm>
                <a:off x="147773" y="0"/>
                <a:ext cx="388666" cy="3556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 algn="ctr">
                  <a:defRPr sz="1800" b="1">
                    <a:solidFill>
                      <a:srgbClr val="FFFFFF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FFFFFF"/>
                    </a:solidFill>
                  </a:rPr>
                  <a:t>23</a:t>
                </a:r>
              </a:p>
            </p:txBody>
          </p:sp>
        </p:grpSp>
        <p:grpSp>
          <p:nvGrpSpPr>
            <p:cNvPr id="43" name="Group 504"/>
            <p:cNvGrpSpPr/>
            <p:nvPr/>
          </p:nvGrpSpPr>
          <p:grpSpPr>
            <a:xfrm>
              <a:off x="3429000" y="279400"/>
              <a:ext cx="685800" cy="355600"/>
              <a:chOff x="0" y="0"/>
              <a:chExt cx="685800" cy="355600"/>
            </a:xfrm>
          </p:grpSpPr>
          <p:sp>
            <p:nvSpPr>
              <p:cNvPr id="46" name="Shape 502"/>
              <p:cNvSpPr/>
              <p:nvPr/>
            </p:nvSpPr>
            <p:spPr>
              <a:xfrm>
                <a:off x="0" y="25400"/>
                <a:ext cx="685800" cy="304800"/>
              </a:xfrm>
              <a:prstGeom prst="rect">
                <a:avLst/>
              </a:prstGeom>
              <a:solidFill>
                <a:srgbClr val="FFFFFF"/>
              </a:solidFill>
              <a:ln w="25400" cap="flat">
                <a:solidFill>
                  <a:srgbClr val="000066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47" name="Shape 503"/>
              <p:cNvSpPr/>
              <p:nvPr/>
            </p:nvSpPr>
            <p:spPr>
              <a:xfrm>
                <a:off x="147773" y="0"/>
                <a:ext cx="388666" cy="3556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 algn="ctr">
                  <a:defRPr sz="1800" b="1">
                    <a:solidFill>
                      <a:srgbClr val="FFFFFF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FFFFFF"/>
                    </a:solidFill>
                  </a:rPr>
                  <a:t>01</a:t>
                </a:r>
              </a:p>
            </p:txBody>
          </p:sp>
        </p:grpSp>
        <p:sp>
          <p:nvSpPr>
            <p:cNvPr id="44" name="Shape 505"/>
            <p:cNvSpPr/>
            <p:nvPr/>
          </p:nvSpPr>
          <p:spPr>
            <a:xfrm>
              <a:off x="4114800" y="304800"/>
              <a:ext cx="685800" cy="30480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000066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4200">
                  <a:latin typeface="Gill Sans"/>
                  <a:ea typeface="Gill Sans"/>
                  <a:cs typeface="Gill Sans"/>
                  <a:sym typeface="Gill Sans"/>
                </a:defRPr>
              </a:pPr>
              <a:endParaRPr/>
            </a:p>
          </p:txBody>
        </p:sp>
        <p:sp>
          <p:nvSpPr>
            <p:cNvPr id="45" name="Shape 506"/>
            <p:cNvSpPr/>
            <p:nvPr/>
          </p:nvSpPr>
          <p:spPr>
            <a:xfrm>
              <a:off x="4800600" y="304800"/>
              <a:ext cx="685800" cy="30480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000066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4200">
                  <a:latin typeface="Gill Sans"/>
                  <a:ea typeface="Gill Sans"/>
                  <a:cs typeface="Gill Sans"/>
                  <a:sym typeface="Gill Sans"/>
                </a:defRPr>
              </a:pPr>
              <a:endParaRPr/>
            </a:p>
          </p:txBody>
        </p:sp>
      </p:grpSp>
      <p:sp>
        <p:nvSpPr>
          <p:cNvPr id="62" name="Shape 508"/>
          <p:cNvSpPr/>
          <p:nvPr/>
        </p:nvSpPr>
        <p:spPr>
          <a:xfrm>
            <a:off x="852050" y="1964948"/>
            <a:ext cx="1790700" cy="330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25400" tIns="25400" rIns="25400" bIns="25400">
            <a:spAutoFit/>
          </a:bodyPr>
          <a:lstStyle>
            <a:lvl1pPr indent="12700">
              <a:lnSpc>
                <a:spcPct val="95000"/>
              </a:lnSpc>
              <a:defRPr sz="1800" b="1">
                <a:solidFill>
                  <a:srgbClr val="980002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lvl="0">
              <a:defRPr b="0">
                <a:solidFill>
                  <a:srgbClr val="000000"/>
                </a:solidFill>
              </a:defRPr>
            </a:pPr>
            <a:r>
              <a:rPr b="1">
                <a:solidFill>
                  <a:srgbClr val="980002"/>
                </a:solidFill>
              </a:rPr>
              <a:t>Big Endian</a:t>
            </a:r>
          </a:p>
        </p:txBody>
      </p:sp>
      <p:sp>
        <p:nvSpPr>
          <p:cNvPr id="63" name="Shape 509"/>
          <p:cNvSpPr/>
          <p:nvPr/>
        </p:nvSpPr>
        <p:spPr>
          <a:xfrm>
            <a:off x="735437" y="2808343"/>
            <a:ext cx="1790700" cy="330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25400" tIns="25400" rIns="25400" bIns="25400">
            <a:spAutoFit/>
          </a:bodyPr>
          <a:lstStyle>
            <a:lvl1pPr indent="12700">
              <a:lnSpc>
                <a:spcPct val="95000"/>
              </a:lnSpc>
              <a:defRPr sz="1800" b="1">
                <a:solidFill>
                  <a:srgbClr val="980002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lvl="0">
              <a:defRPr b="0">
                <a:solidFill>
                  <a:srgbClr val="000000"/>
                </a:solidFill>
              </a:defRPr>
            </a:pPr>
            <a:r>
              <a:rPr b="1">
                <a:solidFill>
                  <a:srgbClr val="980002"/>
                </a:solidFill>
              </a:rPr>
              <a:t>Little Endian</a:t>
            </a:r>
          </a:p>
        </p:txBody>
      </p:sp>
      <p:grpSp>
        <p:nvGrpSpPr>
          <p:cNvPr id="64" name="Group 522"/>
          <p:cNvGrpSpPr/>
          <p:nvPr/>
        </p:nvGrpSpPr>
        <p:grpSpPr>
          <a:xfrm>
            <a:off x="3716482" y="1962522"/>
            <a:ext cx="2743200" cy="345441"/>
            <a:chOff x="0" y="0"/>
            <a:chExt cx="2743200" cy="345440"/>
          </a:xfrm>
        </p:grpSpPr>
        <p:grpSp>
          <p:nvGrpSpPr>
            <p:cNvPr id="65" name="Group 512"/>
            <p:cNvGrpSpPr/>
            <p:nvPr/>
          </p:nvGrpSpPr>
          <p:grpSpPr>
            <a:xfrm>
              <a:off x="0" y="-1"/>
              <a:ext cx="685800" cy="345442"/>
              <a:chOff x="0" y="0"/>
              <a:chExt cx="685800" cy="345440"/>
            </a:xfrm>
          </p:grpSpPr>
          <p:sp>
            <p:nvSpPr>
              <p:cNvPr id="75" name="Shape 510"/>
              <p:cNvSpPr/>
              <p:nvPr/>
            </p:nvSpPr>
            <p:spPr>
              <a:xfrm>
                <a:off x="0" y="20320"/>
                <a:ext cx="685800" cy="304801"/>
              </a:xfrm>
              <a:prstGeom prst="rect">
                <a:avLst/>
              </a:prstGeom>
              <a:solidFill>
                <a:srgbClr val="FFFF99"/>
              </a:solidFill>
              <a:ln w="28575" cap="flat">
                <a:solidFill>
                  <a:srgbClr val="0033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76" name="Shape 511"/>
              <p:cNvSpPr/>
              <p:nvPr/>
            </p:nvSpPr>
            <p:spPr>
              <a:xfrm>
                <a:off x="152853" y="0"/>
                <a:ext cx="378506" cy="3454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0" tIns="0" rIns="0" bIns="0" numCol="1" anchor="ctr">
                <a:spAutoFit/>
              </a:bodyPr>
              <a:lstStyle>
                <a:lvl1pPr algn="ctr">
                  <a:lnSpc>
                    <a:spcPct val="90000"/>
                  </a:lnSpc>
                  <a:defRPr sz="18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000066"/>
                    </a:solidFill>
                  </a:rPr>
                  <a:t>01</a:t>
                </a:r>
              </a:p>
            </p:txBody>
          </p:sp>
        </p:grpSp>
        <p:grpSp>
          <p:nvGrpSpPr>
            <p:cNvPr id="66" name="Group 515"/>
            <p:cNvGrpSpPr/>
            <p:nvPr/>
          </p:nvGrpSpPr>
          <p:grpSpPr>
            <a:xfrm>
              <a:off x="685800" y="-1"/>
              <a:ext cx="685800" cy="345442"/>
              <a:chOff x="0" y="0"/>
              <a:chExt cx="685800" cy="345440"/>
            </a:xfrm>
          </p:grpSpPr>
          <p:sp>
            <p:nvSpPr>
              <p:cNvPr id="73" name="Shape 513"/>
              <p:cNvSpPr/>
              <p:nvPr/>
            </p:nvSpPr>
            <p:spPr>
              <a:xfrm>
                <a:off x="0" y="20320"/>
                <a:ext cx="685800" cy="304801"/>
              </a:xfrm>
              <a:prstGeom prst="rect">
                <a:avLst/>
              </a:prstGeom>
              <a:solidFill>
                <a:srgbClr val="FFFF99"/>
              </a:solidFill>
              <a:ln w="28575" cap="flat">
                <a:solidFill>
                  <a:srgbClr val="0033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74" name="Shape 514"/>
              <p:cNvSpPr/>
              <p:nvPr/>
            </p:nvSpPr>
            <p:spPr>
              <a:xfrm>
                <a:off x="152853" y="0"/>
                <a:ext cx="378506" cy="3454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0" tIns="0" rIns="0" bIns="0" numCol="1" anchor="ctr">
                <a:spAutoFit/>
              </a:bodyPr>
              <a:lstStyle>
                <a:lvl1pPr algn="ctr">
                  <a:lnSpc>
                    <a:spcPct val="90000"/>
                  </a:lnSpc>
                  <a:defRPr sz="18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000066"/>
                    </a:solidFill>
                  </a:rPr>
                  <a:t>23</a:t>
                </a:r>
              </a:p>
            </p:txBody>
          </p:sp>
        </p:grpSp>
        <p:grpSp>
          <p:nvGrpSpPr>
            <p:cNvPr id="67" name="Group 518"/>
            <p:cNvGrpSpPr/>
            <p:nvPr/>
          </p:nvGrpSpPr>
          <p:grpSpPr>
            <a:xfrm>
              <a:off x="1371600" y="-1"/>
              <a:ext cx="685800" cy="345442"/>
              <a:chOff x="0" y="0"/>
              <a:chExt cx="685800" cy="345440"/>
            </a:xfrm>
          </p:grpSpPr>
          <p:sp>
            <p:nvSpPr>
              <p:cNvPr id="71" name="Shape 516"/>
              <p:cNvSpPr/>
              <p:nvPr/>
            </p:nvSpPr>
            <p:spPr>
              <a:xfrm>
                <a:off x="0" y="20320"/>
                <a:ext cx="685800" cy="304801"/>
              </a:xfrm>
              <a:prstGeom prst="rect">
                <a:avLst/>
              </a:prstGeom>
              <a:solidFill>
                <a:srgbClr val="FFFF99"/>
              </a:solidFill>
              <a:ln w="28575" cap="flat">
                <a:solidFill>
                  <a:srgbClr val="0033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72" name="Shape 517"/>
              <p:cNvSpPr/>
              <p:nvPr/>
            </p:nvSpPr>
            <p:spPr>
              <a:xfrm>
                <a:off x="152853" y="0"/>
                <a:ext cx="378506" cy="3454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0" tIns="0" rIns="0" bIns="0" numCol="1" anchor="ctr">
                <a:spAutoFit/>
              </a:bodyPr>
              <a:lstStyle>
                <a:lvl1pPr algn="ctr">
                  <a:lnSpc>
                    <a:spcPct val="90000"/>
                  </a:lnSpc>
                  <a:defRPr sz="18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000066"/>
                    </a:solidFill>
                  </a:rPr>
                  <a:t>45</a:t>
                </a:r>
              </a:p>
            </p:txBody>
          </p:sp>
        </p:grpSp>
        <p:grpSp>
          <p:nvGrpSpPr>
            <p:cNvPr id="68" name="Group 521"/>
            <p:cNvGrpSpPr/>
            <p:nvPr/>
          </p:nvGrpSpPr>
          <p:grpSpPr>
            <a:xfrm>
              <a:off x="2057400" y="-1"/>
              <a:ext cx="685800" cy="345442"/>
              <a:chOff x="0" y="0"/>
              <a:chExt cx="685800" cy="345440"/>
            </a:xfrm>
          </p:grpSpPr>
          <p:sp>
            <p:nvSpPr>
              <p:cNvPr id="69" name="Shape 519"/>
              <p:cNvSpPr/>
              <p:nvPr/>
            </p:nvSpPr>
            <p:spPr>
              <a:xfrm>
                <a:off x="0" y="20320"/>
                <a:ext cx="685800" cy="304801"/>
              </a:xfrm>
              <a:prstGeom prst="rect">
                <a:avLst/>
              </a:prstGeom>
              <a:solidFill>
                <a:srgbClr val="FFFF99"/>
              </a:solidFill>
              <a:ln w="28575" cap="flat">
                <a:solidFill>
                  <a:srgbClr val="0033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70" name="Shape 520"/>
              <p:cNvSpPr/>
              <p:nvPr/>
            </p:nvSpPr>
            <p:spPr>
              <a:xfrm>
                <a:off x="152853" y="0"/>
                <a:ext cx="378506" cy="3454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0" tIns="0" rIns="0" bIns="0" numCol="1" anchor="ctr">
                <a:spAutoFit/>
              </a:bodyPr>
              <a:lstStyle>
                <a:lvl1pPr algn="ctr">
                  <a:lnSpc>
                    <a:spcPct val="90000"/>
                  </a:lnSpc>
                  <a:defRPr sz="18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000066"/>
                    </a:solidFill>
                  </a:rPr>
                  <a:t>67</a:t>
                </a:r>
              </a:p>
            </p:txBody>
          </p:sp>
        </p:grpSp>
      </p:grpSp>
      <p:grpSp>
        <p:nvGrpSpPr>
          <p:cNvPr id="77" name="Group 535"/>
          <p:cNvGrpSpPr/>
          <p:nvPr/>
        </p:nvGrpSpPr>
        <p:grpSpPr>
          <a:xfrm>
            <a:off x="3716482" y="2800722"/>
            <a:ext cx="2743200" cy="345441"/>
            <a:chOff x="0" y="0"/>
            <a:chExt cx="2743200" cy="345440"/>
          </a:xfrm>
        </p:grpSpPr>
        <p:grpSp>
          <p:nvGrpSpPr>
            <p:cNvPr id="78" name="Group 525"/>
            <p:cNvGrpSpPr/>
            <p:nvPr/>
          </p:nvGrpSpPr>
          <p:grpSpPr>
            <a:xfrm>
              <a:off x="0" y="-1"/>
              <a:ext cx="685800" cy="345442"/>
              <a:chOff x="0" y="0"/>
              <a:chExt cx="685800" cy="345440"/>
            </a:xfrm>
          </p:grpSpPr>
          <p:sp>
            <p:nvSpPr>
              <p:cNvPr id="88" name="Shape 523"/>
              <p:cNvSpPr/>
              <p:nvPr/>
            </p:nvSpPr>
            <p:spPr>
              <a:xfrm>
                <a:off x="0" y="20320"/>
                <a:ext cx="685800" cy="304801"/>
              </a:xfrm>
              <a:prstGeom prst="rect">
                <a:avLst/>
              </a:prstGeom>
              <a:solidFill>
                <a:srgbClr val="FFFF99"/>
              </a:solidFill>
              <a:ln w="28575" cap="flat">
                <a:solidFill>
                  <a:srgbClr val="0033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89" name="Shape 524"/>
              <p:cNvSpPr/>
              <p:nvPr/>
            </p:nvSpPr>
            <p:spPr>
              <a:xfrm>
                <a:off x="152853" y="0"/>
                <a:ext cx="378506" cy="3454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0" tIns="0" rIns="0" bIns="0" numCol="1" anchor="ctr">
                <a:spAutoFit/>
              </a:bodyPr>
              <a:lstStyle>
                <a:lvl1pPr algn="ctr">
                  <a:lnSpc>
                    <a:spcPct val="90000"/>
                  </a:lnSpc>
                  <a:defRPr sz="18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000066"/>
                    </a:solidFill>
                  </a:rPr>
                  <a:t>67</a:t>
                </a:r>
              </a:p>
            </p:txBody>
          </p:sp>
        </p:grpSp>
        <p:grpSp>
          <p:nvGrpSpPr>
            <p:cNvPr id="79" name="Group 528"/>
            <p:cNvGrpSpPr/>
            <p:nvPr/>
          </p:nvGrpSpPr>
          <p:grpSpPr>
            <a:xfrm>
              <a:off x="685800" y="-1"/>
              <a:ext cx="685800" cy="345442"/>
              <a:chOff x="0" y="0"/>
              <a:chExt cx="685800" cy="345440"/>
            </a:xfrm>
          </p:grpSpPr>
          <p:sp>
            <p:nvSpPr>
              <p:cNvPr id="86" name="Shape 526"/>
              <p:cNvSpPr/>
              <p:nvPr/>
            </p:nvSpPr>
            <p:spPr>
              <a:xfrm>
                <a:off x="0" y="20320"/>
                <a:ext cx="685800" cy="304801"/>
              </a:xfrm>
              <a:prstGeom prst="rect">
                <a:avLst/>
              </a:prstGeom>
              <a:solidFill>
                <a:srgbClr val="FFFF99"/>
              </a:solidFill>
              <a:ln w="28575" cap="flat">
                <a:solidFill>
                  <a:srgbClr val="0033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87" name="Shape 527"/>
              <p:cNvSpPr/>
              <p:nvPr/>
            </p:nvSpPr>
            <p:spPr>
              <a:xfrm>
                <a:off x="152853" y="0"/>
                <a:ext cx="378506" cy="3454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0" tIns="0" rIns="0" bIns="0" numCol="1" anchor="ctr">
                <a:spAutoFit/>
              </a:bodyPr>
              <a:lstStyle>
                <a:lvl1pPr algn="ctr">
                  <a:lnSpc>
                    <a:spcPct val="90000"/>
                  </a:lnSpc>
                  <a:defRPr sz="18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000066"/>
                    </a:solidFill>
                  </a:rPr>
                  <a:t>45</a:t>
                </a:r>
              </a:p>
            </p:txBody>
          </p:sp>
        </p:grpSp>
        <p:grpSp>
          <p:nvGrpSpPr>
            <p:cNvPr id="80" name="Group 531"/>
            <p:cNvGrpSpPr/>
            <p:nvPr/>
          </p:nvGrpSpPr>
          <p:grpSpPr>
            <a:xfrm>
              <a:off x="1371600" y="-1"/>
              <a:ext cx="685800" cy="345442"/>
              <a:chOff x="0" y="0"/>
              <a:chExt cx="685800" cy="345440"/>
            </a:xfrm>
          </p:grpSpPr>
          <p:sp>
            <p:nvSpPr>
              <p:cNvPr id="84" name="Shape 529"/>
              <p:cNvSpPr/>
              <p:nvPr/>
            </p:nvSpPr>
            <p:spPr>
              <a:xfrm>
                <a:off x="0" y="20320"/>
                <a:ext cx="685800" cy="304801"/>
              </a:xfrm>
              <a:prstGeom prst="rect">
                <a:avLst/>
              </a:prstGeom>
              <a:solidFill>
                <a:srgbClr val="FFFF99"/>
              </a:solidFill>
              <a:ln w="28575" cap="flat">
                <a:solidFill>
                  <a:srgbClr val="0033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85" name="Shape 530"/>
              <p:cNvSpPr/>
              <p:nvPr/>
            </p:nvSpPr>
            <p:spPr>
              <a:xfrm>
                <a:off x="152853" y="0"/>
                <a:ext cx="378506" cy="3454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0" tIns="0" rIns="0" bIns="0" numCol="1" anchor="ctr">
                <a:spAutoFit/>
              </a:bodyPr>
              <a:lstStyle>
                <a:lvl1pPr algn="ctr">
                  <a:lnSpc>
                    <a:spcPct val="90000"/>
                  </a:lnSpc>
                  <a:defRPr sz="18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000066"/>
                    </a:solidFill>
                  </a:rPr>
                  <a:t>23</a:t>
                </a:r>
              </a:p>
            </p:txBody>
          </p:sp>
        </p:grpSp>
        <p:grpSp>
          <p:nvGrpSpPr>
            <p:cNvPr id="81" name="Group 534"/>
            <p:cNvGrpSpPr/>
            <p:nvPr/>
          </p:nvGrpSpPr>
          <p:grpSpPr>
            <a:xfrm>
              <a:off x="2057400" y="-1"/>
              <a:ext cx="685800" cy="345442"/>
              <a:chOff x="0" y="0"/>
              <a:chExt cx="685800" cy="345440"/>
            </a:xfrm>
          </p:grpSpPr>
          <p:sp>
            <p:nvSpPr>
              <p:cNvPr id="82" name="Shape 532"/>
              <p:cNvSpPr/>
              <p:nvPr/>
            </p:nvSpPr>
            <p:spPr>
              <a:xfrm>
                <a:off x="0" y="20320"/>
                <a:ext cx="685800" cy="304801"/>
              </a:xfrm>
              <a:prstGeom prst="rect">
                <a:avLst/>
              </a:prstGeom>
              <a:solidFill>
                <a:srgbClr val="FFFF99"/>
              </a:solidFill>
              <a:ln w="28575" cap="flat">
                <a:solidFill>
                  <a:srgbClr val="0033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83" name="Shape 533"/>
              <p:cNvSpPr/>
              <p:nvPr/>
            </p:nvSpPr>
            <p:spPr>
              <a:xfrm>
                <a:off x="152853" y="0"/>
                <a:ext cx="378506" cy="3454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0" tIns="0" rIns="0" bIns="0" numCol="1" anchor="ctr">
                <a:spAutoFit/>
              </a:bodyPr>
              <a:lstStyle>
                <a:lvl1pPr algn="ctr">
                  <a:lnSpc>
                    <a:spcPct val="90000"/>
                  </a:lnSpc>
                  <a:defRPr sz="18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000066"/>
                    </a:solidFill>
                  </a:rPr>
                  <a:t>01</a:t>
                </a:r>
              </a:p>
            </p:txBody>
          </p:sp>
        </p:grpSp>
      </p:grpSp>
      <p:sp>
        <p:nvSpPr>
          <p:cNvPr id="90" name="TextBox 89"/>
          <p:cNvSpPr txBox="1"/>
          <p:nvPr/>
        </p:nvSpPr>
        <p:spPr>
          <a:xfrm>
            <a:off x="1002397" y="1362075"/>
            <a:ext cx="2310887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 err="1">
                <a:solidFill>
                  <a:srgbClr val="000000"/>
                </a:solidFill>
              </a:rPr>
              <a:t>int</a:t>
            </a:r>
            <a:r>
              <a:rPr lang="en-US" dirty="0">
                <a:solidFill>
                  <a:srgbClr val="000000"/>
                </a:solidFill>
              </a:rPr>
              <a:t> x = 0x01234567</a:t>
            </a:r>
            <a:endParaRPr kumimoji="0" lang="en-US" sz="2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 Narrow Bold"/>
              <a:ea typeface="Arial Narrow Bold"/>
              <a:cs typeface="Arial Narrow Bold"/>
              <a:sym typeface="Arial Narrow Bold"/>
            </a:endParaRPr>
          </a:p>
        </p:txBody>
      </p:sp>
      <p:grpSp>
        <p:nvGrpSpPr>
          <p:cNvPr id="178" name="Group 478"/>
          <p:cNvGrpSpPr/>
          <p:nvPr/>
        </p:nvGrpSpPr>
        <p:grpSpPr>
          <a:xfrm>
            <a:off x="2306870" y="4257873"/>
            <a:ext cx="5486400" cy="635000"/>
            <a:chOff x="0" y="0"/>
            <a:chExt cx="5486400" cy="635000"/>
          </a:xfrm>
        </p:grpSpPr>
        <p:grpSp>
          <p:nvGrpSpPr>
            <p:cNvPr id="179" name="Group 452"/>
            <p:cNvGrpSpPr/>
            <p:nvPr/>
          </p:nvGrpSpPr>
          <p:grpSpPr>
            <a:xfrm>
              <a:off x="1371600" y="0"/>
              <a:ext cx="685801" cy="304800"/>
              <a:chOff x="0" y="0"/>
              <a:chExt cx="685800" cy="304800"/>
            </a:xfrm>
          </p:grpSpPr>
          <p:sp>
            <p:nvSpPr>
              <p:cNvPr id="205" name="Shape 450"/>
              <p:cNvSpPr/>
              <p:nvPr/>
            </p:nvSpPr>
            <p:spPr>
              <a:xfrm>
                <a:off x="0" y="0"/>
                <a:ext cx="685801" cy="30480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206" name="Shape 451"/>
              <p:cNvSpPr/>
              <p:nvPr/>
            </p:nvSpPr>
            <p:spPr>
              <a:xfrm>
                <a:off x="0" y="0"/>
                <a:ext cx="647787" cy="3048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4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sz="1800" b="0">
                    <a:solidFill>
                      <a:srgbClr val="000000"/>
                    </a:solidFill>
                  </a:defRPr>
                </a:pPr>
                <a:r>
                  <a:rPr sz="1400" b="1">
                    <a:solidFill>
                      <a:srgbClr val="000066"/>
                    </a:solidFill>
                  </a:rPr>
                  <a:t>0x100</a:t>
                </a:r>
              </a:p>
            </p:txBody>
          </p:sp>
        </p:grpSp>
        <p:grpSp>
          <p:nvGrpSpPr>
            <p:cNvPr id="180" name="Group 455"/>
            <p:cNvGrpSpPr/>
            <p:nvPr/>
          </p:nvGrpSpPr>
          <p:grpSpPr>
            <a:xfrm>
              <a:off x="2057400" y="0"/>
              <a:ext cx="685801" cy="304800"/>
              <a:chOff x="0" y="0"/>
              <a:chExt cx="685800" cy="304800"/>
            </a:xfrm>
          </p:grpSpPr>
          <p:sp>
            <p:nvSpPr>
              <p:cNvPr id="203" name="Shape 453"/>
              <p:cNvSpPr/>
              <p:nvPr/>
            </p:nvSpPr>
            <p:spPr>
              <a:xfrm>
                <a:off x="0" y="0"/>
                <a:ext cx="685801" cy="30480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204" name="Shape 454"/>
              <p:cNvSpPr/>
              <p:nvPr/>
            </p:nvSpPr>
            <p:spPr>
              <a:xfrm>
                <a:off x="0" y="0"/>
                <a:ext cx="647787" cy="3048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4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sz="1800" b="0">
                    <a:solidFill>
                      <a:srgbClr val="000000"/>
                    </a:solidFill>
                  </a:defRPr>
                </a:pPr>
                <a:r>
                  <a:rPr sz="1400" b="1">
                    <a:solidFill>
                      <a:srgbClr val="000066"/>
                    </a:solidFill>
                  </a:rPr>
                  <a:t>0x101</a:t>
                </a:r>
              </a:p>
            </p:txBody>
          </p:sp>
        </p:grpSp>
        <p:grpSp>
          <p:nvGrpSpPr>
            <p:cNvPr id="181" name="Group 458"/>
            <p:cNvGrpSpPr/>
            <p:nvPr/>
          </p:nvGrpSpPr>
          <p:grpSpPr>
            <a:xfrm>
              <a:off x="2743200" y="0"/>
              <a:ext cx="685801" cy="304800"/>
              <a:chOff x="0" y="0"/>
              <a:chExt cx="685800" cy="304800"/>
            </a:xfrm>
          </p:grpSpPr>
          <p:sp>
            <p:nvSpPr>
              <p:cNvPr id="201" name="Shape 456"/>
              <p:cNvSpPr/>
              <p:nvPr/>
            </p:nvSpPr>
            <p:spPr>
              <a:xfrm>
                <a:off x="0" y="0"/>
                <a:ext cx="685801" cy="30480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202" name="Shape 457"/>
              <p:cNvSpPr/>
              <p:nvPr/>
            </p:nvSpPr>
            <p:spPr>
              <a:xfrm>
                <a:off x="0" y="0"/>
                <a:ext cx="647787" cy="3048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4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sz="1800" b="0">
                    <a:solidFill>
                      <a:srgbClr val="000000"/>
                    </a:solidFill>
                  </a:defRPr>
                </a:pPr>
                <a:r>
                  <a:rPr sz="1400" b="1">
                    <a:solidFill>
                      <a:srgbClr val="000066"/>
                    </a:solidFill>
                  </a:rPr>
                  <a:t>0x102</a:t>
                </a:r>
              </a:p>
            </p:txBody>
          </p:sp>
        </p:grpSp>
        <p:grpSp>
          <p:nvGrpSpPr>
            <p:cNvPr id="182" name="Group 461"/>
            <p:cNvGrpSpPr/>
            <p:nvPr/>
          </p:nvGrpSpPr>
          <p:grpSpPr>
            <a:xfrm>
              <a:off x="3429000" y="0"/>
              <a:ext cx="685801" cy="304800"/>
              <a:chOff x="0" y="0"/>
              <a:chExt cx="685800" cy="304800"/>
            </a:xfrm>
          </p:grpSpPr>
          <p:sp>
            <p:nvSpPr>
              <p:cNvPr id="199" name="Shape 459"/>
              <p:cNvSpPr/>
              <p:nvPr/>
            </p:nvSpPr>
            <p:spPr>
              <a:xfrm>
                <a:off x="0" y="0"/>
                <a:ext cx="685801" cy="30480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200" name="Shape 460"/>
              <p:cNvSpPr/>
              <p:nvPr/>
            </p:nvSpPr>
            <p:spPr>
              <a:xfrm>
                <a:off x="0" y="0"/>
                <a:ext cx="647787" cy="3048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4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sz="1800" b="0">
                    <a:solidFill>
                      <a:srgbClr val="000000"/>
                    </a:solidFill>
                  </a:defRPr>
                </a:pPr>
                <a:r>
                  <a:rPr sz="1400" b="1">
                    <a:solidFill>
                      <a:srgbClr val="000066"/>
                    </a:solidFill>
                  </a:rPr>
                  <a:t>0x103</a:t>
                </a:r>
              </a:p>
            </p:txBody>
          </p:sp>
        </p:grpSp>
        <p:sp>
          <p:nvSpPr>
            <p:cNvPr id="183" name="Shape 462"/>
            <p:cNvSpPr/>
            <p:nvPr/>
          </p:nvSpPr>
          <p:spPr>
            <a:xfrm>
              <a:off x="0" y="304800"/>
              <a:ext cx="685800" cy="30480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000066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4200">
                  <a:latin typeface="Gill Sans"/>
                  <a:ea typeface="Gill Sans"/>
                  <a:cs typeface="Gill Sans"/>
                  <a:sym typeface="Gill Sans"/>
                </a:defRPr>
              </a:pPr>
              <a:endParaRPr/>
            </a:p>
          </p:txBody>
        </p:sp>
        <p:sp>
          <p:nvSpPr>
            <p:cNvPr id="184" name="Shape 463"/>
            <p:cNvSpPr/>
            <p:nvPr/>
          </p:nvSpPr>
          <p:spPr>
            <a:xfrm>
              <a:off x="685800" y="304800"/>
              <a:ext cx="685800" cy="30480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000066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4200">
                  <a:latin typeface="Gill Sans"/>
                  <a:ea typeface="Gill Sans"/>
                  <a:cs typeface="Gill Sans"/>
                  <a:sym typeface="Gill Sans"/>
                </a:defRPr>
              </a:pPr>
              <a:endParaRPr/>
            </a:p>
          </p:txBody>
        </p:sp>
        <p:grpSp>
          <p:nvGrpSpPr>
            <p:cNvPr id="185" name="Group 466"/>
            <p:cNvGrpSpPr/>
            <p:nvPr/>
          </p:nvGrpSpPr>
          <p:grpSpPr>
            <a:xfrm>
              <a:off x="1371600" y="279400"/>
              <a:ext cx="685800" cy="355600"/>
              <a:chOff x="0" y="0"/>
              <a:chExt cx="685800" cy="355600"/>
            </a:xfrm>
          </p:grpSpPr>
          <p:sp>
            <p:nvSpPr>
              <p:cNvPr id="197" name="Shape 464"/>
              <p:cNvSpPr/>
              <p:nvPr/>
            </p:nvSpPr>
            <p:spPr>
              <a:xfrm>
                <a:off x="0" y="25400"/>
                <a:ext cx="685800" cy="304800"/>
              </a:xfrm>
              <a:prstGeom prst="rect">
                <a:avLst/>
              </a:prstGeom>
              <a:solidFill>
                <a:srgbClr val="FFFFFF"/>
              </a:solidFill>
              <a:ln w="25400" cap="flat">
                <a:solidFill>
                  <a:srgbClr val="000066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198" name="Shape 465"/>
              <p:cNvSpPr/>
              <p:nvPr/>
            </p:nvSpPr>
            <p:spPr>
              <a:xfrm>
                <a:off x="147773" y="0"/>
                <a:ext cx="388666" cy="3556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 algn="ctr">
                  <a:defRPr sz="1800" b="1">
                    <a:solidFill>
                      <a:srgbClr val="FFFFFF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FFFFFF"/>
                    </a:solidFill>
                  </a:rPr>
                  <a:t>01</a:t>
                </a:r>
              </a:p>
            </p:txBody>
          </p:sp>
        </p:grpSp>
        <p:grpSp>
          <p:nvGrpSpPr>
            <p:cNvPr id="186" name="Group 469"/>
            <p:cNvGrpSpPr/>
            <p:nvPr/>
          </p:nvGrpSpPr>
          <p:grpSpPr>
            <a:xfrm>
              <a:off x="2057400" y="279400"/>
              <a:ext cx="685800" cy="355600"/>
              <a:chOff x="0" y="0"/>
              <a:chExt cx="685800" cy="355600"/>
            </a:xfrm>
          </p:grpSpPr>
          <p:sp>
            <p:nvSpPr>
              <p:cNvPr id="195" name="Shape 467"/>
              <p:cNvSpPr/>
              <p:nvPr/>
            </p:nvSpPr>
            <p:spPr>
              <a:xfrm>
                <a:off x="0" y="25400"/>
                <a:ext cx="685800" cy="304800"/>
              </a:xfrm>
              <a:prstGeom prst="rect">
                <a:avLst/>
              </a:prstGeom>
              <a:solidFill>
                <a:srgbClr val="FFFFFF"/>
              </a:solidFill>
              <a:ln w="25400" cap="flat">
                <a:solidFill>
                  <a:srgbClr val="000066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196" name="Shape 468"/>
              <p:cNvSpPr/>
              <p:nvPr/>
            </p:nvSpPr>
            <p:spPr>
              <a:xfrm>
                <a:off x="147773" y="0"/>
                <a:ext cx="388666" cy="3556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 algn="ctr">
                  <a:defRPr sz="1800" b="1">
                    <a:solidFill>
                      <a:srgbClr val="FFFFFF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FFFFFF"/>
                    </a:solidFill>
                  </a:rPr>
                  <a:t>23</a:t>
                </a:r>
              </a:p>
            </p:txBody>
          </p:sp>
        </p:grpSp>
        <p:grpSp>
          <p:nvGrpSpPr>
            <p:cNvPr id="187" name="Group 472"/>
            <p:cNvGrpSpPr/>
            <p:nvPr/>
          </p:nvGrpSpPr>
          <p:grpSpPr>
            <a:xfrm>
              <a:off x="2743200" y="279400"/>
              <a:ext cx="685800" cy="355600"/>
              <a:chOff x="0" y="0"/>
              <a:chExt cx="685800" cy="355600"/>
            </a:xfrm>
          </p:grpSpPr>
          <p:sp>
            <p:nvSpPr>
              <p:cNvPr id="193" name="Shape 470"/>
              <p:cNvSpPr/>
              <p:nvPr/>
            </p:nvSpPr>
            <p:spPr>
              <a:xfrm>
                <a:off x="0" y="25400"/>
                <a:ext cx="685800" cy="304800"/>
              </a:xfrm>
              <a:prstGeom prst="rect">
                <a:avLst/>
              </a:prstGeom>
              <a:solidFill>
                <a:srgbClr val="FFFFFF"/>
              </a:solidFill>
              <a:ln w="25400" cap="flat">
                <a:solidFill>
                  <a:srgbClr val="000066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194" name="Shape 471"/>
              <p:cNvSpPr/>
              <p:nvPr/>
            </p:nvSpPr>
            <p:spPr>
              <a:xfrm>
                <a:off x="147773" y="0"/>
                <a:ext cx="388666" cy="3556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 algn="ctr">
                  <a:defRPr sz="1800" b="1">
                    <a:solidFill>
                      <a:srgbClr val="FFFFFF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FFFFFF"/>
                    </a:solidFill>
                  </a:rPr>
                  <a:t>45</a:t>
                </a:r>
              </a:p>
            </p:txBody>
          </p:sp>
        </p:grpSp>
        <p:grpSp>
          <p:nvGrpSpPr>
            <p:cNvPr id="188" name="Group 475"/>
            <p:cNvGrpSpPr/>
            <p:nvPr/>
          </p:nvGrpSpPr>
          <p:grpSpPr>
            <a:xfrm>
              <a:off x="3429000" y="279400"/>
              <a:ext cx="685800" cy="355600"/>
              <a:chOff x="0" y="0"/>
              <a:chExt cx="685800" cy="355600"/>
            </a:xfrm>
          </p:grpSpPr>
          <p:sp>
            <p:nvSpPr>
              <p:cNvPr id="191" name="Shape 473"/>
              <p:cNvSpPr/>
              <p:nvPr/>
            </p:nvSpPr>
            <p:spPr>
              <a:xfrm>
                <a:off x="0" y="25400"/>
                <a:ext cx="685800" cy="304800"/>
              </a:xfrm>
              <a:prstGeom prst="rect">
                <a:avLst/>
              </a:prstGeom>
              <a:solidFill>
                <a:srgbClr val="FFFFFF"/>
              </a:solidFill>
              <a:ln w="25400" cap="flat">
                <a:solidFill>
                  <a:srgbClr val="000066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192" name="Shape 474"/>
              <p:cNvSpPr/>
              <p:nvPr/>
            </p:nvSpPr>
            <p:spPr>
              <a:xfrm>
                <a:off x="147773" y="0"/>
                <a:ext cx="388666" cy="3556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 algn="ctr">
                  <a:defRPr sz="1800" b="1">
                    <a:solidFill>
                      <a:srgbClr val="FFFFFF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FFFFFF"/>
                    </a:solidFill>
                  </a:rPr>
                  <a:t>67</a:t>
                </a:r>
              </a:p>
            </p:txBody>
          </p:sp>
        </p:grpSp>
        <p:sp>
          <p:nvSpPr>
            <p:cNvPr id="189" name="Shape 476"/>
            <p:cNvSpPr/>
            <p:nvPr/>
          </p:nvSpPr>
          <p:spPr>
            <a:xfrm>
              <a:off x="4114800" y="304800"/>
              <a:ext cx="685800" cy="30480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000066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4200">
                  <a:latin typeface="Gill Sans"/>
                  <a:ea typeface="Gill Sans"/>
                  <a:cs typeface="Gill Sans"/>
                  <a:sym typeface="Gill Sans"/>
                </a:defRPr>
              </a:pPr>
              <a:endParaRPr/>
            </a:p>
          </p:txBody>
        </p:sp>
        <p:sp>
          <p:nvSpPr>
            <p:cNvPr id="190" name="Shape 477"/>
            <p:cNvSpPr/>
            <p:nvPr/>
          </p:nvSpPr>
          <p:spPr>
            <a:xfrm>
              <a:off x="4800600" y="304800"/>
              <a:ext cx="685800" cy="30480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000066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4200">
                  <a:latin typeface="Gill Sans"/>
                  <a:ea typeface="Gill Sans"/>
                  <a:cs typeface="Gill Sans"/>
                  <a:sym typeface="Gill Sans"/>
                </a:defRPr>
              </a:pPr>
              <a:endParaRPr/>
            </a:p>
          </p:txBody>
        </p:sp>
      </p:grpSp>
      <p:grpSp>
        <p:nvGrpSpPr>
          <p:cNvPr id="207" name="Group 507"/>
          <p:cNvGrpSpPr/>
          <p:nvPr/>
        </p:nvGrpSpPr>
        <p:grpSpPr>
          <a:xfrm>
            <a:off x="2306870" y="5418194"/>
            <a:ext cx="5486400" cy="635000"/>
            <a:chOff x="0" y="0"/>
            <a:chExt cx="5486400" cy="635000"/>
          </a:xfrm>
        </p:grpSpPr>
        <p:grpSp>
          <p:nvGrpSpPr>
            <p:cNvPr id="208" name="Group 481"/>
            <p:cNvGrpSpPr/>
            <p:nvPr/>
          </p:nvGrpSpPr>
          <p:grpSpPr>
            <a:xfrm>
              <a:off x="1371600" y="0"/>
              <a:ext cx="685801" cy="304800"/>
              <a:chOff x="0" y="0"/>
              <a:chExt cx="685800" cy="304800"/>
            </a:xfrm>
          </p:grpSpPr>
          <p:sp>
            <p:nvSpPr>
              <p:cNvPr id="234" name="Shape 479"/>
              <p:cNvSpPr/>
              <p:nvPr/>
            </p:nvSpPr>
            <p:spPr>
              <a:xfrm>
                <a:off x="0" y="0"/>
                <a:ext cx="685801" cy="30480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235" name="Shape 480"/>
              <p:cNvSpPr/>
              <p:nvPr/>
            </p:nvSpPr>
            <p:spPr>
              <a:xfrm>
                <a:off x="0" y="0"/>
                <a:ext cx="647787" cy="3048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4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sz="1800" b="0">
                    <a:solidFill>
                      <a:srgbClr val="000000"/>
                    </a:solidFill>
                  </a:defRPr>
                </a:pPr>
                <a:r>
                  <a:rPr sz="1400" b="1">
                    <a:solidFill>
                      <a:srgbClr val="000066"/>
                    </a:solidFill>
                  </a:rPr>
                  <a:t>0x100</a:t>
                </a:r>
              </a:p>
            </p:txBody>
          </p:sp>
        </p:grpSp>
        <p:grpSp>
          <p:nvGrpSpPr>
            <p:cNvPr id="209" name="Group 484"/>
            <p:cNvGrpSpPr/>
            <p:nvPr/>
          </p:nvGrpSpPr>
          <p:grpSpPr>
            <a:xfrm>
              <a:off x="2057400" y="0"/>
              <a:ext cx="685801" cy="304800"/>
              <a:chOff x="0" y="0"/>
              <a:chExt cx="685800" cy="304800"/>
            </a:xfrm>
          </p:grpSpPr>
          <p:sp>
            <p:nvSpPr>
              <p:cNvPr id="232" name="Shape 482"/>
              <p:cNvSpPr/>
              <p:nvPr/>
            </p:nvSpPr>
            <p:spPr>
              <a:xfrm>
                <a:off x="0" y="0"/>
                <a:ext cx="685801" cy="30480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233" name="Shape 483"/>
              <p:cNvSpPr/>
              <p:nvPr/>
            </p:nvSpPr>
            <p:spPr>
              <a:xfrm>
                <a:off x="0" y="0"/>
                <a:ext cx="647787" cy="3048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4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sz="1800" b="0">
                    <a:solidFill>
                      <a:srgbClr val="000000"/>
                    </a:solidFill>
                  </a:defRPr>
                </a:pPr>
                <a:r>
                  <a:rPr sz="1400" b="1">
                    <a:solidFill>
                      <a:srgbClr val="000066"/>
                    </a:solidFill>
                  </a:rPr>
                  <a:t>0x101</a:t>
                </a:r>
              </a:p>
            </p:txBody>
          </p:sp>
        </p:grpSp>
        <p:grpSp>
          <p:nvGrpSpPr>
            <p:cNvPr id="210" name="Group 487"/>
            <p:cNvGrpSpPr/>
            <p:nvPr/>
          </p:nvGrpSpPr>
          <p:grpSpPr>
            <a:xfrm>
              <a:off x="2743200" y="0"/>
              <a:ext cx="685801" cy="304800"/>
              <a:chOff x="0" y="0"/>
              <a:chExt cx="685800" cy="304800"/>
            </a:xfrm>
          </p:grpSpPr>
          <p:sp>
            <p:nvSpPr>
              <p:cNvPr id="230" name="Shape 485"/>
              <p:cNvSpPr/>
              <p:nvPr/>
            </p:nvSpPr>
            <p:spPr>
              <a:xfrm>
                <a:off x="0" y="0"/>
                <a:ext cx="685801" cy="30480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231" name="Shape 486"/>
              <p:cNvSpPr/>
              <p:nvPr/>
            </p:nvSpPr>
            <p:spPr>
              <a:xfrm>
                <a:off x="0" y="0"/>
                <a:ext cx="647787" cy="3048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4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sz="1800" b="0">
                    <a:solidFill>
                      <a:srgbClr val="000000"/>
                    </a:solidFill>
                  </a:defRPr>
                </a:pPr>
                <a:r>
                  <a:rPr sz="1400" b="1">
                    <a:solidFill>
                      <a:srgbClr val="000066"/>
                    </a:solidFill>
                  </a:rPr>
                  <a:t>0x102</a:t>
                </a:r>
              </a:p>
            </p:txBody>
          </p:sp>
        </p:grpSp>
        <p:grpSp>
          <p:nvGrpSpPr>
            <p:cNvPr id="211" name="Group 490"/>
            <p:cNvGrpSpPr/>
            <p:nvPr/>
          </p:nvGrpSpPr>
          <p:grpSpPr>
            <a:xfrm>
              <a:off x="3429000" y="0"/>
              <a:ext cx="685801" cy="304800"/>
              <a:chOff x="0" y="0"/>
              <a:chExt cx="685800" cy="304800"/>
            </a:xfrm>
          </p:grpSpPr>
          <p:sp>
            <p:nvSpPr>
              <p:cNvPr id="228" name="Shape 488"/>
              <p:cNvSpPr/>
              <p:nvPr/>
            </p:nvSpPr>
            <p:spPr>
              <a:xfrm>
                <a:off x="0" y="0"/>
                <a:ext cx="685801" cy="30480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229" name="Shape 489"/>
              <p:cNvSpPr/>
              <p:nvPr/>
            </p:nvSpPr>
            <p:spPr>
              <a:xfrm>
                <a:off x="0" y="0"/>
                <a:ext cx="647787" cy="3048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4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sz="1800" b="0">
                    <a:solidFill>
                      <a:srgbClr val="000000"/>
                    </a:solidFill>
                  </a:defRPr>
                </a:pPr>
                <a:r>
                  <a:rPr sz="1400" b="1">
                    <a:solidFill>
                      <a:srgbClr val="000066"/>
                    </a:solidFill>
                  </a:rPr>
                  <a:t>0x103</a:t>
                </a:r>
              </a:p>
            </p:txBody>
          </p:sp>
        </p:grpSp>
        <p:sp>
          <p:nvSpPr>
            <p:cNvPr id="212" name="Shape 491"/>
            <p:cNvSpPr/>
            <p:nvPr/>
          </p:nvSpPr>
          <p:spPr>
            <a:xfrm>
              <a:off x="0" y="304800"/>
              <a:ext cx="685800" cy="30480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000066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4200">
                  <a:latin typeface="Gill Sans"/>
                  <a:ea typeface="Gill Sans"/>
                  <a:cs typeface="Gill Sans"/>
                  <a:sym typeface="Gill Sans"/>
                </a:defRPr>
              </a:pPr>
              <a:endParaRPr/>
            </a:p>
          </p:txBody>
        </p:sp>
        <p:sp>
          <p:nvSpPr>
            <p:cNvPr id="213" name="Shape 492"/>
            <p:cNvSpPr/>
            <p:nvPr/>
          </p:nvSpPr>
          <p:spPr>
            <a:xfrm>
              <a:off x="685800" y="304800"/>
              <a:ext cx="685800" cy="30480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000066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4200">
                  <a:latin typeface="Gill Sans"/>
                  <a:ea typeface="Gill Sans"/>
                  <a:cs typeface="Gill Sans"/>
                  <a:sym typeface="Gill Sans"/>
                </a:defRPr>
              </a:pPr>
              <a:endParaRPr/>
            </a:p>
          </p:txBody>
        </p:sp>
        <p:grpSp>
          <p:nvGrpSpPr>
            <p:cNvPr id="214" name="Group 495"/>
            <p:cNvGrpSpPr/>
            <p:nvPr/>
          </p:nvGrpSpPr>
          <p:grpSpPr>
            <a:xfrm>
              <a:off x="1371600" y="279400"/>
              <a:ext cx="685800" cy="355600"/>
              <a:chOff x="0" y="0"/>
              <a:chExt cx="685800" cy="355600"/>
            </a:xfrm>
          </p:grpSpPr>
          <p:sp>
            <p:nvSpPr>
              <p:cNvPr id="226" name="Shape 493"/>
              <p:cNvSpPr/>
              <p:nvPr/>
            </p:nvSpPr>
            <p:spPr>
              <a:xfrm>
                <a:off x="0" y="25400"/>
                <a:ext cx="685800" cy="304800"/>
              </a:xfrm>
              <a:prstGeom prst="rect">
                <a:avLst/>
              </a:prstGeom>
              <a:solidFill>
                <a:srgbClr val="FFFFFF"/>
              </a:solidFill>
              <a:ln w="25400" cap="flat">
                <a:solidFill>
                  <a:srgbClr val="000066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227" name="Shape 494"/>
              <p:cNvSpPr/>
              <p:nvPr/>
            </p:nvSpPr>
            <p:spPr>
              <a:xfrm>
                <a:off x="147773" y="0"/>
                <a:ext cx="388666" cy="3556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 algn="ctr">
                  <a:defRPr sz="1800" b="1">
                    <a:solidFill>
                      <a:srgbClr val="FFFFFF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FFFFFF"/>
                    </a:solidFill>
                  </a:rPr>
                  <a:t>67</a:t>
                </a:r>
              </a:p>
            </p:txBody>
          </p:sp>
        </p:grpSp>
        <p:grpSp>
          <p:nvGrpSpPr>
            <p:cNvPr id="215" name="Group 498"/>
            <p:cNvGrpSpPr/>
            <p:nvPr/>
          </p:nvGrpSpPr>
          <p:grpSpPr>
            <a:xfrm>
              <a:off x="2057400" y="279400"/>
              <a:ext cx="685800" cy="355600"/>
              <a:chOff x="0" y="0"/>
              <a:chExt cx="685800" cy="355600"/>
            </a:xfrm>
          </p:grpSpPr>
          <p:sp>
            <p:nvSpPr>
              <p:cNvPr id="224" name="Shape 496"/>
              <p:cNvSpPr/>
              <p:nvPr/>
            </p:nvSpPr>
            <p:spPr>
              <a:xfrm>
                <a:off x="0" y="25400"/>
                <a:ext cx="685800" cy="304800"/>
              </a:xfrm>
              <a:prstGeom prst="rect">
                <a:avLst/>
              </a:prstGeom>
              <a:solidFill>
                <a:srgbClr val="FFFFFF"/>
              </a:solidFill>
              <a:ln w="25400" cap="flat">
                <a:solidFill>
                  <a:srgbClr val="000066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225" name="Shape 497"/>
              <p:cNvSpPr/>
              <p:nvPr/>
            </p:nvSpPr>
            <p:spPr>
              <a:xfrm>
                <a:off x="147773" y="0"/>
                <a:ext cx="388666" cy="3556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 algn="ctr">
                  <a:defRPr sz="1800" b="1">
                    <a:solidFill>
                      <a:srgbClr val="FFFFFF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FFFFFF"/>
                    </a:solidFill>
                  </a:rPr>
                  <a:t>45</a:t>
                </a:r>
              </a:p>
            </p:txBody>
          </p:sp>
        </p:grpSp>
        <p:grpSp>
          <p:nvGrpSpPr>
            <p:cNvPr id="216" name="Group 501"/>
            <p:cNvGrpSpPr/>
            <p:nvPr/>
          </p:nvGrpSpPr>
          <p:grpSpPr>
            <a:xfrm>
              <a:off x="2743200" y="279400"/>
              <a:ext cx="685800" cy="355600"/>
              <a:chOff x="0" y="0"/>
              <a:chExt cx="685800" cy="355600"/>
            </a:xfrm>
          </p:grpSpPr>
          <p:sp>
            <p:nvSpPr>
              <p:cNvPr id="222" name="Shape 499"/>
              <p:cNvSpPr/>
              <p:nvPr/>
            </p:nvSpPr>
            <p:spPr>
              <a:xfrm>
                <a:off x="0" y="25400"/>
                <a:ext cx="685800" cy="304800"/>
              </a:xfrm>
              <a:prstGeom prst="rect">
                <a:avLst/>
              </a:prstGeom>
              <a:solidFill>
                <a:srgbClr val="FFFFFF"/>
              </a:solidFill>
              <a:ln w="25400" cap="flat">
                <a:solidFill>
                  <a:srgbClr val="000066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223" name="Shape 500"/>
              <p:cNvSpPr/>
              <p:nvPr/>
            </p:nvSpPr>
            <p:spPr>
              <a:xfrm>
                <a:off x="147773" y="0"/>
                <a:ext cx="388666" cy="3556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 algn="ctr">
                  <a:defRPr sz="1800" b="1">
                    <a:solidFill>
                      <a:srgbClr val="FFFFFF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FFFFFF"/>
                    </a:solidFill>
                  </a:rPr>
                  <a:t>23</a:t>
                </a:r>
              </a:p>
            </p:txBody>
          </p:sp>
        </p:grpSp>
        <p:grpSp>
          <p:nvGrpSpPr>
            <p:cNvPr id="217" name="Group 504"/>
            <p:cNvGrpSpPr/>
            <p:nvPr/>
          </p:nvGrpSpPr>
          <p:grpSpPr>
            <a:xfrm>
              <a:off x="3429000" y="279400"/>
              <a:ext cx="685800" cy="355600"/>
              <a:chOff x="0" y="0"/>
              <a:chExt cx="685800" cy="355600"/>
            </a:xfrm>
          </p:grpSpPr>
          <p:sp>
            <p:nvSpPr>
              <p:cNvPr id="220" name="Shape 502"/>
              <p:cNvSpPr/>
              <p:nvPr/>
            </p:nvSpPr>
            <p:spPr>
              <a:xfrm>
                <a:off x="0" y="25400"/>
                <a:ext cx="685800" cy="304800"/>
              </a:xfrm>
              <a:prstGeom prst="rect">
                <a:avLst/>
              </a:prstGeom>
              <a:solidFill>
                <a:srgbClr val="FFFFFF"/>
              </a:solidFill>
              <a:ln w="25400" cap="flat">
                <a:solidFill>
                  <a:srgbClr val="000066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221" name="Shape 503"/>
              <p:cNvSpPr/>
              <p:nvPr/>
            </p:nvSpPr>
            <p:spPr>
              <a:xfrm>
                <a:off x="147773" y="0"/>
                <a:ext cx="388666" cy="3556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 algn="ctr">
                  <a:defRPr sz="1800" b="1">
                    <a:solidFill>
                      <a:srgbClr val="FFFFFF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FFFFFF"/>
                    </a:solidFill>
                  </a:rPr>
                  <a:t>01</a:t>
                </a:r>
              </a:p>
            </p:txBody>
          </p:sp>
        </p:grpSp>
        <p:sp>
          <p:nvSpPr>
            <p:cNvPr id="218" name="Shape 505"/>
            <p:cNvSpPr/>
            <p:nvPr/>
          </p:nvSpPr>
          <p:spPr>
            <a:xfrm>
              <a:off x="4114800" y="304800"/>
              <a:ext cx="685800" cy="30480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000066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4200">
                  <a:latin typeface="Gill Sans"/>
                  <a:ea typeface="Gill Sans"/>
                  <a:cs typeface="Gill Sans"/>
                  <a:sym typeface="Gill Sans"/>
                </a:defRPr>
              </a:pPr>
              <a:endParaRPr/>
            </a:p>
          </p:txBody>
        </p:sp>
        <p:sp>
          <p:nvSpPr>
            <p:cNvPr id="219" name="Shape 506"/>
            <p:cNvSpPr/>
            <p:nvPr/>
          </p:nvSpPr>
          <p:spPr>
            <a:xfrm>
              <a:off x="4800600" y="304800"/>
              <a:ext cx="685800" cy="30480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000066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4200">
                  <a:latin typeface="Gill Sans"/>
                  <a:ea typeface="Gill Sans"/>
                  <a:cs typeface="Gill Sans"/>
                  <a:sym typeface="Gill Sans"/>
                </a:defRPr>
              </a:pPr>
              <a:endParaRPr/>
            </a:p>
          </p:txBody>
        </p:sp>
      </p:grpSp>
      <p:sp>
        <p:nvSpPr>
          <p:cNvPr id="236" name="Shape 508"/>
          <p:cNvSpPr/>
          <p:nvPr/>
        </p:nvSpPr>
        <p:spPr>
          <a:xfrm>
            <a:off x="780135" y="4537273"/>
            <a:ext cx="1790700" cy="330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25400" tIns="25400" rIns="25400" bIns="25400">
            <a:spAutoFit/>
          </a:bodyPr>
          <a:lstStyle>
            <a:lvl1pPr indent="12700">
              <a:lnSpc>
                <a:spcPct val="95000"/>
              </a:lnSpc>
              <a:defRPr sz="1800" b="1">
                <a:solidFill>
                  <a:srgbClr val="980002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lvl="0">
              <a:defRPr b="0">
                <a:solidFill>
                  <a:srgbClr val="000000"/>
                </a:solidFill>
              </a:defRPr>
            </a:pPr>
            <a:r>
              <a:rPr b="1">
                <a:solidFill>
                  <a:srgbClr val="980002"/>
                </a:solidFill>
              </a:rPr>
              <a:t>Big Endian</a:t>
            </a:r>
          </a:p>
        </p:txBody>
      </p:sp>
      <p:sp>
        <p:nvSpPr>
          <p:cNvPr id="237" name="Shape 509"/>
          <p:cNvSpPr/>
          <p:nvPr/>
        </p:nvSpPr>
        <p:spPr>
          <a:xfrm>
            <a:off x="692759" y="5697594"/>
            <a:ext cx="1790700" cy="330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25400" tIns="25400" rIns="25400" bIns="25400">
            <a:spAutoFit/>
          </a:bodyPr>
          <a:lstStyle>
            <a:lvl1pPr indent="12700">
              <a:lnSpc>
                <a:spcPct val="95000"/>
              </a:lnSpc>
              <a:defRPr sz="1800" b="1">
                <a:solidFill>
                  <a:srgbClr val="980002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lvl="0">
              <a:defRPr b="0">
                <a:solidFill>
                  <a:srgbClr val="000000"/>
                </a:solidFill>
              </a:defRPr>
            </a:pPr>
            <a:r>
              <a:rPr b="1">
                <a:solidFill>
                  <a:srgbClr val="980002"/>
                </a:solidFill>
              </a:rPr>
              <a:t>Little Endian</a:t>
            </a:r>
          </a:p>
        </p:txBody>
      </p:sp>
      <p:grpSp>
        <p:nvGrpSpPr>
          <p:cNvPr id="238" name="Group 522"/>
          <p:cNvGrpSpPr/>
          <p:nvPr/>
        </p:nvGrpSpPr>
        <p:grpSpPr>
          <a:xfrm>
            <a:off x="3678470" y="4542352"/>
            <a:ext cx="2743200" cy="345441"/>
            <a:chOff x="0" y="0"/>
            <a:chExt cx="2743200" cy="345440"/>
          </a:xfrm>
        </p:grpSpPr>
        <p:grpSp>
          <p:nvGrpSpPr>
            <p:cNvPr id="239" name="Group 512"/>
            <p:cNvGrpSpPr/>
            <p:nvPr/>
          </p:nvGrpSpPr>
          <p:grpSpPr>
            <a:xfrm>
              <a:off x="0" y="-1"/>
              <a:ext cx="685800" cy="345442"/>
              <a:chOff x="0" y="0"/>
              <a:chExt cx="685800" cy="345440"/>
            </a:xfrm>
          </p:grpSpPr>
          <p:sp>
            <p:nvSpPr>
              <p:cNvPr id="249" name="Shape 510"/>
              <p:cNvSpPr/>
              <p:nvPr/>
            </p:nvSpPr>
            <p:spPr>
              <a:xfrm>
                <a:off x="0" y="20320"/>
                <a:ext cx="685800" cy="304801"/>
              </a:xfrm>
              <a:prstGeom prst="rect">
                <a:avLst/>
              </a:prstGeom>
              <a:solidFill>
                <a:srgbClr val="FFFF99"/>
              </a:solidFill>
              <a:ln w="28575" cap="flat">
                <a:solidFill>
                  <a:srgbClr val="0033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250" name="Shape 511"/>
              <p:cNvSpPr/>
              <p:nvPr/>
            </p:nvSpPr>
            <p:spPr>
              <a:xfrm>
                <a:off x="152853" y="0"/>
                <a:ext cx="378506" cy="3454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0" tIns="0" rIns="0" bIns="0" numCol="1" anchor="ctr">
                <a:spAutoFit/>
              </a:bodyPr>
              <a:lstStyle>
                <a:lvl1pPr algn="ctr">
                  <a:lnSpc>
                    <a:spcPct val="90000"/>
                  </a:lnSpc>
                  <a:defRPr sz="18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000066"/>
                    </a:solidFill>
                  </a:rPr>
                  <a:t>01</a:t>
                </a:r>
              </a:p>
            </p:txBody>
          </p:sp>
        </p:grpSp>
        <p:grpSp>
          <p:nvGrpSpPr>
            <p:cNvPr id="240" name="Group 515"/>
            <p:cNvGrpSpPr/>
            <p:nvPr/>
          </p:nvGrpSpPr>
          <p:grpSpPr>
            <a:xfrm>
              <a:off x="685800" y="-1"/>
              <a:ext cx="685800" cy="345442"/>
              <a:chOff x="0" y="0"/>
              <a:chExt cx="685800" cy="345440"/>
            </a:xfrm>
          </p:grpSpPr>
          <p:sp>
            <p:nvSpPr>
              <p:cNvPr id="247" name="Shape 513"/>
              <p:cNvSpPr/>
              <p:nvPr/>
            </p:nvSpPr>
            <p:spPr>
              <a:xfrm>
                <a:off x="0" y="20320"/>
                <a:ext cx="685800" cy="304801"/>
              </a:xfrm>
              <a:prstGeom prst="rect">
                <a:avLst/>
              </a:prstGeom>
              <a:solidFill>
                <a:srgbClr val="FFFF99"/>
              </a:solidFill>
              <a:ln w="28575" cap="flat">
                <a:solidFill>
                  <a:srgbClr val="0033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248" name="Shape 514"/>
              <p:cNvSpPr/>
              <p:nvPr/>
            </p:nvSpPr>
            <p:spPr>
              <a:xfrm>
                <a:off x="152853" y="0"/>
                <a:ext cx="378506" cy="3454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0" tIns="0" rIns="0" bIns="0" numCol="1" anchor="ctr">
                <a:spAutoFit/>
              </a:bodyPr>
              <a:lstStyle>
                <a:lvl1pPr algn="ctr">
                  <a:lnSpc>
                    <a:spcPct val="90000"/>
                  </a:lnSpc>
                  <a:defRPr sz="18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000066"/>
                    </a:solidFill>
                  </a:rPr>
                  <a:t>23</a:t>
                </a:r>
              </a:p>
            </p:txBody>
          </p:sp>
        </p:grpSp>
        <p:grpSp>
          <p:nvGrpSpPr>
            <p:cNvPr id="241" name="Group 518"/>
            <p:cNvGrpSpPr/>
            <p:nvPr/>
          </p:nvGrpSpPr>
          <p:grpSpPr>
            <a:xfrm>
              <a:off x="1371600" y="-1"/>
              <a:ext cx="685800" cy="345442"/>
              <a:chOff x="0" y="0"/>
              <a:chExt cx="685800" cy="345440"/>
            </a:xfrm>
          </p:grpSpPr>
          <p:sp>
            <p:nvSpPr>
              <p:cNvPr id="245" name="Shape 516"/>
              <p:cNvSpPr/>
              <p:nvPr/>
            </p:nvSpPr>
            <p:spPr>
              <a:xfrm>
                <a:off x="0" y="20320"/>
                <a:ext cx="685800" cy="304801"/>
              </a:xfrm>
              <a:prstGeom prst="rect">
                <a:avLst/>
              </a:prstGeom>
              <a:solidFill>
                <a:srgbClr val="FFFF99"/>
              </a:solidFill>
              <a:ln w="28575" cap="flat">
                <a:solidFill>
                  <a:srgbClr val="0033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246" name="Shape 517"/>
              <p:cNvSpPr/>
              <p:nvPr/>
            </p:nvSpPr>
            <p:spPr>
              <a:xfrm>
                <a:off x="152853" y="0"/>
                <a:ext cx="378506" cy="3454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0" tIns="0" rIns="0" bIns="0" numCol="1" anchor="ctr">
                <a:spAutoFit/>
              </a:bodyPr>
              <a:lstStyle>
                <a:lvl1pPr algn="ctr">
                  <a:lnSpc>
                    <a:spcPct val="90000"/>
                  </a:lnSpc>
                  <a:defRPr sz="18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000066"/>
                    </a:solidFill>
                  </a:rPr>
                  <a:t>45</a:t>
                </a:r>
              </a:p>
            </p:txBody>
          </p:sp>
        </p:grpSp>
        <p:grpSp>
          <p:nvGrpSpPr>
            <p:cNvPr id="242" name="Group 521"/>
            <p:cNvGrpSpPr/>
            <p:nvPr/>
          </p:nvGrpSpPr>
          <p:grpSpPr>
            <a:xfrm>
              <a:off x="2057400" y="-1"/>
              <a:ext cx="685800" cy="345442"/>
              <a:chOff x="0" y="0"/>
              <a:chExt cx="685800" cy="345440"/>
            </a:xfrm>
          </p:grpSpPr>
          <p:sp>
            <p:nvSpPr>
              <p:cNvPr id="243" name="Shape 519"/>
              <p:cNvSpPr/>
              <p:nvPr/>
            </p:nvSpPr>
            <p:spPr>
              <a:xfrm>
                <a:off x="0" y="20320"/>
                <a:ext cx="685800" cy="304801"/>
              </a:xfrm>
              <a:prstGeom prst="rect">
                <a:avLst/>
              </a:prstGeom>
              <a:solidFill>
                <a:srgbClr val="FFFF99"/>
              </a:solidFill>
              <a:ln w="28575" cap="flat">
                <a:solidFill>
                  <a:srgbClr val="0033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244" name="Shape 520"/>
              <p:cNvSpPr/>
              <p:nvPr/>
            </p:nvSpPr>
            <p:spPr>
              <a:xfrm>
                <a:off x="152853" y="0"/>
                <a:ext cx="378506" cy="3454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0" tIns="0" rIns="0" bIns="0" numCol="1" anchor="ctr">
                <a:spAutoFit/>
              </a:bodyPr>
              <a:lstStyle>
                <a:lvl1pPr algn="ctr">
                  <a:lnSpc>
                    <a:spcPct val="90000"/>
                  </a:lnSpc>
                  <a:defRPr sz="18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000066"/>
                    </a:solidFill>
                  </a:rPr>
                  <a:t>67</a:t>
                </a:r>
              </a:p>
            </p:txBody>
          </p:sp>
        </p:grpSp>
      </p:grpSp>
      <p:grpSp>
        <p:nvGrpSpPr>
          <p:cNvPr id="251" name="Group 535"/>
          <p:cNvGrpSpPr/>
          <p:nvPr/>
        </p:nvGrpSpPr>
        <p:grpSpPr>
          <a:xfrm>
            <a:off x="3678470" y="5722992"/>
            <a:ext cx="2743200" cy="304804"/>
            <a:chOff x="0" y="20319"/>
            <a:chExt cx="2743200" cy="304803"/>
          </a:xfrm>
        </p:grpSpPr>
        <p:grpSp>
          <p:nvGrpSpPr>
            <p:cNvPr id="252" name="Group 525"/>
            <p:cNvGrpSpPr/>
            <p:nvPr/>
          </p:nvGrpSpPr>
          <p:grpSpPr>
            <a:xfrm>
              <a:off x="0" y="20319"/>
              <a:ext cx="685800" cy="304803"/>
              <a:chOff x="0" y="20320"/>
              <a:chExt cx="685800" cy="304801"/>
            </a:xfrm>
          </p:grpSpPr>
          <p:sp>
            <p:nvSpPr>
              <p:cNvPr id="262" name="Shape 523"/>
              <p:cNvSpPr/>
              <p:nvPr/>
            </p:nvSpPr>
            <p:spPr>
              <a:xfrm>
                <a:off x="0" y="20320"/>
                <a:ext cx="685800" cy="304801"/>
              </a:xfrm>
              <a:prstGeom prst="rect">
                <a:avLst/>
              </a:prstGeom>
              <a:solidFill>
                <a:srgbClr val="FFFF99"/>
              </a:solidFill>
              <a:ln w="28575" cap="flat">
                <a:solidFill>
                  <a:srgbClr val="0033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263" name="Shape 524"/>
              <p:cNvSpPr/>
              <p:nvPr/>
            </p:nvSpPr>
            <p:spPr>
              <a:xfrm>
                <a:off x="204247" y="48072"/>
                <a:ext cx="275718" cy="24929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0" tIns="0" rIns="0" bIns="0" numCol="1" anchor="ctr">
                <a:spAutoFit/>
              </a:bodyPr>
              <a:lstStyle>
                <a:lvl1pPr algn="ctr">
                  <a:lnSpc>
                    <a:spcPct val="90000"/>
                  </a:lnSpc>
                  <a:defRPr sz="18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lang="en-US" b="1" dirty="0">
                    <a:solidFill>
                      <a:srgbClr val="000066"/>
                    </a:solidFill>
                  </a:rPr>
                  <a:t>23</a:t>
                </a:r>
                <a:endParaRPr b="1" dirty="0">
                  <a:solidFill>
                    <a:srgbClr val="000066"/>
                  </a:solidFill>
                </a:endParaRPr>
              </a:p>
            </p:txBody>
          </p:sp>
        </p:grpSp>
        <p:grpSp>
          <p:nvGrpSpPr>
            <p:cNvPr id="253" name="Group 528"/>
            <p:cNvGrpSpPr/>
            <p:nvPr/>
          </p:nvGrpSpPr>
          <p:grpSpPr>
            <a:xfrm>
              <a:off x="685800" y="20319"/>
              <a:ext cx="685800" cy="304803"/>
              <a:chOff x="0" y="20320"/>
              <a:chExt cx="685800" cy="304801"/>
            </a:xfrm>
          </p:grpSpPr>
          <p:sp>
            <p:nvSpPr>
              <p:cNvPr id="260" name="Shape 526"/>
              <p:cNvSpPr/>
              <p:nvPr/>
            </p:nvSpPr>
            <p:spPr>
              <a:xfrm>
                <a:off x="0" y="20320"/>
                <a:ext cx="685800" cy="304801"/>
              </a:xfrm>
              <a:prstGeom prst="rect">
                <a:avLst/>
              </a:prstGeom>
              <a:solidFill>
                <a:srgbClr val="FFFF99"/>
              </a:solidFill>
              <a:ln w="28575" cap="flat">
                <a:solidFill>
                  <a:srgbClr val="0033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261" name="Shape 527"/>
              <p:cNvSpPr/>
              <p:nvPr/>
            </p:nvSpPr>
            <p:spPr>
              <a:xfrm>
                <a:off x="204247" y="48072"/>
                <a:ext cx="275718" cy="24929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0" tIns="0" rIns="0" bIns="0" numCol="1" anchor="ctr">
                <a:spAutoFit/>
              </a:bodyPr>
              <a:lstStyle>
                <a:lvl1pPr algn="ctr">
                  <a:lnSpc>
                    <a:spcPct val="90000"/>
                  </a:lnSpc>
                  <a:defRPr sz="18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lang="en-US" b="1" dirty="0">
                    <a:solidFill>
                      <a:srgbClr val="000066"/>
                    </a:solidFill>
                  </a:rPr>
                  <a:t>01</a:t>
                </a:r>
                <a:endParaRPr b="1" dirty="0">
                  <a:solidFill>
                    <a:srgbClr val="000066"/>
                  </a:solidFill>
                </a:endParaRPr>
              </a:p>
            </p:txBody>
          </p:sp>
        </p:grpSp>
        <p:grpSp>
          <p:nvGrpSpPr>
            <p:cNvPr id="254" name="Group 531"/>
            <p:cNvGrpSpPr/>
            <p:nvPr/>
          </p:nvGrpSpPr>
          <p:grpSpPr>
            <a:xfrm>
              <a:off x="1371600" y="20319"/>
              <a:ext cx="685800" cy="304803"/>
              <a:chOff x="0" y="20320"/>
              <a:chExt cx="685800" cy="304801"/>
            </a:xfrm>
          </p:grpSpPr>
          <p:sp>
            <p:nvSpPr>
              <p:cNvPr id="258" name="Shape 529"/>
              <p:cNvSpPr/>
              <p:nvPr/>
            </p:nvSpPr>
            <p:spPr>
              <a:xfrm>
                <a:off x="0" y="20320"/>
                <a:ext cx="685800" cy="304801"/>
              </a:xfrm>
              <a:prstGeom prst="rect">
                <a:avLst/>
              </a:prstGeom>
              <a:solidFill>
                <a:srgbClr val="FFFF99"/>
              </a:solidFill>
              <a:ln w="28575" cap="flat">
                <a:solidFill>
                  <a:srgbClr val="0033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259" name="Shape 530"/>
              <p:cNvSpPr/>
              <p:nvPr/>
            </p:nvSpPr>
            <p:spPr>
              <a:xfrm>
                <a:off x="204248" y="48072"/>
                <a:ext cx="275717" cy="24929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0" tIns="0" rIns="0" bIns="0" numCol="1" anchor="ctr">
                <a:spAutoFit/>
              </a:bodyPr>
              <a:lstStyle>
                <a:lvl1pPr algn="ctr">
                  <a:lnSpc>
                    <a:spcPct val="90000"/>
                  </a:lnSpc>
                  <a:defRPr sz="18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lang="en-US" b="1" dirty="0">
                    <a:solidFill>
                      <a:srgbClr val="000066"/>
                    </a:solidFill>
                  </a:rPr>
                  <a:t>67</a:t>
                </a:r>
                <a:endParaRPr b="1" dirty="0">
                  <a:solidFill>
                    <a:srgbClr val="000066"/>
                  </a:solidFill>
                </a:endParaRPr>
              </a:p>
            </p:txBody>
          </p:sp>
        </p:grpSp>
        <p:grpSp>
          <p:nvGrpSpPr>
            <p:cNvPr id="255" name="Group 534"/>
            <p:cNvGrpSpPr/>
            <p:nvPr/>
          </p:nvGrpSpPr>
          <p:grpSpPr>
            <a:xfrm>
              <a:off x="2057400" y="20319"/>
              <a:ext cx="685800" cy="304803"/>
              <a:chOff x="0" y="20320"/>
              <a:chExt cx="685800" cy="304801"/>
            </a:xfrm>
          </p:grpSpPr>
          <p:sp>
            <p:nvSpPr>
              <p:cNvPr id="256" name="Shape 532"/>
              <p:cNvSpPr/>
              <p:nvPr/>
            </p:nvSpPr>
            <p:spPr>
              <a:xfrm>
                <a:off x="0" y="20320"/>
                <a:ext cx="685800" cy="304801"/>
              </a:xfrm>
              <a:prstGeom prst="rect">
                <a:avLst/>
              </a:prstGeom>
              <a:solidFill>
                <a:srgbClr val="FFFF99"/>
              </a:solidFill>
              <a:ln w="28575" cap="flat">
                <a:solidFill>
                  <a:srgbClr val="0033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257" name="Shape 533"/>
              <p:cNvSpPr/>
              <p:nvPr/>
            </p:nvSpPr>
            <p:spPr>
              <a:xfrm>
                <a:off x="204247" y="48072"/>
                <a:ext cx="275718" cy="24929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0" tIns="0" rIns="0" bIns="0" numCol="1" anchor="ctr">
                <a:spAutoFit/>
              </a:bodyPr>
              <a:lstStyle>
                <a:lvl1pPr algn="ctr">
                  <a:lnSpc>
                    <a:spcPct val="90000"/>
                  </a:lnSpc>
                  <a:defRPr sz="18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lang="en-US" b="1" dirty="0">
                    <a:solidFill>
                      <a:srgbClr val="000066"/>
                    </a:solidFill>
                  </a:rPr>
                  <a:t>45</a:t>
                </a:r>
                <a:endParaRPr b="1" dirty="0">
                  <a:solidFill>
                    <a:srgbClr val="000066"/>
                  </a:solidFill>
                </a:endParaRPr>
              </a:p>
            </p:txBody>
          </p:sp>
        </p:grpSp>
      </p:grpSp>
      <p:sp>
        <p:nvSpPr>
          <p:cNvPr id="264" name="TextBox 263"/>
          <p:cNvSpPr txBox="1"/>
          <p:nvPr/>
        </p:nvSpPr>
        <p:spPr>
          <a:xfrm>
            <a:off x="852050" y="3777887"/>
            <a:ext cx="4611197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rgbClr val="000000"/>
                </a:solidFill>
              </a:rPr>
              <a:t>unsigned short a[] = {0x0123, 0x4567}</a:t>
            </a:r>
            <a:endParaRPr kumimoji="0" lang="en-US" sz="2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 Narrow Bold"/>
              <a:ea typeface="Arial Narrow Bold"/>
              <a:cs typeface="Arial Narrow Bold"/>
              <a:sym typeface="Arial Narrow Bold"/>
            </a:endParaRPr>
          </a:p>
        </p:txBody>
      </p:sp>
      <p:sp>
        <p:nvSpPr>
          <p:cNvPr id="267" name="TextBox 266"/>
          <p:cNvSpPr txBox="1"/>
          <p:nvPr/>
        </p:nvSpPr>
        <p:spPr>
          <a:xfrm>
            <a:off x="2267704" y="4840103"/>
            <a:ext cx="1676098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a[0] = </a:t>
            </a:r>
            <a:r>
              <a:rPr kumimoji="0" lang="en-US" b="0" i="0" u="none" strike="noStrike" cap="none" spc="0" normalizeH="0" baseline="0" dirty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0x0123</a:t>
            </a:r>
          </a:p>
        </p:txBody>
      </p:sp>
      <p:sp>
        <p:nvSpPr>
          <p:cNvPr id="268" name="TextBox 267"/>
          <p:cNvSpPr txBox="1"/>
          <p:nvPr/>
        </p:nvSpPr>
        <p:spPr>
          <a:xfrm>
            <a:off x="2305454" y="6137169"/>
            <a:ext cx="1676098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a[0] = </a:t>
            </a:r>
            <a:r>
              <a:rPr kumimoji="0" lang="en-US" sz="2400" b="0" i="0" u="none" strike="noStrike" cap="none" spc="0" normalizeH="0" baseline="0" dirty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0x0123</a:t>
            </a:r>
          </a:p>
        </p:txBody>
      </p:sp>
      <p:sp>
        <p:nvSpPr>
          <p:cNvPr id="269" name="TextBox 268"/>
          <p:cNvSpPr txBox="1"/>
          <p:nvPr/>
        </p:nvSpPr>
        <p:spPr>
          <a:xfrm>
            <a:off x="4402282" y="4790269"/>
            <a:ext cx="3551611" cy="55399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defTabSz="45720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ym typeface="Avenir Roman"/>
              </a:rPr>
              <a:t>((</a:t>
            </a:r>
            <a:r>
              <a:rPr lang="en-US" b="1" dirty="0">
                <a:sym typeface="Avenir Roman"/>
              </a:rPr>
              <a:t>unsigned char</a:t>
            </a:r>
            <a:r>
              <a:rPr lang="en-US" dirty="0">
                <a:sym typeface="Avenir Roman"/>
              </a:rPr>
              <a:t>*)a)[1] = </a:t>
            </a:r>
            <a:r>
              <a:rPr lang="en-US" dirty="0">
                <a:solidFill>
                  <a:srgbClr val="FF0000"/>
                </a:solidFill>
                <a:sym typeface="Avenir Roman"/>
              </a:rPr>
              <a:t>0x23</a:t>
            </a:r>
          </a:p>
        </p:txBody>
      </p:sp>
      <p:sp>
        <p:nvSpPr>
          <p:cNvPr id="270" name="TextBox 269"/>
          <p:cNvSpPr txBox="1"/>
          <p:nvPr/>
        </p:nvSpPr>
        <p:spPr>
          <a:xfrm>
            <a:off x="4402282" y="6078592"/>
            <a:ext cx="3551611" cy="55399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defTabSz="45720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ym typeface="Avenir Roman"/>
              </a:rPr>
              <a:t>((</a:t>
            </a:r>
            <a:r>
              <a:rPr lang="en-US" b="1" dirty="0">
                <a:sym typeface="Avenir Roman"/>
              </a:rPr>
              <a:t>unsigned char</a:t>
            </a:r>
            <a:r>
              <a:rPr lang="en-US" dirty="0">
                <a:sym typeface="Avenir Roman"/>
              </a:rPr>
              <a:t>*)a)[1] = </a:t>
            </a:r>
            <a:r>
              <a:rPr lang="en-US" dirty="0">
                <a:solidFill>
                  <a:srgbClr val="FF0000"/>
                </a:solidFill>
                <a:sym typeface="Avenir Roman"/>
              </a:rPr>
              <a:t>0x01</a:t>
            </a:r>
          </a:p>
        </p:txBody>
      </p:sp>
    </p:spTree>
    <p:extLst>
      <p:ext uri="{BB962C8B-B14F-4D97-AF65-F5344CB8AC3E}">
        <p14:creationId xmlns:p14="http://schemas.microsoft.com/office/powerpoint/2010/main" val="173063370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" grpId="0" animBg="1"/>
      <p:bldP spid="237" grpId="0" animBg="1"/>
      <p:bldP spid="238" grpId="0" animBg="1" advAuto="0"/>
      <p:bldP spid="251" grpId="0" animBg="1" advAuto="0"/>
      <p:bldP spid="264" grpId="0"/>
      <p:bldP spid="267" grpId="0"/>
      <p:bldP spid="268" grpId="0"/>
      <p:bldP spid="269" grpId="0"/>
      <p:bldP spid="270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Rectangle 3"/>
          <p:cNvSpPr>
            <a:spLocks noChangeArrowheads="1"/>
          </p:cNvSpPr>
          <p:nvPr/>
        </p:nvSpPr>
        <p:spPr bwMode="auto">
          <a:xfrm>
            <a:off x="5675314" y="3124200"/>
            <a:ext cx="457200" cy="1828800"/>
          </a:xfrm>
          <a:prstGeom prst="rect">
            <a:avLst/>
          </a:prstGeom>
          <a:solidFill>
            <a:srgbClr val="CDF1C5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Rectangle 4"/>
          <p:cNvSpPr>
            <a:spLocks noChangeArrowheads="1"/>
          </p:cNvSpPr>
          <p:nvPr/>
        </p:nvSpPr>
        <p:spPr bwMode="auto">
          <a:xfrm>
            <a:off x="3998914" y="3124200"/>
            <a:ext cx="457200" cy="1828800"/>
          </a:xfrm>
          <a:prstGeom prst="rect">
            <a:avLst/>
          </a:prstGeom>
          <a:solidFill>
            <a:srgbClr val="CDF1C5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Rectangle 5"/>
          <p:cNvSpPr>
            <a:spLocks noChangeArrowheads="1"/>
          </p:cNvSpPr>
          <p:nvPr/>
        </p:nvSpPr>
        <p:spPr bwMode="auto">
          <a:xfrm>
            <a:off x="3998914" y="4953000"/>
            <a:ext cx="457200" cy="1524000"/>
          </a:xfrm>
          <a:prstGeom prst="rect">
            <a:avLst/>
          </a:prstGeom>
          <a:solidFill>
            <a:srgbClr val="EFBFBF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4" name="Rectangle 6"/>
          <p:cNvSpPr>
            <a:spLocks noChangeArrowheads="1"/>
          </p:cNvSpPr>
          <p:nvPr/>
        </p:nvSpPr>
        <p:spPr bwMode="auto">
          <a:xfrm>
            <a:off x="5675314" y="1600200"/>
            <a:ext cx="457200" cy="1524000"/>
          </a:xfrm>
          <a:prstGeom prst="rect">
            <a:avLst/>
          </a:prstGeom>
          <a:solidFill>
            <a:srgbClr val="EFBFBF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Oval 8"/>
          <p:cNvSpPr>
            <a:spLocks noChangeArrowheads="1"/>
          </p:cNvSpPr>
          <p:nvPr/>
        </p:nvSpPr>
        <p:spPr bwMode="auto">
          <a:xfrm>
            <a:off x="4075114" y="4724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Text Box 9"/>
          <p:cNvSpPr txBox="1">
            <a:spLocks noChangeArrowheads="1"/>
          </p:cNvSpPr>
          <p:nvPr/>
        </p:nvSpPr>
        <p:spPr bwMode="auto">
          <a:xfrm>
            <a:off x="3160714" y="4648200"/>
            <a:ext cx="7620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0</a:t>
            </a:r>
          </a:p>
        </p:txBody>
      </p:sp>
      <p:sp>
        <p:nvSpPr>
          <p:cNvPr id="24592" name="Line 10"/>
          <p:cNvSpPr>
            <a:spLocks noChangeShapeType="1"/>
          </p:cNvSpPr>
          <p:nvPr/>
        </p:nvSpPr>
        <p:spPr bwMode="auto">
          <a:xfrm>
            <a:off x="4227514" y="4800600"/>
            <a:ext cx="1676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3" name="Oval 11"/>
          <p:cNvSpPr>
            <a:spLocks noChangeArrowheads="1"/>
          </p:cNvSpPr>
          <p:nvPr/>
        </p:nvSpPr>
        <p:spPr bwMode="auto">
          <a:xfrm>
            <a:off x="4075114" y="3200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4" name="Text Box 12"/>
          <p:cNvSpPr txBox="1">
            <a:spLocks noChangeArrowheads="1"/>
          </p:cNvSpPr>
          <p:nvPr/>
        </p:nvSpPr>
        <p:spPr bwMode="auto">
          <a:xfrm>
            <a:off x="3101976" y="3124200"/>
            <a:ext cx="890588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TMax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595" name="Line 13"/>
          <p:cNvSpPr>
            <a:spLocks noChangeShapeType="1"/>
          </p:cNvSpPr>
          <p:nvPr/>
        </p:nvSpPr>
        <p:spPr bwMode="auto">
          <a:xfrm>
            <a:off x="4227514" y="3276600"/>
            <a:ext cx="1676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6" name="Oval 14"/>
          <p:cNvSpPr>
            <a:spLocks noChangeArrowheads="1"/>
          </p:cNvSpPr>
          <p:nvPr/>
        </p:nvSpPr>
        <p:spPr bwMode="auto">
          <a:xfrm>
            <a:off x="4075114" y="6248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7" name="Text Box 15"/>
          <p:cNvSpPr txBox="1">
            <a:spLocks noChangeArrowheads="1"/>
          </p:cNvSpPr>
          <p:nvPr/>
        </p:nvSpPr>
        <p:spPr bwMode="auto">
          <a:xfrm>
            <a:off x="3089276" y="6172200"/>
            <a:ext cx="827088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TMin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598" name="Oval 16"/>
          <p:cNvSpPr>
            <a:spLocks noChangeArrowheads="1"/>
          </p:cNvSpPr>
          <p:nvPr/>
        </p:nvSpPr>
        <p:spPr bwMode="auto">
          <a:xfrm>
            <a:off x="4075114" y="50292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9" name="Text Box 17"/>
          <p:cNvSpPr txBox="1">
            <a:spLocks noChangeArrowheads="1"/>
          </p:cNvSpPr>
          <p:nvPr/>
        </p:nvSpPr>
        <p:spPr bwMode="auto">
          <a:xfrm>
            <a:off x="3160714" y="4953000"/>
            <a:ext cx="7620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–1</a:t>
            </a:r>
          </a:p>
        </p:txBody>
      </p:sp>
      <p:sp>
        <p:nvSpPr>
          <p:cNvPr id="24600" name="Oval 18"/>
          <p:cNvSpPr>
            <a:spLocks noChangeArrowheads="1"/>
          </p:cNvSpPr>
          <p:nvPr/>
        </p:nvSpPr>
        <p:spPr bwMode="auto">
          <a:xfrm>
            <a:off x="4075114" y="53340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1" name="Text Box 19"/>
          <p:cNvSpPr txBox="1">
            <a:spLocks noChangeArrowheads="1"/>
          </p:cNvSpPr>
          <p:nvPr/>
        </p:nvSpPr>
        <p:spPr bwMode="auto">
          <a:xfrm>
            <a:off x="3160714" y="5257800"/>
            <a:ext cx="7620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–2</a:t>
            </a:r>
          </a:p>
        </p:txBody>
      </p:sp>
      <p:sp>
        <p:nvSpPr>
          <p:cNvPr id="24602" name="Oval 20"/>
          <p:cNvSpPr>
            <a:spLocks noChangeArrowheads="1"/>
          </p:cNvSpPr>
          <p:nvPr/>
        </p:nvSpPr>
        <p:spPr bwMode="auto">
          <a:xfrm>
            <a:off x="5903914" y="4724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3" name="Oval 21"/>
          <p:cNvSpPr>
            <a:spLocks noChangeArrowheads="1"/>
          </p:cNvSpPr>
          <p:nvPr/>
        </p:nvSpPr>
        <p:spPr bwMode="auto">
          <a:xfrm>
            <a:off x="5903914" y="3200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4" name="Oval 22"/>
          <p:cNvSpPr>
            <a:spLocks noChangeArrowheads="1"/>
          </p:cNvSpPr>
          <p:nvPr/>
        </p:nvSpPr>
        <p:spPr bwMode="auto">
          <a:xfrm>
            <a:off x="5903914" y="28956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5" name="Oval 23"/>
          <p:cNvSpPr>
            <a:spLocks noChangeArrowheads="1"/>
          </p:cNvSpPr>
          <p:nvPr/>
        </p:nvSpPr>
        <p:spPr bwMode="auto">
          <a:xfrm>
            <a:off x="5903914" y="1676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6" name="Oval 24"/>
          <p:cNvSpPr>
            <a:spLocks noChangeArrowheads="1"/>
          </p:cNvSpPr>
          <p:nvPr/>
        </p:nvSpPr>
        <p:spPr bwMode="auto">
          <a:xfrm>
            <a:off x="5903914" y="19812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7" name="Freeform 25"/>
          <p:cNvSpPr>
            <a:spLocks/>
          </p:cNvSpPr>
          <p:nvPr/>
        </p:nvSpPr>
        <p:spPr bwMode="auto">
          <a:xfrm>
            <a:off x="4227514" y="1752600"/>
            <a:ext cx="1676400" cy="3352800"/>
          </a:xfrm>
          <a:custGeom>
            <a:avLst/>
            <a:gdLst>
              <a:gd name="T0" fmla="*/ 0 w 1056"/>
              <a:gd name="T1" fmla="*/ 2112 h 2112"/>
              <a:gd name="T2" fmla="*/ 144 w 1056"/>
              <a:gd name="T3" fmla="*/ 2112 h 2112"/>
              <a:gd name="T4" fmla="*/ 912 w 1056"/>
              <a:gd name="T5" fmla="*/ 0 h 2112"/>
              <a:gd name="T6" fmla="*/ 1056 w 1056"/>
              <a:gd name="T7" fmla="*/ 0 h 2112"/>
              <a:gd name="T8" fmla="*/ 0 60000 65536"/>
              <a:gd name="T9" fmla="*/ 0 60000 65536"/>
              <a:gd name="T10" fmla="*/ 0 60000 65536"/>
              <a:gd name="T11" fmla="*/ 0 60000 65536"/>
              <a:gd name="T12" fmla="*/ 0 w 1056"/>
              <a:gd name="T13" fmla="*/ 0 h 2112"/>
              <a:gd name="T14" fmla="*/ 1056 w 1056"/>
              <a:gd name="T15" fmla="*/ 2112 h 2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56" h="2112">
                <a:moveTo>
                  <a:pt x="0" y="2112"/>
                </a:moveTo>
                <a:lnTo>
                  <a:pt x="144" y="2112"/>
                </a:lnTo>
                <a:lnTo>
                  <a:pt x="912" y="0"/>
                </a:lnTo>
                <a:lnTo>
                  <a:pt x="1056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8" name="Freeform 26"/>
          <p:cNvSpPr>
            <a:spLocks/>
          </p:cNvSpPr>
          <p:nvPr/>
        </p:nvSpPr>
        <p:spPr bwMode="auto">
          <a:xfrm>
            <a:off x="4227514" y="2057400"/>
            <a:ext cx="1676400" cy="3352800"/>
          </a:xfrm>
          <a:custGeom>
            <a:avLst/>
            <a:gdLst>
              <a:gd name="T0" fmla="*/ 0 w 1056"/>
              <a:gd name="T1" fmla="*/ 2112 h 2112"/>
              <a:gd name="T2" fmla="*/ 144 w 1056"/>
              <a:gd name="T3" fmla="*/ 2112 h 2112"/>
              <a:gd name="T4" fmla="*/ 912 w 1056"/>
              <a:gd name="T5" fmla="*/ 0 h 2112"/>
              <a:gd name="T6" fmla="*/ 1056 w 1056"/>
              <a:gd name="T7" fmla="*/ 0 h 2112"/>
              <a:gd name="T8" fmla="*/ 0 60000 65536"/>
              <a:gd name="T9" fmla="*/ 0 60000 65536"/>
              <a:gd name="T10" fmla="*/ 0 60000 65536"/>
              <a:gd name="T11" fmla="*/ 0 60000 65536"/>
              <a:gd name="T12" fmla="*/ 0 w 1056"/>
              <a:gd name="T13" fmla="*/ 0 h 2112"/>
              <a:gd name="T14" fmla="*/ 1056 w 1056"/>
              <a:gd name="T15" fmla="*/ 2112 h 2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56" h="2112">
                <a:moveTo>
                  <a:pt x="0" y="2112"/>
                </a:moveTo>
                <a:lnTo>
                  <a:pt x="144" y="2112"/>
                </a:lnTo>
                <a:lnTo>
                  <a:pt x="912" y="0"/>
                </a:lnTo>
                <a:lnTo>
                  <a:pt x="1056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9" name="Freeform 27"/>
          <p:cNvSpPr>
            <a:spLocks/>
          </p:cNvSpPr>
          <p:nvPr/>
        </p:nvSpPr>
        <p:spPr bwMode="auto">
          <a:xfrm>
            <a:off x="4227514" y="2971800"/>
            <a:ext cx="1676400" cy="3352800"/>
          </a:xfrm>
          <a:custGeom>
            <a:avLst/>
            <a:gdLst>
              <a:gd name="T0" fmla="*/ 0 w 1056"/>
              <a:gd name="T1" fmla="*/ 2112 h 2112"/>
              <a:gd name="T2" fmla="*/ 144 w 1056"/>
              <a:gd name="T3" fmla="*/ 2112 h 2112"/>
              <a:gd name="T4" fmla="*/ 912 w 1056"/>
              <a:gd name="T5" fmla="*/ 0 h 2112"/>
              <a:gd name="T6" fmla="*/ 1056 w 1056"/>
              <a:gd name="T7" fmla="*/ 0 h 2112"/>
              <a:gd name="T8" fmla="*/ 0 60000 65536"/>
              <a:gd name="T9" fmla="*/ 0 60000 65536"/>
              <a:gd name="T10" fmla="*/ 0 60000 65536"/>
              <a:gd name="T11" fmla="*/ 0 60000 65536"/>
              <a:gd name="T12" fmla="*/ 0 w 1056"/>
              <a:gd name="T13" fmla="*/ 0 h 2112"/>
              <a:gd name="T14" fmla="*/ 1056 w 1056"/>
              <a:gd name="T15" fmla="*/ 2112 h 2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56" h="2112">
                <a:moveTo>
                  <a:pt x="0" y="2112"/>
                </a:moveTo>
                <a:lnTo>
                  <a:pt x="144" y="2112"/>
                </a:lnTo>
                <a:lnTo>
                  <a:pt x="912" y="0"/>
                </a:lnTo>
                <a:lnTo>
                  <a:pt x="1056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10" name="Text Box 28"/>
          <p:cNvSpPr txBox="1">
            <a:spLocks noChangeArrowheads="1"/>
          </p:cNvSpPr>
          <p:nvPr/>
        </p:nvSpPr>
        <p:spPr bwMode="auto">
          <a:xfrm>
            <a:off x="6208714" y="4648200"/>
            <a:ext cx="7620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0</a:t>
            </a:r>
          </a:p>
        </p:txBody>
      </p:sp>
      <p:sp>
        <p:nvSpPr>
          <p:cNvPr id="24611" name="Text Box 29"/>
          <p:cNvSpPr txBox="1">
            <a:spLocks noChangeArrowheads="1"/>
          </p:cNvSpPr>
          <p:nvPr/>
        </p:nvSpPr>
        <p:spPr bwMode="auto">
          <a:xfrm>
            <a:off x="6132514" y="1524000"/>
            <a:ext cx="11430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UMax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612" name="Text Box 30"/>
          <p:cNvSpPr txBox="1">
            <a:spLocks noChangeArrowheads="1"/>
          </p:cNvSpPr>
          <p:nvPr/>
        </p:nvSpPr>
        <p:spPr bwMode="auto">
          <a:xfrm>
            <a:off x="6132514" y="1828800"/>
            <a:ext cx="14478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UMax</a:t>
            </a:r>
            <a:r>
              <a:rPr lang="en-US" b="0" dirty="0">
                <a:latin typeface="Calibri" pitchFamily="34" charset="0"/>
              </a:rPr>
              <a:t> – 1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613" name="Text Box 31"/>
          <p:cNvSpPr txBox="1">
            <a:spLocks noChangeArrowheads="1"/>
          </p:cNvSpPr>
          <p:nvPr/>
        </p:nvSpPr>
        <p:spPr bwMode="auto">
          <a:xfrm>
            <a:off x="6208714" y="3124200"/>
            <a:ext cx="890588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TMax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614" name="Text Box 32"/>
          <p:cNvSpPr txBox="1">
            <a:spLocks noChangeArrowheads="1"/>
          </p:cNvSpPr>
          <p:nvPr/>
        </p:nvSpPr>
        <p:spPr bwMode="auto">
          <a:xfrm>
            <a:off x="6208714" y="2819400"/>
            <a:ext cx="1406525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TMax</a:t>
            </a:r>
            <a:r>
              <a:rPr lang="en-US" b="0" i="1" dirty="0">
                <a:latin typeface="Calibri" pitchFamily="34" charset="0"/>
              </a:rPr>
              <a:t>  </a:t>
            </a:r>
            <a:r>
              <a:rPr lang="en-US" b="0" dirty="0">
                <a:latin typeface="Calibri" pitchFamily="34" charset="0"/>
              </a:rPr>
              <a:t>+ 1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586" name="Rectangle 33"/>
          <p:cNvSpPr>
            <a:spLocks noChangeArrowheads="1"/>
          </p:cNvSpPr>
          <p:nvPr/>
        </p:nvSpPr>
        <p:spPr bwMode="auto">
          <a:xfrm>
            <a:off x="685801" y="4549775"/>
            <a:ext cx="2133600" cy="7080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2’s Complement Range</a:t>
            </a:r>
          </a:p>
        </p:txBody>
      </p:sp>
      <p:sp>
        <p:nvSpPr>
          <p:cNvPr id="24587" name="Freeform 34"/>
          <p:cNvSpPr>
            <a:spLocks/>
          </p:cNvSpPr>
          <p:nvPr/>
        </p:nvSpPr>
        <p:spPr bwMode="auto">
          <a:xfrm>
            <a:off x="2971801" y="3200400"/>
            <a:ext cx="152400" cy="3352800"/>
          </a:xfrm>
          <a:custGeom>
            <a:avLst/>
            <a:gdLst>
              <a:gd name="T0" fmla="*/ 96 w 144"/>
              <a:gd name="T1" fmla="*/ 2160 h 2160"/>
              <a:gd name="T2" fmla="*/ 0 w 144"/>
              <a:gd name="T3" fmla="*/ 2160 h 2160"/>
              <a:gd name="T4" fmla="*/ 0 w 144"/>
              <a:gd name="T5" fmla="*/ 0 h 2160"/>
              <a:gd name="T6" fmla="*/ 144 w 144"/>
              <a:gd name="T7" fmla="*/ 0 h 2160"/>
              <a:gd name="T8" fmla="*/ 0 60000 65536"/>
              <a:gd name="T9" fmla="*/ 0 60000 65536"/>
              <a:gd name="T10" fmla="*/ 0 60000 65536"/>
              <a:gd name="T11" fmla="*/ 0 60000 65536"/>
              <a:gd name="T12" fmla="*/ 0 w 144"/>
              <a:gd name="T13" fmla="*/ 0 h 2160"/>
              <a:gd name="T14" fmla="*/ 144 w 144"/>
              <a:gd name="T15" fmla="*/ 2160 h 21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4" h="2160">
                <a:moveTo>
                  <a:pt x="96" y="2160"/>
                </a:moveTo>
                <a:lnTo>
                  <a:pt x="0" y="2160"/>
                </a:lnTo>
                <a:lnTo>
                  <a:pt x="0" y="0"/>
                </a:lnTo>
                <a:lnTo>
                  <a:pt x="144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Freeform 35"/>
          <p:cNvSpPr>
            <a:spLocks/>
          </p:cNvSpPr>
          <p:nvPr/>
        </p:nvSpPr>
        <p:spPr bwMode="auto">
          <a:xfrm flipH="1">
            <a:off x="7564439" y="1600200"/>
            <a:ext cx="152400" cy="3352800"/>
          </a:xfrm>
          <a:custGeom>
            <a:avLst/>
            <a:gdLst>
              <a:gd name="T0" fmla="*/ 96 w 144"/>
              <a:gd name="T1" fmla="*/ 2160 h 2160"/>
              <a:gd name="T2" fmla="*/ 0 w 144"/>
              <a:gd name="T3" fmla="*/ 2160 h 2160"/>
              <a:gd name="T4" fmla="*/ 0 w 144"/>
              <a:gd name="T5" fmla="*/ 0 h 2160"/>
              <a:gd name="T6" fmla="*/ 144 w 144"/>
              <a:gd name="T7" fmla="*/ 0 h 2160"/>
              <a:gd name="T8" fmla="*/ 0 60000 65536"/>
              <a:gd name="T9" fmla="*/ 0 60000 65536"/>
              <a:gd name="T10" fmla="*/ 0 60000 65536"/>
              <a:gd name="T11" fmla="*/ 0 60000 65536"/>
              <a:gd name="T12" fmla="*/ 0 w 144"/>
              <a:gd name="T13" fmla="*/ 0 h 2160"/>
              <a:gd name="T14" fmla="*/ 144 w 144"/>
              <a:gd name="T15" fmla="*/ 2160 h 21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4" h="2160">
                <a:moveTo>
                  <a:pt x="96" y="2160"/>
                </a:moveTo>
                <a:lnTo>
                  <a:pt x="0" y="2160"/>
                </a:lnTo>
                <a:lnTo>
                  <a:pt x="0" y="0"/>
                </a:lnTo>
                <a:lnTo>
                  <a:pt x="144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Rectangle 36"/>
          <p:cNvSpPr>
            <a:spLocks noChangeArrowheads="1"/>
          </p:cNvSpPr>
          <p:nvPr/>
        </p:nvSpPr>
        <p:spPr bwMode="auto">
          <a:xfrm>
            <a:off x="7753352" y="2895600"/>
            <a:ext cx="1162050" cy="7080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Unsigned</a:t>
            </a:r>
          </a:p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Range</a:t>
            </a:r>
          </a:p>
        </p:txBody>
      </p:sp>
      <p:sp>
        <p:nvSpPr>
          <p:cNvPr id="123941" name="Rectangle 37"/>
          <p:cNvSpPr>
            <a:spLocks noGrp="1" noChangeArrowheads="1"/>
          </p:cNvSpPr>
          <p:nvPr>
            <p:ph type="title"/>
          </p:nvPr>
        </p:nvSpPr>
        <p:spPr>
          <a:xfrm>
            <a:off x="270412" y="533400"/>
            <a:ext cx="79454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Conversion Visualized</a:t>
            </a:r>
          </a:p>
        </p:txBody>
      </p:sp>
      <p:sp>
        <p:nvSpPr>
          <p:cNvPr id="123942" name="Rectangle 38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4159250" cy="1716087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2’s Comp. </a:t>
            </a:r>
            <a:r>
              <a:rPr lang="en-US">
                <a:sym typeface="Symbol" pitchFamily="18" charset="2"/>
              </a:rPr>
              <a:t></a:t>
            </a:r>
            <a:r>
              <a:rPr lang="en-US"/>
              <a:t> Unsigned</a:t>
            </a:r>
          </a:p>
          <a:p>
            <a:pPr lvl="1" eaLnBrk="1" hangingPunct="1">
              <a:defRPr/>
            </a:pPr>
            <a:r>
              <a:rPr lang="en-US"/>
              <a:t>Ordering Inversion</a:t>
            </a:r>
          </a:p>
          <a:p>
            <a:pPr lvl="1" eaLnBrk="1" hangingPunct="1">
              <a:defRPr/>
            </a:pPr>
            <a:r>
              <a:rPr lang="en-US"/>
              <a:t>Negative </a:t>
            </a:r>
            <a:r>
              <a:rPr lang="en-US">
                <a:sym typeface="Symbol" pitchFamily="18" charset="2"/>
              </a:rPr>
              <a:t></a:t>
            </a:r>
            <a:r>
              <a:rPr lang="en-US"/>
              <a:t> Big Positive</a:t>
            </a:r>
          </a:p>
        </p:txBody>
      </p:sp>
    </p:spTree>
    <p:extLst>
      <p:ext uri="{BB962C8B-B14F-4D97-AF65-F5344CB8AC3E}">
        <p14:creationId xmlns:p14="http://schemas.microsoft.com/office/powerpoint/2010/main" val="147139657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90" grpId="0" animBg="1"/>
      <p:bldP spid="24592" grpId="0" animBg="1"/>
      <p:bldP spid="24593" grpId="0" animBg="1"/>
      <p:bldP spid="24595" grpId="0" animBg="1"/>
      <p:bldP spid="24596" grpId="0" animBg="1"/>
      <p:bldP spid="24598" grpId="0" animBg="1"/>
      <p:bldP spid="24600" grpId="0" animBg="1"/>
      <p:bldP spid="24602" grpId="0" animBg="1"/>
      <p:bldP spid="24603" grpId="0" animBg="1"/>
      <p:bldP spid="24604" grpId="0" animBg="1"/>
      <p:bldP spid="24605" grpId="0" animBg="1"/>
      <p:bldP spid="24606" grpId="0" animBg="1"/>
      <p:bldP spid="24607" grpId="0" animBg="1"/>
      <p:bldP spid="24608" grpId="0" animBg="1"/>
      <p:bldP spid="24609" grpId="0" animBg="1"/>
      <p:bldP spid="24587" grpId="0" animBg="1"/>
      <p:bldP spid="24588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23850"/>
            <a:ext cx="70056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Why Does Sign Extension Work? 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07387" cy="1641475"/>
          </a:xfrm>
        </p:spPr>
        <p:txBody>
          <a:bodyPr/>
          <a:lstStyle/>
          <a:p>
            <a:r>
              <a:rPr lang="en-US" dirty="0"/>
              <a:t>Consider sign extension from X (w = 3) to X’ (w’ = 4)</a:t>
            </a:r>
          </a:p>
          <a:p>
            <a:endParaRPr lang="en-US" dirty="0"/>
          </a:p>
          <a:p>
            <a:r>
              <a:rPr lang="en-US" dirty="0"/>
              <a:t>For nonnegative values, simply add a 0 (same as unsigned)</a:t>
            </a:r>
          </a:p>
          <a:p>
            <a:endParaRPr lang="en-US" dirty="0"/>
          </a:p>
          <a:p>
            <a:r>
              <a:rPr lang="en-US" dirty="0"/>
              <a:t>For negative values, X = [1 x</a:t>
            </a:r>
            <a:r>
              <a:rPr lang="en-US" baseline="-25000" dirty="0"/>
              <a:t>1</a:t>
            </a:r>
            <a:r>
              <a:rPr lang="en-US" dirty="0"/>
              <a:t> x</a:t>
            </a:r>
            <a:r>
              <a:rPr lang="en-US" baseline="-25000" dirty="0"/>
              <a:t>0</a:t>
            </a:r>
            <a:r>
              <a:rPr lang="en-US" dirty="0"/>
              <a:t>]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X’ = [1 1 x</a:t>
            </a:r>
            <a:r>
              <a:rPr lang="en-US" baseline="-25000" dirty="0"/>
              <a:t>1</a:t>
            </a:r>
            <a:r>
              <a:rPr lang="en-US" dirty="0"/>
              <a:t> x</a:t>
            </a:r>
            <a:r>
              <a:rPr lang="en-US" baseline="-25000" dirty="0"/>
              <a:t>0</a:t>
            </a:r>
            <a:r>
              <a:rPr lang="en-US" dirty="0"/>
              <a:t>]</a:t>
            </a:r>
          </a:p>
          <a:p>
            <a:pPr lvl="1"/>
            <a:r>
              <a:rPr lang="en-US" dirty="0"/>
              <a:t>In X, we have -4 + 2*x</a:t>
            </a:r>
            <a:r>
              <a:rPr lang="en-US" baseline="-25000" dirty="0"/>
              <a:t>1</a:t>
            </a:r>
            <a:r>
              <a:rPr lang="en-US" dirty="0"/>
              <a:t> + x</a:t>
            </a:r>
            <a:r>
              <a:rPr lang="en-US" baseline="-25000" dirty="0"/>
              <a:t>0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In X’, we have -8 + 4 + 2*x</a:t>
            </a:r>
            <a:r>
              <a:rPr lang="en-US" baseline="-25000" dirty="0"/>
              <a:t>1</a:t>
            </a:r>
            <a:r>
              <a:rPr lang="en-US" dirty="0"/>
              <a:t> + x</a:t>
            </a:r>
            <a:r>
              <a:rPr lang="en-US" baseline="-25000" dirty="0"/>
              <a:t>0</a:t>
            </a:r>
          </a:p>
          <a:p>
            <a:pPr lvl="1"/>
            <a:r>
              <a:rPr lang="en-US" dirty="0"/>
              <a:t>-8 + 4 == -4</a:t>
            </a:r>
          </a:p>
          <a:p>
            <a:pPr lvl="1"/>
            <a:endParaRPr lang="en-US" dirty="0"/>
          </a:p>
          <a:p>
            <a:r>
              <a:rPr lang="en-US" dirty="0"/>
              <a:t>In general, -2</a:t>
            </a:r>
            <a:r>
              <a:rPr lang="en-US" baseline="30000" dirty="0"/>
              <a:t>w</a:t>
            </a:r>
            <a:r>
              <a:rPr lang="en-US" dirty="0"/>
              <a:t>+2</a:t>
            </a:r>
            <a:r>
              <a:rPr lang="en-US" baseline="30000" dirty="0"/>
              <a:t>w-1</a:t>
            </a:r>
            <a:r>
              <a:rPr lang="en-US" dirty="0"/>
              <a:t> = -2</a:t>
            </a:r>
            <a:r>
              <a:rPr lang="en-US" baseline="30000" dirty="0"/>
              <a:t>w-1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067628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Does Sign Extension Work?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66992" y="1495302"/>
            <a:ext cx="5972146" cy="483209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(1101)</a:t>
            </a:r>
            <a:r>
              <a:rPr kumimoji="0" lang="en-US" sz="2800" b="0" i="0" u="none" strike="noStrike" cap="none" spc="0" normalizeH="0" baseline="-2500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2</a:t>
            </a:r>
            <a:r>
              <a:rPr kumimoji="0" lang="en-US" sz="2800" b="0" i="0" u="none" strike="noStrike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 </a:t>
            </a: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800" dirty="0">
                <a:solidFill>
                  <a:srgbClr val="000000"/>
                </a:solidFill>
              </a:rPr>
              <a:t>    </a:t>
            </a:r>
            <a:r>
              <a:rPr kumimoji="0" lang="en-US" sz="2800" b="0" i="0" u="none" strike="noStrike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= -2</a:t>
            </a:r>
            <a:r>
              <a:rPr lang="en-US" sz="2800" baseline="30000" dirty="0">
                <a:solidFill>
                  <a:srgbClr val="000000"/>
                </a:solidFill>
              </a:rPr>
              <a:t>3</a:t>
            </a:r>
            <a:r>
              <a:rPr kumimoji="0" lang="en-US" sz="2800" b="0" i="0" u="none" strike="noStrike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 + 2</a:t>
            </a:r>
            <a:r>
              <a:rPr kumimoji="0" lang="en-US" sz="2800" b="0" i="0" u="none" strike="noStrike" cap="none" spc="0" normalizeH="0" baseline="3000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2</a:t>
            </a:r>
            <a:r>
              <a:rPr kumimoji="0" lang="en-US" sz="2800" b="0" i="0" u="none" strike="noStrike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 + 2</a:t>
            </a:r>
            <a:r>
              <a:rPr kumimoji="0" lang="en-US" sz="2800" b="0" i="0" u="none" strike="noStrike" cap="none" spc="0" normalizeH="0" baseline="3000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0</a:t>
            </a:r>
            <a:r>
              <a:rPr kumimoji="0" lang="en-US" sz="2800" b="0" i="0" u="none" strike="noStrike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 </a:t>
            </a: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800" dirty="0">
                <a:solidFill>
                  <a:srgbClr val="000000"/>
                </a:solidFill>
              </a:rPr>
              <a:t>    </a:t>
            </a:r>
            <a:r>
              <a:rPr kumimoji="0" lang="en-US" sz="2800" b="0" i="0" u="none" strike="noStrike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Arial Narrow Bold"/>
              </a:rPr>
              <a:t>= -5</a:t>
            </a:r>
            <a:endParaRPr lang="en-US" sz="2800" dirty="0">
              <a:solidFill>
                <a:srgbClr val="000000"/>
              </a:solidFill>
            </a:endParaRP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800" dirty="0">
                <a:solidFill>
                  <a:srgbClr val="000000"/>
                </a:solidFill>
              </a:rPr>
              <a:t>       </a:t>
            </a: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800" dirty="0">
                <a:solidFill>
                  <a:srgbClr val="000000"/>
                </a:solidFill>
              </a:rPr>
              <a:t>(11</a:t>
            </a:r>
            <a:r>
              <a:rPr lang="mr-IN" sz="2800" dirty="0">
                <a:solidFill>
                  <a:srgbClr val="000000"/>
                </a:solidFill>
              </a:rPr>
              <a:t>…</a:t>
            </a:r>
            <a:r>
              <a:rPr lang="en-US" sz="2800" dirty="0">
                <a:solidFill>
                  <a:srgbClr val="000000"/>
                </a:solidFill>
              </a:rPr>
              <a:t>1101)</a:t>
            </a:r>
            <a:r>
              <a:rPr lang="en-US" sz="2800" baseline="-25000" dirty="0">
                <a:solidFill>
                  <a:srgbClr val="000000"/>
                </a:solidFill>
              </a:rPr>
              <a:t>2</a:t>
            </a: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800" dirty="0">
                <a:solidFill>
                  <a:srgbClr val="000000"/>
                </a:solidFill>
              </a:rPr>
              <a:t>    = -2</a:t>
            </a:r>
            <a:r>
              <a:rPr lang="en-US" sz="2800" baseline="30000" dirty="0">
                <a:solidFill>
                  <a:srgbClr val="000000"/>
                </a:solidFill>
              </a:rPr>
              <a:t>w-1</a:t>
            </a:r>
            <a:r>
              <a:rPr lang="en-US" sz="2800" dirty="0">
                <a:solidFill>
                  <a:srgbClr val="000000"/>
                </a:solidFill>
              </a:rPr>
              <a:t> + 2</a:t>
            </a:r>
            <a:r>
              <a:rPr lang="en-US" sz="2800" baseline="30000" dirty="0">
                <a:solidFill>
                  <a:srgbClr val="000000"/>
                </a:solidFill>
              </a:rPr>
              <a:t>w-2</a:t>
            </a:r>
            <a:r>
              <a:rPr lang="en-US" sz="2800" dirty="0">
                <a:solidFill>
                  <a:srgbClr val="000000"/>
                </a:solidFill>
              </a:rPr>
              <a:t> + 2</a:t>
            </a:r>
            <a:r>
              <a:rPr lang="en-US" sz="2800" baseline="30000" dirty="0">
                <a:solidFill>
                  <a:srgbClr val="000000"/>
                </a:solidFill>
              </a:rPr>
              <a:t>w-3</a:t>
            </a:r>
            <a:r>
              <a:rPr lang="en-US" sz="2800" dirty="0">
                <a:solidFill>
                  <a:srgbClr val="000000"/>
                </a:solidFill>
              </a:rPr>
              <a:t> + </a:t>
            </a:r>
            <a:r>
              <a:rPr lang="mr-IN" sz="2800" dirty="0">
                <a:solidFill>
                  <a:srgbClr val="000000"/>
                </a:solidFill>
              </a:rPr>
              <a:t>…</a:t>
            </a:r>
            <a:r>
              <a:rPr lang="en-US" sz="2800" dirty="0">
                <a:solidFill>
                  <a:srgbClr val="000000"/>
                </a:solidFill>
              </a:rPr>
              <a:t> + 2</a:t>
            </a:r>
            <a:r>
              <a:rPr lang="en-US" sz="2800" baseline="30000" dirty="0">
                <a:solidFill>
                  <a:srgbClr val="000000"/>
                </a:solidFill>
              </a:rPr>
              <a:t>4</a:t>
            </a:r>
            <a:r>
              <a:rPr lang="en-US" sz="2800" dirty="0">
                <a:solidFill>
                  <a:srgbClr val="000000"/>
                </a:solidFill>
              </a:rPr>
              <a:t> + 2</a:t>
            </a:r>
            <a:r>
              <a:rPr lang="en-US" sz="2800" baseline="30000" dirty="0">
                <a:solidFill>
                  <a:srgbClr val="000000"/>
                </a:solidFill>
              </a:rPr>
              <a:t>3</a:t>
            </a:r>
            <a:r>
              <a:rPr lang="en-US" sz="2800" dirty="0">
                <a:solidFill>
                  <a:srgbClr val="000000"/>
                </a:solidFill>
              </a:rPr>
              <a:t> + 2</a:t>
            </a:r>
            <a:r>
              <a:rPr lang="en-US" sz="2800" baseline="30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solidFill>
                  <a:srgbClr val="000000"/>
                </a:solidFill>
              </a:rPr>
              <a:t> + 2</a:t>
            </a:r>
            <a:r>
              <a:rPr lang="en-US" sz="2800" baseline="30000" dirty="0">
                <a:solidFill>
                  <a:srgbClr val="000000"/>
                </a:solidFill>
              </a:rPr>
              <a:t>0</a:t>
            </a:r>
            <a:endParaRPr lang="en-US" sz="2800" dirty="0">
              <a:solidFill>
                <a:srgbClr val="000000"/>
              </a:solidFill>
            </a:endParaRP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800" dirty="0">
                <a:solidFill>
                  <a:srgbClr val="000000"/>
                </a:solidFill>
              </a:rPr>
              <a:t>    = -2</a:t>
            </a:r>
            <a:r>
              <a:rPr lang="en-US" sz="2800" baseline="30000" dirty="0">
                <a:solidFill>
                  <a:srgbClr val="000000"/>
                </a:solidFill>
              </a:rPr>
              <a:t>w-2</a:t>
            </a:r>
            <a:r>
              <a:rPr lang="en-US" sz="2800" dirty="0">
                <a:solidFill>
                  <a:srgbClr val="000000"/>
                </a:solidFill>
              </a:rPr>
              <a:t> + 2</a:t>
            </a:r>
            <a:r>
              <a:rPr lang="en-US" sz="2800" baseline="30000" dirty="0">
                <a:solidFill>
                  <a:srgbClr val="000000"/>
                </a:solidFill>
              </a:rPr>
              <a:t>w-3</a:t>
            </a:r>
            <a:r>
              <a:rPr lang="en-US" sz="2800" dirty="0">
                <a:solidFill>
                  <a:srgbClr val="000000"/>
                </a:solidFill>
              </a:rPr>
              <a:t> + </a:t>
            </a:r>
            <a:r>
              <a:rPr lang="mr-IN" sz="2800" dirty="0">
                <a:solidFill>
                  <a:srgbClr val="000000"/>
                </a:solidFill>
              </a:rPr>
              <a:t>…</a:t>
            </a:r>
            <a:r>
              <a:rPr lang="en-US" sz="2800" dirty="0">
                <a:solidFill>
                  <a:srgbClr val="000000"/>
                </a:solidFill>
              </a:rPr>
              <a:t> + 2</a:t>
            </a:r>
            <a:r>
              <a:rPr lang="en-US" sz="2800" baseline="30000" dirty="0">
                <a:solidFill>
                  <a:srgbClr val="000000"/>
                </a:solidFill>
              </a:rPr>
              <a:t>4</a:t>
            </a:r>
            <a:r>
              <a:rPr lang="en-US" sz="2800" dirty="0">
                <a:solidFill>
                  <a:srgbClr val="000000"/>
                </a:solidFill>
              </a:rPr>
              <a:t> + 2</a:t>
            </a:r>
            <a:r>
              <a:rPr lang="en-US" sz="2800" baseline="30000" dirty="0">
                <a:solidFill>
                  <a:srgbClr val="000000"/>
                </a:solidFill>
              </a:rPr>
              <a:t>3</a:t>
            </a:r>
            <a:r>
              <a:rPr lang="en-US" sz="2800" dirty="0">
                <a:solidFill>
                  <a:srgbClr val="000000"/>
                </a:solidFill>
              </a:rPr>
              <a:t> + 2</a:t>
            </a:r>
            <a:r>
              <a:rPr lang="en-US" sz="2800" baseline="30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solidFill>
                  <a:srgbClr val="000000"/>
                </a:solidFill>
              </a:rPr>
              <a:t> + 2</a:t>
            </a:r>
            <a:r>
              <a:rPr lang="en-US" sz="2800" baseline="30000" dirty="0">
                <a:solidFill>
                  <a:srgbClr val="000000"/>
                </a:solidFill>
              </a:rPr>
              <a:t>0</a:t>
            </a:r>
            <a:endParaRPr lang="en-US" sz="2800" dirty="0">
              <a:solidFill>
                <a:srgbClr val="000000"/>
              </a:solidFill>
            </a:endParaRP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800" dirty="0">
                <a:solidFill>
                  <a:srgbClr val="000000"/>
                </a:solidFill>
              </a:rPr>
              <a:t>    </a:t>
            </a:r>
            <a:r>
              <a:rPr lang="mr-IN" sz="2800" dirty="0">
                <a:solidFill>
                  <a:srgbClr val="000000"/>
                </a:solidFill>
              </a:rPr>
              <a:t>…</a:t>
            </a:r>
            <a:endParaRPr lang="en-US" sz="2800" dirty="0">
              <a:solidFill>
                <a:srgbClr val="000000"/>
              </a:solidFill>
            </a:endParaRP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800" dirty="0">
                <a:solidFill>
                  <a:srgbClr val="000000"/>
                </a:solidFill>
              </a:rPr>
              <a:t>    = -2</a:t>
            </a:r>
            <a:r>
              <a:rPr lang="en-US" sz="2800" baseline="30000" dirty="0">
                <a:solidFill>
                  <a:srgbClr val="000000"/>
                </a:solidFill>
              </a:rPr>
              <a:t>4</a:t>
            </a:r>
            <a:r>
              <a:rPr lang="en-US" sz="2800" dirty="0">
                <a:solidFill>
                  <a:srgbClr val="000000"/>
                </a:solidFill>
              </a:rPr>
              <a:t> + 2</a:t>
            </a:r>
            <a:r>
              <a:rPr lang="en-US" sz="2800" baseline="30000" dirty="0">
                <a:solidFill>
                  <a:srgbClr val="000000"/>
                </a:solidFill>
              </a:rPr>
              <a:t>3</a:t>
            </a:r>
            <a:r>
              <a:rPr lang="en-US" sz="2800" dirty="0">
                <a:solidFill>
                  <a:srgbClr val="000000"/>
                </a:solidFill>
              </a:rPr>
              <a:t> + 2</a:t>
            </a:r>
            <a:r>
              <a:rPr lang="en-US" sz="2800" baseline="30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solidFill>
                  <a:srgbClr val="000000"/>
                </a:solidFill>
              </a:rPr>
              <a:t> + 2</a:t>
            </a:r>
            <a:r>
              <a:rPr lang="en-US" sz="2800" baseline="30000" dirty="0">
                <a:solidFill>
                  <a:srgbClr val="000000"/>
                </a:solidFill>
              </a:rPr>
              <a:t>0</a:t>
            </a:r>
            <a:endParaRPr lang="en-US" sz="2800" dirty="0">
              <a:solidFill>
                <a:srgbClr val="000000"/>
              </a:solidFill>
            </a:endParaRP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800" dirty="0">
                <a:solidFill>
                  <a:srgbClr val="000000"/>
                </a:solidFill>
              </a:rPr>
              <a:t>    = -2</a:t>
            </a:r>
            <a:r>
              <a:rPr lang="en-US" sz="2800" baseline="30000" dirty="0">
                <a:solidFill>
                  <a:srgbClr val="000000"/>
                </a:solidFill>
              </a:rPr>
              <a:t>3</a:t>
            </a:r>
            <a:r>
              <a:rPr lang="en-US" sz="2800" dirty="0">
                <a:solidFill>
                  <a:srgbClr val="000000"/>
                </a:solidFill>
              </a:rPr>
              <a:t> + 2</a:t>
            </a:r>
            <a:r>
              <a:rPr lang="en-US" sz="2800" baseline="30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solidFill>
                  <a:srgbClr val="000000"/>
                </a:solidFill>
              </a:rPr>
              <a:t> + 2</a:t>
            </a:r>
            <a:r>
              <a:rPr lang="en-US" sz="2800" baseline="30000" dirty="0">
                <a:solidFill>
                  <a:srgbClr val="000000"/>
                </a:solidFill>
              </a:rPr>
              <a:t>0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800" dirty="0">
                <a:solidFill>
                  <a:srgbClr val="000000"/>
                </a:solidFill>
              </a:rPr>
              <a:t>    = -5</a:t>
            </a:r>
          </a:p>
        </p:txBody>
      </p:sp>
      <p:sp>
        <p:nvSpPr>
          <p:cNvPr id="5" name="Rectangle 4"/>
          <p:cNvSpPr/>
          <p:nvPr/>
        </p:nvSpPr>
        <p:spPr>
          <a:xfrm>
            <a:off x="5436234" y="4756804"/>
            <a:ext cx="32383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/>
              <a:t>In general, -2</a:t>
            </a:r>
            <a:r>
              <a:rPr lang="en-US" baseline="30000"/>
              <a:t>w</a:t>
            </a:r>
            <a:r>
              <a:rPr lang="en-US"/>
              <a:t>+2</a:t>
            </a:r>
            <a:r>
              <a:rPr lang="en-US" baseline="30000"/>
              <a:t>w-1</a:t>
            </a:r>
            <a:r>
              <a:rPr lang="en-US"/>
              <a:t> = -2</a:t>
            </a:r>
            <a:r>
              <a:rPr lang="en-US" baseline="30000"/>
              <a:t>w-1</a:t>
            </a:r>
            <a:endParaRPr lang="en-US" baseline="30000" dirty="0"/>
          </a:p>
        </p:txBody>
      </p:sp>
      <p:sp>
        <p:nvSpPr>
          <p:cNvPr id="6" name="TextBox 5"/>
          <p:cNvSpPr txBox="1"/>
          <p:nvPr/>
        </p:nvSpPr>
        <p:spPr>
          <a:xfrm>
            <a:off x="486358" y="3252355"/>
            <a:ext cx="680634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rgbClr val="000000"/>
                </a:solidFill>
              </a:rPr>
              <a:t>w</a:t>
            </a:r>
            <a:r>
              <a:rPr kumimoji="0" lang="en-US" sz="2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-bit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423554" y="5381819"/>
            <a:ext cx="2202874" cy="945573"/>
          </a:xfrm>
          <a:prstGeom prst="roundRect">
            <a:avLst/>
          </a:prstGeom>
          <a:noFill/>
          <a:ln w="25400" cap="flat">
            <a:solidFill>
              <a:srgbClr val="00CC99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Arial Narrow Bold"/>
              <a:ea typeface="Arial Narrow Bold"/>
              <a:cs typeface="Arial Narrow Bold"/>
              <a:sym typeface="Arial Narrow Bold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423554" y="2015775"/>
            <a:ext cx="2202874" cy="810552"/>
          </a:xfrm>
          <a:prstGeom prst="roundRect">
            <a:avLst/>
          </a:prstGeom>
          <a:noFill/>
          <a:ln w="25400" cap="flat">
            <a:solidFill>
              <a:srgbClr val="00CC99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Arial Narrow Bold"/>
              <a:ea typeface="Arial Narrow Bold"/>
              <a:cs typeface="Arial Narrow Bold"/>
              <a:sym typeface="Arial Narrow Bold"/>
            </a:endParaRPr>
          </a:p>
        </p:txBody>
      </p:sp>
    </p:spTree>
    <p:extLst>
      <p:ext uri="{BB962C8B-B14F-4D97-AF65-F5344CB8AC3E}">
        <p14:creationId xmlns:p14="http://schemas.microsoft.com/office/powerpoint/2010/main" val="399993402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34975"/>
            <a:ext cx="6641242" cy="605294"/>
          </a:xfrm>
          <a:noFill/>
        </p:spPr>
        <p:txBody>
          <a:bodyPr wrap="none" lIns="63500" tIns="25400" rIns="63500" bIns="25400" anchor="t">
            <a:spAutoFit/>
          </a:bodyPr>
          <a:lstStyle/>
          <a:p>
            <a:pPr eaLnBrk="1" hangingPunct="1"/>
            <a:r>
              <a:rPr lang="en-US" dirty="0"/>
              <a:t>Encodings for All Four-Bit Integers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922154" y="1233054"/>
            <a:ext cx="3111500" cy="5168900"/>
            <a:chOff x="480" y="768"/>
            <a:chExt cx="1960" cy="3256"/>
          </a:xfrm>
        </p:grpSpPr>
        <p:sp>
          <p:nvSpPr>
            <p:cNvPr id="18437" name="Rectangle 5"/>
            <p:cNvSpPr>
              <a:spLocks noChangeArrowheads="1"/>
            </p:cNvSpPr>
            <p:nvPr/>
          </p:nvSpPr>
          <p:spPr bwMode="auto">
            <a:xfrm>
              <a:off x="480" y="76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i="1" dirty="0">
                  <a:latin typeface="Calibri" pitchFamily="34" charset="0"/>
                </a:rPr>
                <a:t>X</a:t>
              </a:r>
            </a:p>
          </p:txBody>
        </p:sp>
        <p:sp>
          <p:nvSpPr>
            <p:cNvPr id="18438" name="Rectangle 6"/>
            <p:cNvSpPr>
              <a:spLocks noChangeArrowheads="1"/>
            </p:cNvSpPr>
            <p:nvPr/>
          </p:nvSpPr>
          <p:spPr bwMode="auto">
            <a:xfrm>
              <a:off x="1824" y="76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dirty="0">
                  <a:latin typeface="Calibri" pitchFamily="34" charset="0"/>
                </a:rPr>
                <a:t>B2T(</a:t>
              </a:r>
              <a:r>
                <a:rPr lang="en-US" sz="1800" i="1" dirty="0">
                  <a:latin typeface="Calibri" pitchFamily="34" charset="0"/>
                </a:rPr>
                <a:t>X</a:t>
              </a:r>
              <a:r>
                <a:rPr lang="en-US" sz="1800" dirty="0">
                  <a:latin typeface="Calibri" pitchFamily="34" charset="0"/>
                </a:rPr>
                <a:t>)</a:t>
              </a:r>
            </a:p>
          </p:txBody>
        </p:sp>
        <p:sp>
          <p:nvSpPr>
            <p:cNvPr id="18439" name="Rectangle 7"/>
            <p:cNvSpPr>
              <a:spLocks noChangeArrowheads="1"/>
            </p:cNvSpPr>
            <p:nvPr/>
          </p:nvSpPr>
          <p:spPr bwMode="auto">
            <a:xfrm>
              <a:off x="1200" y="76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dirty="0">
                  <a:latin typeface="Calibri" pitchFamily="34" charset="0"/>
                </a:rPr>
                <a:t>B2U(</a:t>
              </a:r>
              <a:r>
                <a:rPr lang="en-US" sz="1800" i="1" dirty="0">
                  <a:latin typeface="Calibri" pitchFamily="34" charset="0"/>
                </a:rPr>
                <a:t>X</a:t>
              </a:r>
              <a:r>
                <a:rPr lang="en-US" sz="1800" dirty="0">
                  <a:latin typeface="Calibri" pitchFamily="34" charset="0"/>
                </a:rPr>
                <a:t>)</a:t>
              </a:r>
            </a:p>
          </p:txBody>
        </p:sp>
        <p:sp>
          <p:nvSpPr>
            <p:cNvPr id="18440" name="Rectangle 8"/>
            <p:cNvSpPr>
              <a:spLocks noChangeArrowheads="1"/>
            </p:cNvSpPr>
            <p:nvPr/>
          </p:nvSpPr>
          <p:spPr bwMode="auto">
            <a:xfrm>
              <a:off x="480" y="96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0000</a:t>
              </a:r>
            </a:p>
          </p:txBody>
        </p:sp>
        <p:sp>
          <p:nvSpPr>
            <p:cNvPr id="18441" name="Rectangle 9"/>
            <p:cNvSpPr>
              <a:spLocks noChangeArrowheads="1"/>
            </p:cNvSpPr>
            <p:nvPr/>
          </p:nvSpPr>
          <p:spPr bwMode="auto">
            <a:xfrm>
              <a:off x="1824" y="96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8442" name="Rectangle 10"/>
            <p:cNvSpPr>
              <a:spLocks noChangeArrowheads="1"/>
            </p:cNvSpPr>
            <p:nvPr/>
          </p:nvSpPr>
          <p:spPr bwMode="auto">
            <a:xfrm>
              <a:off x="480" y="1152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0001</a:t>
              </a:r>
            </a:p>
          </p:txBody>
        </p:sp>
        <p:sp>
          <p:nvSpPr>
            <p:cNvPr id="18443" name="Rectangle 11"/>
            <p:cNvSpPr>
              <a:spLocks noChangeArrowheads="1"/>
            </p:cNvSpPr>
            <p:nvPr/>
          </p:nvSpPr>
          <p:spPr bwMode="auto">
            <a:xfrm>
              <a:off x="1824" y="115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8444" name="Rectangle 12"/>
            <p:cNvSpPr>
              <a:spLocks noChangeArrowheads="1"/>
            </p:cNvSpPr>
            <p:nvPr/>
          </p:nvSpPr>
          <p:spPr bwMode="auto">
            <a:xfrm>
              <a:off x="480" y="1344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0010</a:t>
              </a:r>
            </a:p>
          </p:txBody>
        </p:sp>
        <p:sp>
          <p:nvSpPr>
            <p:cNvPr id="18445" name="Rectangle 13"/>
            <p:cNvSpPr>
              <a:spLocks noChangeArrowheads="1"/>
            </p:cNvSpPr>
            <p:nvPr/>
          </p:nvSpPr>
          <p:spPr bwMode="auto">
            <a:xfrm>
              <a:off x="1824" y="134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18446" name="Rectangle 14"/>
            <p:cNvSpPr>
              <a:spLocks noChangeArrowheads="1"/>
            </p:cNvSpPr>
            <p:nvPr/>
          </p:nvSpPr>
          <p:spPr bwMode="auto">
            <a:xfrm>
              <a:off x="480" y="1536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0011</a:t>
              </a:r>
            </a:p>
          </p:txBody>
        </p:sp>
        <p:sp>
          <p:nvSpPr>
            <p:cNvPr id="18447" name="Rectangle 15"/>
            <p:cNvSpPr>
              <a:spLocks noChangeArrowheads="1"/>
            </p:cNvSpPr>
            <p:nvPr/>
          </p:nvSpPr>
          <p:spPr bwMode="auto">
            <a:xfrm>
              <a:off x="1824" y="1536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3</a:t>
              </a:r>
            </a:p>
          </p:txBody>
        </p:sp>
        <p:sp>
          <p:nvSpPr>
            <p:cNvPr id="18448" name="Rectangle 16"/>
            <p:cNvSpPr>
              <a:spLocks noChangeArrowheads="1"/>
            </p:cNvSpPr>
            <p:nvPr/>
          </p:nvSpPr>
          <p:spPr bwMode="auto">
            <a:xfrm>
              <a:off x="480" y="172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0100</a:t>
              </a:r>
            </a:p>
          </p:txBody>
        </p:sp>
        <p:sp>
          <p:nvSpPr>
            <p:cNvPr id="18449" name="Rectangle 17"/>
            <p:cNvSpPr>
              <a:spLocks noChangeArrowheads="1"/>
            </p:cNvSpPr>
            <p:nvPr/>
          </p:nvSpPr>
          <p:spPr bwMode="auto">
            <a:xfrm>
              <a:off x="1824" y="1728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18450" name="Rectangle 18"/>
            <p:cNvSpPr>
              <a:spLocks noChangeArrowheads="1"/>
            </p:cNvSpPr>
            <p:nvPr/>
          </p:nvSpPr>
          <p:spPr bwMode="auto">
            <a:xfrm>
              <a:off x="480" y="192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0101</a:t>
              </a:r>
            </a:p>
          </p:txBody>
        </p:sp>
        <p:sp>
          <p:nvSpPr>
            <p:cNvPr id="18451" name="Rectangle 19"/>
            <p:cNvSpPr>
              <a:spLocks noChangeArrowheads="1"/>
            </p:cNvSpPr>
            <p:nvPr/>
          </p:nvSpPr>
          <p:spPr bwMode="auto">
            <a:xfrm>
              <a:off x="1824" y="192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5</a:t>
              </a:r>
            </a:p>
          </p:txBody>
        </p:sp>
        <p:sp>
          <p:nvSpPr>
            <p:cNvPr id="18452" name="Rectangle 20"/>
            <p:cNvSpPr>
              <a:spLocks noChangeArrowheads="1"/>
            </p:cNvSpPr>
            <p:nvPr/>
          </p:nvSpPr>
          <p:spPr bwMode="auto">
            <a:xfrm>
              <a:off x="480" y="2112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0110</a:t>
              </a:r>
            </a:p>
          </p:txBody>
        </p:sp>
        <p:sp>
          <p:nvSpPr>
            <p:cNvPr id="18453" name="Rectangle 21"/>
            <p:cNvSpPr>
              <a:spLocks noChangeArrowheads="1"/>
            </p:cNvSpPr>
            <p:nvPr/>
          </p:nvSpPr>
          <p:spPr bwMode="auto">
            <a:xfrm>
              <a:off x="1824" y="211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18454" name="Rectangle 22"/>
            <p:cNvSpPr>
              <a:spLocks noChangeArrowheads="1"/>
            </p:cNvSpPr>
            <p:nvPr/>
          </p:nvSpPr>
          <p:spPr bwMode="auto">
            <a:xfrm>
              <a:off x="480" y="2304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0111</a:t>
              </a:r>
            </a:p>
          </p:txBody>
        </p:sp>
        <p:sp>
          <p:nvSpPr>
            <p:cNvPr id="18455" name="Rectangle 23"/>
            <p:cNvSpPr>
              <a:spLocks noChangeArrowheads="1"/>
            </p:cNvSpPr>
            <p:nvPr/>
          </p:nvSpPr>
          <p:spPr bwMode="auto">
            <a:xfrm>
              <a:off x="1824" y="230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7</a:t>
              </a:r>
            </a:p>
          </p:txBody>
        </p:sp>
        <p:sp>
          <p:nvSpPr>
            <p:cNvPr id="18456" name="Rectangle 24"/>
            <p:cNvSpPr>
              <a:spLocks noChangeArrowheads="1"/>
            </p:cNvSpPr>
            <p:nvPr/>
          </p:nvSpPr>
          <p:spPr bwMode="auto">
            <a:xfrm>
              <a:off x="1824" y="249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–8</a:t>
              </a:r>
            </a:p>
          </p:txBody>
        </p:sp>
        <p:sp>
          <p:nvSpPr>
            <p:cNvPr id="18457" name="Rectangle 25"/>
            <p:cNvSpPr>
              <a:spLocks noChangeArrowheads="1"/>
            </p:cNvSpPr>
            <p:nvPr/>
          </p:nvSpPr>
          <p:spPr bwMode="auto">
            <a:xfrm>
              <a:off x="1200" y="249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8</a:t>
              </a:r>
            </a:p>
          </p:txBody>
        </p:sp>
        <p:sp>
          <p:nvSpPr>
            <p:cNvPr id="18458" name="Rectangle 26"/>
            <p:cNvSpPr>
              <a:spLocks noChangeArrowheads="1"/>
            </p:cNvSpPr>
            <p:nvPr/>
          </p:nvSpPr>
          <p:spPr bwMode="auto">
            <a:xfrm>
              <a:off x="1824" y="268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–7</a:t>
              </a:r>
            </a:p>
          </p:txBody>
        </p:sp>
        <p:sp>
          <p:nvSpPr>
            <p:cNvPr id="18459" name="Rectangle 27"/>
            <p:cNvSpPr>
              <a:spLocks noChangeArrowheads="1"/>
            </p:cNvSpPr>
            <p:nvPr/>
          </p:nvSpPr>
          <p:spPr bwMode="auto">
            <a:xfrm>
              <a:off x="1200" y="268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9</a:t>
              </a:r>
            </a:p>
          </p:txBody>
        </p:sp>
        <p:sp>
          <p:nvSpPr>
            <p:cNvPr id="18460" name="Rectangle 28"/>
            <p:cNvSpPr>
              <a:spLocks noChangeArrowheads="1"/>
            </p:cNvSpPr>
            <p:nvPr/>
          </p:nvSpPr>
          <p:spPr bwMode="auto">
            <a:xfrm>
              <a:off x="1824" y="288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–6</a:t>
              </a:r>
            </a:p>
          </p:txBody>
        </p:sp>
        <p:sp>
          <p:nvSpPr>
            <p:cNvPr id="18461" name="Rectangle 29"/>
            <p:cNvSpPr>
              <a:spLocks noChangeArrowheads="1"/>
            </p:cNvSpPr>
            <p:nvPr/>
          </p:nvSpPr>
          <p:spPr bwMode="auto">
            <a:xfrm>
              <a:off x="1200" y="288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10</a:t>
              </a:r>
            </a:p>
          </p:txBody>
        </p:sp>
        <p:sp>
          <p:nvSpPr>
            <p:cNvPr id="18462" name="Rectangle 30"/>
            <p:cNvSpPr>
              <a:spLocks noChangeArrowheads="1"/>
            </p:cNvSpPr>
            <p:nvPr/>
          </p:nvSpPr>
          <p:spPr bwMode="auto">
            <a:xfrm>
              <a:off x="1824" y="3072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–5</a:t>
              </a:r>
            </a:p>
          </p:txBody>
        </p:sp>
        <p:sp>
          <p:nvSpPr>
            <p:cNvPr id="18463" name="Rectangle 31"/>
            <p:cNvSpPr>
              <a:spLocks noChangeArrowheads="1"/>
            </p:cNvSpPr>
            <p:nvPr/>
          </p:nvSpPr>
          <p:spPr bwMode="auto">
            <a:xfrm>
              <a:off x="1200" y="3072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11</a:t>
              </a:r>
            </a:p>
          </p:txBody>
        </p:sp>
        <p:sp>
          <p:nvSpPr>
            <p:cNvPr id="18464" name="Rectangle 32"/>
            <p:cNvSpPr>
              <a:spLocks noChangeArrowheads="1"/>
            </p:cNvSpPr>
            <p:nvPr/>
          </p:nvSpPr>
          <p:spPr bwMode="auto">
            <a:xfrm>
              <a:off x="1824" y="3264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–4</a:t>
              </a:r>
            </a:p>
          </p:txBody>
        </p:sp>
        <p:sp>
          <p:nvSpPr>
            <p:cNvPr id="18465" name="Rectangle 33"/>
            <p:cNvSpPr>
              <a:spLocks noChangeArrowheads="1"/>
            </p:cNvSpPr>
            <p:nvPr/>
          </p:nvSpPr>
          <p:spPr bwMode="auto">
            <a:xfrm>
              <a:off x="1200" y="3264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12</a:t>
              </a:r>
            </a:p>
          </p:txBody>
        </p:sp>
        <p:sp>
          <p:nvSpPr>
            <p:cNvPr id="18466" name="Rectangle 34"/>
            <p:cNvSpPr>
              <a:spLocks noChangeArrowheads="1"/>
            </p:cNvSpPr>
            <p:nvPr/>
          </p:nvSpPr>
          <p:spPr bwMode="auto">
            <a:xfrm>
              <a:off x="1824" y="345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–3</a:t>
              </a:r>
            </a:p>
          </p:txBody>
        </p:sp>
        <p:sp>
          <p:nvSpPr>
            <p:cNvPr id="18467" name="Rectangle 35"/>
            <p:cNvSpPr>
              <a:spLocks noChangeArrowheads="1"/>
            </p:cNvSpPr>
            <p:nvPr/>
          </p:nvSpPr>
          <p:spPr bwMode="auto">
            <a:xfrm>
              <a:off x="1200" y="345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13</a:t>
              </a:r>
            </a:p>
          </p:txBody>
        </p:sp>
        <p:sp>
          <p:nvSpPr>
            <p:cNvPr id="18468" name="Rectangle 36"/>
            <p:cNvSpPr>
              <a:spLocks noChangeArrowheads="1"/>
            </p:cNvSpPr>
            <p:nvPr/>
          </p:nvSpPr>
          <p:spPr bwMode="auto">
            <a:xfrm>
              <a:off x="1824" y="364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–2</a:t>
              </a:r>
            </a:p>
          </p:txBody>
        </p:sp>
        <p:sp>
          <p:nvSpPr>
            <p:cNvPr id="18469" name="Rectangle 37"/>
            <p:cNvSpPr>
              <a:spLocks noChangeArrowheads="1"/>
            </p:cNvSpPr>
            <p:nvPr/>
          </p:nvSpPr>
          <p:spPr bwMode="auto">
            <a:xfrm>
              <a:off x="1200" y="364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14</a:t>
              </a:r>
            </a:p>
          </p:txBody>
        </p:sp>
        <p:sp>
          <p:nvSpPr>
            <p:cNvPr id="18470" name="Rectangle 38"/>
            <p:cNvSpPr>
              <a:spLocks noChangeArrowheads="1"/>
            </p:cNvSpPr>
            <p:nvPr/>
          </p:nvSpPr>
          <p:spPr bwMode="auto">
            <a:xfrm>
              <a:off x="1824" y="384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–1</a:t>
              </a:r>
            </a:p>
          </p:txBody>
        </p:sp>
        <p:sp>
          <p:nvSpPr>
            <p:cNvPr id="18471" name="Rectangle 39"/>
            <p:cNvSpPr>
              <a:spLocks noChangeArrowheads="1"/>
            </p:cNvSpPr>
            <p:nvPr/>
          </p:nvSpPr>
          <p:spPr bwMode="auto">
            <a:xfrm>
              <a:off x="1200" y="384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15</a:t>
              </a:r>
            </a:p>
          </p:txBody>
        </p:sp>
        <p:sp>
          <p:nvSpPr>
            <p:cNvPr id="18472" name="Rectangle 40"/>
            <p:cNvSpPr>
              <a:spLocks noChangeArrowheads="1"/>
            </p:cNvSpPr>
            <p:nvPr/>
          </p:nvSpPr>
          <p:spPr bwMode="auto">
            <a:xfrm>
              <a:off x="480" y="2496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1000</a:t>
              </a:r>
            </a:p>
          </p:txBody>
        </p:sp>
        <p:sp>
          <p:nvSpPr>
            <p:cNvPr id="18473" name="Rectangle 41"/>
            <p:cNvSpPr>
              <a:spLocks noChangeArrowheads="1"/>
            </p:cNvSpPr>
            <p:nvPr/>
          </p:nvSpPr>
          <p:spPr bwMode="auto">
            <a:xfrm>
              <a:off x="480" y="268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1001</a:t>
              </a:r>
            </a:p>
          </p:txBody>
        </p:sp>
        <p:sp>
          <p:nvSpPr>
            <p:cNvPr id="18474" name="Rectangle 42"/>
            <p:cNvSpPr>
              <a:spLocks noChangeArrowheads="1"/>
            </p:cNvSpPr>
            <p:nvPr/>
          </p:nvSpPr>
          <p:spPr bwMode="auto">
            <a:xfrm>
              <a:off x="480" y="288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1010</a:t>
              </a:r>
            </a:p>
          </p:txBody>
        </p:sp>
        <p:sp>
          <p:nvSpPr>
            <p:cNvPr id="18475" name="Rectangle 43"/>
            <p:cNvSpPr>
              <a:spLocks noChangeArrowheads="1"/>
            </p:cNvSpPr>
            <p:nvPr/>
          </p:nvSpPr>
          <p:spPr bwMode="auto">
            <a:xfrm>
              <a:off x="480" y="3072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1011</a:t>
              </a:r>
            </a:p>
          </p:txBody>
        </p:sp>
        <p:sp>
          <p:nvSpPr>
            <p:cNvPr id="18476" name="Rectangle 44"/>
            <p:cNvSpPr>
              <a:spLocks noChangeArrowheads="1"/>
            </p:cNvSpPr>
            <p:nvPr/>
          </p:nvSpPr>
          <p:spPr bwMode="auto">
            <a:xfrm>
              <a:off x="480" y="3264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1100</a:t>
              </a:r>
            </a:p>
          </p:txBody>
        </p:sp>
        <p:sp>
          <p:nvSpPr>
            <p:cNvPr id="18477" name="Rectangle 45"/>
            <p:cNvSpPr>
              <a:spLocks noChangeArrowheads="1"/>
            </p:cNvSpPr>
            <p:nvPr/>
          </p:nvSpPr>
          <p:spPr bwMode="auto">
            <a:xfrm>
              <a:off x="480" y="3456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1101</a:t>
              </a:r>
            </a:p>
          </p:txBody>
        </p:sp>
        <p:sp>
          <p:nvSpPr>
            <p:cNvPr id="18478" name="Rectangle 46"/>
            <p:cNvSpPr>
              <a:spLocks noChangeArrowheads="1"/>
            </p:cNvSpPr>
            <p:nvPr/>
          </p:nvSpPr>
          <p:spPr bwMode="auto">
            <a:xfrm>
              <a:off x="480" y="364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1110</a:t>
              </a:r>
            </a:p>
          </p:txBody>
        </p:sp>
        <p:sp>
          <p:nvSpPr>
            <p:cNvPr id="18479" name="Rectangle 47"/>
            <p:cNvSpPr>
              <a:spLocks noChangeArrowheads="1"/>
            </p:cNvSpPr>
            <p:nvPr/>
          </p:nvSpPr>
          <p:spPr bwMode="auto">
            <a:xfrm>
              <a:off x="480" y="384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1111</a:t>
              </a:r>
            </a:p>
          </p:txBody>
        </p:sp>
        <p:sp>
          <p:nvSpPr>
            <p:cNvPr id="18480" name="Rectangle 48"/>
            <p:cNvSpPr>
              <a:spLocks noChangeArrowheads="1"/>
            </p:cNvSpPr>
            <p:nvPr/>
          </p:nvSpPr>
          <p:spPr bwMode="auto">
            <a:xfrm>
              <a:off x="1200" y="96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8481" name="Rectangle 49"/>
            <p:cNvSpPr>
              <a:spLocks noChangeArrowheads="1"/>
            </p:cNvSpPr>
            <p:nvPr/>
          </p:nvSpPr>
          <p:spPr bwMode="auto">
            <a:xfrm>
              <a:off x="1200" y="115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8482" name="Rectangle 50"/>
            <p:cNvSpPr>
              <a:spLocks noChangeArrowheads="1"/>
            </p:cNvSpPr>
            <p:nvPr/>
          </p:nvSpPr>
          <p:spPr bwMode="auto">
            <a:xfrm>
              <a:off x="1200" y="134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18483" name="Rectangle 51"/>
            <p:cNvSpPr>
              <a:spLocks noChangeArrowheads="1"/>
            </p:cNvSpPr>
            <p:nvPr/>
          </p:nvSpPr>
          <p:spPr bwMode="auto">
            <a:xfrm>
              <a:off x="1200" y="1536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3</a:t>
              </a:r>
            </a:p>
          </p:txBody>
        </p:sp>
        <p:sp>
          <p:nvSpPr>
            <p:cNvPr id="18484" name="Rectangle 52"/>
            <p:cNvSpPr>
              <a:spLocks noChangeArrowheads="1"/>
            </p:cNvSpPr>
            <p:nvPr/>
          </p:nvSpPr>
          <p:spPr bwMode="auto">
            <a:xfrm>
              <a:off x="1200" y="1728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18485" name="Rectangle 53"/>
            <p:cNvSpPr>
              <a:spLocks noChangeArrowheads="1"/>
            </p:cNvSpPr>
            <p:nvPr/>
          </p:nvSpPr>
          <p:spPr bwMode="auto">
            <a:xfrm>
              <a:off x="1200" y="192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5</a:t>
              </a:r>
            </a:p>
          </p:txBody>
        </p:sp>
        <p:sp>
          <p:nvSpPr>
            <p:cNvPr id="18486" name="Rectangle 54"/>
            <p:cNvSpPr>
              <a:spLocks noChangeArrowheads="1"/>
            </p:cNvSpPr>
            <p:nvPr/>
          </p:nvSpPr>
          <p:spPr bwMode="auto">
            <a:xfrm>
              <a:off x="1200" y="211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18487" name="Rectangle 55"/>
            <p:cNvSpPr>
              <a:spLocks noChangeArrowheads="1"/>
            </p:cNvSpPr>
            <p:nvPr/>
          </p:nvSpPr>
          <p:spPr bwMode="auto">
            <a:xfrm>
              <a:off x="1200" y="230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7</a:t>
              </a:r>
            </a:p>
          </p:txBody>
        </p:sp>
        <p:sp>
          <p:nvSpPr>
            <p:cNvPr id="18488" name="Rectangle 56"/>
            <p:cNvSpPr>
              <a:spLocks noChangeArrowheads="1"/>
            </p:cNvSpPr>
            <p:nvPr/>
          </p:nvSpPr>
          <p:spPr bwMode="auto">
            <a:xfrm>
              <a:off x="484" y="772"/>
              <a:ext cx="1952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8489" name="Rectangle 57"/>
            <p:cNvSpPr>
              <a:spLocks noChangeArrowheads="1"/>
            </p:cNvSpPr>
            <p:nvPr/>
          </p:nvSpPr>
          <p:spPr bwMode="auto">
            <a:xfrm>
              <a:off x="484" y="964"/>
              <a:ext cx="1952" cy="305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1849209335"/>
      </p:ext>
    </p:extLst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ChangeArrowheads="1"/>
          </p:cNvSpPr>
          <p:nvPr/>
        </p:nvSpPr>
        <p:spPr bwMode="auto">
          <a:xfrm>
            <a:off x="290513" y="3276600"/>
            <a:ext cx="8853487" cy="3581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0	0U	</a:t>
            </a:r>
            <a:r>
              <a:rPr lang="en-US" sz="2000" dirty="0"/>
              <a:t>==	</a:t>
            </a:r>
            <a:r>
              <a:rPr lang="en-US" sz="2000" dirty="0">
                <a:latin typeface="Calibri" pitchFamily="34" charset="0"/>
              </a:rPr>
              <a:t>unsigned</a:t>
            </a:r>
            <a:endParaRPr lang="en-US" sz="200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-1	0	</a:t>
            </a:r>
            <a:r>
              <a:rPr lang="en-US" sz="2000" dirty="0"/>
              <a:t>&lt;	</a:t>
            </a:r>
            <a:r>
              <a:rPr lang="en-US" sz="2000" dirty="0">
                <a:latin typeface="Calibri" pitchFamily="34" charset="0"/>
              </a:rPr>
              <a:t>signed</a:t>
            </a:r>
            <a:endParaRPr lang="en-US" sz="200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-1	0U	</a:t>
            </a:r>
            <a:r>
              <a:rPr lang="en-US" sz="2000" dirty="0"/>
              <a:t>&gt;	</a:t>
            </a:r>
            <a:r>
              <a:rPr lang="en-US" sz="2000" dirty="0">
                <a:latin typeface="Calibri" pitchFamily="34" charset="0"/>
              </a:rPr>
              <a:t>unsigned</a:t>
            </a:r>
            <a:endParaRPr lang="en-US" sz="200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2147483647	-2147483648</a:t>
            </a:r>
            <a:r>
              <a:rPr lang="en-US" sz="2000" dirty="0"/>
              <a:t> 	&gt;	</a:t>
            </a:r>
            <a:r>
              <a:rPr lang="en-US" sz="2000" dirty="0">
                <a:latin typeface="Calibri" pitchFamily="34" charset="0"/>
              </a:rPr>
              <a:t>signed</a:t>
            </a:r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2147483647U	-2147483648</a:t>
            </a:r>
            <a:r>
              <a:rPr lang="en-US" sz="2000" dirty="0"/>
              <a:t> 	&lt;	</a:t>
            </a:r>
            <a:r>
              <a:rPr lang="en-US" sz="2000" dirty="0">
                <a:latin typeface="Calibri" pitchFamily="34" charset="0"/>
              </a:rPr>
              <a:t>unsigned</a:t>
            </a:r>
            <a:endParaRPr lang="en-US" sz="200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-1	-2</a:t>
            </a:r>
            <a:r>
              <a:rPr lang="en-US" sz="2000" dirty="0"/>
              <a:t> 	&gt;	</a:t>
            </a:r>
            <a:r>
              <a:rPr lang="en-US" sz="2000" dirty="0">
                <a:latin typeface="Calibri" pitchFamily="34" charset="0"/>
              </a:rPr>
              <a:t>signed</a:t>
            </a:r>
            <a:endParaRPr lang="en-US" sz="200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(unsigned) -1	-2</a:t>
            </a:r>
            <a:r>
              <a:rPr lang="en-US" sz="2000" dirty="0"/>
              <a:t> 	&gt;	</a:t>
            </a:r>
            <a:r>
              <a:rPr lang="en-US" sz="2000" dirty="0">
                <a:latin typeface="Calibri" pitchFamily="34" charset="0"/>
              </a:rPr>
              <a:t>unsigned</a:t>
            </a:r>
            <a:endParaRPr lang="en-US" sz="200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 2147483647 	2147483648U</a:t>
            </a:r>
            <a:r>
              <a:rPr lang="en-US" sz="2000" dirty="0"/>
              <a:t> 	&lt;	</a:t>
            </a:r>
            <a:r>
              <a:rPr lang="en-US" sz="2000" dirty="0">
                <a:latin typeface="Calibri" pitchFamily="34" charset="0"/>
              </a:rPr>
              <a:t>unsigned</a:t>
            </a:r>
            <a:endParaRPr lang="en-US" sz="200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 2147483647 	(</a:t>
            </a:r>
            <a:r>
              <a:rPr lang="en-US" sz="2000" dirty="0" err="1">
                <a:solidFill>
                  <a:schemeClr val="bg1"/>
                </a:solidFill>
              </a:rPr>
              <a:t>int</a:t>
            </a:r>
            <a:r>
              <a:rPr lang="en-US" sz="2000" dirty="0">
                <a:solidFill>
                  <a:schemeClr val="bg1"/>
                </a:solidFill>
              </a:rPr>
              <a:t>) 2147483648U</a:t>
            </a:r>
            <a:r>
              <a:rPr lang="en-US" sz="2000" dirty="0"/>
              <a:t>	&gt;	</a:t>
            </a:r>
            <a:r>
              <a:rPr lang="en-US" sz="2000" dirty="0">
                <a:latin typeface="Calibri" pitchFamily="34" charset="0"/>
              </a:rPr>
              <a:t>signed</a:t>
            </a:r>
            <a:endParaRPr lang="en-US" sz="2000" dirty="0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title"/>
          </p:nvPr>
        </p:nvSpPr>
        <p:spPr>
          <a:xfrm>
            <a:off x="224590" y="-141368"/>
            <a:ext cx="6524625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Casting Surprises in C</a:t>
            </a:r>
          </a:p>
        </p:txBody>
      </p:sp>
      <p:sp>
        <p:nvSpPr>
          <p:cNvPr id="12186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10303" y="449182"/>
            <a:ext cx="9719761" cy="5867400"/>
          </a:xfrm>
        </p:spPr>
        <p:txBody>
          <a:bodyPr lIns="90487" tIns="44450" rIns="90487" bIns="44450"/>
          <a:lstStyle/>
          <a:p>
            <a:pPr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/>
              <a:t>Expression Evaluation</a:t>
            </a:r>
          </a:p>
          <a:p>
            <a:pPr marL="687388" lvl="1" indent="-187325"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/>
              <a:t>If there is a mix of unsigned and signed in single expression, </a:t>
            </a:r>
            <a:br>
              <a:rPr lang="en-US" dirty="0"/>
            </a:br>
            <a:r>
              <a:rPr lang="en-US" b="1" i="1" dirty="0">
                <a:solidFill>
                  <a:srgbClr val="C00000"/>
                </a:solidFill>
              </a:rPr>
              <a:t>signed values implicitly cast to unsigned</a:t>
            </a:r>
          </a:p>
          <a:p>
            <a:pPr marL="687388" lvl="1" indent="-187325"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/>
              <a:t>Including comparison operations </a:t>
            </a:r>
            <a:r>
              <a:rPr lang="en-US" b="1" dirty="0">
                <a:latin typeface="Courier New" pitchFamily="49" charset="0"/>
              </a:rPr>
              <a:t>&lt;</a:t>
            </a:r>
            <a:r>
              <a:rPr lang="en-US" b="1" dirty="0"/>
              <a:t>, </a:t>
            </a:r>
            <a:r>
              <a:rPr lang="en-US" b="1" dirty="0">
                <a:latin typeface="Courier New" pitchFamily="49" charset="0"/>
              </a:rPr>
              <a:t>&gt;</a:t>
            </a:r>
            <a:r>
              <a:rPr lang="en-US" b="1" dirty="0"/>
              <a:t>, </a:t>
            </a:r>
            <a:r>
              <a:rPr lang="en-US" b="1" dirty="0">
                <a:latin typeface="Courier New" pitchFamily="49" charset="0"/>
              </a:rPr>
              <a:t>==</a:t>
            </a:r>
            <a:r>
              <a:rPr lang="en-US" b="1" dirty="0"/>
              <a:t>, </a:t>
            </a:r>
            <a:r>
              <a:rPr lang="en-US" b="1" dirty="0">
                <a:latin typeface="Courier New" pitchFamily="49" charset="0"/>
              </a:rPr>
              <a:t>&lt;=</a:t>
            </a:r>
            <a:r>
              <a:rPr lang="en-US" b="1" dirty="0"/>
              <a:t>, </a:t>
            </a:r>
            <a:r>
              <a:rPr lang="en-US" b="1" dirty="0">
                <a:latin typeface="Courier New" pitchFamily="49" charset="0"/>
              </a:rPr>
              <a:t>&gt;=</a:t>
            </a:r>
          </a:p>
          <a:p>
            <a:pPr marL="687388" lvl="1" indent="-187325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/>
              <a:t>Examples for </a:t>
            </a:r>
            <a:r>
              <a:rPr lang="en-US" i="1" dirty="0"/>
              <a:t>W</a:t>
            </a:r>
            <a:r>
              <a:rPr lang="en-US" dirty="0"/>
              <a:t> = 32:    </a:t>
            </a:r>
            <a:r>
              <a:rPr lang="en-US" b="1" dirty="0">
                <a:solidFill>
                  <a:srgbClr val="C00000"/>
                </a:solidFill>
              </a:rPr>
              <a:t>TMIN = -2,147,483,648 ,     TMAX = 2,147,483,647</a:t>
            </a:r>
          </a:p>
          <a:p>
            <a:pPr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/>
              <a:t>Constant</a:t>
            </a:r>
            <a:r>
              <a:rPr lang="en-US" baseline="-25000" dirty="0"/>
              <a:t>1</a:t>
            </a:r>
            <a:r>
              <a:rPr lang="en-US" dirty="0"/>
              <a:t>	Constant</a:t>
            </a:r>
            <a:r>
              <a:rPr lang="en-US" baseline="-25000" dirty="0"/>
              <a:t>2</a:t>
            </a:r>
            <a:r>
              <a:rPr lang="en-US" dirty="0"/>
              <a:t>	Relation	Evaluation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657850" algn="l"/>
                <a:tab pos="6972300" algn="l"/>
              </a:tabLst>
              <a:defRPr/>
            </a:pPr>
            <a:r>
              <a:rPr lang="en-US" sz="2100" dirty="0"/>
              <a:t>	0	0U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/>
              <a:t>	-1	0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/>
              <a:t>	-1	0U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/>
              <a:t>	2147483647	-2147483647-1 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/>
              <a:t>	2147483647U	-2147483647-1 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/>
              <a:t>	-1	-2 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/>
              <a:t>	(unsigned)-1	-2 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713413" algn="l"/>
                <a:tab pos="6972300" algn="l"/>
              </a:tabLst>
              <a:defRPr/>
            </a:pPr>
            <a:r>
              <a:rPr lang="en-US" sz="2100" dirty="0"/>
              <a:t>	 2147483647 	2147483648U 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/>
              <a:t>	 2147483647 	(</a:t>
            </a:r>
            <a:r>
              <a:rPr lang="en-US" sz="2100" dirty="0" err="1"/>
              <a:t>int</a:t>
            </a:r>
            <a:r>
              <a:rPr lang="en-US" sz="2100" dirty="0"/>
              <a:t>) 2147483648U </a:t>
            </a:r>
            <a:r>
              <a:rPr lang="en-US" dirty="0">
                <a:latin typeface="Courier New" pitchFamily="49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751800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8" grpId="0" build="p" bldLvl="2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23850"/>
            <a:ext cx="87630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Special Integer Values </a:t>
            </a:r>
          </a:p>
        </p:txBody>
      </p:sp>
      <p:grpSp>
        <p:nvGrpSpPr>
          <p:cNvPr id="61" name="Group 4"/>
          <p:cNvGrpSpPr>
            <a:grpSpLocks/>
          </p:cNvGrpSpPr>
          <p:nvPr/>
        </p:nvGrpSpPr>
        <p:grpSpPr bwMode="auto">
          <a:xfrm>
            <a:off x="1039569" y="1098583"/>
            <a:ext cx="3111500" cy="5168900"/>
            <a:chOff x="480" y="768"/>
            <a:chExt cx="1960" cy="3256"/>
          </a:xfrm>
        </p:grpSpPr>
        <p:sp>
          <p:nvSpPr>
            <p:cNvPr id="62" name="Rectangle 5"/>
            <p:cNvSpPr>
              <a:spLocks noChangeArrowheads="1"/>
            </p:cNvSpPr>
            <p:nvPr/>
          </p:nvSpPr>
          <p:spPr bwMode="auto">
            <a:xfrm>
              <a:off x="480" y="76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i="1" dirty="0">
                  <a:latin typeface="Calibri" pitchFamily="34" charset="0"/>
                </a:rPr>
                <a:t>X</a:t>
              </a:r>
            </a:p>
          </p:txBody>
        </p:sp>
        <p:sp>
          <p:nvSpPr>
            <p:cNvPr id="63" name="Rectangle 6"/>
            <p:cNvSpPr>
              <a:spLocks noChangeArrowheads="1"/>
            </p:cNvSpPr>
            <p:nvPr/>
          </p:nvSpPr>
          <p:spPr bwMode="auto">
            <a:xfrm>
              <a:off x="1824" y="76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dirty="0">
                  <a:latin typeface="Calibri" pitchFamily="34" charset="0"/>
                </a:rPr>
                <a:t>B2T(</a:t>
              </a:r>
              <a:r>
                <a:rPr lang="en-US" sz="1800" i="1" dirty="0">
                  <a:latin typeface="Calibri" pitchFamily="34" charset="0"/>
                </a:rPr>
                <a:t>X</a:t>
              </a:r>
              <a:r>
                <a:rPr lang="en-US" sz="1800" dirty="0">
                  <a:latin typeface="Calibri" pitchFamily="34" charset="0"/>
                </a:rPr>
                <a:t>)</a:t>
              </a:r>
            </a:p>
          </p:txBody>
        </p:sp>
        <p:sp>
          <p:nvSpPr>
            <p:cNvPr id="64" name="Rectangle 7"/>
            <p:cNvSpPr>
              <a:spLocks noChangeArrowheads="1"/>
            </p:cNvSpPr>
            <p:nvPr/>
          </p:nvSpPr>
          <p:spPr bwMode="auto">
            <a:xfrm>
              <a:off x="1200" y="76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dirty="0">
                  <a:latin typeface="Calibri" pitchFamily="34" charset="0"/>
                </a:rPr>
                <a:t>B2U(</a:t>
              </a:r>
              <a:r>
                <a:rPr lang="en-US" sz="1800" i="1" dirty="0">
                  <a:latin typeface="Calibri" pitchFamily="34" charset="0"/>
                </a:rPr>
                <a:t>X</a:t>
              </a:r>
              <a:r>
                <a:rPr lang="en-US" sz="1800" dirty="0">
                  <a:latin typeface="Calibri" pitchFamily="34" charset="0"/>
                </a:rPr>
                <a:t>)</a:t>
              </a:r>
            </a:p>
          </p:txBody>
        </p:sp>
        <p:sp>
          <p:nvSpPr>
            <p:cNvPr id="65" name="Rectangle 8"/>
            <p:cNvSpPr>
              <a:spLocks noChangeArrowheads="1"/>
            </p:cNvSpPr>
            <p:nvPr/>
          </p:nvSpPr>
          <p:spPr bwMode="auto">
            <a:xfrm>
              <a:off x="480" y="96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0000</a:t>
              </a:r>
            </a:p>
          </p:txBody>
        </p:sp>
        <p:sp>
          <p:nvSpPr>
            <p:cNvPr id="66" name="Rectangle 9"/>
            <p:cNvSpPr>
              <a:spLocks noChangeArrowheads="1"/>
            </p:cNvSpPr>
            <p:nvPr/>
          </p:nvSpPr>
          <p:spPr bwMode="auto">
            <a:xfrm>
              <a:off x="1824" y="96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67" name="Rectangle 10"/>
            <p:cNvSpPr>
              <a:spLocks noChangeArrowheads="1"/>
            </p:cNvSpPr>
            <p:nvPr/>
          </p:nvSpPr>
          <p:spPr bwMode="auto">
            <a:xfrm>
              <a:off x="480" y="1152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0001</a:t>
              </a:r>
            </a:p>
          </p:txBody>
        </p:sp>
        <p:sp>
          <p:nvSpPr>
            <p:cNvPr id="68" name="Rectangle 11"/>
            <p:cNvSpPr>
              <a:spLocks noChangeArrowheads="1"/>
            </p:cNvSpPr>
            <p:nvPr/>
          </p:nvSpPr>
          <p:spPr bwMode="auto">
            <a:xfrm>
              <a:off x="1824" y="115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69" name="Rectangle 12"/>
            <p:cNvSpPr>
              <a:spLocks noChangeArrowheads="1"/>
            </p:cNvSpPr>
            <p:nvPr/>
          </p:nvSpPr>
          <p:spPr bwMode="auto">
            <a:xfrm>
              <a:off x="480" y="1344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0010</a:t>
              </a:r>
            </a:p>
          </p:txBody>
        </p:sp>
        <p:sp>
          <p:nvSpPr>
            <p:cNvPr id="70" name="Rectangle 13"/>
            <p:cNvSpPr>
              <a:spLocks noChangeArrowheads="1"/>
            </p:cNvSpPr>
            <p:nvPr/>
          </p:nvSpPr>
          <p:spPr bwMode="auto">
            <a:xfrm>
              <a:off x="1824" y="134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71" name="Rectangle 14"/>
            <p:cNvSpPr>
              <a:spLocks noChangeArrowheads="1"/>
            </p:cNvSpPr>
            <p:nvPr/>
          </p:nvSpPr>
          <p:spPr bwMode="auto">
            <a:xfrm>
              <a:off x="480" y="1536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0011</a:t>
              </a:r>
            </a:p>
          </p:txBody>
        </p:sp>
        <p:sp>
          <p:nvSpPr>
            <p:cNvPr id="72" name="Rectangle 15"/>
            <p:cNvSpPr>
              <a:spLocks noChangeArrowheads="1"/>
            </p:cNvSpPr>
            <p:nvPr/>
          </p:nvSpPr>
          <p:spPr bwMode="auto">
            <a:xfrm>
              <a:off x="1824" y="1536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3</a:t>
              </a:r>
            </a:p>
          </p:txBody>
        </p:sp>
        <p:sp>
          <p:nvSpPr>
            <p:cNvPr id="73" name="Rectangle 16"/>
            <p:cNvSpPr>
              <a:spLocks noChangeArrowheads="1"/>
            </p:cNvSpPr>
            <p:nvPr/>
          </p:nvSpPr>
          <p:spPr bwMode="auto">
            <a:xfrm>
              <a:off x="480" y="172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0100</a:t>
              </a:r>
            </a:p>
          </p:txBody>
        </p:sp>
        <p:sp>
          <p:nvSpPr>
            <p:cNvPr id="74" name="Rectangle 17"/>
            <p:cNvSpPr>
              <a:spLocks noChangeArrowheads="1"/>
            </p:cNvSpPr>
            <p:nvPr/>
          </p:nvSpPr>
          <p:spPr bwMode="auto">
            <a:xfrm>
              <a:off x="1824" y="1728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75" name="Rectangle 18"/>
            <p:cNvSpPr>
              <a:spLocks noChangeArrowheads="1"/>
            </p:cNvSpPr>
            <p:nvPr/>
          </p:nvSpPr>
          <p:spPr bwMode="auto">
            <a:xfrm>
              <a:off x="480" y="192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0101</a:t>
              </a:r>
            </a:p>
          </p:txBody>
        </p:sp>
        <p:sp>
          <p:nvSpPr>
            <p:cNvPr id="76" name="Rectangle 19"/>
            <p:cNvSpPr>
              <a:spLocks noChangeArrowheads="1"/>
            </p:cNvSpPr>
            <p:nvPr/>
          </p:nvSpPr>
          <p:spPr bwMode="auto">
            <a:xfrm>
              <a:off x="1824" y="192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5</a:t>
              </a:r>
            </a:p>
          </p:txBody>
        </p:sp>
        <p:sp>
          <p:nvSpPr>
            <p:cNvPr id="77" name="Rectangle 20"/>
            <p:cNvSpPr>
              <a:spLocks noChangeArrowheads="1"/>
            </p:cNvSpPr>
            <p:nvPr/>
          </p:nvSpPr>
          <p:spPr bwMode="auto">
            <a:xfrm>
              <a:off x="480" y="2112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0110</a:t>
              </a:r>
            </a:p>
          </p:txBody>
        </p:sp>
        <p:sp>
          <p:nvSpPr>
            <p:cNvPr id="78" name="Rectangle 21"/>
            <p:cNvSpPr>
              <a:spLocks noChangeArrowheads="1"/>
            </p:cNvSpPr>
            <p:nvPr/>
          </p:nvSpPr>
          <p:spPr bwMode="auto">
            <a:xfrm>
              <a:off x="1824" y="211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79" name="Rectangle 22"/>
            <p:cNvSpPr>
              <a:spLocks noChangeArrowheads="1"/>
            </p:cNvSpPr>
            <p:nvPr/>
          </p:nvSpPr>
          <p:spPr bwMode="auto">
            <a:xfrm>
              <a:off x="480" y="2304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0111</a:t>
              </a:r>
            </a:p>
          </p:txBody>
        </p:sp>
        <p:sp>
          <p:nvSpPr>
            <p:cNvPr id="80" name="Rectangle 23"/>
            <p:cNvSpPr>
              <a:spLocks noChangeArrowheads="1"/>
            </p:cNvSpPr>
            <p:nvPr/>
          </p:nvSpPr>
          <p:spPr bwMode="auto">
            <a:xfrm>
              <a:off x="1824" y="230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7</a:t>
              </a:r>
            </a:p>
          </p:txBody>
        </p:sp>
        <p:sp>
          <p:nvSpPr>
            <p:cNvPr id="81" name="Rectangle 24"/>
            <p:cNvSpPr>
              <a:spLocks noChangeArrowheads="1"/>
            </p:cNvSpPr>
            <p:nvPr/>
          </p:nvSpPr>
          <p:spPr bwMode="auto">
            <a:xfrm>
              <a:off x="1824" y="249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–8</a:t>
              </a:r>
            </a:p>
          </p:txBody>
        </p:sp>
        <p:sp>
          <p:nvSpPr>
            <p:cNvPr id="82" name="Rectangle 25"/>
            <p:cNvSpPr>
              <a:spLocks noChangeArrowheads="1"/>
            </p:cNvSpPr>
            <p:nvPr/>
          </p:nvSpPr>
          <p:spPr bwMode="auto">
            <a:xfrm>
              <a:off x="1200" y="249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8</a:t>
              </a:r>
            </a:p>
          </p:txBody>
        </p:sp>
        <p:sp>
          <p:nvSpPr>
            <p:cNvPr id="83" name="Rectangle 26"/>
            <p:cNvSpPr>
              <a:spLocks noChangeArrowheads="1"/>
            </p:cNvSpPr>
            <p:nvPr/>
          </p:nvSpPr>
          <p:spPr bwMode="auto">
            <a:xfrm>
              <a:off x="1824" y="268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–7</a:t>
              </a:r>
            </a:p>
          </p:txBody>
        </p:sp>
        <p:sp>
          <p:nvSpPr>
            <p:cNvPr id="84" name="Rectangle 27"/>
            <p:cNvSpPr>
              <a:spLocks noChangeArrowheads="1"/>
            </p:cNvSpPr>
            <p:nvPr/>
          </p:nvSpPr>
          <p:spPr bwMode="auto">
            <a:xfrm>
              <a:off x="1200" y="268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9</a:t>
              </a:r>
            </a:p>
          </p:txBody>
        </p:sp>
        <p:sp>
          <p:nvSpPr>
            <p:cNvPr id="85" name="Rectangle 28"/>
            <p:cNvSpPr>
              <a:spLocks noChangeArrowheads="1"/>
            </p:cNvSpPr>
            <p:nvPr/>
          </p:nvSpPr>
          <p:spPr bwMode="auto">
            <a:xfrm>
              <a:off x="1824" y="288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–6</a:t>
              </a:r>
            </a:p>
          </p:txBody>
        </p:sp>
        <p:sp>
          <p:nvSpPr>
            <p:cNvPr id="86" name="Rectangle 29"/>
            <p:cNvSpPr>
              <a:spLocks noChangeArrowheads="1"/>
            </p:cNvSpPr>
            <p:nvPr/>
          </p:nvSpPr>
          <p:spPr bwMode="auto">
            <a:xfrm>
              <a:off x="1200" y="288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10</a:t>
              </a:r>
            </a:p>
          </p:txBody>
        </p:sp>
        <p:sp>
          <p:nvSpPr>
            <p:cNvPr id="87" name="Rectangle 30"/>
            <p:cNvSpPr>
              <a:spLocks noChangeArrowheads="1"/>
            </p:cNvSpPr>
            <p:nvPr/>
          </p:nvSpPr>
          <p:spPr bwMode="auto">
            <a:xfrm>
              <a:off x="1824" y="3072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–5</a:t>
              </a:r>
            </a:p>
          </p:txBody>
        </p:sp>
        <p:sp>
          <p:nvSpPr>
            <p:cNvPr id="88" name="Rectangle 31"/>
            <p:cNvSpPr>
              <a:spLocks noChangeArrowheads="1"/>
            </p:cNvSpPr>
            <p:nvPr/>
          </p:nvSpPr>
          <p:spPr bwMode="auto">
            <a:xfrm>
              <a:off x="1200" y="3072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11</a:t>
              </a:r>
            </a:p>
          </p:txBody>
        </p:sp>
        <p:sp>
          <p:nvSpPr>
            <p:cNvPr id="89" name="Rectangle 32"/>
            <p:cNvSpPr>
              <a:spLocks noChangeArrowheads="1"/>
            </p:cNvSpPr>
            <p:nvPr/>
          </p:nvSpPr>
          <p:spPr bwMode="auto">
            <a:xfrm>
              <a:off x="1824" y="3264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–4</a:t>
              </a:r>
            </a:p>
          </p:txBody>
        </p:sp>
        <p:sp>
          <p:nvSpPr>
            <p:cNvPr id="90" name="Rectangle 33"/>
            <p:cNvSpPr>
              <a:spLocks noChangeArrowheads="1"/>
            </p:cNvSpPr>
            <p:nvPr/>
          </p:nvSpPr>
          <p:spPr bwMode="auto">
            <a:xfrm>
              <a:off x="1200" y="3264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12</a:t>
              </a:r>
            </a:p>
          </p:txBody>
        </p:sp>
        <p:sp>
          <p:nvSpPr>
            <p:cNvPr id="91" name="Rectangle 34"/>
            <p:cNvSpPr>
              <a:spLocks noChangeArrowheads="1"/>
            </p:cNvSpPr>
            <p:nvPr/>
          </p:nvSpPr>
          <p:spPr bwMode="auto">
            <a:xfrm>
              <a:off x="1824" y="345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–3</a:t>
              </a:r>
            </a:p>
          </p:txBody>
        </p:sp>
        <p:sp>
          <p:nvSpPr>
            <p:cNvPr id="92" name="Rectangle 35"/>
            <p:cNvSpPr>
              <a:spLocks noChangeArrowheads="1"/>
            </p:cNvSpPr>
            <p:nvPr/>
          </p:nvSpPr>
          <p:spPr bwMode="auto">
            <a:xfrm>
              <a:off x="1200" y="345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13</a:t>
              </a:r>
            </a:p>
          </p:txBody>
        </p:sp>
        <p:sp>
          <p:nvSpPr>
            <p:cNvPr id="93" name="Rectangle 36"/>
            <p:cNvSpPr>
              <a:spLocks noChangeArrowheads="1"/>
            </p:cNvSpPr>
            <p:nvPr/>
          </p:nvSpPr>
          <p:spPr bwMode="auto">
            <a:xfrm>
              <a:off x="1824" y="364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–2</a:t>
              </a:r>
            </a:p>
          </p:txBody>
        </p:sp>
        <p:sp>
          <p:nvSpPr>
            <p:cNvPr id="94" name="Rectangle 37"/>
            <p:cNvSpPr>
              <a:spLocks noChangeArrowheads="1"/>
            </p:cNvSpPr>
            <p:nvPr/>
          </p:nvSpPr>
          <p:spPr bwMode="auto">
            <a:xfrm>
              <a:off x="1200" y="364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14</a:t>
              </a:r>
            </a:p>
          </p:txBody>
        </p:sp>
        <p:sp>
          <p:nvSpPr>
            <p:cNvPr id="95" name="Rectangle 38"/>
            <p:cNvSpPr>
              <a:spLocks noChangeArrowheads="1"/>
            </p:cNvSpPr>
            <p:nvPr/>
          </p:nvSpPr>
          <p:spPr bwMode="auto">
            <a:xfrm>
              <a:off x="1824" y="384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–1</a:t>
              </a:r>
            </a:p>
          </p:txBody>
        </p:sp>
        <p:sp>
          <p:nvSpPr>
            <p:cNvPr id="96" name="Rectangle 39"/>
            <p:cNvSpPr>
              <a:spLocks noChangeArrowheads="1"/>
            </p:cNvSpPr>
            <p:nvPr/>
          </p:nvSpPr>
          <p:spPr bwMode="auto">
            <a:xfrm>
              <a:off x="1200" y="384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15</a:t>
              </a:r>
            </a:p>
          </p:txBody>
        </p:sp>
        <p:sp>
          <p:nvSpPr>
            <p:cNvPr id="97" name="Rectangle 40"/>
            <p:cNvSpPr>
              <a:spLocks noChangeArrowheads="1"/>
            </p:cNvSpPr>
            <p:nvPr/>
          </p:nvSpPr>
          <p:spPr bwMode="auto">
            <a:xfrm>
              <a:off x="480" y="2496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1000</a:t>
              </a:r>
            </a:p>
          </p:txBody>
        </p:sp>
        <p:sp>
          <p:nvSpPr>
            <p:cNvPr id="98" name="Rectangle 41"/>
            <p:cNvSpPr>
              <a:spLocks noChangeArrowheads="1"/>
            </p:cNvSpPr>
            <p:nvPr/>
          </p:nvSpPr>
          <p:spPr bwMode="auto">
            <a:xfrm>
              <a:off x="480" y="268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1001</a:t>
              </a:r>
            </a:p>
          </p:txBody>
        </p:sp>
        <p:sp>
          <p:nvSpPr>
            <p:cNvPr id="99" name="Rectangle 42"/>
            <p:cNvSpPr>
              <a:spLocks noChangeArrowheads="1"/>
            </p:cNvSpPr>
            <p:nvPr/>
          </p:nvSpPr>
          <p:spPr bwMode="auto">
            <a:xfrm>
              <a:off x="480" y="288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1010</a:t>
              </a:r>
            </a:p>
          </p:txBody>
        </p:sp>
        <p:sp>
          <p:nvSpPr>
            <p:cNvPr id="100" name="Rectangle 43"/>
            <p:cNvSpPr>
              <a:spLocks noChangeArrowheads="1"/>
            </p:cNvSpPr>
            <p:nvPr/>
          </p:nvSpPr>
          <p:spPr bwMode="auto">
            <a:xfrm>
              <a:off x="480" y="3072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1011</a:t>
              </a:r>
            </a:p>
          </p:txBody>
        </p:sp>
        <p:sp>
          <p:nvSpPr>
            <p:cNvPr id="101" name="Rectangle 44"/>
            <p:cNvSpPr>
              <a:spLocks noChangeArrowheads="1"/>
            </p:cNvSpPr>
            <p:nvPr/>
          </p:nvSpPr>
          <p:spPr bwMode="auto">
            <a:xfrm>
              <a:off x="480" y="3264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1100</a:t>
              </a:r>
            </a:p>
          </p:txBody>
        </p:sp>
        <p:sp>
          <p:nvSpPr>
            <p:cNvPr id="102" name="Rectangle 45"/>
            <p:cNvSpPr>
              <a:spLocks noChangeArrowheads="1"/>
            </p:cNvSpPr>
            <p:nvPr/>
          </p:nvSpPr>
          <p:spPr bwMode="auto">
            <a:xfrm>
              <a:off x="480" y="3456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1101</a:t>
              </a:r>
            </a:p>
          </p:txBody>
        </p:sp>
        <p:sp>
          <p:nvSpPr>
            <p:cNvPr id="103" name="Rectangle 46"/>
            <p:cNvSpPr>
              <a:spLocks noChangeArrowheads="1"/>
            </p:cNvSpPr>
            <p:nvPr/>
          </p:nvSpPr>
          <p:spPr bwMode="auto">
            <a:xfrm>
              <a:off x="480" y="364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1110</a:t>
              </a:r>
            </a:p>
          </p:txBody>
        </p:sp>
        <p:sp>
          <p:nvSpPr>
            <p:cNvPr id="104" name="Rectangle 47"/>
            <p:cNvSpPr>
              <a:spLocks noChangeArrowheads="1"/>
            </p:cNvSpPr>
            <p:nvPr/>
          </p:nvSpPr>
          <p:spPr bwMode="auto">
            <a:xfrm>
              <a:off x="480" y="384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1111</a:t>
              </a:r>
            </a:p>
          </p:txBody>
        </p:sp>
        <p:sp>
          <p:nvSpPr>
            <p:cNvPr id="105" name="Rectangle 48"/>
            <p:cNvSpPr>
              <a:spLocks noChangeArrowheads="1"/>
            </p:cNvSpPr>
            <p:nvPr/>
          </p:nvSpPr>
          <p:spPr bwMode="auto">
            <a:xfrm>
              <a:off x="1200" y="96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06" name="Rectangle 49"/>
            <p:cNvSpPr>
              <a:spLocks noChangeArrowheads="1"/>
            </p:cNvSpPr>
            <p:nvPr/>
          </p:nvSpPr>
          <p:spPr bwMode="auto">
            <a:xfrm>
              <a:off x="1200" y="115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07" name="Rectangle 50"/>
            <p:cNvSpPr>
              <a:spLocks noChangeArrowheads="1"/>
            </p:cNvSpPr>
            <p:nvPr/>
          </p:nvSpPr>
          <p:spPr bwMode="auto">
            <a:xfrm>
              <a:off x="1200" y="134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108" name="Rectangle 51"/>
            <p:cNvSpPr>
              <a:spLocks noChangeArrowheads="1"/>
            </p:cNvSpPr>
            <p:nvPr/>
          </p:nvSpPr>
          <p:spPr bwMode="auto">
            <a:xfrm>
              <a:off x="1200" y="1536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3</a:t>
              </a:r>
            </a:p>
          </p:txBody>
        </p:sp>
        <p:sp>
          <p:nvSpPr>
            <p:cNvPr id="109" name="Rectangle 52"/>
            <p:cNvSpPr>
              <a:spLocks noChangeArrowheads="1"/>
            </p:cNvSpPr>
            <p:nvPr/>
          </p:nvSpPr>
          <p:spPr bwMode="auto">
            <a:xfrm>
              <a:off x="1200" y="1728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110" name="Rectangle 53"/>
            <p:cNvSpPr>
              <a:spLocks noChangeArrowheads="1"/>
            </p:cNvSpPr>
            <p:nvPr/>
          </p:nvSpPr>
          <p:spPr bwMode="auto">
            <a:xfrm>
              <a:off x="1200" y="192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5</a:t>
              </a:r>
            </a:p>
          </p:txBody>
        </p:sp>
        <p:sp>
          <p:nvSpPr>
            <p:cNvPr id="111" name="Rectangle 54"/>
            <p:cNvSpPr>
              <a:spLocks noChangeArrowheads="1"/>
            </p:cNvSpPr>
            <p:nvPr/>
          </p:nvSpPr>
          <p:spPr bwMode="auto">
            <a:xfrm>
              <a:off x="1200" y="211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112" name="Rectangle 55"/>
            <p:cNvSpPr>
              <a:spLocks noChangeArrowheads="1"/>
            </p:cNvSpPr>
            <p:nvPr/>
          </p:nvSpPr>
          <p:spPr bwMode="auto">
            <a:xfrm>
              <a:off x="1200" y="230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7</a:t>
              </a:r>
            </a:p>
          </p:txBody>
        </p:sp>
        <p:sp>
          <p:nvSpPr>
            <p:cNvPr id="113" name="Rectangle 56"/>
            <p:cNvSpPr>
              <a:spLocks noChangeArrowheads="1"/>
            </p:cNvSpPr>
            <p:nvPr/>
          </p:nvSpPr>
          <p:spPr bwMode="auto">
            <a:xfrm>
              <a:off x="484" y="772"/>
              <a:ext cx="1952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14" name="Rectangle 57"/>
            <p:cNvSpPr>
              <a:spLocks noChangeArrowheads="1"/>
            </p:cNvSpPr>
            <p:nvPr/>
          </p:nvSpPr>
          <p:spPr bwMode="auto">
            <a:xfrm>
              <a:off x="484" y="964"/>
              <a:ext cx="1952" cy="305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115" name="Rounded Rectangle 114"/>
          <p:cNvSpPr/>
          <p:nvPr/>
        </p:nvSpPr>
        <p:spPr>
          <a:xfrm>
            <a:off x="2182569" y="5976333"/>
            <a:ext cx="914400" cy="274320"/>
          </a:xfrm>
          <a:prstGeom prst="roundRect">
            <a:avLst/>
          </a:prstGeom>
          <a:noFill/>
          <a:ln w="63500" cap="flat">
            <a:solidFill>
              <a:srgbClr val="00CC99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Arial Narrow Bold"/>
              <a:ea typeface="Arial Narrow Bold"/>
              <a:cs typeface="Arial Narrow Bold"/>
              <a:sym typeface="Arial Narrow Bold"/>
            </a:endParaRPr>
          </a:p>
        </p:txBody>
      </p:sp>
      <p:sp>
        <p:nvSpPr>
          <p:cNvPr id="116" name="Rounded Rectangle 115"/>
          <p:cNvSpPr/>
          <p:nvPr/>
        </p:nvSpPr>
        <p:spPr>
          <a:xfrm>
            <a:off x="3173169" y="3525436"/>
            <a:ext cx="990600" cy="274320"/>
          </a:xfrm>
          <a:prstGeom prst="roundRect">
            <a:avLst/>
          </a:prstGeom>
          <a:noFill/>
          <a:ln w="63500" cap="flat">
            <a:solidFill>
              <a:srgbClr val="00CC99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Arial Narrow Bold"/>
              <a:ea typeface="Arial Narrow Bold"/>
              <a:cs typeface="Arial Narrow Bold"/>
              <a:sym typeface="Arial Narrow Bold"/>
            </a:endParaRPr>
          </a:p>
        </p:txBody>
      </p:sp>
      <p:sp>
        <p:nvSpPr>
          <p:cNvPr id="117" name="Rounded Rectangle 116"/>
          <p:cNvSpPr/>
          <p:nvPr/>
        </p:nvSpPr>
        <p:spPr>
          <a:xfrm>
            <a:off x="3173169" y="3883250"/>
            <a:ext cx="990600" cy="274320"/>
          </a:xfrm>
          <a:prstGeom prst="roundRect">
            <a:avLst/>
          </a:prstGeom>
          <a:noFill/>
          <a:ln w="63500" cap="flat">
            <a:solidFill>
              <a:srgbClr val="00CC99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Arial Narrow Bold"/>
              <a:ea typeface="Arial Narrow Bold"/>
              <a:cs typeface="Arial Narrow Bold"/>
              <a:sym typeface="Arial Narrow Bold"/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1572126" y="6267483"/>
            <a:ext cx="1601043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Umax</a:t>
            </a:r>
            <a:r>
              <a:rPr kumimoji="0" lang="en-US" sz="2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 (2</a:t>
            </a:r>
            <a:r>
              <a:rPr kumimoji="0" lang="en-US" sz="2400" b="0" i="0" u="none" strike="noStrike" cap="none" spc="0" normalizeH="0" baseline="3000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w</a:t>
            </a:r>
            <a:r>
              <a:rPr kumimoji="0" lang="en-US" sz="2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-1)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4229882" y="3302888"/>
            <a:ext cx="4576526" cy="83099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 err="1">
                <a:solidFill>
                  <a:srgbClr val="000000"/>
                </a:solidFill>
              </a:rPr>
              <a:t>T</a:t>
            </a:r>
            <a:r>
              <a:rPr kumimoji="0" lang="en-US" sz="24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max</a:t>
            </a:r>
            <a:r>
              <a:rPr kumimoji="0" lang="en-US" sz="2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 (2</a:t>
            </a:r>
            <a:r>
              <a:rPr kumimoji="0" lang="en-US" sz="2400" b="0" i="0" u="none" strike="noStrike" cap="none" spc="0" normalizeH="0" baseline="3000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w-1</a:t>
            </a:r>
            <a:r>
              <a:rPr kumimoji="0" lang="en-US" sz="2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-1): max</a:t>
            </a:r>
            <a:r>
              <a:rPr kumimoji="0" lang="en-US" sz="2400" b="0" i="0" u="none" strike="noStrike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 value for signed</a:t>
            </a: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 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4229882" y="3877104"/>
            <a:ext cx="4325773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 err="1">
                <a:solidFill>
                  <a:srgbClr val="000000"/>
                </a:solidFill>
              </a:rPr>
              <a:t>T</a:t>
            </a:r>
            <a:r>
              <a:rPr kumimoji="0" lang="en-US" sz="24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min</a:t>
            </a:r>
            <a:r>
              <a:rPr kumimoji="0" lang="en-US" sz="2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 (-2</a:t>
            </a:r>
            <a:r>
              <a:rPr kumimoji="0" lang="en-US" sz="2400" b="0" i="0" u="none" strike="noStrike" cap="none" spc="0" normalizeH="0" baseline="3000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w-1</a:t>
            </a:r>
            <a:r>
              <a:rPr kumimoji="0" lang="en-US" sz="2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): min</a:t>
            </a:r>
            <a:r>
              <a:rPr kumimoji="0" lang="en-US" sz="2400" b="0" i="0" u="none" strike="noStrike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 value for signed</a:t>
            </a:r>
            <a:endParaRPr kumimoji="0" lang="en-US" sz="2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 Narrow Bold"/>
              <a:ea typeface="Arial Narrow Bold"/>
              <a:cs typeface="Arial Narrow Bold"/>
              <a:sym typeface="Arial Narrow Bold"/>
            </a:endParaRPr>
          </a:p>
        </p:txBody>
      </p:sp>
      <p:sp>
        <p:nvSpPr>
          <p:cNvPr id="121" name="Rounded Rectangle 120"/>
          <p:cNvSpPr/>
          <p:nvPr/>
        </p:nvSpPr>
        <p:spPr>
          <a:xfrm>
            <a:off x="2182569" y="1374803"/>
            <a:ext cx="1962150" cy="334330"/>
          </a:xfrm>
          <a:prstGeom prst="roundRect">
            <a:avLst/>
          </a:prstGeom>
          <a:noFill/>
          <a:ln w="63500" cap="flat">
            <a:solidFill>
              <a:srgbClr val="00CC99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Arial Narrow Bold"/>
              <a:ea typeface="Arial Narrow Bold"/>
              <a:cs typeface="Arial Narrow Bold"/>
              <a:sym typeface="Arial Narrow Bold"/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4293793" y="1286634"/>
            <a:ext cx="4112270" cy="83099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rgbClr val="000000"/>
                </a:solidFill>
              </a:rPr>
              <a:t>0: all 0’s in </a:t>
            </a:r>
            <a:r>
              <a:rPr lang="en-US">
                <a:solidFill>
                  <a:srgbClr val="000000"/>
                </a:solidFill>
              </a:rPr>
              <a:t>binary, same for </a:t>
            </a:r>
            <a:r>
              <a:rPr lang="en-US" dirty="0">
                <a:solidFill>
                  <a:srgbClr val="000000"/>
                </a:solidFill>
              </a:rPr>
              <a:t>both signed and unsigned</a:t>
            </a:r>
            <a:endParaRPr kumimoji="0" lang="en-US" sz="2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 Narrow Bold"/>
              <a:ea typeface="Arial Narrow Bold"/>
              <a:cs typeface="Arial Narrow Bold"/>
              <a:sym typeface="Arial Narrow Bold"/>
            </a:endParaRPr>
          </a:p>
        </p:txBody>
      </p:sp>
      <p:sp>
        <p:nvSpPr>
          <p:cNvPr id="123" name="Rounded Rectangle 122"/>
          <p:cNvSpPr/>
          <p:nvPr/>
        </p:nvSpPr>
        <p:spPr>
          <a:xfrm>
            <a:off x="3235918" y="5980816"/>
            <a:ext cx="914400" cy="274320"/>
          </a:xfrm>
          <a:prstGeom prst="roundRect">
            <a:avLst/>
          </a:prstGeom>
          <a:noFill/>
          <a:ln w="63500" cap="flat">
            <a:solidFill>
              <a:srgbClr val="00CC99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Arial Narrow Bold"/>
              <a:ea typeface="Arial Narrow Bold"/>
              <a:cs typeface="Arial Narrow Bold"/>
              <a:sym typeface="Arial Narrow Bold"/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4229884" y="5883090"/>
            <a:ext cx="4325772" cy="83099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rgbClr val="000000"/>
                </a:solidFill>
              </a:rPr>
              <a:t> All 1’s in binary: -1 for signed,</a:t>
            </a: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rgbClr val="000000"/>
                </a:solidFill>
              </a:rPr>
              <a:t>Max value for unsigned </a:t>
            </a:r>
            <a:endParaRPr kumimoji="0" lang="en-US" sz="2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 Narrow Bold"/>
              <a:ea typeface="Arial Narrow Bold"/>
              <a:cs typeface="Arial Narrow Bold"/>
              <a:sym typeface="Arial Narrow Bold"/>
            </a:endParaRPr>
          </a:p>
        </p:txBody>
      </p:sp>
    </p:spTree>
    <p:extLst>
      <p:ext uri="{BB962C8B-B14F-4D97-AF65-F5344CB8AC3E}">
        <p14:creationId xmlns:p14="http://schemas.microsoft.com/office/powerpoint/2010/main" val="1210632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" grpId="0" animBg="1"/>
      <p:bldP spid="116" grpId="0" animBg="1"/>
      <p:bldP spid="117" grpId="0" animBg="1"/>
      <p:bldP spid="118" grpId="0"/>
      <p:bldP spid="119" grpId="0"/>
      <p:bldP spid="120" grpId="0"/>
      <p:bldP spid="121" grpId="0" animBg="1"/>
      <p:bldP spid="122" grpId="0"/>
      <p:bldP spid="123" grpId="0" animBg="1"/>
      <p:bldP spid="1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23850"/>
            <a:ext cx="87630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Properties of Integer Values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555474" y="1098583"/>
            <a:ext cx="3111500" cy="5168900"/>
            <a:chOff x="480" y="768"/>
            <a:chExt cx="1960" cy="3256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480" y="76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i="1" dirty="0">
                  <a:latin typeface="Calibri" pitchFamily="34" charset="0"/>
                </a:rPr>
                <a:t>X</a:t>
              </a: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1824" y="76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dirty="0">
                  <a:latin typeface="Calibri" pitchFamily="34" charset="0"/>
                </a:rPr>
                <a:t>B2T(</a:t>
              </a:r>
              <a:r>
                <a:rPr lang="en-US" sz="1800" i="1" dirty="0">
                  <a:latin typeface="Calibri" pitchFamily="34" charset="0"/>
                </a:rPr>
                <a:t>X</a:t>
              </a:r>
              <a:r>
                <a:rPr lang="en-US" sz="1800" dirty="0">
                  <a:latin typeface="Calibri" pitchFamily="34" charset="0"/>
                </a:rPr>
                <a:t>)</a:t>
              </a: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1200" y="76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dirty="0">
                  <a:latin typeface="Calibri" pitchFamily="34" charset="0"/>
                </a:rPr>
                <a:t>B2U(</a:t>
              </a:r>
              <a:r>
                <a:rPr lang="en-US" sz="1800" i="1" dirty="0">
                  <a:latin typeface="Calibri" pitchFamily="34" charset="0"/>
                </a:rPr>
                <a:t>X</a:t>
              </a:r>
              <a:r>
                <a:rPr lang="en-US" sz="1800" dirty="0">
                  <a:latin typeface="Calibri" pitchFamily="34" charset="0"/>
                </a:rPr>
                <a:t>)</a:t>
              </a: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480" y="96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0000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1824" y="96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480" y="1152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0001</a:t>
              </a: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1824" y="115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480" y="1344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0010</a:t>
              </a: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1824" y="134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480" y="1536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0011</a:t>
              </a: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1824" y="1536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3</a:t>
              </a:r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480" y="172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0100</a:t>
              </a:r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1824" y="1728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480" y="192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0101</a:t>
              </a:r>
            </a:p>
          </p:txBody>
        </p:sp>
        <p:sp>
          <p:nvSpPr>
            <p:cNvPr id="19" name="Rectangle 19"/>
            <p:cNvSpPr>
              <a:spLocks noChangeArrowheads="1"/>
            </p:cNvSpPr>
            <p:nvPr/>
          </p:nvSpPr>
          <p:spPr bwMode="auto">
            <a:xfrm>
              <a:off x="1824" y="192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5</a:t>
              </a:r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480" y="2112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0110</a:t>
              </a:r>
            </a:p>
          </p:txBody>
        </p:sp>
        <p:sp>
          <p:nvSpPr>
            <p:cNvPr id="21" name="Rectangle 21"/>
            <p:cNvSpPr>
              <a:spLocks noChangeArrowheads="1"/>
            </p:cNvSpPr>
            <p:nvPr/>
          </p:nvSpPr>
          <p:spPr bwMode="auto">
            <a:xfrm>
              <a:off x="1824" y="211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22" name="Rectangle 22"/>
            <p:cNvSpPr>
              <a:spLocks noChangeArrowheads="1"/>
            </p:cNvSpPr>
            <p:nvPr/>
          </p:nvSpPr>
          <p:spPr bwMode="auto">
            <a:xfrm>
              <a:off x="480" y="2304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0111</a:t>
              </a:r>
            </a:p>
          </p:txBody>
        </p:sp>
        <p:sp>
          <p:nvSpPr>
            <p:cNvPr id="23" name="Rectangle 23"/>
            <p:cNvSpPr>
              <a:spLocks noChangeArrowheads="1"/>
            </p:cNvSpPr>
            <p:nvPr/>
          </p:nvSpPr>
          <p:spPr bwMode="auto">
            <a:xfrm>
              <a:off x="1824" y="230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7</a:t>
              </a:r>
            </a:p>
          </p:txBody>
        </p:sp>
        <p:sp>
          <p:nvSpPr>
            <p:cNvPr id="24" name="Rectangle 24"/>
            <p:cNvSpPr>
              <a:spLocks noChangeArrowheads="1"/>
            </p:cNvSpPr>
            <p:nvPr/>
          </p:nvSpPr>
          <p:spPr bwMode="auto">
            <a:xfrm>
              <a:off x="1824" y="249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–8</a:t>
              </a:r>
            </a:p>
          </p:txBody>
        </p:sp>
        <p:sp>
          <p:nvSpPr>
            <p:cNvPr id="25" name="Rectangle 25"/>
            <p:cNvSpPr>
              <a:spLocks noChangeArrowheads="1"/>
            </p:cNvSpPr>
            <p:nvPr/>
          </p:nvSpPr>
          <p:spPr bwMode="auto">
            <a:xfrm>
              <a:off x="1200" y="249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8</a:t>
              </a:r>
            </a:p>
          </p:txBody>
        </p:sp>
        <p:sp>
          <p:nvSpPr>
            <p:cNvPr id="26" name="Rectangle 26"/>
            <p:cNvSpPr>
              <a:spLocks noChangeArrowheads="1"/>
            </p:cNvSpPr>
            <p:nvPr/>
          </p:nvSpPr>
          <p:spPr bwMode="auto">
            <a:xfrm>
              <a:off x="1824" y="268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–7</a:t>
              </a:r>
            </a:p>
          </p:txBody>
        </p:sp>
        <p:sp>
          <p:nvSpPr>
            <p:cNvPr id="27" name="Rectangle 27"/>
            <p:cNvSpPr>
              <a:spLocks noChangeArrowheads="1"/>
            </p:cNvSpPr>
            <p:nvPr/>
          </p:nvSpPr>
          <p:spPr bwMode="auto">
            <a:xfrm>
              <a:off x="1200" y="268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9</a:t>
              </a:r>
            </a:p>
          </p:txBody>
        </p:sp>
        <p:sp>
          <p:nvSpPr>
            <p:cNvPr id="28" name="Rectangle 28"/>
            <p:cNvSpPr>
              <a:spLocks noChangeArrowheads="1"/>
            </p:cNvSpPr>
            <p:nvPr/>
          </p:nvSpPr>
          <p:spPr bwMode="auto">
            <a:xfrm>
              <a:off x="1824" y="288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–6</a:t>
              </a:r>
            </a:p>
          </p:txBody>
        </p:sp>
        <p:sp>
          <p:nvSpPr>
            <p:cNvPr id="29" name="Rectangle 29"/>
            <p:cNvSpPr>
              <a:spLocks noChangeArrowheads="1"/>
            </p:cNvSpPr>
            <p:nvPr/>
          </p:nvSpPr>
          <p:spPr bwMode="auto">
            <a:xfrm>
              <a:off x="1200" y="288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10</a:t>
              </a:r>
            </a:p>
          </p:txBody>
        </p:sp>
        <p:sp>
          <p:nvSpPr>
            <p:cNvPr id="30" name="Rectangle 30"/>
            <p:cNvSpPr>
              <a:spLocks noChangeArrowheads="1"/>
            </p:cNvSpPr>
            <p:nvPr/>
          </p:nvSpPr>
          <p:spPr bwMode="auto">
            <a:xfrm>
              <a:off x="1824" y="3072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–5</a:t>
              </a:r>
            </a:p>
          </p:txBody>
        </p:sp>
        <p:sp>
          <p:nvSpPr>
            <p:cNvPr id="31" name="Rectangle 31"/>
            <p:cNvSpPr>
              <a:spLocks noChangeArrowheads="1"/>
            </p:cNvSpPr>
            <p:nvPr/>
          </p:nvSpPr>
          <p:spPr bwMode="auto">
            <a:xfrm>
              <a:off x="1200" y="3072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11</a:t>
              </a:r>
            </a:p>
          </p:txBody>
        </p:sp>
        <p:sp>
          <p:nvSpPr>
            <p:cNvPr id="32" name="Rectangle 32"/>
            <p:cNvSpPr>
              <a:spLocks noChangeArrowheads="1"/>
            </p:cNvSpPr>
            <p:nvPr/>
          </p:nvSpPr>
          <p:spPr bwMode="auto">
            <a:xfrm>
              <a:off x="1824" y="3264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–4</a:t>
              </a:r>
            </a:p>
          </p:txBody>
        </p:sp>
        <p:sp>
          <p:nvSpPr>
            <p:cNvPr id="33" name="Rectangle 33"/>
            <p:cNvSpPr>
              <a:spLocks noChangeArrowheads="1"/>
            </p:cNvSpPr>
            <p:nvPr/>
          </p:nvSpPr>
          <p:spPr bwMode="auto">
            <a:xfrm>
              <a:off x="1200" y="3264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12</a:t>
              </a:r>
            </a:p>
          </p:txBody>
        </p:sp>
        <p:sp>
          <p:nvSpPr>
            <p:cNvPr id="34" name="Rectangle 34"/>
            <p:cNvSpPr>
              <a:spLocks noChangeArrowheads="1"/>
            </p:cNvSpPr>
            <p:nvPr/>
          </p:nvSpPr>
          <p:spPr bwMode="auto">
            <a:xfrm>
              <a:off x="1824" y="345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–3</a:t>
              </a:r>
            </a:p>
          </p:txBody>
        </p:sp>
        <p:sp>
          <p:nvSpPr>
            <p:cNvPr id="35" name="Rectangle 35"/>
            <p:cNvSpPr>
              <a:spLocks noChangeArrowheads="1"/>
            </p:cNvSpPr>
            <p:nvPr/>
          </p:nvSpPr>
          <p:spPr bwMode="auto">
            <a:xfrm>
              <a:off x="1200" y="345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13</a:t>
              </a:r>
            </a:p>
          </p:txBody>
        </p:sp>
        <p:sp>
          <p:nvSpPr>
            <p:cNvPr id="36" name="Rectangle 36"/>
            <p:cNvSpPr>
              <a:spLocks noChangeArrowheads="1"/>
            </p:cNvSpPr>
            <p:nvPr/>
          </p:nvSpPr>
          <p:spPr bwMode="auto">
            <a:xfrm>
              <a:off x="1824" y="364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–2</a:t>
              </a:r>
            </a:p>
          </p:txBody>
        </p:sp>
        <p:sp>
          <p:nvSpPr>
            <p:cNvPr id="37" name="Rectangle 37"/>
            <p:cNvSpPr>
              <a:spLocks noChangeArrowheads="1"/>
            </p:cNvSpPr>
            <p:nvPr/>
          </p:nvSpPr>
          <p:spPr bwMode="auto">
            <a:xfrm>
              <a:off x="1200" y="364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14</a:t>
              </a:r>
            </a:p>
          </p:txBody>
        </p:sp>
        <p:sp>
          <p:nvSpPr>
            <p:cNvPr id="38" name="Rectangle 38"/>
            <p:cNvSpPr>
              <a:spLocks noChangeArrowheads="1"/>
            </p:cNvSpPr>
            <p:nvPr/>
          </p:nvSpPr>
          <p:spPr bwMode="auto">
            <a:xfrm>
              <a:off x="1824" y="384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–1</a:t>
              </a:r>
            </a:p>
          </p:txBody>
        </p:sp>
        <p:sp>
          <p:nvSpPr>
            <p:cNvPr id="39" name="Rectangle 39"/>
            <p:cNvSpPr>
              <a:spLocks noChangeArrowheads="1"/>
            </p:cNvSpPr>
            <p:nvPr/>
          </p:nvSpPr>
          <p:spPr bwMode="auto">
            <a:xfrm>
              <a:off x="1200" y="384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15</a:t>
              </a:r>
            </a:p>
          </p:txBody>
        </p:sp>
        <p:sp>
          <p:nvSpPr>
            <p:cNvPr id="40" name="Rectangle 40"/>
            <p:cNvSpPr>
              <a:spLocks noChangeArrowheads="1"/>
            </p:cNvSpPr>
            <p:nvPr/>
          </p:nvSpPr>
          <p:spPr bwMode="auto">
            <a:xfrm>
              <a:off x="480" y="2496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1000</a:t>
              </a:r>
            </a:p>
          </p:txBody>
        </p:sp>
        <p:sp>
          <p:nvSpPr>
            <p:cNvPr id="41" name="Rectangle 41"/>
            <p:cNvSpPr>
              <a:spLocks noChangeArrowheads="1"/>
            </p:cNvSpPr>
            <p:nvPr/>
          </p:nvSpPr>
          <p:spPr bwMode="auto">
            <a:xfrm>
              <a:off x="480" y="268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1001</a:t>
              </a:r>
            </a:p>
          </p:txBody>
        </p:sp>
        <p:sp>
          <p:nvSpPr>
            <p:cNvPr id="42" name="Rectangle 42"/>
            <p:cNvSpPr>
              <a:spLocks noChangeArrowheads="1"/>
            </p:cNvSpPr>
            <p:nvPr/>
          </p:nvSpPr>
          <p:spPr bwMode="auto">
            <a:xfrm>
              <a:off x="480" y="288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1010</a:t>
              </a:r>
            </a:p>
          </p:txBody>
        </p:sp>
        <p:sp>
          <p:nvSpPr>
            <p:cNvPr id="43" name="Rectangle 43"/>
            <p:cNvSpPr>
              <a:spLocks noChangeArrowheads="1"/>
            </p:cNvSpPr>
            <p:nvPr/>
          </p:nvSpPr>
          <p:spPr bwMode="auto">
            <a:xfrm>
              <a:off x="480" y="3072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1011</a:t>
              </a:r>
            </a:p>
          </p:txBody>
        </p:sp>
        <p:sp>
          <p:nvSpPr>
            <p:cNvPr id="44" name="Rectangle 44"/>
            <p:cNvSpPr>
              <a:spLocks noChangeArrowheads="1"/>
            </p:cNvSpPr>
            <p:nvPr/>
          </p:nvSpPr>
          <p:spPr bwMode="auto">
            <a:xfrm>
              <a:off x="480" y="3264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1100</a:t>
              </a:r>
            </a:p>
          </p:txBody>
        </p:sp>
        <p:sp>
          <p:nvSpPr>
            <p:cNvPr id="45" name="Rectangle 45"/>
            <p:cNvSpPr>
              <a:spLocks noChangeArrowheads="1"/>
            </p:cNvSpPr>
            <p:nvPr/>
          </p:nvSpPr>
          <p:spPr bwMode="auto">
            <a:xfrm>
              <a:off x="480" y="3456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1101</a:t>
              </a:r>
            </a:p>
          </p:txBody>
        </p:sp>
        <p:sp>
          <p:nvSpPr>
            <p:cNvPr id="46" name="Rectangle 46"/>
            <p:cNvSpPr>
              <a:spLocks noChangeArrowheads="1"/>
            </p:cNvSpPr>
            <p:nvPr/>
          </p:nvSpPr>
          <p:spPr bwMode="auto">
            <a:xfrm>
              <a:off x="480" y="364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1110</a:t>
              </a:r>
            </a:p>
          </p:txBody>
        </p:sp>
        <p:sp>
          <p:nvSpPr>
            <p:cNvPr id="47" name="Rectangle 47"/>
            <p:cNvSpPr>
              <a:spLocks noChangeArrowheads="1"/>
            </p:cNvSpPr>
            <p:nvPr/>
          </p:nvSpPr>
          <p:spPr bwMode="auto">
            <a:xfrm>
              <a:off x="480" y="384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1111</a:t>
              </a:r>
            </a:p>
          </p:txBody>
        </p:sp>
        <p:sp>
          <p:nvSpPr>
            <p:cNvPr id="48" name="Rectangle 48"/>
            <p:cNvSpPr>
              <a:spLocks noChangeArrowheads="1"/>
            </p:cNvSpPr>
            <p:nvPr/>
          </p:nvSpPr>
          <p:spPr bwMode="auto">
            <a:xfrm>
              <a:off x="1200" y="96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49" name="Rectangle 49"/>
            <p:cNvSpPr>
              <a:spLocks noChangeArrowheads="1"/>
            </p:cNvSpPr>
            <p:nvPr/>
          </p:nvSpPr>
          <p:spPr bwMode="auto">
            <a:xfrm>
              <a:off x="1200" y="115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50" name="Rectangle 50"/>
            <p:cNvSpPr>
              <a:spLocks noChangeArrowheads="1"/>
            </p:cNvSpPr>
            <p:nvPr/>
          </p:nvSpPr>
          <p:spPr bwMode="auto">
            <a:xfrm>
              <a:off x="1200" y="134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51" name="Rectangle 51"/>
            <p:cNvSpPr>
              <a:spLocks noChangeArrowheads="1"/>
            </p:cNvSpPr>
            <p:nvPr/>
          </p:nvSpPr>
          <p:spPr bwMode="auto">
            <a:xfrm>
              <a:off x="1200" y="1536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3</a:t>
              </a:r>
            </a:p>
          </p:txBody>
        </p:sp>
        <p:sp>
          <p:nvSpPr>
            <p:cNvPr id="52" name="Rectangle 52"/>
            <p:cNvSpPr>
              <a:spLocks noChangeArrowheads="1"/>
            </p:cNvSpPr>
            <p:nvPr/>
          </p:nvSpPr>
          <p:spPr bwMode="auto">
            <a:xfrm>
              <a:off x="1200" y="1728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53" name="Rectangle 53"/>
            <p:cNvSpPr>
              <a:spLocks noChangeArrowheads="1"/>
            </p:cNvSpPr>
            <p:nvPr/>
          </p:nvSpPr>
          <p:spPr bwMode="auto">
            <a:xfrm>
              <a:off x="1200" y="192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5</a:t>
              </a:r>
            </a:p>
          </p:txBody>
        </p:sp>
        <p:sp>
          <p:nvSpPr>
            <p:cNvPr id="54" name="Rectangle 54"/>
            <p:cNvSpPr>
              <a:spLocks noChangeArrowheads="1"/>
            </p:cNvSpPr>
            <p:nvPr/>
          </p:nvSpPr>
          <p:spPr bwMode="auto">
            <a:xfrm>
              <a:off x="1200" y="211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55" name="Rectangle 55"/>
            <p:cNvSpPr>
              <a:spLocks noChangeArrowheads="1"/>
            </p:cNvSpPr>
            <p:nvPr/>
          </p:nvSpPr>
          <p:spPr bwMode="auto">
            <a:xfrm>
              <a:off x="1200" y="230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7</a:t>
              </a:r>
            </a:p>
          </p:txBody>
        </p:sp>
        <p:sp>
          <p:nvSpPr>
            <p:cNvPr id="56" name="Rectangle 56"/>
            <p:cNvSpPr>
              <a:spLocks noChangeArrowheads="1"/>
            </p:cNvSpPr>
            <p:nvPr/>
          </p:nvSpPr>
          <p:spPr bwMode="auto">
            <a:xfrm>
              <a:off x="484" y="772"/>
              <a:ext cx="1952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7" name="Rectangle 57"/>
            <p:cNvSpPr>
              <a:spLocks noChangeArrowheads="1"/>
            </p:cNvSpPr>
            <p:nvPr/>
          </p:nvSpPr>
          <p:spPr bwMode="auto">
            <a:xfrm>
              <a:off x="484" y="964"/>
              <a:ext cx="1952" cy="305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58" name="Rectangle 4"/>
          <p:cNvSpPr txBox="1">
            <a:spLocks noChangeArrowheads="1"/>
          </p:cNvSpPr>
          <p:nvPr/>
        </p:nvSpPr>
        <p:spPr>
          <a:xfrm>
            <a:off x="4559926" y="1021565"/>
            <a:ext cx="4407611" cy="5495925"/>
          </a:xfrm>
          <a:prstGeom prst="rect">
            <a:avLst/>
          </a:prstGeom>
        </p:spPr>
        <p:txBody>
          <a:bodyPr/>
          <a:lstStyle>
            <a:lvl1pPr marL="254000" indent="-254000">
              <a:spcBef>
                <a:spcPts val="600"/>
              </a:spcBef>
              <a:buClr>
                <a:srgbClr val="990000"/>
              </a:buClr>
              <a:buSzPct val="60000"/>
              <a:buFont typeface="Wingdings 2"/>
              <a:buChar char="⬛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1pPr>
            <a:lvl2pPr marL="561340" indent="-281940">
              <a:spcBef>
                <a:spcPts val="600"/>
              </a:spcBef>
              <a:buClr>
                <a:srgbClr val="990000"/>
              </a:buClr>
              <a:buSzPct val="110000"/>
              <a:buFont typeface="Wingdings 2"/>
              <a:buChar char="▪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2pPr>
            <a:lvl3pPr marL="840739" indent="-243839">
              <a:spcBef>
                <a:spcPts val="600"/>
              </a:spcBef>
              <a:buClr>
                <a:srgbClr val="990000"/>
              </a:buClr>
              <a:buSzPct val="80000"/>
              <a:buFont typeface="Wingdings 2"/>
              <a:buChar char="▪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3pPr>
            <a:lvl4pPr marL="1188719" indent="-274319">
              <a:spcBef>
                <a:spcPts val="600"/>
              </a:spcBef>
              <a:buClr>
                <a:srgbClr val="990000"/>
              </a:buClr>
              <a:buSzPct val="100000"/>
              <a:buFont typeface="Wingdings 2"/>
              <a:buChar char="–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4pPr>
            <a:lvl5pPr marL="1506219" indent="-274319">
              <a:spcBef>
                <a:spcPts val="600"/>
              </a:spcBef>
              <a:buClr>
                <a:srgbClr val="990000"/>
              </a:buClr>
              <a:buSzPct val="100000"/>
              <a:buFont typeface="Wingdings 2"/>
              <a:buChar char="»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5pPr>
            <a:lvl6pPr marL="1963420" indent="-274320">
              <a:spcBef>
                <a:spcPts val="600"/>
              </a:spcBef>
              <a:buClr>
                <a:srgbClr val="990000"/>
              </a:buClr>
              <a:buSzPct val="100000"/>
              <a:buFont typeface="Wingdings 2"/>
              <a:buChar char="»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6pPr>
            <a:lvl7pPr marL="2420620" indent="-274320">
              <a:spcBef>
                <a:spcPts val="600"/>
              </a:spcBef>
              <a:buClr>
                <a:srgbClr val="990000"/>
              </a:buClr>
              <a:buSzPct val="100000"/>
              <a:buFont typeface="Wingdings 2"/>
              <a:buChar char="»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7pPr>
            <a:lvl8pPr marL="2877820" indent="-274320">
              <a:spcBef>
                <a:spcPts val="600"/>
              </a:spcBef>
              <a:buClr>
                <a:srgbClr val="990000"/>
              </a:buClr>
              <a:buSzPct val="100000"/>
              <a:buFont typeface="Wingdings 2"/>
              <a:buChar char="»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8pPr>
            <a:lvl9pPr marL="3335020" indent="-274320">
              <a:spcBef>
                <a:spcPts val="600"/>
              </a:spcBef>
              <a:buClr>
                <a:srgbClr val="990000"/>
              </a:buClr>
              <a:buSzPct val="100000"/>
              <a:buFont typeface="Wingdings 2"/>
              <a:buChar char="»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9pPr>
          </a:lstStyle>
          <a:p>
            <a:r>
              <a:rPr lang="en-US" dirty="0"/>
              <a:t>|</a:t>
            </a:r>
            <a:r>
              <a:rPr lang="en-US" dirty="0" err="1"/>
              <a:t>Tmin</a:t>
            </a:r>
            <a:r>
              <a:rPr lang="en-US" dirty="0"/>
              <a:t>| = </a:t>
            </a:r>
            <a:r>
              <a:rPr lang="en-US" dirty="0" err="1"/>
              <a:t>Tmax</a:t>
            </a:r>
            <a:r>
              <a:rPr lang="en-US" dirty="0"/>
              <a:t> + 1</a:t>
            </a:r>
          </a:p>
          <a:p>
            <a:pPr lvl="1"/>
            <a:r>
              <a:rPr lang="en-US" dirty="0"/>
              <a:t>Range asymmetric!</a:t>
            </a:r>
          </a:p>
          <a:p>
            <a:pPr lvl="1"/>
            <a:endParaRPr lang="en-US" dirty="0"/>
          </a:p>
          <a:p>
            <a:r>
              <a:rPr lang="en-US" dirty="0" err="1"/>
              <a:t>Umax</a:t>
            </a:r>
            <a:r>
              <a:rPr lang="en-US" dirty="0"/>
              <a:t> = |</a:t>
            </a:r>
            <a:r>
              <a:rPr lang="en-US" dirty="0" err="1"/>
              <a:t>Tmin</a:t>
            </a:r>
            <a:r>
              <a:rPr lang="en-US" dirty="0"/>
              <a:t>| + </a:t>
            </a:r>
            <a:r>
              <a:rPr lang="en-US" dirty="0" err="1"/>
              <a:t>Tmax</a:t>
            </a:r>
            <a:r>
              <a:rPr lang="en-US" dirty="0"/>
              <a:t>  =       2Tmax+1  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698474" y="5976333"/>
            <a:ext cx="990600" cy="274320"/>
          </a:xfrm>
          <a:prstGeom prst="roundRect">
            <a:avLst/>
          </a:prstGeom>
          <a:noFill/>
          <a:ln w="63500" cap="flat">
            <a:solidFill>
              <a:srgbClr val="00CC99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Arial Narrow Bold"/>
              <a:ea typeface="Arial Narrow Bold"/>
              <a:cs typeface="Arial Narrow Bold"/>
              <a:sym typeface="Arial Narrow Bold"/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2689074" y="3538883"/>
            <a:ext cx="990600" cy="274320"/>
          </a:xfrm>
          <a:prstGeom prst="roundRect">
            <a:avLst/>
          </a:prstGeom>
          <a:noFill/>
          <a:ln w="63500" cap="flat">
            <a:solidFill>
              <a:srgbClr val="00CC99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Arial Narrow Bold"/>
              <a:ea typeface="Arial Narrow Bold"/>
              <a:cs typeface="Arial Narrow Bold"/>
              <a:sym typeface="Arial Narrow Bold"/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2689074" y="3856356"/>
            <a:ext cx="990600" cy="274320"/>
          </a:xfrm>
          <a:prstGeom prst="roundRect">
            <a:avLst/>
          </a:prstGeom>
          <a:noFill/>
          <a:ln w="63500" cap="flat">
            <a:solidFill>
              <a:srgbClr val="00CC99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Arial Narrow Bold"/>
              <a:ea typeface="Arial Narrow Bold"/>
              <a:cs typeface="Arial Narrow Bold"/>
              <a:sym typeface="Arial Narrow Bold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698474" y="6267483"/>
            <a:ext cx="990600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Umax</a:t>
            </a:r>
            <a:endParaRPr kumimoji="0" lang="en-US" sz="2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 Narrow Bold"/>
              <a:ea typeface="Arial Narrow Bold"/>
              <a:cs typeface="Arial Narrow Bold"/>
              <a:sym typeface="Arial Narrow Bold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3714412" y="3415423"/>
            <a:ext cx="990600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 err="1">
                <a:solidFill>
                  <a:srgbClr val="000000"/>
                </a:solidFill>
              </a:rPr>
              <a:t>T</a:t>
            </a:r>
            <a:r>
              <a:rPr kumimoji="0" lang="en-US" sz="24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max</a:t>
            </a:r>
            <a:endParaRPr kumimoji="0" lang="en-US" sz="2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 Narrow Bold"/>
              <a:ea typeface="Arial Narrow Bold"/>
              <a:cs typeface="Arial Narrow Bold"/>
              <a:sym typeface="Arial Narrow Bold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745789" y="3769528"/>
            <a:ext cx="990600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 err="1">
                <a:solidFill>
                  <a:srgbClr val="000000"/>
                </a:solidFill>
              </a:rPr>
              <a:t>T</a:t>
            </a:r>
            <a:r>
              <a:rPr kumimoji="0" lang="en-US" sz="24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min</a:t>
            </a:r>
            <a:endParaRPr kumimoji="0" lang="en-US" sz="2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 Narrow Bold"/>
              <a:ea typeface="Arial Narrow Bold"/>
              <a:cs typeface="Arial Narrow Bold"/>
              <a:sym typeface="Arial Narrow Bold"/>
            </a:endParaRPr>
          </a:p>
        </p:txBody>
      </p:sp>
    </p:spTree>
    <p:extLst>
      <p:ext uri="{BB962C8B-B14F-4D97-AF65-F5344CB8AC3E}">
        <p14:creationId xmlns:p14="http://schemas.microsoft.com/office/powerpoint/2010/main" val="1777989851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23850"/>
            <a:ext cx="87630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Properties of Integer Values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555474" y="1098583"/>
            <a:ext cx="3111500" cy="5168900"/>
            <a:chOff x="480" y="768"/>
            <a:chExt cx="1960" cy="3256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480" y="76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i="1" dirty="0">
                  <a:latin typeface="Calibri" pitchFamily="34" charset="0"/>
                </a:rPr>
                <a:t>X</a:t>
              </a: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1824" y="76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dirty="0">
                  <a:latin typeface="Calibri" pitchFamily="34" charset="0"/>
                </a:rPr>
                <a:t>B2T(</a:t>
              </a:r>
              <a:r>
                <a:rPr lang="en-US" sz="1800" i="1" dirty="0">
                  <a:latin typeface="Calibri" pitchFamily="34" charset="0"/>
                </a:rPr>
                <a:t>X</a:t>
              </a:r>
              <a:r>
                <a:rPr lang="en-US" sz="1800" dirty="0">
                  <a:latin typeface="Calibri" pitchFamily="34" charset="0"/>
                </a:rPr>
                <a:t>)</a:t>
              </a: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1200" y="76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dirty="0">
                  <a:latin typeface="Calibri" pitchFamily="34" charset="0"/>
                </a:rPr>
                <a:t>B2U(</a:t>
              </a:r>
              <a:r>
                <a:rPr lang="en-US" sz="1800" i="1" dirty="0">
                  <a:latin typeface="Calibri" pitchFamily="34" charset="0"/>
                </a:rPr>
                <a:t>X</a:t>
              </a:r>
              <a:r>
                <a:rPr lang="en-US" sz="1800" dirty="0">
                  <a:latin typeface="Calibri" pitchFamily="34" charset="0"/>
                </a:rPr>
                <a:t>)</a:t>
              </a: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480" y="96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0000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1824" y="96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480" y="1152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0001</a:t>
              </a: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1824" y="115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480" y="1344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0010</a:t>
              </a: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1824" y="134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480" y="1536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0011</a:t>
              </a: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1824" y="1536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3</a:t>
              </a:r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480" y="172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0100</a:t>
              </a:r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1824" y="1728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480" y="192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0101</a:t>
              </a:r>
            </a:p>
          </p:txBody>
        </p:sp>
        <p:sp>
          <p:nvSpPr>
            <p:cNvPr id="19" name="Rectangle 19"/>
            <p:cNvSpPr>
              <a:spLocks noChangeArrowheads="1"/>
            </p:cNvSpPr>
            <p:nvPr/>
          </p:nvSpPr>
          <p:spPr bwMode="auto">
            <a:xfrm>
              <a:off x="1824" y="192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5</a:t>
              </a:r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480" y="2112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0110</a:t>
              </a:r>
            </a:p>
          </p:txBody>
        </p:sp>
        <p:sp>
          <p:nvSpPr>
            <p:cNvPr id="21" name="Rectangle 21"/>
            <p:cNvSpPr>
              <a:spLocks noChangeArrowheads="1"/>
            </p:cNvSpPr>
            <p:nvPr/>
          </p:nvSpPr>
          <p:spPr bwMode="auto">
            <a:xfrm>
              <a:off x="1824" y="211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22" name="Rectangle 22"/>
            <p:cNvSpPr>
              <a:spLocks noChangeArrowheads="1"/>
            </p:cNvSpPr>
            <p:nvPr/>
          </p:nvSpPr>
          <p:spPr bwMode="auto">
            <a:xfrm>
              <a:off x="480" y="2304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0111</a:t>
              </a:r>
            </a:p>
          </p:txBody>
        </p:sp>
        <p:sp>
          <p:nvSpPr>
            <p:cNvPr id="23" name="Rectangle 23"/>
            <p:cNvSpPr>
              <a:spLocks noChangeArrowheads="1"/>
            </p:cNvSpPr>
            <p:nvPr/>
          </p:nvSpPr>
          <p:spPr bwMode="auto">
            <a:xfrm>
              <a:off x="1824" y="230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7</a:t>
              </a:r>
            </a:p>
          </p:txBody>
        </p:sp>
        <p:sp>
          <p:nvSpPr>
            <p:cNvPr id="24" name="Rectangle 24"/>
            <p:cNvSpPr>
              <a:spLocks noChangeArrowheads="1"/>
            </p:cNvSpPr>
            <p:nvPr/>
          </p:nvSpPr>
          <p:spPr bwMode="auto">
            <a:xfrm>
              <a:off x="1824" y="249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–8</a:t>
              </a:r>
            </a:p>
          </p:txBody>
        </p:sp>
        <p:sp>
          <p:nvSpPr>
            <p:cNvPr id="25" name="Rectangle 25"/>
            <p:cNvSpPr>
              <a:spLocks noChangeArrowheads="1"/>
            </p:cNvSpPr>
            <p:nvPr/>
          </p:nvSpPr>
          <p:spPr bwMode="auto">
            <a:xfrm>
              <a:off x="1200" y="249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8</a:t>
              </a:r>
            </a:p>
          </p:txBody>
        </p:sp>
        <p:sp>
          <p:nvSpPr>
            <p:cNvPr id="26" name="Rectangle 26"/>
            <p:cNvSpPr>
              <a:spLocks noChangeArrowheads="1"/>
            </p:cNvSpPr>
            <p:nvPr/>
          </p:nvSpPr>
          <p:spPr bwMode="auto">
            <a:xfrm>
              <a:off x="1824" y="268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–7</a:t>
              </a:r>
            </a:p>
          </p:txBody>
        </p:sp>
        <p:sp>
          <p:nvSpPr>
            <p:cNvPr id="27" name="Rectangle 27"/>
            <p:cNvSpPr>
              <a:spLocks noChangeArrowheads="1"/>
            </p:cNvSpPr>
            <p:nvPr/>
          </p:nvSpPr>
          <p:spPr bwMode="auto">
            <a:xfrm>
              <a:off x="1200" y="268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9</a:t>
              </a:r>
            </a:p>
          </p:txBody>
        </p:sp>
        <p:sp>
          <p:nvSpPr>
            <p:cNvPr id="28" name="Rectangle 28"/>
            <p:cNvSpPr>
              <a:spLocks noChangeArrowheads="1"/>
            </p:cNvSpPr>
            <p:nvPr/>
          </p:nvSpPr>
          <p:spPr bwMode="auto">
            <a:xfrm>
              <a:off x="1824" y="288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–6</a:t>
              </a:r>
            </a:p>
          </p:txBody>
        </p:sp>
        <p:sp>
          <p:nvSpPr>
            <p:cNvPr id="29" name="Rectangle 29"/>
            <p:cNvSpPr>
              <a:spLocks noChangeArrowheads="1"/>
            </p:cNvSpPr>
            <p:nvPr/>
          </p:nvSpPr>
          <p:spPr bwMode="auto">
            <a:xfrm>
              <a:off x="1200" y="288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10</a:t>
              </a:r>
            </a:p>
          </p:txBody>
        </p:sp>
        <p:sp>
          <p:nvSpPr>
            <p:cNvPr id="30" name="Rectangle 30"/>
            <p:cNvSpPr>
              <a:spLocks noChangeArrowheads="1"/>
            </p:cNvSpPr>
            <p:nvPr/>
          </p:nvSpPr>
          <p:spPr bwMode="auto">
            <a:xfrm>
              <a:off x="1824" y="3072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–5</a:t>
              </a:r>
            </a:p>
          </p:txBody>
        </p:sp>
        <p:sp>
          <p:nvSpPr>
            <p:cNvPr id="31" name="Rectangle 31"/>
            <p:cNvSpPr>
              <a:spLocks noChangeArrowheads="1"/>
            </p:cNvSpPr>
            <p:nvPr/>
          </p:nvSpPr>
          <p:spPr bwMode="auto">
            <a:xfrm>
              <a:off x="1200" y="3072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11</a:t>
              </a:r>
            </a:p>
          </p:txBody>
        </p:sp>
        <p:sp>
          <p:nvSpPr>
            <p:cNvPr id="32" name="Rectangle 32"/>
            <p:cNvSpPr>
              <a:spLocks noChangeArrowheads="1"/>
            </p:cNvSpPr>
            <p:nvPr/>
          </p:nvSpPr>
          <p:spPr bwMode="auto">
            <a:xfrm>
              <a:off x="1824" y="3264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–4</a:t>
              </a:r>
            </a:p>
          </p:txBody>
        </p:sp>
        <p:sp>
          <p:nvSpPr>
            <p:cNvPr id="33" name="Rectangle 33"/>
            <p:cNvSpPr>
              <a:spLocks noChangeArrowheads="1"/>
            </p:cNvSpPr>
            <p:nvPr/>
          </p:nvSpPr>
          <p:spPr bwMode="auto">
            <a:xfrm>
              <a:off x="1200" y="3264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12</a:t>
              </a:r>
            </a:p>
          </p:txBody>
        </p:sp>
        <p:sp>
          <p:nvSpPr>
            <p:cNvPr id="34" name="Rectangle 34"/>
            <p:cNvSpPr>
              <a:spLocks noChangeArrowheads="1"/>
            </p:cNvSpPr>
            <p:nvPr/>
          </p:nvSpPr>
          <p:spPr bwMode="auto">
            <a:xfrm>
              <a:off x="1824" y="345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–3</a:t>
              </a:r>
            </a:p>
          </p:txBody>
        </p:sp>
        <p:sp>
          <p:nvSpPr>
            <p:cNvPr id="35" name="Rectangle 35"/>
            <p:cNvSpPr>
              <a:spLocks noChangeArrowheads="1"/>
            </p:cNvSpPr>
            <p:nvPr/>
          </p:nvSpPr>
          <p:spPr bwMode="auto">
            <a:xfrm>
              <a:off x="1200" y="345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13</a:t>
              </a:r>
            </a:p>
          </p:txBody>
        </p:sp>
        <p:sp>
          <p:nvSpPr>
            <p:cNvPr id="36" name="Rectangle 36"/>
            <p:cNvSpPr>
              <a:spLocks noChangeArrowheads="1"/>
            </p:cNvSpPr>
            <p:nvPr/>
          </p:nvSpPr>
          <p:spPr bwMode="auto">
            <a:xfrm>
              <a:off x="1824" y="364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–2</a:t>
              </a:r>
            </a:p>
          </p:txBody>
        </p:sp>
        <p:sp>
          <p:nvSpPr>
            <p:cNvPr id="37" name="Rectangle 37"/>
            <p:cNvSpPr>
              <a:spLocks noChangeArrowheads="1"/>
            </p:cNvSpPr>
            <p:nvPr/>
          </p:nvSpPr>
          <p:spPr bwMode="auto">
            <a:xfrm>
              <a:off x="1200" y="364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14</a:t>
              </a:r>
            </a:p>
          </p:txBody>
        </p:sp>
        <p:sp>
          <p:nvSpPr>
            <p:cNvPr id="38" name="Rectangle 38"/>
            <p:cNvSpPr>
              <a:spLocks noChangeArrowheads="1"/>
            </p:cNvSpPr>
            <p:nvPr/>
          </p:nvSpPr>
          <p:spPr bwMode="auto">
            <a:xfrm>
              <a:off x="1824" y="384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–1</a:t>
              </a:r>
            </a:p>
          </p:txBody>
        </p:sp>
        <p:sp>
          <p:nvSpPr>
            <p:cNvPr id="39" name="Rectangle 39"/>
            <p:cNvSpPr>
              <a:spLocks noChangeArrowheads="1"/>
            </p:cNvSpPr>
            <p:nvPr/>
          </p:nvSpPr>
          <p:spPr bwMode="auto">
            <a:xfrm>
              <a:off x="1200" y="384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15</a:t>
              </a:r>
            </a:p>
          </p:txBody>
        </p:sp>
        <p:sp>
          <p:nvSpPr>
            <p:cNvPr id="40" name="Rectangle 40"/>
            <p:cNvSpPr>
              <a:spLocks noChangeArrowheads="1"/>
            </p:cNvSpPr>
            <p:nvPr/>
          </p:nvSpPr>
          <p:spPr bwMode="auto">
            <a:xfrm>
              <a:off x="480" y="2496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1000</a:t>
              </a:r>
            </a:p>
          </p:txBody>
        </p:sp>
        <p:sp>
          <p:nvSpPr>
            <p:cNvPr id="41" name="Rectangle 41"/>
            <p:cNvSpPr>
              <a:spLocks noChangeArrowheads="1"/>
            </p:cNvSpPr>
            <p:nvPr/>
          </p:nvSpPr>
          <p:spPr bwMode="auto">
            <a:xfrm>
              <a:off x="480" y="268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1001</a:t>
              </a:r>
            </a:p>
          </p:txBody>
        </p:sp>
        <p:sp>
          <p:nvSpPr>
            <p:cNvPr id="42" name="Rectangle 42"/>
            <p:cNvSpPr>
              <a:spLocks noChangeArrowheads="1"/>
            </p:cNvSpPr>
            <p:nvPr/>
          </p:nvSpPr>
          <p:spPr bwMode="auto">
            <a:xfrm>
              <a:off x="480" y="288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1010</a:t>
              </a:r>
            </a:p>
          </p:txBody>
        </p:sp>
        <p:sp>
          <p:nvSpPr>
            <p:cNvPr id="43" name="Rectangle 43"/>
            <p:cNvSpPr>
              <a:spLocks noChangeArrowheads="1"/>
            </p:cNvSpPr>
            <p:nvPr/>
          </p:nvSpPr>
          <p:spPr bwMode="auto">
            <a:xfrm>
              <a:off x="480" y="3072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1011</a:t>
              </a:r>
            </a:p>
          </p:txBody>
        </p:sp>
        <p:sp>
          <p:nvSpPr>
            <p:cNvPr id="44" name="Rectangle 44"/>
            <p:cNvSpPr>
              <a:spLocks noChangeArrowheads="1"/>
            </p:cNvSpPr>
            <p:nvPr/>
          </p:nvSpPr>
          <p:spPr bwMode="auto">
            <a:xfrm>
              <a:off x="480" y="3264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1100</a:t>
              </a:r>
            </a:p>
          </p:txBody>
        </p:sp>
        <p:sp>
          <p:nvSpPr>
            <p:cNvPr id="45" name="Rectangle 45"/>
            <p:cNvSpPr>
              <a:spLocks noChangeArrowheads="1"/>
            </p:cNvSpPr>
            <p:nvPr/>
          </p:nvSpPr>
          <p:spPr bwMode="auto">
            <a:xfrm>
              <a:off x="480" y="3456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1101</a:t>
              </a:r>
            </a:p>
          </p:txBody>
        </p:sp>
        <p:sp>
          <p:nvSpPr>
            <p:cNvPr id="46" name="Rectangle 46"/>
            <p:cNvSpPr>
              <a:spLocks noChangeArrowheads="1"/>
            </p:cNvSpPr>
            <p:nvPr/>
          </p:nvSpPr>
          <p:spPr bwMode="auto">
            <a:xfrm>
              <a:off x="480" y="364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1110</a:t>
              </a:r>
            </a:p>
          </p:txBody>
        </p:sp>
        <p:sp>
          <p:nvSpPr>
            <p:cNvPr id="47" name="Rectangle 47"/>
            <p:cNvSpPr>
              <a:spLocks noChangeArrowheads="1"/>
            </p:cNvSpPr>
            <p:nvPr/>
          </p:nvSpPr>
          <p:spPr bwMode="auto">
            <a:xfrm>
              <a:off x="480" y="384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1111</a:t>
              </a:r>
            </a:p>
          </p:txBody>
        </p:sp>
        <p:sp>
          <p:nvSpPr>
            <p:cNvPr id="48" name="Rectangle 48"/>
            <p:cNvSpPr>
              <a:spLocks noChangeArrowheads="1"/>
            </p:cNvSpPr>
            <p:nvPr/>
          </p:nvSpPr>
          <p:spPr bwMode="auto">
            <a:xfrm>
              <a:off x="1200" y="96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49" name="Rectangle 49"/>
            <p:cNvSpPr>
              <a:spLocks noChangeArrowheads="1"/>
            </p:cNvSpPr>
            <p:nvPr/>
          </p:nvSpPr>
          <p:spPr bwMode="auto">
            <a:xfrm>
              <a:off x="1200" y="115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50" name="Rectangle 50"/>
            <p:cNvSpPr>
              <a:spLocks noChangeArrowheads="1"/>
            </p:cNvSpPr>
            <p:nvPr/>
          </p:nvSpPr>
          <p:spPr bwMode="auto">
            <a:xfrm>
              <a:off x="1200" y="134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51" name="Rectangle 51"/>
            <p:cNvSpPr>
              <a:spLocks noChangeArrowheads="1"/>
            </p:cNvSpPr>
            <p:nvPr/>
          </p:nvSpPr>
          <p:spPr bwMode="auto">
            <a:xfrm>
              <a:off x="1200" y="1536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3</a:t>
              </a:r>
            </a:p>
          </p:txBody>
        </p:sp>
        <p:sp>
          <p:nvSpPr>
            <p:cNvPr id="52" name="Rectangle 52"/>
            <p:cNvSpPr>
              <a:spLocks noChangeArrowheads="1"/>
            </p:cNvSpPr>
            <p:nvPr/>
          </p:nvSpPr>
          <p:spPr bwMode="auto">
            <a:xfrm>
              <a:off x="1200" y="1728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53" name="Rectangle 53"/>
            <p:cNvSpPr>
              <a:spLocks noChangeArrowheads="1"/>
            </p:cNvSpPr>
            <p:nvPr/>
          </p:nvSpPr>
          <p:spPr bwMode="auto">
            <a:xfrm>
              <a:off x="1200" y="192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5</a:t>
              </a:r>
            </a:p>
          </p:txBody>
        </p:sp>
        <p:sp>
          <p:nvSpPr>
            <p:cNvPr id="54" name="Rectangle 54"/>
            <p:cNvSpPr>
              <a:spLocks noChangeArrowheads="1"/>
            </p:cNvSpPr>
            <p:nvPr/>
          </p:nvSpPr>
          <p:spPr bwMode="auto">
            <a:xfrm>
              <a:off x="1200" y="211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55" name="Rectangle 55"/>
            <p:cNvSpPr>
              <a:spLocks noChangeArrowheads="1"/>
            </p:cNvSpPr>
            <p:nvPr/>
          </p:nvSpPr>
          <p:spPr bwMode="auto">
            <a:xfrm>
              <a:off x="1200" y="230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7</a:t>
              </a:r>
            </a:p>
          </p:txBody>
        </p:sp>
        <p:sp>
          <p:nvSpPr>
            <p:cNvPr id="56" name="Rectangle 56"/>
            <p:cNvSpPr>
              <a:spLocks noChangeArrowheads="1"/>
            </p:cNvSpPr>
            <p:nvPr/>
          </p:nvSpPr>
          <p:spPr bwMode="auto">
            <a:xfrm>
              <a:off x="484" y="772"/>
              <a:ext cx="1952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7" name="Rectangle 57"/>
            <p:cNvSpPr>
              <a:spLocks noChangeArrowheads="1"/>
            </p:cNvSpPr>
            <p:nvPr/>
          </p:nvSpPr>
          <p:spPr bwMode="auto">
            <a:xfrm>
              <a:off x="484" y="964"/>
              <a:ext cx="1952" cy="305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58" name="Rectangle 4"/>
          <p:cNvSpPr txBox="1">
            <a:spLocks noChangeArrowheads="1"/>
          </p:cNvSpPr>
          <p:nvPr/>
        </p:nvSpPr>
        <p:spPr>
          <a:xfrm>
            <a:off x="4559926" y="1021565"/>
            <a:ext cx="4407611" cy="5495925"/>
          </a:xfrm>
          <a:prstGeom prst="rect">
            <a:avLst/>
          </a:prstGeom>
        </p:spPr>
        <p:txBody>
          <a:bodyPr/>
          <a:lstStyle>
            <a:lvl1pPr marL="254000" indent="-254000">
              <a:spcBef>
                <a:spcPts val="600"/>
              </a:spcBef>
              <a:buClr>
                <a:srgbClr val="990000"/>
              </a:buClr>
              <a:buSzPct val="60000"/>
              <a:buFont typeface="Wingdings 2"/>
              <a:buChar char="⬛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1pPr>
            <a:lvl2pPr marL="561340" indent="-281940">
              <a:spcBef>
                <a:spcPts val="600"/>
              </a:spcBef>
              <a:buClr>
                <a:srgbClr val="990000"/>
              </a:buClr>
              <a:buSzPct val="110000"/>
              <a:buFont typeface="Wingdings 2"/>
              <a:buChar char="▪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2pPr>
            <a:lvl3pPr marL="840739" indent="-243839">
              <a:spcBef>
                <a:spcPts val="600"/>
              </a:spcBef>
              <a:buClr>
                <a:srgbClr val="990000"/>
              </a:buClr>
              <a:buSzPct val="80000"/>
              <a:buFont typeface="Wingdings 2"/>
              <a:buChar char="▪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3pPr>
            <a:lvl4pPr marL="1188719" indent="-274319">
              <a:spcBef>
                <a:spcPts val="600"/>
              </a:spcBef>
              <a:buClr>
                <a:srgbClr val="990000"/>
              </a:buClr>
              <a:buSzPct val="100000"/>
              <a:buFont typeface="Wingdings 2"/>
              <a:buChar char="–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4pPr>
            <a:lvl5pPr marL="1506219" indent="-274319">
              <a:spcBef>
                <a:spcPts val="600"/>
              </a:spcBef>
              <a:buClr>
                <a:srgbClr val="990000"/>
              </a:buClr>
              <a:buSzPct val="100000"/>
              <a:buFont typeface="Wingdings 2"/>
              <a:buChar char="»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5pPr>
            <a:lvl6pPr marL="1963420" indent="-274320">
              <a:spcBef>
                <a:spcPts val="600"/>
              </a:spcBef>
              <a:buClr>
                <a:srgbClr val="990000"/>
              </a:buClr>
              <a:buSzPct val="100000"/>
              <a:buFont typeface="Wingdings 2"/>
              <a:buChar char="»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6pPr>
            <a:lvl7pPr marL="2420620" indent="-274320">
              <a:spcBef>
                <a:spcPts val="600"/>
              </a:spcBef>
              <a:buClr>
                <a:srgbClr val="990000"/>
              </a:buClr>
              <a:buSzPct val="100000"/>
              <a:buFont typeface="Wingdings 2"/>
              <a:buChar char="»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7pPr>
            <a:lvl8pPr marL="2877820" indent="-274320">
              <a:spcBef>
                <a:spcPts val="600"/>
              </a:spcBef>
              <a:buClr>
                <a:srgbClr val="990000"/>
              </a:buClr>
              <a:buSzPct val="100000"/>
              <a:buFont typeface="Wingdings 2"/>
              <a:buChar char="»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8pPr>
            <a:lvl9pPr marL="3335020" indent="-274320">
              <a:spcBef>
                <a:spcPts val="600"/>
              </a:spcBef>
              <a:buClr>
                <a:srgbClr val="990000"/>
              </a:buClr>
              <a:buSzPct val="100000"/>
              <a:buFont typeface="Wingdings 2"/>
              <a:buChar char="»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9pPr>
          </a:lstStyle>
          <a:p>
            <a:r>
              <a:rPr lang="en-US" dirty="0"/>
              <a:t>Given signed integer </a:t>
            </a:r>
            <a:r>
              <a:rPr lang="en-US" i="1" dirty="0"/>
              <a:t>t </a:t>
            </a:r>
            <a:r>
              <a:rPr lang="en-US" dirty="0"/>
              <a:t>and unsigned integer </a:t>
            </a:r>
            <a:r>
              <a:rPr lang="en-US" i="1" dirty="0"/>
              <a:t>u</a:t>
            </a:r>
            <a:r>
              <a:rPr lang="en-US" dirty="0"/>
              <a:t>, both of which are w bits wide</a:t>
            </a:r>
          </a:p>
          <a:p>
            <a:endParaRPr lang="en-US" dirty="0"/>
          </a:p>
          <a:p>
            <a:r>
              <a:rPr lang="en-US" dirty="0"/>
              <a:t>(t mod 2</a:t>
            </a:r>
            <a:r>
              <a:rPr lang="en-US" baseline="30000" dirty="0"/>
              <a:t>w</a:t>
            </a:r>
            <a:r>
              <a:rPr lang="en-US" dirty="0"/>
              <a:t>) == (u mod 2</a:t>
            </a:r>
            <a:r>
              <a:rPr lang="en-US" baseline="30000" dirty="0"/>
              <a:t>w</a:t>
            </a:r>
            <a:r>
              <a:rPr lang="en-US" dirty="0"/>
              <a:t>) </a:t>
            </a:r>
            <a:r>
              <a:rPr lang="en-US" dirty="0" err="1"/>
              <a:t>iff</a:t>
            </a:r>
            <a:r>
              <a:rPr lang="en-US" dirty="0"/>
              <a:t> t and u have the same binary representation</a:t>
            </a:r>
          </a:p>
          <a:p>
            <a:pPr lvl="1"/>
            <a:r>
              <a:rPr lang="en-US" dirty="0" err="1"/>
              <a:t>E.g</a:t>
            </a:r>
            <a:r>
              <a:rPr lang="en-US" dirty="0"/>
              <a:t>,. w = 4, 2</a:t>
            </a:r>
            <a:r>
              <a:rPr lang="en-US" baseline="30000" dirty="0"/>
              <a:t>4</a:t>
            </a:r>
            <a:r>
              <a:rPr lang="en-US" dirty="0"/>
              <a:t> = 16</a:t>
            </a:r>
          </a:p>
          <a:p>
            <a:pPr lvl="1"/>
            <a:r>
              <a:rPr lang="en-US" dirty="0"/>
              <a:t>8 mod 16 == -8 mod 16</a:t>
            </a:r>
          </a:p>
          <a:p>
            <a:pPr lvl="1"/>
            <a:r>
              <a:rPr lang="en-US" dirty="0"/>
              <a:t>9 mod 16 == -7 mod 16</a:t>
            </a:r>
          </a:p>
          <a:p>
            <a:pPr lvl="1"/>
            <a:r>
              <a:rPr lang="en-US" dirty="0"/>
              <a:t>Etc.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753171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23850"/>
            <a:ext cx="87630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Properties of Integer Values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555474" y="1098583"/>
            <a:ext cx="3111500" cy="5168900"/>
            <a:chOff x="480" y="768"/>
            <a:chExt cx="1960" cy="3256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480" y="76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i="1" dirty="0">
                  <a:latin typeface="Calibri" pitchFamily="34" charset="0"/>
                </a:rPr>
                <a:t>X</a:t>
              </a: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1824" y="76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dirty="0">
                  <a:latin typeface="Calibri" pitchFamily="34" charset="0"/>
                </a:rPr>
                <a:t>B2T(</a:t>
              </a:r>
              <a:r>
                <a:rPr lang="en-US" sz="1800" i="1" dirty="0">
                  <a:latin typeface="Calibri" pitchFamily="34" charset="0"/>
                </a:rPr>
                <a:t>X</a:t>
              </a:r>
              <a:r>
                <a:rPr lang="en-US" sz="1800" dirty="0">
                  <a:latin typeface="Calibri" pitchFamily="34" charset="0"/>
                </a:rPr>
                <a:t>)</a:t>
              </a: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1200" y="76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dirty="0">
                  <a:latin typeface="Calibri" pitchFamily="34" charset="0"/>
                </a:rPr>
                <a:t>B2U(</a:t>
              </a:r>
              <a:r>
                <a:rPr lang="en-US" sz="1800" i="1" dirty="0">
                  <a:latin typeface="Calibri" pitchFamily="34" charset="0"/>
                </a:rPr>
                <a:t>X</a:t>
              </a:r>
              <a:r>
                <a:rPr lang="en-US" sz="1800" dirty="0">
                  <a:latin typeface="Calibri" pitchFamily="34" charset="0"/>
                </a:rPr>
                <a:t>)</a:t>
              </a: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480" y="96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0000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1824" y="96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480" y="1152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0001</a:t>
              </a: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1824" y="115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480" y="1344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0010</a:t>
              </a: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1824" y="134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480" y="1536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0011</a:t>
              </a: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1824" y="1536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3</a:t>
              </a:r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480" y="172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0100</a:t>
              </a:r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1824" y="1728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480" y="192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0101</a:t>
              </a:r>
            </a:p>
          </p:txBody>
        </p:sp>
        <p:sp>
          <p:nvSpPr>
            <p:cNvPr id="19" name="Rectangle 19"/>
            <p:cNvSpPr>
              <a:spLocks noChangeArrowheads="1"/>
            </p:cNvSpPr>
            <p:nvPr/>
          </p:nvSpPr>
          <p:spPr bwMode="auto">
            <a:xfrm>
              <a:off x="1824" y="192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5</a:t>
              </a:r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480" y="2112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0110</a:t>
              </a:r>
            </a:p>
          </p:txBody>
        </p:sp>
        <p:sp>
          <p:nvSpPr>
            <p:cNvPr id="21" name="Rectangle 21"/>
            <p:cNvSpPr>
              <a:spLocks noChangeArrowheads="1"/>
            </p:cNvSpPr>
            <p:nvPr/>
          </p:nvSpPr>
          <p:spPr bwMode="auto">
            <a:xfrm>
              <a:off x="1824" y="211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22" name="Rectangle 22"/>
            <p:cNvSpPr>
              <a:spLocks noChangeArrowheads="1"/>
            </p:cNvSpPr>
            <p:nvPr/>
          </p:nvSpPr>
          <p:spPr bwMode="auto">
            <a:xfrm>
              <a:off x="480" y="2304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0111</a:t>
              </a:r>
            </a:p>
          </p:txBody>
        </p:sp>
        <p:sp>
          <p:nvSpPr>
            <p:cNvPr id="23" name="Rectangle 23"/>
            <p:cNvSpPr>
              <a:spLocks noChangeArrowheads="1"/>
            </p:cNvSpPr>
            <p:nvPr/>
          </p:nvSpPr>
          <p:spPr bwMode="auto">
            <a:xfrm>
              <a:off x="1824" y="230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7</a:t>
              </a:r>
            </a:p>
          </p:txBody>
        </p:sp>
        <p:sp>
          <p:nvSpPr>
            <p:cNvPr id="24" name="Rectangle 24"/>
            <p:cNvSpPr>
              <a:spLocks noChangeArrowheads="1"/>
            </p:cNvSpPr>
            <p:nvPr/>
          </p:nvSpPr>
          <p:spPr bwMode="auto">
            <a:xfrm>
              <a:off x="1824" y="249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–8</a:t>
              </a:r>
            </a:p>
          </p:txBody>
        </p:sp>
        <p:sp>
          <p:nvSpPr>
            <p:cNvPr id="25" name="Rectangle 25"/>
            <p:cNvSpPr>
              <a:spLocks noChangeArrowheads="1"/>
            </p:cNvSpPr>
            <p:nvPr/>
          </p:nvSpPr>
          <p:spPr bwMode="auto">
            <a:xfrm>
              <a:off x="1200" y="249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8</a:t>
              </a:r>
            </a:p>
          </p:txBody>
        </p:sp>
        <p:sp>
          <p:nvSpPr>
            <p:cNvPr id="26" name="Rectangle 26"/>
            <p:cNvSpPr>
              <a:spLocks noChangeArrowheads="1"/>
            </p:cNvSpPr>
            <p:nvPr/>
          </p:nvSpPr>
          <p:spPr bwMode="auto">
            <a:xfrm>
              <a:off x="1824" y="268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–7</a:t>
              </a:r>
            </a:p>
          </p:txBody>
        </p:sp>
        <p:sp>
          <p:nvSpPr>
            <p:cNvPr id="27" name="Rectangle 27"/>
            <p:cNvSpPr>
              <a:spLocks noChangeArrowheads="1"/>
            </p:cNvSpPr>
            <p:nvPr/>
          </p:nvSpPr>
          <p:spPr bwMode="auto">
            <a:xfrm>
              <a:off x="1200" y="268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9</a:t>
              </a:r>
            </a:p>
          </p:txBody>
        </p:sp>
        <p:sp>
          <p:nvSpPr>
            <p:cNvPr id="28" name="Rectangle 28"/>
            <p:cNvSpPr>
              <a:spLocks noChangeArrowheads="1"/>
            </p:cNvSpPr>
            <p:nvPr/>
          </p:nvSpPr>
          <p:spPr bwMode="auto">
            <a:xfrm>
              <a:off x="1824" y="288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–6</a:t>
              </a:r>
            </a:p>
          </p:txBody>
        </p:sp>
        <p:sp>
          <p:nvSpPr>
            <p:cNvPr id="29" name="Rectangle 29"/>
            <p:cNvSpPr>
              <a:spLocks noChangeArrowheads="1"/>
            </p:cNvSpPr>
            <p:nvPr/>
          </p:nvSpPr>
          <p:spPr bwMode="auto">
            <a:xfrm>
              <a:off x="1200" y="288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10</a:t>
              </a:r>
            </a:p>
          </p:txBody>
        </p:sp>
        <p:sp>
          <p:nvSpPr>
            <p:cNvPr id="30" name="Rectangle 30"/>
            <p:cNvSpPr>
              <a:spLocks noChangeArrowheads="1"/>
            </p:cNvSpPr>
            <p:nvPr/>
          </p:nvSpPr>
          <p:spPr bwMode="auto">
            <a:xfrm>
              <a:off x="1824" y="3072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–5</a:t>
              </a:r>
            </a:p>
          </p:txBody>
        </p:sp>
        <p:sp>
          <p:nvSpPr>
            <p:cNvPr id="31" name="Rectangle 31"/>
            <p:cNvSpPr>
              <a:spLocks noChangeArrowheads="1"/>
            </p:cNvSpPr>
            <p:nvPr/>
          </p:nvSpPr>
          <p:spPr bwMode="auto">
            <a:xfrm>
              <a:off x="1200" y="3072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11</a:t>
              </a:r>
            </a:p>
          </p:txBody>
        </p:sp>
        <p:sp>
          <p:nvSpPr>
            <p:cNvPr id="32" name="Rectangle 32"/>
            <p:cNvSpPr>
              <a:spLocks noChangeArrowheads="1"/>
            </p:cNvSpPr>
            <p:nvPr/>
          </p:nvSpPr>
          <p:spPr bwMode="auto">
            <a:xfrm>
              <a:off x="1824" y="3264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–4</a:t>
              </a:r>
            </a:p>
          </p:txBody>
        </p:sp>
        <p:sp>
          <p:nvSpPr>
            <p:cNvPr id="33" name="Rectangle 33"/>
            <p:cNvSpPr>
              <a:spLocks noChangeArrowheads="1"/>
            </p:cNvSpPr>
            <p:nvPr/>
          </p:nvSpPr>
          <p:spPr bwMode="auto">
            <a:xfrm>
              <a:off x="1200" y="3264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12</a:t>
              </a:r>
            </a:p>
          </p:txBody>
        </p:sp>
        <p:sp>
          <p:nvSpPr>
            <p:cNvPr id="34" name="Rectangle 34"/>
            <p:cNvSpPr>
              <a:spLocks noChangeArrowheads="1"/>
            </p:cNvSpPr>
            <p:nvPr/>
          </p:nvSpPr>
          <p:spPr bwMode="auto">
            <a:xfrm>
              <a:off x="1824" y="345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–3</a:t>
              </a:r>
            </a:p>
          </p:txBody>
        </p:sp>
        <p:sp>
          <p:nvSpPr>
            <p:cNvPr id="35" name="Rectangle 35"/>
            <p:cNvSpPr>
              <a:spLocks noChangeArrowheads="1"/>
            </p:cNvSpPr>
            <p:nvPr/>
          </p:nvSpPr>
          <p:spPr bwMode="auto">
            <a:xfrm>
              <a:off x="1200" y="345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13</a:t>
              </a:r>
            </a:p>
          </p:txBody>
        </p:sp>
        <p:sp>
          <p:nvSpPr>
            <p:cNvPr id="36" name="Rectangle 36"/>
            <p:cNvSpPr>
              <a:spLocks noChangeArrowheads="1"/>
            </p:cNvSpPr>
            <p:nvPr/>
          </p:nvSpPr>
          <p:spPr bwMode="auto">
            <a:xfrm>
              <a:off x="1824" y="364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–2</a:t>
              </a:r>
            </a:p>
          </p:txBody>
        </p:sp>
        <p:sp>
          <p:nvSpPr>
            <p:cNvPr id="37" name="Rectangle 37"/>
            <p:cNvSpPr>
              <a:spLocks noChangeArrowheads="1"/>
            </p:cNvSpPr>
            <p:nvPr/>
          </p:nvSpPr>
          <p:spPr bwMode="auto">
            <a:xfrm>
              <a:off x="1200" y="364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14</a:t>
              </a:r>
            </a:p>
          </p:txBody>
        </p:sp>
        <p:sp>
          <p:nvSpPr>
            <p:cNvPr id="38" name="Rectangle 38"/>
            <p:cNvSpPr>
              <a:spLocks noChangeArrowheads="1"/>
            </p:cNvSpPr>
            <p:nvPr/>
          </p:nvSpPr>
          <p:spPr bwMode="auto">
            <a:xfrm>
              <a:off x="1824" y="384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–1</a:t>
              </a:r>
            </a:p>
          </p:txBody>
        </p:sp>
        <p:sp>
          <p:nvSpPr>
            <p:cNvPr id="39" name="Rectangle 39"/>
            <p:cNvSpPr>
              <a:spLocks noChangeArrowheads="1"/>
            </p:cNvSpPr>
            <p:nvPr/>
          </p:nvSpPr>
          <p:spPr bwMode="auto">
            <a:xfrm>
              <a:off x="1200" y="384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15</a:t>
              </a:r>
            </a:p>
          </p:txBody>
        </p:sp>
        <p:sp>
          <p:nvSpPr>
            <p:cNvPr id="40" name="Rectangle 40"/>
            <p:cNvSpPr>
              <a:spLocks noChangeArrowheads="1"/>
            </p:cNvSpPr>
            <p:nvPr/>
          </p:nvSpPr>
          <p:spPr bwMode="auto">
            <a:xfrm>
              <a:off x="480" y="2496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1000</a:t>
              </a:r>
            </a:p>
          </p:txBody>
        </p:sp>
        <p:sp>
          <p:nvSpPr>
            <p:cNvPr id="41" name="Rectangle 41"/>
            <p:cNvSpPr>
              <a:spLocks noChangeArrowheads="1"/>
            </p:cNvSpPr>
            <p:nvPr/>
          </p:nvSpPr>
          <p:spPr bwMode="auto">
            <a:xfrm>
              <a:off x="480" y="268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1001</a:t>
              </a:r>
            </a:p>
          </p:txBody>
        </p:sp>
        <p:sp>
          <p:nvSpPr>
            <p:cNvPr id="42" name="Rectangle 42"/>
            <p:cNvSpPr>
              <a:spLocks noChangeArrowheads="1"/>
            </p:cNvSpPr>
            <p:nvPr/>
          </p:nvSpPr>
          <p:spPr bwMode="auto">
            <a:xfrm>
              <a:off x="480" y="288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1010</a:t>
              </a:r>
            </a:p>
          </p:txBody>
        </p:sp>
        <p:sp>
          <p:nvSpPr>
            <p:cNvPr id="43" name="Rectangle 43"/>
            <p:cNvSpPr>
              <a:spLocks noChangeArrowheads="1"/>
            </p:cNvSpPr>
            <p:nvPr/>
          </p:nvSpPr>
          <p:spPr bwMode="auto">
            <a:xfrm>
              <a:off x="480" y="3072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1011</a:t>
              </a:r>
            </a:p>
          </p:txBody>
        </p:sp>
        <p:sp>
          <p:nvSpPr>
            <p:cNvPr id="44" name="Rectangle 44"/>
            <p:cNvSpPr>
              <a:spLocks noChangeArrowheads="1"/>
            </p:cNvSpPr>
            <p:nvPr/>
          </p:nvSpPr>
          <p:spPr bwMode="auto">
            <a:xfrm>
              <a:off x="480" y="3264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1100</a:t>
              </a:r>
            </a:p>
          </p:txBody>
        </p:sp>
        <p:sp>
          <p:nvSpPr>
            <p:cNvPr id="45" name="Rectangle 45"/>
            <p:cNvSpPr>
              <a:spLocks noChangeArrowheads="1"/>
            </p:cNvSpPr>
            <p:nvPr/>
          </p:nvSpPr>
          <p:spPr bwMode="auto">
            <a:xfrm>
              <a:off x="480" y="3456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1101</a:t>
              </a:r>
            </a:p>
          </p:txBody>
        </p:sp>
        <p:sp>
          <p:nvSpPr>
            <p:cNvPr id="46" name="Rectangle 46"/>
            <p:cNvSpPr>
              <a:spLocks noChangeArrowheads="1"/>
            </p:cNvSpPr>
            <p:nvPr/>
          </p:nvSpPr>
          <p:spPr bwMode="auto">
            <a:xfrm>
              <a:off x="480" y="364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1110</a:t>
              </a:r>
            </a:p>
          </p:txBody>
        </p:sp>
        <p:sp>
          <p:nvSpPr>
            <p:cNvPr id="47" name="Rectangle 47"/>
            <p:cNvSpPr>
              <a:spLocks noChangeArrowheads="1"/>
            </p:cNvSpPr>
            <p:nvPr/>
          </p:nvSpPr>
          <p:spPr bwMode="auto">
            <a:xfrm>
              <a:off x="480" y="384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1111</a:t>
              </a:r>
            </a:p>
          </p:txBody>
        </p:sp>
        <p:sp>
          <p:nvSpPr>
            <p:cNvPr id="48" name="Rectangle 48"/>
            <p:cNvSpPr>
              <a:spLocks noChangeArrowheads="1"/>
            </p:cNvSpPr>
            <p:nvPr/>
          </p:nvSpPr>
          <p:spPr bwMode="auto">
            <a:xfrm>
              <a:off x="1200" y="96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49" name="Rectangle 49"/>
            <p:cNvSpPr>
              <a:spLocks noChangeArrowheads="1"/>
            </p:cNvSpPr>
            <p:nvPr/>
          </p:nvSpPr>
          <p:spPr bwMode="auto">
            <a:xfrm>
              <a:off x="1200" y="115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50" name="Rectangle 50"/>
            <p:cNvSpPr>
              <a:spLocks noChangeArrowheads="1"/>
            </p:cNvSpPr>
            <p:nvPr/>
          </p:nvSpPr>
          <p:spPr bwMode="auto">
            <a:xfrm>
              <a:off x="1200" y="134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51" name="Rectangle 51"/>
            <p:cNvSpPr>
              <a:spLocks noChangeArrowheads="1"/>
            </p:cNvSpPr>
            <p:nvPr/>
          </p:nvSpPr>
          <p:spPr bwMode="auto">
            <a:xfrm>
              <a:off x="1200" y="1536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3</a:t>
              </a:r>
            </a:p>
          </p:txBody>
        </p:sp>
        <p:sp>
          <p:nvSpPr>
            <p:cNvPr id="52" name="Rectangle 52"/>
            <p:cNvSpPr>
              <a:spLocks noChangeArrowheads="1"/>
            </p:cNvSpPr>
            <p:nvPr/>
          </p:nvSpPr>
          <p:spPr bwMode="auto">
            <a:xfrm>
              <a:off x="1200" y="1728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53" name="Rectangle 53"/>
            <p:cNvSpPr>
              <a:spLocks noChangeArrowheads="1"/>
            </p:cNvSpPr>
            <p:nvPr/>
          </p:nvSpPr>
          <p:spPr bwMode="auto">
            <a:xfrm>
              <a:off x="1200" y="192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5</a:t>
              </a:r>
            </a:p>
          </p:txBody>
        </p:sp>
        <p:sp>
          <p:nvSpPr>
            <p:cNvPr id="54" name="Rectangle 54"/>
            <p:cNvSpPr>
              <a:spLocks noChangeArrowheads="1"/>
            </p:cNvSpPr>
            <p:nvPr/>
          </p:nvSpPr>
          <p:spPr bwMode="auto">
            <a:xfrm>
              <a:off x="1200" y="211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55" name="Rectangle 55"/>
            <p:cNvSpPr>
              <a:spLocks noChangeArrowheads="1"/>
            </p:cNvSpPr>
            <p:nvPr/>
          </p:nvSpPr>
          <p:spPr bwMode="auto">
            <a:xfrm>
              <a:off x="1200" y="230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7</a:t>
              </a:r>
            </a:p>
          </p:txBody>
        </p:sp>
        <p:sp>
          <p:nvSpPr>
            <p:cNvPr id="56" name="Rectangle 56"/>
            <p:cNvSpPr>
              <a:spLocks noChangeArrowheads="1"/>
            </p:cNvSpPr>
            <p:nvPr/>
          </p:nvSpPr>
          <p:spPr bwMode="auto">
            <a:xfrm>
              <a:off x="484" y="772"/>
              <a:ext cx="1952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7" name="Rectangle 57"/>
            <p:cNvSpPr>
              <a:spLocks noChangeArrowheads="1"/>
            </p:cNvSpPr>
            <p:nvPr/>
          </p:nvSpPr>
          <p:spPr bwMode="auto">
            <a:xfrm>
              <a:off x="484" y="964"/>
              <a:ext cx="1952" cy="305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58" name="Rectangle 4"/>
          <p:cNvSpPr txBox="1">
            <a:spLocks noChangeArrowheads="1"/>
          </p:cNvSpPr>
          <p:nvPr/>
        </p:nvSpPr>
        <p:spPr>
          <a:xfrm>
            <a:off x="4559926" y="1021565"/>
            <a:ext cx="4407611" cy="5495925"/>
          </a:xfrm>
          <a:prstGeom prst="rect">
            <a:avLst/>
          </a:prstGeom>
        </p:spPr>
        <p:txBody>
          <a:bodyPr/>
          <a:lstStyle>
            <a:lvl1pPr marL="254000" indent="-254000">
              <a:spcBef>
                <a:spcPts val="600"/>
              </a:spcBef>
              <a:buClr>
                <a:srgbClr val="990000"/>
              </a:buClr>
              <a:buSzPct val="60000"/>
              <a:buFont typeface="Wingdings 2"/>
              <a:buChar char="⬛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1pPr>
            <a:lvl2pPr marL="561340" indent="-281940">
              <a:spcBef>
                <a:spcPts val="600"/>
              </a:spcBef>
              <a:buClr>
                <a:srgbClr val="990000"/>
              </a:buClr>
              <a:buSzPct val="110000"/>
              <a:buFont typeface="Wingdings 2"/>
              <a:buChar char="▪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2pPr>
            <a:lvl3pPr marL="840739" indent="-243839">
              <a:spcBef>
                <a:spcPts val="600"/>
              </a:spcBef>
              <a:buClr>
                <a:srgbClr val="990000"/>
              </a:buClr>
              <a:buSzPct val="80000"/>
              <a:buFont typeface="Wingdings 2"/>
              <a:buChar char="▪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3pPr>
            <a:lvl4pPr marL="1188719" indent="-274319">
              <a:spcBef>
                <a:spcPts val="600"/>
              </a:spcBef>
              <a:buClr>
                <a:srgbClr val="990000"/>
              </a:buClr>
              <a:buSzPct val="100000"/>
              <a:buFont typeface="Wingdings 2"/>
              <a:buChar char="–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4pPr>
            <a:lvl5pPr marL="1506219" indent="-274319">
              <a:spcBef>
                <a:spcPts val="600"/>
              </a:spcBef>
              <a:buClr>
                <a:srgbClr val="990000"/>
              </a:buClr>
              <a:buSzPct val="100000"/>
              <a:buFont typeface="Wingdings 2"/>
              <a:buChar char="»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5pPr>
            <a:lvl6pPr marL="1963420" indent="-274320">
              <a:spcBef>
                <a:spcPts val="600"/>
              </a:spcBef>
              <a:buClr>
                <a:srgbClr val="990000"/>
              </a:buClr>
              <a:buSzPct val="100000"/>
              <a:buFont typeface="Wingdings 2"/>
              <a:buChar char="»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6pPr>
            <a:lvl7pPr marL="2420620" indent="-274320">
              <a:spcBef>
                <a:spcPts val="600"/>
              </a:spcBef>
              <a:buClr>
                <a:srgbClr val="990000"/>
              </a:buClr>
              <a:buSzPct val="100000"/>
              <a:buFont typeface="Wingdings 2"/>
              <a:buChar char="»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7pPr>
            <a:lvl8pPr marL="2877820" indent="-274320">
              <a:spcBef>
                <a:spcPts val="600"/>
              </a:spcBef>
              <a:buClr>
                <a:srgbClr val="990000"/>
              </a:buClr>
              <a:buSzPct val="100000"/>
              <a:buFont typeface="Wingdings 2"/>
              <a:buChar char="»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8pPr>
            <a:lvl9pPr marL="3335020" indent="-274320">
              <a:spcBef>
                <a:spcPts val="600"/>
              </a:spcBef>
              <a:buClr>
                <a:srgbClr val="990000"/>
              </a:buClr>
              <a:buSzPct val="100000"/>
              <a:buFont typeface="Wingdings 2"/>
              <a:buChar char="»"/>
              <a:defRPr sz="2400" b="1">
                <a:latin typeface="Calibri Bold"/>
                <a:ea typeface="Calibri Bold"/>
                <a:cs typeface="Calibri Bold"/>
                <a:sym typeface="Calibri Bold"/>
              </a:defRPr>
            </a:lvl9pPr>
          </a:lstStyle>
          <a:p>
            <a:r>
              <a:rPr lang="en-US" dirty="0"/>
              <a:t>For any given signed integer X (except </a:t>
            </a:r>
            <a:r>
              <a:rPr lang="en-US" dirty="0" err="1"/>
              <a:t>Tmin</a:t>
            </a:r>
            <a:r>
              <a:rPr lang="en-US" dirty="0"/>
              <a:t>),  -X = ~X + 1</a:t>
            </a:r>
          </a:p>
          <a:p>
            <a:pPr lvl="1"/>
            <a:r>
              <a:rPr lang="en-US" dirty="0"/>
              <a:t>Why?</a:t>
            </a:r>
          </a:p>
          <a:p>
            <a:pPr lvl="1"/>
            <a:endParaRPr lang="en-US" dirty="0"/>
          </a:p>
          <a:p>
            <a:r>
              <a:rPr lang="en-US" dirty="0"/>
              <a:t>Binary arithmetic:</a:t>
            </a:r>
          </a:p>
          <a:p>
            <a:pPr lvl="1"/>
            <a:r>
              <a:rPr lang="en-US" dirty="0"/>
              <a:t>X + ~X = 11</a:t>
            </a:r>
            <a:r>
              <a:rPr lang="mr-IN" dirty="0"/>
              <a:t>…</a:t>
            </a:r>
            <a:r>
              <a:rPr lang="en-US" dirty="0"/>
              <a:t>11</a:t>
            </a:r>
            <a:r>
              <a:rPr lang="en-US" baseline="-25000" dirty="0"/>
              <a:t>2 </a:t>
            </a:r>
            <a:r>
              <a:rPr lang="en-US" dirty="0"/>
              <a:t>=-1</a:t>
            </a:r>
          </a:p>
          <a:p>
            <a:pPr lvl="1"/>
            <a:r>
              <a:rPr lang="en-US" dirty="0"/>
              <a:t>All 1’s in binary </a:t>
            </a:r>
            <a:r>
              <a:rPr lang="en-US" dirty="0">
                <a:sym typeface="Wingdings"/>
              </a:rPr>
              <a:t>is the representation of -1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1698474" y="5976333"/>
            <a:ext cx="990600" cy="274320"/>
          </a:xfrm>
          <a:prstGeom prst="roundRect">
            <a:avLst/>
          </a:prstGeom>
          <a:noFill/>
          <a:ln w="63500" cap="flat">
            <a:solidFill>
              <a:srgbClr val="00CC99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Arial Narrow Bold"/>
              <a:ea typeface="Arial Narrow Bold"/>
              <a:cs typeface="Arial Narrow Bold"/>
              <a:sym typeface="Arial Narrow Bold"/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2689074" y="3538883"/>
            <a:ext cx="990600" cy="274320"/>
          </a:xfrm>
          <a:prstGeom prst="roundRect">
            <a:avLst/>
          </a:prstGeom>
          <a:noFill/>
          <a:ln w="63500" cap="flat">
            <a:solidFill>
              <a:srgbClr val="00CC99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Arial Narrow Bold"/>
              <a:ea typeface="Arial Narrow Bold"/>
              <a:cs typeface="Arial Narrow Bold"/>
              <a:sym typeface="Arial Narrow Bold"/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2689074" y="3856356"/>
            <a:ext cx="990600" cy="274320"/>
          </a:xfrm>
          <a:prstGeom prst="roundRect">
            <a:avLst/>
          </a:prstGeom>
          <a:noFill/>
          <a:ln w="63500" cap="flat">
            <a:solidFill>
              <a:srgbClr val="00CC99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Arial Narrow Bold"/>
              <a:ea typeface="Arial Narrow Bold"/>
              <a:cs typeface="Arial Narrow Bold"/>
              <a:sym typeface="Arial Narrow Bold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698474" y="6267483"/>
            <a:ext cx="990600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Umax</a:t>
            </a:r>
            <a:endParaRPr kumimoji="0" lang="en-US" sz="2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 Narrow Bold"/>
              <a:ea typeface="Arial Narrow Bold"/>
              <a:cs typeface="Arial Narrow Bold"/>
              <a:sym typeface="Arial Narrow Bold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3714412" y="3415423"/>
            <a:ext cx="990600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 err="1">
                <a:solidFill>
                  <a:srgbClr val="000000"/>
                </a:solidFill>
              </a:rPr>
              <a:t>T</a:t>
            </a:r>
            <a:r>
              <a:rPr kumimoji="0" lang="en-US" sz="24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max</a:t>
            </a:r>
            <a:endParaRPr kumimoji="0" lang="en-US" sz="2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 Narrow Bold"/>
              <a:ea typeface="Arial Narrow Bold"/>
              <a:cs typeface="Arial Narrow Bold"/>
              <a:sym typeface="Arial Narrow Bold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745789" y="3769528"/>
            <a:ext cx="990600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 err="1">
                <a:solidFill>
                  <a:srgbClr val="000000"/>
                </a:solidFill>
              </a:rPr>
              <a:t>T</a:t>
            </a:r>
            <a:r>
              <a:rPr kumimoji="0" lang="en-US" sz="24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min</a:t>
            </a:r>
            <a:endParaRPr kumimoji="0" lang="en-US" sz="2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 Narrow Bold"/>
              <a:ea typeface="Arial Narrow Bold"/>
              <a:cs typeface="Arial Narrow Bold"/>
              <a:sym typeface="Arial Narrow Bold"/>
            </a:endParaRPr>
          </a:p>
        </p:txBody>
      </p:sp>
    </p:spTree>
    <p:extLst>
      <p:ext uri="{BB962C8B-B14F-4D97-AF65-F5344CB8AC3E}">
        <p14:creationId xmlns:p14="http://schemas.microsoft.com/office/powerpoint/2010/main" val="6828114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>
                <a:solidFill>
                  <a:srgbClr val="A6A6A6"/>
                </a:solidFill>
              </a:rPr>
              <a:t>Bit-level manipulations</a:t>
            </a:r>
          </a:p>
          <a:p>
            <a:r>
              <a:rPr lang="en-US" dirty="0"/>
              <a:t>Integers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Representation: unsigned and signed</a:t>
            </a:r>
          </a:p>
          <a:p>
            <a:pPr lvl="1"/>
            <a:r>
              <a:rPr lang="en-US" b="1" dirty="0"/>
              <a:t>Conversion, casting</a:t>
            </a:r>
          </a:p>
          <a:p>
            <a:pPr lvl="1"/>
            <a:r>
              <a:rPr lang="en-US" dirty="0">
                <a:solidFill>
                  <a:srgbClr val="A6A6A6"/>
                </a:solidFill>
              </a:rPr>
              <a:t>Expanding, truncating</a:t>
            </a:r>
          </a:p>
          <a:p>
            <a:pPr lvl="1"/>
            <a:r>
              <a:rPr lang="en-US" dirty="0">
                <a:solidFill>
                  <a:srgbClr val="A6A6A6"/>
                </a:solidFill>
              </a:rPr>
              <a:t>Arithmetic</a:t>
            </a:r>
          </a:p>
        </p:txBody>
      </p:sp>
    </p:spTree>
    <p:extLst>
      <p:ext uri="{BB962C8B-B14F-4D97-AF65-F5344CB8AC3E}">
        <p14:creationId xmlns:p14="http://schemas.microsoft.com/office/powerpoint/2010/main" val="158826888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8F8F8F"/>
      </a:accent3>
      <a:accent4>
        <a:srgbClr val="707070"/>
      </a:accent4>
      <a:accent5>
        <a:srgbClr val="AAE2CA"/>
      </a:accent5>
      <a:accent6>
        <a:srgbClr val="2D2DB9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00CC99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 Narrow Bold"/>
            <a:ea typeface="Arial Narrow Bold"/>
            <a:cs typeface="Arial Narrow Bold"/>
            <a:sym typeface="Arial Narrow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CC99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 Narrow Bold"/>
            <a:ea typeface="Arial Narrow Bold"/>
            <a:cs typeface="Arial Narrow Bold"/>
            <a:sym typeface="Arial Narrow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8F8F8F"/>
      </a:accent3>
      <a:accent4>
        <a:srgbClr val="707070"/>
      </a:accent4>
      <a:accent5>
        <a:srgbClr val="AAE2CA"/>
      </a:accent5>
      <a:accent6>
        <a:srgbClr val="2D2DB9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00CC99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 Narrow Bold"/>
            <a:ea typeface="Arial Narrow Bold"/>
            <a:cs typeface="Arial Narrow Bold"/>
            <a:sym typeface="Arial Narrow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CC99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 Narrow Bold"/>
            <a:ea typeface="Arial Narrow Bold"/>
            <a:cs typeface="Arial Narrow Bold"/>
            <a:sym typeface="Arial Narrow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7523</TotalTime>
  <Words>4021</Words>
  <Application>Microsoft Macintosh PowerPoint</Application>
  <PresentationFormat>On-screen Show (4:3)</PresentationFormat>
  <Paragraphs>1026</Paragraphs>
  <Slides>40</Slides>
  <Notes>39</Notes>
  <HiddenSlides>11</HiddenSlides>
  <MMClips>0</MMClips>
  <ScaleCrop>false</ScaleCrop>
  <HeadingPairs>
    <vt:vector size="8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40</vt:i4>
      </vt:variant>
    </vt:vector>
  </HeadingPairs>
  <TitlesOfParts>
    <vt:vector size="57" baseType="lpstr">
      <vt:lpstr>Calibri Bold</vt:lpstr>
      <vt:lpstr>Arial Narrow Bold</vt:lpstr>
      <vt:lpstr>Avenir Roman</vt:lpstr>
      <vt:lpstr>Calibri</vt:lpstr>
      <vt:lpstr>Cambria Math</vt:lpstr>
      <vt:lpstr>Courier</vt:lpstr>
      <vt:lpstr>Courier New</vt:lpstr>
      <vt:lpstr>Gill Sans</vt:lpstr>
      <vt:lpstr>Helvetica</vt:lpstr>
      <vt:lpstr>Symbol</vt:lpstr>
      <vt:lpstr>Times</vt:lpstr>
      <vt:lpstr>Wingdings</vt:lpstr>
      <vt:lpstr>Wingdings 2</vt:lpstr>
      <vt:lpstr>Default</vt:lpstr>
      <vt:lpstr>Equation</vt:lpstr>
      <vt:lpstr>Chart</vt:lpstr>
      <vt:lpstr>Document</vt:lpstr>
      <vt:lpstr>Bits, Bytes, and Integers (II)  CS154 Spring 2020 Lecture 3 Sections 2.3, 2.5   </vt:lpstr>
      <vt:lpstr>Today: Bits, Bytes, and Integers</vt:lpstr>
      <vt:lpstr>Encoding Integers Using Bit Vectors</vt:lpstr>
      <vt:lpstr>Encodings for All Four-Bit Integers</vt:lpstr>
      <vt:lpstr>Special Integer Values </vt:lpstr>
      <vt:lpstr>Properties of Integer Values</vt:lpstr>
      <vt:lpstr>Properties of Integer Values</vt:lpstr>
      <vt:lpstr>Properties of Integer Values</vt:lpstr>
      <vt:lpstr>Today: Bits, Bytes, and Integers</vt:lpstr>
      <vt:lpstr>Mapping Signed  Unsigned</vt:lpstr>
      <vt:lpstr>Signed vs. Unsigned in C</vt:lpstr>
      <vt:lpstr>Casting Surprises in C</vt:lpstr>
      <vt:lpstr>Summary Casting Signed ↔ Unsigned: Basic Rules</vt:lpstr>
      <vt:lpstr>Today: Bits, Bytes, and Integers</vt:lpstr>
      <vt:lpstr>Sign Extension</vt:lpstr>
      <vt:lpstr>Sign Extension Example</vt:lpstr>
      <vt:lpstr>Truncating</vt:lpstr>
      <vt:lpstr>Today: Bits, Bytes, and Integers</vt:lpstr>
      <vt:lpstr>Why Two’s Complement?</vt:lpstr>
      <vt:lpstr>Unsigned Addition (UAdd)</vt:lpstr>
      <vt:lpstr>Visualizing “True Sum”</vt:lpstr>
      <vt:lpstr>Visualizing Unsigned Addition</vt:lpstr>
      <vt:lpstr>Two’s Complement Addition (TAdd)</vt:lpstr>
      <vt:lpstr>Odd Behaviors in TAdd</vt:lpstr>
      <vt:lpstr>Visualizing 2’s Complement Addition</vt:lpstr>
      <vt:lpstr>We did not cover the following slides in class. However, you may find the materials helpful.</vt:lpstr>
      <vt:lpstr>TAdd Overflow</vt:lpstr>
      <vt:lpstr>Unsigned Multiplication in C</vt:lpstr>
      <vt:lpstr>Signed Multiplication in C</vt:lpstr>
      <vt:lpstr>Power-of-2 Multiply with Shift</vt:lpstr>
      <vt:lpstr>Unsigned Power-of-2 Divide with Shift</vt:lpstr>
      <vt:lpstr>Signed Power-of-2 Divide with Shift</vt:lpstr>
      <vt:lpstr>Unsigned Integer Encoding Example</vt:lpstr>
      <vt:lpstr>Two’s Complement Encoding Example</vt:lpstr>
      <vt:lpstr>Exam I</vt:lpstr>
      <vt:lpstr>Impact of Endianness on C program </vt:lpstr>
      <vt:lpstr>Conversion Visualized</vt:lpstr>
      <vt:lpstr>Why Does Sign Extension Work? </vt:lpstr>
      <vt:lpstr>Why Does Sign Extension Work? </vt:lpstr>
      <vt:lpstr>Casting Surprises in 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Bits, Bytes, and Integers  CS154 Spring 2017 Lecture 2 Sections 2.1 and 2.2</dc:title>
  <cp:lastModifiedBy>Junchen Jiang</cp:lastModifiedBy>
  <cp:revision>384</cp:revision>
  <cp:lastPrinted>2017-03-31T19:30:19Z</cp:lastPrinted>
  <dcterms:modified xsi:type="dcterms:W3CDTF">2020-04-07T23:09:59Z</dcterms:modified>
</cp:coreProperties>
</file>