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5"/>
  </p:notesMasterIdLst>
  <p:handoutMasterIdLst>
    <p:handoutMasterId r:id="rId46"/>
  </p:handoutMasterIdLst>
  <p:sldIdLst>
    <p:sldId id="542" r:id="rId3"/>
    <p:sldId id="674" r:id="rId4"/>
    <p:sldId id="677" r:id="rId5"/>
    <p:sldId id="676" r:id="rId6"/>
    <p:sldId id="724" r:id="rId7"/>
    <p:sldId id="745" r:id="rId8"/>
    <p:sldId id="746" r:id="rId9"/>
    <p:sldId id="747" r:id="rId10"/>
    <p:sldId id="748" r:id="rId11"/>
    <p:sldId id="751" r:id="rId12"/>
    <p:sldId id="396" r:id="rId13"/>
    <p:sldId id="752" r:id="rId14"/>
    <p:sldId id="473" r:id="rId15"/>
    <p:sldId id="441" r:id="rId16"/>
    <p:sldId id="446" r:id="rId17"/>
    <p:sldId id="447" r:id="rId18"/>
    <p:sldId id="407" r:id="rId19"/>
    <p:sldId id="449" r:id="rId20"/>
    <p:sldId id="450" r:id="rId21"/>
    <p:sldId id="451" r:id="rId22"/>
    <p:sldId id="452" r:id="rId23"/>
    <p:sldId id="453" r:id="rId24"/>
    <p:sldId id="454" r:id="rId25"/>
    <p:sldId id="455" r:id="rId26"/>
    <p:sldId id="475" r:id="rId27"/>
    <p:sldId id="457" r:id="rId28"/>
    <p:sldId id="458" r:id="rId29"/>
    <p:sldId id="753" r:id="rId30"/>
    <p:sldId id="460" r:id="rId31"/>
    <p:sldId id="758" r:id="rId32"/>
    <p:sldId id="461" r:id="rId33"/>
    <p:sldId id="462" r:id="rId34"/>
    <p:sldId id="759" r:id="rId35"/>
    <p:sldId id="463" r:id="rId36"/>
    <p:sldId id="464" r:id="rId37"/>
    <p:sldId id="760" r:id="rId38"/>
    <p:sldId id="761" r:id="rId39"/>
    <p:sldId id="762" r:id="rId40"/>
    <p:sldId id="763" r:id="rId41"/>
    <p:sldId id="764" r:id="rId42"/>
    <p:sldId id="757" r:id="rId43"/>
    <p:sldId id="467" r:id="rId44"/>
  </p:sldIdLst>
  <p:sldSz cx="9144000" cy="6858000" type="screen4x3"/>
  <p:notesSz cx="7302500" cy="9586913"/>
  <p:custDataLst>
    <p:tags r:id="rId4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EFBFBF"/>
    <a:srgbClr val="F6F5BD"/>
    <a:srgbClr val="CC6600"/>
    <a:srgbClr val="FF9999"/>
    <a:srgbClr val="A8E799"/>
    <a:srgbClr val="FFFF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6" autoAdjust="0"/>
    <p:restoredTop sz="37021" autoAdjust="0"/>
  </p:normalViewPr>
  <p:slideViewPr>
    <p:cSldViewPr snapToObjects="1">
      <p:cViewPr varScale="1">
        <p:scale>
          <a:sx n="71" d="100"/>
          <a:sy n="71" d="100"/>
        </p:scale>
        <p:origin x="52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0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310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24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468509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8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3800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29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87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Registers are special places in the CPU that can be used to hold heavily used program data. </a:t>
            </a:r>
          </a:p>
          <a:p>
            <a:endParaRPr lang="en-US" dirty="0"/>
          </a:p>
          <a:p>
            <a:r>
              <a:rPr lang="en-US" dirty="0"/>
              <a:t>First, registers are 64-bit wide</a:t>
            </a:r>
          </a:p>
          <a:p>
            <a:endParaRPr lang="en-US" dirty="0"/>
          </a:p>
          <a:p>
            <a:r>
              <a:rPr lang="en-US" dirty="0"/>
              <a:t>You can also access the lower-order 4 bytes with special names. </a:t>
            </a:r>
          </a:p>
          <a:p>
            <a:endParaRPr lang="en-US" dirty="0"/>
          </a:p>
          <a:p>
            <a:r>
              <a:rPr lang="en-US" dirty="0"/>
              <a:t>Second, they are general-purpose (except %</a:t>
            </a:r>
            <a:r>
              <a:rPr lang="en-US" dirty="0" err="1"/>
              <a:t>rsp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447611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move data between registers and memory?</a:t>
            </a:r>
          </a:p>
          <a:p>
            <a:endParaRPr lang="en-US" dirty="0"/>
          </a:p>
          <a:p>
            <a:r>
              <a:rPr lang="en-US" dirty="0"/>
              <a:t>The source and destination can be one of the three kinds: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40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if you put them together, there are five combinations.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there are some combinations among these three types that are not supported in x86-64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5268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see many other x86 instructions later, but they share some basic rules with the move instruction.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9966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7772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280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ISA has two levels of meanings. </a:t>
            </a:r>
          </a:p>
          <a:p>
            <a:r>
              <a:rPr lang="en-US" baseline="0" dirty="0"/>
              <a:t>from a software perspective, ISA is the lowest-level programming interface exposed to software programmers. </a:t>
            </a:r>
          </a:p>
          <a:p>
            <a:endParaRPr lang="en-US" baseline="0" dirty="0"/>
          </a:p>
          <a:p>
            <a:r>
              <a:rPr lang="en-US" baseline="0" dirty="0"/>
              <a:t>from a hardware perspective, ISA is a set of functions that should be realized by hardware (including CPU and memory). </a:t>
            </a:r>
          </a:p>
        </p:txBody>
      </p:sp>
    </p:spTree>
    <p:extLst>
      <p:ext uri="{BB962C8B-B14F-4D97-AF65-F5344CB8AC3E}">
        <p14:creationId xmlns:p14="http://schemas.microsoft.com/office/powerpoint/2010/main" val="37710319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560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316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065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Notice that after changing the memory at address 0x120, its original value is still saved in register </a:t>
            </a:r>
            <a:r>
              <a:rPr lang="en-US" dirty="0" err="1"/>
              <a:t>rax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98473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875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12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975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259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3977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50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understand what an interface is. </a:t>
            </a:r>
          </a:p>
          <a:p>
            <a:endParaRPr lang="en-US" baseline="0" dirty="0"/>
          </a:p>
          <a:p>
            <a:r>
              <a:rPr lang="en-US" baseline="0" dirty="0"/>
              <a:t>Collectively, these methods are called the interface of this object. </a:t>
            </a:r>
          </a:p>
          <a:p>
            <a:endParaRPr lang="en-US" baseline="0" dirty="0"/>
          </a:p>
          <a:p>
            <a:r>
              <a:rPr lang="en-US" baseline="0" dirty="0"/>
              <a:t>The key idea here is that the interface is entirely independent to the internal implementation of the object. </a:t>
            </a:r>
          </a:p>
          <a:p>
            <a:r>
              <a:rPr lang="en-US" baseline="0" dirty="0"/>
              <a:t>an interface completely separates the internal implementation from the external behaviors. </a:t>
            </a:r>
          </a:p>
        </p:txBody>
      </p:sp>
    </p:spTree>
    <p:extLst>
      <p:ext uri="{BB962C8B-B14F-4D97-AF65-F5344CB8AC3E}">
        <p14:creationId xmlns:p14="http://schemas.microsoft.com/office/powerpoint/2010/main" val="14375143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9484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579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698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452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1214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301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236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862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Notice that the lines in C code doesn’t have a 1-to-1 mapping to the lines in assembly.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460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10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computer architecture</a:t>
            </a:r>
            <a:r>
              <a:rPr lang="en-US" baseline="0" dirty="0"/>
              <a:t> or instruction set architecture is essentially an interface. </a:t>
            </a:r>
          </a:p>
          <a:p>
            <a:endParaRPr lang="en-US" baseline="0" dirty="0"/>
          </a:p>
          <a:p>
            <a:r>
              <a:rPr lang="en-US" baseline="0" dirty="0"/>
              <a:t>It also exposes some interface that allows programs to changes these internal states.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794232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only uses add instruction and multiply instruction once each.</a:t>
            </a:r>
          </a:p>
          <a:p>
            <a:r>
              <a:rPr lang="en-US" dirty="0"/>
              <a:t>Instead, it heavily relies on the load effective address instruction.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8804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4375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522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20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12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836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79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6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38785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82587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688112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038496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687130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428965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21036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482673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35443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908369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57585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/>
            <a:r>
              <a:rPr lang="en-US" sz="1600" b="0" dirty="0">
                <a:solidFill>
                  <a:srgbClr val="990000"/>
                </a:solidFill>
                <a:latin typeface="Gill Sans" charset="0"/>
                <a:ea typeface="ヒラギノ角ゴ ProN W3" charset="-128"/>
                <a:sym typeface="Gill Sans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300591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330450"/>
          </a:xfrm>
        </p:spPr>
        <p:txBody>
          <a:bodyPr/>
          <a:lstStyle/>
          <a:p>
            <a:pPr marL="0" indent="0"/>
            <a:r>
              <a:rPr lang="en-US" dirty="0"/>
              <a:t>Machine-Level Programming I: Basics</a:t>
            </a:r>
            <a:br>
              <a:rPr lang="en-US" dirty="0"/>
            </a:br>
            <a:r>
              <a:rPr lang="en-US" dirty="0"/>
              <a:t>of Instruction Set Architecture</a:t>
            </a:r>
            <a:br>
              <a:rPr lang="en-US" dirty="0"/>
            </a:br>
            <a:br>
              <a:rPr lang="en-US" sz="1800" dirty="0"/>
            </a:br>
            <a:r>
              <a:rPr lang="en-US" sz="2800" b="0" dirty="0"/>
              <a:t>CS154 Spring 2020</a:t>
            </a:r>
            <a:br>
              <a:rPr lang="en-US" sz="2800" b="0" dirty="0"/>
            </a:br>
            <a:r>
              <a:rPr lang="en-US" sz="2800" b="0" dirty="0"/>
              <a:t>Section 3.1-3.5</a:t>
            </a:r>
            <a:br>
              <a:rPr lang="en-US" sz="2800" b="0" dirty="0"/>
            </a:br>
            <a:br>
              <a:rPr lang="en-US" sz="2800" b="0" dirty="0"/>
            </a:br>
            <a:r>
              <a:rPr lang="en-US" sz="2800" b="0" dirty="0"/>
              <a:t>Junchen Jiang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7C1109-E0B0-C846-81BB-16006F410C21}"/>
              </a:ext>
            </a:extLst>
          </p:cNvPr>
          <p:cNvSpPr txBox="1"/>
          <p:nvPr/>
        </p:nvSpPr>
        <p:spPr>
          <a:xfrm>
            <a:off x="762000" y="4953000"/>
            <a:ext cx="7113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Announcement: HW1 is due tonight (4/13 11:59pm Central Time)</a:t>
            </a:r>
          </a:p>
          <a:p>
            <a:pPr lvl="0">
              <a:defRPr sz="1800" b="0"/>
            </a:pPr>
            <a:r>
              <a:rPr lang="en-US" sz="2000" dirty="0">
                <a:latin typeface="Calibri" pitchFamily="34" charset="0"/>
              </a:rPr>
              <a:t>Submit HW via </a:t>
            </a:r>
            <a:r>
              <a:rPr lang="en-US" sz="2000" dirty="0" err="1">
                <a:latin typeface="Calibri" pitchFamily="34" charset="0"/>
              </a:rPr>
              <a:t>svn</a:t>
            </a:r>
            <a:r>
              <a:rPr lang="en-US" sz="2000" dirty="0">
                <a:latin typeface="Calibri" pitchFamily="34" charset="0"/>
              </a:rPr>
              <a:t> to your repository:</a:t>
            </a:r>
          </a:p>
          <a:p>
            <a:pPr marL="0" lvl="0" indent="0">
              <a:buSzTx/>
              <a:buNone/>
              <a:defRPr sz="1800" b="0"/>
            </a:pPr>
            <a:r>
              <a:rPr lang="en-US" sz="2000" dirty="0">
                <a:latin typeface="Calibri" pitchFamily="34" charset="0"/>
              </a:rPr>
              <a:t>	&lt;CNETID&gt;-cs154-spr-20/hw1/hw1.pdf          or</a:t>
            </a:r>
          </a:p>
          <a:p>
            <a:pPr marL="0" lvl="0" indent="0">
              <a:buSzTx/>
              <a:buNone/>
              <a:defRPr sz="1800" b="0"/>
            </a:pPr>
            <a:r>
              <a:rPr lang="en-US" sz="2000" dirty="0">
                <a:latin typeface="Calibri" pitchFamily="34" charset="0"/>
              </a:rPr>
              <a:t>	&lt;CNETID&gt;-cs154-spr-20/hw1/hw1.txt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A9A02BB-B8EF-7B42-BC28-3DF247166500}"/>
              </a:ext>
            </a:extLst>
          </p:cNvPr>
          <p:cNvSpPr/>
          <p:nvPr/>
        </p:nvSpPr>
        <p:spPr bwMode="auto">
          <a:xfrm>
            <a:off x="1371600" y="5541599"/>
            <a:ext cx="4876800" cy="762000"/>
          </a:xfrm>
          <a:prstGeom prst="ellipse">
            <a:avLst/>
          </a:prstGeom>
          <a:noFill/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375313-E510-4341-86CD-3501AEDDD4C7}"/>
              </a:ext>
            </a:extLst>
          </p:cNvPr>
          <p:cNvSpPr/>
          <p:nvPr/>
        </p:nvSpPr>
        <p:spPr bwMode="auto">
          <a:xfrm>
            <a:off x="4608968" y="4768850"/>
            <a:ext cx="3163432" cy="745589"/>
          </a:xfrm>
          <a:prstGeom prst="ellipse">
            <a:avLst/>
          </a:prstGeom>
          <a:noFill/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Picture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46075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46075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6075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346075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6075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46075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6075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dirty="0">
                <a:solidFill>
                  <a:srgbClr val="000000"/>
                </a:solidFill>
                <a:sym typeface="Gill Sans" charset="0"/>
              </a:rPr>
              <a:t>Instruction Set Architecture (ISA)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46075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6075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46075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46075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46075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17526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Lecture Goals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Define Instruction Set Architecture (ISA) and motivate the need for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1800" b="0" dirty="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Basics of x86-64 ISA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Register and mov instruction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104976471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Memory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Programmer-Visible State of CPU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2626612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Memory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Programmer-Visible State of CPU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b="1" dirty="0"/>
              <a:t>Registers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AD19FB8-F9BA-B448-AF77-370786CBD26B}"/>
              </a:ext>
            </a:extLst>
          </p:cNvPr>
          <p:cNvSpPr/>
          <p:nvPr/>
        </p:nvSpPr>
        <p:spPr bwMode="auto">
          <a:xfrm>
            <a:off x="457200" y="3749006"/>
            <a:ext cx="1752600" cy="62975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1E56371-31BB-EA4E-A198-36EBB02FE80A}"/>
              </a:ext>
            </a:extLst>
          </p:cNvPr>
          <p:cNvSpPr/>
          <p:nvPr/>
        </p:nvSpPr>
        <p:spPr bwMode="auto">
          <a:xfrm>
            <a:off x="4931465" y="4935123"/>
            <a:ext cx="1469335" cy="534726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868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(long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long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495800" y="1627496"/>
            <a:ext cx="41910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3158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56654" y="1746730"/>
            <a:ext cx="3621063" cy="2348717"/>
          </a:xfrm>
          <a:ln/>
        </p:spPr>
        <p:txBody>
          <a:bodyPr/>
          <a:lstStyle/>
          <a:p>
            <a:pPr lvl="1"/>
            <a:r>
              <a:rPr lang="en-US" dirty="0"/>
              <a:t>64-bit long (word size)</a:t>
            </a:r>
          </a:p>
          <a:p>
            <a:pPr lvl="2"/>
            <a:r>
              <a:rPr lang="en-US" dirty="0"/>
              <a:t>Can reference low-order 4 bytes (also low-order 1 &amp; 2 bytes)</a:t>
            </a:r>
          </a:p>
          <a:p>
            <a:pPr lvl="1"/>
            <a:r>
              <a:rPr lang="en-US" dirty="0"/>
              <a:t>General-purpose registers (except %</a:t>
            </a:r>
            <a:r>
              <a:rPr lang="en-US" dirty="0" err="1"/>
              <a:t>rsp</a:t>
            </a:r>
            <a:r>
              <a:rPr lang="en-US" dirty="0"/>
              <a:t>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EE0B2CC-72CE-1549-BD60-9FA684E8D22A}"/>
              </a:ext>
            </a:extLst>
          </p:cNvPr>
          <p:cNvGrpSpPr/>
          <p:nvPr/>
        </p:nvGrpSpPr>
        <p:grpSpPr>
          <a:xfrm>
            <a:off x="457200" y="1676400"/>
            <a:ext cx="4648200" cy="3810000"/>
            <a:chOff x="762000" y="1143000"/>
            <a:chExt cx="7518400" cy="4800600"/>
          </a:xfrm>
        </p:grpSpPr>
        <p:sp>
          <p:nvSpPr>
            <p:cNvPr id="27649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2552700" y="1181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2552700" y="1790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27656" name="Rectangle 8"/>
            <p:cNvSpPr>
              <a:spLocks/>
            </p:cNvSpPr>
            <p:nvPr/>
          </p:nvSpPr>
          <p:spPr bwMode="auto">
            <a:xfrm>
              <a:off x="2552700" y="2400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6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ecx</a:t>
              </a:r>
              <a:endParaRPr lang="en-US" sz="16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657" name="Rectangle 9"/>
            <p:cNvSpPr>
              <a:spLocks/>
            </p:cNvSpPr>
            <p:nvPr/>
          </p:nvSpPr>
          <p:spPr bwMode="auto">
            <a:xfrm>
              <a:off x="2552700" y="30099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27658" name="Rectangle 10"/>
            <p:cNvSpPr>
              <a:spLocks/>
            </p:cNvSpPr>
            <p:nvPr/>
          </p:nvSpPr>
          <p:spPr bwMode="auto">
            <a:xfrm>
              <a:off x="2552700" y="36195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27659" name="Rectangle 11"/>
            <p:cNvSpPr>
              <a:spLocks/>
            </p:cNvSpPr>
            <p:nvPr/>
          </p:nvSpPr>
          <p:spPr bwMode="auto">
            <a:xfrm>
              <a:off x="2552700" y="4229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2552700" y="4838700"/>
              <a:ext cx="1752600" cy="444500"/>
            </a:xfrm>
            <a:prstGeom prst="rect">
              <a:avLst/>
            </a:prstGeom>
            <a:solidFill>
              <a:srgbClr val="FF99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2552700" y="54356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27662" name="Rectangle 14"/>
            <p:cNvSpPr>
              <a:spLocks/>
            </p:cNvSpPr>
            <p:nvPr/>
          </p:nvSpPr>
          <p:spPr bwMode="auto">
            <a:xfrm>
              <a:off x="6515100" y="1181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%r8d</a:t>
              </a:r>
            </a:p>
          </p:txBody>
        </p:sp>
        <p:sp>
          <p:nvSpPr>
            <p:cNvPr id="27663" name="Rectangle 15"/>
            <p:cNvSpPr>
              <a:spLocks/>
            </p:cNvSpPr>
            <p:nvPr/>
          </p:nvSpPr>
          <p:spPr bwMode="auto">
            <a:xfrm>
              <a:off x="6515100" y="1790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%r9d</a:t>
              </a:r>
            </a:p>
          </p:txBody>
        </p:sp>
        <p:sp>
          <p:nvSpPr>
            <p:cNvPr id="27664" name="Rectangle 16"/>
            <p:cNvSpPr>
              <a:spLocks/>
            </p:cNvSpPr>
            <p:nvPr/>
          </p:nvSpPr>
          <p:spPr bwMode="auto">
            <a:xfrm>
              <a:off x="6515100" y="2400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%r10d</a:t>
              </a:r>
            </a:p>
          </p:txBody>
        </p:sp>
        <p:sp>
          <p:nvSpPr>
            <p:cNvPr id="27665" name="Rectangle 17"/>
            <p:cNvSpPr>
              <a:spLocks/>
            </p:cNvSpPr>
            <p:nvPr/>
          </p:nvSpPr>
          <p:spPr bwMode="auto">
            <a:xfrm>
              <a:off x="6515100" y="30099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%r11d</a:t>
              </a:r>
            </a:p>
          </p:txBody>
        </p:sp>
        <p:sp>
          <p:nvSpPr>
            <p:cNvPr id="27666" name="Rectangle 18"/>
            <p:cNvSpPr>
              <a:spLocks/>
            </p:cNvSpPr>
            <p:nvPr/>
          </p:nvSpPr>
          <p:spPr bwMode="auto">
            <a:xfrm>
              <a:off x="6515100" y="36195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%r12d</a:t>
              </a:r>
            </a:p>
          </p:txBody>
        </p:sp>
        <p:sp>
          <p:nvSpPr>
            <p:cNvPr id="27667" name="Rectangle 19"/>
            <p:cNvSpPr>
              <a:spLocks/>
            </p:cNvSpPr>
            <p:nvPr/>
          </p:nvSpPr>
          <p:spPr bwMode="auto">
            <a:xfrm>
              <a:off x="6515100" y="4229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%r13d</a:t>
              </a:r>
            </a:p>
          </p:txBody>
        </p:sp>
        <p:sp>
          <p:nvSpPr>
            <p:cNvPr id="27668" name="Rectangle 20"/>
            <p:cNvSpPr>
              <a:spLocks/>
            </p:cNvSpPr>
            <p:nvPr/>
          </p:nvSpPr>
          <p:spPr bwMode="auto">
            <a:xfrm>
              <a:off x="6515100" y="4838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%r14d</a:t>
              </a:r>
            </a:p>
          </p:txBody>
        </p:sp>
        <p:sp>
          <p:nvSpPr>
            <p:cNvPr id="27669" name="Rectangle 21"/>
            <p:cNvSpPr>
              <a:spLocks/>
            </p:cNvSpPr>
            <p:nvPr/>
          </p:nvSpPr>
          <p:spPr bwMode="auto">
            <a:xfrm>
              <a:off x="6515100" y="5448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6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%r15d</a:t>
              </a:r>
            </a:p>
          </p:txBody>
        </p:sp>
        <p:sp>
          <p:nvSpPr>
            <p:cNvPr id="27670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7671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27672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27673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27674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27675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27676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27677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27678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0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679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0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680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27681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27682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27683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27684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699670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dirty="0"/>
              <a:t>Moving Data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movq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/>
              <a:t>, </a:t>
            </a:r>
            <a:r>
              <a:rPr lang="en-US" b="1" i="1" dirty="0" err="1"/>
              <a:t>Dest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Operand 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$0x400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$-533</a:t>
            </a:r>
            <a:endParaRPr lang="en-US" dirty="0"/>
          </a:p>
          <a:p>
            <a:pPr lvl="2"/>
            <a:r>
              <a:rPr lang="en-US" dirty="0"/>
              <a:t>Like 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/>
              <a:t>Encoded 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16 integer registers</a:t>
            </a:r>
          </a:p>
          <a:p>
            <a:pPr lvl="2"/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, %r13</a:t>
            </a: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8 consecutive bytes of memory at address given by register</a:t>
            </a:r>
          </a:p>
          <a:p>
            <a:pPr lvl="2"/>
            <a:r>
              <a:rPr lang="en-US" dirty="0"/>
              <a:t>Simplest example: </a:t>
            </a:r>
            <a:r>
              <a:rPr lang="en-US" b="1" dirty="0">
                <a:latin typeface="Courier New" pitchFamily="49" charset="0"/>
              </a:rPr>
              <a:t>(%</a:t>
            </a:r>
            <a:r>
              <a:rPr lang="en-US" b="1" dirty="0" err="1">
                <a:latin typeface="Courier New" pitchFamily="49" charset="0"/>
              </a:rPr>
              <a:t>rax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2"/>
            <a:r>
              <a:rPr lang="en-US" dirty="0"/>
              <a:t>Various other “address modes”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219200"/>
            <a:ext cx="2973825" cy="2750004"/>
            <a:chOff x="5486400" y="1219200"/>
            <a:chExt cx="2973825" cy="2750004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5486400" y="1219200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rax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5486400" y="1570264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rcx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5486400" y="1921329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rdx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5486400" y="2272393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rbx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5486400" y="2623457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rsi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5486400" y="2974522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rdi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5486400" y="3325586"/>
              <a:ext cx="1449826" cy="292554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rsp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5486400" y="3676650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</a:t>
              </a:r>
              <a:r>
                <a:rPr lang="en-US" sz="2400" dirty="0" err="1">
                  <a:latin typeface="Courier New" pitchFamily="49" charset="0"/>
                </a:rPr>
                <a:t>rbp</a:t>
              </a:r>
              <a:endParaRPr lang="en-US" sz="2400" dirty="0">
                <a:latin typeface="Courier New" pitchFamily="49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7010399" y="1219200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%r8</a:t>
              </a: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7010399" y="1570264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%r9</a:t>
              </a: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7010399" y="1921329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%r10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7010399" y="2272393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%r11</a:t>
              </a:r>
            </a:p>
          </p:txBody>
        </p:sp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7010399" y="2623457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%r12</a:t>
              </a:r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7010399" y="2974521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%r13</a:t>
              </a: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7010399" y="3325586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%r14</a:t>
              </a:r>
            </a:p>
          </p:txBody>
        </p:sp>
        <p:sp>
          <p:nvSpPr>
            <p:cNvPr id="21" name="Rectangle 11"/>
            <p:cNvSpPr>
              <a:spLocks noChangeArrowheads="1"/>
            </p:cNvSpPr>
            <p:nvPr/>
          </p:nvSpPr>
          <p:spPr bwMode="auto">
            <a:xfrm>
              <a:off x="7010399" y="3676650"/>
              <a:ext cx="1449826" cy="29255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%r15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5757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movq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2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ourier New" pitchFamily="49" charset="0"/>
              </a:rPr>
              <a:t>movq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$0x4,%rax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19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$-147,(%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,%</a:t>
            </a:r>
            <a:r>
              <a:rPr lang="en-US" sz="2000" dirty="0" err="1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rdx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movq</a:t>
            </a:r>
            <a:r>
              <a:rPr lang="en-US" sz="2000" dirty="0">
                <a:latin typeface="Courier New" pitchFamily="49" charset="0"/>
              </a:rPr>
              <a:t> (%</a:t>
            </a:r>
            <a:r>
              <a:rPr lang="en-US" sz="2000" dirty="0" err="1">
                <a:latin typeface="Courier New" pitchFamily="49" charset="0"/>
              </a:rPr>
              <a:t>rax</a:t>
            </a:r>
            <a:r>
              <a:rPr lang="en-US" sz="2000" dirty="0">
                <a:latin typeface="Courier New" pitchFamily="49" charset="0"/>
              </a:rPr>
              <a:t>),%</a:t>
            </a:r>
            <a:r>
              <a:rPr lang="en-US" sz="2000" dirty="0" err="1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190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instructions in x86 have a Source and </a:t>
            </a:r>
            <a:r>
              <a:rPr lang="en-US" dirty="0" err="1"/>
              <a:t>Dest</a:t>
            </a:r>
            <a:endParaRPr lang="en-US" dirty="0"/>
          </a:p>
          <a:p>
            <a:endParaRPr lang="en-US" dirty="0"/>
          </a:p>
          <a:p>
            <a:r>
              <a:rPr lang="en-US" dirty="0"/>
              <a:t>Source is listed before </a:t>
            </a:r>
            <a:r>
              <a:rPr lang="en-US" dirty="0" err="1"/>
              <a:t>Dest</a:t>
            </a:r>
            <a:endParaRPr lang="en-US" dirty="0"/>
          </a:p>
          <a:p>
            <a:endParaRPr lang="en-US" dirty="0"/>
          </a:p>
          <a:p>
            <a:r>
              <a:rPr lang="en-US" dirty="0"/>
              <a:t>Source is not modified</a:t>
            </a:r>
          </a:p>
          <a:p>
            <a:endParaRPr lang="en-US" dirty="0"/>
          </a:p>
          <a:p>
            <a:r>
              <a:rPr lang="en-US" dirty="0" err="1"/>
              <a:t>Dest</a:t>
            </a:r>
            <a:r>
              <a:rPr lang="en-US" dirty="0"/>
              <a:t> is modified</a:t>
            </a:r>
          </a:p>
          <a:p>
            <a:endParaRPr lang="en-US" dirty="0"/>
          </a:p>
          <a:p>
            <a:r>
              <a:rPr lang="en-US" dirty="0" err="1"/>
              <a:t>Dest</a:t>
            </a:r>
            <a:r>
              <a:rPr lang="en-US" dirty="0"/>
              <a:t> may be both operand and result</a:t>
            </a:r>
          </a:p>
          <a:p>
            <a:endParaRPr lang="en-US" dirty="0"/>
          </a:p>
          <a:p>
            <a:r>
              <a:rPr lang="en-US" dirty="0"/>
              <a:t>At most one of Source, </a:t>
            </a:r>
            <a:r>
              <a:rPr lang="en-US" dirty="0" err="1"/>
              <a:t>Dest</a:t>
            </a:r>
            <a:r>
              <a:rPr lang="en-US" dirty="0"/>
              <a:t> can be memory</a:t>
            </a:r>
          </a:p>
        </p:txBody>
      </p:sp>
    </p:spTree>
    <p:extLst>
      <p:ext uri="{BB962C8B-B14F-4D97-AF65-F5344CB8AC3E}">
        <p14:creationId xmlns:p14="http://schemas.microsoft.com/office/powerpoint/2010/main" val="355477364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/>
              <a:t>Example of Simple Addressing Modes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38C3B50-A8DB-5240-8369-4FB33A0ED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95400"/>
            <a:ext cx="35052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(long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long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9A9AEC4-E1DE-E74E-93E2-ED1F814BA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7244" y="1281925"/>
            <a:ext cx="51689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err="1">
                <a:latin typeface="Courier New" pitchFamily="49" charset="0"/>
              </a:rPr>
              <a:t>rax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</a:t>
            </a:r>
            <a:r>
              <a:rPr lang="ro-RO" sz="1800" dirty="0" err="1">
                <a:latin typeface="Courier New" pitchFamily="49" charset="0"/>
              </a:rPr>
              <a:t>rdx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</a:t>
            </a:r>
            <a:r>
              <a:rPr lang="ro-RO" sz="1800" dirty="0" err="1">
                <a:latin typeface="Courier New" pitchFamily="49" charset="0"/>
              </a:rPr>
              <a:t>rdi</a:t>
            </a:r>
            <a:r>
              <a:rPr lang="ro-RO" sz="1800" dirty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</a:t>
            </a:r>
            <a:r>
              <a:rPr lang="ro-RO" sz="1800" dirty="0" err="1">
                <a:latin typeface="Courier New" pitchFamily="49" charset="0"/>
              </a:rPr>
              <a:t>rsi</a:t>
            </a:r>
            <a:r>
              <a:rPr lang="ro-RO" sz="1800" dirty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52088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114800" y="4267200"/>
            <a:ext cx="1752600" cy="1752600"/>
            <a:chOff x="9111129" y="1790700"/>
            <a:chExt cx="1752600" cy="1752600"/>
          </a:xfrm>
        </p:grpSpPr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8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9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5052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(long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long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long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6873348" y="3319947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847244" y="1281925"/>
            <a:ext cx="51689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299377" y="370541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cxnSp>
        <p:nvCxnSpPr>
          <p:cNvPr id="3" name="Straight Arrow Connector 2"/>
          <p:cNvCxnSpPr>
            <a:endCxn id="34" idx="1"/>
          </p:cNvCxnSpPr>
          <p:nvPr/>
        </p:nvCxnSpPr>
        <p:spPr bwMode="auto">
          <a:xfrm flipV="1">
            <a:off x="5497978" y="4133387"/>
            <a:ext cx="1466178" cy="3340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497978" y="4924612"/>
            <a:ext cx="1451237" cy="685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Oval 4"/>
          <p:cNvSpPr/>
          <p:nvPr/>
        </p:nvSpPr>
        <p:spPr bwMode="auto">
          <a:xfrm>
            <a:off x="5421778" y="4391212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421778" y="4848412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964156" y="3942887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80653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Picture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46075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46075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6075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346075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6075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46075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6075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dirty="0">
                <a:solidFill>
                  <a:srgbClr val="000000"/>
                </a:solidFill>
                <a:sym typeface="Gill Sans" charset="0"/>
              </a:rPr>
              <a:t>Instruction Set Architecture (ISA)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46075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6075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46075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46075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46075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1752600"/>
            <a:ext cx="441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20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Lecture Goals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Define Instruction Set Architecture (ISA) and motivate the need for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2000" b="0" dirty="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Basics of x86-64 ISA</a:t>
            </a:r>
          </a:p>
        </p:txBody>
      </p:sp>
    </p:spTree>
    <p:extLst>
      <p:ext uri="{BB962C8B-B14F-4D97-AF65-F5344CB8AC3E}">
        <p14:creationId xmlns:p14="http://schemas.microsoft.com/office/powerpoint/2010/main" val="87091682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3086100" y="4115638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5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6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6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6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81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27" name="Text Box 6">
            <a:extLst>
              <a:ext uri="{FF2B5EF4-FFF2-40B4-BE49-F238E27FC236}">
                <a16:creationId xmlns:a16="http://schemas.microsoft.com/office/drawing/2014/main" id="{77CA1CE8-DC3D-0A4C-82D4-7CEC3F517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</p:spTree>
    <p:extLst>
      <p:ext uri="{BB962C8B-B14F-4D97-AF65-F5344CB8AC3E}">
        <p14:creationId xmlns:p14="http://schemas.microsoft.com/office/powerpoint/2010/main" val="296324606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3" idx="1"/>
            <a:endCxn id="71" idx="3"/>
          </p:cNvCxnSpPr>
          <p:nvPr/>
        </p:nvCxnSpPr>
        <p:spPr bwMode="auto">
          <a:xfrm flipH="1">
            <a:off x="2863423" y="1852210"/>
            <a:ext cx="2089577" cy="1066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28" name="Rectangle 4">
            <a:extLst>
              <a:ext uri="{FF2B5EF4-FFF2-40B4-BE49-F238E27FC236}">
                <a16:creationId xmlns:a16="http://schemas.microsoft.com/office/drawing/2014/main" id="{969A5971-0D23-9943-98F3-77308AD72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4115638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9" name="Text Box 6">
            <a:extLst>
              <a:ext uri="{FF2B5EF4-FFF2-40B4-BE49-F238E27FC236}">
                <a16:creationId xmlns:a16="http://schemas.microsoft.com/office/drawing/2014/main" id="{8ECD15DA-3701-CD45-B193-130BF82FD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</p:spTree>
    <p:extLst>
      <p:ext uri="{BB962C8B-B14F-4D97-AF65-F5344CB8AC3E}">
        <p14:creationId xmlns:p14="http://schemas.microsoft.com/office/powerpoint/2010/main" val="320471314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58" idx="1"/>
            <a:endCxn id="72" idx="3"/>
          </p:cNvCxnSpPr>
          <p:nvPr/>
        </p:nvCxnSpPr>
        <p:spPr bwMode="auto">
          <a:xfrm flipH="1">
            <a:off x="2863423" y="3376210"/>
            <a:ext cx="20895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28" name="Rectangle 4">
            <a:extLst>
              <a:ext uri="{FF2B5EF4-FFF2-40B4-BE49-F238E27FC236}">
                <a16:creationId xmlns:a16="http://schemas.microsoft.com/office/drawing/2014/main" id="{6235584F-060E-884F-B31D-2EE769061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4115638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9" name="Text Box 6">
            <a:extLst>
              <a:ext uri="{FF2B5EF4-FFF2-40B4-BE49-F238E27FC236}">
                <a16:creationId xmlns:a16="http://schemas.microsoft.com/office/drawing/2014/main" id="{CC20C038-E8ED-C64D-91D0-A28F3577C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</p:spTree>
    <p:extLst>
      <p:ext uri="{BB962C8B-B14F-4D97-AF65-F5344CB8AC3E}">
        <p14:creationId xmlns:p14="http://schemas.microsoft.com/office/powerpoint/2010/main" val="191848534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2" idx="3"/>
            <a:endCxn id="53" idx="1"/>
          </p:cNvCxnSpPr>
          <p:nvPr/>
        </p:nvCxnSpPr>
        <p:spPr bwMode="auto">
          <a:xfrm flipV="1">
            <a:off x="2863423" y="1852210"/>
            <a:ext cx="2089577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28" name="Rectangle 4">
            <a:extLst>
              <a:ext uri="{FF2B5EF4-FFF2-40B4-BE49-F238E27FC236}">
                <a16:creationId xmlns:a16="http://schemas.microsoft.com/office/drawing/2014/main" id="{C0619B83-FDF2-614C-9B20-4CD450FA1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4115638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9" name="Text Box 6">
            <a:extLst>
              <a:ext uri="{FF2B5EF4-FFF2-40B4-BE49-F238E27FC236}">
                <a16:creationId xmlns:a16="http://schemas.microsoft.com/office/drawing/2014/main" id="{04E25AA1-EE45-0A4A-8135-A91193298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</p:spTree>
    <p:extLst>
      <p:ext uri="{BB962C8B-B14F-4D97-AF65-F5344CB8AC3E}">
        <p14:creationId xmlns:p14="http://schemas.microsoft.com/office/powerpoint/2010/main" val="246376080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>
                <a:latin typeface="Courier New"/>
                <a:cs typeface="Courier New"/>
              </a:rPr>
              <a:t>Swap</a:t>
            </a:r>
            <a:r>
              <a:rPr lang="en-US" dirty="0"/>
              <a:t>()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123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</a:t>
              </a: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</a:t>
              </a: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123</a:t>
              </a: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456</a:t>
              </a: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cxnSp>
        <p:nvCxnSpPr>
          <p:cNvPr id="78" name="Straight Arrow Connector 77"/>
          <p:cNvCxnSpPr>
            <a:stCxn id="71" idx="3"/>
          </p:cNvCxnSpPr>
          <p:nvPr/>
        </p:nvCxnSpPr>
        <p:spPr bwMode="auto">
          <a:xfrm>
            <a:off x="2863423" y="2919010"/>
            <a:ext cx="2074636" cy="4191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8" name="Group 27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0x120 </a:t>
              </a: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0x118</a:t>
              </a: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0x110 </a:t>
              </a: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0x108 </a:t>
              </a: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35" name="Rectangle 4">
            <a:extLst>
              <a:ext uri="{FF2B5EF4-FFF2-40B4-BE49-F238E27FC236}">
                <a16:creationId xmlns:a16="http://schemas.microsoft.com/office/drawing/2014/main" id="{C85F6752-7C75-6546-A174-18C22959A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4115638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  # t0 = *xp  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(%rsi), %rdx  # t1 = *yp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movq    %rdx, (%rdi)  # *xp = t1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   movq    %rax, (%rsi)  # *yp = t0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" name="Text Box 6">
            <a:extLst>
              <a:ext uri="{FF2B5EF4-FFF2-40B4-BE49-F238E27FC236}">
                <a16:creationId xmlns:a16="http://schemas.microsoft.com/office/drawing/2014/main" id="{5C233451-F0E3-E84E-A244-6811862A5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Value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t0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t1</a:t>
            </a:r>
          </a:p>
        </p:txBody>
      </p:sp>
    </p:spTree>
    <p:extLst>
      <p:ext uri="{BB962C8B-B14F-4D97-AF65-F5344CB8AC3E}">
        <p14:creationId xmlns:p14="http://schemas.microsoft.com/office/powerpoint/2010/main" val="363857646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Memory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Normal	(R)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Aha! Pointer dereferencing in C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rcx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movq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rbp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rdx</a:t>
            </a:r>
            <a:endParaRPr lang="en-US" sz="2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3805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Complete Memory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 (default 0, if omitted)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 (default 0, if omitted)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Ri: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(default 0, if omitted)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 (</a:t>
            </a:r>
            <a:r>
              <a:rPr lang="en-US" i="1" dirty="0"/>
              <a:t>to align with typical element size in an array</a:t>
            </a:r>
            <a:r>
              <a:rPr lang="en-US" dirty="0"/>
              <a:t>)</a:t>
            </a:r>
          </a:p>
          <a:p>
            <a:pPr marL="338138" lvl="1" indent="0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(default 1, if omitted)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</a:t>
            </a:r>
            <a:r>
              <a:rPr lang="en-US" dirty="0"/>
              <a:t>)	Mem[Reg[</a:t>
            </a:r>
            <a:r>
              <a:rPr lang="en-US" dirty="0" err="1"/>
              <a:t>Rb</a:t>
            </a:r>
            <a:r>
              <a:rPr lang="en-US" dirty="0"/>
              <a:t>]+D]   (Displacement)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Mem[Reg[</a:t>
            </a:r>
            <a:r>
              <a:rPr lang="en-US" dirty="0" err="1"/>
              <a:t>Rb</a:t>
            </a:r>
            <a:r>
              <a:rPr lang="en-US" dirty="0"/>
              <a:t>]+Reg[Ri]]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518120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50585" y="3886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50585" y="3893820"/>
          <a:ext cx="6934200" cy="2524760"/>
        </p:xfrm>
        <a:graphic>
          <a:graphicData uri="http://schemas.openxmlformats.org/drawingml/2006/table">
            <a:tbl>
              <a:tblPr/>
              <a:tblGrid>
                <a:gridCol w="267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618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Picture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346075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Physics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46075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Devices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46075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Circuits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346075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Gates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6075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46075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Microarchitecture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46075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dirty="0">
                <a:solidFill>
                  <a:srgbClr val="000000"/>
                </a:solidFill>
                <a:sym typeface="Gill Sans" charset="0"/>
              </a:rPr>
              <a:t>Instruction Set Architecture (ISA)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46075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Operating System/Virtual Machines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6075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Programming Language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46075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Algorithm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46075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>
                <a:solidFill>
                  <a:srgbClr val="000000"/>
                </a:solidFill>
                <a:sym typeface="Gill Sans" charset="0"/>
              </a:rPr>
              <a:t>Application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46075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algn="ctr" defTabSz="820738" eaLnBrk="1" hangingPunct="1"/>
            <a:r>
              <a:rPr lang="en-US" sz="2000" b="0" dirty="0">
                <a:solidFill>
                  <a:srgbClr val="000000"/>
                </a:solidFill>
                <a:sym typeface="Gill Sans" charset="0"/>
              </a:rPr>
              <a:t>Register-Transfer Level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17526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Lecture Goals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Define Instruction Set Architecture (ISA) and motivate the need for ISA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1800" b="0" dirty="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Basics of x86-64 ISA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Register and mov instruction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67070657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/>
              <a:t>,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Dst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  (</a:t>
            </a:r>
            <a:r>
              <a:rPr lang="en-US" dirty="0"/>
              <a:t>load effective address)</a:t>
            </a:r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Dst</a:t>
            </a:r>
            <a:r>
              <a:rPr lang="en-US" dirty="0"/>
              <a:t> to address denoted by expression</a:t>
            </a:r>
          </a:p>
          <a:p>
            <a:pPr marL="552450" lvl="1"/>
            <a:r>
              <a:rPr lang="en-US" dirty="0"/>
              <a:t>E.g., </a:t>
            </a:r>
            <a:r>
              <a:rPr lang="en-US" b="1" dirty="0" err="1">
                <a:latin typeface="Courier" pitchFamily="2" charset="0"/>
              </a:rPr>
              <a:t>leaq</a:t>
            </a:r>
            <a:r>
              <a:rPr lang="en-US" b="1" dirty="0">
                <a:latin typeface="Courier" pitchFamily="2" charset="0"/>
              </a:rPr>
              <a:t> 4(%rdx,%rcx,2), %</a:t>
            </a:r>
            <a:r>
              <a:rPr lang="en-US" b="1" dirty="0" err="1">
                <a:latin typeface="Courier" pitchFamily="2" charset="0"/>
              </a:rPr>
              <a:t>rax</a:t>
            </a:r>
            <a:endParaRPr lang="en-US" b="1" dirty="0">
              <a:latin typeface="Courier" pitchFamily="2" charset="0"/>
            </a:endParaRP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/>
              <a:t>Example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1811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m3(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x*3;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4445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(%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,%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,2),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# t &lt;- 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  <p:extLst>
      <p:ext uri="{BB962C8B-B14F-4D97-AF65-F5344CB8AC3E}">
        <p14:creationId xmlns:p14="http://schemas.microsoft.com/office/powerpoint/2010/main" val="3327622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35200"/>
            <a:ext cx="4267200" cy="370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data type is: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FF0000"/>
                </a:solidFill>
              </a:rPr>
              <a:t>state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/>
              <a:t>+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methods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State is data</a:t>
            </a:r>
          </a:p>
          <a:p>
            <a:pPr marL="0" indent="0">
              <a:buNone/>
            </a:pPr>
            <a:r>
              <a:rPr lang="en-US" dirty="0"/>
              <a:t>Methods are operations on 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methods are the </a:t>
            </a:r>
            <a:r>
              <a:rPr lang="en-US" i="1" dirty="0">
                <a:solidFill>
                  <a:srgbClr val="FF0000"/>
                </a:solidFill>
              </a:rPr>
              <a:t>interface</a:t>
            </a:r>
            <a:r>
              <a:rPr lang="en-US" dirty="0"/>
              <a:t> for the data object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200" b="0" dirty="0" err="1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Set_t</a:t>
            </a: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244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4724400" y="1676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insert()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4724400" y="29673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724400" y="2510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remove()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4724400" y="4110335"/>
            <a:ext cx="160020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oval" w="med" len="med"/>
            <a:tailEnd type="non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724400" y="3653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contains()</a:t>
            </a:r>
          </a:p>
        </p:txBody>
      </p:sp>
    </p:spTree>
    <p:extLst>
      <p:ext uri="{BB962C8B-B14F-4D97-AF65-F5344CB8AC3E}">
        <p14:creationId xmlns:p14="http://schemas.microsoft.com/office/powerpoint/2010/main" val="118763888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6D70-4C8B-D843-92B6-9C4A17F13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</a:t>
            </a:r>
            <a:r>
              <a:rPr lang="en-US" dirty="0" err="1">
                <a:latin typeface="Courier" pitchFamily="2" charset="0"/>
              </a:rPr>
              <a:t>leaq</a:t>
            </a:r>
            <a:r>
              <a:rPr lang="en-US" dirty="0"/>
              <a:t> and </a:t>
            </a:r>
            <a:r>
              <a:rPr lang="en-US" dirty="0" err="1">
                <a:latin typeface="Courier" pitchFamily="2" charset="0"/>
              </a:rPr>
              <a:t>movq</a:t>
            </a:r>
            <a:endParaRPr lang="en-US" dirty="0">
              <a:latin typeface="Courier" pitchFamily="2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A7F7C0B-9995-5342-AABB-F6B76BA31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324" y="4393477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D3B9AA8-5481-6C47-AEA4-6620D3595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324" y="4774477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" pitchFamily="2" charset="0"/>
              </a:rPr>
              <a:t>0x3F1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2480745-693B-7F4A-80F9-5856632AA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324" y="5155477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D85CB3E-E33B-BD4B-A5B3-2BDA3FEA3088}"/>
              </a:ext>
            </a:extLst>
          </p:cNvPr>
          <p:cNvGrpSpPr/>
          <p:nvPr/>
        </p:nvGrpSpPr>
        <p:grpSpPr>
          <a:xfrm>
            <a:off x="4504661" y="1818412"/>
            <a:ext cx="1752600" cy="848588"/>
            <a:chOff x="9111129" y="1790700"/>
            <a:chExt cx="1752600" cy="848588"/>
          </a:xfrm>
        </p:grpSpPr>
        <p:sp>
          <p:nvSpPr>
            <p:cNvPr id="10" name="Rectangle 43">
              <a:extLst>
                <a:ext uri="{FF2B5EF4-FFF2-40B4-BE49-F238E27FC236}">
                  <a16:creationId xmlns:a16="http://schemas.microsoft.com/office/drawing/2014/main" id="{7AC9A0E1-E301-934E-8044-5A222666E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2" name="Rectangle 45">
              <a:extLst>
                <a:ext uri="{FF2B5EF4-FFF2-40B4-BE49-F238E27FC236}">
                  <a16:creationId xmlns:a16="http://schemas.microsoft.com/office/drawing/2014/main" id="{B8A5C0DA-8E1A-FC46-9F43-90813CB9B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1129" y="2258288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4" name="Rectangle 52">
              <a:extLst>
                <a:ext uri="{FF2B5EF4-FFF2-40B4-BE49-F238E27FC236}">
                  <a16:creationId xmlns:a16="http://schemas.microsoft.com/office/drawing/2014/main" id="{79DF13EA-BCBB-FF45-91CB-990830009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0x30</a:t>
              </a:r>
            </a:p>
          </p:txBody>
        </p:sp>
        <p:sp>
          <p:nvSpPr>
            <p:cNvPr id="16" name="Rectangle 54">
              <a:extLst>
                <a:ext uri="{FF2B5EF4-FFF2-40B4-BE49-F238E27FC236}">
                  <a16:creationId xmlns:a16="http://schemas.microsoft.com/office/drawing/2014/main" id="{8B18ABCC-4BFC-5C4F-96C1-A80FF8ECF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6929" y="2258288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0x90</a:t>
              </a:r>
            </a:p>
          </p:txBody>
        </p:sp>
      </p:grpSp>
      <p:sp>
        <p:nvSpPr>
          <p:cNvPr id="18" name="Text Box 5">
            <a:extLst>
              <a:ext uri="{FF2B5EF4-FFF2-40B4-BE49-F238E27FC236}">
                <a16:creationId xmlns:a16="http://schemas.microsoft.com/office/drawing/2014/main" id="{71C6B328-7354-B246-8E7A-D72924C44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9238" y="1256624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729F75AD-446D-1E40-944E-33B7F6030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4707" y="3688200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0420D84-21E7-2740-8F9C-DC5ACE20F6F5}"/>
              </a:ext>
            </a:extLst>
          </p:cNvPr>
          <p:cNvGrpSpPr/>
          <p:nvPr/>
        </p:nvGrpSpPr>
        <p:grpSpPr>
          <a:xfrm>
            <a:off x="8194324" y="3962400"/>
            <a:ext cx="1219200" cy="1676400"/>
            <a:chOff x="6096000" y="1414046"/>
            <a:chExt cx="1219200" cy="2190764"/>
          </a:xfrm>
        </p:grpSpPr>
        <p:sp>
          <p:nvSpPr>
            <p:cNvPr id="22" name="Text Box 34">
              <a:extLst>
                <a:ext uri="{FF2B5EF4-FFF2-40B4-BE49-F238E27FC236}">
                  <a16:creationId xmlns:a16="http://schemas.microsoft.com/office/drawing/2014/main" id="{B9CB4A27-E062-D549-903A-2E565397E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23" name="Text Box 35">
              <a:extLst>
                <a:ext uri="{FF2B5EF4-FFF2-40B4-BE49-F238E27FC236}">
                  <a16:creationId xmlns:a16="http://schemas.microsoft.com/office/drawing/2014/main" id="{0CA13711-0EE4-7944-A80F-9C84BE5FD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24" name="Text Box 36">
              <a:extLst>
                <a:ext uri="{FF2B5EF4-FFF2-40B4-BE49-F238E27FC236}">
                  <a16:creationId xmlns:a16="http://schemas.microsoft.com/office/drawing/2014/main" id="{373B081D-1D2A-954F-BEE3-14A8DFACE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447524"/>
              <a:ext cx="1219200" cy="48265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0x090 </a:t>
              </a:r>
            </a:p>
          </p:txBody>
        </p:sp>
        <p:sp>
          <p:nvSpPr>
            <p:cNvPr id="25" name="Text Box 37">
              <a:extLst>
                <a:ext uri="{FF2B5EF4-FFF2-40B4-BE49-F238E27FC236}">
                  <a16:creationId xmlns:a16="http://schemas.microsoft.com/office/drawing/2014/main" id="{52F1E6CC-DC01-704F-B3B3-B6BCD486C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26" name="Text Box 38">
              <a:extLst>
                <a:ext uri="{FF2B5EF4-FFF2-40B4-BE49-F238E27FC236}">
                  <a16:creationId xmlns:a16="http://schemas.microsoft.com/office/drawing/2014/main" id="{15934D25-3D95-DE4C-A9C1-B3380FA3ED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27" name="Text Box 34">
              <a:extLst>
                <a:ext uri="{FF2B5EF4-FFF2-40B4-BE49-F238E27FC236}">
                  <a16:creationId xmlns:a16="http://schemas.microsoft.com/office/drawing/2014/main" id="{3DD7643D-5ABC-F648-BDB3-B2F8C7F093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latin typeface="Calibri"/>
                  <a:cs typeface="Calibri"/>
                </a:rPr>
                <a:t>Address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C1AB90F-4DF3-B448-81F3-D0017038EE14}"/>
              </a:ext>
            </a:extLst>
          </p:cNvPr>
          <p:cNvSpPr txBox="1"/>
          <p:nvPr/>
        </p:nvSpPr>
        <p:spPr>
          <a:xfrm>
            <a:off x="172760" y="4507777"/>
            <a:ext cx="3877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ourier" pitchFamily="2" charset="0"/>
              </a:rPr>
              <a:t>movq</a:t>
            </a:r>
            <a:r>
              <a:rPr lang="en-US" sz="2000" dirty="0">
                <a:latin typeface="Courier" pitchFamily="2" charset="0"/>
              </a:rPr>
              <a:t> (%rdi,%rdi,2), %</a:t>
            </a:r>
            <a:r>
              <a:rPr lang="en-US" sz="2000" dirty="0" err="1">
                <a:latin typeface="Courier" pitchFamily="2" charset="0"/>
              </a:rPr>
              <a:t>rax</a:t>
            </a:r>
            <a:endParaRPr lang="en-US" sz="2000" dirty="0">
              <a:latin typeface="Courier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8AD6E99-37AB-9649-B25F-839901FF821D}"/>
              </a:ext>
            </a:extLst>
          </p:cNvPr>
          <p:cNvSpPr/>
          <p:nvPr/>
        </p:nvSpPr>
        <p:spPr>
          <a:xfrm>
            <a:off x="106993" y="1942795"/>
            <a:ext cx="4388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urier" pitchFamily="2" charset="0"/>
              </a:rPr>
              <a:t>leaq</a:t>
            </a:r>
            <a:r>
              <a:rPr lang="en-US" sz="2000" dirty="0">
                <a:latin typeface="Courier" pitchFamily="2" charset="0"/>
              </a:rPr>
              <a:t> (%rdi,%rdi,2), %</a:t>
            </a:r>
            <a:r>
              <a:rPr lang="en-US" sz="2000" dirty="0" err="1">
                <a:latin typeface="Courier" pitchFamily="2" charset="0"/>
              </a:rPr>
              <a:t>rax</a:t>
            </a:r>
            <a:r>
              <a:rPr lang="en-US" sz="2000" dirty="0"/>
              <a:t> 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E63EE57-98CD-574A-B0A2-0BA1C35C4ABE}"/>
              </a:ext>
            </a:extLst>
          </p:cNvPr>
          <p:cNvGrpSpPr/>
          <p:nvPr/>
        </p:nvGrpSpPr>
        <p:grpSpPr>
          <a:xfrm>
            <a:off x="4504661" y="4572000"/>
            <a:ext cx="1752600" cy="838200"/>
            <a:chOff x="9111129" y="1907310"/>
            <a:chExt cx="1752600" cy="838200"/>
          </a:xfrm>
        </p:grpSpPr>
        <p:sp>
          <p:nvSpPr>
            <p:cNvPr id="31" name="Rectangle 43">
              <a:extLst>
                <a:ext uri="{FF2B5EF4-FFF2-40B4-BE49-F238E27FC236}">
                  <a16:creationId xmlns:a16="http://schemas.microsoft.com/office/drawing/2014/main" id="{2491D0F8-7490-AE43-AA39-C32D4792D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1129" y="190731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Rectangle 45">
              <a:extLst>
                <a:ext uri="{FF2B5EF4-FFF2-40B4-BE49-F238E27FC236}">
                  <a16:creationId xmlns:a16="http://schemas.microsoft.com/office/drawing/2014/main" id="{75E86073-7430-4643-B69F-CEE6DFC89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1129" y="236451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Rectangle 52">
              <a:extLst>
                <a:ext uri="{FF2B5EF4-FFF2-40B4-BE49-F238E27FC236}">
                  <a16:creationId xmlns:a16="http://schemas.microsoft.com/office/drawing/2014/main" id="{2B09BE4B-C9D9-C242-930D-166CBAB59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6929" y="190731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0x30</a:t>
              </a:r>
            </a:p>
          </p:txBody>
        </p:sp>
        <p:sp>
          <p:nvSpPr>
            <p:cNvPr id="36" name="Rectangle 54">
              <a:extLst>
                <a:ext uri="{FF2B5EF4-FFF2-40B4-BE49-F238E27FC236}">
                  <a16:creationId xmlns:a16="http://schemas.microsoft.com/office/drawing/2014/main" id="{27AE5697-0B46-7A48-8245-D2030ECB1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6929" y="236451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</a:rPr>
                <a:t>0x3F1</a:t>
              </a:r>
            </a:p>
          </p:txBody>
        </p:sp>
      </p:grpSp>
      <p:sp>
        <p:nvSpPr>
          <p:cNvPr id="37" name="Text Box 5">
            <a:extLst>
              <a:ext uri="{FF2B5EF4-FFF2-40B4-BE49-F238E27FC236}">
                <a16:creationId xmlns:a16="http://schemas.microsoft.com/office/drawing/2014/main" id="{780D7E86-2DCA-D243-BCEF-7D0C9122F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9238" y="389360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Registers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42789B8-4446-CC4D-BB00-DBA09466FA8A}"/>
              </a:ext>
            </a:extLst>
          </p:cNvPr>
          <p:cNvCxnSpPr>
            <a:cxnSpLocks/>
            <a:stCxn id="6" idx="1"/>
            <a:endCxn id="36" idx="3"/>
          </p:cNvCxnSpPr>
          <p:nvPr/>
        </p:nvCxnSpPr>
        <p:spPr bwMode="auto">
          <a:xfrm flipH="1">
            <a:off x="6257261" y="4964977"/>
            <a:ext cx="794063" cy="25472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043224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)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Arithmetic)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Logical)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/>
              <a:t>No distinction between signed and unsigned int</a:t>
            </a:r>
          </a:p>
        </p:txBody>
      </p:sp>
    </p:spTree>
    <p:extLst>
      <p:ext uri="{BB962C8B-B14F-4D97-AF65-F5344CB8AC3E}">
        <p14:creationId xmlns:p14="http://schemas.microsoft.com/office/powerpoint/2010/main" val="2682791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13546084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Computation without a memory reference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968752" y="14478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F14432EA-3627-824C-B023-412833B76F09}"/>
              </a:ext>
            </a:extLst>
          </p:cNvPr>
          <p:cNvSpPr>
            <a:spLocks/>
          </p:cNvSpPr>
          <p:nvPr/>
        </p:nvSpPr>
        <p:spPr bwMode="auto">
          <a:xfrm>
            <a:off x="533400" y="4191000"/>
            <a:ext cx="24384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m12(long x)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16CFF28F-BD36-7B46-AB56-82CFAB678351}"/>
              </a:ext>
            </a:extLst>
          </p:cNvPr>
          <p:cNvSpPr>
            <a:spLocks/>
          </p:cNvSpPr>
          <p:nvPr/>
        </p:nvSpPr>
        <p:spPr bwMode="auto">
          <a:xfrm>
            <a:off x="3409948" y="4137542"/>
            <a:ext cx="5353052" cy="70115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>
              <a:tabLst>
                <a:tab pos="228600" algn="l"/>
                <a:tab pos="228600" algn="l"/>
              </a:tabLst>
            </a:pP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(%rdi,%rdi,2),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rax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# t &lt;- 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sz="1800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>
              <a:tabLst>
                <a:tab pos="228600" algn="l"/>
                <a:tab pos="228600" algn="l"/>
              </a:tabLst>
            </a:pP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salq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$2,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rax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           # return t&lt;&lt;2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678DD20-40B0-DF4D-ACE0-7A5BAA706CFE}"/>
              </a:ext>
            </a:extLst>
          </p:cNvPr>
          <p:cNvSpPr>
            <a:spLocks/>
          </p:cNvSpPr>
          <p:nvPr/>
        </p:nvSpPr>
        <p:spPr bwMode="auto">
          <a:xfrm>
            <a:off x="533400" y="2110858"/>
            <a:ext cx="24384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m3(long x)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x*3;</a:t>
            </a:r>
          </a:p>
          <a:p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9A4CBB3-65E5-3147-8C23-9BF3855BA2DB}"/>
              </a:ext>
            </a:extLst>
          </p:cNvPr>
          <p:cNvSpPr>
            <a:spLocks/>
          </p:cNvSpPr>
          <p:nvPr/>
        </p:nvSpPr>
        <p:spPr bwMode="auto">
          <a:xfrm>
            <a:off x="3409948" y="2057400"/>
            <a:ext cx="5353052" cy="70115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>
              <a:tabLst>
                <a:tab pos="228600" algn="l"/>
                <a:tab pos="228600" algn="l"/>
              </a:tabLst>
            </a:pP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(%rdi,%rdi,2), 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rax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 # t &lt;- 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sz="1800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260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Arithmetic Expression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199"/>
            <a:ext cx="4406900" cy="28289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Interesting Instructions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leaq</a:t>
            </a:r>
            <a:r>
              <a:rPr lang="en-US" dirty="0"/>
              <a:t>: address computation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salq</a:t>
            </a:r>
            <a:r>
              <a:rPr lang="en-US" dirty="0"/>
              <a:t>: shift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imulq</a:t>
            </a:r>
            <a:r>
              <a:rPr lang="en-US" dirty="0"/>
              <a:t>: multiplication</a:t>
            </a:r>
          </a:p>
          <a:p>
            <a:pPr lvl="2" indent="-342900"/>
            <a:r>
              <a:rPr lang="en-US" dirty="0"/>
              <a:t>But, only used once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5521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097292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t4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2492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06063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t1</a:t>
                      </a:r>
                      <a:endParaRPr lang="en-US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7320CEA-7F16-3C4C-8218-8A6836FFA95D}"/>
              </a:ext>
            </a:extLst>
          </p:cNvPr>
          <p:cNvCxnSpPr>
            <a:cxnSpLocks/>
          </p:cNvCxnSpPr>
          <p:nvPr/>
        </p:nvCxnSpPr>
        <p:spPr bwMode="auto">
          <a:xfrm flipH="1">
            <a:off x="2438400" y="1676400"/>
            <a:ext cx="16764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029496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778379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strike="sngStrike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strike="noStrike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t2</a:t>
                      </a:r>
                      <a:endParaRPr lang="en-US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F65E26-2345-F642-9816-A5766E8C87D3}"/>
              </a:ext>
            </a:extLst>
          </p:cNvPr>
          <p:cNvCxnSpPr>
            <a:cxnSpLocks/>
          </p:cNvCxnSpPr>
          <p:nvPr/>
        </p:nvCxnSpPr>
        <p:spPr bwMode="auto">
          <a:xfrm flipH="1">
            <a:off x="2514600" y="1968500"/>
            <a:ext cx="1524000" cy="10033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713820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386003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strike="sngStrike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z</a:t>
                      </a:r>
                      <a:r>
                        <a:rPr lang="en-US" b="0" i="0" strike="sng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en-US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t4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strike="sngStrike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strike="noStrike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363FE40-4282-D14B-919C-9D5B30404991}"/>
              </a:ext>
            </a:extLst>
          </p:cNvPr>
          <p:cNvCxnSpPr>
            <a:cxnSpLocks/>
          </p:cNvCxnSpPr>
          <p:nvPr/>
        </p:nvCxnSpPr>
        <p:spPr bwMode="auto">
          <a:xfrm flipH="1">
            <a:off x="2743200" y="2209800"/>
            <a:ext cx="1295400" cy="12573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934F86D-678B-4C49-B8A2-77B691E3BBC1}"/>
              </a:ext>
            </a:extLst>
          </p:cNvPr>
          <p:cNvCxnSpPr>
            <a:cxnSpLocks/>
          </p:cNvCxnSpPr>
          <p:nvPr/>
        </p:nvCxnSpPr>
        <p:spPr bwMode="auto">
          <a:xfrm flipH="1">
            <a:off x="2743200" y="2514600"/>
            <a:ext cx="1295400" cy="952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7387943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96660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strike="sngStrike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z</a:t>
                      </a:r>
                      <a:r>
                        <a:rPr lang="en-US" b="0" i="0" strike="sng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strike="sngStrike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strike="noStrike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8226E4A-9761-0145-A726-318723717DDC}"/>
              </a:ext>
            </a:extLst>
          </p:cNvPr>
          <p:cNvCxnSpPr>
            <a:cxnSpLocks/>
          </p:cNvCxnSpPr>
          <p:nvPr/>
        </p:nvCxnSpPr>
        <p:spPr bwMode="auto">
          <a:xfrm flipH="1">
            <a:off x="2971800" y="2743200"/>
            <a:ext cx="1089615" cy="106680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5B4DA49-BC20-804E-B89C-809BD3D046DC}"/>
              </a:ext>
            </a:extLst>
          </p:cNvPr>
          <p:cNvCxnSpPr>
            <a:cxnSpLocks/>
          </p:cNvCxnSpPr>
          <p:nvPr/>
        </p:nvCxnSpPr>
        <p:spPr bwMode="auto">
          <a:xfrm flipH="1">
            <a:off x="2438400" y="2743200"/>
            <a:ext cx="1623015" cy="5943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4309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Set Architecture </a:t>
            </a:r>
            <a:br>
              <a:rPr lang="en-US" dirty="0"/>
            </a:br>
            <a:r>
              <a:rPr lang="en-US" dirty="0"/>
              <a:t>(Computer Architecture)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(Processor + Memory)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2235200"/>
            <a:ext cx="4267200" cy="3403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architecture is the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FF0000"/>
                </a:solidFill>
              </a:rPr>
              <a:t>interface</a:t>
            </a:r>
          </a:p>
          <a:p>
            <a:pPr marL="0" indent="0">
              <a:buNone/>
            </a:pPr>
            <a:r>
              <a:rPr lang="en-US" dirty="0"/>
              <a:t>between software and hardware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State  - contents of memory</a:t>
            </a:r>
          </a:p>
          <a:p>
            <a:pPr marL="0" indent="0">
              <a:buNone/>
            </a:pPr>
            <a:r>
              <a:rPr lang="en-US" sz="1800" dirty="0"/>
              <a:t>(Note: different architectures may have different kinds of memory)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Methods - change memory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16764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imulq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0" y="2357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xorq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0" y="32721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movq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0A978C1-F06D-5D41-9B52-697216DDE796}"/>
              </a:ext>
            </a:extLst>
          </p:cNvPr>
          <p:cNvGrpSpPr/>
          <p:nvPr/>
        </p:nvGrpSpPr>
        <p:grpSpPr>
          <a:xfrm>
            <a:off x="5029200" y="2133600"/>
            <a:ext cx="1295400" cy="2514600"/>
            <a:chOff x="4724400" y="2133600"/>
            <a:chExt cx="1600200" cy="2514600"/>
          </a:xfrm>
        </p:grpSpPr>
        <p:cxnSp>
          <p:nvCxnSpPr>
            <p:cNvPr id="6" name="Straight Arrow Connector 5"/>
            <p:cNvCxnSpPr/>
            <p:nvPr/>
          </p:nvCxnSpPr>
          <p:spPr bwMode="auto">
            <a:xfrm flipH="1">
              <a:off x="4724400" y="2133600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>
              <a:off x="4724400" y="2814935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>
              <a:off x="4724400" y="3729335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H="1">
              <a:off x="4724400" y="4648200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</p:grpSp>
      <p:sp>
        <p:nvSpPr>
          <p:cNvPr id="14" name="TextBox 13"/>
          <p:cNvSpPr txBox="1"/>
          <p:nvPr/>
        </p:nvSpPr>
        <p:spPr>
          <a:xfrm>
            <a:off x="53340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leaq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33262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Arithmetic Expression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67594"/>
              </p:ext>
            </p:extLst>
          </p:nvPr>
        </p:nvGraphicFramePr>
        <p:xfrm>
          <a:off x="4648200" y="3733800"/>
          <a:ext cx="3352800" cy="2286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strike="sngStrike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z</a:t>
                      </a:r>
                      <a:r>
                        <a:rPr lang="en-US" b="0" i="0" strike="sng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en-US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strike="sngStrike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strike="sngStrike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strike="sngStrike" dirty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strike="sngStrike" baseline="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baseline="0" dirty="0" err="1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CAECB10-AF5D-4342-BFB6-F52009DF9FEB}"/>
              </a:ext>
            </a:extLst>
          </p:cNvPr>
          <p:cNvCxnSpPr>
            <a:cxnSpLocks/>
          </p:cNvCxnSpPr>
          <p:nvPr/>
        </p:nvCxnSpPr>
        <p:spPr bwMode="auto">
          <a:xfrm flipH="1">
            <a:off x="3200400" y="3048000"/>
            <a:ext cx="838200" cy="101600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252141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07254-22C0-9F46-820C-2F8A769CE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source/destination lengths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CBA0B-F1D1-FD42-8402-CFC62404E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suffix indicates the # of bytes to change/access</a:t>
            </a:r>
          </a:p>
          <a:p>
            <a:pPr lvl="1"/>
            <a:r>
              <a:rPr lang="en-US" dirty="0">
                <a:latin typeface="Courier" pitchFamily="2" charset="0"/>
                <a:cs typeface="Calibri" panose="020F0502020204030204" pitchFamily="34" charset="0"/>
              </a:rPr>
              <a:t>q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indicates 8 bytes, and </a:t>
            </a:r>
            <a:r>
              <a:rPr lang="en-US" dirty="0">
                <a:latin typeface="Courier" pitchFamily="2" charset="0"/>
                <a:cs typeface="Calibri" panose="020F0502020204030204" pitchFamily="34" charset="0"/>
              </a:rPr>
              <a:t>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indicates 4 bytes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example, </a:t>
            </a:r>
            <a:r>
              <a:rPr lang="en-US" dirty="0" err="1">
                <a:latin typeface="Courier" pitchFamily="2" charset="0"/>
              </a:rPr>
              <a:t>movq</a:t>
            </a:r>
            <a:r>
              <a:rPr lang="en-US" dirty="0"/>
              <a:t> moves 8 bytes, and </a:t>
            </a:r>
            <a:r>
              <a:rPr lang="en-US" dirty="0" err="1">
                <a:latin typeface="Courier" pitchFamily="2" charset="0"/>
              </a:rPr>
              <a:t>movl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moves 4 bytes</a:t>
            </a:r>
          </a:p>
          <a:p>
            <a:pPr lvl="1"/>
            <a:r>
              <a:rPr lang="en-US" dirty="0" err="1">
                <a:latin typeface="Courier" pitchFamily="2" charset="0"/>
              </a:rPr>
              <a:t>movq</a:t>
            </a:r>
            <a:r>
              <a:rPr lang="en-US" dirty="0">
                <a:latin typeface="Courier" pitchFamily="2" charset="0"/>
              </a:rPr>
              <a:t> %</a:t>
            </a:r>
            <a:r>
              <a:rPr lang="en-US" dirty="0" err="1">
                <a:latin typeface="Courier" pitchFamily="2" charset="0"/>
              </a:rPr>
              <a:t>rax</a:t>
            </a:r>
            <a:r>
              <a:rPr lang="en-US" dirty="0">
                <a:latin typeface="Courier" pitchFamily="2" charset="0"/>
              </a:rPr>
              <a:t>, %</a:t>
            </a:r>
            <a:r>
              <a:rPr lang="en-US" dirty="0" err="1">
                <a:latin typeface="Courier" pitchFamily="2" charset="0"/>
              </a:rPr>
              <a:t>rdx</a:t>
            </a:r>
            <a:endParaRPr lang="en-US" dirty="0">
              <a:latin typeface="Courier" pitchFamily="2" charset="0"/>
            </a:endParaRPr>
          </a:p>
          <a:p>
            <a:pPr lvl="1"/>
            <a:r>
              <a:rPr lang="en-US" dirty="0" err="1">
                <a:latin typeface="Courier" pitchFamily="2" charset="0"/>
              </a:rPr>
              <a:t>movl</a:t>
            </a:r>
            <a:r>
              <a:rPr lang="en-US" dirty="0">
                <a:latin typeface="Courier" pitchFamily="2" charset="0"/>
              </a:rPr>
              <a:t> %</a:t>
            </a:r>
            <a:r>
              <a:rPr lang="en-US" dirty="0" err="1">
                <a:latin typeface="Courier" pitchFamily="2" charset="0"/>
              </a:rPr>
              <a:t>eax</a:t>
            </a:r>
            <a:r>
              <a:rPr lang="en-US" dirty="0">
                <a:latin typeface="Courier" pitchFamily="2" charset="0"/>
              </a:rPr>
              <a:t>, %</a:t>
            </a:r>
            <a:r>
              <a:rPr lang="en-US" dirty="0" err="1">
                <a:latin typeface="Courier" pitchFamily="2" charset="0"/>
              </a:rPr>
              <a:t>edx</a:t>
            </a:r>
            <a:endParaRPr lang="en-US" dirty="0">
              <a:latin typeface="Courier" pitchFamily="2" charset="0"/>
            </a:endParaRP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6DFA2D4-460F-2C4A-A74F-D8140C7E7894}"/>
              </a:ext>
            </a:extLst>
          </p:cNvPr>
          <p:cNvGrpSpPr/>
          <p:nvPr/>
        </p:nvGrpSpPr>
        <p:grpSpPr>
          <a:xfrm>
            <a:off x="3886200" y="2786912"/>
            <a:ext cx="3352800" cy="3156688"/>
            <a:chOff x="762000" y="1143000"/>
            <a:chExt cx="7518400" cy="4800600"/>
          </a:xfrm>
        </p:grpSpPr>
        <p:sp>
          <p:nvSpPr>
            <p:cNvPr id="5" name="Rectangle 1">
              <a:extLst>
                <a:ext uri="{FF2B5EF4-FFF2-40B4-BE49-F238E27FC236}">
                  <a16:creationId xmlns:a16="http://schemas.microsoft.com/office/drawing/2014/main" id="{D4EA7AEA-4293-D941-801F-C53933901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AE0C8F3B-0DE9-CE4B-9295-DA21A6479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1181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B750C9DC-C16E-6148-944B-63D0FDA4E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1790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82B20438-1D89-FE46-8A65-1855F3A6A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2400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ecx</a:t>
              </a:r>
              <a:endPara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C4306BE5-A383-4F4F-829A-6F3095C99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30099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1F062735-CC8D-1946-AA24-184FCEE0F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36195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B47E5319-42EF-4B44-89D1-4C281EDE2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4229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7EC72B8A-44C1-F045-A795-E07BAB8660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4838700"/>
              <a:ext cx="1752600" cy="444500"/>
            </a:xfrm>
            <a:prstGeom prst="rect">
              <a:avLst/>
            </a:prstGeom>
            <a:solidFill>
              <a:srgbClr val="FF99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455201D0-9E59-1C4B-8259-069D0A893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700" y="54356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C389F52F-4AB2-FF49-A457-B7E8F8EBB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1181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%r8d</a:t>
              </a: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529AE04F-E2BF-5141-BBED-890F11B82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1790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%r9d</a:t>
              </a: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8C2469B3-395F-0247-9AA4-99A0BD2D5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2400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%r10d</a:t>
              </a: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09910DF1-6056-F34F-91F7-B2CE7741B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30099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%r11d</a:t>
              </a: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DC83CEF5-5B02-714A-AC64-7C48D0BDA3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36195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%r12d</a:t>
              </a: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7C30D7EC-49F9-2A4E-BA55-96DFC17BC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42291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%r13d</a:t>
              </a: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6E1AA99B-6A79-0B4B-83FF-0532007D7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48387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%r14d</a:t>
              </a: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E4858F93-AA26-FC47-BC31-C2C41AE9B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5100" y="5448300"/>
              <a:ext cx="17653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%r15d</a:t>
              </a:r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5E378AAA-F7AC-5146-8D6D-C69AF8B61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5B07F6EE-F705-A140-9C1A-0105EB308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64F2814E-4B41-434E-A204-F47689F2C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B195B496-F444-6B40-AC37-B39EAC051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99D31664-081C-5E43-ACA8-D2382672E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B3795315-A852-6448-9517-C762BA2BC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E16C9F06-ED09-E245-B6B5-11020CAE0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15721215-10BC-1D49-BF0E-C025672E84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D2F8E519-8751-574E-9E8C-E1B58B687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B2A3AD58-EDE0-294A-B464-E9965CE8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8E14579A-5746-384D-8CB7-91E8B36227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9173A17B-FD35-694D-9765-C219A6CE4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DEE3C594-1A53-984A-BC1F-26F1B37B6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35" name="Rectangle 35">
              <a:extLst>
                <a:ext uri="{FF2B5EF4-FFF2-40B4-BE49-F238E27FC236}">
                  <a16:creationId xmlns:a16="http://schemas.microsoft.com/office/drawing/2014/main" id="{627796B9-3A1E-A247-B3F3-E3104D1DC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36" name="Rectangle 36">
              <a:extLst>
                <a:ext uri="{FF2B5EF4-FFF2-40B4-BE49-F238E27FC236}">
                  <a16:creationId xmlns:a16="http://schemas.microsoft.com/office/drawing/2014/main" id="{D8FA8E85-BB5F-F94D-B574-70D2961E7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7257591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 (</a:t>
            </a:r>
            <a:r>
              <a:rPr lang="en-US" dirty="0" err="1"/>
              <a:t>sum.c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long plus(long x, long y); </a:t>
            </a:r>
          </a:p>
          <a:p>
            <a:pPr algn="l"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(long x, long y, 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          long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long t = plus(x, y);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x86-64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pushq</a:t>
            </a:r>
            <a:r>
              <a:rPr lang="en-US" sz="1800" dirty="0">
                <a:latin typeface="Courier New" pitchFamily="49" charset="0"/>
              </a:rPr>
              <a:t>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movq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call    plus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movq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 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popq</a:t>
            </a:r>
            <a:r>
              <a:rPr lang="en-US" sz="1800" dirty="0">
                <a:latin typeface="Courier New" pitchFamily="49" charset="0"/>
              </a:rPr>
              <a:t>   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ret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42350" y="3647351"/>
            <a:ext cx="3965575" cy="27058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Example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–</a:t>
            </a:r>
            <a:r>
              <a:rPr lang="en-US" sz="2000" dirty="0" err="1">
                <a:latin typeface="Courier New" pitchFamily="49" charset="0"/>
              </a:rPr>
              <a:t>Og</a:t>
            </a:r>
            <a:r>
              <a:rPr lang="en-US" sz="2000" dirty="0">
                <a:latin typeface="Courier New" pitchFamily="49" charset="0"/>
              </a:rPr>
              <a:t> –S </a:t>
            </a:r>
            <a:r>
              <a:rPr lang="en-US" sz="2000" dirty="0" err="1">
                <a:latin typeface="Courier New" pitchFamily="49" charset="0"/>
              </a:rPr>
              <a:t>sum.c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Produces file </a:t>
            </a:r>
            <a:r>
              <a:rPr lang="en-US" sz="2000" dirty="0" err="1">
                <a:latin typeface="Courier New" pitchFamily="49" charset="0"/>
              </a:rPr>
              <a:t>sum.s</a:t>
            </a:r>
            <a:endParaRPr lang="en-US" sz="2000" dirty="0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rgbClr val="FF0000"/>
                </a:solidFill>
                <a:latin typeface="Calibri" pitchFamily="34" charset="0"/>
              </a:rPr>
              <a:t>Warning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: Will get very different results on different machines due to different versions of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gcc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 and different compiler settings.</a:t>
            </a:r>
            <a:endParaRPr lang="en-US" sz="2000" dirty="0">
              <a:solidFill>
                <a:srgbClr val="FF0000"/>
              </a:solidFill>
              <a:latin typeface="Courier New" pitchFamily="49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3C5003-54C6-E44E-A4A5-C6470656E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6336" y="3902378"/>
            <a:ext cx="5375314" cy="245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327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3795" y="1219200"/>
            <a:ext cx="3886200" cy="1813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void swap (long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, long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long t0 =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long t1 =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*</a:t>
            </a:r>
            <a:r>
              <a:rPr lang="en-US" sz="1600" dirty="0" err="1">
                <a:latin typeface="Courier New" pitchFamily="49" charset="0"/>
              </a:rPr>
              <a:t>xp</a:t>
            </a:r>
            <a:r>
              <a:rPr lang="en-US" sz="16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*</a:t>
            </a:r>
            <a:r>
              <a:rPr lang="en-US" sz="1600" dirty="0" err="1">
                <a:latin typeface="Courier New" pitchFamily="49" charset="0"/>
              </a:rPr>
              <a:t>yp</a:t>
            </a:r>
            <a:r>
              <a:rPr lang="en-US" sz="16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41045" y="3505200"/>
            <a:ext cx="29718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swap: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ro-RO" sz="1600" dirty="0">
                <a:latin typeface="Courier New" pitchFamily="49" charset="0"/>
              </a:rPr>
              <a:t> </a:t>
            </a:r>
            <a:r>
              <a:rPr lang="ro-RO" sz="1600" dirty="0" err="1">
                <a:latin typeface="Courier New" pitchFamily="49" charset="0"/>
              </a:rPr>
              <a:t>movq</a:t>
            </a:r>
            <a:r>
              <a:rPr lang="ro-RO" sz="1600" dirty="0">
                <a:latin typeface="Courier New" pitchFamily="49" charset="0"/>
              </a:rPr>
              <a:t> (%rdi), %rax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movq</a:t>
            </a:r>
            <a:r>
              <a:rPr lang="ro-RO" sz="1600" dirty="0">
                <a:latin typeface="Courier New" pitchFamily="49" charset="0"/>
              </a:rPr>
              <a:t> (%rsi), %rdx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movq</a:t>
            </a:r>
            <a:r>
              <a:rPr lang="ro-RO" sz="1600" dirty="0">
                <a:latin typeface="Courier New" pitchFamily="49" charset="0"/>
              </a:rPr>
              <a:t> %rdx, (%rdi)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</a:t>
            </a:r>
            <a:r>
              <a:rPr lang="ro-RO" sz="1600" dirty="0" err="1">
                <a:latin typeface="Courier New" pitchFamily="49" charset="0"/>
              </a:rPr>
              <a:t>movq</a:t>
            </a:r>
            <a:r>
              <a:rPr lang="ro-RO" sz="1600" dirty="0">
                <a:latin typeface="Courier New" pitchFamily="49" charset="0"/>
              </a:rPr>
              <a:t> %rax, (%rsi)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ro-RO" sz="1600" dirty="0">
                <a:latin typeface="Courier New" pitchFamily="49" charset="0"/>
              </a:rPr>
              <a:t>   ret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 rot="5400000">
            <a:off x="2053515" y="2849759"/>
            <a:ext cx="756360" cy="838200"/>
          </a:xfrm>
          <a:prstGeom prst="rightArrow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324600" y="1600200"/>
            <a:ext cx="25908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0" dirty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(Processor + Memory)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4069995" y="3527039"/>
            <a:ext cx="756360" cy="838200"/>
          </a:xfrm>
          <a:prstGeom prst="rightArrow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7BED20-D77A-7C41-BBB5-4CA503BD6E13}"/>
              </a:ext>
            </a:extLst>
          </p:cNvPr>
          <p:cNvSpPr txBox="1"/>
          <p:nvPr/>
        </p:nvSpPr>
        <p:spPr>
          <a:xfrm>
            <a:off x="5334000" y="16764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mulq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BB588E-09EE-E747-BB66-E53A4CCBE016}"/>
              </a:ext>
            </a:extLst>
          </p:cNvPr>
          <p:cNvSpPr txBox="1"/>
          <p:nvPr/>
        </p:nvSpPr>
        <p:spPr>
          <a:xfrm>
            <a:off x="5334000" y="2357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xorq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9D1AF1-4A01-DC48-A6C4-4EF5FBFD413F}"/>
              </a:ext>
            </a:extLst>
          </p:cNvPr>
          <p:cNvSpPr txBox="1"/>
          <p:nvPr/>
        </p:nvSpPr>
        <p:spPr>
          <a:xfrm>
            <a:off x="5334000" y="32721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movq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9873F9B-16D0-584B-B0EE-36BBF9585C8E}"/>
              </a:ext>
            </a:extLst>
          </p:cNvPr>
          <p:cNvGrpSpPr/>
          <p:nvPr/>
        </p:nvGrpSpPr>
        <p:grpSpPr>
          <a:xfrm>
            <a:off x="5029200" y="2133600"/>
            <a:ext cx="1295400" cy="2514600"/>
            <a:chOff x="4724400" y="2133600"/>
            <a:chExt cx="1600200" cy="2514600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11CC82-4909-4A49-95E0-2AC00452C090}"/>
                </a:ext>
              </a:extLst>
            </p:cNvPr>
            <p:cNvCxnSpPr/>
            <p:nvPr/>
          </p:nvCxnSpPr>
          <p:spPr bwMode="auto">
            <a:xfrm flipH="1">
              <a:off x="4724400" y="2133600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E0F0D9C-3041-E34B-83C9-813794476A29}"/>
                </a:ext>
              </a:extLst>
            </p:cNvPr>
            <p:cNvCxnSpPr/>
            <p:nvPr/>
          </p:nvCxnSpPr>
          <p:spPr bwMode="auto">
            <a:xfrm flipH="1">
              <a:off x="4724400" y="2814935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7497AF5-33A1-DE4C-86FD-6CF6FAB6DC52}"/>
                </a:ext>
              </a:extLst>
            </p:cNvPr>
            <p:cNvCxnSpPr/>
            <p:nvPr/>
          </p:nvCxnSpPr>
          <p:spPr bwMode="auto">
            <a:xfrm flipH="1">
              <a:off x="4724400" y="3729335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E149F8A-3C49-A24B-B052-9B87C4B796B6}"/>
                </a:ext>
              </a:extLst>
            </p:cNvPr>
            <p:cNvCxnSpPr/>
            <p:nvPr/>
          </p:nvCxnSpPr>
          <p:spPr bwMode="auto">
            <a:xfrm flipH="1">
              <a:off x="4724400" y="4648200"/>
              <a:ext cx="16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oval" w="med" len="med"/>
              <a:tailEnd type="none"/>
            </a:ln>
            <a:effectLst/>
          </p:spPr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0D54A250-FEFE-7C47-AFAB-D2334270DC84}"/>
              </a:ext>
            </a:extLst>
          </p:cNvPr>
          <p:cNvSpPr txBox="1"/>
          <p:nvPr/>
        </p:nvSpPr>
        <p:spPr>
          <a:xfrm>
            <a:off x="53340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leaq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F0E0F4-E6A0-7041-A76A-66F287ABBD7F}"/>
              </a:ext>
            </a:extLst>
          </p:cNvPr>
          <p:cNvSpPr txBox="1"/>
          <p:nvPr/>
        </p:nvSpPr>
        <p:spPr>
          <a:xfrm>
            <a:off x="1489105" y="5063366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Assembly code</a:t>
            </a:r>
          </a:p>
        </p:txBody>
      </p:sp>
    </p:spTree>
    <p:extLst>
      <p:ext uri="{BB962C8B-B14F-4D97-AF65-F5344CB8AC3E}">
        <p14:creationId xmlns:p14="http://schemas.microsoft.com/office/powerpoint/2010/main" val="47957404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6645-5DD6-0746-9CD4-AAD404178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ISA needed?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AF59E-15E2-A142-8E56-FAA53B8611A2}"/>
              </a:ext>
            </a:extLst>
          </p:cNvPr>
          <p:cNvSpPr txBox="1"/>
          <p:nvPr/>
        </p:nvSpPr>
        <p:spPr>
          <a:xfrm>
            <a:off x="228600" y="1976735"/>
            <a:ext cx="4062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Early days of computer systems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36B1FB-D90D-6246-88F9-FC131C3763FE}"/>
              </a:ext>
            </a:extLst>
          </p:cNvPr>
          <p:cNvSpPr/>
          <p:nvPr/>
        </p:nvSpPr>
        <p:spPr bwMode="auto">
          <a:xfrm>
            <a:off x="226112" y="4713521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EEF06E-4D24-464B-BD06-FDD60927933B}"/>
              </a:ext>
            </a:extLst>
          </p:cNvPr>
          <p:cNvSpPr/>
          <p:nvPr/>
        </p:nvSpPr>
        <p:spPr bwMode="auto">
          <a:xfrm>
            <a:off x="205666" y="259056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DF03D7-4AAD-E947-BCA7-6A34C113F194}"/>
              </a:ext>
            </a:extLst>
          </p:cNvPr>
          <p:cNvSpPr/>
          <p:nvPr/>
        </p:nvSpPr>
        <p:spPr bwMode="auto">
          <a:xfrm>
            <a:off x="1468246" y="4713521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596A7D-E09A-6146-8359-7434D25F9F42}"/>
              </a:ext>
            </a:extLst>
          </p:cNvPr>
          <p:cNvSpPr/>
          <p:nvPr/>
        </p:nvSpPr>
        <p:spPr bwMode="auto">
          <a:xfrm>
            <a:off x="1447800" y="259056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6F3C1-A5BB-C84B-8662-61E1AFC96FD2}"/>
              </a:ext>
            </a:extLst>
          </p:cNvPr>
          <p:cNvSpPr/>
          <p:nvPr/>
        </p:nvSpPr>
        <p:spPr bwMode="auto">
          <a:xfrm>
            <a:off x="2916045" y="471740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A8472B-9C6C-F14F-914D-26A4DD75346A}"/>
              </a:ext>
            </a:extLst>
          </p:cNvPr>
          <p:cNvSpPr/>
          <p:nvPr/>
        </p:nvSpPr>
        <p:spPr bwMode="auto">
          <a:xfrm>
            <a:off x="2916045" y="2587752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BEE9AB35-B187-A745-A93B-D6AD8B21FC5C}"/>
              </a:ext>
            </a:extLst>
          </p:cNvPr>
          <p:cNvSpPr/>
          <p:nvPr/>
        </p:nvSpPr>
        <p:spPr bwMode="auto">
          <a:xfrm rot="5400000">
            <a:off x="555074" y="3680702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EEB14CC1-C83B-174B-8AF2-F7B8A5895E3F}"/>
              </a:ext>
            </a:extLst>
          </p:cNvPr>
          <p:cNvSpPr/>
          <p:nvPr/>
        </p:nvSpPr>
        <p:spPr bwMode="auto">
          <a:xfrm rot="5400000">
            <a:off x="1817654" y="3680702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B25B289F-5DE1-3E43-913B-A0B9C4B96689}"/>
              </a:ext>
            </a:extLst>
          </p:cNvPr>
          <p:cNvSpPr/>
          <p:nvPr/>
        </p:nvSpPr>
        <p:spPr bwMode="auto">
          <a:xfrm rot="5400000">
            <a:off x="3279376" y="3680701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454CA0-F692-8447-9885-C274E9582199}"/>
              </a:ext>
            </a:extLst>
          </p:cNvPr>
          <p:cNvSpPr txBox="1"/>
          <p:nvPr/>
        </p:nvSpPr>
        <p:spPr>
          <a:xfrm>
            <a:off x="2478500" y="3649233"/>
            <a:ext cx="617599" cy="71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9579DE6-A3A5-FE45-ADDD-721B2D4809A6}"/>
              </a:ext>
            </a:extLst>
          </p:cNvPr>
          <p:cNvSpPr txBox="1"/>
          <p:nvPr/>
        </p:nvSpPr>
        <p:spPr>
          <a:xfrm>
            <a:off x="471948" y="5850194"/>
            <a:ext cx="6526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1960’s, IBM had 4 incompatible lines of computers</a:t>
            </a:r>
          </a:p>
        </p:txBody>
      </p:sp>
    </p:spTree>
    <p:extLst>
      <p:ext uri="{BB962C8B-B14F-4D97-AF65-F5344CB8AC3E}">
        <p14:creationId xmlns:p14="http://schemas.microsoft.com/office/powerpoint/2010/main" val="158488157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6645-5DD6-0746-9CD4-AAD404178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ISA needed?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AF59E-15E2-A142-8E56-FAA53B8611A2}"/>
              </a:ext>
            </a:extLst>
          </p:cNvPr>
          <p:cNvSpPr txBox="1"/>
          <p:nvPr/>
        </p:nvSpPr>
        <p:spPr>
          <a:xfrm>
            <a:off x="228600" y="1976735"/>
            <a:ext cx="4062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Early days of computer systems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36B1FB-D90D-6246-88F9-FC131C3763FE}"/>
              </a:ext>
            </a:extLst>
          </p:cNvPr>
          <p:cNvSpPr/>
          <p:nvPr/>
        </p:nvSpPr>
        <p:spPr bwMode="auto">
          <a:xfrm>
            <a:off x="226112" y="4713521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EEF06E-4D24-464B-BD06-FDD60927933B}"/>
              </a:ext>
            </a:extLst>
          </p:cNvPr>
          <p:cNvSpPr/>
          <p:nvPr/>
        </p:nvSpPr>
        <p:spPr bwMode="auto">
          <a:xfrm>
            <a:off x="205666" y="259056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DF03D7-4AAD-E947-BCA7-6A34C113F194}"/>
              </a:ext>
            </a:extLst>
          </p:cNvPr>
          <p:cNvSpPr/>
          <p:nvPr/>
        </p:nvSpPr>
        <p:spPr bwMode="auto">
          <a:xfrm>
            <a:off x="1468246" y="4713521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596A7D-E09A-6146-8359-7434D25F9F42}"/>
              </a:ext>
            </a:extLst>
          </p:cNvPr>
          <p:cNvSpPr/>
          <p:nvPr/>
        </p:nvSpPr>
        <p:spPr bwMode="auto">
          <a:xfrm>
            <a:off x="1447800" y="259056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6F3C1-A5BB-C84B-8662-61E1AFC96FD2}"/>
              </a:ext>
            </a:extLst>
          </p:cNvPr>
          <p:cNvSpPr/>
          <p:nvPr/>
        </p:nvSpPr>
        <p:spPr bwMode="auto">
          <a:xfrm>
            <a:off x="2916045" y="4717400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A8472B-9C6C-F14F-914D-26A4DD75346A}"/>
              </a:ext>
            </a:extLst>
          </p:cNvPr>
          <p:cNvSpPr/>
          <p:nvPr/>
        </p:nvSpPr>
        <p:spPr bwMode="auto">
          <a:xfrm>
            <a:off x="2916045" y="2587752"/>
            <a:ext cx="1107362" cy="834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BEE9AB35-B187-A745-A93B-D6AD8B21FC5C}"/>
              </a:ext>
            </a:extLst>
          </p:cNvPr>
          <p:cNvSpPr/>
          <p:nvPr/>
        </p:nvSpPr>
        <p:spPr bwMode="auto">
          <a:xfrm rot="5400000">
            <a:off x="555074" y="3680702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EEB14CC1-C83B-174B-8AF2-F7B8A5895E3F}"/>
              </a:ext>
            </a:extLst>
          </p:cNvPr>
          <p:cNvSpPr/>
          <p:nvPr/>
        </p:nvSpPr>
        <p:spPr bwMode="auto">
          <a:xfrm rot="5400000">
            <a:off x="1817654" y="3680702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B25B289F-5DE1-3E43-913B-A0B9C4B96689}"/>
              </a:ext>
            </a:extLst>
          </p:cNvPr>
          <p:cNvSpPr/>
          <p:nvPr/>
        </p:nvSpPr>
        <p:spPr bwMode="auto">
          <a:xfrm rot="5400000">
            <a:off x="3279376" y="3680701"/>
            <a:ext cx="408545" cy="74725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454CA0-F692-8447-9885-C274E9582199}"/>
              </a:ext>
            </a:extLst>
          </p:cNvPr>
          <p:cNvSpPr txBox="1"/>
          <p:nvPr/>
        </p:nvSpPr>
        <p:spPr>
          <a:xfrm>
            <a:off x="2478500" y="3649233"/>
            <a:ext cx="617599" cy="71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E02565-38AA-AC41-99A9-4E7A0D4A6906}"/>
              </a:ext>
            </a:extLst>
          </p:cNvPr>
          <p:cNvSpPr/>
          <p:nvPr/>
        </p:nvSpPr>
        <p:spPr bwMode="auto">
          <a:xfrm>
            <a:off x="4894740" y="47024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C34243-14E7-5B4C-912D-FCD7FFDB24B9}"/>
              </a:ext>
            </a:extLst>
          </p:cNvPr>
          <p:cNvSpPr/>
          <p:nvPr/>
        </p:nvSpPr>
        <p:spPr bwMode="auto">
          <a:xfrm>
            <a:off x="4873968" y="25688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28DC2E-6B09-BA4B-83AF-CB27239B1162}"/>
              </a:ext>
            </a:extLst>
          </p:cNvPr>
          <p:cNvSpPr/>
          <p:nvPr/>
        </p:nvSpPr>
        <p:spPr bwMode="auto">
          <a:xfrm>
            <a:off x="6153487" y="47024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58E54D-BC3F-5D4C-B1A3-2722B0124A56}"/>
              </a:ext>
            </a:extLst>
          </p:cNvPr>
          <p:cNvSpPr/>
          <p:nvPr/>
        </p:nvSpPr>
        <p:spPr bwMode="auto">
          <a:xfrm>
            <a:off x="6132714" y="25688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7AD4FF-297E-EB49-9CC0-65E323415E51}"/>
              </a:ext>
            </a:extLst>
          </p:cNvPr>
          <p:cNvSpPr/>
          <p:nvPr/>
        </p:nvSpPr>
        <p:spPr bwMode="auto">
          <a:xfrm>
            <a:off x="7408959" y="47024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Hardware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Processor &amp; Memory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3A9022-D9BF-844E-A23D-D6C6ABB04ABD}"/>
              </a:ext>
            </a:extLst>
          </p:cNvPr>
          <p:cNvSpPr/>
          <p:nvPr/>
        </p:nvSpPr>
        <p:spPr bwMode="auto">
          <a:xfrm>
            <a:off x="7389294" y="2568865"/>
            <a:ext cx="112506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Software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B62457-ED91-DC4D-8BF3-7C02C44D981C}"/>
              </a:ext>
            </a:extLst>
          </p:cNvPr>
          <p:cNvSpPr/>
          <p:nvPr/>
        </p:nvSpPr>
        <p:spPr bwMode="auto">
          <a:xfrm>
            <a:off x="5478812" y="3649233"/>
            <a:ext cx="2895600" cy="8110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t>Instruction Set Architecture (ISA)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E308AD-7598-4A41-949F-100592D52628}"/>
              </a:ext>
            </a:extLst>
          </p:cNvPr>
          <p:cNvSpPr txBox="1"/>
          <p:nvPr/>
        </p:nvSpPr>
        <p:spPr>
          <a:xfrm>
            <a:off x="8514354" y="2530770"/>
            <a:ext cx="617599" cy="71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A55243-2B95-2748-95D5-EBF6AA78C0D3}"/>
              </a:ext>
            </a:extLst>
          </p:cNvPr>
          <p:cNvSpPr txBox="1"/>
          <p:nvPr/>
        </p:nvSpPr>
        <p:spPr>
          <a:xfrm>
            <a:off x="8534019" y="4725032"/>
            <a:ext cx="617599" cy="7153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79C2314-E6F6-D748-88C9-0E187DDEDE52}"/>
              </a:ext>
            </a:extLst>
          </p:cNvPr>
          <p:cNvSpPr txBox="1"/>
          <p:nvPr/>
        </p:nvSpPr>
        <p:spPr>
          <a:xfrm>
            <a:off x="5103620" y="1986567"/>
            <a:ext cx="3357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Faster innovation with ISA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9B4735-DA9D-7045-95F1-04778FE60484}"/>
              </a:ext>
            </a:extLst>
          </p:cNvPr>
          <p:cNvSpPr txBox="1"/>
          <p:nvPr/>
        </p:nvSpPr>
        <p:spPr>
          <a:xfrm>
            <a:off x="5201265" y="5850194"/>
            <a:ext cx="3467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Success of IBM 360 </a:t>
            </a:r>
          </a:p>
          <a:p>
            <a:r>
              <a:rPr lang="en-US" dirty="0"/>
              <a:t>(general-purpose registers)</a:t>
            </a:r>
          </a:p>
        </p:txBody>
      </p:sp>
    </p:spTree>
    <p:extLst>
      <p:ext uri="{BB962C8B-B14F-4D97-AF65-F5344CB8AC3E}">
        <p14:creationId xmlns:p14="http://schemas.microsoft.com/office/powerpoint/2010/main" val="252315549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477838"/>
            <a:ext cx="7162800" cy="736600"/>
          </a:xfrm>
          <a:noFill/>
        </p:spPr>
        <p:txBody>
          <a:bodyPr lIns="90488" tIns="44450" rIns="90488" bIns="44450">
            <a:normAutofit/>
          </a:bodyPr>
          <a:lstStyle/>
          <a:p>
            <a:r>
              <a:rPr lang="en-US"/>
              <a:t>IBM 360: Initial Implementations</a:t>
            </a:r>
          </a:p>
        </p:txBody>
      </p:sp>
      <p:sp>
        <p:nvSpPr>
          <p:cNvPr id="128006" name="Rectangle 3" descr="25%"/>
          <p:cNvSpPr>
            <a:spLocks noChangeArrowheads="1"/>
          </p:cNvSpPr>
          <p:nvPr/>
        </p:nvSpPr>
        <p:spPr bwMode="auto">
          <a:xfrm>
            <a:off x="430213" y="1358900"/>
            <a:ext cx="8523287" cy="3940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lvl="4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          Model 30	. . .  	Model 70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Storage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8K - 64 KB 		256K - 512 KB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i="1" dirty="0" err="1">
                <a:solidFill>
                  <a:schemeClr val="tx1"/>
                </a:solidFill>
                <a:latin typeface="Verdana" charset="0"/>
              </a:rPr>
              <a:t>Datapath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8-bit			64-bit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Circuit Delay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30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		5 </a:t>
            </a:r>
            <a:r>
              <a:rPr lang="en-US" sz="1800" dirty="0" err="1">
                <a:solidFill>
                  <a:srgbClr val="56127A"/>
                </a:solidFill>
                <a:latin typeface="Verdana" charset="0"/>
              </a:rPr>
              <a:t>nsec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/level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Local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Main Store		Transistor Registers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1"/>
                </a:solidFill>
                <a:latin typeface="Verdana" charset="0"/>
              </a:rPr>
              <a:t>	Control Store</a:t>
            </a:r>
            <a:r>
              <a:rPr lang="en-US" sz="1800" dirty="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Read only 1</a:t>
            </a:r>
            <a:r>
              <a:rPr lang="en-US" sz="1800" dirty="0">
                <a:solidFill>
                  <a:srgbClr val="56127A"/>
                </a:solidFill>
                <a:latin typeface="Symbol" charset="2"/>
              </a:rPr>
              <a:t></a:t>
            </a:r>
            <a:r>
              <a:rPr lang="en-US" sz="1800" dirty="0">
                <a:solidFill>
                  <a:srgbClr val="56127A"/>
                </a:solidFill>
                <a:latin typeface="Verdana" charset="0"/>
              </a:rPr>
              <a:t>sec	Conventional circuits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2000" dirty="0">
              <a:solidFill>
                <a:schemeClr val="tx1"/>
              </a:solidFill>
              <a:latin typeface="Verdana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tx1"/>
                </a:solidFill>
                <a:latin typeface="Verdana" charset="0"/>
              </a:rPr>
              <a:t>IBM 360 instruction set architecture (ISA) completely hid the underlying technological differences between various models.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2000" dirty="0">
                <a:solidFill>
                  <a:schemeClr val="accent1"/>
                </a:solidFill>
                <a:latin typeface="Verdana" charset="0"/>
              </a:rPr>
              <a:t>Milestone: The first true ISA designed as portable hardware-software interface!</a:t>
            </a:r>
          </a:p>
        </p:txBody>
      </p:sp>
    </p:spTree>
    <p:extLst>
      <p:ext uri="{BB962C8B-B14F-4D97-AF65-F5344CB8AC3E}">
        <p14:creationId xmlns:p14="http://schemas.microsoft.com/office/powerpoint/2010/main" val="54095115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Aside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Architecture (interface) design is a tradeoff</a:t>
            </a:r>
          </a:p>
          <a:p>
            <a:endParaRPr lang="en-US" dirty="0"/>
          </a:p>
          <a:p>
            <a:r>
              <a:rPr lang="en-US" dirty="0"/>
              <a:t>On the one hand</a:t>
            </a:r>
          </a:p>
          <a:p>
            <a:pPr lvl="1"/>
            <a:r>
              <a:rPr lang="en-US" dirty="0"/>
              <a:t>Want a compatible line of processors </a:t>
            </a:r>
          </a:p>
          <a:p>
            <a:pPr lvl="1"/>
            <a:r>
              <a:rPr lang="en-US" dirty="0"/>
              <a:t>Don’t want to rewrite all software when new architecture available</a:t>
            </a:r>
          </a:p>
          <a:p>
            <a:pPr lvl="1"/>
            <a:endParaRPr lang="en-US" dirty="0"/>
          </a:p>
          <a:p>
            <a:r>
              <a:rPr lang="en-US" dirty="0"/>
              <a:t>On the other hand</a:t>
            </a:r>
          </a:p>
          <a:p>
            <a:pPr lvl="1"/>
            <a:r>
              <a:rPr lang="en-US" dirty="0"/>
              <a:t>Need to maintain interface limits innovation</a:t>
            </a:r>
          </a:p>
        </p:txBody>
      </p:sp>
    </p:spTree>
    <p:extLst>
      <p:ext uri="{BB962C8B-B14F-4D97-AF65-F5344CB8AC3E}">
        <p14:creationId xmlns:p14="http://schemas.microsoft.com/office/powerpoint/2010/main" val="361111964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23120</TotalTime>
  <Words>4322</Words>
  <Application>Microsoft Macintosh PowerPoint</Application>
  <PresentationFormat>On-screen Show (4:3)</PresentationFormat>
  <Paragraphs>976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9" baseType="lpstr">
      <vt:lpstr>Calibri Bold</vt:lpstr>
      <vt:lpstr>Calibri Bold Italic</vt:lpstr>
      <vt:lpstr>Calibri Italic</vt:lpstr>
      <vt:lpstr>Arial</vt:lpstr>
      <vt:lpstr>Arial Narrow</vt:lpstr>
      <vt:lpstr>Calibri</vt:lpstr>
      <vt:lpstr>Courier</vt:lpstr>
      <vt:lpstr>Courier New</vt:lpstr>
      <vt:lpstr>Courier New Bold</vt:lpstr>
      <vt:lpstr>Gill Sans</vt:lpstr>
      <vt:lpstr>Symbol</vt:lpstr>
      <vt:lpstr>Times New Roman</vt:lpstr>
      <vt:lpstr>Verdana</vt:lpstr>
      <vt:lpstr>Wingdings</vt:lpstr>
      <vt:lpstr>Wingdings 2</vt:lpstr>
      <vt:lpstr>template2007</vt:lpstr>
      <vt:lpstr>Title and Content</vt:lpstr>
      <vt:lpstr>Machine-Level Programming I: Basics of Instruction Set Architecture  CS154 Spring 2020 Section 3.1-3.5  Junchen Jiang</vt:lpstr>
      <vt:lpstr>Big Picture</vt:lpstr>
      <vt:lpstr>Interfaces</vt:lpstr>
      <vt:lpstr>Instruction Set Architecture  (Computer Architecture)</vt:lpstr>
      <vt:lpstr>Example</vt:lpstr>
      <vt:lpstr>Why is ISA needed?</vt:lpstr>
      <vt:lpstr>Why is ISA needed?</vt:lpstr>
      <vt:lpstr>IBM 360: Initial Implementations</vt:lpstr>
      <vt:lpstr>Engineering Aside</vt:lpstr>
      <vt:lpstr>Big Picture</vt:lpstr>
      <vt:lpstr>Software View of Memory</vt:lpstr>
      <vt:lpstr>Software View of Memory</vt:lpstr>
      <vt:lpstr>Example</vt:lpstr>
      <vt:lpstr>x86-64 Integer Registers</vt:lpstr>
      <vt:lpstr>Moving Data</vt:lpstr>
      <vt:lpstr>movq Operand Combinations</vt:lpstr>
      <vt:lpstr>General rules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Understanding Swap()</vt:lpstr>
      <vt:lpstr>Simple Memory Addressing Modes</vt:lpstr>
      <vt:lpstr>Complete Memory Addressing Modes</vt:lpstr>
      <vt:lpstr>Address Computation Examples</vt:lpstr>
      <vt:lpstr>Big Picture</vt:lpstr>
      <vt:lpstr>Address Computation Instruction</vt:lpstr>
      <vt:lpstr>Difference between leaq and movq</vt:lpstr>
      <vt:lpstr>Some Arithmetic Operations</vt:lpstr>
      <vt:lpstr>Some Arithmetic Operations</vt:lpstr>
      <vt:lpstr>Computation without a memory reference</vt:lpstr>
      <vt:lpstr>Arithmetic Expression Example</vt:lpstr>
      <vt:lpstr>Understanding Arithmetic Expression Example</vt:lpstr>
      <vt:lpstr>Understanding Arithmetic Expression Example</vt:lpstr>
      <vt:lpstr>Understanding Arithmetic Expression Example</vt:lpstr>
      <vt:lpstr>Understanding Arithmetic Expression Example</vt:lpstr>
      <vt:lpstr>Understanding Arithmetic Expression Example</vt:lpstr>
      <vt:lpstr>Understanding Arithmetic Expression Example</vt:lpstr>
      <vt:lpstr>Different source/destination lengths</vt:lpstr>
      <vt:lpstr>Compiling Into Assembly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cp:lastModifiedBy>Junchen Jiang</cp:lastModifiedBy>
  <cp:revision>1130</cp:revision>
  <cp:lastPrinted>2019-04-08T00:48:51Z</cp:lastPrinted>
  <dcterms:created xsi:type="dcterms:W3CDTF">2011-01-05T20:53:35Z</dcterms:created>
  <dcterms:modified xsi:type="dcterms:W3CDTF">2020-04-11T23:27:37Z</dcterms:modified>
</cp:coreProperties>
</file>