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55"/>
  </p:notesMasterIdLst>
  <p:sldIdLst>
    <p:sldId id="317" r:id="rId3"/>
    <p:sldId id="412" r:id="rId4"/>
    <p:sldId id="433" r:id="rId5"/>
    <p:sldId id="408" r:id="rId6"/>
    <p:sldId id="380" r:id="rId7"/>
    <p:sldId id="437" r:id="rId8"/>
    <p:sldId id="434" r:id="rId9"/>
    <p:sldId id="438" r:id="rId10"/>
    <p:sldId id="439" r:id="rId11"/>
    <p:sldId id="440" r:id="rId12"/>
    <p:sldId id="435" r:id="rId13"/>
    <p:sldId id="436" r:id="rId14"/>
    <p:sldId id="382" r:id="rId15"/>
    <p:sldId id="381" r:id="rId16"/>
    <p:sldId id="442" r:id="rId17"/>
    <p:sldId id="444" r:id="rId18"/>
    <p:sldId id="445" r:id="rId19"/>
    <p:sldId id="446" r:id="rId20"/>
    <p:sldId id="447" r:id="rId21"/>
    <p:sldId id="448" r:id="rId22"/>
    <p:sldId id="449" r:id="rId23"/>
    <p:sldId id="452" r:id="rId24"/>
    <p:sldId id="450" r:id="rId25"/>
    <p:sldId id="451" r:id="rId26"/>
    <p:sldId id="416" r:id="rId27"/>
    <p:sldId id="453" r:id="rId28"/>
    <p:sldId id="454" r:id="rId29"/>
    <p:sldId id="386" r:id="rId30"/>
    <p:sldId id="388" r:id="rId31"/>
    <p:sldId id="406" r:id="rId32"/>
    <p:sldId id="455" r:id="rId33"/>
    <p:sldId id="456" r:id="rId34"/>
    <p:sldId id="389" r:id="rId35"/>
    <p:sldId id="457" r:id="rId36"/>
    <p:sldId id="390" r:id="rId37"/>
    <p:sldId id="394" r:id="rId38"/>
    <p:sldId id="395" r:id="rId39"/>
    <p:sldId id="458" r:id="rId40"/>
    <p:sldId id="396" r:id="rId41"/>
    <p:sldId id="407" r:id="rId42"/>
    <p:sldId id="398" r:id="rId43"/>
    <p:sldId id="459" r:id="rId44"/>
    <p:sldId id="460" r:id="rId45"/>
    <p:sldId id="399" r:id="rId46"/>
    <p:sldId id="462" r:id="rId47"/>
    <p:sldId id="402" r:id="rId48"/>
    <p:sldId id="403" r:id="rId49"/>
    <p:sldId id="461" r:id="rId50"/>
    <p:sldId id="463" r:id="rId51"/>
    <p:sldId id="405" r:id="rId52"/>
    <p:sldId id="431" r:id="rId53"/>
    <p:sldId id="432" r:id="rId5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0432FF"/>
    <a:srgbClr val="FFD579"/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1" autoAdjust="0"/>
    <p:restoredTop sz="94842" autoAdjust="0"/>
  </p:normalViewPr>
  <p:slideViewPr>
    <p:cSldViewPr>
      <p:cViewPr varScale="1">
        <p:scale>
          <a:sx n="259" d="100"/>
          <a:sy n="259" d="100"/>
        </p:scale>
        <p:origin x="41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9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42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93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9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1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46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9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3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24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2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97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7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62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1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10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88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31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36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91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16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871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742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73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38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032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667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46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58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9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21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3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21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877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91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934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56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742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597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552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2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918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3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2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2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0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8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4114800"/>
          </a:xfrm>
        </p:spPr>
        <p:txBody>
          <a:bodyPr/>
          <a:lstStyle/>
          <a:p>
            <a:pPr lvl="0">
              <a:defRPr/>
            </a:pPr>
            <a:r>
              <a:rPr lang="en-US" b="1" dirty="0">
                <a:solidFill>
                  <a:srgbClr val="000000"/>
                </a:solidFill>
              </a:rPr>
              <a:t>Machine-Level Programming II: Control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or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What Condition Your Condition is in</a:t>
            </a:r>
            <a:br>
              <a:rPr lang="en-US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br>
              <a:rPr lang="en-US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r>
              <a:rPr lang="en-US" sz="2800" dirty="0"/>
              <a:t>CMSC 15400: Introduction to Computer Systems</a:t>
            </a:r>
            <a:br>
              <a:rPr lang="en-US" sz="2800" dirty="0"/>
            </a:br>
            <a:br>
              <a:rPr lang="en-US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Junchen Jiang</a:t>
            </a:r>
            <a:endParaRPr lang="en-US" sz="4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EAC1-54F7-4F4B-891A-83DB290F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F9887B-6377-2D47-85C9-24FF193B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766872"/>
              </p:ext>
            </p:extLst>
          </p:nvPr>
        </p:nvGraphicFramePr>
        <p:xfrm>
          <a:off x="133427" y="2341880"/>
          <a:ext cx="6717475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9537447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031816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53943705"/>
                    </a:ext>
                  </a:extLst>
                </a:gridCol>
                <a:gridCol w="446873">
                  <a:extLst>
                    <a:ext uri="{9D8B030D-6E8A-4147-A177-3AD203B41FA5}">
                      <a16:colId xmlns:a16="http://schemas.microsoft.com/office/drawing/2014/main" val="3678939656"/>
                    </a:ext>
                  </a:extLst>
                </a:gridCol>
                <a:gridCol w="432467">
                  <a:extLst>
                    <a:ext uri="{9D8B030D-6E8A-4147-A177-3AD203B41FA5}">
                      <a16:colId xmlns:a16="http://schemas.microsoft.com/office/drawing/2014/main" val="1382147575"/>
                    </a:ext>
                  </a:extLst>
                </a:gridCol>
                <a:gridCol w="431026">
                  <a:extLst>
                    <a:ext uri="{9D8B030D-6E8A-4147-A177-3AD203B41FA5}">
                      <a16:colId xmlns:a16="http://schemas.microsoft.com/office/drawing/2014/main" val="2160359115"/>
                    </a:ext>
                  </a:extLst>
                </a:gridCol>
                <a:gridCol w="591269">
                  <a:extLst>
                    <a:ext uri="{9D8B030D-6E8A-4147-A177-3AD203B41FA5}">
                      <a16:colId xmlns:a16="http://schemas.microsoft.com/office/drawing/2014/main" val="1207978150"/>
                    </a:ext>
                  </a:extLst>
                </a:gridCol>
              </a:tblGrid>
              <a:tr h="604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add</a:t>
                      </a:r>
                      <a:r>
                        <a:rPr lang="en-US" sz="2000" dirty="0"/>
                        <a:t> operands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result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Condition codes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46949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t=</a:t>
                      </a:r>
                      <a:r>
                        <a:rPr lang="en-US" sz="2000" dirty="0" err="1">
                          <a:latin typeface="Courier" pitchFamily="2" charset="0"/>
                        </a:rPr>
                        <a:t>a+b</a:t>
                      </a:r>
                      <a:endParaRPr lang="en-US" sz="2000" dirty="0">
                        <a:latin typeface="Couri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692478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 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+11111111</a:t>
                      </a:r>
                    </a:p>
                    <a:p>
                      <a:pPr algn="ctr"/>
                      <a:r>
                        <a:rPr lang="en-US" sz="2000" strike="sngStrike" dirty="0">
                          <a:latin typeface="Courier" pitchFamily="2" charset="0"/>
                        </a:rPr>
                        <a:t>1</a:t>
                      </a:r>
                      <a:r>
                        <a:rPr lang="en-US" sz="2000" dirty="0">
                          <a:latin typeface="Courier" pitchFamily="2" charset="0"/>
                        </a:rPr>
                        <a:t>11111110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23608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242322-B5DC-3E4D-9BA5-14780F3EF235}"/>
              </a:ext>
            </a:extLst>
          </p:cNvPr>
          <p:cNvCxnSpPr/>
          <p:nvPr/>
        </p:nvCxnSpPr>
        <p:spPr bwMode="auto">
          <a:xfrm>
            <a:off x="3352800" y="424688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7B33E-9797-D44F-B6AA-D17A6945EA86}"/>
              </a:ext>
            </a:extLst>
          </p:cNvPr>
          <p:cNvSpPr txBox="1"/>
          <p:nvPr/>
        </p:nvSpPr>
        <p:spPr>
          <a:xfrm>
            <a:off x="133427" y="1752600"/>
            <a:ext cx="312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Assuming 8-bit addition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A5EF8F-C703-D14D-A6E2-95D7ACB4ECBA}"/>
              </a:ext>
            </a:extLst>
          </p:cNvPr>
          <p:cNvSpPr/>
          <p:nvPr/>
        </p:nvSpPr>
        <p:spPr bwMode="auto">
          <a:xfrm>
            <a:off x="3540760" y="4191615"/>
            <a:ext cx="1234440" cy="30418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E02CF-96CC-AB4B-902C-296637BCAC0D}"/>
              </a:ext>
            </a:extLst>
          </p:cNvPr>
          <p:cNvSpPr txBox="1"/>
          <p:nvPr/>
        </p:nvSpPr>
        <p:spPr>
          <a:xfrm>
            <a:off x="41774" y="4734560"/>
            <a:ext cx="7963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When interpreted as signed, a = -1, b = -1, and t = -2, so no signed overflow</a:t>
            </a:r>
          </a:p>
        </p:txBody>
      </p:sp>
    </p:spTree>
    <p:extLst>
      <p:ext uri="{BB962C8B-B14F-4D97-AF65-F5344CB8AC3E}">
        <p14:creationId xmlns:p14="http://schemas.microsoft.com/office/powerpoint/2010/main" val="28617089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EAC1-54F7-4F4B-891A-83DB290F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F9887B-6377-2D47-85C9-24FF193B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67383"/>
              </p:ext>
            </p:extLst>
          </p:nvPr>
        </p:nvGraphicFramePr>
        <p:xfrm>
          <a:off x="133427" y="2341880"/>
          <a:ext cx="6717475" cy="322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9537447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031816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53943705"/>
                    </a:ext>
                  </a:extLst>
                </a:gridCol>
                <a:gridCol w="446873">
                  <a:extLst>
                    <a:ext uri="{9D8B030D-6E8A-4147-A177-3AD203B41FA5}">
                      <a16:colId xmlns:a16="http://schemas.microsoft.com/office/drawing/2014/main" val="3678939656"/>
                    </a:ext>
                  </a:extLst>
                </a:gridCol>
                <a:gridCol w="432467">
                  <a:extLst>
                    <a:ext uri="{9D8B030D-6E8A-4147-A177-3AD203B41FA5}">
                      <a16:colId xmlns:a16="http://schemas.microsoft.com/office/drawing/2014/main" val="1382147575"/>
                    </a:ext>
                  </a:extLst>
                </a:gridCol>
                <a:gridCol w="431026">
                  <a:extLst>
                    <a:ext uri="{9D8B030D-6E8A-4147-A177-3AD203B41FA5}">
                      <a16:colId xmlns:a16="http://schemas.microsoft.com/office/drawing/2014/main" val="2160359115"/>
                    </a:ext>
                  </a:extLst>
                </a:gridCol>
                <a:gridCol w="591269">
                  <a:extLst>
                    <a:ext uri="{9D8B030D-6E8A-4147-A177-3AD203B41FA5}">
                      <a16:colId xmlns:a16="http://schemas.microsoft.com/office/drawing/2014/main" val="1207978150"/>
                    </a:ext>
                  </a:extLst>
                </a:gridCol>
              </a:tblGrid>
              <a:tr h="604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add</a:t>
                      </a:r>
                      <a:r>
                        <a:rPr lang="en-US" sz="2000" dirty="0"/>
                        <a:t> operands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result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Condition codes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46949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t=</a:t>
                      </a:r>
                      <a:r>
                        <a:rPr lang="en-US" sz="2000" dirty="0" err="1">
                          <a:latin typeface="Courier" pitchFamily="2" charset="0"/>
                        </a:rPr>
                        <a:t>a+b</a:t>
                      </a:r>
                      <a:endParaRPr lang="en-US" sz="2000" dirty="0">
                        <a:latin typeface="Couri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692478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 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+11111111</a:t>
                      </a:r>
                    </a:p>
                    <a:p>
                      <a:pPr algn="ctr"/>
                      <a:r>
                        <a:rPr lang="en-US" sz="2000" strike="sngStrike" dirty="0">
                          <a:latin typeface="Courier" pitchFamily="2" charset="0"/>
                        </a:rPr>
                        <a:t>1</a:t>
                      </a:r>
                      <a:r>
                        <a:rPr lang="en-US" sz="2000" dirty="0">
                          <a:latin typeface="Courier" pitchFamily="2" charset="0"/>
                        </a:rPr>
                        <a:t>11111110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236082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10000000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(Tmin_8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)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10000000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(Tmin_8)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 10000000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+10000000</a:t>
                      </a:r>
                    </a:p>
                    <a:p>
                      <a:pPr algn="ctr"/>
                      <a:r>
                        <a:rPr lang="en-US" sz="2000" strike="sngStrike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00000000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69692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242322-B5DC-3E4D-9BA5-14780F3EF235}"/>
              </a:ext>
            </a:extLst>
          </p:cNvPr>
          <p:cNvCxnSpPr/>
          <p:nvPr/>
        </p:nvCxnSpPr>
        <p:spPr bwMode="auto">
          <a:xfrm>
            <a:off x="3352800" y="424688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06697B-E18A-9B41-9A4C-F5DFABA5879F}"/>
              </a:ext>
            </a:extLst>
          </p:cNvPr>
          <p:cNvCxnSpPr/>
          <p:nvPr/>
        </p:nvCxnSpPr>
        <p:spPr bwMode="auto">
          <a:xfrm>
            <a:off x="3352800" y="523748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7B33E-9797-D44F-B6AA-D17A6945EA86}"/>
              </a:ext>
            </a:extLst>
          </p:cNvPr>
          <p:cNvSpPr txBox="1"/>
          <p:nvPr/>
        </p:nvSpPr>
        <p:spPr>
          <a:xfrm>
            <a:off x="133427" y="1752600"/>
            <a:ext cx="312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Assuming 8-bit addition</a:t>
            </a:r>
          </a:p>
        </p:txBody>
      </p:sp>
    </p:spTree>
    <p:extLst>
      <p:ext uri="{BB962C8B-B14F-4D97-AF65-F5344CB8AC3E}">
        <p14:creationId xmlns:p14="http://schemas.microsoft.com/office/powerpoint/2010/main" val="28199699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EAC1-54F7-4F4B-891A-83DB290F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F9887B-6377-2D47-85C9-24FF193B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04844"/>
              </p:ext>
            </p:extLst>
          </p:nvPr>
        </p:nvGraphicFramePr>
        <p:xfrm>
          <a:off x="133427" y="2341880"/>
          <a:ext cx="6717475" cy="422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9537447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031816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53943705"/>
                    </a:ext>
                  </a:extLst>
                </a:gridCol>
                <a:gridCol w="446873">
                  <a:extLst>
                    <a:ext uri="{9D8B030D-6E8A-4147-A177-3AD203B41FA5}">
                      <a16:colId xmlns:a16="http://schemas.microsoft.com/office/drawing/2014/main" val="3678939656"/>
                    </a:ext>
                  </a:extLst>
                </a:gridCol>
                <a:gridCol w="432467">
                  <a:extLst>
                    <a:ext uri="{9D8B030D-6E8A-4147-A177-3AD203B41FA5}">
                      <a16:colId xmlns:a16="http://schemas.microsoft.com/office/drawing/2014/main" val="1382147575"/>
                    </a:ext>
                  </a:extLst>
                </a:gridCol>
                <a:gridCol w="431026">
                  <a:extLst>
                    <a:ext uri="{9D8B030D-6E8A-4147-A177-3AD203B41FA5}">
                      <a16:colId xmlns:a16="http://schemas.microsoft.com/office/drawing/2014/main" val="2160359115"/>
                    </a:ext>
                  </a:extLst>
                </a:gridCol>
                <a:gridCol w="591269">
                  <a:extLst>
                    <a:ext uri="{9D8B030D-6E8A-4147-A177-3AD203B41FA5}">
                      <a16:colId xmlns:a16="http://schemas.microsoft.com/office/drawing/2014/main" val="1207978150"/>
                    </a:ext>
                  </a:extLst>
                </a:gridCol>
              </a:tblGrid>
              <a:tr h="604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add</a:t>
                      </a:r>
                      <a:r>
                        <a:rPr lang="en-US" sz="2000" dirty="0"/>
                        <a:t> operands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result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Condition codes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46949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t=</a:t>
                      </a:r>
                      <a:r>
                        <a:rPr lang="en-US" sz="2000" dirty="0" err="1">
                          <a:latin typeface="Courier" pitchFamily="2" charset="0"/>
                        </a:rPr>
                        <a:t>a+b</a:t>
                      </a:r>
                      <a:endParaRPr lang="en-US" sz="2000" dirty="0">
                        <a:latin typeface="Couri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692478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 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+11111111</a:t>
                      </a:r>
                    </a:p>
                    <a:p>
                      <a:pPr algn="ctr"/>
                      <a:r>
                        <a:rPr lang="en-US" sz="2000" strike="sngStrike" dirty="0">
                          <a:latin typeface="Courier" pitchFamily="2" charset="0"/>
                        </a:rPr>
                        <a:t>1</a:t>
                      </a:r>
                      <a:r>
                        <a:rPr lang="en-US" sz="2000" dirty="0">
                          <a:latin typeface="Courier" pitchFamily="2" charset="0"/>
                        </a:rPr>
                        <a:t>11111110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236082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10000000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(Tmin_8</a:t>
                      </a:r>
                      <a:r>
                        <a:rPr lang="en-US" sz="2000" baseline="0" dirty="0">
                          <a:latin typeface="Courier" pitchFamily="2" charset="0"/>
                        </a:rPr>
                        <a:t>)</a:t>
                      </a:r>
                      <a:endParaRPr lang="en-US" sz="2000" dirty="0">
                        <a:latin typeface="Couri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10000000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(Tmin_8)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 10000000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+10000000</a:t>
                      </a:r>
                    </a:p>
                    <a:p>
                      <a:pPr algn="ctr"/>
                      <a:r>
                        <a:rPr lang="en-US" sz="2000" strike="sngStrike" dirty="0">
                          <a:latin typeface="Courier" pitchFamily="2" charset="0"/>
                        </a:rPr>
                        <a:t>1</a:t>
                      </a:r>
                      <a:r>
                        <a:rPr lang="en-US" sz="2000" dirty="0">
                          <a:latin typeface="Courier" pitchFamily="2" charset="0"/>
                        </a:rPr>
                        <a:t>00000000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696920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01111111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(Tmax_8)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01111111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(Tmax_8)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 01111111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+01111111</a:t>
                      </a:r>
                    </a:p>
                    <a:p>
                      <a:pPr algn="ctr"/>
                      <a:r>
                        <a:rPr lang="en-US" sz="2000" strike="noStrike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11111110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3479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242322-B5DC-3E4D-9BA5-14780F3EF235}"/>
              </a:ext>
            </a:extLst>
          </p:cNvPr>
          <p:cNvCxnSpPr/>
          <p:nvPr/>
        </p:nvCxnSpPr>
        <p:spPr bwMode="auto">
          <a:xfrm>
            <a:off x="3352800" y="424688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06697B-E18A-9B41-9A4C-F5DFABA5879F}"/>
              </a:ext>
            </a:extLst>
          </p:cNvPr>
          <p:cNvCxnSpPr/>
          <p:nvPr/>
        </p:nvCxnSpPr>
        <p:spPr bwMode="auto">
          <a:xfrm>
            <a:off x="3352800" y="523748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7B33E-9797-D44F-B6AA-D17A6945EA86}"/>
              </a:ext>
            </a:extLst>
          </p:cNvPr>
          <p:cNvSpPr txBox="1"/>
          <p:nvPr/>
        </p:nvSpPr>
        <p:spPr>
          <a:xfrm>
            <a:off x="133427" y="1752600"/>
            <a:ext cx="312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Assuming 8-bit addition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CB176A-1728-0542-81E8-29F91CA4E39A}"/>
              </a:ext>
            </a:extLst>
          </p:cNvPr>
          <p:cNvCxnSpPr/>
          <p:nvPr/>
        </p:nvCxnSpPr>
        <p:spPr bwMode="auto">
          <a:xfrm>
            <a:off x="3371773" y="617220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238198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(Explicit Setting: Test)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(unlike </a:t>
            </a:r>
            <a:r>
              <a:rPr lang="en-US" b="1" dirty="0" err="1">
                <a:latin typeface="Courier" pitchFamily="2" charset="0"/>
              </a:rPr>
              <a:t>andq</a:t>
            </a:r>
            <a:r>
              <a:rPr lang="en-US" dirty="0"/>
              <a:t>)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Test sign of a value</a:t>
            </a:r>
          </a:p>
          <a:p>
            <a:pPr marL="317500" lvl="1" indent="0"/>
            <a:r>
              <a:rPr lang="en-US" dirty="0"/>
              <a:t>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</a:p>
          <a:p>
            <a:pPr marL="317500" lvl="1" indent="0"/>
            <a:r>
              <a:rPr lang="en-US" dirty="0">
                <a:latin typeface="Calibri" panose="020F0502020204030204" pitchFamily="34" charset="0"/>
                <a:ea typeface="ヒラギノ角ゴ ProN W6" charset="0"/>
                <a:cs typeface="Calibri" panose="020F0502020204030204" pitchFamily="34" charset="0"/>
                <a:sym typeface="Courier New Bold" charset="0"/>
              </a:rPr>
              <a:t>OF and CF are set to 0</a:t>
            </a:r>
          </a:p>
        </p:txBody>
      </p:sp>
    </p:spTree>
    <p:extLst>
      <p:ext uri="{BB962C8B-B14F-4D97-AF65-F5344CB8AC3E}">
        <p14:creationId xmlns:p14="http://schemas.microsoft.com/office/powerpoint/2010/main" val="4129282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(Explicit Setting: Compare)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 (unlike </a:t>
            </a:r>
            <a:r>
              <a:rPr lang="en-US" b="1" dirty="0" err="1">
                <a:latin typeface="Courier" pitchFamily="2" charset="0"/>
              </a:rPr>
              <a:t>subq</a:t>
            </a:r>
            <a:r>
              <a:rPr lang="en-US" dirty="0"/>
              <a:t>)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if carry out from most significant bit (used for unsigned comparisons)</a:t>
            </a:r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if two’s-complement (signed) overflow</a:t>
            </a:r>
            <a:br>
              <a:rPr lang="en-US" dirty="0"/>
            </a:b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(a-b)&gt;=0)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626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EAC1-54F7-4F4B-891A-83DB290F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F9887B-6377-2D47-85C9-24FF193B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656683"/>
              </p:ext>
            </p:extLst>
          </p:nvPr>
        </p:nvGraphicFramePr>
        <p:xfrm>
          <a:off x="133427" y="2341880"/>
          <a:ext cx="6717475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9537447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031816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53943705"/>
                    </a:ext>
                  </a:extLst>
                </a:gridCol>
                <a:gridCol w="446873">
                  <a:extLst>
                    <a:ext uri="{9D8B030D-6E8A-4147-A177-3AD203B41FA5}">
                      <a16:colId xmlns:a16="http://schemas.microsoft.com/office/drawing/2014/main" val="3678939656"/>
                    </a:ext>
                  </a:extLst>
                </a:gridCol>
                <a:gridCol w="432467">
                  <a:extLst>
                    <a:ext uri="{9D8B030D-6E8A-4147-A177-3AD203B41FA5}">
                      <a16:colId xmlns:a16="http://schemas.microsoft.com/office/drawing/2014/main" val="1382147575"/>
                    </a:ext>
                  </a:extLst>
                </a:gridCol>
                <a:gridCol w="431026">
                  <a:extLst>
                    <a:ext uri="{9D8B030D-6E8A-4147-A177-3AD203B41FA5}">
                      <a16:colId xmlns:a16="http://schemas.microsoft.com/office/drawing/2014/main" val="2160359115"/>
                    </a:ext>
                  </a:extLst>
                </a:gridCol>
                <a:gridCol w="591269">
                  <a:extLst>
                    <a:ext uri="{9D8B030D-6E8A-4147-A177-3AD203B41FA5}">
                      <a16:colId xmlns:a16="http://schemas.microsoft.com/office/drawing/2014/main" val="1207978150"/>
                    </a:ext>
                  </a:extLst>
                </a:gridCol>
              </a:tblGrid>
              <a:tr h="604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Operands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Courier" pitchFamily="2" charset="0"/>
                        </a:rPr>
                        <a:t>cmpq</a:t>
                      </a:r>
                      <a:r>
                        <a:rPr lang="en-US" sz="2000" dirty="0">
                          <a:latin typeface="Courier" pitchFamily="2" charset="0"/>
                        </a:rPr>
                        <a:t> </a:t>
                      </a:r>
                      <a:r>
                        <a:rPr lang="en-US" sz="2000" dirty="0" err="1">
                          <a:latin typeface="Courier" pitchFamily="2" charset="0"/>
                        </a:rPr>
                        <a:t>b,a</a:t>
                      </a:r>
                      <a:endParaRPr lang="en-US" sz="20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Condition codes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46949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a-b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692478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10110011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10110011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 10110011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-10110011</a:t>
                      </a:r>
                    </a:p>
                    <a:p>
                      <a:pPr algn="ctr"/>
                      <a:r>
                        <a:rPr lang="en-US" sz="2000" strike="noStrike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 00000000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23608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242322-B5DC-3E4D-9BA5-14780F3EF235}"/>
              </a:ext>
            </a:extLst>
          </p:cNvPr>
          <p:cNvCxnSpPr/>
          <p:nvPr/>
        </p:nvCxnSpPr>
        <p:spPr bwMode="auto">
          <a:xfrm>
            <a:off x="3352800" y="419100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7B33E-9797-D44F-B6AA-D17A6945EA86}"/>
              </a:ext>
            </a:extLst>
          </p:cNvPr>
          <p:cNvSpPr txBox="1"/>
          <p:nvPr/>
        </p:nvSpPr>
        <p:spPr>
          <a:xfrm>
            <a:off x="133427" y="1752600"/>
            <a:ext cx="312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Assuming 8-bit addition</a:t>
            </a:r>
          </a:p>
        </p:txBody>
      </p:sp>
    </p:spTree>
    <p:extLst>
      <p:ext uri="{BB962C8B-B14F-4D97-AF65-F5344CB8AC3E}">
        <p14:creationId xmlns:p14="http://schemas.microsoft.com/office/powerpoint/2010/main" val="28781389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EAC1-54F7-4F4B-891A-83DB290F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F9887B-6377-2D47-85C9-24FF193B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92675"/>
              </p:ext>
            </p:extLst>
          </p:nvPr>
        </p:nvGraphicFramePr>
        <p:xfrm>
          <a:off x="133427" y="2341880"/>
          <a:ext cx="6717475" cy="322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9537447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031816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53943705"/>
                    </a:ext>
                  </a:extLst>
                </a:gridCol>
                <a:gridCol w="446873">
                  <a:extLst>
                    <a:ext uri="{9D8B030D-6E8A-4147-A177-3AD203B41FA5}">
                      <a16:colId xmlns:a16="http://schemas.microsoft.com/office/drawing/2014/main" val="3678939656"/>
                    </a:ext>
                  </a:extLst>
                </a:gridCol>
                <a:gridCol w="432467">
                  <a:extLst>
                    <a:ext uri="{9D8B030D-6E8A-4147-A177-3AD203B41FA5}">
                      <a16:colId xmlns:a16="http://schemas.microsoft.com/office/drawing/2014/main" val="1382147575"/>
                    </a:ext>
                  </a:extLst>
                </a:gridCol>
                <a:gridCol w="431026">
                  <a:extLst>
                    <a:ext uri="{9D8B030D-6E8A-4147-A177-3AD203B41FA5}">
                      <a16:colId xmlns:a16="http://schemas.microsoft.com/office/drawing/2014/main" val="2160359115"/>
                    </a:ext>
                  </a:extLst>
                </a:gridCol>
                <a:gridCol w="591269">
                  <a:extLst>
                    <a:ext uri="{9D8B030D-6E8A-4147-A177-3AD203B41FA5}">
                      <a16:colId xmlns:a16="http://schemas.microsoft.com/office/drawing/2014/main" val="1207978150"/>
                    </a:ext>
                  </a:extLst>
                </a:gridCol>
              </a:tblGrid>
              <a:tr h="604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Operands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Courier" pitchFamily="2" charset="0"/>
                        </a:rPr>
                        <a:t>cmpq</a:t>
                      </a:r>
                      <a:r>
                        <a:rPr lang="en-US" sz="2000" dirty="0">
                          <a:latin typeface="Courier" pitchFamily="2" charset="0"/>
                        </a:rPr>
                        <a:t> </a:t>
                      </a:r>
                      <a:r>
                        <a:rPr lang="en-US" sz="2000" dirty="0" err="1">
                          <a:latin typeface="Courier" pitchFamily="2" charset="0"/>
                        </a:rPr>
                        <a:t>b,a</a:t>
                      </a:r>
                      <a:endParaRPr lang="en-US" sz="20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Condition codes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46949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a-b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692478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10110011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10110011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 10110011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-10110011</a:t>
                      </a:r>
                    </a:p>
                    <a:p>
                      <a:pPr algn="ctr"/>
                      <a:r>
                        <a:rPr lang="en-US" sz="2000" strike="noStrike" dirty="0">
                          <a:latin typeface="Courier" pitchFamily="2" charset="0"/>
                        </a:rPr>
                        <a:t> 00000000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236082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11111110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(-2)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11111111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(-1)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 11111110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-11111111</a:t>
                      </a:r>
                    </a:p>
                    <a:p>
                      <a:pPr algn="ctr"/>
                      <a:r>
                        <a:rPr lang="en-US" sz="2000" strike="sngStrike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11111111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69692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242322-B5DC-3E4D-9BA5-14780F3EF235}"/>
              </a:ext>
            </a:extLst>
          </p:cNvPr>
          <p:cNvCxnSpPr/>
          <p:nvPr/>
        </p:nvCxnSpPr>
        <p:spPr bwMode="auto">
          <a:xfrm>
            <a:off x="3352800" y="419100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06697B-E18A-9B41-9A4C-F5DFABA5879F}"/>
              </a:ext>
            </a:extLst>
          </p:cNvPr>
          <p:cNvCxnSpPr/>
          <p:nvPr/>
        </p:nvCxnSpPr>
        <p:spPr bwMode="auto">
          <a:xfrm>
            <a:off x="3352800" y="518160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7B33E-9797-D44F-B6AA-D17A6945EA86}"/>
              </a:ext>
            </a:extLst>
          </p:cNvPr>
          <p:cNvSpPr txBox="1"/>
          <p:nvPr/>
        </p:nvSpPr>
        <p:spPr>
          <a:xfrm>
            <a:off x="133427" y="1752600"/>
            <a:ext cx="312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Assuming 8-bit addition</a:t>
            </a:r>
          </a:p>
        </p:txBody>
      </p:sp>
    </p:spTree>
    <p:extLst>
      <p:ext uri="{BB962C8B-B14F-4D97-AF65-F5344CB8AC3E}">
        <p14:creationId xmlns:p14="http://schemas.microsoft.com/office/powerpoint/2010/main" val="2013321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EAC1-54F7-4F4B-891A-83DB290F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F9887B-6377-2D47-85C9-24FF193B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39637"/>
              </p:ext>
            </p:extLst>
          </p:nvPr>
        </p:nvGraphicFramePr>
        <p:xfrm>
          <a:off x="133427" y="2341880"/>
          <a:ext cx="6717475" cy="422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9537447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031816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53943705"/>
                    </a:ext>
                  </a:extLst>
                </a:gridCol>
                <a:gridCol w="446873">
                  <a:extLst>
                    <a:ext uri="{9D8B030D-6E8A-4147-A177-3AD203B41FA5}">
                      <a16:colId xmlns:a16="http://schemas.microsoft.com/office/drawing/2014/main" val="3678939656"/>
                    </a:ext>
                  </a:extLst>
                </a:gridCol>
                <a:gridCol w="432467">
                  <a:extLst>
                    <a:ext uri="{9D8B030D-6E8A-4147-A177-3AD203B41FA5}">
                      <a16:colId xmlns:a16="http://schemas.microsoft.com/office/drawing/2014/main" val="1382147575"/>
                    </a:ext>
                  </a:extLst>
                </a:gridCol>
                <a:gridCol w="431026">
                  <a:extLst>
                    <a:ext uri="{9D8B030D-6E8A-4147-A177-3AD203B41FA5}">
                      <a16:colId xmlns:a16="http://schemas.microsoft.com/office/drawing/2014/main" val="2160359115"/>
                    </a:ext>
                  </a:extLst>
                </a:gridCol>
                <a:gridCol w="591269">
                  <a:extLst>
                    <a:ext uri="{9D8B030D-6E8A-4147-A177-3AD203B41FA5}">
                      <a16:colId xmlns:a16="http://schemas.microsoft.com/office/drawing/2014/main" val="1207978150"/>
                    </a:ext>
                  </a:extLst>
                </a:gridCol>
              </a:tblGrid>
              <a:tr h="604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Operands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Courier" pitchFamily="2" charset="0"/>
                        </a:rPr>
                        <a:t>cmpq</a:t>
                      </a:r>
                      <a:r>
                        <a:rPr lang="en-US" sz="2000" dirty="0">
                          <a:latin typeface="Courier" pitchFamily="2" charset="0"/>
                        </a:rPr>
                        <a:t> </a:t>
                      </a:r>
                      <a:r>
                        <a:rPr lang="en-US" sz="2000" dirty="0" err="1">
                          <a:latin typeface="Courier" pitchFamily="2" charset="0"/>
                        </a:rPr>
                        <a:t>b,a</a:t>
                      </a:r>
                      <a:endParaRPr lang="en-US" sz="20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Condition codes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46949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a-b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692478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10110011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10110011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 10110011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-10110011</a:t>
                      </a:r>
                    </a:p>
                    <a:p>
                      <a:pPr algn="ctr"/>
                      <a:r>
                        <a:rPr lang="en-US" sz="2000" strike="noStrike" dirty="0">
                          <a:latin typeface="Courier" pitchFamily="2" charset="0"/>
                        </a:rPr>
                        <a:t> 00000000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236082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11111110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(-2)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(-1)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 11111110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-11111111</a:t>
                      </a:r>
                    </a:p>
                    <a:p>
                      <a:pPr algn="ctr"/>
                      <a:r>
                        <a:rPr lang="en-US" sz="2000" strike="sngStrike" dirty="0">
                          <a:latin typeface="Courier" pitchFamily="2" charset="0"/>
                        </a:rPr>
                        <a:t>1</a:t>
                      </a:r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696920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10000000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(Tmin_4)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01111111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(Tmax_4)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 10000000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-01111111</a:t>
                      </a:r>
                    </a:p>
                    <a:p>
                      <a:pPr algn="ctr"/>
                      <a:r>
                        <a:rPr lang="en-US" sz="2000" strike="noStrike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" pitchFamily="2" charset="0"/>
                        </a:rPr>
                        <a:t>00000001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3479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242322-B5DC-3E4D-9BA5-14780F3EF235}"/>
              </a:ext>
            </a:extLst>
          </p:cNvPr>
          <p:cNvCxnSpPr/>
          <p:nvPr/>
        </p:nvCxnSpPr>
        <p:spPr bwMode="auto">
          <a:xfrm>
            <a:off x="3352800" y="419100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06697B-E18A-9B41-9A4C-F5DFABA5879F}"/>
              </a:ext>
            </a:extLst>
          </p:cNvPr>
          <p:cNvCxnSpPr/>
          <p:nvPr/>
        </p:nvCxnSpPr>
        <p:spPr bwMode="auto">
          <a:xfrm>
            <a:off x="3352800" y="518160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7B33E-9797-D44F-B6AA-D17A6945EA86}"/>
              </a:ext>
            </a:extLst>
          </p:cNvPr>
          <p:cNvSpPr txBox="1"/>
          <p:nvPr/>
        </p:nvSpPr>
        <p:spPr>
          <a:xfrm>
            <a:off x="133427" y="1752600"/>
            <a:ext cx="312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Assuming 8-bit addition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CB176A-1728-0542-81E8-29F91CA4E39A}"/>
              </a:ext>
            </a:extLst>
          </p:cNvPr>
          <p:cNvCxnSpPr/>
          <p:nvPr/>
        </p:nvCxnSpPr>
        <p:spPr bwMode="auto">
          <a:xfrm>
            <a:off x="3371773" y="617220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515396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EAC1-54F7-4F4B-891A-83DB290F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F9887B-6377-2D47-85C9-24FF193B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82990"/>
              </p:ext>
            </p:extLst>
          </p:nvPr>
        </p:nvGraphicFramePr>
        <p:xfrm>
          <a:off x="133427" y="2341880"/>
          <a:ext cx="6717475" cy="422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9537447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031816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53943705"/>
                    </a:ext>
                  </a:extLst>
                </a:gridCol>
                <a:gridCol w="446873">
                  <a:extLst>
                    <a:ext uri="{9D8B030D-6E8A-4147-A177-3AD203B41FA5}">
                      <a16:colId xmlns:a16="http://schemas.microsoft.com/office/drawing/2014/main" val="3678939656"/>
                    </a:ext>
                  </a:extLst>
                </a:gridCol>
                <a:gridCol w="432467">
                  <a:extLst>
                    <a:ext uri="{9D8B030D-6E8A-4147-A177-3AD203B41FA5}">
                      <a16:colId xmlns:a16="http://schemas.microsoft.com/office/drawing/2014/main" val="1382147575"/>
                    </a:ext>
                  </a:extLst>
                </a:gridCol>
                <a:gridCol w="431026">
                  <a:extLst>
                    <a:ext uri="{9D8B030D-6E8A-4147-A177-3AD203B41FA5}">
                      <a16:colId xmlns:a16="http://schemas.microsoft.com/office/drawing/2014/main" val="2160359115"/>
                    </a:ext>
                  </a:extLst>
                </a:gridCol>
                <a:gridCol w="591269">
                  <a:extLst>
                    <a:ext uri="{9D8B030D-6E8A-4147-A177-3AD203B41FA5}">
                      <a16:colId xmlns:a16="http://schemas.microsoft.com/office/drawing/2014/main" val="1207978150"/>
                    </a:ext>
                  </a:extLst>
                </a:gridCol>
              </a:tblGrid>
              <a:tr h="604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Operands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Courier" pitchFamily="2" charset="0"/>
                        </a:rPr>
                        <a:t>cmpq</a:t>
                      </a:r>
                      <a:r>
                        <a:rPr lang="en-US" sz="2000" dirty="0">
                          <a:latin typeface="Courier" pitchFamily="2" charset="0"/>
                        </a:rPr>
                        <a:t> </a:t>
                      </a:r>
                      <a:r>
                        <a:rPr lang="en-US" sz="2000" dirty="0" err="1">
                          <a:latin typeface="Courier" pitchFamily="2" charset="0"/>
                        </a:rPr>
                        <a:t>b,a</a:t>
                      </a:r>
                      <a:endParaRPr lang="en-US" sz="20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Condition codes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46949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a-b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692478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10110011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10110011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 10110011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-10110011</a:t>
                      </a:r>
                    </a:p>
                    <a:p>
                      <a:pPr algn="ctr"/>
                      <a:r>
                        <a:rPr lang="en-US" sz="2000" strike="noStrike" dirty="0">
                          <a:latin typeface="Courier" pitchFamily="2" charset="0"/>
                        </a:rPr>
                        <a:t> 00000000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236082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11111110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(-2)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(-1)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 11111110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-11111111</a:t>
                      </a:r>
                    </a:p>
                    <a:p>
                      <a:pPr algn="ctr"/>
                      <a:r>
                        <a:rPr lang="en-US" sz="2000" strike="sngStrike" dirty="0">
                          <a:latin typeface="Courier" pitchFamily="2" charset="0"/>
                        </a:rPr>
                        <a:t>1</a:t>
                      </a:r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696920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10000000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(Tmin_4)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01111111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(Tmax_4)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 10000000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-01111111</a:t>
                      </a:r>
                    </a:p>
                    <a:p>
                      <a:pPr algn="ctr"/>
                      <a:r>
                        <a:rPr lang="en-US" sz="2000" strike="noStrike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" pitchFamily="2" charset="0"/>
                        </a:rPr>
                        <a:t>00000001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3479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242322-B5DC-3E4D-9BA5-14780F3EF235}"/>
              </a:ext>
            </a:extLst>
          </p:cNvPr>
          <p:cNvCxnSpPr/>
          <p:nvPr/>
        </p:nvCxnSpPr>
        <p:spPr bwMode="auto">
          <a:xfrm>
            <a:off x="3352800" y="419100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06697B-E18A-9B41-9A4C-F5DFABA5879F}"/>
              </a:ext>
            </a:extLst>
          </p:cNvPr>
          <p:cNvCxnSpPr/>
          <p:nvPr/>
        </p:nvCxnSpPr>
        <p:spPr bwMode="auto">
          <a:xfrm>
            <a:off x="3352800" y="518160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7B33E-9797-D44F-B6AA-D17A6945EA86}"/>
              </a:ext>
            </a:extLst>
          </p:cNvPr>
          <p:cNvSpPr txBox="1"/>
          <p:nvPr/>
        </p:nvSpPr>
        <p:spPr>
          <a:xfrm>
            <a:off x="133427" y="1752600"/>
            <a:ext cx="312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Assuming 8-bit addition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CB176A-1728-0542-81E8-29F91CA4E39A}"/>
              </a:ext>
            </a:extLst>
          </p:cNvPr>
          <p:cNvCxnSpPr/>
          <p:nvPr/>
        </p:nvCxnSpPr>
        <p:spPr bwMode="auto">
          <a:xfrm>
            <a:off x="3371773" y="617220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9BCD30-216B-D74A-A8CB-27ABC4F64E45}"/>
              </a:ext>
            </a:extLst>
          </p:cNvPr>
          <p:cNvSpPr txBox="1"/>
          <p:nvPr/>
        </p:nvSpPr>
        <p:spPr>
          <a:xfrm>
            <a:off x="6858000" y="5253335"/>
            <a:ext cx="224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 &lt; b, </a:t>
            </a:r>
            <a:r>
              <a:rPr lang="en-US" sz="2400" dirty="0" err="1">
                <a:solidFill>
                  <a:schemeClr val="accent1"/>
                </a:solidFill>
              </a:rPr>
              <a:t>iff</a:t>
            </a:r>
            <a:r>
              <a:rPr lang="en-US" sz="2400" dirty="0">
                <a:solidFill>
                  <a:schemeClr val="accent1"/>
                </a:solidFill>
              </a:rPr>
              <a:t> SF ^ OF</a:t>
            </a:r>
          </a:p>
        </p:txBody>
      </p:sp>
    </p:spTree>
    <p:extLst>
      <p:ext uri="{BB962C8B-B14F-4D97-AF65-F5344CB8AC3E}">
        <p14:creationId xmlns:p14="http://schemas.microsoft.com/office/powerpoint/2010/main" val="38512242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5"/>
          <p:cNvGraphicFramePr>
            <a:graphicFrameLocks noGrp="1"/>
          </p:cNvGraphicFramePr>
          <p:nvPr/>
        </p:nvGraphicFramePr>
        <p:xfrm>
          <a:off x="381000" y="2362200"/>
          <a:ext cx="5174298" cy="3576320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Reading Condition Codes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318657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Does not alter remaining 7 bytes</a:t>
            </a:r>
          </a:p>
          <a:p>
            <a:pPr marL="552450" lvl="1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7533" y="3012610"/>
            <a:ext cx="6553200" cy="2997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77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Consider this code..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573696"/>
            <a:ext cx="3505200" cy="36841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while (t1 &gt; 0)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long t2 = z+t1;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long t3 = x+4;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long t4 = y * 48;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t1 = t3 + t4;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4648200" y="1397000"/>
            <a:ext cx="4343400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/>
              <a:t>Assembly language doesn’t support </a:t>
            </a:r>
            <a:r>
              <a:rPr lang="en-US" kern="0" dirty="0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kern="0" dirty="0"/>
              <a:t>, </a:t>
            </a:r>
            <a:r>
              <a:rPr lang="en-US" kern="0" dirty="0"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kern="0" dirty="0"/>
              <a:t>, or </a:t>
            </a:r>
            <a:r>
              <a:rPr lang="en-US" kern="0" dirty="0"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kern="0" dirty="0"/>
              <a:t>.</a:t>
            </a:r>
          </a:p>
          <a:p>
            <a:endParaRPr lang="en-US" kern="0" dirty="0"/>
          </a:p>
          <a:p>
            <a:r>
              <a:rPr lang="en-US" kern="0" dirty="0"/>
              <a:t>Today</a:t>
            </a:r>
          </a:p>
          <a:p>
            <a:pPr lvl="1"/>
            <a:r>
              <a:rPr lang="en-US" kern="0" dirty="0"/>
              <a:t>Condition codes + Jump command</a:t>
            </a:r>
          </a:p>
          <a:p>
            <a:pPr lvl="1"/>
            <a:r>
              <a:rPr lang="en-US" kern="0" dirty="0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kern="0" dirty="0"/>
              <a:t> conditional branches</a:t>
            </a:r>
          </a:p>
          <a:p>
            <a:pPr lvl="1"/>
            <a:r>
              <a:rPr lang="en-US" kern="0" dirty="0"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kern="0" dirty="0"/>
              <a:t> and </a:t>
            </a:r>
            <a:r>
              <a:rPr lang="en-US" kern="0" dirty="0"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kern="0" dirty="0"/>
              <a:t> loops</a:t>
            </a:r>
          </a:p>
          <a:p>
            <a:pPr lvl="1"/>
            <a:r>
              <a:rPr lang="en-US" kern="0" dirty="0"/>
              <a:t>Develop a mental model of program execution</a:t>
            </a:r>
          </a:p>
        </p:txBody>
      </p:sp>
    </p:spTree>
    <p:extLst>
      <p:ext uri="{BB962C8B-B14F-4D97-AF65-F5344CB8AC3E}">
        <p14:creationId xmlns:p14="http://schemas.microsoft.com/office/powerpoint/2010/main" val="105504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5"/>
          <p:cNvGraphicFramePr>
            <a:graphicFrameLocks noGrp="1"/>
          </p:cNvGraphicFramePr>
          <p:nvPr/>
        </p:nvGraphicFramePr>
        <p:xfrm>
          <a:off x="381000" y="2362200"/>
          <a:ext cx="5174298" cy="3576320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Reading Condition Codes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318657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Does not alter remaining 7 bytes</a:t>
            </a:r>
          </a:p>
          <a:p>
            <a:pPr marL="552450" lvl="1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7533" y="3012610"/>
            <a:ext cx="6553200" cy="2997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3962400" y="3399195"/>
            <a:ext cx="5066125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,%rdi   #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setl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# Set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</a:t>
            </a: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movzbq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260255" y="3391972"/>
            <a:ext cx="3429000" cy="11759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long less 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y)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{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return x &lt; y;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}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60255" y="4836795"/>
          <a:ext cx="249701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3847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5"/>
          <p:cNvGraphicFramePr>
            <a:graphicFrameLocks noGrp="1"/>
          </p:cNvGraphicFramePr>
          <p:nvPr/>
        </p:nvGraphicFramePr>
        <p:xfrm>
          <a:off x="381000" y="2362200"/>
          <a:ext cx="5174298" cy="3576320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Reading Condition Codes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318657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Does not alter remaining 7 bytes</a:t>
            </a:r>
          </a:p>
          <a:p>
            <a:pPr marL="552450" lvl="1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7533" y="3012610"/>
            <a:ext cx="6553200" cy="2997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3962400" y="3399195"/>
            <a:ext cx="5066125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,%rdi   #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setl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# Set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</a:t>
            </a: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movzbq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260255" y="3391972"/>
            <a:ext cx="3429000" cy="11759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long less 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y)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{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return x &lt; y;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}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60255" y="4836795"/>
          <a:ext cx="249701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>
            <a:spLocks/>
          </p:cNvSpPr>
          <p:nvPr/>
        </p:nvSpPr>
        <p:spPr bwMode="auto">
          <a:xfrm>
            <a:off x="6591579" y="5791726"/>
            <a:ext cx="533120" cy="505917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6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4" name="Rectangle 30"/>
          <p:cNvSpPr>
            <a:spLocks/>
          </p:cNvSpPr>
          <p:nvPr/>
        </p:nvSpPr>
        <p:spPr bwMode="auto">
          <a:xfrm>
            <a:off x="4191000" y="5741135"/>
            <a:ext cx="2971800" cy="6071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endParaRPr lang="en-US" sz="20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730" y="4700657"/>
            <a:ext cx="160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 = 2, y = 3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4037" y="6369020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0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0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95462" y="6381879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  <a:endParaRPr lang="en-US" sz="20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851" y="5169457"/>
            <a:ext cx="1034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/>
              <a:t>F </a:t>
            </a:r>
            <a:r>
              <a:rPr lang="en-US" sz="2400" dirty="0"/>
              <a:t>=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9600" y="5149105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SF = ?</a:t>
            </a:r>
          </a:p>
        </p:txBody>
      </p:sp>
    </p:spTree>
    <p:extLst>
      <p:ext uri="{BB962C8B-B14F-4D97-AF65-F5344CB8AC3E}">
        <p14:creationId xmlns:p14="http://schemas.microsoft.com/office/powerpoint/2010/main" val="293246491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5"/>
          <p:cNvGraphicFramePr>
            <a:graphicFrameLocks noGrp="1"/>
          </p:cNvGraphicFramePr>
          <p:nvPr/>
        </p:nvGraphicFramePr>
        <p:xfrm>
          <a:off x="381000" y="2362200"/>
          <a:ext cx="5174298" cy="3576320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Reading Condition Codes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318657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Does not alter remaining 7 bytes</a:t>
            </a:r>
          </a:p>
          <a:p>
            <a:pPr marL="552450" lvl="1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7533" y="3012610"/>
            <a:ext cx="6553200" cy="2997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3962400" y="3399195"/>
            <a:ext cx="5066125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,%rdi   #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setl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# Set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</a:t>
            </a: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movzbq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260255" y="3391972"/>
            <a:ext cx="3429000" cy="11759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long less 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y)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{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return x &lt; y;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}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60255" y="4836795"/>
          <a:ext cx="249701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>
            <a:spLocks/>
          </p:cNvSpPr>
          <p:nvPr/>
        </p:nvSpPr>
        <p:spPr bwMode="auto">
          <a:xfrm>
            <a:off x="6591579" y="5791726"/>
            <a:ext cx="533120" cy="505917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6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4" name="Rectangle 30"/>
          <p:cNvSpPr>
            <a:spLocks/>
          </p:cNvSpPr>
          <p:nvPr/>
        </p:nvSpPr>
        <p:spPr bwMode="auto">
          <a:xfrm>
            <a:off x="4191000" y="5741135"/>
            <a:ext cx="2971800" cy="6071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endParaRPr lang="en-US" sz="20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1871" y="3429000"/>
            <a:ext cx="4875429" cy="27432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730" y="4700657"/>
            <a:ext cx="160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 = 2, y = 3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4037" y="6369020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0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0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95462" y="6381879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  <a:endParaRPr lang="en-US" sz="20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851" y="5169457"/>
            <a:ext cx="1034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/>
              <a:t>F </a:t>
            </a:r>
            <a:r>
              <a:rPr lang="en-US" sz="2400" dirty="0"/>
              <a:t>=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9600" y="5149105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SF =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39184" y="5101790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1411" y="5103595"/>
            <a:ext cx="42832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7CC5D0-DFFB-924B-8A2D-BFE4EE310A65}"/>
              </a:ext>
            </a:extLst>
          </p:cNvPr>
          <p:cNvSpPr/>
          <p:nvPr/>
        </p:nvSpPr>
        <p:spPr>
          <a:xfrm>
            <a:off x="7414260" y="4572000"/>
            <a:ext cx="1527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 00…10</a:t>
            </a:r>
          </a:p>
          <a:p>
            <a:r>
              <a:rPr lang="en-US" sz="2400" dirty="0">
                <a:latin typeface="Courier" pitchFamily="2" charset="0"/>
              </a:rPr>
              <a:t>-00…11</a:t>
            </a:r>
          </a:p>
          <a:p>
            <a:r>
              <a:rPr lang="en-US" sz="2400" dirty="0">
                <a:latin typeface="Courier" pitchFamily="2" charset="0"/>
              </a:rPr>
              <a:t> 11…11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31A113-FC10-C74A-97D1-5ACAF2B13E65}"/>
              </a:ext>
            </a:extLst>
          </p:cNvPr>
          <p:cNvCxnSpPr/>
          <p:nvPr/>
        </p:nvCxnSpPr>
        <p:spPr bwMode="auto">
          <a:xfrm>
            <a:off x="7414260" y="535683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891179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5"/>
          <p:cNvGraphicFramePr>
            <a:graphicFrameLocks noGrp="1"/>
          </p:cNvGraphicFramePr>
          <p:nvPr/>
        </p:nvGraphicFramePr>
        <p:xfrm>
          <a:off x="381000" y="2362200"/>
          <a:ext cx="5174298" cy="3576320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Reading Condition Codes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318657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Does not alter remaining 7 bytes</a:t>
            </a:r>
          </a:p>
          <a:p>
            <a:pPr marL="552450" lvl="1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7533" y="3012610"/>
            <a:ext cx="6553200" cy="2997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3962400" y="3399195"/>
            <a:ext cx="5066125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,%rdi   #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setl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# Set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</a:t>
            </a: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movzbq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260255" y="3391972"/>
            <a:ext cx="3429000" cy="11759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long less 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y)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{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return x &lt; y;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}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60255" y="4836795"/>
          <a:ext cx="249701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>
            <a:spLocks/>
          </p:cNvSpPr>
          <p:nvPr/>
        </p:nvSpPr>
        <p:spPr bwMode="auto">
          <a:xfrm>
            <a:off x="6591579" y="5791726"/>
            <a:ext cx="533120" cy="505917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6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4" name="Rectangle 30"/>
          <p:cNvSpPr>
            <a:spLocks/>
          </p:cNvSpPr>
          <p:nvPr/>
        </p:nvSpPr>
        <p:spPr bwMode="auto">
          <a:xfrm>
            <a:off x="4191000" y="5741135"/>
            <a:ext cx="2971800" cy="6071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endParaRPr lang="en-US" sz="20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730" y="4700657"/>
            <a:ext cx="160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 = 2, y = 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001870" y="3679758"/>
            <a:ext cx="4875429" cy="27432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3978" y="5739825"/>
            <a:ext cx="428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4037" y="6369020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0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0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95462" y="6381879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  <a:endParaRPr lang="en-US" sz="20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851" y="5169457"/>
            <a:ext cx="1034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/>
              <a:t>F </a:t>
            </a:r>
            <a:r>
              <a:rPr lang="en-US" sz="2400" dirty="0"/>
              <a:t>=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9600" y="5149105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SF =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39184" y="5101790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1411" y="5103595"/>
            <a:ext cx="42832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1D3209-21D4-6B44-95D1-CA1B63D94966}"/>
              </a:ext>
            </a:extLst>
          </p:cNvPr>
          <p:cNvSpPr txBox="1"/>
          <p:nvPr/>
        </p:nvSpPr>
        <p:spPr>
          <a:xfrm>
            <a:off x="5676043" y="2130968"/>
            <a:ext cx="3378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Refer to textbook 3.4 on p180 for references to lower bytes of x86-64 registers</a:t>
            </a:r>
          </a:p>
        </p:txBody>
      </p:sp>
    </p:spTree>
    <p:extLst>
      <p:ext uri="{BB962C8B-B14F-4D97-AF65-F5344CB8AC3E}">
        <p14:creationId xmlns:p14="http://schemas.microsoft.com/office/powerpoint/2010/main" val="260384725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5"/>
          <p:cNvGraphicFramePr>
            <a:graphicFrameLocks noGrp="1"/>
          </p:cNvGraphicFramePr>
          <p:nvPr/>
        </p:nvGraphicFramePr>
        <p:xfrm>
          <a:off x="381000" y="2362200"/>
          <a:ext cx="5174298" cy="3576320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Reading Condition Codes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318657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Does not alter remaining 7 bytes</a:t>
            </a:r>
          </a:p>
          <a:p>
            <a:pPr marL="552450" lvl="1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7533" y="3012610"/>
            <a:ext cx="6553200" cy="2997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3962400" y="3399195"/>
            <a:ext cx="5066125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,%rdi   #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setl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# Set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</a:t>
            </a: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movzbq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260255" y="3391972"/>
            <a:ext cx="3429000" cy="11759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long less 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y)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{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return x &lt; y;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}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60255" y="4836795"/>
          <a:ext cx="249701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>
            <a:spLocks/>
          </p:cNvSpPr>
          <p:nvPr/>
        </p:nvSpPr>
        <p:spPr bwMode="auto">
          <a:xfrm>
            <a:off x="6591579" y="5791726"/>
            <a:ext cx="533120" cy="505917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6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4" name="Rectangle 30"/>
          <p:cNvSpPr>
            <a:spLocks/>
          </p:cNvSpPr>
          <p:nvPr/>
        </p:nvSpPr>
        <p:spPr bwMode="auto">
          <a:xfrm>
            <a:off x="4191000" y="5741135"/>
            <a:ext cx="2971800" cy="6071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endParaRPr lang="en-US" sz="20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730" y="4700657"/>
            <a:ext cx="160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 = 2, y =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3978" y="5739825"/>
            <a:ext cx="428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8181" y="5741135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0 </a:t>
            </a:r>
            <a:r>
              <a:rPr lang="mr-IN" sz="3200" b="1" dirty="0">
                <a:solidFill>
                  <a:srgbClr val="FF0000"/>
                </a:solidFill>
              </a:rPr>
              <a:t>…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mr-IN" sz="3200" b="1" dirty="0">
                <a:solidFill>
                  <a:srgbClr val="FF0000"/>
                </a:solidFill>
              </a:rPr>
              <a:t>…</a:t>
            </a:r>
            <a:r>
              <a:rPr lang="en-US" sz="3200" b="1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1870" y="3915696"/>
            <a:ext cx="4875429" cy="27432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4037" y="6369020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0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0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95462" y="6381879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  <a:endParaRPr lang="en-US" sz="20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851" y="5169457"/>
            <a:ext cx="1034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/>
              <a:t>F </a:t>
            </a:r>
            <a:r>
              <a:rPr lang="en-US" sz="2400" dirty="0"/>
              <a:t>=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9600" y="5149105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SF =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39184" y="5101790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1411" y="5103595"/>
            <a:ext cx="42832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A0231-8096-8346-A446-EA58295D2E90}"/>
              </a:ext>
            </a:extLst>
          </p:cNvPr>
          <p:cNvSpPr txBox="1"/>
          <p:nvPr/>
        </p:nvSpPr>
        <p:spPr>
          <a:xfrm>
            <a:off x="5841565" y="2130968"/>
            <a:ext cx="321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Refer to textbook 3.4.2 on p184 for details on </a:t>
            </a:r>
            <a:r>
              <a:rPr lang="en-US" sz="2000" dirty="0" err="1"/>
              <a:t>movzbq</a:t>
            </a:r>
            <a:r>
              <a:rPr lang="en-US" sz="2000" dirty="0"/>
              <a:t> and similar instructions</a:t>
            </a:r>
          </a:p>
        </p:txBody>
      </p:sp>
    </p:spTree>
    <p:extLst>
      <p:ext uri="{BB962C8B-B14F-4D97-AF65-F5344CB8AC3E}">
        <p14:creationId xmlns:p14="http://schemas.microsoft.com/office/powerpoint/2010/main" val="296345510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Reading Condition Codes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Does not alter remaining 7 bytes</a:t>
            </a:r>
          </a:p>
          <a:p>
            <a:pPr marL="552450" lvl="1"/>
            <a:endParaRPr lang="en-US" dirty="0"/>
          </a:p>
        </p:txBody>
      </p:sp>
      <p:graphicFrame>
        <p:nvGraphicFramePr>
          <p:cNvPr id="1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9904"/>
              </p:ext>
            </p:extLst>
          </p:nvPr>
        </p:nvGraphicFramePr>
        <p:xfrm>
          <a:off x="381000" y="2362200"/>
          <a:ext cx="5174298" cy="3576320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5641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Reading Condition Codes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Does not alter remaining 7 bytes</a:t>
            </a:r>
          </a:p>
          <a:p>
            <a:pPr marL="552450" lvl="1"/>
            <a:endParaRPr lang="en-US" dirty="0"/>
          </a:p>
        </p:txBody>
      </p:sp>
      <p:graphicFrame>
        <p:nvGraphicFramePr>
          <p:cNvPr id="13" name="Group 5"/>
          <p:cNvGraphicFramePr>
            <a:graphicFrameLocks noGrp="1"/>
          </p:cNvGraphicFramePr>
          <p:nvPr/>
        </p:nvGraphicFramePr>
        <p:xfrm>
          <a:off x="381000" y="2362200"/>
          <a:ext cx="5174298" cy="3576320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152400" y="4572000"/>
            <a:ext cx="5402898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15000" y="5257800"/>
            <a:ext cx="2304098" cy="904270"/>
          </a:xfrm>
          <a:prstGeom prst="wedgeRoundRectCallout">
            <a:avLst>
              <a:gd name="adj1" fmla="val -67101"/>
              <a:gd name="adj2" fmla="val -101945"/>
              <a:gd name="adj3" fmla="val 16667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/>
                </a:solidFill>
              </a:rPr>
              <a:t>cmpq</a:t>
            </a:r>
            <a:r>
              <a:rPr lang="en-US" sz="2000" dirty="0">
                <a:solidFill>
                  <a:schemeClr val="bg1"/>
                </a:solidFill>
              </a:rPr>
              <a:t> b, 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 &lt; b,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iff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SF != OF</a:t>
            </a:r>
          </a:p>
        </p:txBody>
      </p:sp>
    </p:spTree>
    <p:extLst>
      <p:ext uri="{BB962C8B-B14F-4D97-AF65-F5344CB8AC3E}">
        <p14:creationId xmlns:p14="http://schemas.microsoft.com/office/powerpoint/2010/main" val="249306646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Reading Condition Codes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Does not alter remaining 7 bytes</a:t>
            </a:r>
          </a:p>
          <a:p>
            <a:pPr marL="552450" lvl="1"/>
            <a:endParaRPr lang="en-US" dirty="0"/>
          </a:p>
        </p:txBody>
      </p:sp>
      <p:graphicFrame>
        <p:nvGraphicFramePr>
          <p:cNvPr id="13" name="Group 5"/>
          <p:cNvGraphicFramePr>
            <a:graphicFrameLocks noGrp="1"/>
          </p:cNvGraphicFramePr>
          <p:nvPr/>
        </p:nvGraphicFramePr>
        <p:xfrm>
          <a:off x="381000" y="2362200"/>
          <a:ext cx="5174298" cy="3576320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202724" y="3921760"/>
            <a:ext cx="5402898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778342" y="3329895"/>
            <a:ext cx="2832258" cy="904270"/>
          </a:xfrm>
          <a:prstGeom prst="wedgeRoundRectCallout">
            <a:avLst>
              <a:gd name="adj1" fmla="val -71511"/>
              <a:gd name="adj2" fmla="val 36253"/>
              <a:gd name="adj3" fmla="val 16667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/>
                </a:solidFill>
              </a:rPr>
              <a:t>cmpq</a:t>
            </a:r>
            <a:r>
              <a:rPr lang="en-US" sz="2000" dirty="0">
                <a:solidFill>
                  <a:schemeClr val="bg1"/>
                </a:solidFill>
              </a:rPr>
              <a:t> b, 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 &gt; b,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iff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!(a&lt;b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) &amp;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a!=b</a:t>
            </a:r>
          </a:p>
        </p:txBody>
      </p:sp>
    </p:spTree>
    <p:extLst>
      <p:ext uri="{BB962C8B-B14F-4D97-AF65-F5344CB8AC3E}">
        <p14:creationId xmlns:p14="http://schemas.microsoft.com/office/powerpoint/2010/main" val="914659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7990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</a:t>
            </a:r>
            <a:r>
              <a:rPr lang="en-US" dirty="0" err="1">
                <a:latin typeface="Courier" pitchFamily="2" charset="0"/>
              </a:rPr>
              <a:t>jX</a:t>
            </a:r>
            <a:r>
              <a:rPr lang="en-US" dirty="0"/>
              <a:t>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3876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7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7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7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&gt;= y)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7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700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343400" y="2352040"/>
            <a:ext cx="4648200" cy="283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7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7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7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7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7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7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7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7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7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en-US" sz="17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en-US" sz="17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7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          # 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jmp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if x&lt;y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7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7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7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7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7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7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700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7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7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7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7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7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7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700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7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7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7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700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7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700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7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700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7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7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700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7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700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7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700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7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22579"/>
              </p:ext>
            </p:extLst>
          </p:nvPr>
        </p:nvGraphicFramePr>
        <p:xfrm>
          <a:off x="4710113" y="5257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397000"/>
          <a:ext cx="6096000" cy="7010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C8B1BB-4DC8-684B-816D-67527D4236A5}"/>
              </a:ext>
            </a:extLst>
          </p:cNvPr>
          <p:cNvCxnSpPr/>
          <p:nvPr/>
        </p:nvCxnSpPr>
        <p:spPr bwMode="auto">
          <a:xfrm flipH="1">
            <a:off x="2743200" y="3429000"/>
            <a:ext cx="1966913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3E6410-2176-6546-B0A7-764C8A7DAFF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19400" y="4343400"/>
            <a:ext cx="1890713" cy="152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23089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764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863600"/>
          </a:xfrm>
          <a:ln/>
        </p:spPr>
        <p:txBody>
          <a:bodyPr/>
          <a:lstStyle/>
          <a:p>
            <a:r>
              <a:rPr lang="en-US"/>
              <a:t>jX Instructions</a:t>
            </a:r>
          </a:p>
          <a:p>
            <a:pPr marL="552450" lvl="1"/>
            <a:r>
              <a:rPr lang="en-US"/>
              <a:t>Jump to different part of code depending on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00953"/>
              </p:ext>
            </p:extLst>
          </p:nvPr>
        </p:nvGraphicFramePr>
        <p:xfrm>
          <a:off x="914400" y="2270760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533400" y="4800600"/>
            <a:ext cx="5402898" cy="5334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425609" y="5067300"/>
            <a:ext cx="2667000" cy="1143000"/>
          </a:xfrm>
          <a:prstGeom prst="wedgeRoundRectCallout">
            <a:avLst>
              <a:gd name="adj1" fmla="val -74657"/>
              <a:gd name="adj2" fmla="val -44630"/>
              <a:gd name="adj3" fmla="val 16667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/>
                </a:solidFill>
                <a:latin typeface="Courier" pitchFamily="2" charset="0"/>
              </a:rPr>
              <a:t>cmpq</a:t>
            </a:r>
            <a:r>
              <a:rPr lang="en-US" sz="2000" dirty="0">
                <a:solidFill>
                  <a:schemeClr val="bg1"/>
                </a:solidFill>
                <a:latin typeface="Courier" pitchFamily="2" charset="0"/>
              </a:rPr>
              <a:t> b, 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/>
                </a:solidFill>
                <a:latin typeface="Courier" pitchFamily="2" charset="0"/>
              </a:rPr>
              <a:t>jl</a:t>
            </a:r>
            <a:r>
              <a:rPr lang="en-US" sz="2000" dirty="0">
                <a:solidFill>
                  <a:schemeClr val="bg1"/>
                </a:solidFill>
                <a:latin typeface="Courier" pitchFamily="2" charset="0"/>
              </a:rPr>
              <a:t> Line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# Jump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to Line if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 &lt; b</a:t>
            </a:r>
          </a:p>
        </p:txBody>
      </p:sp>
    </p:spTree>
    <p:extLst>
      <p:ext uri="{BB962C8B-B14F-4D97-AF65-F5344CB8AC3E}">
        <p14:creationId xmlns:p14="http://schemas.microsoft.com/office/powerpoint/2010/main" val="39121572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863600"/>
          </a:xfrm>
          <a:ln/>
        </p:spPr>
        <p:txBody>
          <a:bodyPr/>
          <a:lstStyle/>
          <a:p>
            <a:r>
              <a:rPr lang="en-US"/>
              <a:t>jX Instructions</a:t>
            </a:r>
          </a:p>
          <a:p>
            <a:pPr marL="552450" lvl="1"/>
            <a:r>
              <a:rPr lang="en-US"/>
              <a:t>Jump to different part of code depending on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/>
        </p:nvGraphicFramePr>
        <p:xfrm>
          <a:off x="914400" y="2270760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660991" y="3505200"/>
            <a:ext cx="5402898" cy="5334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317298" y="3771900"/>
            <a:ext cx="2667000" cy="1143000"/>
          </a:xfrm>
          <a:prstGeom prst="wedgeRoundRectCallout">
            <a:avLst>
              <a:gd name="adj1" fmla="val -74657"/>
              <a:gd name="adj2" fmla="val -44630"/>
              <a:gd name="adj3" fmla="val 16667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/>
                </a:solidFill>
                <a:latin typeface="Courier" pitchFamily="2" charset="0"/>
              </a:rPr>
              <a:t>testq</a:t>
            </a:r>
            <a:r>
              <a:rPr lang="en-US" sz="2000" dirty="0">
                <a:solidFill>
                  <a:schemeClr val="bg1"/>
                </a:solidFill>
                <a:latin typeface="Courier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urier" pitchFamily="2" charset="0"/>
              </a:rPr>
              <a:t>a,a</a:t>
            </a:r>
            <a:endParaRPr lang="en-US" sz="2000" dirty="0">
              <a:solidFill>
                <a:schemeClr val="bg1"/>
              </a:solidFill>
              <a:latin typeface="Courier" pitchFamily="2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/>
                </a:solidFill>
                <a:latin typeface="Courier" pitchFamily="2" charset="0"/>
              </a:rPr>
              <a:t>js</a:t>
            </a:r>
            <a:r>
              <a:rPr lang="en-US" sz="2000" dirty="0">
                <a:solidFill>
                  <a:schemeClr val="bg1"/>
                </a:solidFill>
                <a:latin typeface="Courier" pitchFamily="2" charset="0"/>
              </a:rPr>
              <a:t> Line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# Jump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to Line if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 &lt; 0</a:t>
            </a:r>
          </a:p>
        </p:txBody>
      </p:sp>
    </p:spTree>
    <p:extLst>
      <p:ext uri="{BB962C8B-B14F-4D97-AF65-F5344CB8AC3E}">
        <p14:creationId xmlns:p14="http://schemas.microsoft.com/office/powerpoint/2010/main" val="8771465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863600"/>
          </a:xfrm>
          <a:ln/>
        </p:spPr>
        <p:txBody>
          <a:bodyPr/>
          <a:lstStyle/>
          <a:p>
            <a:r>
              <a:rPr lang="en-US"/>
              <a:t>jX Instructions</a:t>
            </a:r>
          </a:p>
          <a:p>
            <a:pPr marL="552450" lvl="1"/>
            <a:r>
              <a:rPr lang="en-US"/>
              <a:t>Jump to different part of code depending on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/>
        </p:nvGraphicFramePr>
        <p:xfrm>
          <a:off x="914400" y="2270760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685800" y="2540000"/>
            <a:ext cx="5402898" cy="5334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2075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43840" y="1752600"/>
            <a:ext cx="3566160" cy="196631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y)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&gt;= y)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400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602980" cy="6096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 (Jump to position designated by label)</a:t>
            </a:r>
          </a:p>
          <a:p>
            <a:endParaRPr lang="en-US" dirty="0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4341814" y="1661160"/>
            <a:ext cx="4421186" cy="26822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en-US" sz="16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          #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jmp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if x&lt;y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6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6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6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600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6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6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6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600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6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600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6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600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6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600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6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600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6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600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6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600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62018928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43840" y="1752600"/>
            <a:ext cx="3566160" cy="196631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y)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&gt;= y)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400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602980" cy="6096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 (Jump to position designated by label)</a:t>
            </a:r>
          </a:p>
          <a:p>
            <a:endParaRPr lang="en-US" dirty="0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4341814" y="1661160"/>
            <a:ext cx="4421186" cy="26822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en-US" sz="16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          #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jmp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if x&lt;y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6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6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6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600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6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6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600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600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6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600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6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600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6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600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6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600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6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600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600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600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223520" y="3869055"/>
            <a:ext cx="3586480" cy="260794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y)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(x &lt; y);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400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2" name="Left-Right Arrow 11"/>
          <p:cNvSpPr/>
          <p:nvPr/>
        </p:nvSpPr>
        <p:spPr bwMode="auto">
          <a:xfrm rot="19589061">
            <a:off x="3832602" y="4624185"/>
            <a:ext cx="1752600" cy="609600"/>
          </a:xfrm>
          <a:prstGeom prst="leftRight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7504" y="5527250"/>
            <a:ext cx="4812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jX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” of assembly equivalent to “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goto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” in C</a:t>
            </a:r>
          </a:p>
        </p:txBody>
      </p:sp>
    </p:spTree>
    <p:extLst>
      <p:ext uri="{BB962C8B-B14F-4D97-AF65-F5344CB8AC3E}">
        <p14:creationId xmlns:p14="http://schemas.microsoft.com/office/powerpoint/2010/main" val="175108809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  <p:extLst>
      <p:ext uri="{BB962C8B-B14F-4D97-AF65-F5344CB8AC3E}">
        <p14:creationId xmlns:p14="http://schemas.microsoft.com/office/powerpoint/2010/main" val="42866903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</a:t>
            </a: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8950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8382000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endParaRPr lang="en-US" dirty="0"/>
          </a:p>
          <a:p>
            <a:r>
              <a:rPr lang="en-US" dirty="0"/>
              <a:t>Use conditional branch to either continue looping or to exit loop</a:t>
            </a:r>
          </a:p>
        </p:txBody>
      </p:sp>
    </p:spTree>
    <p:extLst>
      <p:ext uri="{BB962C8B-B14F-4D97-AF65-F5344CB8AC3E}">
        <p14:creationId xmlns:p14="http://schemas.microsoft.com/office/powerpoint/2010/main" val="116198295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8382000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endParaRPr lang="en-US" dirty="0"/>
          </a:p>
          <a:p>
            <a:r>
              <a:rPr lang="en-US" dirty="0"/>
              <a:t>Use conditional branch to either continue looping or to exit loop</a:t>
            </a:r>
          </a:p>
        </p:txBody>
      </p:sp>
    </p:spTree>
    <p:extLst>
      <p:ext uri="{BB962C8B-B14F-4D97-AF65-F5344CB8AC3E}">
        <p14:creationId xmlns:p14="http://schemas.microsoft.com/office/powerpoint/2010/main" val="219673600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/>
          </p:cNvSpPr>
          <p:nvPr/>
        </p:nvSpPr>
        <p:spPr bwMode="auto">
          <a:xfrm>
            <a:off x="290513" y="1066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600" y="4343400"/>
            <a:ext cx="5791200" cy="2057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$0, %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	#  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accent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loop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andq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$1, %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	#  t = 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#  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shrq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		#  </a:t>
            </a:r>
            <a:r>
              <a:rPr lang="cs-CZ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jne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</a:t>
            </a:r>
            <a:r>
              <a:rPr lang="cs-CZ" sz="1800" b="1" dirty="0">
                <a:solidFill>
                  <a:schemeClr val="accent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	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(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loop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5921280-0482-9C4D-AAB4-F1AF6B4675B9}"/>
              </a:ext>
            </a:extLst>
          </p:cNvPr>
          <p:cNvSpPr/>
          <p:nvPr/>
        </p:nvSpPr>
        <p:spPr bwMode="auto">
          <a:xfrm>
            <a:off x="109728" y="5486400"/>
            <a:ext cx="2057400" cy="737615"/>
          </a:xfrm>
          <a:prstGeom prst="wedgeRoundRectCallout">
            <a:avLst>
              <a:gd name="adj1" fmla="val 70676"/>
              <a:gd name="adj2" fmla="val 39667"/>
              <a:gd name="adj3" fmla="val 16667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if ZF is not set to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16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in x86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267200" y="2819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</a:rPr>
              <a:t>Data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267200" y="33528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</a:rPr>
              <a:t>Instructions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19812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algn="l" eaLnBrk="0" hangingPunct="0"/>
            <a:r>
              <a:rPr lang="en-US" sz="2400" b="1" dirty="0">
                <a:latin typeface="Calibri" pitchFamily="34" charset="0"/>
              </a:rPr>
              <a:t>CPU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26670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400" b="1" dirty="0">
                <a:latin typeface="Calibri" pitchFamily="34" charset="0"/>
              </a:rPr>
              <a:t>PC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62200" y="2362200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400" b="1" dirty="0">
                <a:latin typeface="Calibri" pitchFamily="34" charset="0"/>
              </a:rPr>
              <a:t>Registers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19800" y="1905000"/>
            <a:ext cx="1752600" cy="381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eaLnBrk="0" hangingPunct="0"/>
            <a:r>
              <a:rPr lang="en-US" sz="2400" b="1" dirty="0">
                <a:latin typeface="Calibri" pitchFamily="34" charset="0"/>
              </a:rPr>
              <a:t>Memory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72200" y="2590800"/>
            <a:ext cx="17526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 eaLnBrk="0" hangingPunct="0"/>
            <a:r>
              <a:rPr lang="en-US" sz="2000" b="1" dirty="0">
                <a:latin typeface="Calibri" pitchFamily="34" charset="0"/>
              </a:rPr>
              <a:t>Object Code</a:t>
            </a:r>
          </a:p>
          <a:p>
            <a:pPr algn="l" eaLnBrk="0" hangingPunct="0"/>
            <a:r>
              <a:rPr lang="en-US" sz="2000" b="1" dirty="0">
                <a:latin typeface="Calibri" pitchFamily="34" charset="0"/>
              </a:rPr>
              <a:t>Program Data</a:t>
            </a:r>
          </a:p>
          <a:p>
            <a:pPr algn="l" eaLnBrk="0" hangingPunct="0"/>
            <a:r>
              <a:rPr lang="en-US" sz="2000" b="1" dirty="0">
                <a:latin typeface="Calibri" pitchFamily="34" charset="0"/>
              </a:rPr>
              <a:t>OS Data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267200" y="26670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l" eaLnBrk="0" hangingPunct="0"/>
            <a:endParaRPr lang="en-US" sz="2400" b="1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267200" y="3200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pPr algn="l" eaLnBrk="0" hangingPunct="0"/>
            <a:endParaRPr lang="en-US" sz="2400" b="1" dirty="0">
              <a:latin typeface="Calibri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267200" y="3733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en-US" sz="2400" b="1" dirty="0">
              <a:latin typeface="Calibri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267200" y="22606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</a:rPr>
              <a:t>Addresses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019800" y="3886200"/>
            <a:ext cx="17526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>
                <a:latin typeface="Calibri" pitchFamily="34" charset="0"/>
              </a:rPr>
              <a:t>Stack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362200" y="3276600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>
                <a:latin typeface="Calibri" pitchFamily="34" charset="0"/>
              </a:rPr>
              <a:t>Condition</a:t>
            </a:r>
          </a:p>
          <a:p>
            <a:pPr eaLnBrk="0" hangingPunct="0"/>
            <a:r>
              <a:rPr lang="en-US" sz="2400" b="1" dirty="0">
                <a:latin typeface="Calibri" pitchFamily="34" charset="0"/>
              </a:rPr>
              <a:t>Codes</a:t>
            </a: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1371600" y="3464355"/>
            <a:ext cx="691290" cy="345645"/>
          </a:xfrm>
          <a:custGeom>
            <a:avLst/>
            <a:gdLst>
              <a:gd name="T0" fmla="*/ 0 w 297"/>
              <a:gd name="T1" fmla="*/ 0 h 145"/>
              <a:gd name="T2" fmla="*/ 96 w 297"/>
              <a:gd name="T3" fmla="*/ 144 h 145"/>
              <a:gd name="T4" fmla="*/ 200 w 297"/>
              <a:gd name="T5" fmla="*/ 145 h 145"/>
              <a:gd name="T6" fmla="*/ 297 w 297"/>
              <a:gd name="T7" fmla="*/ 1 h 145"/>
              <a:gd name="T8" fmla="*/ 192 w 297"/>
              <a:gd name="T9" fmla="*/ 0 h 145"/>
              <a:gd name="T10" fmla="*/ 144 w 297"/>
              <a:gd name="T11" fmla="*/ 48 h 145"/>
              <a:gd name="T12" fmla="*/ 96 w 297"/>
              <a:gd name="T13" fmla="*/ 0 h 145"/>
              <a:gd name="T14" fmla="*/ 0 w 297"/>
              <a:gd name="T15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7" h="145">
                <a:moveTo>
                  <a:pt x="0" y="0"/>
                </a:moveTo>
                <a:lnTo>
                  <a:pt x="96" y="144"/>
                </a:lnTo>
                <a:lnTo>
                  <a:pt x="200" y="145"/>
                </a:lnTo>
                <a:lnTo>
                  <a:pt x="297" y="1"/>
                </a:lnTo>
                <a:lnTo>
                  <a:pt x="192" y="0"/>
                </a:lnTo>
                <a:lnTo>
                  <a:pt x="144" y="48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lt1"/>
                </a:solidFill>
              </a:rPr>
              <a:t>ALU</a:t>
            </a:r>
          </a:p>
        </p:txBody>
      </p:sp>
      <p:sp>
        <p:nvSpPr>
          <p:cNvPr id="18" name="Rectangle 10"/>
          <p:cNvSpPr>
            <a:spLocks/>
          </p:cNvSpPr>
          <p:nvPr/>
        </p:nvSpPr>
        <p:spPr bwMode="auto">
          <a:xfrm>
            <a:off x="1692965" y="4838701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19" name="Rectangle 11"/>
          <p:cNvSpPr>
            <a:spLocks/>
          </p:cNvSpPr>
          <p:nvPr/>
        </p:nvSpPr>
        <p:spPr bwMode="auto">
          <a:xfrm>
            <a:off x="2366065" y="4838701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20" name="Rectangle 12"/>
          <p:cNvSpPr>
            <a:spLocks/>
          </p:cNvSpPr>
          <p:nvPr/>
        </p:nvSpPr>
        <p:spPr bwMode="auto">
          <a:xfrm>
            <a:off x="3039165" y="4838701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21" name="Rectangle 13"/>
          <p:cNvSpPr>
            <a:spLocks/>
          </p:cNvSpPr>
          <p:nvPr/>
        </p:nvSpPr>
        <p:spPr bwMode="auto">
          <a:xfrm>
            <a:off x="3712265" y="4838701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23" name="Right Brace 22"/>
          <p:cNvSpPr/>
          <p:nvPr/>
        </p:nvSpPr>
        <p:spPr bwMode="auto">
          <a:xfrm rot="16200000">
            <a:off x="2601553" y="3296218"/>
            <a:ext cx="685799" cy="2170565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5147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228725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641475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2192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631950"/>
            <a:ext cx="3886200" cy="1514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Arial Narrow Bold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035300"/>
            <a:ext cx="8382000" cy="3797300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146425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8577466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170034" y="302641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246234" y="344551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</a:t>
            </a:r>
          </a:p>
        </p:txBody>
      </p:sp>
    </p:spTree>
    <p:extLst>
      <p:ext uri="{BB962C8B-B14F-4D97-AF65-F5344CB8AC3E}">
        <p14:creationId xmlns:p14="http://schemas.microsoft.com/office/powerpoint/2010/main" val="16211462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170034" y="302641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246234" y="344551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4051142" y="128904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4324192" y="1829431"/>
            <a:ext cx="2362200" cy="2209801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0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20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0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20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0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0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0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4590554">
            <a:off x="3171032" y="2632739"/>
            <a:ext cx="762000" cy="1202847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6641625" y="2477765"/>
            <a:ext cx="2525713" cy="91313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</a:rPr>
              <a:t>“Jump-to-middle”</a:t>
            </a:r>
          </a:p>
          <a:p>
            <a:pPr marL="185738" indent="-185738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</a:rPr>
              <a:t>(used with </a:t>
            </a:r>
            <a:r>
              <a:rPr lang="mr-IN" sz="24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–</a:t>
            </a:r>
            <a:r>
              <a:rPr lang="en-US" sz="24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Og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996761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170034" y="302641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246234" y="344551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4051142" y="128904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4324192" y="1829431"/>
            <a:ext cx="2362200" cy="2209801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0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20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0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20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0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0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0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4590554">
            <a:off x="3171032" y="2632739"/>
            <a:ext cx="762000" cy="1202847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4324192" y="4471661"/>
            <a:ext cx="2362200" cy="2209801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0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0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0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20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0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20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0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0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0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6641625" y="2477765"/>
            <a:ext cx="2525713" cy="91313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</a:rPr>
              <a:t>“Jump-to-middle”</a:t>
            </a:r>
          </a:p>
          <a:p>
            <a:pPr marL="185738" indent="-185738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</a:rPr>
              <a:t>(used with </a:t>
            </a:r>
            <a:r>
              <a:rPr lang="mr-IN" sz="24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–</a:t>
            </a:r>
            <a:r>
              <a:rPr lang="en-US" sz="24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Og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</a:rPr>
              <a:t>)</a:t>
            </a:r>
          </a:p>
        </p:txBody>
      </p:sp>
      <p:sp>
        <p:nvSpPr>
          <p:cNvPr id="15" name="Rectangle 8"/>
          <p:cNvSpPr>
            <a:spLocks/>
          </p:cNvSpPr>
          <p:nvPr/>
        </p:nvSpPr>
        <p:spPr bwMode="auto">
          <a:xfrm>
            <a:off x="6744812" y="4953000"/>
            <a:ext cx="2381408" cy="91313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</a:rPr>
              <a:t>“Guided-do”</a:t>
            </a:r>
          </a:p>
          <a:p>
            <a:pPr marL="185738" indent="-185738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</a:rPr>
              <a:t>(used with </a:t>
            </a:r>
            <a:r>
              <a:rPr lang="mr-IN" sz="24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–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O1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</a:rPr>
              <a:t>)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18639869">
            <a:off x="3072866" y="4162794"/>
            <a:ext cx="762000" cy="1202847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622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838200" y="2160270"/>
            <a:ext cx="11430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136507" y="2722920"/>
            <a:ext cx="2822575" cy="23548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6543993" y="2682874"/>
            <a:ext cx="2819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Jump-to-middle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044306" y="1295400"/>
            <a:ext cx="2822576" cy="261874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5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5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5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5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500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5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5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500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</a:t>
            </a:r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6879909" y="5103811"/>
            <a:ext cx="1883091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Guided-do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4052253" y="4086860"/>
            <a:ext cx="2819709" cy="261874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5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5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5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5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500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5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500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500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5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5" name="AutoShape 11"/>
          <p:cNvSpPr>
            <a:spLocks/>
          </p:cNvSpPr>
          <p:nvPr/>
        </p:nvSpPr>
        <p:spPr bwMode="auto">
          <a:xfrm rot="14590554">
            <a:off x="3202889" y="2875058"/>
            <a:ext cx="762000" cy="758768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18639869">
            <a:off x="3208871" y="4440505"/>
            <a:ext cx="762000" cy="77412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Rectangle 8"/>
          <p:cNvSpPr>
            <a:spLocks/>
          </p:cNvSpPr>
          <p:nvPr/>
        </p:nvSpPr>
        <p:spPr bwMode="auto">
          <a:xfrm>
            <a:off x="4001444" y="82169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65130520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EA726A77-D74C-6E45-9D8A-B781C22DC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422887648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381000" y="3124200"/>
            <a:ext cx="4800600" cy="3124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rgbClr val="0432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432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</a:t>
            </a:r>
            <a:r>
              <a:rPr lang="en-US" sz="1800" b="1" dirty="0" err="1">
                <a:solidFill>
                  <a:srgbClr val="FF93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93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64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 (x &gt;&gt; 1) &amp; 0x1;</a:t>
            </a:r>
          </a:p>
          <a:p>
            <a:pPr algn="l"/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EA726A77-D74C-6E45-9D8A-B781C22DC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707C7A99-9D80-274E-8644-90EBBB9F024B}"/>
              </a:ext>
            </a:extLst>
          </p:cNvPr>
          <p:cNvSpPr>
            <a:spLocks/>
          </p:cNvSpPr>
          <p:nvPr/>
        </p:nvSpPr>
        <p:spPr bwMode="auto">
          <a:xfrm>
            <a:off x="5486400" y="2590800"/>
            <a:ext cx="7620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432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432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5F95D92E-748C-4C4F-878C-800611DC3C83}"/>
              </a:ext>
            </a:extLst>
          </p:cNvPr>
          <p:cNvSpPr>
            <a:spLocks/>
          </p:cNvSpPr>
          <p:nvPr/>
        </p:nvSpPr>
        <p:spPr bwMode="auto">
          <a:xfrm>
            <a:off x="6477000" y="2590800"/>
            <a:ext cx="9144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FF93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93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64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71462743-A53F-ED48-98BB-464FE5ADA521}"/>
              </a:ext>
            </a:extLst>
          </p:cNvPr>
          <p:cNvSpPr>
            <a:spLocks/>
          </p:cNvSpPr>
          <p:nvPr/>
        </p:nvSpPr>
        <p:spPr bwMode="auto">
          <a:xfrm>
            <a:off x="7650480" y="2590800"/>
            <a:ext cx="5334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A1967E27-3D82-204F-BD20-F44909661DBD}"/>
              </a:ext>
            </a:extLst>
          </p:cNvPr>
          <p:cNvSpPr>
            <a:spLocks/>
          </p:cNvSpPr>
          <p:nvPr/>
        </p:nvSpPr>
        <p:spPr bwMode="auto">
          <a:xfrm>
            <a:off x="5486400" y="3390646"/>
            <a:ext cx="2971800" cy="876554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</a:t>
            </a:r>
          </a:p>
          <a:p>
            <a:pPr algn="l"/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(x &gt;&gt;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+= bit;</a:t>
            </a: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F55251D3-7477-BB46-AB32-3F54AB265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133600"/>
            <a:ext cx="6286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FEA9081D-16FF-A940-8A8B-74D354533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2133600"/>
            <a:ext cx="7048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4034AEFD-0521-D54E-BBCD-D27D6B14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33600"/>
            <a:ext cx="11430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28E1F6CA-A26D-394F-9130-6F6E2B965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2977896"/>
            <a:ext cx="8953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3010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While Loop</a:t>
            </a: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9D85169-E58E-4B44-80DE-88D95B4D4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7F7AF1B2-193B-9944-B9A7-4C7DC475A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6531D204-B06A-BE4C-9D5A-89F57BDD5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962400"/>
            <a:ext cx="281940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i="1" dirty="0">
                <a:latin typeface="+mj-lt"/>
              </a:rPr>
              <a:t>Init</a:t>
            </a:r>
            <a:r>
              <a:rPr lang="en-US" sz="2400" i="1" dirty="0">
                <a:latin typeface="Courier New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while (</a:t>
            </a:r>
            <a:r>
              <a:rPr lang="en-US" sz="2400" i="1" dirty="0">
                <a:latin typeface="+mj-lt"/>
              </a:rPr>
              <a:t>Test </a:t>
            </a:r>
            <a:r>
              <a:rPr lang="en-US" sz="2400" dirty="0">
                <a:latin typeface="Courier New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  <a:endParaRPr lang="en-US" sz="2400" i="1" dirty="0"/>
          </a:p>
          <a:p>
            <a:pPr algn="l">
              <a:spcBef>
                <a:spcPct val="50000"/>
              </a:spcBef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D4A12804-418B-CA44-9242-3E60F77FA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3429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While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6F39ACDC-24A0-8F43-81C1-DA72A8F312FC}"/>
              </a:ext>
            </a:extLst>
          </p:cNvPr>
          <p:cNvSpPr>
            <a:spLocks/>
          </p:cNvSpPr>
          <p:nvPr/>
        </p:nvSpPr>
        <p:spPr bwMode="auto">
          <a:xfrm>
            <a:off x="1905000" y="289560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4999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D7E90BC3-3076-D14B-8185-9797726A2AFB}"/>
              </a:ext>
            </a:extLst>
          </p:cNvPr>
          <p:cNvSpPr>
            <a:spLocks/>
          </p:cNvSpPr>
          <p:nvPr/>
        </p:nvSpPr>
        <p:spPr bwMode="auto">
          <a:xfrm>
            <a:off x="4038600" y="3048000"/>
            <a:ext cx="4933950" cy="369885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64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 (x &gt;&gt; 1)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F603A3D-7324-A643-AE18-422BD639F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962400"/>
            <a:ext cx="281940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i="1" dirty="0">
                <a:latin typeface="+mj-lt"/>
              </a:rPr>
              <a:t>Init</a:t>
            </a:r>
            <a:r>
              <a:rPr lang="en-US" sz="2400" i="1" dirty="0">
                <a:latin typeface="Courier New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while (</a:t>
            </a:r>
            <a:r>
              <a:rPr lang="en-US" sz="2400" i="1" dirty="0">
                <a:latin typeface="+mj-lt"/>
              </a:rPr>
              <a:t>Test </a:t>
            </a:r>
            <a:r>
              <a:rPr lang="en-US" sz="2400" dirty="0">
                <a:latin typeface="Courier New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  <a:endParaRPr lang="en-US" sz="2400" i="1" dirty="0"/>
          </a:p>
          <a:p>
            <a:pPr algn="l">
              <a:spcBef>
                <a:spcPct val="50000"/>
              </a:spcBef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3E636120-BA0F-6E49-98F6-DA738C523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3429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While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09188A6C-5998-904A-BCCF-100C44DE612B}"/>
              </a:ext>
            </a:extLst>
          </p:cNvPr>
          <p:cNvSpPr>
            <a:spLocks/>
          </p:cNvSpPr>
          <p:nvPr/>
        </p:nvSpPr>
        <p:spPr bwMode="auto">
          <a:xfrm>
            <a:off x="1905000" y="289560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44FB2430-C397-1C4F-9E7E-C6BFF2A99EC8}"/>
              </a:ext>
            </a:extLst>
          </p:cNvPr>
          <p:cNvSpPr>
            <a:spLocks/>
          </p:cNvSpPr>
          <p:nvPr/>
        </p:nvSpPr>
        <p:spPr bwMode="auto">
          <a:xfrm>
            <a:off x="5486400" y="1143000"/>
            <a:ext cx="7620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432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432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88CBEF3-0310-1E4C-A84D-C11981EBFF30}"/>
              </a:ext>
            </a:extLst>
          </p:cNvPr>
          <p:cNvSpPr>
            <a:spLocks/>
          </p:cNvSpPr>
          <p:nvPr/>
        </p:nvSpPr>
        <p:spPr bwMode="auto">
          <a:xfrm>
            <a:off x="6477000" y="1143000"/>
            <a:ext cx="9144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FF93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93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64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BC1A182C-3FB2-A743-ABA5-C5D8B183ABFF}"/>
              </a:ext>
            </a:extLst>
          </p:cNvPr>
          <p:cNvSpPr>
            <a:spLocks/>
          </p:cNvSpPr>
          <p:nvPr/>
        </p:nvSpPr>
        <p:spPr bwMode="auto">
          <a:xfrm>
            <a:off x="7650480" y="1143000"/>
            <a:ext cx="5334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7CBDB653-13BA-B64C-9E54-1CEE90816715}"/>
              </a:ext>
            </a:extLst>
          </p:cNvPr>
          <p:cNvSpPr>
            <a:spLocks/>
          </p:cNvSpPr>
          <p:nvPr/>
        </p:nvSpPr>
        <p:spPr bwMode="auto">
          <a:xfrm>
            <a:off x="5486400" y="1942846"/>
            <a:ext cx="2971800" cy="876554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</a:t>
            </a:r>
          </a:p>
          <a:p>
            <a:pPr algn="l"/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(x &gt;&gt;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+= bit;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70E83C67-15A9-9642-BE4C-6DB312796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685800"/>
            <a:ext cx="6286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2ACC5D9C-11BA-3343-BAEA-4D9887AF9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685800"/>
            <a:ext cx="7048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E8EB4CA3-F101-1843-8173-F267DD956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85800"/>
            <a:ext cx="11430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85D4AC2B-A48B-0549-8098-E6BD6C49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1530096"/>
            <a:ext cx="8953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44442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/>
        </p:nvSpPr>
        <p:spPr bwMode="auto">
          <a:xfrm>
            <a:off x="381000" y="13541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</a:t>
            </a:r>
            <a:r>
              <a:rPr lang="en-US" dirty="0">
                <a:sym typeface="Wingdings"/>
              </a:rPr>
              <a:t> Do-While Conversion</a:t>
            </a:r>
            <a:endParaRPr lang="en-US" dirty="0"/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28600" y="19050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64;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1)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0574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724400" y="1371600"/>
            <a:ext cx="4343400" cy="541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64))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1)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64)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2514600"/>
            <a:ext cx="4924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Init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2971800"/>
            <a:ext cx="7502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1800" i="1" dirty="0">
                <a:latin typeface="+mj-lt"/>
              </a:rPr>
              <a:t>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4038600"/>
            <a:ext cx="710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Body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4876800"/>
            <a:ext cx="9284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Update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5334000"/>
            <a:ext cx="6123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3176180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(think of it as side effect) by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↔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if carry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if two’s-complement (signed) overflow</a:t>
            </a:r>
            <a:br>
              <a:rPr lang="en-US" dirty="0"/>
            </a:b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Not set by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instruction</a:t>
            </a:r>
          </a:p>
        </p:txBody>
      </p:sp>
    </p:spTree>
    <p:extLst>
      <p:ext uri="{BB962C8B-B14F-4D97-AF65-F5344CB8AC3E}">
        <p14:creationId xmlns:p14="http://schemas.microsoft.com/office/powerpoint/2010/main" val="199405682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/>
        </p:nvSpPr>
        <p:spPr bwMode="auto">
          <a:xfrm>
            <a:off x="381000" y="13541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</a:t>
            </a:r>
            <a:r>
              <a:rPr lang="en-US" dirty="0">
                <a:sym typeface="Wingdings"/>
              </a:rPr>
              <a:t> Do-While Conversion</a:t>
            </a:r>
            <a:endParaRPr 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5676900"/>
            <a:ext cx="4191000" cy="876300"/>
          </a:xfrm>
          <a:ln/>
        </p:spPr>
        <p:txBody>
          <a:bodyPr/>
          <a:lstStyle/>
          <a:p>
            <a:r>
              <a:rPr lang="en-US" dirty="0"/>
              <a:t>Initial test can be optimized away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28600" y="1905000"/>
            <a:ext cx="41910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64;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1)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0574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724400" y="1371600"/>
            <a:ext cx="4343400" cy="541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64))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1)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64)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2514600"/>
            <a:ext cx="4924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Init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2971800"/>
            <a:ext cx="7502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1800" i="1" dirty="0">
                <a:latin typeface="+mj-lt"/>
              </a:rPr>
              <a:t>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4038600"/>
            <a:ext cx="710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Body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4876800"/>
            <a:ext cx="9284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Update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5334000"/>
            <a:ext cx="6123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Test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29200" y="2819400"/>
            <a:ext cx="2209800" cy="533400"/>
            <a:chOff x="5029200" y="2743200"/>
            <a:chExt cx="2209800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3823731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Goto</a:t>
            </a:r>
            <a:r>
              <a:rPr lang="en-US" dirty="0"/>
              <a:t>” easily abused =&gt; </a:t>
            </a:r>
            <a:r>
              <a:rPr lang="en-US" altLang="en-US" dirty="0"/>
              <a:t>Spaghetti code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143000" y="1600200"/>
            <a:ext cx="2895600" cy="510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2880" tIns="182880" rIns="38100" bIns="18288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test = 1;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loop: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if(test == 0)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goto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loopend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if(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== 1)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{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= 3;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goto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preloop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 }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If($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== 2)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		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goto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L_7;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if($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== 7)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{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	L_7: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	    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= 9;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	    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goto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preloop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}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+ 5;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test = 0;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preloop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: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- 1;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     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goto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loop;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loopend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: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52999" y="1600200"/>
            <a:ext cx="2895600" cy="42167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2880" tIns="182880" rIns="38100" bIns="18288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test = true;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while(test)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{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switch(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{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case 1: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= 3;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	 break;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case 2: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	case 7: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= 9;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		break;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default: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+= 5;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	test = false;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	break;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en-US" sz="1100" b="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-= 1;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1100" b="0" kern="0" dirty="0">
                <a:latin typeface="Courier New" charset="0"/>
                <a:ea typeface="Courier New" charset="0"/>
                <a:cs typeface="Courier New" charset="0"/>
              </a:rPr>
              <a:t> }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en-US" sz="1100" b="0" kern="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6931" y="1174233"/>
            <a:ext cx="156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Goto</a:t>
            </a:r>
            <a:r>
              <a:rPr lang="en-US" sz="2000" dirty="0"/>
              <a:t> version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1643" y="1133295"/>
            <a:ext cx="2038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Non-</a:t>
            </a:r>
            <a:r>
              <a:rPr lang="en-US" sz="2000" dirty="0" err="1"/>
              <a:t>goto</a:t>
            </a:r>
            <a:r>
              <a:rPr lang="en-US" sz="2000" dirty="0"/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628958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Debate around “</a:t>
            </a:r>
            <a:r>
              <a:rPr lang="en-US" dirty="0" err="1"/>
              <a:t>goto</a:t>
            </a:r>
            <a:r>
              <a:rPr lang="en-US" dirty="0"/>
              <a:t>” statement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0505"/>
          <a:stretch/>
        </p:blipFill>
        <p:spPr>
          <a:xfrm>
            <a:off x="609600" y="1845977"/>
            <a:ext cx="3312024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5828" y="5552444"/>
            <a:ext cx="3320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Communication </a:t>
            </a:r>
            <a:r>
              <a:rPr lang="en-US" sz="2000"/>
              <a:t>of ACM</a:t>
            </a:r>
            <a:r>
              <a:rPr lang="en-US" sz="2000" dirty="0"/>
              <a:t>, 1968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7229" y="6153090"/>
            <a:ext cx="3320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Communication of ACM, 1987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386" y="1709241"/>
            <a:ext cx="4199982" cy="31540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299547"/>
            <a:ext cx="2362200" cy="38535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114800" y="1336464"/>
            <a:ext cx="2695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Computing Survey, 1974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0285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EAC1-54F7-4F4B-891A-83DB290F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F9887B-6377-2D47-85C9-24FF193B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28188"/>
              </p:ext>
            </p:extLst>
          </p:nvPr>
        </p:nvGraphicFramePr>
        <p:xfrm>
          <a:off x="133427" y="2341880"/>
          <a:ext cx="6717475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9537447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031816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53943705"/>
                    </a:ext>
                  </a:extLst>
                </a:gridCol>
                <a:gridCol w="446873">
                  <a:extLst>
                    <a:ext uri="{9D8B030D-6E8A-4147-A177-3AD203B41FA5}">
                      <a16:colId xmlns:a16="http://schemas.microsoft.com/office/drawing/2014/main" val="3678939656"/>
                    </a:ext>
                  </a:extLst>
                </a:gridCol>
                <a:gridCol w="432467">
                  <a:extLst>
                    <a:ext uri="{9D8B030D-6E8A-4147-A177-3AD203B41FA5}">
                      <a16:colId xmlns:a16="http://schemas.microsoft.com/office/drawing/2014/main" val="1382147575"/>
                    </a:ext>
                  </a:extLst>
                </a:gridCol>
                <a:gridCol w="431026">
                  <a:extLst>
                    <a:ext uri="{9D8B030D-6E8A-4147-A177-3AD203B41FA5}">
                      <a16:colId xmlns:a16="http://schemas.microsoft.com/office/drawing/2014/main" val="2160359115"/>
                    </a:ext>
                  </a:extLst>
                </a:gridCol>
                <a:gridCol w="591269">
                  <a:extLst>
                    <a:ext uri="{9D8B030D-6E8A-4147-A177-3AD203B41FA5}">
                      <a16:colId xmlns:a16="http://schemas.microsoft.com/office/drawing/2014/main" val="1207978150"/>
                    </a:ext>
                  </a:extLst>
                </a:gridCol>
              </a:tblGrid>
              <a:tr h="604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add</a:t>
                      </a:r>
                      <a:r>
                        <a:rPr lang="en-US" sz="2000" dirty="0"/>
                        <a:t> operands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result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Condition codes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46949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t=</a:t>
                      </a:r>
                      <a:r>
                        <a:rPr lang="en-US" sz="2000" dirty="0" err="1">
                          <a:latin typeface="Courier" pitchFamily="2" charset="0"/>
                        </a:rPr>
                        <a:t>a+b</a:t>
                      </a:r>
                      <a:endParaRPr lang="en-US" sz="2000" dirty="0">
                        <a:latin typeface="Couri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692478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 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+11111111</a:t>
                      </a:r>
                    </a:p>
                    <a:p>
                      <a:pPr algn="ctr"/>
                      <a:r>
                        <a:rPr lang="en-US" sz="2000" strike="sngStrike" dirty="0">
                          <a:latin typeface="Courier" pitchFamily="2" charset="0"/>
                        </a:rPr>
                        <a:t>1</a:t>
                      </a:r>
                      <a:r>
                        <a:rPr lang="en-US" sz="2000" dirty="0">
                          <a:latin typeface="Courier" pitchFamily="2" charset="0"/>
                        </a:rPr>
                        <a:t>11111110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23608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242322-B5DC-3E4D-9BA5-14780F3EF235}"/>
              </a:ext>
            </a:extLst>
          </p:cNvPr>
          <p:cNvCxnSpPr/>
          <p:nvPr/>
        </p:nvCxnSpPr>
        <p:spPr bwMode="auto">
          <a:xfrm>
            <a:off x="3352800" y="424688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7B33E-9797-D44F-B6AA-D17A6945EA86}"/>
              </a:ext>
            </a:extLst>
          </p:cNvPr>
          <p:cNvSpPr txBox="1"/>
          <p:nvPr/>
        </p:nvSpPr>
        <p:spPr>
          <a:xfrm>
            <a:off x="133427" y="1752600"/>
            <a:ext cx="312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Assuming 8-bit addition</a:t>
            </a:r>
          </a:p>
        </p:txBody>
      </p:sp>
    </p:spTree>
    <p:extLst>
      <p:ext uri="{BB962C8B-B14F-4D97-AF65-F5344CB8AC3E}">
        <p14:creationId xmlns:p14="http://schemas.microsoft.com/office/powerpoint/2010/main" val="33116263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EAC1-54F7-4F4B-891A-83DB290F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F9887B-6377-2D47-85C9-24FF193B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80164"/>
              </p:ext>
            </p:extLst>
          </p:nvPr>
        </p:nvGraphicFramePr>
        <p:xfrm>
          <a:off x="133427" y="2341880"/>
          <a:ext cx="6717475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9537447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031816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53943705"/>
                    </a:ext>
                  </a:extLst>
                </a:gridCol>
                <a:gridCol w="446873">
                  <a:extLst>
                    <a:ext uri="{9D8B030D-6E8A-4147-A177-3AD203B41FA5}">
                      <a16:colId xmlns:a16="http://schemas.microsoft.com/office/drawing/2014/main" val="3678939656"/>
                    </a:ext>
                  </a:extLst>
                </a:gridCol>
                <a:gridCol w="432467">
                  <a:extLst>
                    <a:ext uri="{9D8B030D-6E8A-4147-A177-3AD203B41FA5}">
                      <a16:colId xmlns:a16="http://schemas.microsoft.com/office/drawing/2014/main" val="1382147575"/>
                    </a:ext>
                  </a:extLst>
                </a:gridCol>
                <a:gridCol w="431026">
                  <a:extLst>
                    <a:ext uri="{9D8B030D-6E8A-4147-A177-3AD203B41FA5}">
                      <a16:colId xmlns:a16="http://schemas.microsoft.com/office/drawing/2014/main" val="2160359115"/>
                    </a:ext>
                  </a:extLst>
                </a:gridCol>
                <a:gridCol w="591269">
                  <a:extLst>
                    <a:ext uri="{9D8B030D-6E8A-4147-A177-3AD203B41FA5}">
                      <a16:colId xmlns:a16="http://schemas.microsoft.com/office/drawing/2014/main" val="1207978150"/>
                    </a:ext>
                  </a:extLst>
                </a:gridCol>
              </a:tblGrid>
              <a:tr h="604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add</a:t>
                      </a:r>
                      <a:r>
                        <a:rPr lang="en-US" sz="2000" dirty="0"/>
                        <a:t> operands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result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Condition codes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46949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t=</a:t>
                      </a:r>
                      <a:r>
                        <a:rPr lang="en-US" sz="2000" dirty="0" err="1">
                          <a:latin typeface="Courier" pitchFamily="2" charset="0"/>
                        </a:rPr>
                        <a:t>a+b</a:t>
                      </a:r>
                      <a:endParaRPr lang="en-US" sz="2000" dirty="0">
                        <a:latin typeface="Couri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692478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 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+11111111</a:t>
                      </a:r>
                    </a:p>
                    <a:p>
                      <a:pPr algn="ctr"/>
                      <a:r>
                        <a:rPr lang="en-US" sz="2000" strike="sngStrike" dirty="0">
                          <a:latin typeface="Courier" pitchFamily="2" charset="0"/>
                        </a:rPr>
                        <a:t>1</a:t>
                      </a:r>
                      <a:r>
                        <a:rPr lang="en-US" sz="2000" dirty="0">
                          <a:latin typeface="Courier" pitchFamily="2" charset="0"/>
                        </a:rPr>
                        <a:t>11111110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23608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242322-B5DC-3E4D-9BA5-14780F3EF235}"/>
              </a:ext>
            </a:extLst>
          </p:cNvPr>
          <p:cNvCxnSpPr/>
          <p:nvPr/>
        </p:nvCxnSpPr>
        <p:spPr bwMode="auto">
          <a:xfrm>
            <a:off x="3352800" y="424688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7B33E-9797-D44F-B6AA-D17A6945EA86}"/>
              </a:ext>
            </a:extLst>
          </p:cNvPr>
          <p:cNvSpPr txBox="1"/>
          <p:nvPr/>
        </p:nvSpPr>
        <p:spPr>
          <a:xfrm>
            <a:off x="133427" y="1752600"/>
            <a:ext cx="312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Assuming 8-bit addition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2C2B26-42A1-C84A-8A8A-D933E9711AF1}"/>
              </a:ext>
            </a:extLst>
          </p:cNvPr>
          <p:cNvCxnSpPr>
            <a:cxnSpLocks/>
          </p:cNvCxnSpPr>
          <p:nvPr/>
        </p:nvCxnSpPr>
        <p:spPr bwMode="auto">
          <a:xfrm flipH="1">
            <a:off x="3505200" y="4038600"/>
            <a:ext cx="15240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7DD5D85-5C66-6342-8E76-7E20392EB593}"/>
              </a:ext>
            </a:extLst>
          </p:cNvPr>
          <p:cNvSpPr txBox="1"/>
          <p:nvPr/>
        </p:nvSpPr>
        <p:spPr>
          <a:xfrm>
            <a:off x="1867940" y="4734560"/>
            <a:ext cx="4310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Overflow when interpreted as unsigned</a:t>
            </a:r>
          </a:p>
        </p:txBody>
      </p:sp>
    </p:spTree>
    <p:extLst>
      <p:ext uri="{BB962C8B-B14F-4D97-AF65-F5344CB8AC3E}">
        <p14:creationId xmlns:p14="http://schemas.microsoft.com/office/powerpoint/2010/main" val="5132600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EAC1-54F7-4F4B-891A-83DB290F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F9887B-6377-2D47-85C9-24FF193B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93023"/>
              </p:ext>
            </p:extLst>
          </p:nvPr>
        </p:nvGraphicFramePr>
        <p:xfrm>
          <a:off x="133427" y="2341880"/>
          <a:ext cx="6717475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9537447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031816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53943705"/>
                    </a:ext>
                  </a:extLst>
                </a:gridCol>
                <a:gridCol w="446873">
                  <a:extLst>
                    <a:ext uri="{9D8B030D-6E8A-4147-A177-3AD203B41FA5}">
                      <a16:colId xmlns:a16="http://schemas.microsoft.com/office/drawing/2014/main" val="3678939656"/>
                    </a:ext>
                  </a:extLst>
                </a:gridCol>
                <a:gridCol w="432467">
                  <a:extLst>
                    <a:ext uri="{9D8B030D-6E8A-4147-A177-3AD203B41FA5}">
                      <a16:colId xmlns:a16="http://schemas.microsoft.com/office/drawing/2014/main" val="1382147575"/>
                    </a:ext>
                  </a:extLst>
                </a:gridCol>
                <a:gridCol w="431026">
                  <a:extLst>
                    <a:ext uri="{9D8B030D-6E8A-4147-A177-3AD203B41FA5}">
                      <a16:colId xmlns:a16="http://schemas.microsoft.com/office/drawing/2014/main" val="2160359115"/>
                    </a:ext>
                  </a:extLst>
                </a:gridCol>
                <a:gridCol w="591269">
                  <a:extLst>
                    <a:ext uri="{9D8B030D-6E8A-4147-A177-3AD203B41FA5}">
                      <a16:colId xmlns:a16="http://schemas.microsoft.com/office/drawing/2014/main" val="1207978150"/>
                    </a:ext>
                  </a:extLst>
                </a:gridCol>
              </a:tblGrid>
              <a:tr h="604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add</a:t>
                      </a:r>
                      <a:r>
                        <a:rPr lang="en-US" sz="2000" dirty="0"/>
                        <a:t> operands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result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Condition codes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46949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t=</a:t>
                      </a:r>
                      <a:r>
                        <a:rPr lang="en-US" sz="2000" dirty="0" err="1">
                          <a:latin typeface="Courier" pitchFamily="2" charset="0"/>
                        </a:rPr>
                        <a:t>a+b</a:t>
                      </a:r>
                      <a:endParaRPr lang="en-US" sz="2000" dirty="0">
                        <a:latin typeface="Couri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692478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 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+11111111</a:t>
                      </a:r>
                    </a:p>
                    <a:p>
                      <a:pPr algn="ctr"/>
                      <a:r>
                        <a:rPr lang="en-US" sz="2000" strike="sngStrike" dirty="0">
                          <a:latin typeface="Courier" pitchFamily="2" charset="0"/>
                        </a:rPr>
                        <a:t>1</a:t>
                      </a:r>
                      <a:r>
                        <a:rPr lang="en-US" sz="2000" dirty="0">
                          <a:latin typeface="Courier" pitchFamily="2" charset="0"/>
                        </a:rPr>
                        <a:t>11111110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23608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242322-B5DC-3E4D-9BA5-14780F3EF235}"/>
              </a:ext>
            </a:extLst>
          </p:cNvPr>
          <p:cNvCxnSpPr/>
          <p:nvPr/>
        </p:nvCxnSpPr>
        <p:spPr bwMode="auto">
          <a:xfrm>
            <a:off x="3352800" y="424688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7B33E-9797-D44F-B6AA-D17A6945EA86}"/>
              </a:ext>
            </a:extLst>
          </p:cNvPr>
          <p:cNvSpPr txBox="1"/>
          <p:nvPr/>
        </p:nvSpPr>
        <p:spPr>
          <a:xfrm>
            <a:off x="133427" y="1752600"/>
            <a:ext cx="312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Assuming 8-bit addition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A5EF8F-C703-D14D-A6E2-95D7ACB4ECBA}"/>
              </a:ext>
            </a:extLst>
          </p:cNvPr>
          <p:cNvSpPr/>
          <p:nvPr/>
        </p:nvSpPr>
        <p:spPr bwMode="auto">
          <a:xfrm>
            <a:off x="3540760" y="4191615"/>
            <a:ext cx="1234440" cy="30418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E02CF-96CC-AB4B-902C-296637BCAC0D}"/>
              </a:ext>
            </a:extLst>
          </p:cNvPr>
          <p:cNvSpPr txBox="1"/>
          <p:nvPr/>
        </p:nvSpPr>
        <p:spPr>
          <a:xfrm>
            <a:off x="3449329" y="4734560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Not zero</a:t>
            </a:r>
          </a:p>
        </p:txBody>
      </p:sp>
    </p:spTree>
    <p:extLst>
      <p:ext uri="{BB962C8B-B14F-4D97-AF65-F5344CB8AC3E}">
        <p14:creationId xmlns:p14="http://schemas.microsoft.com/office/powerpoint/2010/main" val="17039234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EAC1-54F7-4F4B-891A-83DB290F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F9887B-6377-2D47-85C9-24FF193B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00228"/>
              </p:ext>
            </p:extLst>
          </p:nvPr>
        </p:nvGraphicFramePr>
        <p:xfrm>
          <a:off x="133427" y="2341880"/>
          <a:ext cx="6717475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9537447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031816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53943705"/>
                    </a:ext>
                  </a:extLst>
                </a:gridCol>
                <a:gridCol w="446873">
                  <a:extLst>
                    <a:ext uri="{9D8B030D-6E8A-4147-A177-3AD203B41FA5}">
                      <a16:colId xmlns:a16="http://schemas.microsoft.com/office/drawing/2014/main" val="3678939656"/>
                    </a:ext>
                  </a:extLst>
                </a:gridCol>
                <a:gridCol w="432467">
                  <a:extLst>
                    <a:ext uri="{9D8B030D-6E8A-4147-A177-3AD203B41FA5}">
                      <a16:colId xmlns:a16="http://schemas.microsoft.com/office/drawing/2014/main" val="1382147575"/>
                    </a:ext>
                  </a:extLst>
                </a:gridCol>
                <a:gridCol w="431026">
                  <a:extLst>
                    <a:ext uri="{9D8B030D-6E8A-4147-A177-3AD203B41FA5}">
                      <a16:colId xmlns:a16="http://schemas.microsoft.com/office/drawing/2014/main" val="2160359115"/>
                    </a:ext>
                  </a:extLst>
                </a:gridCol>
                <a:gridCol w="591269">
                  <a:extLst>
                    <a:ext uri="{9D8B030D-6E8A-4147-A177-3AD203B41FA5}">
                      <a16:colId xmlns:a16="http://schemas.microsoft.com/office/drawing/2014/main" val="1207978150"/>
                    </a:ext>
                  </a:extLst>
                </a:gridCol>
              </a:tblGrid>
              <a:tr h="604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add</a:t>
                      </a:r>
                      <a:r>
                        <a:rPr lang="en-US" sz="2000" dirty="0"/>
                        <a:t> operands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result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Condition codes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46949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t=</a:t>
                      </a:r>
                      <a:r>
                        <a:rPr lang="en-US" sz="2000" dirty="0" err="1">
                          <a:latin typeface="Courier" pitchFamily="2" charset="0"/>
                        </a:rPr>
                        <a:t>a+b</a:t>
                      </a:r>
                      <a:endParaRPr lang="en-US" sz="2000" dirty="0">
                        <a:latin typeface="Courie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692478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(Umax_8)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 11111111</a:t>
                      </a:r>
                    </a:p>
                    <a:p>
                      <a:pPr algn="ctr"/>
                      <a:r>
                        <a:rPr lang="en-US" sz="2000" dirty="0">
                          <a:latin typeface="Courier" pitchFamily="2" charset="0"/>
                        </a:rPr>
                        <a:t>+11111111</a:t>
                      </a:r>
                    </a:p>
                    <a:p>
                      <a:pPr algn="ctr"/>
                      <a:r>
                        <a:rPr lang="en-US" sz="2000" strike="sngStrike" dirty="0">
                          <a:latin typeface="Courier" pitchFamily="2" charset="0"/>
                        </a:rPr>
                        <a:t>1</a:t>
                      </a:r>
                      <a:r>
                        <a:rPr lang="en-US" sz="2000" dirty="0">
                          <a:latin typeface="Courier" pitchFamily="2" charset="0"/>
                        </a:rPr>
                        <a:t>11111110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23608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242322-B5DC-3E4D-9BA5-14780F3EF235}"/>
              </a:ext>
            </a:extLst>
          </p:cNvPr>
          <p:cNvCxnSpPr/>
          <p:nvPr/>
        </p:nvCxnSpPr>
        <p:spPr bwMode="auto">
          <a:xfrm>
            <a:off x="3352800" y="4246880"/>
            <a:ext cx="146304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7B33E-9797-D44F-B6AA-D17A6945EA86}"/>
              </a:ext>
            </a:extLst>
          </p:cNvPr>
          <p:cNvSpPr txBox="1"/>
          <p:nvPr/>
        </p:nvSpPr>
        <p:spPr>
          <a:xfrm>
            <a:off x="133427" y="1752600"/>
            <a:ext cx="312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Assuming 8-bit addition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A5EF8F-C703-D14D-A6E2-95D7ACB4ECBA}"/>
              </a:ext>
            </a:extLst>
          </p:cNvPr>
          <p:cNvSpPr/>
          <p:nvPr/>
        </p:nvSpPr>
        <p:spPr bwMode="auto">
          <a:xfrm>
            <a:off x="3540760" y="4191615"/>
            <a:ext cx="1234440" cy="30418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E02CF-96CC-AB4B-902C-296637BCAC0D}"/>
              </a:ext>
            </a:extLst>
          </p:cNvPr>
          <p:cNvSpPr txBox="1"/>
          <p:nvPr/>
        </p:nvSpPr>
        <p:spPr>
          <a:xfrm>
            <a:off x="1949244" y="4734560"/>
            <a:ext cx="4148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Negative (when interpreted as signed)</a:t>
            </a:r>
          </a:p>
        </p:txBody>
      </p:sp>
    </p:spTree>
    <p:extLst>
      <p:ext uri="{BB962C8B-B14F-4D97-AF65-F5344CB8AC3E}">
        <p14:creationId xmlns:p14="http://schemas.microsoft.com/office/powerpoint/2010/main" val="26217604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23035</TotalTime>
  <Pages>0</Pages>
  <Words>4915</Words>
  <Characters>0</Characters>
  <Application>Microsoft Macintosh PowerPoint</Application>
  <PresentationFormat>On-screen Show (4:3)</PresentationFormat>
  <Lines>0</Lines>
  <Paragraphs>1496</Paragraphs>
  <Slides>52</Slides>
  <Notes>50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Calibri Bold</vt:lpstr>
      <vt:lpstr>Calibri Italic</vt:lpstr>
      <vt:lpstr>Arial</vt:lpstr>
      <vt:lpstr>Arial Narrow</vt:lpstr>
      <vt:lpstr>Calibri</vt:lpstr>
      <vt:lpstr>Courier</vt:lpstr>
      <vt:lpstr>Courier New</vt:lpstr>
      <vt:lpstr>Courier New Bold</vt:lpstr>
      <vt:lpstr>Gill Sans</vt:lpstr>
      <vt:lpstr>Wingdings</vt:lpstr>
      <vt:lpstr>Wingdings 2</vt:lpstr>
      <vt:lpstr>Title Slide</vt:lpstr>
      <vt:lpstr>Title and Content</vt:lpstr>
      <vt:lpstr>Machine-Level Programming II: Control or What Condition Your Condition is in  CMSC 15400: Introduction to Computer Systems  Junchen Jiang</vt:lpstr>
      <vt:lpstr>Consider this code..</vt:lpstr>
      <vt:lpstr>Today</vt:lpstr>
      <vt:lpstr>Control Flow in x86</vt:lpstr>
      <vt:lpstr>Condition Codes (Implicit Setting)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Condition Codes (Explicit Setting: Test)</vt:lpstr>
      <vt:lpstr>Condition Codes (Explicit Setting: Compare)</vt:lpstr>
      <vt:lpstr>Examples</vt:lpstr>
      <vt:lpstr>Examples</vt:lpstr>
      <vt:lpstr>Examples</vt:lpstr>
      <vt:lpstr>Examples</vt:lpstr>
      <vt:lpstr>Reading Condition Codes</vt:lpstr>
      <vt:lpstr>Reading Condition Codes</vt:lpstr>
      <vt:lpstr>Reading Condition Codes</vt:lpstr>
      <vt:lpstr>Reading Condition Codes</vt:lpstr>
      <vt:lpstr>Reading Condition Codes</vt:lpstr>
      <vt:lpstr>Reading Condition Codes</vt:lpstr>
      <vt:lpstr>Reading Condition Codes</vt:lpstr>
      <vt:lpstr>Reading Condition Codes</vt:lpstr>
      <vt:lpstr>Reading Condition Codes</vt:lpstr>
      <vt:lpstr>Today</vt:lpstr>
      <vt:lpstr>Conditional Branch Example (jX)</vt:lpstr>
      <vt:lpstr>Jumping</vt:lpstr>
      <vt:lpstr>Jumping</vt:lpstr>
      <vt:lpstr>Jumping</vt:lpstr>
      <vt:lpstr>Expressing with Goto Code</vt:lpstr>
      <vt:lpstr>Expressing with Goto Code</vt:lpstr>
      <vt:lpstr>General Conditional Expression Translation (Using Branches)</vt:lpstr>
      <vt:lpstr>Today</vt:lpstr>
      <vt:lpstr>“Do-While” Loop Example</vt:lpstr>
      <vt:lpstr>“Do-While” Loop Example</vt:lpstr>
      <vt:lpstr>“Do-While” Loop Compilation</vt:lpstr>
      <vt:lpstr>General “Do-While” Translation</vt:lpstr>
      <vt:lpstr>General “While” Translation</vt:lpstr>
      <vt:lpstr>General “While” Translation</vt:lpstr>
      <vt:lpstr>General “While” Translation</vt:lpstr>
      <vt:lpstr>Example</vt:lpstr>
      <vt:lpstr>“For” Loop Form</vt:lpstr>
      <vt:lpstr>“For” Loop Form</vt:lpstr>
      <vt:lpstr>“For” Loop  While Loop</vt:lpstr>
      <vt:lpstr>“For” Loop Form</vt:lpstr>
      <vt:lpstr>“For” Loop Do-While Conversion</vt:lpstr>
      <vt:lpstr>“For” Loop Do-While Conversion</vt:lpstr>
      <vt:lpstr>“Goto” easily abused =&gt; Spaghetti code</vt:lpstr>
      <vt:lpstr>Debate around “goto” statement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Junchen Jiang</cp:lastModifiedBy>
  <cp:revision>1571</cp:revision>
  <dcterms:created xsi:type="dcterms:W3CDTF">2011-01-05T21:32:11Z</dcterms:created>
  <dcterms:modified xsi:type="dcterms:W3CDTF">2020-04-15T16:15:08Z</dcterms:modified>
</cp:coreProperties>
</file>