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2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theme/theme3.xml" ContentType="application/vnd.openxmlformats-officedocument.theme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4" r:id="rId2"/>
    <p:sldMasterId id="2147483840" r:id="rId3"/>
    <p:sldMasterId id="2147483852" r:id="rId4"/>
  </p:sldMasterIdLst>
  <p:notesMasterIdLst>
    <p:notesMasterId r:id="rId45"/>
  </p:notesMasterIdLst>
  <p:sldIdLst>
    <p:sldId id="256" r:id="rId5"/>
    <p:sldId id="260" r:id="rId6"/>
    <p:sldId id="398" r:id="rId7"/>
    <p:sldId id="431" r:id="rId8"/>
    <p:sldId id="432" r:id="rId9"/>
    <p:sldId id="396" r:id="rId10"/>
    <p:sldId id="397" r:id="rId11"/>
    <p:sldId id="365" r:id="rId12"/>
    <p:sldId id="433" r:id="rId13"/>
    <p:sldId id="434" r:id="rId14"/>
    <p:sldId id="369" r:id="rId15"/>
    <p:sldId id="370" r:id="rId16"/>
    <p:sldId id="435" r:id="rId17"/>
    <p:sldId id="436" r:id="rId18"/>
    <p:sldId id="437" r:id="rId19"/>
    <p:sldId id="438" r:id="rId20"/>
    <p:sldId id="439" r:id="rId21"/>
    <p:sldId id="441" r:id="rId22"/>
    <p:sldId id="442" r:id="rId23"/>
    <p:sldId id="443" r:id="rId24"/>
    <p:sldId id="444" r:id="rId25"/>
    <p:sldId id="445" r:id="rId26"/>
    <p:sldId id="446" r:id="rId27"/>
    <p:sldId id="447" r:id="rId28"/>
    <p:sldId id="448" r:id="rId29"/>
    <p:sldId id="449" r:id="rId30"/>
    <p:sldId id="350" r:id="rId31"/>
    <p:sldId id="351" r:id="rId32"/>
    <p:sldId id="352" r:id="rId33"/>
    <p:sldId id="353" r:id="rId34"/>
    <p:sldId id="354" r:id="rId35"/>
    <p:sldId id="450" r:id="rId36"/>
    <p:sldId id="452" r:id="rId37"/>
    <p:sldId id="453" r:id="rId38"/>
    <p:sldId id="454" r:id="rId39"/>
    <p:sldId id="455" r:id="rId40"/>
    <p:sldId id="456" r:id="rId41"/>
    <p:sldId id="457" r:id="rId42"/>
    <p:sldId id="459" r:id="rId43"/>
    <p:sldId id="458" r:id="rId44"/>
  </p:sldIdLst>
  <p:sldSz cx="9144000" cy="6858000" type="screen4x3"/>
  <p:notesSz cx="6858000" cy="9144000"/>
  <p:defaultTextStyle>
    <a:lvl1pPr algn="ctr">
      <a:defRPr sz="4200">
        <a:latin typeface="Calibri"/>
        <a:ea typeface="Calibri"/>
        <a:cs typeface="Calibri"/>
        <a:sym typeface="Calibri"/>
      </a:defRPr>
    </a:lvl1pPr>
    <a:lvl2pPr indent="457200" algn="ctr">
      <a:defRPr sz="4200">
        <a:latin typeface="Calibri"/>
        <a:ea typeface="Calibri"/>
        <a:cs typeface="Calibri"/>
        <a:sym typeface="Calibri"/>
      </a:defRPr>
    </a:lvl2pPr>
    <a:lvl3pPr indent="914400" algn="ctr">
      <a:defRPr sz="4200">
        <a:latin typeface="Calibri"/>
        <a:ea typeface="Calibri"/>
        <a:cs typeface="Calibri"/>
        <a:sym typeface="Calibri"/>
      </a:defRPr>
    </a:lvl3pPr>
    <a:lvl4pPr indent="1371600" algn="ctr">
      <a:defRPr sz="4200">
        <a:latin typeface="Calibri"/>
        <a:ea typeface="Calibri"/>
        <a:cs typeface="Calibri"/>
        <a:sym typeface="Calibri"/>
      </a:defRPr>
    </a:lvl4pPr>
    <a:lvl5pPr indent="1828800" algn="ctr">
      <a:defRPr sz="4200">
        <a:latin typeface="Calibri"/>
        <a:ea typeface="Calibri"/>
        <a:cs typeface="Calibri"/>
        <a:sym typeface="Calibri"/>
      </a:defRPr>
    </a:lvl5pPr>
    <a:lvl6pPr indent="2286000" algn="ctr">
      <a:defRPr sz="4200">
        <a:latin typeface="Calibri"/>
        <a:ea typeface="Calibri"/>
        <a:cs typeface="Calibri"/>
        <a:sym typeface="Calibri"/>
      </a:defRPr>
    </a:lvl6pPr>
    <a:lvl7pPr indent="2743200" algn="ctr">
      <a:defRPr sz="4200">
        <a:latin typeface="Calibri"/>
        <a:ea typeface="Calibri"/>
        <a:cs typeface="Calibri"/>
        <a:sym typeface="Calibri"/>
      </a:defRPr>
    </a:lvl7pPr>
    <a:lvl8pPr indent="3200400" algn="ctr">
      <a:defRPr sz="4200">
        <a:latin typeface="Calibri"/>
        <a:ea typeface="Calibri"/>
        <a:cs typeface="Calibri"/>
        <a:sym typeface="Calibri"/>
      </a:defRPr>
    </a:lvl8pPr>
    <a:lvl9pPr indent="3657600" algn="ctr">
      <a:defRPr sz="4200"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DCACA"/>
          </a:solidFill>
        </a:fill>
      </a:tcStyle>
    </a:wholeTbl>
    <a:band2H>
      <a:tcTxStyle/>
      <a:tcStyle>
        <a:tcBdr/>
        <a:fill>
          <a:solidFill>
            <a:srgbClr val="EF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90000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90000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90000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90000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90000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93"/>
    <p:restoredTop sz="88436"/>
  </p:normalViewPr>
  <p:slideViewPr>
    <p:cSldViewPr snapToGrid="0" snapToObjects="1">
      <p:cViewPr varScale="1">
        <p:scale>
          <a:sx n="190" d="100"/>
          <a:sy n="190" d="100"/>
        </p:scale>
        <p:origin x="200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43" name="Shape 34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16096805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1pPr>
    <a:lvl2pPr indent="228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2pPr>
    <a:lvl3pPr indent="457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3pPr>
    <a:lvl4pPr indent="685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4pPr>
    <a:lvl5pPr indent="9144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5pPr>
    <a:lvl6pPr indent="11430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6pPr>
    <a:lvl7pPr indent="1371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7pPr>
    <a:lvl8pPr indent="1600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8pPr>
    <a:lvl9pPr indent="1828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0052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1688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4934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7960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8912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0589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8591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0049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8964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8366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589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3453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8319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3926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6023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5204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3218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47727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97529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79775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33485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330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58342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8579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75158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40426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7985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13791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42833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63124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1962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43467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181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70055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07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7378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77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8946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890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503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755775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5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7" name="Shape 5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305" name="Shape 30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30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7" name="Shape 30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308" name="Shape 30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311" name="Shape 31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31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13" name="Shape 31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316" name="Shape 31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31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18" name="Shape 31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319" name="Shape 31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20" name="Shape 32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7914" indent="-268514">
              <a:defRPr sz="3200"/>
            </a:lvl2pPr>
            <a:lvl3pPr marL="867833" indent="-270933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323" name="Shape 32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32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25" name="Shape 32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326" name="Shape 32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27" name="Shape 32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330" name="Shape 33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33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32" name="Shape 33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333" name="Shape 3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34" name="Shape 3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337" name="Shape 33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33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39" name="Shape 33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340" name="Shape 34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41" name="Shape 34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6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63" name="Shape 6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6629400" y="1600200"/>
            <a:ext cx="2057400" cy="52578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60198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58972158"/>
      </p:ext>
    </p:extLst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3856752"/>
      </p:ext>
    </p:extLst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771948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68" name="Shape 6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6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70" name="Shape 7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71" name="Shape 71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9201644"/>
      </p:ext>
    </p:extLst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0360884"/>
      </p:ext>
    </p:extLst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3673605"/>
      </p:ext>
    </p:extLst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0860895"/>
      </p:ext>
    </p:extLst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9390974"/>
      </p:ext>
    </p:extLst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510876"/>
      </p:ext>
    </p:extLst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9823149"/>
      </p:ext>
    </p:extLst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240463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78" name="Shape 7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7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80" name="Shape 8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82" name="Shape 82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88" name="Shape 8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8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90" name="Shape 9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91" name="Shape 9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92" name="Shape 9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95" name="Shape 9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9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97" name="Shape 9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98" name="Shape 9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01" name="Shape 10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0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Shape 10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06" name="Shape 10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0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Shape 10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09" name="Shape 10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10" name="Shape 11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7914" indent="-268514">
              <a:defRPr sz="3200"/>
            </a:lvl2pPr>
            <a:lvl3pPr marL="867833" indent="-270933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13" name="Shape 11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1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Shape 11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16" name="Shape 11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17" name="Shape 11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20" name="Shape 12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2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Shape 12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24" name="Shape 12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27" name="Shape 12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2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Shape 12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30" name="Shape 13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31" name="Shape 13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34" name="Shape 1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3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36" name="Shape 13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37" name="Shape 13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38" name="Shape 13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44" name="Shape 14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4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46" name="Shape 14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47" name="Shape 14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148" name="Shape 14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51" name="Shape 15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5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Shape 15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54" name="Shape 154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55" name="Shape 15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defRPr sz="2800"/>
            </a:lvl1pPr>
            <a:lvl2pPr marL="790575" indent="-333375">
              <a:defRPr sz="2800"/>
            </a:lvl2pPr>
            <a:lvl3pPr marL="1234439" indent="-320039">
              <a:defRPr sz="2800"/>
            </a:lvl3pPr>
            <a:lvl4pPr marL="1727200" indent="-355600">
              <a:defRPr sz="2800"/>
            </a:lvl4pPr>
            <a:lvl5pPr marL="21844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58" name="Shape 15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5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Shape 16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61" name="Shape 16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62" name="Shape 16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65" name="Shape 16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6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Shape 16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68" name="Shape 16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71" name="Shape 17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7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73" name="Shape 17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76" name="Shape 17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7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Shape 17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79" name="Shape 17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80" name="Shape 18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defRPr sz="3200"/>
            </a:lvl1pPr>
            <a:lvl2pPr marL="783771" indent="-326571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83" name="Shape 18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8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Shape 18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86" name="Shape 18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87" name="Shape 18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Shape 1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90" name="Shape 19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9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Shape 19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93" name="Shape 193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94" name="Shape 19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97" name="Shape 19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9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Shape 19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00" name="Shape 200"/>
          <p:cNvSpPr>
            <a:spLocks noGrp="1"/>
          </p:cNvSpPr>
          <p:nvPr>
            <p:ph type="title"/>
          </p:nvPr>
        </p:nvSpPr>
        <p:spPr>
          <a:xfrm>
            <a:off x="6667500" y="0"/>
            <a:ext cx="2095500" cy="6380163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01" name="Shape 20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04" name="Shape 20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0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06" name="Shape 20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07" name="Shape 20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08" name="Shape 20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14" name="Shape 21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1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16" name="Shape 21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17" name="Shape 21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18" name="Shape 21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21" name="Shape 22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2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23" name="Shape 22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24" name="Shape 2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25" name="Shape 22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4114800" cy="5461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546100" indent="-266700">
              <a:defRPr sz="2800"/>
            </a:lvl2pPr>
            <a:lvl3pPr marL="845819" indent="-248919">
              <a:defRPr sz="2800"/>
            </a:lvl3pPr>
            <a:lvl4pPr marL="1270000" indent="-355600">
              <a:defRPr sz="2800"/>
            </a:lvl4pPr>
            <a:lvl5pPr marL="15875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28" name="Shape 22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2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30" name="Shape 23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31" name="Shape 23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32" name="Shape 23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35" name="Shape 23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3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37" name="Shape 23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38" name="Shape 23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41" name="Shape 24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4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3" name="Shape 24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46" name="Shape 24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4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8" name="Shape 24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49" name="Shape 24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250" name="Shape 25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0657" indent="-261257">
              <a:defRPr sz="3200"/>
            </a:lvl2pPr>
            <a:lvl3pPr marL="833966" indent="-237066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53" name="Shape 25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5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55" name="Shape 25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56" name="Shape 25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257" name="Shape 25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3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24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800"/>
              <a:t>Body Level One</a:t>
            </a:r>
          </a:p>
          <a:p>
            <a:pPr lvl="1">
              <a:defRPr sz="1800"/>
            </a:pPr>
            <a:r>
              <a:rPr sz="2800"/>
              <a:t>Body Level Two</a:t>
            </a:r>
          </a:p>
          <a:p>
            <a:pPr lvl="2">
              <a:defRPr sz="1800"/>
            </a:pPr>
            <a:r>
              <a:rPr sz="2800"/>
              <a:t>Body Level Three</a:t>
            </a:r>
          </a:p>
          <a:p>
            <a:pPr lvl="3">
              <a:defRPr sz="1800"/>
            </a:pPr>
            <a:r>
              <a:rPr sz="2800"/>
              <a:t>Body Level Four</a:t>
            </a:r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60" name="Shape 26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6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Shape 26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63" name="Shape 26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64" name="Shape 26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553719" indent="-274319"/>
            <a:lvl3pPr marL="810259" indent="-213359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67" name="Shape 26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6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69" name="Shape 26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70" name="Shape 27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71" name="Shape 27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>
            <a:lvl2pPr marL="553719" indent="-274319"/>
            <a:lvl3pPr marL="810259" indent="-213359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74" name="Shape 27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7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76" name="Shape 27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77" name="Shape 27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78" name="Shape 27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84" name="Shape 28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8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86" name="Shape 28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87" name="Shape 28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88" name="Shape 28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91" name="Shape 29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9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93" name="Shape 29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94" name="Shape 29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95" name="Shape 29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4114800" cy="5461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553508" indent="-274108">
              <a:defRPr sz="2800"/>
            </a:lvl2pPr>
            <a:lvl3pPr marL="881380" indent="-284480">
              <a:defRPr sz="2800"/>
            </a:lvl3pPr>
            <a:lvl4pPr marL="1270000" indent="-355600">
              <a:defRPr sz="2800"/>
            </a:lvl4pPr>
            <a:lvl5pPr marL="15875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98" name="Shape 29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9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0" name="Shape 30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01" name="Shape 30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02" name="Shape 30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05" name="Shape 30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0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7" name="Shape 30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08" name="Shape 30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11" name="Shape 31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1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13" name="Shape 31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16" name="Shape 31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1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18" name="Shape 31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19" name="Shape 31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20" name="Shape 32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7914" indent="-268514">
              <a:defRPr sz="3200"/>
            </a:lvl2pPr>
            <a:lvl3pPr marL="867833" indent="-270933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23" name="Shape 32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2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25" name="Shape 32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26" name="Shape 32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27" name="Shape 32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" name="Shape 3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0498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457200" y="1479617"/>
            <a:ext cx="4040188" cy="69525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30" name="Shape 33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3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32" name="Shape 33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33" name="Shape 3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34" name="Shape 3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37" name="Shape 33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3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39" name="Shape 33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40" name="Shape 34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41" name="Shape 34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4642489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755775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Shape 1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3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24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800"/>
              <a:t>Body Level One</a:t>
            </a:r>
          </a:p>
          <a:p>
            <a:pPr lvl="1">
              <a:defRPr sz="1800"/>
            </a:pPr>
            <a:r>
              <a:rPr sz="2800"/>
              <a:t>Body Level Two</a:t>
            </a:r>
          </a:p>
          <a:p>
            <a:pPr lvl="2">
              <a:defRPr sz="1800"/>
            </a:pPr>
            <a:r>
              <a:rPr sz="2800"/>
              <a:t>Body Level Three</a:t>
            </a:r>
          </a:p>
          <a:p>
            <a:pPr lvl="3">
              <a:defRPr sz="1800"/>
            </a:pPr>
            <a:r>
              <a:rPr sz="2800"/>
              <a:t>Body Level Four</a:t>
            </a:r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" name="Shape 3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0498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457200" y="1479617"/>
            <a:ext cx="4040188" cy="69525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3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6" name="Shape 3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4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Shape 41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6" name="Shape 3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4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Shape 4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5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hape 51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5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7" name="Shape 5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6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63" name="Shape 6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6629400" y="1600200"/>
            <a:ext cx="2057400" cy="52578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60198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68" name="Shape 6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6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70" name="Shape 7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71" name="Shape 71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78" name="Shape 7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7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80" name="Shape 8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82" name="Shape 82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88" name="Shape 8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8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90" name="Shape 9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91" name="Shape 9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92" name="Shape 9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95" name="Shape 9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9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97" name="Shape 9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98" name="Shape 9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01" name="Shape 10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0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Shape 10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4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Shape 41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06" name="Shape 10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0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Shape 10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09" name="Shape 10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10" name="Shape 11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7914" indent="-268514">
              <a:defRPr sz="3200"/>
            </a:lvl2pPr>
            <a:lvl3pPr marL="867833" indent="-270933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13" name="Shape 11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1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Shape 11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16" name="Shape 11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17" name="Shape 11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20" name="Shape 12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2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Shape 12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24" name="Shape 12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27" name="Shape 12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2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Shape 12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30" name="Shape 13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31" name="Shape 13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34" name="Shape 1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3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36" name="Shape 13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37" name="Shape 13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38" name="Shape 13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41" name="Shape 14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44" name="Shape 14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4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46" name="Shape 14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47" name="Shape 14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148" name="Shape 14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51" name="Shape 15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5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Shape 15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54" name="Shape 154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55" name="Shape 15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defRPr sz="2800"/>
            </a:lvl1pPr>
            <a:lvl2pPr marL="790575" indent="-333375">
              <a:defRPr sz="2800"/>
            </a:lvl2pPr>
            <a:lvl3pPr marL="1234439" indent="-320039">
              <a:defRPr sz="2800"/>
            </a:lvl3pPr>
            <a:lvl4pPr marL="1727200" indent="-355600">
              <a:defRPr sz="2800"/>
            </a:lvl4pPr>
            <a:lvl5pPr marL="21844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58" name="Shape 15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5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Shape 16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61" name="Shape 16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62" name="Shape 16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65" name="Shape 16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6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Shape 16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68" name="Shape 16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4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Shape 4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71" name="Shape 17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7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73" name="Shape 17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76" name="Shape 17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7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Shape 17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79" name="Shape 17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80" name="Shape 18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defRPr sz="3200"/>
            </a:lvl1pPr>
            <a:lvl2pPr marL="783771" indent="-326571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83" name="Shape 18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8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Shape 18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86" name="Shape 18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87" name="Shape 18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90" name="Shape 19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9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Shape 19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93" name="Shape 193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94" name="Shape 19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97" name="Shape 19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9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Shape 19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00" name="Shape 200"/>
          <p:cNvSpPr>
            <a:spLocks noGrp="1"/>
          </p:cNvSpPr>
          <p:nvPr>
            <p:ph type="title"/>
          </p:nvPr>
        </p:nvSpPr>
        <p:spPr>
          <a:xfrm>
            <a:off x="6667500" y="0"/>
            <a:ext cx="2095500" cy="6380163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01" name="Shape 20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04" name="Shape 20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0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06" name="Shape 20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07" name="Shape 20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08" name="Shape 20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11" name="Shape 2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553719" indent="-274319"/>
            <a:lvl3pPr marL="810259" indent="-213359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14" name="Shape 21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1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16" name="Shape 21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17" name="Shape 21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18" name="Shape 21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21" name="Shape 22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2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23" name="Shape 22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24" name="Shape 2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25" name="Shape 22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4114800" cy="5461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546100" indent="-266700">
              <a:defRPr sz="2800"/>
            </a:lvl2pPr>
            <a:lvl3pPr marL="845819" indent="-248919">
              <a:defRPr sz="2800"/>
            </a:lvl3pPr>
            <a:lvl4pPr marL="1270000" indent="-355600">
              <a:defRPr sz="2800"/>
            </a:lvl4pPr>
            <a:lvl5pPr marL="15875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28" name="Shape 22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2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30" name="Shape 23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31" name="Shape 23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32" name="Shape 23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5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hape 51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35" name="Shape 23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3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37" name="Shape 23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38" name="Shape 23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41" name="Shape 24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4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3" name="Shape 24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46" name="Shape 24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4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8" name="Shape 24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49" name="Shape 24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250" name="Shape 25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0657" indent="-261257">
              <a:defRPr sz="3200"/>
            </a:lvl2pPr>
            <a:lvl3pPr marL="833966" indent="-237066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53" name="Shape 25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5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55" name="Shape 25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56" name="Shape 25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257" name="Shape 25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60" name="Shape 26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6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Shape 26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63" name="Shape 26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64" name="Shape 26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553719" indent="-274319"/>
            <a:lvl3pPr marL="810259" indent="-213359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67" name="Shape 26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6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69" name="Shape 26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70" name="Shape 27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71" name="Shape 27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>
            <a:lvl2pPr marL="553719" indent="-274319"/>
            <a:lvl3pPr marL="810259" indent="-213359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74" name="Shape 27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7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76" name="Shape 27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77" name="Shape 27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78" name="Shape 27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84" name="Shape 28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8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86" name="Shape 28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87" name="Shape 28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88" name="Shape 28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91" name="Shape 29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9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93" name="Shape 29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94" name="Shape 29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95" name="Shape 29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4114800" cy="5461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553508" indent="-274108">
              <a:defRPr sz="2800"/>
            </a:lvl2pPr>
            <a:lvl3pPr marL="881380" indent="-284480">
              <a:defRPr sz="2800"/>
            </a:lvl3pPr>
            <a:lvl4pPr marL="1270000" indent="-355600">
              <a:defRPr sz="2800"/>
            </a:lvl4pPr>
            <a:lvl5pPr marL="15875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98" name="Shape 29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9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0" name="Shape 30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301" name="Shape 30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02" name="Shape 30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65.xml"/><Relationship Id="rId18" Type="http://schemas.openxmlformats.org/officeDocument/2006/relationships/slideLayout" Target="../slideLayouts/slideLayout70.xml"/><Relationship Id="rId26" Type="http://schemas.openxmlformats.org/officeDocument/2006/relationships/slideLayout" Target="../slideLayouts/slideLayout78.xml"/><Relationship Id="rId39" Type="http://schemas.openxmlformats.org/officeDocument/2006/relationships/slideLayout" Target="../slideLayouts/slideLayout91.xml"/><Relationship Id="rId21" Type="http://schemas.openxmlformats.org/officeDocument/2006/relationships/slideLayout" Target="../slideLayouts/slideLayout73.xml"/><Relationship Id="rId34" Type="http://schemas.openxmlformats.org/officeDocument/2006/relationships/slideLayout" Target="../slideLayouts/slideLayout86.xml"/><Relationship Id="rId42" Type="http://schemas.openxmlformats.org/officeDocument/2006/relationships/slideLayout" Target="../slideLayouts/slideLayout94.xml"/><Relationship Id="rId47" Type="http://schemas.openxmlformats.org/officeDocument/2006/relationships/slideLayout" Target="../slideLayouts/slideLayout99.xml"/><Relationship Id="rId50" Type="http://schemas.openxmlformats.org/officeDocument/2006/relationships/slideLayout" Target="../slideLayouts/slideLayout102.xml"/><Relationship Id="rId55" Type="http://schemas.openxmlformats.org/officeDocument/2006/relationships/image" Target="../media/image1.png"/><Relationship Id="rId7" Type="http://schemas.openxmlformats.org/officeDocument/2006/relationships/slideLayout" Target="../slideLayouts/slideLayout59.xml"/><Relationship Id="rId2" Type="http://schemas.openxmlformats.org/officeDocument/2006/relationships/slideLayout" Target="../slideLayouts/slideLayout54.xml"/><Relationship Id="rId16" Type="http://schemas.openxmlformats.org/officeDocument/2006/relationships/slideLayout" Target="../slideLayouts/slideLayout68.xml"/><Relationship Id="rId29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63.xml"/><Relationship Id="rId24" Type="http://schemas.openxmlformats.org/officeDocument/2006/relationships/slideLayout" Target="../slideLayouts/slideLayout76.xml"/><Relationship Id="rId32" Type="http://schemas.openxmlformats.org/officeDocument/2006/relationships/slideLayout" Target="../slideLayouts/slideLayout84.xml"/><Relationship Id="rId37" Type="http://schemas.openxmlformats.org/officeDocument/2006/relationships/slideLayout" Target="../slideLayouts/slideLayout89.xml"/><Relationship Id="rId40" Type="http://schemas.openxmlformats.org/officeDocument/2006/relationships/slideLayout" Target="../slideLayouts/slideLayout92.xml"/><Relationship Id="rId45" Type="http://schemas.openxmlformats.org/officeDocument/2006/relationships/slideLayout" Target="../slideLayouts/slideLayout97.xml"/><Relationship Id="rId53" Type="http://schemas.openxmlformats.org/officeDocument/2006/relationships/slideLayout" Target="../slideLayouts/slideLayout105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19" Type="http://schemas.openxmlformats.org/officeDocument/2006/relationships/slideLayout" Target="../slideLayouts/slideLayout71.xml"/><Relationship Id="rId31" Type="http://schemas.openxmlformats.org/officeDocument/2006/relationships/slideLayout" Target="../slideLayouts/slideLayout83.xml"/><Relationship Id="rId44" Type="http://schemas.openxmlformats.org/officeDocument/2006/relationships/slideLayout" Target="../slideLayouts/slideLayout96.xml"/><Relationship Id="rId52" Type="http://schemas.openxmlformats.org/officeDocument/2006/relationships/slideLayout" Target="../slideLayouts/slideLayout104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slideLayout" Target="../slideLayouts/slideLayout66.xml"/><Relationship Id="rId22" Type="http://schemas.openxmlformats.org/officeDocument/2006/relationships/slideLayout" Target="../slideLayouts/slideLayout74.xml"/><Relationship Id="rId27" Type="http://schemas.openxmlformats.org/officeDocument/2006/relationships/slideLayout" Target="../slideLayouts/slideLayout79.xml"/><Relationship Id="rId30" Type="http://schemas.openxmlformats.org/officeDocument/2006/relationships/slideLayout" Target="../slideLayouts/slideLayout82.xml"/><Relationship Id="rId35" Type="http://schemas.openxmlformats.org/officeDocument/2006/relationships/slideLayout" Target="../slideLayouts/slideLayout87.xml"/><Relationship Id="rId43" Type="http://schemas.openxmlformats.org/officeDocument/2006/relationships/slideLayout" Target="../slideLayouts/slideLayout95.xml"/><Relationship Id="rId48" Type="http://schemas.openxmlformats.org/officeDocument/2006/relationships/slideLayout" Target="../slideLayouts/slideLayout100.xml"/><Relationship Id="rId8" Type="http://schemas.openxmlformats.org/officeDocument/2006/relationships/slideLayout" Target="../slideLayouts/slideLayout60.xml"/><Relationship Id="rId51" Type="http://schemas.openxmlformats.org/officeDocument/2006/relationships/slideLayout" Target="../slideLayouts/slideLayout103.xml"/><Relationship Id="rId3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4.xml"/><Relationship Id="rId17" Type="http://schemas.openxmlformats.org/officeDocument/2006/relationships/slideLayout" Target="../slideLayouts/slideLayout69.xml"/><Relationship Id="rId25" Type="http://schemas.openxmlformats.org/officeDocument/2006/relationships/slideLayout" Target="../slideLayouts/slideLayout77.xml"/><Relationship Id="rId33" Type="http://schemas.openxmlformats.org/officeDocument/2006/relationships/slideLayout" Target="../slideLayouts/slideLayout85.xml"/><Relationship Id="rId38" Type="http://schemas.openxmlformats.org/officeDocument/2006/relationships/slideLayout" Target="../slideLayouts/slideLayout90.xml"/><Relationship Id="rId46" Type="http://schemas.openxmlformats.org/officeDocument/2006/relationships/slideLayout" Target="../slideLayouts/slideLayout98.xml"/><Relationship Id="rId20" Type="http://schemas.openxmlformats.org/officeDocument/2006/relationships/slideLayout" Target="../slideLayouts/slideLayout72.xml"/><Relationship Id="rId41" Type="http://schemas.openxmlformats.org/officeDocument/2006/relationships/slideLayout" Target="../slideLayouts/slideLayout93.xml"/><Relationship Id="rId54" Type="http://schemas.openxmlformats.org/officeDocument/2006/relationships/theme" Target="../theme/theme2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5" Type="http://schemas.openxmlformats.org/officeDocument/2006/relationships/slideLayout" Target="../slideLayouts/slideLayout67.xml"/><Relationship Id="rId23" Type="http://schemas.openxmlformats.org/officeDocument/2006/relationships/slideLayout" Target="../slideLayouts/slideLayout75.xml"/><Relationship Id="rId28" Type="http://schemas.openxmlformats.org/officeDocument/2006/relationships/slideLayout" Target="../slideLayouts/slideLayout80.xml"/><Relationship Id="rId36" Type="http://schemas.openxmlformats.org/officeDocument/2006/relationships/slideLayout" Target="../slideLayouts/slideLayout88.xml"/><Relationship Id="rId49" Type="http://schemas.openxmlformats.org/officeDocument/2006/relationships/slideLayout" Target="../slideLayouts/slideLayout10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3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11" Type="http://schemas.openxmlformats.org/officeDocument/2006/relationships/slideLayout" Target="../slideLayouts/slideLayout116.xml"/><Relationship Id="rId5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115.xml"/><Relationship Id="rId4" Type="http://schemas.openxmlformats.org/officeDocument/2006/relationships/slideLayout" Target="../slideLayouts/slideLayout109.xml"/><Relationship Id="rId9" Type="http://schemas.openxmlformats.org/officeDocument/2006/relationships/slideLayout" Target="../slideLayouts/slideLayout11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4.xml"/><Relationship Id="rId3" Type="http://schemas.openxmlformats.org/officeDocument/2006/relationships/slideLayout" Target="../slideLayouts/slideLayout119.xml"/><Relationship Id="rId7" Type="http://schemas.openxmlformats.org/officeDocument/2006/relationships/slideLayout" Target="../slideLayouts/slideLayout12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18.xml"/><Relationship Id="rId1" Type="http://schemas.openxmlformats.org/officeDocument/2006/relationships/slideLayout" Target="../slideLayouts/slideLayout117.xml"/><Relationship Id="rId6" Type="http://schemas.openxmlformats.org/officeDocument/2006/relationships/slideLayout" Target="../slideLayouts/slideLayout122.xml"/><Relationship Id="rId11" Type="http://schemas.openxmlformats.org/officeDocument/2006/relationships/slideLayout" Target="../slideLayouts/slideLayout127.xml"/><Relationship Id="rId5" Type="http://schemas.openxmlformats.org/officeDocument/2006/relationships/slideLayout" Target="../slideLayouts/slideLayout121.xml"/><Relationship Id="rId10" Type="http://schemas.openxmlformats.org/officeDocument/2006/relationships/slideLayout" Target="../slideLayouts/slideLayout126.xml"/><Relationship Id="rId4" Type="http://schemas.openxmlformats.org/officeDocument/2006/relationships/slideLayout" Target="../slideLayouts/slideLayout120.xml"/><Relationship Id="rId9" Type="http://schemas.openxmlformats.org/officeDocument/2006/relationships/slideLayout" Target="../slideLayouts/slideLayout1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/>
          <p:cNvPicPr/>
          <p:nvPr/>
        </p:nvPicPr>
        <p:blipFill>
          <a:blip r:embed="rId54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546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71" r:id="rId22"/>
    <p:sldLayoutId id="2147483673" r:id="rId23"/>
    <p:sldLayoutId id="2147483674" r:id="rId24"/>
    <p:sldLayoutId id="2147483675" r:id="rId25"/>
    <p:sldLayoutId id="2147483676" r:id="rId26"/>
    <p:sldLayoutId id="2147483677" r:id="rId27"/>
    <p:sldLayoutId id="2147483678" r:id="rId28"/>
    <p:sldLayoutId id="2147483679" r:id="rId29"/>
    <p:sldLayoutId id="2147483680" r:id="rId30"/>
    <p:sldLayoutId id="2147483681" r:id="rId31"/>
    <p:sldLayoutId id="2147483682" r:id="rId32"/>
    <p:sldLayoutId id="2147483684" r:id="rId33"/>
    <p:sldLayoutId id="2147483685" r:id="rId34"/>
    <p:sldLayoutId id="2147483686" r:id="rId35"/>
    <p:sldLayoutId id="2147483687" r:id="rId36"/>
    <p:sldLayoutId id="2147483688" r:id="rId37"/>
    <p:sldLayoutId id="2147483689" r:id="rId38"/>
    <p:sldLayoutId id="2147483690" r:id="rId39"/>
    <p:sldLayoutId id="2147483691" r:id="rId40"/>
    <p:sldLayoutId id="2147483692" r:id="rId41"/>
    <p:sldLayoutId id="2147483693" r:id="rId42"/>
    <p:sldLayoutId id="2147483695" r:id="rId43"/>
    <p:sldLayoutId id="2147483696" r:id="rId44"/>
    <p:sldLayoutId id="2147483697" r:id="rId45"/>
    <p:sldLayoutId id="2147483698" r:id="rId46"/>
    <p:sldLayoutId id="2147483699" r:id="rId47"/>
    <p:sldLayoutId id="2147483700" r:id="rId48"/>
    <p:sldLayoutId id="2147483701" r:id="rId49"/>
    <p:sldLayoutId id="2147483702" r:id="rId50"/>
    <p:sldLayoutId id="2147483703" r:id="rId51"/>
    <p:sldLayoutId id="2147483864" r:id="rId52"/>
  </p:sldLayoutIdLst>
  <p:transition spd="med"/>
  <p:txStyles>
    <p:titleStyle>
      <a:lvl1pPr>
        <a:defRPr sz="3600" b="1">
          <a:latin typeface="Calibri Bold"/>
          <a:ea typeface="Calibri Bold"/>
          <a:cs typeface="Calibri Bold"/>
          <a:sym typeface="Calibri Bold"/>
        </a:defRPr>
      </a:lvl1pPr>
      <a:lvl2pPr>
        <a:defRPr sz="3600" b="1">
          <a:latin typeface="Calibri Bold"/>
          <a:ea typeface="Calibri Bold"/>
          <a:cs typeface="Calibri Bold"/>
          <a:sym typeface="Calibri Bold"/>
        </a:defRPr>
      </a:lvl2pPr>
      <a:lvl3pPr>
        <a:defRPr sz="3600" b="1">
          <a:latin typeface="Calibri Bold"/>
          <a:ea typeface="Calibri Bold"/>
          <a:cs typeface="Calibri Bold"/>
          <a:sym typeface="Calibri Bold"/>
        </a:defRPr>
      </a:lvl3pPr>
      <a:lvl4pPr>
        <a:defRPr sz="3600" b="1">
          <a:latin typeface="Calibri Bold"/>
          <a:ea typeface="Calibri Bold"/>
          <a:cs typeface="Calibri Bold"/>
          <a:sym typeface="Calibri Bold"/>
        </a:defRPr>
      </a:lvl4pPr>
      <a:lvl5pPr>
        <a:defRPr sz="3600" b="1">
          <a:latin typeface="Calibri Bold"/>
          <a:ea typeface="Calibri Bold"/>
          <a:cs typeface="Calibri Bold"/>
          <a:sym typeface="Calibri Bold"/>
        </a:defRPr>
      </a:lvl5pPr>
      <a:lvl6pPr indent="457200">
        <a:defRPr sz="3600" b="1">
          <a:latin typeface="Calibri Bold"/>
          <a:ea typeface="Calibri Bold"/>
          <a:cs typeface="Calibri Bold"/>
          <a:sym typeface="Calibri Bold"/>
        </a:defRPr>
      </a:lvl6pPr>
      <a:lvl7pPr indent="914400">
        <a:defRPr sz="3600" b="1">
          <a:latin typeface="Calibri Bold"/>
          <a:ea typeface="Calibri Bold"/>
          <a:cs typeface="Calibri Bold"/>
          <a:sym typeface="Calibri Bold"/>
        </a:defRPr>
      </a:lvl7pPr>
      <a:lvl8pPr indent="1371600">
        <a:defRPr sz="3600" b="1">
          <a:latin typeface="Calibri Bold"/>
          <a:ea typeface="Calibri Bold"/>
          <a:cs typeface="Calibri Bold"/>
          <a:sym typeface="Calibri Bold"/>
        </a:defRPr>
      </a:lvl8pPr>
      <a:lvl9pPr indent="1828800">
        <a:defRPr sz="3600" b="1">
          <a:latin typeface="Calibri Bold"/>
          <a:ea typeface="Calibri Bold"/>
          <a:cs typeface="Calibri Bold"/>
          <a:sym typeface="Calibri Bold"/>
        </a:defRPr>
      </a:lvl9pPr>
    </p:titleStyle>
    <p:bodyStyle>
      <a:lvl1pPr marL="254000" indent="-254000">
        <a:spcBef>
          <a:spcPts val="600"/>
        </a:spcBef>
        <a:buClr>
          <a:srgbClr val="990000"/>
        </a:buClr>
        <a:buSzPct val="60000"/>
        <a:buFont typeface="Wingdings 2"/>
        <a:buChar char="⬛"/>
        <a:defRPr sz="2400" b="1">
          <a:latin typeface="Calibri Bold"/>
          <a:ea typeface="Calibri Bold"/>
          <a:cs typeface="Calibri Bold"/>
          <a:sym typeface="Calibri Bold"/>
        </a:defRPr>
      </a:lvl1pPr>
      <a:lvl2pPr marL="561340" indent="-281940">
        <a:spcBef>
          <a:spcPts val="600"/>
        </a:spcBef>
        <a:buClr>
          <a:srgbClr val="990000"/>
        </a:buClr>
        <a:buSzPct val="11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2pPr>
      <a:lvl3pPr marL="840739" indent="-243839">
        <a:spcBef>
          <a:spcPts val="600"/>
        </a:spcBef>
        <a:buClr>
          <a:srgbClr val="990000"/>
        </a:buClr>
        <a:buSzPct val="8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3pPr>
      <a:lvl4pPr marL="1188719" indent="-274319">
        <a:spcBef>
          <a:spcPts val="600"/>
        </a:spcBef>
        <a:buClr>
          <a:srgbClr val="990000"/>
        </a:buClr>
        <a:buSzPct val="100000"/>
        <a:buFont typeface="Wingdings 2"/>
        <a:buChar char="–"/>
        <a:defRPr sz="2400" b="1">
          <a:latin typeface="Calibri Bold"/>
          <a:ea typeface="Calibri Bold"/>
          <a:cs typeface="Calibri Bold"/>
          <a:sym typeface="Calibri Bold"/>
        </a:defRPr>
      </a:lvl4pPr>
      <a:lvl5pPr marL="1506219" indent="-274319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5pPr>
      <a:lvl6pPr marL="19634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6pPr>
      <a:lvl7pPr marL="24206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7pPr>
      <a:lvl8pPr marL="28778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8pPr>
      <a:lvl9pPr marL="33350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/>
          <p:cNvPicPr/>
          <p:nvPr/>
        </p:nvPicPr>
        <p:blipFill>
          <a:blip r:embed="rId55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546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196664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  <p:sldLayoutId id="2147483721" r:id="rId17"/>
    <p:sldLayoutId id="2147483722" r:id="rId18"/>
    <p:sldLayoutId id="2147483723" r:id="rId19"/>
    <p:sldLayoutId id="2147483724" r:id="rId20"/>
    <p:sldLayoutId id="2147483725" r:id="rId21"/>
    <p:sldLayoutId id="2147483726" r:id="rId22"/>
    <p:sldLayoutId id="2147483727" r:id="rId23"/>
    <p:sldLayoutId id="2147483728" r:id="rId24"/>
    <p:sldLayoutId id="2147483729" r:id="rId25"/>
    <p:sldLayoutId id="2147483730" r:id="rId26"/>
    <p:sldLayoutId id="2147483731" r:id="rId27"/>
    <p:sldLayoutId id="2147483732" r:id="rId28"/>
    <p:sldLayoutId id="2147483733" r:id="rId29"/>
    <p:sldLayoutId id="2147483734" r:id="rId30"/>
    <p:sldLayoutId id="2147483735" r:id="rId31"/>
    <p:sldLayoutId id="2147483736" r:id="rId32"/>
    <p:sldLayoutId id="2147483737" r:id="rId33"/>
    <p:sldLayoutId id="2147483738" r:id="rId34"/>
    <p:sldLayoutId id="2147483739" r:id="rId35"/>
    <p:sldLayoutId id="2147483740" r:id="rId36"/>
    <p:sldLayoutId id="2147483741" r:id="rId37"/>
    <p:sldLayoutId id="2147483742" r:id="rId38"/>
    <p:sldLayoutId id="2147483743" r:id="rId39"/>
    <p:sldLayoutId id="2147483744" r:id="rId40"/>
    <p:sldLayoutId id="2147483745" r:id="rId41"/>
    <p:sldLayoutId id="2147483746" r:id="rId42"/>
    <p:sldLayoutId id="2147483747" r:id="rId43"/>
    <p:sldLayoutId id="2147483748" r:id="rId44"/>
    <p:sldLayoutId id="2147483749" r:id="rId45"/>
    <p:sldLayoutId id="2147483750" r:id="rId46"/>
    <p:sldLayoutId id="2147483751" r:id="rId47"/>
    <p:sldLayoutId id="2147483752" r:id="rId48"/>
    <p:sldLayoutId id="2147483753" r:id="rId49"/>
    <p:sldLayoutId id="2147483754" r:id="rId50"/>
    <p:sldLayoutId id="2147483755" r:id="rId51"/>
    <p:sldLayoutId id="2147483756" r:id="rId52"/>
    <p:sldLayoutId id="2147483757" r:id="rId53"/>
  </p:sldLayoutIdLst>
  <p:transition spd="med"/>
  <p:txStyles>
    <p:titleStyle>
      <a:lvl1pPr>
        <a:defRPr sz="3600" b="1">
          <a:latin typeface="Calibri Bold"/>
          <a:ea typeface="Calibri Bold"/>
          <a:cs typeface="Calibri Bold"/>
          <a:sym typeface="Calibri Bold"/>
        </a:defRPr>
      </a:lvl1pPr>
      <a:lvl2pPr>
        <a:defRPr sz="3600" b="1">
          <a:latin typeface="Calibri Bold"/>
          <a:ea typeface="Calibri Bold"/>
          <a:cs typeface="Calibri Bold"/>
          <a:sym typeface="Calibri Bold"/>
        </a:defRPr>
      </a:lvl2pPr>
      <a:lvl3pPr>
        <a:defRPr sz="3600" b="1">
          <a:latin typeface="Calibri Bold"/>
          <a:ea typeface="Calibri Bold"/>
          <a:cs typeface="Calibri Bold"/>
          <a:sym typeface="Calibri Bold"/>
        </a:defRPr>
      </a:lvl3pPr>
      <a:lvl4pPr>
        <a:defRPr sz="3600" b="1">
          <a:latin typeface="Calibri Bold"/>
          <a:ea typeface="Calibri Bold"/>
          <a:cs typeface="Calibri Bold"/>
          <a:sym typeface="Calibri Bold"/>
        </a:defRPr>
      </a:lvl4pPr>
      <a:lvl5pPr>
        <a:defRPr sz="3600" b="1">
          <a:latin typeface="Calibri Bold"/>
          <a:ea typeface="Calibri Bold"/>
          <a:cs typeface="Calibri Bold"/>
          <a:sym typeface="Calibri Bold"/>
        </a:defRPr>
      </a:lvl5pPr>
      <a:lvl6pPr indent="457200">
        <a:defRPr sz="3600" b="1">
          <a:latin typeface="Calibri Bold"/>
          <a:ea typeface="Calibri Bold"/>
          <a:cs typeface="Calibri Bold"/>
          <a:sym typeface="Calibri Bold"/>
        </a:defRPr>
      </a:lvl6pPr>
      <a:lvl7pPr indent="914400">
        <a:defRPr sz="3600" b="1">
          <a:latin typeface="Calibri Bold"/>
          <a:ea typeface="Calibri Bold"/>
          <a:cs typeface="Calibri Bold"/>
          <a:sym typeface="Calibri Bold"/>
        </a:defRPr>
      </a:lvl7pPr>
      <a:lvl8pPr indent="1371600">
        <a:defRPr sz="3600" b="1">
          <a:latin typeface="Calibri Bold"/>
          <a:ea typeface="Calibri Bold"/>
          <a:cs typeface="Calibri Bold"/>
          <a:sym typeface="Calibri Bold"/>
        </a:defRPr>
      </a:lvl8pPr>
      <a:lvl9pPr indent="1828800">
        <a:defRPr sz="3600" b="1">
          <a:latin typeface="Calibri Bold"/>
          <a:ea typeface="Calibri Bold"/>
          <a:cs typeface="Calibri Bold"/>
          <a:sym typeface="Calibri Bold"/>
        </a:defRPr>
      </a:lvl9pPr>
    </p:titleStyle>
    <p:bodyStyle>
      <a:lvl1pPr marL="254000" indent="-254000">
        <a:spcBef>
          <a:spcPts val="600"/>
        </a:spcBef>
        <a:buClr>
          <a:srgbClr val="990000"/>
        </a:buClr>
        <a:buSzPct val="60000"/>
        <a:buFont typeface="Wingdings 2"/>
        <a:buChar char="⬛"/>
        <a:defRPr sz="2400" b="1">
          <a:latin typeface="Calibri Bold"/>
          <a:ea typeface="Calibri Bold"/>
          <a:cs typeface="Calibri Bold"/>
          <a:sym typeface="Calibri Bold"/>
        </a:defRPr>
      </a:lvl1pPr>
      <a:lvl2pPr marL="561340" indent="-281940">
        <a:spcBef>
          <a:spcPts val="600"/>
        </a:spcBef>
        <a:buClr>
          <a:srgbClr val="990000"/>
        </a:buClr>
        <a:buSzPct val="11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2pPr>
      <a:lvl3pPr marL="840739" indent="-243839">
        <a:spcBef>
          <a:spcPts val="600"/>
        </a:spcBef>
        <a:buClr>
          <a:srgbClr val="990000"/>
        </a:buClr>
        <a:buSzPct val="8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3pPr>
      <a:lvl4pPr marL="1188719" indent="-274319">
        <a:spcBef>
          <a:spcPts val="600"/>
        </a:spcBef>
        <a:buClr>
          <a:srgbClr val="990000"/>
        </a:buClr>
        <a:buSzPct val="100000"/>
        <a:buFont typeface="Wingdings 2"/>
        <a:buChar char="–"/>
        <a:defRPr sz="2400" b="1">
          <a:latin typeface="Calibri Bold"/>
          <a:ea typeface="Calibri Bold"/>
          <a:cs typeface="Calibri Bold"/>
          <a:sym typeface="Calibri Bold"/>
        </a:defRPr>
      </a:lvl4pPr>
      <a:lvl5pPr marL="1506219" indent="-274319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5pPr>
      <a:lvl6pPr marL="19634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6pPr>
      <a:lvl7pPr marL="24206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7pPr>
      <a:lvl8pPr marL="28778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8pPr>
      <a:lvl9pPr marL="33350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000" kern="1200" dirty="0">
                <a:solidFill>
                  <a:srgbClr val="000000"/>
                </a:solidFill>
                <a:latin typeface="Calibri" pitchFamily="34" charset="0"/>
                <a:ea typeface="ヒラギノ角ゴ ProN W3" charset="0"/>
                <a:cs typeface="ヒラギノ角ゴ ProN W3" charset="0"/>
                <a:sym typeface="Gill Sans" charset="0"/>
              </a:rPr>
              <a:t>Bryant and </a:t>
            </a:r>
            <a:r>
              <a:rPr lang="en-US" sz="1000" kern="1200" dirty="0" err="1">
                <a:solidFill>
                  <a:srgbClr val="000000"/>
                </a:solidFill>
                <a:latin typeface="Calibri" pitchFamily="34" charset="0"/>
                <a:ea typeface="ヒラギノ角ゴ ProN W3" charset="0"/>
                <a:cs typeface="ヒラギノ角ゴ ProN W3" charset="0"/>
                <a:sym typeface="Gill Sans" charset="0"/>
              </a:rPr>
              <a:t>O’Hallaron</a:t>
            </a:r>
            <a:r>
              <a:rPr lang="en-US" sz="1000" kern="1200" dirty="0">
                <a:solidFill>
                  <a:srgbClr val="000000"/>
                </a:solidFill>
                <a:latin typeface="Calibri" pitchFamily="34" charset="0"/>
                <a:ea typeface="ヒラギノ角ゴ ProN W3" charset="0"/>
                <a:cs typeface="ヒラギノ角ゴ ProN W3" charset="0"/>
                <a:sym typeface="Gill Sans" charset="0"/>
              </a:rPr>
              <a:t>, Computer Systems: A Programmer’s Perspective, Third Edition</a:t>
            </a:r>
          </a:p>
        </p:txBody>
      </p:sp>
    </p:spTree>
    <p:extLst>
      <p:ext uri="{BB962C8B-B14F-4D97-AF65-F5344CB8AC3E}">
        <p14:creationId xmlns:p14="http://schemas.microsoft.com/office/powerpoint/2010/main" val="7600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000" kern="1200" dirty="0">
                <a:solidFill>
                  <a:srgbClr val="000000"/>
                </a:solidFill>
                <a:latin typeface="Calibri" pitchFamily="34" charset="0"/>
                <a:ea typeface="ヒラギノ角ゴ ProN W3" charset="0"/>
                <a:cs typeface="ヒラギノ角ゴ ProN W3" charset="0"/>
                <a:sym typeface="Gill Sans" charset="0"/>
              </a:rPr>
              <a:t>Bryant and </a:t>
            </a:r>
            <a:r>
              <a:rPr lang="en-US" sz="1000" kern="1200" dirty="0" err="1">
                <a:solidFill>
                  <a:srgbClr val="000000"/>
                </a:solidFill>
                <a:latin typeface="Calibri" pitchFamily="34" charset="0"/>
                <a:ea typeface="ヒラギノ角ゴ ProN W3" charset="0"/>
                <a:cs typeface="ヒラギノ角ゴ ProN W3" charset="0"/>
                <a:sym typeface="Gill Sans" charset="0"/>
              </a:rPr>
              <a:t>O’Hallaron</a:t>
            </a:r>
            <a:r>
              <a:rPr lang="en-US" sz="1000" kern="1200" dirty="0">
                <a:solidFill>
                  <a:srgbClr val="000000"/>
                </a:solidFill>
                <a:latin typeface="Calibri" pitchFamily="34" charset="0"/>
                <a:ea typeface="ヒラギノ角ゴ ProN W3" charset="0"/>
                <a:cs typeface="ヒラギノ角ゴ ProN W3" charset="0"/>
                <a:sym typeface="Gill Sans" charset="0"/>
              </a:rPr>
              <a:t>, Computer Systems: A Programmer’s Perspective, Third Edition</a:t>
            </a:r>
          </a:p>
        </p:txBody>
      </p:sp>
    </p:spTree>
    <p:extLst>
      <p:ext uri="{BB962C8B-B14F-4D97-AF65-F5344CB8AC3E}">
        <p14:creationId xmlns:p14="http://schemas.microsoft.com/office/powerpoint/2010/main" val="975785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0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0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5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5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>
            <a:spLocks noGrp="1"/>
          </p:cNvSpPr>
          <p:nvPr>
            <p:ph type="title"/>
          </p:nvPr>
        </p:nvSpPr>
        <p:spPr>
          <a:xfrm>
            <a:off x="609600" y="1371600"/>
            <a:ext cx="8356600" cy="2590800"/>
          </a:xfrm>
          <a:prstGeom prst="rect">
            <a:avLst/>
          </a:prstGeom>
        </p:spPr>
        <p:txBody>
          <a:bodyPr lIns="0" tIns="0" rIns="0" bIns="0">
            <a:normAutofit fontScale="90000"/>
          </a:bodyPr>
          <a:lstStyle/>
          <a:p>
            <a:pPr marL="100012" lvl="0" indent="-100012" defTabSz="768095">
              <a:defRPr sz="1800" b="0"/>
            </a:pPr>
            <a:r>
              <a:rPr sz="3024" b="1" dirty="0"/>
              <a:t> Machine-Level Programming:</a:t>
            </a:r>
            <a:br>
              <a:rPr sz="3024" b="1" dirty="0"/>
            </a:br>
            <a:r>
              <a:rPr sz="3024" b="1" dirty="0"/>
              <a:t>Functions and the call stack</a:t>
            </a:r>
            <a:r>
              <a:rPr lang="en-US" sz="3024" b="1" dirty="0"/>
              <a:t> (Part II), Buffer Overflow</a:t>
            </a:r>
            <a:br>
              <a:rPr sz="3024" b="1" dirty="0"/>
            </a:br>
            <a:br>
              <a:rPr sz="3024" b="1" dirty="0"/>
            </a:br>
            <a:r>
              <a:rPr sz="2016" b="1" dirty="0"/>
              <a:t>cs154 Introduction to Computer Systems</a:t>
            </a:r>
            <a:br>
              <a:rPr sz="2016" b="1" dirty="0"/>
            </a:br>
            <a:br>
              <a:rPr lang="en-US" sz="2016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2016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US" sz="2016" dirty="0">
                <a:latin typeface="Calibri"/>
                <a:ea typeface="Calibri"/>
                <a:cs typeface="Calibri"/>
                <a:sym typeface="Calibri"/>
              </a:rPr>
              <a:t>Junchen Jiang</a:t>
            </a:r>
            <a:br>
              <a:rPr sz="2016" dirty="0">
                <a:latin typeface="Calibri"/>
                <a:ea typeface="Calibri"/>
                <a:cs typeface="Calibri"/>
                <a:sym typeface="Calibri"/>
              </a:rPr>
            </a:br>
            <a:endParaRPr sz="2016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input and output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4870555" y="1236689"/>
            <a:ext cx="3547175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(long *p, 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x = *p;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y = x +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*p = y;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5"/>
          <p:cNvSpPr>
            <a:spLocks/>
          </p:cNvSpPr>
          <p:nvPr/>
        </p:nvSpPr>
        <p:spPr bwMode="auto">
          <a:xfrm>
            <a:off x="440961" y="1236689"/>
            <a:ext cx="3763565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60637;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6"/>
          <p:cNvSpPr>
            <a:spLocks/>
          </p:cNvSpPr>
          <p:nvPr/>
        </p:nvSpPr>
        <p:spPr bwMode="auto">
          <a:xfrm>
            <a:off x="4870555" y="2858648"/>
            <a:ext cx="3547175" cy="1418897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>
                  <a:lumMod val="75000"/>
                  <a:lumOff val="25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tx1">
                  <a:lumMod val="75000"/>
                  <a:lumOff val="25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444085" y="2858649"/>
            <a:ext cx="3760656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$60637, 8(%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>
                  <a:lumMod val="75000"/>
                  <a:lumOff val="25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>
                  <a:lumMod val="75000"/>
                  <a:lumOff val="25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4C71EDF-DC8E-A14F-86D6-7F14674AEA62}"/>
              </a:ext>
            </a:extLst>
          </p:cNvPr>
          <p:cNvCxnSpPr>
            <a:cxnSpLocks/>
          </p:cNvCxnSpPr>
          <p:nvPr/>
        </p:nvCxnSpPr>
        <p:spPr bwMode="auto">
          <a:xfrm flipV="1">
            <a:off x="2144110" y="2995448"/>
            <a:ext cx="2726445" cy="161596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B2FCAA3-EA26-6A43-A416-D31C52D247A3}"/>
              </a:ext>
            </a:extLst>
          </p:cNvPr>
          <p:cNvCxnSpPr>
            <a:cxnSpLocks/>
          </p:cNvCxnSpPr>
          <p:nvPr/>
        </p:nvCxnSpPr>
        <p:spPr bwMode="auto">
          <a:xfrm flipH="1">
            <a:off x="2144110" y="3957145"/>
            <a:ext cx="2940270" cy="79615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834935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input and output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4870555" y="1236689"/>
            <a:ext cx="3547175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500" b="1" kern="1200" dirty="0">
                <a:solidFill>
                  <a:srgbClr val="0070C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*p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x = *p;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y = x +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*p = y;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5"/>
          <p:cNvSpPr>
            <a:spLocks/>
          </p:cNvSpPr>
          <p:nvPr/>
        </p:nvSpPr>
        <p:spPr bwMode="auto">
          <a:xfrm>
            <a:off x="440961" y="1236689"/>
            <a:ext cx="3763565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60637;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500" b="1" kern="1200" dirty="0">
                <a:solidFill>
                  <a:srgbClr val="0070C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&amp;v1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3000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6"/>
          <p:cNvSpPr>
            <a:spLocks/>
          </p:cNvSpPr>
          <p:nvPr/>
        </p:nvSpPr>
        <p:spPr bwMode="auto">
          <a:xfrm>
            <a:off x="4870555" y="2858648"/>
            <a:ext cx="3547175" cy="1418897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444085" y="2858649"/>
            <a:ext cx="3760656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$60637, 8(%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>
                  <a:lumMod val="75000"/>
                  <a:lumOff val="25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</a:t>
            </a:r>
            <a:r>
              <a:rPr lang="en-US" sz="1500" b="1" kern="1200" dirty="0">
                <a:solidFill>
                  <a:srgbClr val="0070C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500" b="1" kern="1200" dirty="0" err="1">
                <a:solidFill>
                  <a:srgbClr val="0070C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rgbClr val="0070C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2657C31C-D4A9-8244-9DA6-F78897432C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530014"/>
              </p:ext>
            </p:extLst>
          </p:nvPr>
        </p:nvGraphicFramePr>
        <p:xfrm>
          <a:off x="5935478" y="4020163"/>
          <a:ext cx="2954211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8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5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val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  <a:r>
                        <a:rPr lang="en-US" dirty="0">
                          <a:latin typeface="Calibri"/>
                          <a:cs typeface="Calibri"/>
                        </a:rPr>
                        <a:t>, 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0CD2E5C-F606-FC49-AB3D-B16C15F836E0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2814145" y="1954925"/>
            <a:ext cx="275896" cy="232262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90D3777-D8E5-F24A-9B20-1B79E08D0143}"/>
              </a:ext>
            </a:extLst>
          </p:cNvPr>
          <p:cNvCxnSpPr>
            <a:cxnSpLocks/>
          </p:cNvCxnSpPr>
          <p:nvPr/>
        </p:nvCxnSpPr>
        <p:spPr bwMode="auto">
          <a:xfrm flipV="1">
            <a:off x="2814145" y="1474076"/>
            <a:ext cx="4918841" cy="260131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0D2846B-E220-AC48-B0E5-E9B748444E5C}"/>
              </a:ext>
            </a:extLst>
          </p:cNvPr>
          <p:cNvCxnSpPr>
            <a:cxnSpLocks/>
          </p:cNvCxnSpPr>
          <p:nvPr/>
        </p:nvCxnSpPr>
        <p:spPr bwMode="auto">
          <a:xfrm flipV="1">
            <a:off x="3090041" y="1474076"/>
            <a:ext cx="3563007" cy="280347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CABF4931-40A9-CE45-A55C-1BA97DC048D9}"/>
              </a:ext>
            </a:extLst>
          </p:cNvPr>
          <p:cNvCxnSpPr>
            <a:cxnSpLocks/>
          </p:cNvCxnSpPr>
          <p:nvPr/>
        </p:nvCxnSpPr>
        <p:spPr bwMode="auto">
          <a:xfrm flipV="1">
            <a:off x="2814145" y="1954926"/>
            <a:ext cx="670034" cy="212046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72418473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H="1">
            <a:off x="5801291" y="4694993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7" name="Rectangle 11"/>
          <p:cNvSpPr>
            <a:spLocks/>
          </p:cNvSpPr>
          <p:nvPr/>
        </p:nvSpPr>
        <p:spPr bwMode="auto">
          <a:xfrm>
            <a:off x="5959787" y="4518021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8" name="Rectangle 12"/>
          <p:cNvSpPr>
            <a:spLocks/>
          </p:cNvSpPr>
          <p:nvPr/>
        </p:nvSpPr>
        <p:spPr bwMode="auto">
          <a:xfrm>
            <a:off x="4572000" y="1250921"/>
            <a:ext cx="1371273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</a:p>
        </p:txBody>
      </p:sp>
      <p:sp>
        <p:nvSpPr>
          <p:cNvPr id="9" name="Rectangle 13"/>
          <p:cNvSpPr>
            <a:spLocks/>
          </p:cNvSpPr>
          <p:nvPr/>
        </p:nvSpPr>
        <p:spPr bwMode="auto">
          <a:xfrm>
            <a:off x="4842013" y="3957332"/>
            <a:ext cx="947086" cy="533631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4842013" y="4490964"/>
            <a:ext cx="947086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5" name="Rectangle 13"/>
          <p:cNvSpPr>
            <a:spLocks/>
          </p:cNvSpPr>
          <p:nvPr/>
        </p:nvSpPr>
        <p:spPr bwMode="auto">
          <a:xfrm>
            <a:off x="7141200" y="3940628"/>
            <a:ext cx="914400" cy="533631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7141200" y="447426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Rectangle 9"/>
          <p:cNvSpPr>
            <a:spLocks/>
          </p:cNvSpPr>
          <p:nvPr/>
        </p:nvSpPr>
        <p:spPr bwMode="auto">
          <a:xfrm>
            <a:off x="7141200" y="485526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chemeClr val="accent1">
                  <a:lumMod val="60000"/>
                  <a:lumOff val="40000"/>
                </a:schemeClr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6885421" y="125092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21" name="Rectangular Callout 20"/>
          <p:cNvSpPr/>
          <p:nvPr/>
        </p:nvSpPr>
        <p:spPr>
          <a:xfrm>
            <a:off x="8158235" y="5283914"/>
            <a:ext cx="834990" cy="646329"/>
          </a:xfrm>
          <a:prstGeom prst="wedgeRectCallout">
            <a:avLst>
              <a:gd name="adj1" fmla="val -102043"/>
              <a:gd name="adj2" fmla="val -66268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Saved 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Calibri"/>
              </a:rPr>
              <a:t>%</a:t>
            </a:r>
            <a:r>
              <a:rPr kumimoji="0" lang="en-US" sz="18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Calibri"/>
              </a:rPr>
              <a:t>rbx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ourier New" charset="0"/>
              <a:ea typeface="Courier New" charset="0"/>
              <a:cs typeface="Courier New" charset="0"/>
              <a:sym typeface="Calibri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440961" y="1236689"/>
            <a:ext cx="3523937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60637;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444085" y="2858649"/>
            <a:ext cx="3521213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$60637,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5483683"/>
              </p:ext>
            </p:extLst>
          </p:nvPr>
        </p:nvGraphicFramePr>
        <p:xfrm>
          <a:off x="4200996" y="1756424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1234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245890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235173"/>
              </p:ext>
            </p:extLst>
          </p:nvPr>
        </p:nvGraphicFramePr>
        <p:xfrm>
          <a:off x="6848895" y="1756424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1234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386123"/>
                  </a:ext>
                </a:extLst>
              </a:tr>
            </a:tbl>
          </a:graphicData>
        </a:graphic>
      </p:graphicFrame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5B93F7F-350C-9D41-9CFE-315F72A08519}"/>
              </a:ext>
            </a:extLst>
          </p:cNvPr>
          <p:cNvCxnSpPr>
            <a:cxnSpLocks/>
          </p:cNvCxnSpPr>
          <p:nvPr/>
        </p:nvCxnSpPr>
        <p:spPr bwMode="auto">
          <a:xfrm>
            <a:off x="2002221" y="3318642"/>
            <a:ext cx="543910" cy="54391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3DEED531-4F7C-5241-B120-B34460BDD25C}"/>
              </a:ext>
            </a:extLst>
          </p:cNvPr>
          <p:cNvSpPr txBox="1"/>
          <p:nvPr/>
        </p:nvSpPr>
        <p:spPr>
          <a:xfrm>
            <a:off x="353392" y="5793528"/>
            <a:ext cx="40511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/>
              <a:t>Caller-saved: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rdi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rsi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rax</a:t>
            </a:r>
            <a:endParaRPr lang="en-US" sz="2000" dirty="0">
              <a:latin typeface="Courier" pitchFamily="2" charset="0"/>
            </a:endParaRPr>
          </a:p>
          <a:p>
            <a:pPr algn="l"/>
            <a:r>
              <a:rPr lang="en-US" sz="2000" dirty="0" err="1"/>
              <a:t>Callee</a:t>
            </a:r>
            <a:r>
              <a:rPr lang="en-US" sz="2000" dirty="0"/>
              <a:t>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rbx</a:t>
            </a:r>
            <a:endParaRPr lang="en-US" sz="2000" dirty="0">
              <a:latin typeface="Courier" pitchFamily="2" charset="0"/>
            </a:endParaRPr>
          </a:p>
        </p:txBody>
      </p:sp>
      <p:sp>
        <p:nvSpPr>
          <p:cNvPr id="31" name="Line 10">
            <a:extLst>
              <a:ext uri="{FF2B5EF4-FFF2-40B4-BE49-F238E27FC236}">
                <a16:creationId xmlns:a16="http://schemas.microsoft.com/office/drawing/2014/main" id="{7C701345-49DD-2945-849A-FDC94D9C20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90222" y="5039489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2" name="Rectangle 11">
            <a:extLst>
              <a:ext uri="{FF2B5EF4-FFF2-40B4-BE49-F238E27FC236}">
                <a16:creationId xmlns:a16="http://schemas.microsoft.com/office/drawing/2014/main" id="{22A3E6FF-BD3D-5D43-BBE8-EEFE582FECF5}"/>
              </a:ext>
            </a:extLst>
          </p:cNvPr>
          <p:cNvSpPr>
            <a:spLocks/>
          </p:cNvSpPr>
          <p:nvPr/>
        </p:nvSpPr>
        <p:spPr bwMode="auto">
          <a:xfrm>
            <a:off x="8261542" y="4862517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chemeClr val="accent1">
                  <a:lumMod val="60000"/>
                  <a:lumOff val="40000"/>
                </a:schemeClr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82064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7141200" y="523626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141200" y="561726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8096582" y="584586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chemeClr val="accent1">
                  <a:lumMod val="60000"/>
                  <a:lumOff val="40000"/>
                </a:schemeClr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8246379" y="5644692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chemeClr val="accent1">
                  <a:lumMod val="60000"/>
                  <a:lumOff val="40000"/>
                </a:schemeClr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4244685" y="1236689"/>
            <a:ext cx="13369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440961" y="1236689"/>
            <a:ext cx="3523937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60637;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444085" y="2858649"/>
            <a:ext cx="3521213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accent1">
                  <a:lumMod val="60000"/>
                  <a:lumOff val="40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$60637,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7141047-ADDA-FF43-8EE1-C0C15721BF4E}"/>
              </a:ext>
            </a:extLst>
          </p:cNvPr>
          <p:cNvSpPr txBox="1"/>
          <p:nvPr/>
        </p:nvSpPr>
        <p:spPr>
          <a:xfrm>
            <a:off x="353392" y="5793528"/>
            <a:ext cx="40511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/>
              <a:t>Caller-saved: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rdi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rsi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rax</a:t>
            </a:r>
            <a:endParaRPr lang="en-US" sz="2000" dirty="0">
              <a:latin typeface="Courier" pitchFamily="2" charset="0"/>
            </a:endParaRPr>
          </a:p>
          <a:p>
            <a:pPr algn="l"/>
            <a:r>
              <a:rPr lang="en-US" sz="2000" dirty="0" err="1"/>
              <a:t>Callee</a:t>
            </a:r>
            <a:r>
              <a:rPr lang="en-US" sz="2000" dirty="0"/>
              <a:t>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rbx</a:t>
            </a:r>
            <a:endParaRPr lang="en-US" sz="2000" dirty="0">
              <a:latin typeface="Courier" pitchFamily="2" charset="0"/>
            </a:endParaRPr>
          </a:p>
        </p:txBody>
      </p:sp>
      <p:sp>
        <p:nvSpPr>
          <p:cNvPr id="30" name="Rectangle 13">
            <a:extLst>
              <a:ext uri="{FF2B5EF4-FFF2-40B4-BE49-F238E27FC236}">
                <a16:creationId xmlns:a16="http://schemas.microsoft.com/office/drawing/2014/main" id="{E6B85CD9-16AC-E24E-BDD9-D20F67547272}"/>
              </a:ext>
            </a:extLst>
          </p:cNvPr>
          <p:cNvSpPr>
            <a:spLocks/>
          </p:cNvSpPr>
          <p:nvPr/>
        </p:nvSpPr>
        <p:spPr bwMode="auto">
          <a:xfrm>
            <a:off x="7141200" y="3853542"/>
            <a:ext cx="914400" cy="620717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3F82135C-B7E8-B041-82E7-C53B6CD7A1B0}"/>
              </a:ext>
            </a:extLst>
          </p:cNvPr>
          <p:cNvSpPr>
            <a:spLocks/>
          </p:cNvSpPr>
          <p:nvPr/>
        </p:nvSpPr>
        <p:spPr bwMode="auto">
          <a:xfrm>
            <a:off x="7141200" y="447426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FCBC3197-4D76-494A-AB03-FEF43A499749}"/>
              </a:ext>
            </a:extLst>
          </p:cNvPr>
          <p:cNvSpPr>
            <a:spLocks/>
          </p:cNvSpPr>
          <p:nvPr/>
        </p:nvSpPr>
        <p:spPr bwMode="auto">
          <a:xfrm>
            <a:off x="7141200" y="485526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33" name="Rectangle 12">
            <a:extLst>
              <a:ext uri="{FF2B5EF4-FFF2-40B4-BE49-F238E27FC236}">
                <a16:creationId xmlns:a16="http://schemas.microsoft.com/office/drawing/2014/main" id="{2121F284-0DE3-A94B-8CC7-AB5820ECFBE2}"/>
              </a:ext>
            </a:extLst>
          </p:cNvPr>
          <p:cNvSpPr>
            <a:spLocks/>
          </p:cNvSpPr>
          <p:nvPr/>
        </p:nvSpPr>
        <p:spPr bwMode="auto">
          <a:xfrm>
            <a:off x="6885421" y="125092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9D9888A0-4C59-074B-84A5-D67F85F2BD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049227"/>
              </p:ext>
            </p:extLst>
          </p:nvPr>
        </p:nvGraphicFramePr>
        <p:xfrm>
          <a:off x="6848895" y="1756424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1234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912579"/>
                  </a:ext>
                </a:extLst>
              </a:tr>
            </a:tbl>
          </a:graphicData>
        </a:graphic>
      </p:graphicFrame>
      <p:sp>
        <p:nvSpPr>
          <p:cNvPr id="36" name="Rectangle 13">
            <a:extLst>
              <a:ext uri="{FF2B5EF4-FFF2-40B4-BE49-F238E27FC236}">
                <a16:creationId xmlns:a16="http://schemas.microsoft.com/office/drawing/2014/main" id="{82CF68E9-7FC5-4F4B-B5E9-177504994415}"/>
              </a:ext>
            </a:extLst>
          </p:cNvPr>
          <p:cNvSpPr>
            <a:spLocks/>
          </p:cNvSpPr>
          <p:nvPr/>
        </p:nvSpPr>
        <p:spPr bwMode="auto">
          <a:xfrm>
            <a:off x="4536990" y="3843577"/>
            <a:ext cx="914400" cy="620717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F4F81440-5A4B-9C40-8CA6-B8895A3D3F91}"/>
              </a:ext>
            </a:extLst>
          </p:cNvPr>
          <p:cNvSpPr>
            <a:spLocks/>
          </p:cNvSpPr>
          <p:nvPr/>
        </p:nvSpPr>
        <p:spPr bwMode="auto">
          <a:xfrm>
            <a:off x="4536990" y="4464295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8" name="Rectangle 9">
            <a:extLst>
              <a:ext uri="{FF2B5EF4-FFF2-40B4-BE49-F238E27FC236}">
                <a16:creationId xmlns:a16="http://schemas.microsoft.com/office/drawing/2014/main" id="{A4D673E0-CB5A-F540-AF58-B7A9259C6A48}"/>
              </a:ext>
            </a:extLst>
          </p:cNvPr>
          <p:cNvSpPr>
            <a:spLocks/>
          </p:cNvSpPr>
          <p:nvPr/>
        </p:nvSpPr>
        <p:spPr bwMode="auto">
          <a:xfrm>
            <a:off x="4536990" y="4845295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98CF0B1B-C1E8-E04C-8077-DE84CC85B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337698"/>
              </p:ext>
            </p:extLst>
          </p:nvPr>
        </p:nvGraphicFramePr>
        <p:xfrm>
          <a:off x="4244685" y="1746459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1234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4660270"/>
                  </a:ext>
                </a:extLst>
              </a:tr>
            </a:tbl>
          </a:graphicData>
        </a:graphic>
      </p:graphicFrame>
      <p:sp>
        <p:nvSpPr>
          <p:cNvPr id="41" name="Line 10">
            <a:extLst>
              <a:ext uri="{FF2B5EF4-FFF2-40B4-BE49-F238E27FC236}">
                <a16:creationId xmlns:a16="http://schemas.microsoft.com/office/drawing/2014/main" id="{0B64A612-0B7C-B249-B40E-77FA12670B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6012" y="5029524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2" name="Rectangle 11">
            <a:extLst>
              <a:ext uri="{FF2B5EF4-FFF2-40B4-BE49-F238E27FC236}">
                <a16:creationId xmlns:a16="http://schemas.microsoft.com/office/drawing/2014/main" id="{271D3188-ED24-F84A-AD2B-F44458578DC1}"/>
              </a:ext>
            </a:extLst>
          </p:cNvPr>
          <p:cNvSpPr>
            <a:spLocks/>
          </p:cNvSpPr>
          <p:nvPr/>
        </p:nvSpPr>
        <p:spPr bwMode="auto">
          <a:xfrm>
            <a:off x="5644508" y="4852552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2" name="Rectangular Callout 21">
            <a:extLst>
              <a:ext uri="{FF2B5EF4-FFF2-40B4-BE49-F238E27FC236}">
                <a16:creationId xmlns:a16="http://schemas.microsoft.com/office/drawing/2014/main" id="{02F53940-AD67-AF40-ABED-21097D2C3BAA}"/>
              </a:ext>
            </a:extLst>
          </p:cNvPr>
          <p:cNvSpPr/>
          <p:nvPr/>
        </p:nvSpPr>
        <p:spPr>
          <a:xfrm>
            <a:off x="6431400" y="6147471"/>
            <a:ext cx="1814979" cy="646329"/>
          </a:xfrm>
          <a:prstGeom prst="wedgeRectCallout">
            <a:avLst>
              <a:gd name="adj1" fmla="val 16458"/>
              <a:gd name="adj2" fmla="val -74238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Each box is a word (8bytes)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ourier New" charset="0"/>
              <a:ea typeface="Courier New" charset="0"/>
              <a:cs typeface="Courier New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598600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7141200" y="523626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FF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60637</a:t>
            </a:r>
            <a:endParaRPr lang="en-US" sz="1800" kern="1200" dirty="0">
              <a:solidFill>
                <a:srgbClr val="FF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141200" y="561726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8096582" y="584586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8246379" y="5644692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4244685" y="1236689"/>
            <a:ext cx="13369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440961" y="1236689"/>
            <a:ext cx="3523937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60637;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444085" y="2858649"/>
            <a:ext cx="3521213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$60637, 8(%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7141047-ADDA-FF43-8EE1-C0C15721BF4E}"/>
              </a:ext>
            </a:extLst>
          </p:cNvPr>
          <p:cNvSpPr txBox="1"/>
          <p:nvPr/>
        </p:nvSpPr>
        <p:spPr>
          <a:xfrm>
            <a:off x="353392" y="5793528"/>
            <a:ext cx="40511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/>
              <a:t>Caller-saved: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rdi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rsi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rax</a:t>
            </a:r>
            <a:endParaRPr lang="en-US" sz="2000" dirty="0">
              <a:latin typeface="Courier" pitchFamily="2" charset="0"/>
            </a:endParaRPr>
          </a:p>
          <a:p>
            <a:pPr algn="l"/>
            <a:r>
              <a:rPr lang="en-US" sz="2000" dirty="0" err="1"/>
              <a:t>Callee</a:t>
            </a:r>
            <a:r>
              <a:rPr lang="en-US" sz="2000" dirty="0"/>
              <a:t>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rbx</a:t>
            </a:r>
            <a:endParaRPr lang="en-US" sz="2000" dirty="0">
              <a:latin typeface="Courier" pitchFamily="2" charset="0"/>
            </a:endParaRPr>
          </a:p>
        </p:txBody>
      </p:sp>
      <p:sp>
        <p:nvSpPr>
          <p:cNvPr id="30" name="Rectangle 13">
            <a:extLst>
              <a:ext uri="{FF2B5EF4-FFF2-40B4-BE49-F238E27FC236}">
                <a16:creationId xmlns:a16="http://schemas.microsoft.com/office/drawing/2014/main" id="{E6B85CD9-16AC-E24E-BDD9-D20F67547272}"/>
              </a:ext>
            </a:extLst>
          </p:cNvPr>
          <p:cNvSpPr>
            <a:spLocks/>
          </p:cNvSpPr>
          <p:nvPr/>
        </p:nvSpPr>
        <p:spPr bwMode="auto">
          <a:xfrm>
            <a:off x="7141200" y="3886506"/>
            <a:ext cx="914400" cy="58775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3F82135C-B7E8-B041-82E7-C53B6CD7A1B0}"/>
              </a:ext>
            </a:extLst>
          </p:cNvPr>
          <p:cNvSpPr>
            <a:spLocks/>
          </p:cNvSpPr>
          <p:nvPr/>
        </p:nvSpPr>
        <p:spPr bwMode="auto">
          <a:xfrm>
            <a:off x="7141200" y="447426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FCBC3197-4D76-494A-AB03-FEF43A499749}"/>
              </a:ext>
            </a:extLst>
          </p:cNvPr>
          <p:cNvSpPr>
            <a:spLocks/>
          </p:cNvSpPr>
          <p:nvPr/>
        </p:nvSpPr>
        <p:spPr bwMode="auto">
          <a:xfrm>
            <a:off x="7141200" y="485526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33" name="Rectangle 12">
            <a:extLst>
              <a:ext uri="{FF2B5EF4-FFF2-40B4-BE49-F238E27FC236}">
                <a16:creationId xmlns:a16="http://schemas.microsoft.com/office/drawing/2014/main" id="{2121F284-0DE3-A94B-8CC7-AB5820ECFBE2}"/>
              </a:ext>
            </a:extLst>
          </p:cNvPr>
          <p:cNvSpPr>
            <a:spLocks/>
          </p:cNvSpPr>
          <p:nvPr/>
        </p:nvSpPr>
        <p:spPr bwMode="auto">
          <a:xfrm>
            <a:off x="6885421" y="125092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9D9888A0-4C59-074B-84A5-D67F85F2BD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38058"/>
              </p:ext>
            </p:extLst>
          </p:nvPr>
        </p:nvGraphicFramePr>
        <p:xfrm>
          <a:off x="6848895" y="1756424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1234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8164286"/>
                  </a:ext>
                </a:extLst>
              </a:tr>
            </a:tbl>
          </a:graphicData>
        </a:graphic>
      </p:graphicFrame>
      <p:sp>
        <p:nvSpPr>
          <p:cNvPr id="36" name="Rectangle 13">
            <a:extLst>
              <a:ext uri="{FF2B5EF4-FFF2-40B4-BE49-F238E27FC236}">
                <a16:creationId xmlns:a16="http://schemas.microsoft.com/office/drawing/2014/main" id="{82CF68E9-7FC5-4F4B-B5E9-177504994415}"/>
              </a:ext>
            </a:extLst>
          </p:cNvPr>
          <p:cNvSpPr>
            <a:spLocks/>
          </p:cNvSpPr>
          <p:nvPr/>
        </p:nvSpPr>
        <p:spPr bwMode="auto">
          <a:xfrm>
            <a:off x="4536990" y="3876541"/>
            <a:ext cx="914400" cy="58775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F4F81440-5A4B-9C40-8CA6-B8895A3D3F91}"/>
              </a:ext>
            </a:extLst>
          </p:cNvPr>
          <p:cNvSpPr>
            <a:spLocks/>
          </p:cNvSpPr>
          <p:nvPr/>
        </p:nvSpPr>
        <p:spPr bwMode="auto">
          <a:xfrm>
            <a:off x="4536990" y="4464295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8" name="Rectangle 9">
            <a:extLst>
              <a:ext uri="{FF2B5EF4-FFF2-40B4-BE49-F238E27FC236}">
                <a16:creationId xmlns:a16="http://schemas.microsoft.com/office/drawing/2014/main" id="{A4D673E0-CB5A-F540-AF58-B7A9259C6A48}"/>
              </a:ext>
            </a:extLst>
          </p:cNvPr>
          <p:cNvSpPr>
            <a:spLocks/>
          </p:cNvSpPr>
          <p:nvPr/>
        </p:nvSpPr>
        <p:spPr bwMode="auto">
          <a:xfrm>
            <a:off x="4536990" y="4845295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98CF0B1B-C1E8-E04C-8077-DE84CC85B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323353"/>
              </p:ext>
            </p:extLst>
          </p:nvPr>
        </p:nvGraphicFramePr>
        <p:xfrm>
          <a:off x="4244685" y="1746459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1234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902638"/>
                  </a:ext>
                </a:extLst>
              </a:tr>
            </a:tbl>
          </a:graphicData>
        </a:graphic>
      </p:graphicFrame>
      <p:sp>
        <p:nvSpPr>
          <p:cNvPr id="22" name="Rectangle 7">
            <a:extLst>
              <a:ext uri="{FF2B5EF4-FFF2-40B4-BE49-F238E27FC236}">
                <a16:creationId xmlns:a16="http://schemas.microsoft.com/office/drawing/2014/main" id="{1372E145-3A08-E548-B267-3D02E940358D}"/>
              </a:ext>
            </a:extLst>
          </p:cNvPr>
          <p:cNvSpPr>
            <a:spLocks/>
          </p:cNvSpPr>
          <p:nvPr/>
        </p:nvSpPr>
        <p:spPr bwMode="auto">
          <a:xfrm>
            <a:off x="4536990" y="522202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E47089C-BC49-BD40-BB5A-D129FCBD9AC3}"/>
              </a:ext>
            </a:extLst>
          </p:cNvPr>
          <p:cNvSpPr>
            <a:spLocks/>
          </p:cNvSpPr>
          <p:nvPr/>
        </p:nvSpPr>
        <p:spPr bwMode="auto">
          <a:xfrm>
            <a:off x="4536990" y="560302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27" name="Line 10">
            <a:extLst>
              <a:ext uri="{FF2B5EF4-FFF2-40B4-BE49-F238E27FC236}">
                <a16:creationId xmlns:a16="http://schemas.microsoft.com/office/drawing/2014/main" id="{A40EFDB0-8E82-2646-8C88-579C889170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92372" y="5831628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4269E4D-3B49-2A4D-B7C9-B7DF185C5BD9}"/>
              </a:ext>
            </a:extLst>
          </p:cNvPr>
          <p:cNvSpPr>
            <a:spLocks/>
          </p:cNvSpPr>
          <p:nvPr/>
        </p:nvSpPr>
        <p:spPr bwMode="auto">
          <a:xfrm>
            <a:off x="5642169" y="563046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413329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4572000" y="5105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60637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4572000" y="5486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5527382" y="571500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5677179" y="5513832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4244685" y="1236689"/>
            <a:ext cx="13369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440961" y="1236689"/>
            <a:ext cx="3523937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60637;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444085" y="2858649"/>
            <a:ext cx="3521213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$60637,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accent1">
                  <a:lumMod val="60000"/>
                  <a:lumOff val="40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7141047-ADDA-FF43-8EE1-C0C15721BF4E}"/>
              </a:ext>
            </a:extLst>
          </p:cNvPr>
          <p:cNvSpPr txBox="1"/>
          <p:nvPr/>
        </p:nvSpPr>
        <p:spPr>
          <a:xfrm>
            <a:off x="353392" y="5793528"/>
            <a:ext cx="40511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/>
              <a:t>Caller-saved: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rdi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rsi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rax</a:t>
            </a:r>
            <a:endParaRPr lang="en-US" sz="2000" dirty="0">
              <a:latin typeface="Courier" pitchFamily="2" charset="0"/>
            </a:endParaRPr>
          </a:p>
          <a:p>
            <a:pPr algn="l"/>
            <a:r>
              <a:rPr lang="en-US" sz="2000" dirty="0" err="1"/>
              <a:t>Callee</a:t>
            </a:r>
            <a:r>
              <a:rPr lang="en-US" sz="2000" dirty="0"/>
              <a:t>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rbx</a:t>
            </a:r>
            <a:endParaRPr lang="en-US" sz="2000" dirty="0">
              <a:latin typeface="Courier" pitchFamily="2" charset="0"/>
            </a:endParaRPr>
          </a:p>
        </p:txBody>
      </p:sp>
      <p:sp>
        <p:nvSpPr>
          <p:cNvPr id="30" name="Rectangle 13">
            <a:extLst>
              <a:ext uri="{FF2B5EF4-FFF2-40B4-BE49-F238E27FC236}">
                <a16:creationId xmlns:a16="http://schemas.microsoft.com/office/drawing/2014/main" id="{E6B85CD9-16AC-E24E-BDD9-D20F67547272}"/>
              </a:ext>
            </a:extLst>
          </p:cNvPr>
          <p:cNvSpPr>
            <a:spLocks/>
          </p:cNvSpPr>
          <p:nvPr/>
        </p:nvSpPr>
        <p:spPr bwMode="auto">
          <a:xfrm>
            <a:off x="4572000" y="3795486"/>
            <a:ext cx="914400" cy="54791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3F82135C-B7E8-B041-82E7-C53B6CD7A1B0}"/>
              </a:ext>
            </a:extLst>
          </p:cNvPr>
          <p:cNvSpPr>
            <a:spLocks/>
          </p:cNvSpPr>
          <p:nvPr/>
        </p:nvSpPr>
        <p:spPr bwMode="auto">
          <a:xfrm>
            <a:off x="4572000" y="434340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FCBC3197-4D76-494A-AB03-FEF43A499749}"/>
              </a:ext>
            </a:extLst>
          </p:cNvPr>
          <p:cNvSpPr>
            <a:spLocks/>
          </p:cNvSpPr>
          <p:nvPr/>
        </p:nvSpPr>
        <p:spPr bwMode="auto">
          <a:xfrm>
            <a:off x="4572000" y="4724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33" name="Rectangle 12">
            <a:extLst>
              <a:ext uri="{FF2B5EF4-FFF2-40B4-BE49-F238E27FC236}">
                <a16:creationId xmlns:a16="http://schemas.microsoft.com/office/drawing/2014/main" id="{2121F284-0DE3-A94B-8CC7-AB5820ECFBE2}"/>
              </a:ext>
            </a:extLst>
          </p:cNvPr>
          <p:cNvSpPr>
            <a:spLocks/>
          </p:cNvSpPr>
          <p:nvPr/>
        </p:nvSpPr>
        <p:spPr bwMode="auto">
          <a:xfrm>
            <a:off x="6885421" y="125092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9D9888A0-4C59-074B-84A5-D67F85F2BD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077597"/>
              </p:ext>
            </p:extLst>
          </p:nvPr>
        </p:nvGraphicFramePr>
        <p:xfrm>
          <a:off x="6848895" y="1756424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820517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98CF0B1B-C1E8-E04C-8077-DE84CC85B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687453"/>
              </p:ext>
            </p:extLst>
          </p:nvPr>
        </p:nvGraphicFramePr>
        <p:xfrm>
          <a:off x="4244685" y="1746459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1234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424687"/>
                  </a:ext>
                </a:extLst>
              </a:tr>
            </a:tbl>
          </a:graphicData>
        </a:graphic>
      </p:graphicFrame>
      <p:sp>
        <p:nvSpPr>
          <p:cNvPr id="29" name="Rectangle 7">
            <a:extLst>
              <a:ext uri="{FF2B5EF4-FFF2-40B4-BE49-F238E27FC236}">
                <a16:creationId xmlns:a16="http://schemas.microsoft.com/office/drawing/2014/main" id="{CC2C3258-D0C8-EB4F-AEA6-9264C79265E0}"/>
              </a:ext>
            </a:extLst>
          </p:cNvPr>
          <p:cNvSpPr>
            <a:spLocks/>
          </p:cNvSpPr>
          <p:nvPr/>
        </p:nvSpPr>
        <p:spPr bwMode="auto">
          <a:xfrm>
            <a:off x="7409542" y="5105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60637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209AF34-ED58-C648-A9EE-57B33BB8B99D}"/>
              </a:ext>
            </a:extLst>
          </p:cNvPr>
          <p:cNvSpPr>
            <a:spLocks/>
          </p:cNvSpPr>
          <p:nvPr/>
        </p:nvSpPr>
        <p:spPr bwMode="auto">
          <a:xfrm>
            <a:off x="7409542" y="5486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39" name="Line 10">
            <a:extLst>
              <a:ext uri="{FF2B5EF4-FFF2-40B4-BE49-F238E27FC236}">
                <a16:creationId xmlns:a16="http://schemas.microsoft.com/office/drawing/2014/main" id="{D7EF7EB2-C2AB-1A42-A514-06C8CC6096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64924" y="571500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DC58572-AFE1-8840-8825-EE61175012A4}"/>
              </a:ext>
            </a:extLst>
          </p:cNvPr>
          <p:cNvSpPr>
            <a:spLocks/>
          </p:cNvSpPr>
          <p:nvPr/>
        </p:nvSpPr>
        <p:spPr bwMode="auto">
          <a:xfrm>
            <a:off x="8514721" y="5513832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4" name="Rectangle 13">
            <a:extLst>
              <a:ext uri="{FF2B5EF4-FFF2-40B4-BE49-F238E27FC236}">
                <a16:creationId xmlns:a16="http://schemas.microsoft.com/office/drawing/2014/main" id="{A298FAE3-908E-2540-8DBF-51B6CED09C5C}"/>
              </a:ext>
            </a:extLst>
          </p:cNvPr>
          <p:cNvSpPr>
            <a:spLocks/>
          </p:cNvSpPr>
          <p:nvPr/>
        </p:nvSpPr>
        <p:spPr bwMode="auto">
          <a:xfrm>
            <a:off x="7409542" y="3795486"/>
            <a:ext cx="914400" cy="54791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45" name="Rectangle 9">
            <a:extLst>
              <a:ext uri="{FF2B5EF4-FFF2-40B4-BE49-F238E27FC236}">
                <a16:creationId xmlns:a16="http://schemas.microsoft.com/office/drawing/2014/main" id="{EB78E4A0-361F-2349-BDBB-8C887765DDD2}"/>
              </a:ext>
            </a:extLst>
          </p:cNvPr>
          <p:cNvSpPr>
            <a:spLocks/>
          </p:cNvSpPr>
          <p:nvPr/>
        </p:nvSpPr>
        <p:spPr bwMode="auto">
          <a:xfrm>
            <a:off x="7409542" y="434340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46" name="Rectangle 9">
            <a:extLst>
              <a:ext uri="{FF2B5EF4-FFF2-40B4-BE49-F238E27FC236}">
                <a16:creationId xmlns:a16="http://schemas.microsoft.com/office/drawing/2014/main" id="{69B41363-9AD5-1D4E-BE01-E89E6F548F2F}"/>
              </a:ext>
            </a:extLst>
          </p:cNvPr>
          <p:cNvSpPr>
            <a:spLocks/>
          </p:cNvSpPr>
          <p:nvPr/>
        </p:nvSpPr>
        <p:spPr bwMode="auto">
          <a:xfrm>
            <a:off x="7409542" y="4724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47" name="Rectangular Callout 46">
            <a:extLst>
              <a:ext uri="{FF2B5EF4-FFF2-40B4-BE49-F238E27FC236}">
                <a16:creationId xmlns:a16="http://schemas.microsoft.com/office/drawing/2014/main" id="{635C319F-7F75-2B43-B4B6-7BC6F1D259EF}"/>
              </a:ext>
            </a:extLst>
          </p:cNvPr>
          <p:cNvSpPr/>
          <p:nvPr/>
        </p:nvSpPr>
        <p:spPr>
          <a:xfrm>
            <a:off x="6693668" y="3587654"/>
            <a:ext cx="1937744" cy="646329"/>
          </a:xfrm>
          <a:prstGeom prst="wedgeRectCallout">
            <a:avLst>
              <a:gd name="adj1" fmla="val 8845"/>
              <a:gd name="adj2" fmla="val -118956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panose="020F0502020204030204" pitchFamily="34" charset="0"/>
                <a:ea typeface="Courier New" charset="0"/>
                <a:cs typeface="Calibri" panose="020F0502020204030204" pitchFamily="34" charset="0"/>
                <a:sym typeface="Calibri"/>
              </a:rPr>
              <a:t>Original </a:t>
            </a: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Calibri"/>
              </a:rPr>
              <a:t>%</a:t>
            </a:r>
            <a:r>
              <a:rPr kumimoji="0" lang="en-US" sz="18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Calibri"/>
              </a:rPr>
              <a:t>rbx</a:t>
            </a: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charset="0"/>
                <a:ea typeface="Calibri" charset="0"/>
                <a:cs typeface="Calibri" charset="0"/>
                <a:sym typeface="Calibri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was saved on stack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 charset="0"/>
              <a:ea typeface="Calibri" charset="0"/>
              <a:cs typeface="Calibri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5860205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4572000" y="5105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60637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4572000" y="5486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5527382" y="571500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5677179" y="5513832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4244685" y="1236689"/>
            <a:ext cx="13369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440961" y="1236689"/>
            <a:ext cx="3523937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60637;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3000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444085" y="2858649"/>
            <a:ext cx="3521213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$60637,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7141047-ADDA-FF43-8EE1-C0C15721BF4E}"/>
              </a:ext>
            </a:extLst>
          </p:cNvPr>
          <p:cNvSpPr txBox="1"/>
          <p:nvPr/>
        </p:nvSpPr>
        <p:spPr>
          <a:xfrm>
            <a:off x="353392" y="5793528"/>
            <a:ext cx="40511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/>
              <a:t>Caller-saved: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rdi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rsi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rax</a:t>
            </a:r>
            <a:endParaRPr lang="en-US" sz="2000" dirty="0">
              <a:latin typeface="Courier" pitchFamily="2" charset="0"/>
            </a:endParaRPr>
          </a:p>
          <a:p>
            <a:pPr algn="l"/>
            <a:r>
              <a:rPr lang="en-US" sz="2000" dirty="0" err="1"/>
              <a:t>Callee</a:t>
            </a:r>
            <a:r>
              <a:rPr lang="en-US" sz="2000" dirty="0"/>
              <a:t>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rbx</a:t>
            </a:r>
            <a:endParaRPr lang="en-US" sz="2000" dirty="0">
              <a:latin typeface="Courier" pitchFamily="2" charset="0"/>
            </a:endParaRPr>
          </a:p>
        </p:txBody>
      </p:sp>
      <p:sp>
        <p:nvSpPr>
          <p:cNvPr id="30" name="Rectangle 13">
            <a:extLst>
              <a:ext uri="{FF2B5EF4-FFF2-40B4-BE49-F238E27FC236}">
                <a16:creationId xmlns:a16="http://schemas.microsoft.com/office/drawing/2014/main" id="{E6B85CD9-16AC-E24E-BDD9-D20F67547272}"/>
              </a:ext>
            </a:extLst>
          </p:cNvPr>
          <p:cNvSpPr>
            <a:spLocks/>
          </p:cNvSpPr>
          <p:nvPr/>
        </p:nvSpPr>
        <p:spPr bwMode="auto">
          <a:xfrm>
            <a:off x="4572000" y="3817256"/>
            <a:ext cx="914400" cy="526143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3F82135C-B7E8-B041-82E7-C53B6CD7A1B0}"/>
              </a:ext>
            </a:extLst>
          </p:cNvPr>
          <p:cNvSpPr>
            <a:spLocks/>
          </p:cNvSpPr>
          <p:nvPr/>
        </p:nvSpPr>
        <p:spPr bwMode="auto">
          <a:xfrm>
            <a:off x="4572000" y="434340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FCBC3197-4D76-494A-AB03-FEF43A499749}"/>
              </a:ext>
            </a:extLst>
          </p:cNvPr>
          <p:cNvSpPr>
            <a:spLocks/>
          </p:cNvSpPr>
          <p:nvPr/>
        </p:nvSpPr>
        <p:spPr bwMode="auto">
          <a:xfrm>
            <a:off x="4572000" y="4724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33" name="Rectangle 12">
            <a:extLst>
              <a:ext uri="{FF2B5EF4-FFF2-40B4-BE49-F238E27FC236}">
                <a16:creationId xmlns:a16="http://schemas.microsoft.com/office/drawing/2014/main" id="{2121F284-0DE3-A94B-8CC7-AB5820ECFBE2}"/>
              </a:ext>
            </a:extLst>
          </p:cNvPr>
          <p:cNvSpPr>
            <a:spLocks/>
          </p:cNvSpPr>
          <p:nvPr/>
        </p:nvSpPr>
        <p:spPr bwMode="auto">
          <a:xfrm>
            <a:off x="6885421" y="125092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9D9888A0-4C59-074B-84A5-D67F85F2BD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070571"/>
              </p:ext>
            </p:extLst>
          </p:nvPr>
        </p:nvGraphicFramePr>
        <p:xfrm>
          <a:off x="6848895" y="1756424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954253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98CF0B1B-C1E8-E04C-8077-DE84CC85B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070945"/>
              </p:ext>
            </p:extLst>
          </p:nvPr>
        </p:nvGraphicFramePr>
        <p:xfrm>
          <a:off x="4244685" y="1746459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757888"/>
                  </a:ext>
                </a:extLst>
              </a:tr>
            </a:tbl>
          </a:graphicData>
        </a:graphic>
      </p:graphicFrame>
      <p:sp>
        <p:nvSpPr>
          <p:cNvPr id="29" name="Rectangle 7">
            <a:extLst>
              <a:ext uri="{FF2B5EF4-FFF2-40B4-BE49-F238E27FC236}">
                <a16:creationId xmlns:a16="http://schemas.microsoft.com/office/drawing/2014/main" id="{CC2C3258-D0C8-EB4F-AEA6-9264C79265E0}"/>
              </a:ext>
            </a:extLst>
          </p:cNvPr>
          <p:cNvSpPr>
            <a:spLocks/>
          </p:cNvSpPr>
          <p:nvPr/>
        </p:nvSpPr>
        <p:spPr bwMode="auto">
          <a:xfrm>
            <a:off x="7409542" y="5105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60637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209AF34-ED58-C648-A9EE-57B33BB8B99D}"/>
              </a:ext>
            </a:extLst>
          </p:cNvPr>
          <p:cNvSpPr>
            <a:spLocks/>
          </p:cNvSpPr>
          <p:nvPr/>
        </p:nvSpPr>
        <p:spPr bwMode="auto">
          <a:xfrm>
            <a:off x="7409542" y="5486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39" name="Line 10">
            <a:extLst>
              <a:ext uri="{FF2B5EF4-FFF2-40B4-BE49-F238E27FC236}">
                <a16:creationId xmlns:a16="http://schemas.microsoft.com/office/drawing/2014/main" id="{D7EF7EB2-C2AB-1A42-A514-06C8CC6096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64924" y="571500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DC58572-AFE1-8840-8825-EE61175012A4}"/>
              </a:ext>
            </a:extLst>
          </p:cNvPr>
          <p:cNvSpPr>
            <a:spLocks/>
          </p:cNvSpPr>
          <p:nvPr/>
        </p:nvSpPr>
        <p:spPr bwMode="auto">
          <a:xfrm>
            <a:off x="8514721" y="5513832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4" name="Rectangle 13">
            <a:extLst>
              <a:ext uri="{FF2B5EF4-FFF2-40B4-BE49-F238E27FC236}">
                <a16:creationId xmlns:a16="http://schemas.microsoft.com/office/drawing/2014/main" id="{A298FAE3-908E-2540-8DBF-51B6CED09C5C}"/>
              </a:ext>
            </a:extLst>
          </p:cNvPr>
          <p:cNvSpPr>
            <a:spLocks/>
          </p:cNvSpPr>
          <p:nvPr/>
        </p:nvSpPr>
        <p:spPr bwMode="auto">
          <a:xfrm>
            <a:off x="7409542" y="3817256"/>
            <a:ext cx="914400" cy="526143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45" name="Rectangle 9">
            <a:extLst>
              <a:ext uri="{FF2B5EF4-FFF2-40B4-BE49-F238E27FC236}">
                <a16:creationId xmlns:a16="http://schemas.microsoft.com/office/drawing/2014/main" id="{EB78E4A0-361F-2349-BDBB-8C887765DDD2}"/>
              </a:ext>
            </a:extLst>
          </p:cNvPr>
          <p:cNvSpPr>
            <a:spLocks/>
          </p:cNvSpPr>
          <p:nvPr/>
        </p:nvSpPr>
        <p:spPr bwMode="auto">
          <a:xfrm>
            <a:off x="7409542" y="434340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46" name="Rectangle 9">
            <a:extLst>
              <a:ext uri="{FF2B5EF4-FFF2-40B4-BE49-F238E27FC236}">
                <a16:creationId xmlns:a16="http://schemas.microsoft.com/office/drawing/2014/main" id="{69B41363-9AD5-1D4E-BE01-E89E6F548F2F}"/>
              </a:ext>
            </a:extLst>
          </p:cNvPr>
          <p:cNvSpPr>
            <a:spLocks/>
          </p:cNvSpPr>
          <p:nvPr/>
        </p:nvSpPr>
        <p:spPr bwMode="auto">
          <a:xfrm>
            <a:off x="7409542" y="4724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874986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4572000" y="5105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60637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4572000" y="5486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5527382" y="571500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5677179" y="5513832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4244685" y="1236689"/>
            <a:ext cx="13369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440961" y="1236689"/>
            <a:ext cx="3523937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60637;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&amp;v1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444085" y="2858649"/>
            <a:ext cx="3521213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$60637,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7141047-ADDA-FF43-8EE1-C0C15721BF4E}"/>
              </a:ext>
            </a:extLst>
          </p:cNvPr>
          <p:cNvSpPr txBox="1"/>
          <p:nvPr/>
        </p:nvSpPr>
        <p:spPr>
          <a:xfrm>
            <a:off x="353392" y="5793528"/>
            <a:ext cx="40511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/>
              <a:t>Caller-saved: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rdi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rsi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rax</a:t>
            </a:r>
            <a:endParaRPr lang="en-US" sz="2000" dirty="0">
              <a:latin typeface="Courier" pitchFamily="2" charset="0"/>
            </a:endParaRPr>
          </a:p>
          <a:p>
            <a:pPr algn="l"/>
            <a:r>
              <a:rPr lang="en-US" sz="2000" dirty="0" err="1"/>
              <a:t>Callee</a:t>
            </a:r>
            <a:r>
              <a:rPr lang="en-US" sz="2000" dirty="0"/>
              <a:t>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rbx</a:t>
            </a:r>
            <a:endParaRPr lang="en-US" sz="2000" dirty="0">
              <a:latin typeface="Courier" pitchFamily="2" charset="0"/>
            </a:endParaRPr>
          </a:p>
        </p:txBody>
      </p:sp>
      <p:sp>
        <p:nvSpPr>
          <p:cNvPr id="30" name="Rectangle 13">
            <a:extLst>
              <a:ext uri="{FF2B5EF4-FFF2-40B4-BE49-F238E27FC236}">
                <a16:creationId xmlns:a16="http://schemas.microsoft.com/office/drawing/2014/main" id="{E6B85CD9-16AC-E24E-BDD9-D20F67547272}"/>
              </a:ext>
            </a:extLst>
          </p:cNvPr>
          <p:cNvSpPr>
            <a:spLocks/>
          </p:cNvSpPr>
          <p:nvPr/>
        </p:nvSpPr>
        <p:spPr bwMode="auto">
          <a:xfrm>
            <a:off x="4572000" y="3796786"/>
            <a:ext cx="914400" cy="54661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3F82135C-B7E8-B041-82E7-C53B6CD7A1B0}"/>
              </a:ext>
            </a:extLst>
          </p:cNvPr>
          <p:cNvSpPr>
            <a:spLocks/>
          </p:cNvSpPr>
          <p:nvPr/>
        </p:nvSpPr>
        <p:spPr bwMode="auto">
          <a:xfrm>
            <a:off x="4572000" y="434340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FCBC3197-4D76-494A-AB03-FEF43A499749}"/>
              </a:ext>
            </a:extLst>
          </p:cNvPr>
          <p:cNvSpPr>
            <a:spLocks/>
          </p:cNvSpPr>
          <p:nvPr/>
        </p:nvSpPr>
        <p:spPr bwMode="auto">
          <a:xfrm>
            <a:off x="4572000" y="4724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33" name="Rectangle 12">
            <a:extLst>
              <a:ext uri="{FF2B5EF4-FFF2-40B4-BE49-F238E27FC236}">
                <a16:creationId xmlns:a16="http://schemas.microsoft.com/office/drawing/2014/main" id="{2121F284-0DE3-A94B-8CC7-AB5820ECFBE2}"/>
              </a:ext>
            </a:extLst>
          </p:cNvPr>
          <p:cNvSpPr>
            <a:spLocks/>
          </p:cNvSpPr>
          <p:nvPr/>
        </p:nvSpPr>
        <p:spPr bwMode="auto">
          <a:xfrm>
            <a:off x="6885421" y="125092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9D9888A0-4C59-074B-84A5-D67F85F2BD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124941"/>
              </p:ext>
            </p:extLst>
          </p:nvPr>
        </p:nvGraphicFramePr>
        <p:xfrm>
          <a:off x="6848895" y="1756424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solidFill>
                          <a:srgbClr val="FF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solidFill>
                          <a:srgbClr val="FF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471673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98CF0B1B-C1E8-E04C-8077-DE84CC85B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006433"/>
              </p:ext>
            </p:extLst>
          </p:nvPr>
        </p:nvGraphicFramePr>
        <p:xfrm>
          <a:off x="4244685" y="1746459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790821"/>
                  </a:ext>
                </a:extLst>
              </a:tr>
            </a:tbl>
          </a:graphicData>
        </a:graphic>
      </p:graphicFrame>
      <p:sp>
        <p:nvSpPr>
          <p:cNvPr id="29" name="Rectangle 7">
            <a:extLst>
              <a:ext uri="{FF2B5EF4-FFF2-40B4-BE49-F238E27FC236}">
                <a16:creationId xmlns:a16="http://schemas.microsoft.com/office/drawing/2014/main" id="{CC2C3258-D0C8-EB4F-AEA6-9264C79265E0}"/>
              </a:ext>
            </a:extLst>
          </p:cNvPr>
          <p:cNvSpPr>
            <a:spLocks/>
          </p:cNvSpPr>
          <p:nvPr/>
        </p:nvSpPr>
        <p:spPr bwMode="auto">
          <a:xfrm>
            <a:off x="7112000" y="5105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60637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209AF34-ED58-C648-A9EE-57B33BB8B99D}"/>
              </a:ext>
            </a:extLst>
          </p:cNvPr>
          <p:cNvSpPr>
            <a:spLocks/>
          </p:cNvSpPr>
          <p:nvPr/>
        </p:nvSpPr>
        <p:spPr bwMode="auto">
          <a:xfrm>
            <a:off x="7112000" y="5486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39" name="Line 10">
            <a:extLst>
              <a:ext uri="{FF2B5EF4-FFF2-40B4-BE49-F238E27FC236}">
                <a16:creationId xmlns:a16="http://schemas.microsoft.com/office/drawing/2014/main" id="{D7EF7EB2-C2AB-1A42-A514-06C8CC6096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67382" y="571500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DC58572-AFE1-8840-8825-EE61175012A4}"/>
              </a:ext>
            </a:extLst>
          </p:cNvPr>
          <p:cNvSpPr>
            <a:spLocks/>
          </p:cNvSpPr>
          <p:nvPr/>
        </p:nvSpPr>
        <p:spPr bwMode="auto">
          <a:xfrm>
            <a:off x="8217179" y="5513832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4" name="Rectangle 13">
            <a:extLst>
              <a:ext uri="{FF2B5EF4-FFF2-40B4-BE49-F238E27FC236}">
                <a16:creationId xmlns:a16="http://schemas.microsoft.com/office/drawing/2014/main" id="{A298FAE3-908E-2540-8DBF-51B6CED09C5C}"/>
              </a:ext>
            </a:extLst>
          </p:cNvPr>
          <p:cNvSpPr>
            <a:spLocks/>
          </p:cNvSpPr>
          <p:nvPr/>
        </p:nvSpPr>
        <p:spPr bwMode="auto">
          <a:xfrm>
            <a:off x="7112000" y="3796786"/>
            <a:ext cx="914400" cy="54661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45" name="Rectangle 9">
            <a:extLst>
              <a:ext uri="{FF2B5EF4-FFF2-40B4-BE49-F238E27FC236}">
                <a16:creationId xmlns:a16="http://schemas.microsoft.com/office/drawing/2014/main" id="{EB78E4A0-361F-2349-BDBB-8C887765DDD2}"/>
              </a:ext>
            </a:extLst>
          </p:cNvPr>
          <p:cNvSpPr>
            <a:spLocks/>
          </p:cNvSpPr>
          <p:nvPr/>
        </p:nvSpPr>
        <p:spPr bwMode="auto">
          <a:xfrm>
            <a:off x="7112000" y="434340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46" name="Rectangle 9">
            <a:extLst>
              <a:ext uri="{FF2B5EF4-FFF2-40B4-BE49-F238E27FC236}">
                <a16:creationId xmlns:a16="http://schemas.microsoft.com/office/drawing/2014/main" id="{69B41363-9AD5-1D4E-BE01-E89E6F548F2F}"/>
              </a:ext>
            </a:extLst>
          </p:cNvPr>
          <p:cNvSpPr>
            <a:spLocks/>
          </p:cNvSpPr>
          <p:nvPr/>
        </p:nvSpPr>
        <p:spPr bwMode="auto">
          <a:xfrm>
            <a:off x="7112000" y="4724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7" name="Line 10">
            <a:extLst>
              <a:ext uri="{FF2B5EF4-FFF2-40B4-BE49-F238E27FC236}">
                <a16:creationId xmlns:a16="http://schemas.microsoft.com/office/drawing/2014/main" id="{94F494AC-E7B8-FC41-9774-D0925C5163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42636" y="528467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11A507-E03D-B448-BBA0-F86183EF5F9C}"/>
              </a:ext>
            </a:extLst>
          </p:cNvPr>
          <p:cNvSpPr>
            <a:spLocks/>
          </p:cNvSpPr>
          <p:nvPr/>
        </p:nvSpPr>
        <p:spPr bwMode="auto">
          <a:xfrm>
            <a:off x="8192433" y="5083502"/>
            <a:ext cx="90409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FF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%rsp+8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78754BE-3008-7F4E-BB5B-0027158F9392}"/>
              </a:ext>
            </a:extLst>
          </p:cNvPr>
          <p:cNvCxnSpPr>
            <a:cxnSpLocks/>
          </p:cNvCxnSpPr>
          <p:nvPr/>
        </p:nvCxnSpPr>
        <p:spPr bwMode="auto">
          <a:xfrm>
            <a:off x="2431143" y="4484914"/>
            <a:ext cx="5819119" cy="62048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5770468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4572000" y="5105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60637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4572000" y="5486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5527382" y="571500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5677179" y="5513832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4244685" y="1236689"/>
            <a:ext cx="13369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440961" y="1236689"/>
            <a:ext cx="3523937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60637;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444085" y="2858649"/>
            <a:ext cx="3521213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$60637,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7141047-ADDA-FF43-8EE1-C0C15721BF4E}"/>
              </a:ext>
            </a:extLst>
          </p:cNvPr>
          <p:cNvSpPr txBox="1"/>
          <p:nvPr/>
        </p:nvSpPr>
        <p:spPr>
          <a:xfrm>
            <a:off x="353392" y="5793528"/>
            <a:ext cx="40511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/>
              <a:t>Caller-saved: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rdi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rsi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rax</a:t>
            </a:r>
            <a:endParaRPr lang="en-US" sz="2000" dirty="0">
              <a:latin typeface="Courier" pitchFamily="2" charset="0"/>
            </a:endParaRPr>
          </a:p>
          <a:p>
            <a:pPr algn="l"/>
            <a:r>
              <a:rPr lang="en-US" sz="2000" dirty="0" err="1"/>
              <a:t>Callee</a:t>
            </a:r>
            <a:r>
              <a:rPr lang="en-US" sz="2000" dirty="0"/>
              <a:t>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rbx</a:t>
            </a:r>
            <a:endParaRPr lang="en-US" sz="2000" dirty="0">
              <a:latin typeface="Courier" pitchFamily="2" charset="0"/>
            </a:endParaRPr>
          </a:p>
        </p:txBody>
      </p:sp>
      <p:sp>
        <p:nvSpPr>
          <p:cNvPr id="30" name="Rectangle 13">
            <a:extLst>
              <a:ext uri="{FF2B5EF4-FFF2-40B4-BE49-F238E27FC236}">
                <a16:creationId xmlns:a16="http://schemas.microsoft.com/office/drawing/2014/main" id="{E6B85CD9-16AC-E24E-BDD9-D20F67547272}"/>
              </a:ext>
            </a:extLst>
          </p:cNvPr>
          <p:cNvSpPr>
            <a:spLocks/>
          </p:cNvSpPr>
          <p:nvPr/>
        </p:nvSpPr>
        <p:spPr bwMode="auto">
          <a:xfrm>
            <a:off x="4572000" y="3817256"/>
            <a:ext cx="914400" cy="526143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3F82135C-B7E8-B041-82E7-C53B6CD7A1B0}"/>
              </a:ext>
            </a:extLst>
          </p:cNvPr>
          <p:cNvSpPr>
            <a:spLocks/>
          </p:cNvSpPr>
          <p:nvPr/>
        </p:nvSpPr>
        <p:spPr bwMode="auto">
          <a:xfrm>
            <a:off x="4572000" y="434340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FCBC3197-4D76-494A-AB03-FEF43A499749}"/>
              </a:ext>
            </a:extLst>
          </p:cNvPr>
          <p:cNvSpPr>
            <a:spLocks/>
          </p:cNvSpPr>
          <p:nvPr/>
        </p:nvSpPr>
        <p:spPr bwMode="auto">
          <a:xfrm>
            <a:off x="4572000" y="4724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33" name="Rectangle 12">
            <a:extLst>
              <a:ext uri="{FF2B5EF4-FFF2-40B4-BE49-F238E27FC236}">
                <a16:creationId xmlns:a16="http://schemas.microsoft.com/office/drawing/2014/main" id="{2121F284-0DE3-A94B-8CC7-AB5820ECFBE2}"/>
              </a:ext>
            </a:extLst>
          </p:cNvPr>
          <p:cNvSpPr>
            <a:spLocks/>
          </p:cNvSpPr>
          <p:nvPr/>
        </p:nvSpPr>
        <p:spPr bwMode="auto">
          <a:xfrm>
            <a:off x="6885421" y="125092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9D9888A0-4C59-074B-84A5-D67F85F2BD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06202"/>
              </p:ext>
            </p:extLst>
          </p:nvPr>
        </p:nvGraphicFramePr>
        <p:xfrm>
          <a:off x="6848895" y="1756424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3617185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98CF0B1B-C1E8-E04C-8077-DE84CC85B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887616"/>
              </p:ext>
            </p:extLst>
          </p:nvPr>
        </p:nvGraphicFramePr>
        <p:xfrm>
          <a:off x="4244685" y="1746459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416547"/>
                  </a:ext>
                </a:extLst>
              </a:tr>
            </a:tbl>
          </a:graphicData>
        </a:graphic>
      </p:graphicFrame>
      <p:sp>
        <p:nvSpPr>
          <p:cNvPr id="29" name="Rectangle 7">
            <a:extLst>
              <a:ext uri="{FF2B5EF4-FFF2-40B4-BE49-F238E27FC236}">
                <a16:creationId xmlns:a16="http://schemas.microsoft.com/office/drawing/2014/main" id="{CC2C3258-D0C8-EB4F-AEA6-9264C79265E0}"/>
              </a:ext>
            </a:extLst>
          </p:cNvPr>
          <p:cNvSpPr>
            <a:spLocks/>
          </p:cNvSpPr>
          <p:nvPr/>
        </p:nvSpPr>
        <p:spPr bwMode="auto">
          <a:xfrm>
            <a:off x="7112000" y="5105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60637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209AF34-ED58-C648-A9EE-57B33BB8B99D}"/>
              </a:ext>
            </a:extLst>
          </p:cNvPr>
          <p:cNvSpPr>
            <a:spLocks/>
          </p:cNvSpPr>
          <p:nvPr/>
        </p:nvSpPr>
        <p:spPr bwMode="auto">
          <a:xfrm>
            <a:off x="7112000" y="5486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44" name="Rectangle 13">
            <a:extLst>
              <a:ext uri="{FF2B5EF4-FFF2-40B4-BE49-F238E27FC236}">
                <a16:creationId xmlns:a16="http://schemas.microsoft.com/office/drawing/2014/main" id="{A298FAE3-908E-2540-8DBF-51B6CED09C5C}"/>
              </a:ext>
            </a:extLst>
          </p:cNvPr>
          <p:cNvSpPr>
            <a:spLocks/>
          </p:cNvSpPr>
          <p:nvPr/>
        </p:nvSpPr>
        <p:spPr bwMode="auto">
          <a:xfrm>
            <a:off x="7112000" y="3817256"/>
            <a:ext cx="914400" cy="52614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45" name="Rectangle 9">
            <a:extLst>
              <a:ext uri="{FF2B5EF4-FFF2-40B4-BE49-F238E27FC236}">
                <a16:creationId xmlns:a16="http://schemas.microsoft.com/office/drawing/2014/main" id="{EB78E4A0-361F-2349-BDBB-8C887765DDD2}"/>
              </a:ext>
            </a:extLst>
          </p:cNvPr>
          <p:cNvSpPr>
            <a:spLocks/>
          </p:cNvSpPr>
          <p:nvPr/>
        </p:nvSpPr>
        <p:spPr bwMode="auto">
          <a:xfrm>
            <a:off x="7112000" y="434340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46" name="Rectangle 9">
            <a:extLst>
              <a:ext uri="{FF2B5EF4-FFF2-40B4-BE49-F238E27FC236}">
                <a16:creationId xmlns:a16="http://schemas.microsoft.com/office/drawing/2014/main" id="{69B41363-9AD5-1D4E-BE01-E89E6F548F2F}"/>
              </a:ext>
            </a:extLst>
          </p:cNvPr>
          <p:cNvSpPr>
            <a:spLocks/>
          </p:cNvSpPr>
          <p:nvPr/>
        </p:nvSpPr>
        <p:spPr bwMode="auto">
          <a:xfrm>
            <a:off x="7112000" y="4724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ACF5DF71-1CF1-244D-9297-76DFFBDBFF07}"/>
              </a:ext>
            </a:extLst>
          </p:cNvPr>
          <p:cNvSpPr>
            <a:spLocks/>
          </p:cNvSpPr>
          <p:nvPr/>
        </p:nvSpPr>
        <p:spPr bwMode="auto">
          <a:xfrm>
            <a:off x="7112000" y="5867400"/>
            <a:ext cx="914400" cy="557988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(</a:t>
            </a:r>
            <a:r>
              <a:rPr lang="en-US" sz="18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incr2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</a:p>
        </p:txBody>
      </p:sp>
      <p:sp>
        <p:nvSpPr>
          <p:cNvPr id="38" name="Line 10">
            <a:extLst>
              <a:ext uri="{FF2B5EF4-FFF2-40B4-BE49-F238E27FC236}">
                <a16:creationId xmlns:a16="http://schemas.microsoft.com/office/drawing/2014/main" id="{C871A3A6-1208-3C4A-B5B6-4436564485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42594" y="6166265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B0759F5-5070-7343-A7D7-2AB765C4336E}"/>
              </a:ext>
            </a:extLst>
          </p:cNvPr>
          <p:cNvSpPr>
            <a:spLocks/>
          </p:cNvSpPr>
          <p:nvPr/>
        </p:nvSpPr>
        <p:spPr bwMode="auto">
          <a:xfrm>
            <a:off x="8192391" y="5965097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264885C3-D510-4D4B-A71E-B0E6267E51A1}"/>
              </a:ext>
            </a:extLst>
          </p:cNvPr>
          <p:cNvCxnSpPr>
            <a:cxnSpLocks/>
            <a:stCxn id="37" idx="1"/>
          </p:cNvCxnSpPr>
          <p:nvPr/>
        </p:nvCxnSpPr>
        <p:spPr bwMode="auto">
          <a:xfrm flipH="1" flipV="1">
            <a:off x="2924629" y="4905829"/>
            <a:ext cx="4187371" cy="124056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1A34848F-78DD-BE42-B231-54F8F2F16D5C}"/>
              </a:ext>
            </a:extLst>
          </p:cNvPr>
          <p:cNvSpPr/>
          <p:nvPr/>
        </p:nvSpPr>
        <p:spPr bwMode="auto">
          <a:xfrm>
            <a:off x="624114" y="4724400"/>
            <a:ext cx="2227943" cy="246743"/>
          </a:xfrm>
          <a:prstGeom prst="rect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19978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30" name="Rectangle 4"/>
          <p:cNvSpPr>
            <a:spLocks/>
          </p:cNvSpPr>
          <p:nvPr/>
        </p:nvSpPr>
        <p:spPr bwMode="auto">
          <a:xfrm>
            <a:off x="216259" y="1598701"/>
            <a:ext cx="3547175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(long *p, 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x = *p;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y = x +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*p = y;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1" name="Rectangle 6"/>
          <p:cNvSpPr>
            <a:spLocks/>
          </p:cNvSpPr>
          <p:nvPr/>
        </p:nvSpPr>
        <p:spPr bwMode="auto">
          <a:xfrm>
            <a:off x="216259" y="3220660"/>
            <a:ext cx="3547175" cy="1418897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37" name="Rectangle 12">
            <a:extLst>
              <a:ext uri="{FF2B5EF4-FFF2-40B4-BE49-F238E27FC236}">
                <a16:creationId xmlns:a16="http://schemas.microsoft.com/office/drawing/2014/main" id="{583AB7C8-EBC0-4D41-8303-21C7BDB1848C}"/>
              </a:ext>
            </a:extLst>
          </p:cNvPr>
          <p:cNvSpPr>
            <a:spLocks/>
          </p:cNvSpPr>
          <p:nvPr/>
        </p:nvSpPr>
        <p:spPr bwMode="auto">
          <a:xfrm>
            <a:off x="4244685" y="1236689"/>
            <a:ext cx="13369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42" name="Rectangle 12">
            <a:extLst>
              <a:ext uri="{FF2B5EF4-FFF2-40B4-BE49-F238E27FC236}">
                <a16:creationId xmlns:a16="http://schemas.microsoft.com/office/drawing/2014/main" id="{67CF1A80-4466-9B43-8890-CFBE1ABDFD85}"/>
              </a:ext>
            </a:extLst>
          </p:cNvPr>
          <p:cNvSpPr>
            <a:spLocks/>
          </p:cNvSpPr>
          <p:nvPr/>
        </p:nvSpPr>
        <p:spPr bwMode="auto">
          <a:xfrm>
            <a:off x="6885421" y="125092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DA472478-FE4A-E441-8FAE-2F422DB8F4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715265"/>
              </p:ext>
            </p:extLst>
          </p:nvPr>
        </p:nvGraphicFramePr>
        <p:xfrm>
          <a:off x="6848895" y="1756424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rgbClr val="FF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v1(60637)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376830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237AD0D0-4A86-AD43-90BA-C05429189D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928049"/>
              </p:ext>
            </p:extLst>
          </p:nvPr>
        </p:nvGraphicFramePr>
        <p:xfrm>
          <a:off x="4244685" y="1746459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0863"/>
                  </a:ext>
                </a:extLst>
              </a:tr>
            </a:tbl>
          </a:graphicData>
        </a:graphic>
      </p:graphicFrame>
      <p:sp>
        <p:nvSpPr>
          <p:cNvPr id="45" name="Rectangle 7">
            <a:extLst>
              <a:ext uri="{FF2B5EF4-FFF2-40B4-BE49-F238E27FC236}">
                <a16:creationId xmlns:a16="http://schemas.microsoft.com/office/drawing/2014/main" id="{CE7EFDC8-A79C-2C42-9FCD-85E6FE61C801}"/>
              </a:ext>
            </a:extLst>
          </p:cNvPr>
          <p:cNvSpPr>
            <a:spLocks/>
          </p:cNvSpPr>
          <p:nvPr/>
        </p:nvSpPr>
        <p:spPr bwMode="auto">
          <a:xfrm>
            <a:off x="7112000" y="5105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60637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3B9EF90-F350-1D46-954C-BBADFBAB2CD0}"/>
              </a:ext>
            </a:extLst>
          </p:cNvPr>
          <p:cNvSpPr>
            <a:spLocks/>
          </p:cNvSpPr>
          <p:nvPr/>
        </p:nvSpPr>
        <p:spPr bwMode="auto">
          <a:xfrm>
            <a:off x="7112000" y="5486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47" name="Rectangle 13">
            <a:extLst>
              <a:ext uri="{FF2B5EF4-FFF2-40B4-BE49-F238E27FC236}">
                <a16:creationId xmlns:a16="http://schemas.microsoft.com/office/drawing/2014/main" id="{CC26A680-4A7E-3A47-A861-ADB5D5D7AF3D}"/>
              </a:ext>
            </a:extLst>
          </p:cNvPr>
          <p:cNvSpPr>
            <a:spLocks/>
          </p:cNvSpPr>
          <p:nvPr/>
        </p:nvSpPr>
        <p:spPr bwMode="auto">
          <a:xfrm>
            <a:off x="7112000" y="3817256"/>
            <a:ext cx="914400" cy="52614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DC1D593E-6958-5E4E-98DB-B41D4126FA4F}"/>
              </a:ext>
            </a:extLst>
          </p:cNvPr>
          <p:cNvSpPr>
            <a:spLocks/>
          </p:cNvSpPr>
          <p:nvPr/>
        </p:nvSpPr>
        <p:spPr bwMode="auto">
          <a:xfrm>
            <a:off x="7112000" y="434340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0E5FB31F-39ED-8745-8E30-C3ADA969F0D1}"/>
              </a:ext>
            </a:extLst>
          </p:cNvPr>
          <p:cNvSpPr>
            <a:spLocks/>
          </p:cNvSpPr>
          <p:nvPr/>
        </p:nvSpPr>
        <p:spPr bwMode="auto">
          <a:xfrm>
            <a:off x="7112000" y="4724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56" name="Rectangle 9">
            <a:extLst>
              <a:ext uri="{FF2B5EF4-FFF2-40B4-BE49-F238E27FC236}">
                <a16:creationId xmlns:a16="http://schemas.microsoft.com/office/drawing/2014/main" id="{6900DABD-A4E8-8C4E-8F7D-86BEAF7C8229}"/>
              </a:ext>
            </a:extLst>
          </p:cNvPr>
          <p:cNvSpPr>
            <a:spLocks/>
          </p:cNvSpPr>
          <p:nvPr/>
        </p:nvSpPr>
        <p:spPr bwMode="auto">
          <a:xfrm>
            <a:off x="7112000" y="5867400"/>
            <a:ext cx="914400" cy="557988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(</a:t>
            </a:r>
            <a:r>
              <a:rPr lang="en-US" sz="18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incr2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</a:p>
        </p:txBody>
      </p:sp>
      <p:sp>
        <p:nvSpPr>
          <p:cNvPr id="57" name="Line 10">
            <a:extLst>
              <a:ext uri="{FF2B5EF4-FFF2-40B4-BE49-F238E27FC236}">
                <a16:creationId xmlns:a16="http://schemas.microsoft.com/office/drawing/2014/main" id="{EDB682D1-896F-3044-96E2-1B97C372DF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42594" y="6166265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610AE26-BBB6-854E-A1BD-90BF936490D2}"/>
              </a:ext>
            </a:extLst>
          </p:cNvPr>
          <p:cNvSpPr>
            <a:spLocks/>
          </p:cNvSpPr>
          <p:nvPr/>
        </p:nvSpPr>
        <p:spPr bwMode="auto">
          <a:xfrm>
            <a:off x="8192391" y="5965097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59" name="Rectangle 7">
            <a:extLst>
              <a:ext uri="{FF2B5EF4-FFF2-40B4-BE49-F238E27FC236}">
                <a16:creationId xmlns:a16="http://schemas.microsoft.com/office/drawing/2014/main" id="{0A7C0ED7-EC85-DE47-8C0F-152EDE56FA36}"/>
              </a:ext>
            </a:extLst>
          </p:cNvPr>
          <p:cNvSpPr>
            <a:spLocks/>
          </p:cNvSpPr>
          <p:nvPr/>
        </p:nvSpPr>
        <p:spPr bwMode="auto">
          <a:xfrm>
            <a:off x="4502279" y="5105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60637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C44835A-E14D-7A47-86CA-EC93386A62CF}"/>
              </a:ext>
            </a:extLst>
          </p:cNvPr>
          <p:cNvSpPr>
            <a:spLocks/>
          </p:cNvSpPr>
          <p:nvPr/>
        </p:nvSpPr>
        <p:spPr bwMode="auto">
          <a:xfrm>
            <a:off x="4502279" y="5486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61" name="Rectangle 13">
            <a:extLst>
              <a:ext uri="{FF2B5EF4-FFF2-40B4-BE49-F238E27FC236}">
                <a16:creationId xmlns:a16="http://schemas.microsoft.com/office/drawing/2014/main" id="{A1C5C4AE-3911-D54B-9C4F-C0B01924AD50}"/>
              </a:ext>
            </a:extLst>
          </p:cNvPr>
          <p:cNvSpPr>
            <a:spLocks/>
          </p:cNvSpPr>
          <p:nvPr/>
        </p:nvSpPr>
        <p:spPr bwMode="auto">
          <a:xfrm>
            <a:off x="4502279" y="3817256"/>
            <a:ext cx="914400" cy="52614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62" name="Rectangle 9">
            <a:extLst>
              <a:ext uri="{FF2B5EF4-FFF2-40B4-BE49-F238E27FC236}">
                <a16:creationId xmlns:a16="http://schemas.microsoft.com/office/drawing/2014/main" id="{26D081BD-0BB2-2348-9D5A-5792BE6D84FF}"/>
              </a:ext>
            </a:extLst>
          </p:cNvPr>
          <p:cNvSpPr>
            <a:spLocks/>
          </p:cNvSpPr>
          <p:nvPr/>
        </p:nvSpPr>
        <p:spPr bwMode="auto">
          <a:xfrm>
            <a:off x="4502279" y="434340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3" name="Rectangle 9">
            <a:extLst>
              <a:ext uri="{FF2B5EF4-FFF2-40B4-BE49-F238E27FC236}">
                <a16:creationId xmlns:a16="http://schemas.microsoft.com/office/drawing/2014/main" id="{82359002-AF7C-6F4F-9D08-04E323386A4D}"/>
              </a:ext>
            </a:extLst>
          </p:cNvPr>
          <p:cNvSpPr>
            <a:spLocks/>
          </p:cNvSpPr>
          <p:nvPr/>
        </p:nvSpPr>
        <p:spPr bwMode="auto">
          <a:xfrm>
            <a:off x="4502279" y="4724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64" name="Rectangle 9">
            <a:extLst>
              <a:ext uri="{FF2B5EF4-FFF2-40B4-BE49-F238E27FC236}">
                <a16:creationId xmlns:a16="http://schemas.microsoft.com/office/drawing/2014/main" id="{50FCF165-37FE-434C-AAD1-768974575F1B}"/>
              </a:ext>
            </a:extLst>
          </p:cNvPr>
          <p:cNvSpPr>
            <a:spLocks/>
          </p:cNvSpPr>
          <p:nvPr/>
        </p:nvSpPr>
        <p:spPr bwMode="auto">
          <a:xfrm>
            <a:off x="4502279" y="5867400"/>
            <a:ext cx="914400" cy="557988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(</a:t>
            </a:r>
            <a:r>
              <a:rPr lang="en-US" sz="18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incr2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</a:p>
        </p:txBody>
      </p:sp>
      <p:sp>
        <p:nvSpPr>
          <p:cNvPr id="65" name="Line 10">
            <a:extLst>
              <a:ext uri="{FF2B5EF4-FFF2-40B4-BE49-F238E27FC236}">
                <a16:creationId xmlns:a16="http://schemas.microsoft.com/office/drawing/2014/main" id="{89F33113-6A53-B244-8204-7545E3B42F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32873" y="6166265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A94762B-BE8A-C640-A805-76AC6EA4FF50}"/>
              </a:ext>
            </a:extLst>
          </p:cNvPr>
          <p:cNvSpPr>
            <a:spLocks/>
          </p:cNvSpPr>
          <p:nvPr/>
        </p:nvSpPr>
        <p:spPr bwMode="auto">
          <a:xfrm>
            <a:off x="5582670" y="5965097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Line 10">
            <a:extLst>
              <a:ext uri="{FF2B5EF4-FFF2-40B4-BE49-F238E27FC236}">
                <a16:creationId xmlns:a16="http://schemas.microsoft.com/office/drawing/2014/main" id="{62070E98-05FE-FE41-842E-B334B03002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28345" y="5268061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E8F3543-99AC-D448-9312-FDD153BE6AEC}"/>
              </a:ext>
            </a:extLst>
          </p:cNvPr>
          <p:cNvSpPr>
            <a:spLocks/>
          </p:cNvSpPr>
          <p:nvPr/>
        </p:nvSpPr>
        <p:spPr bwMode="auto">
          <a:xfrm>
            <a:off x="8178142" y="5066893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FF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FF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rdi</a:t>
            </a:r>
            <a:endParaRPr lang="en-US" sz="1800" kern="1200" dirty="0">
              <a:solidFill>
                <a:srgbClr val="FF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E445885-AE83-E342-8853-914E1BCBFACC}"/>
              </a:ext>
            </a:extLst>
          </p:cNvPr>
          <p:cNvSpPr txBox="1"/>
          <p:nvPr/>
        </p:nvSpPr>
        <p:spPr>
          <a:xfrm>
            <a:off x="353392" y="5793528"/>
            <a:ext cx="40511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/>
              <a:t>Caller-saved: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rdi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rsi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rax</a:t>
            </a:r>
            <a:endParaRPr lang="en-US" sz="2000" dirty="0">
              <a:latin typeface="Courier" pitchFamily="2" charset="0"/>
            </a:endParaRPr>
          </a:p>
          <a:p>
            <a:pPr algn="l"/>
            <a:r>
              <a:rPr lang="en-US" sz="2000" dirty="0" err="1"/>
              <a:t>Callee</a:t>
            </a:r>
            <a:r>
              <a:rPr lang="en-US" sz="2000" dirty="0"/>
              <a:t>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rbx</a:t>
            </a:r>
            <a:endParaRPr lang="en-US" sz="2000" dirty="0">
              <a:latin typeface="Couri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09089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19062" indent="-119062"/>
          </a:lstStyle>
          <a:p>
            <a:pPr lvl="0">
              <a:defRPr sz="1800" b="0"/>
            </a:pPr>
            <a:r>
              <a:rPr sz="3600" b="1"/>
              <a:t>Today</a:t>
            </a:r>
          </a:p>
        </p:txBody>
      </p:sp>
      <p:sp>
        <p:nvSpPr>
          <p:cNvPr id="390" name="Shape 390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4241800"/>
          </a:xfrm>
          <a:prstGeom prst="rect">
            <a:avLst/>
          </a:prstGeom>
          <a:solidFill>
            <a:srgbClr val="FFFFF0"/>
          </a:solidFill>
        </p:spPr>
        <p:txBody>
          <a:bodyPr lIns="0" tIns="0" rIns="0" bIns="0">
            <a:normAutofit/>
          </a:bodyPr>
          <a:lstStyle/>
          <a:p>
            <a:pPr marL="381000" lvl="0" indent="-381000">
              <a:defRPr sz="1800" b="0"/>
            </a:pPr>
            <a:r>
              <a:rPr lang="en-US" sz="3600" b="1" dirty="0"/>
              <a:t>Procedures</a:t>
            </a:r>
            <a:endParaRPr sz="3600" b="1" dirty="0"/>
          </a:p>
          <a:p>
            <a:pPr marL="655319" lvl="1" indent="-375919">
              <a:spcBef>
                <a:spcPts val="500"/>
              </a:spcBef>
              <a:buFont typeface="Wingdings"/>
              <a:defRPr sz="1800" b="0"/>
            </a:pPr>
            <a:r>
              <a:rPr sz="3200" dirty="0">
                <a:solidFill>
                  <a:schemeClr val="tx2"/>
                </a:solidFill>
                <a:latin typeface="Calibri"/>
                <a:ea typeface="Calibri"/>
                <a:cs typeface="Calibri"/>
                <a:sym typeface="Calibri"/>
              </a:rPr>
              <a:t>Stack Structure</a:t>
            </a:r>
            <a:endParaRPr sz="2000" dirty="0">
              <a:solidFill>
                <a:schemeClr val="tx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55319" lvl="1" indent="-375919">
              <a:spcBef>
                <a:spcPts val="500"/>
              </a:spcBef>
              <a:buFont typeface="Wingdings"/>
              <a:defRPr sz="1800" b="0"/>
            </a:pPr>
            <a:r>
              <a:rPr lang="en-US" sz="3200" dirty="0">
                <a:solidFill>
                  <a:srgbClr val="A6A6A6"/>
                </a:solidFill>
                <a:latin typeface="Calibri"/>
                <a:ea typeface="Calibri"/>
                <a:cs typeface="Calibri"/>
                <a:sym typeface="Calibri"/>
              </a:rPr>
              <a:t>Calling </a:t>
            </a:r>
            <a:r>
              <a:rPr sz="3200" dirty="0">
                <a:solidFill>
                  <a:srgbClr val="A6A6A6"/>
                </a:solidFill>
                <a:latin typeface="Calibri"/>
                <a:ea typeface="Calibri"/>
                <a:cs typeface="Calibri"/>
                <a:sym typeface="Calibri"/>
              </a:rPr>
              <a:t>Conventions</a:t>
            </a:r>
            <a:endParaRPr lang="en-US" sz="3200" dirty="0">
              <a:solidFill>
                <a:srgbClr val="A6A6A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55319" lvl="1" indent="-375919">
              <a:spcBef>
                <a:spcPts val="500"/>
              </a:spcBef>
              <a:buFont typeface="Wingdings"/>
              <a:defRPr sz="1800" b="0"/>
            </a:pPr>
            <a:r>
              <a:rPr lang="en-US" sz="32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Managing local data</a:t>
            </a:r>
          </a:p>
          <a:p>
            <a:pPr marL="655319" lvl="1" indent="-375919">
              <a:spcBef>
                <a:spcPts val="500"/>
              </a:spcBef>
              <a:buFont typeface="Wingdings"/>
              <a:defRPr sz="1800" b="0"/>
            </a:pPr>
            <a:r>
              <a:rPr sz="32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Illustration</a:t>
            </a:r>
            <a:r>
              <a:rPr lang="en-US" sz="32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s/Examples</a:t>
            </a:r>
          </a:p>
          <a:p>
            <a:pPr marL="347979" indent="-375919">
              <a:spcBef>
                <a:spcPts val="500"/>
              </a:spcBef>
              <a:buFont typeface="Wingdings"/>
              <a:defRPr sz="1800" b="0"/>
            </a:pPr>
            <a:r>
              <a:rPr lang="en-US" sz="3200" dirty="0">
                <a:solidFill>
                  <a:srgbClr val="A6A6A6"/>
                </a:solidFill>
                <a:latin typeface="Calibri"/>
                <a:ea typeface="Calibri"/>
                <a:cs typeface="Calibri"/>
                <a:sym typeface="Calibri"/>
              </a:rPr>
              <a:t>Buffer overflow</a:t>
            </a:r>
            <a:endParaRPr sz="3200" dirty="0">
              <a:solidFill>
                <a:srgbClr val="A6A6A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30" name="Rectangle 4"/>
          <p:cNvSpPr>
            <a:spLocks/>
          </p:cNvSpPr>
          <p:nvPr/>
        </p:nvSpPr>
        <p:spPr bwMode="auto">
          <a:xfrm>
            <a:off x="216259" y="1598701"/>
            <a:ext cx="3547175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(long *p, 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x = *p;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y = x +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*p = y;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1" name="Rectangle 6"/>
          <p:cNvSpPr>
            <a:spLocks/>
          </p:cNvSpPr>
          <p:nvPr/>
        </p:nvSpPr>
        <p:spPr bwMode="auto">
          <a:xfrm>
            <a:off x="216259" y="3220660"/>
            <a:ext cx="3547175" cy="1418897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37" name="Rectangle 12">
            <a:extLst>
              <a:ext uri="{FF2B5EF4-FFF2-40B4-BE49-F238E27FC236}">
                <a16:creationId xmlns:a16="http://schemas.microsoft.com/office/drawing/2014/main" id="{583AB7C8-EBC0-4D41-8303-21C7BDB1848C}"/>
              </a:ext>
            </a:extLst>
          </p:cNvPr>
          <p:cNvSpPr>
            <a:spLocks/>
          </p:cNvSpPr>
          <p:nvPr/>
        </p:nvSpPr>
        <p:spPr bwMode="auto">
          <a:xfrm>
            <a:off x="4244685" y="1236689"/>
            <a:ext cx="13369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42" name="Rectangle 12">
            <a:extLst>
              <a:ext uri="{FF2B5EF4-FFF2-40B4-BE49-F238E27FC236}">
                <a16:creationId xmlns:a16="http://schemas.microsoft.com/office/drawing/2014/main" id="{67CF1A80-4466-9B43-8890-CFBE1ABDFD85}"/>
              </a:ext>
            </a:extLst>
          </p:cNvPr>
          <p:cNvSpPr>
            <a:spLocks/>
          </p:cNvSpPr>
          <p:nvPr/>
        </p:nvSpPr>
        <p:spPr bwMode="auto">
          <a:xfrm>
            <a:off x="6885421" y="125092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DA472478-FE4A-E441-8FAE-2F422DB8F4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047929"/>
              </p:ext>
            </p:extLst>
          </p:nvPr>
        </p:nvGraphicFramePr>
        <p:xfrm>
          <a:off x="6848895" y="1756424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y (=</a:t>
                      </a:r>
                      <a:r>
                        <a:rPr lang="en-US" sz="1500" b="1" i="0" dirty="0" err="1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x+val</a:t>
                      </a:r>
                      <a:r>
                        <a:rPr lang="en-US" sz="1500" b="1" i="0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v1(60637)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376830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237AD0D0-4A86-AD43-90BA-C05429189D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655993"/>
              </p:ext>
            </p:extLst>
          </p:nvPr>
        </p:nvGraphicFramePr>
        <p:xfrm>
          <a:off x="4244685" y="1746459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v1(60637)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0863"/>
                  </a:ext>
                </a:extLst>
              </a:tr>
            </a:tbl>
          </a:graphicData>
        </a:graphic>
      </p:graphicFrame>
      <p:sp>
        <p:nvSpPr>
          <p:cNvPr id="45" name="Rectangle 7">
            <a:extLst>
              <a:ext uri="{FF2B5EF4-FFF2-40B4-BE49-F238E27FC236}">
                <a16:creationId xmlns:a16="http://schemas.microsoft.com/office/drawing/2014/main" id="{CE7EFDC8-A79C-2C42-9FCD-85E6FE61C801}"/>
              </a:ext>
            </a:extLst>
          </p:cNvPr>
          <p:cNvSpPr>
            <a:spLocks/>
          </p:cNvSpPr>
          <p:nvPr/>
        </p:nvSpPr>
        <p:spPr bwMode="auto">
          <a:xfrm>
            <a:off x="7112000" y="5105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60637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3B9EF90-F350-1D46-954C-BBADFBAB2CD0}"/>
              </a:ext>
            </a:extLst>
          </p:cNvPr>
          <p:cNvSpPr>
            <a:spLocks/>
          </p:cNvSpPr>
          <p:nvPr/>
        </p:nvSpPr>
        <p:spPr bwMode="auto">
          <a:xfrm>
            <a:off x="7112000" y="5486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47" name="Rectangle 13">
            <a:extLst>
              <a:ext uri="{FF2B5EF4-FFF2-40B4-BE49-F238E27FC236}">
                <a16:creationId xmlns:a16="http://schemas.microsoft.com/office/drawing/2014/main" id="{CC26A680-4A7E-3A47-A861-ADB5D5D7AF3D}"/>
              </a:ext>
            </a:extLst>
          </p:cNvPr>
          <p:cNvSpPr>
            <a:spLocks/>
          </p:cNvSpPr>
          <p:nvPr/>
        </p:nvSpPr>
        <p:spPr bwMode="auto">
          <a:xfrm>
            <a:off x="7112000" y="3817256"/>
            <a:ext cx="914400" cy="52614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DC1D593E-6958-5E4E-98DB-B41D4126FA4F}"/>
              </a:ext>
            </a:extLst>
          </p:cNvPr>
          <p:cNvSpPr>
            <a:spLocks/>
          </p:cNvSpPr>
          <p:nvPr/>
        </p:nvSpPr>
        <p:spPr bwMode="auto">
          <a:xfrm>
            <a:off x="7112000" y="434340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0E5FB31F-39ED-8745-8E30-C3ADA969F0D1}"/>
              </a:ext>
            </a:extLst>
          </p:cNvPr>
          <p:cNvSpPr>
            <a:spLocks/>
          </p:cNvSpPr>
          <p:nvPr/>
        </p:nvSpPr>
        <p:spPr bwMode="auto">
          <a:xfrm>
            <a:off x="7112000" y="4724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56" name="Rectangle 9">
            <a:extLst>
              <a:ext uri="{FF2B5EF4-FFF2-40B4-BE49-F238E27FC236}">
                <a16:creationId xmlns:a16="http://schemas.microsoft.com/office/drawing/2014/main" id="{6900DABD-A4E8-8C4E-8F7D-86BEAF7C8229}"/>
              </a:ext>
            </a:extLst>
          </p:cNvPr>
          <p:cNvSpPr>
            <a:spLocks/>
          </p:cNvSpPr>
          <p:nvPr/>
        </p:nvSpPr>
        <p:spPr bwMode="auto">
          <a:xfrm>
            <a:off x="7112000" y="5867400"/>
            <a:ext cx="914400" cy="557988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(</a:t>
            </a:r>
            <a:r>
              <a:rPr lang="en-US" sz="18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incr2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</a:p>
        </p:txBody>
      </p:sp>
      <p:sp>
        <p:nvSpPr>
          <p:cNvPr id="57" name="Line 10">
            <a:extLst>
              <a:ext uri="{FF2B5EF4-FFF2-40B4-BE49-F238E27FC236}">
                <a16:creationId xmlns:a16="http://schemas.microsoft.com/office/drawing/2014/main" id="{EDB682D1-896F-3044-96E2-1B97C372DF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42594" y="6166265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610AE26-BBB6-854E-A1BD-90BF936490D2}"/>
              </a:ext>
            </a:extLst>
          </p:cNvPr>
          <p:cNvSpPr>
            <a:spLocks/>
          </p:cNvSpPr>
          <p:nvPr/>
        </p:nvSpPr>
        <p:spPr bwMode="auto">
          <a:xfrm>
            <a:off x="8192391" y="5965097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59" name="Rectangle 7">
            <a:extLst>
              <a:ext uri="{FF2B5EF4-FFF2-40B4-BE49-F238E27FC236}">
                <a16:creationId xmlns:a16="http://schemas.microsoft.com/office/drawing/2014/main" id="{0A7C0ED7-EC85-DE47-8C0F-152EDE56FA36}"/>
              </a:ext>
            </a:extLst>
          </p:cNvPr>
          <p:cNvSpPr>
            <a:spLocks/>
          </p:cNvSpPr>
          <p:nvPr/>
        </p:nvSpPr>
        <p:spPr bwMode="auto">
          <a:xfrm>
            <a:off x="4502279" y="5105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60637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C44835A-E14D-7A47-86CA-EC93386A62CF}"/>
              </a:ext>
            </a:extLst>
          </p:cNvPr>
          <p:cNvSpPr>
            <a:spLocks/>
          </p:cNvSpPr>
          <p:nvPr/>
        </p:nvSpPr>
        <p:spPr bwMode="auto">
          <a:xfrm>
            <a:off x="4502279" y="5486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61" name="Rectangle 13">
            <a:extLst>
              <a:ext uri="{FF2B5EF4-FFF2-40B4-BE49-F238E27FC236}">
                <a16:creationId xmlns:a16="http://schemas.microsoft.com/office/drawing/2014/main" id="{A1C5C4AE-3911-D54B-9C4F-C0B01924AD50}"/>
              </a:ext>
            </a:extLst>
          </p:cNvPr>
          <p:cNvSpPr>
            <a:spLocks/>
          </p:cNvSpPr>
          <p:nvPr/>
        </p:nvSpPr>
        <p:spPr bwMode="auto">
          <a:xfrm>
            <a:off x="4502279" y="3817256"/>
            <a:ext cx="914400" cy="52614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62" name="Rectangle 9">
            <a:extLst>
              <a:ext uri="{FF2B5EF4-FFF2-40B4-BE49-F238E27FC236}">
                <a16:creationId xmlns:a16="http://schemas.microsoft.com/office/drawing/2014/main" id="{26D081BD-0BB2-2348-9D5A-5792BE6D84FF}"/>
              </a:ext>
            </a:extLst>
          </p:cNvPr>
          <p:cNvSpPr>
            <a:spLocks/>
          </p:cNvSpPr>
          <p:nvPr/>
        </p:nvSpPr>
        <p:spPr bwMode="auto">
          <a:xfrm>
            <a:off x="4502279" y="434340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3" name="Rectangle 9">
            <a:extLst>
              <a:ext uri="{FF2B5EF4-FFF2-40B4-BE49-F238E27FC236}">
                <a16:creationId xmlns:a16="http://schemas.microsoft.com/office/drawing/2014/main" id="{82359002-AF7C-6F4F-9D08-04E323386A4D}"/>
              </a:ext>
            </a:extLst>
          </p:cNvPr>
          <p:cNvSpPr>
            <a:spLocks/>
          </p:cNvSpPr>
          <p:nvPr/>
        </p:nvSpPr>
        <p:spPr bwMode="auto">
          <a:xfrm>
            <a:off x="4502279" y="4724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64" name="Rectangle 9">
            <a:extLst>
              <a:ext uri="{FF2B5EF4-FFF2-40B4-BE49-F238E27FC236}">
                <a16:creationId xmlns:a16="http://schemas.microsoft.com/office/drawing/2014/main" id="{50FCF165-37FE-434C-AAD1-768974575F1B}"/>
              </a:ext>
            </a:extLst>
          </p:cNvPr>
          <p:cNvSpPr>
            <a:spLocks/>
          </p:cNvSpPr>
          <p:nvPr/>
        </p:nvSpPr>
        <p:spPr bwMode="auto">
          <a:xfrm>
            <a:off x="4502279" y="5867400"/>
            <a:ext cx="914400" cy="557988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(</a:t>
            </a:r>
            <a:r>
              <a:rPr lang="en-US" sz="18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incr2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</a:p>
        </p:txBody>
      </p:sp>
      <p:sp>
        <p:nvSpPr>
          <p:cNvPr id="65" name="Line 10">
            <a:extLst>
              <a:ext uri="{FF2B5EF4-FFF2-40B4-BE49-F238E27FC236}">
                <a16:creationId xmlns:a16="http://schemas.microsoft.com/office/drawing/2014/main" id="{89F33113-6A53-B244-8204-7545E3B42F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32873" y="6166265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A94762B-BE8A-C640-A805-76AC6EA4FF50}"/>
              </a:ext>
            </a:extLst>
          </p:cNvPr>
          <p:cNvSpPr>
            <a:spLocks/>
          </p:cNvSpPr>
          <p:nvPr/>
        </p:nvSpPr>
        <p:spPr bwMode="auto">
          <a:xfrm>
            <a:off x="5582670" y="5965097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12F08D7-4354-DC43-83E9-FBD12EC05FEA}"/>
              </a:ext>
            </a:extLst>
          </p:cNvPr>
          <p:cNvSpPr txBox="1"/>
          <p:nvPr/>
        </p:nvSpPr>
        <p:spPr>
          <a:xfrm>
            <a:off x="353392" y="5793528"/>
            <a:ext cx="40511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/>
              <a:t>Caller-saved: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rdi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rsi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rax</a:t>
            </a:r>
            <a:endParaRPr lang="en-US" sz="2000" dirty="0">
              <a:latin typeface="Courier" pitchFamily="2" charset="0"/>
            </a:endParaRPr>
          </a:p>
          <a:p>
            <a:pPr algn="l"/>
            <a:r>
              <a:rPr lang="en-US" sz="2000" dirty="0" err="1"/>
              <a:t>Callee</a:t>
            </a:r>
            <a:r>
              <a:rPr lang="en-US" sz="2000" dirty="0"/>
              <a:t>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rbx</a:t>
            </a:r>
            <a:endParaRPr lang="en-US" sz="2000" dirty="0">
              <a:latin typeface="Couri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014811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30" name="Rectangle 4"/>
          <p:cNvSpPr>
            <a:spLocks/>
          </p:cNvSpPr>
          <p:nvPr/>
        </p:nvSpPr>
        <p:spPr bwMode="auto">
          <a:xfrm>
            <a:off x="216259" y="1598701"/>
            <a:ext cx="3547175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(long *p, 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x = *p;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y = x +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*p = y;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1" name="Rectangle 6"/>
          <p:cNvSpPr>
            <a:spLocks/>
          </p:cNvSpPr>
          <p:nvPr/>
        </p:nvSpPr>
        <p:spPr bwMode="auto">
          <a:xfrm>
            <a:off x="216259" y="3220660"/>
            <a:ext cx="3547175" cy="1418897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37" name="Rectangle 12">
            <a:extLst>
              <a:ext uri="{FF2B5EF4-FFF2-40B4-BE49-F238E27FC236}">
                <a16:creationId xmlns:a16="http://schemas.microsoft.com/office/drawing/2014/main" id="{583AB7C8-EBC0-4D41-8303-21C7BDB1848C}"/>
              </a:ext>
            </a:extLst>
          </p:cNvPr>
          <p:cNvSpPr>
            <a:spLocks/>
          </p:cNvSpPr>
          <p:nvPr/>
        </p:nvSpPr>
        <p:spPr bwMode="auto">
          <a:xfrm>
            <a:off x="4244685" y="1236689"/>
            <a:ext cx="13369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42" name="Rectangle 12">
            <a:extLst>
              <a:ext uri="{FF2B5EF4-FFF2-40B4-BE49-F238E27FC236}">
                <a16:creationId xmlns:a16="http://schemas.microsoft.com/office/drawing/2014/main" id="{67CF1A80-4466-9B43-8890-CFBE1ABDFD85}"/>
              </a:ext>
            </a:extLst>
          </p:cNvPr>
          <p:cNvSpPr>
            <a:spLocks/>
          </p:cNvSpPr>
          <p:nvPr/>
        </p:nvSpPr>
        <p:spPr bwMode="auto">
          <a:xfrm>
            <a:off x="6885421" y="125092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DA472478-FE4A-E441-8FAE-2F422DB8F4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389709"/>
              </p:ext>
            </p:extLst>
          </p:nvPr>
        </p:nvGraphicFramePr>
        <p:xfrm>
          <a:off x="6848895" y="1756424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v1(60637)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376830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237AD0D0-4A86-AD43-90BA-C05429189D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635480"/>
              </p:ext>
            </p:extLst>
          </p:nvPr>
        </p:nvGraphicFramePr>
        <p:xfrm>
          <a:off x="4244685" y="1746459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v1(60637)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0863"/>
                  </a:ext>
                </a:extLst>
              </a:tr>
            </a:tbl>
          </a:graphicData>
        </a:graphic>
      </p:graphicFrame>
      <p:sp>
        <p:nvSpPr>
          <p:cNvPr id="45" name="Rectangle 7">
            <a:extLst>
              <a:ext uri="{FF2B5EF4-FFF2-40B4-BE49-F238E27FC236}">
                <a16:creationId xmlns:a16="http://schemas.microsoft.com/office/drawing/2014/main" id="{CE7EFDC8-A79C-2C42-9FCD-85E6FE61C801}"/>
              </a:ext>
            </a:extLst>
          </p:cNvPr>
          <p:cNvSpPr>
            <a:spLocks/>
          </p:cNvSpPr>
          <p:nvPr/>
        </p:nvSpPr>
        <p:spPr bwMode="auto">
          <a:xfrm>
            <a:off x="7112000" y="5105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FF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y</a:t>
            </a:r>
            <a:endParaRPr lang="en-US" sz="1800" kern="1200" dirty="0">
              <a:solidFill>
                <a:srgbClr val="FF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3B9EF90-F350-1D46-954C-BBADFBAB2CD0}"/>
              </a:ext>
            </a:extLst>
          </p:cNvPr>
          <p:cNvSpPr>
            <a:spLocks/>
          </p:cNvSpPr>
          <p:nvPr/>
        </p:nvSpPr>
        <p:spPr bwMode="auto">
          <a:xfrm>
            <a:off x="7112000" y="5486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47" name="Rectangle 13">
            <a:extLst>
              <a:ext uri="{FF2B5EF4-FFF2-40B4-BE49-F238E27FC236}">
                <a16:creationId xmlns:a16="http://schemas.microsoft.com/office/drawing/2014/main" id="{CC26A680-4A7E-3A47-A861-ADB5D5D7AF3D}"/>
              </a:ext>
            </a:extLst>
          </p:cNvPr>
          <p:cNvSpPr>
            <a:spLocks/>
          </p:cNvSpPr>
          <p:nvPr/>
        </p:nvSpPr>
        <p:spPr bwMode="auto">
          <a:xfrm>
            <a:off x="7112000" y="3817256"/>
            <a:ext cx="914400" cy="52614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DC1D593E-6958-5E4E-98DB-B41D4126FA4F}"/>
              </a:ext>
            </a:extLst>
          </p:cNvPr>
          <p:cNvSpPr>
            <a:spLocks/>
          </p:cNvSpPr>
          <p:nvPr/>
        </p:nvSpPr>
        <p:spPr bwMode="auto">
          <a:xfrm>
            <a:off x="7112000" y="434340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0E5FB31F-39ED-8745-8E30-C3ADA969F0D1}"/>
              </a:ext>
            </a:extLst>
          </p:cNvPr>
          <p:cNvSpPr>
            <a:spLocks/>
          </p:cNvSpPr>
          <p:nvPr/>
        </p:nvSpPr>
        <p:spPr bwMode="auto">
          <a:xfrm>
            <a:off x="7112000" y="4724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56" name="Rectangle 9">
            <a:extLst>
              <a:ext uri="{FF2B5EF4-FFF2-40B4-BE49-F238E27FC236}">
                <a16:creationId xmlns:a16="http://schemas.microsoft.com/office/drawing/2014/main" id="{6900DABD-A4E8-8C4E-8F7D-86BEAF7C8229}"/>
              </a:ext>
            </a:extLst>
          </p:cNvPr>
          <p:cNvSpPr>
            <a:spLocks/>
          </p:cNvSpPr>
          <p:nvPr/>
        </p:nvSpPr>
        <p:spPr bwMode="auto">
          <a:xfrm>
            <a:off x="7112000" y="5867400"/>
            <a:ext cx="914400" cy="557988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(</a:t>
            </a:r>
            <a:r>
              <a:rPr lang="en-US" sz="18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incr2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</a:p>
        </p:txBody>
      </p:sp>
      <p:sp>
        <p:nvSpPr>
          <p:cNvPr id="57" name="Line 10">
            <a:extLst>
              <a:ext uri="{FF2B5EF4-FFF2-40B4-BE49-F238E27FC236}">
                <a16:creationId xmlns:a16="http://schemas.microsoft.com/office/drawing/2014/main" id="{EDB682D1-896F-3044-96E2-1B97C372DF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42594" y="6166265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610AE26-BBB6-854E-A1BD-90BF936490D2}"/>
              </a:ext>
            </a:extLst>
          </p:cNvPr>
          <p:cNvSpPr>
            <a:spLocks/>
          </p:cNvSpPr>
          <p:nvPr/>
        </p:nvSpPr>
        <p:spPr bwMode="auto">
          <a:xfrm>
            <a:off x="8192391" y="5965097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59" name="Rectangle 7">
            <a:extLst>
              <a:ext uri="{FF2B5EF4-FFF2-40B4-BE49-F238E27FC236}">
                <a16:creationId xmlns:a16="http://schemas.microsoft.com/office/drawing/2014/main" id="{0A7C0ED7-EC85-DE47-8C0F-152EDE56FA36}"/>
              </a:ext>
            </a:extLst>
          </p:cNvPr>
          <p:cNvSpPr>
            <a:spLocks/>
          </p:cNvSpPr>
          <p:nvPr/>
        </p:nvSpPr>
        <p:spPr bwMode="auto">
          <a:xfrm>
            <a:off x="4502279" y="5105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60637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C44835A-E14D-7A47-86CA-EC93386A62CF}"/>
              </a:ext>
            </a:extLst>
          </p:cNvPr>
          <p:cNvSpPr>
            <a:spLocks/>
          </p:cNvSpPr>
          <p:nvPr/>
        </p:nvSpPr>
        <p:spPr bwMode="auto">
          <a:xfrm>
            <a:off x="4502279" y="5486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61" name="Rectangle 13">
            <a:extLst>
              <a:ext uri="{FF2B5EF4-FFF2-40B4-BE49-F238E27FC236}">
                <a16:creationId xmlns:a16="http://schemas.microsoft.com/office/drawing/2014/main" id="{A1C5C4AE-3911-D54B-9C4F-C0B01924AD50}"/>
              </a:ext>
            </a:extLst>
          </p:cNvPr>
          <p:cNvSpPr>
            <a:spLocks/>
          </p:cNvSpPr>
          <p:nvPr/>
        </p:nvSpPr>
        <p:spPr bwMode="auto">
          <a:xfrm>
            <a:off x="4502279" y="3817256"/>
            <a:ext cx="914400" cy="52614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62" name="Rectangle 9">
            <a:extLst>
              <a:ext uri="{FF2B5EF4-FFF2-40B4-BE49-F238E27FC236}">
                <a16:creationId xmlns:a16="http://schemas.microsoft.com/office/drawing/2014/main" id="{26D081BD-0BB2-2348-9D5A-5792BE6D84FF}"/>
              </a:ext>
            </a:extLst>
          </p:cNvPr>
          <p:cNvSpPr>
            <a:spLocks/>
          </p:cNvSpPr>
          <p:nvPr/>
        </p:nvSpPr>
        <p:spPr bwMode="auto">
          <a:xfrm>
            <a:off x="4502279" y="434340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3" name="Rectangle 9">
            <a:extLst>
              <a:ext uri="{FF2B5EF4-FFF2-40B4-BE49-F238E27FC236}">
                <a16:creationId xmlns:a16="http://schemas.microsoft.com/office/drawing/2014/main" id="{82359002-AF7C-6F4F-9D08-04E323386A4D}"/>
              </a:ext>
            </a:extLst>
          </p:cNvPr>
          <p:cNvSpPr>
            <a:spLocks/>
          </p:cNvSpPr>
          <p:nvPr/>
        </p:nvSpPr>
        <p:spPr bwMode="auto">
          <a:xfrm>
            <a:off x="4502279" y="4724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64" name="Rectangle 9">
            <a:extLst>
              <a:ext uri="{FF2B5EF4-FFF2-40B4-BE49-F238E27FC236}">
                <a16:creationId xmlns:a16="http://schemas.microsoft.com/office/drawing/2014/main" id="{50FCF165-37FE-434C-AAD1-768974575F1B}"/>
              </a:ext>
            </a:extLst>
          </p:cNvPr>
          <p:cNvSpPr>
            <a:spLocks/>
          </p:cNvSpPr>
          <p:nvPr/>
        </p:nvSpPr>
        <p:spPr bwMode="auto">
          <a:xfrm>
            <a:off x="4502279" y="5867400"/>
            <a:ext cx="914400" cy="557988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(</a:t>
            </a:r>
            <a:r>
              <a:rPr lang="en-US" sz="18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incr2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</a:p>
        </p:txBody>
      </p:sp>
      <p:sp>
        <p:nvSpPr>
          <p:cNvPr id="65" name="Line 10">
            <a:extLst>
              <a:ext uri="{FF2B5EF4-FFF2-40B4-BE49-F238E27FC236}">
                <a16:creationId xmlns:a16="http://schemas.microsoft.com/office/drawing/2014/main" id="{89F33113-6A53-B244-8204-7545E3B42F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32873" y="6166265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A94762B-BE8A-C640-A805-76AC6EA4FF50}"/>
              </a:ext>
            </a:extLst>
          </p:cNvPr>
          <p:cNvSpPr>
            <a:spLocks/>
          </p:cNvSpPr>
          <p:nvPr/>
        </p:nvSpPr>
        <p:spPr bwMode="auto">
          <a:xfrm>
            <a:off x="5582670" y="5965097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Line 10">
            <a:extLst>
              <a:ext uri="{FF2B5EF4-FFF2-40B4-BE49-F238E27FC236}">
                <a16:creationId xmlns:a16="http://schemas.microsoft.com/office/drawing/2014/main" id="{CB753BD1-4A89-E34D-870F-322DB7C51F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28345" y="5268061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D24A882-4998-A740-8EC2-1FF9C43A7750}"/>
              </a:ext>
            </a:extLst>
          </p:cNvPr>
          <p:cNvSpPr>
            <a:spLocks/>
          </p:cNvSpPr>
          <p:nvPr/>
        </p:nvSpPr>
        <p:spPr bwMode="auto">
          <a:xfrm>
            <a:off x="8178142" y="5066893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FF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FF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rdi</a:t>
            </a:r>
            <a:endParaRPr lang="en-US" sz="1800" kern="1200" dirty="0">
              <a:solidFill>
                <a:srgbClr val="FF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1756DA2-9691-814E-A850-D9B96A6431C3}"/>
              </a:ext>
            </a:extLst>
          </p:cNvPr>
          <p:cNvSpPr txBox="1"/>
          <p:nvPr/>
        </p:nvSpPr>
        <p:spPr>
          <a:xfrm>
            <a:off x="353392" y="5793528"/>
            <a:ext cx="40511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/>
              <a:t>Caller-saved: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rdi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rsi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rax</a:t>
            </a:r>
            <a:endParaRPr lang="en-US" sz="2000" dirty="0">
              <a:latin typeface="Courier" pitchFamily="2" charset="0"/>
            </a:endParaRPr>
          </a:p>
          <a:p>
            <a:pPr algn="l"/>
            <a:r>
              <a:rPr lang="en-US" sz="2000" dirty="0" err="1"/>
              <a:t>Callee</a:t>
            </a:r>
            <a:r>
              <a:rPr lang="en-US" sz="2000" dirty="0"/>
              <a:t>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rbx</a:t>
            </a:r>
            <a:endParaRPr lang="en-US" sz="2000" dirty="0">
              <a:latin typeface="Couri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440979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30" name="Rectangle 4"/>
          <p:cNvSpPr>
            <a:spLocks/>
          </p:cNvSpPr>
          <p:nvPr/>
        </p:nvSpPr>
        <p:spPr bwMode="auto">
          <a:xfrm>
            <a:off x="216259" y="1598701"/>
            <a:ext cx="3547175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(long *p, 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x = *p;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y = x +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*p = y;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1" name="Rectangle 6"/>
          <p:cNvSpPr>
            <a:spLocks/>
          </p:cNvSpPr>
          <p:nvPr/>
        </p:nvSpPr>
        <p:spPr bwMode="auto">
          <a:xfrm>
            <a:off x="216259" y="3220660"/>
            <a:ext cx="3547175" cy="1418897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</a:p>
        </p:txBody>
      </p:sp>
      <p:sp>
        <p:nvSpPr>
          <p:cNvPr id="37" name="Rectangle 12">
            <a:extLst>
              <a:ext uri="{FF2B5EF4-FFF2-40B4-BE49-F238E27FC236}">
                <a16:creationId xmlns:a16="http://schemas.microsoft.com/office/drawing/2014/main" id="{583AB7C8-EBC0-4D41-8303-21C7BDB1848C}"/>
              </a:ext>
            </a:extLst>
          </p:cNvPr>
          <p:cNvSpPr>
            <a:spLocks/>
          </p:cNvSpPr>
          <p:nvPr/>
        </p:nvSpPr>
        <p:spPr bwMode="auto">
          <a:xfrm>
            <a:off x="4244685" y="1236689"/>
            <a:ext cx="13369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42" name="Rectangle 12">
            <a:extLst>
              <a:ext uri="{FF2B5EF4-FFF2-40B4-BE49-F238E27FC236}">
                <a16:creationId xmlns:a16="http://schemas.microsoft.com/office/drawing/2014/main" id="{67CF1A80-4466-9B43-8890-CFBE1ABDFD85}"/>
              </a:ext>
            </a:extLst>
          </p:cNvPr>
          <p:cNvSpPr>
            <a:spLocks/>
          </p:cNvSpPr>
          <p:nvPr/>
        </p:nvSpPr>
        <p:spPr bwMode="auto">
          <a:xfrm>
            <a:off x="6885421" y="125092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DA472478-FE4A-E441-8FAE-2F422DB8F448}"/>
              </a:ext>
            </a:extLst>
          </p:cNvPr>
          <p:cNvGraphicFramePr>
            <a:graphicFrameLocks noGrp="1"/>
          </p:cNvGraphicFramePr>
          <p:nvPr/>
        </p:nvGraphicFramePr>
        <p:xfrm>
          <a:off x="6848895" y="1756424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v1(60637)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376830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237AD0D0-4A86-AD43-90BA-C05429189D19}"/>
              </a:ext>
            </a:extLst>
          </p:cNvPr>
          <p:cNvGraphicFramePr>
            <a:graphicFrameLocks noGrp="1"/>
          </p:cNvGraphicFramePr>
          <p:nvPr/>
        </p:nvGraphicFramePr>
        <p:xfrm>
          <a:off x="4244685" y="1746459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v1(60637)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0863"/>
                  </a:ext>
                </a:extLst>
              </a:tr>
            </a:tbl>
          </a:graphicData>
        </a:graphic>
      </p:graphicFrame>
      <p:sp>
        <p:nvSpPr>
          <p:cNvPr id="45" name="Rectangle 7">
            <a:extLst>
              <a:ext uri="{FF2B5EF4-FFF2-40B4-BE49-F238E27FC236}">
                <a16:creationId xmlns:a16="http://schemas.microsoft.com/office/drawing/2014/main" id="{CE7EFDC8-A79C-2C42-9FCD-85E6FE61C801}"/>
              </a:ext>
            </a:extLst>
          </p:cNvPr>
          <p:cNvSpPr>
            <a:spLocks/>
          </p:cNvSpPr>
          <p:nvPr/>
        </p:nvSpPr>
        <p:spPr bwMode="auto">
          <a:xfrm>
            <a:off x="7112000" y="5105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y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3B9EF90-F350-1D46-954C-BBADFBAB2CD0}"/>
              </a:ext>
            </a:extLst>
          </p:cNvPr>
          <p:cNvSpPr>
            <a:spLocks/>
          </p:cNvSpPr>
          <p:nvPr/>
        </p:nvSpPr>
        <p:spPr bwMode="auto">
          <a:xfrm>
            <a:off x="7112000" y="5486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47" name="Rectangle 13">
            <a:extLst>
              <a:ext uri="{FF2B5EF4-FFF2-40B4-BE49-F238E27FC236}">
                <a16:creationId xmlns:a16="http://schemas.microsoft.com/office/drawing/2014/main" id="{CC26A680-4A7E-3A47-A861-ADB5D5D7AF3D}"/>
              </a:ext>
            </a:extLst>
          </p:cNvPr>
          <p:cNvSpPr>
            <a:spLocks/>
          </p:cNvSpPr>
          <p:nvPr/>
        </p:nvSpPr>
        <p:spPr bwMode="auto">
          <a:xfrm>
            <a:off x="7112000" y="3817256"/>
            <a:ext cx="914400" cy="52614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DC1D593E-6958-5E4E-98DB-B41D4126FA4F}"/>
              </a:ext>
            </a:extLst>
          </p:cNvPr>
          <p:cNvSpPr>
            <a:spLocks/>
          </p:cNvSpPr>
          <p:nvPr/>
        </p:nvSpPr>
        <p:spPr bwMode="auto">
          <a:xfrm>
            <a:off x="7112000" y="434340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0E5FB31F-39ED-8745-8E30-C3ADA969F0D1}"/>
              </a:ext>
            </a:extLst>
          </p:cNvPr>
          <p:cNvSpPr>
            <a:spLocks/>
          </p:cNvSpPr>
          <p:nvPr/>
        </p:nvSpPr>
        <p:spPr bwMode="auto">
          <a:xfrm>
            <a:off x="7112000" y="4724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57" name="Line 10">
            <a:extLst>
              <a:ext uri="{FF2B5EF4-FFF2-40B4-BE49-F238E27FC236}">
                <a16:creationId xmlns:a16="http://schemas.microsoft.com/office/drawing/2014/main" id="{EDB682D1-896F-3044-96E2-1B97C372DF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28345" y="5671502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610AE26-BBB6-854E-A1BD-90BF936490D2}"/>
              </a:ext>
            </a:extLst>
          </p:cNvPr>
          <p:cNvSpPr>
            <a:spLocks/>
          </p:cNvSpPr>
          <p:nvPr/>
        </p:nvSpPr>
        <p:spPr bwMode="auto">
          <a:xfrm>
            <a:off x="8178142" y="5470334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FF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FF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FF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59" name="Rectangle 7">
            <a:extLst>
              <a:ext uri="{FF2B5EF4-FFF2-40B4-BE49-F238E27FC236}">
                <a16:creationId xmlns:a16="http://schemas.microsoft.com/office/drawing/2014/main" id="{0A7C0ED7-EC85-DE47-8C0F-152EDE56FA36}"/>
              </a:ext>
            </a:extLst>
          </p:cNvPr>
          <p:cNvSpPr>
            <a:spLocks/>
          </p:cNvSpPr>
          <p:nvPr/>
        </p:nvSpPr>
        <p:spPr bwMode="auto">
          <a:xfrm>
            <a:off x="4502279" y="5105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y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C44835A-E14D-7A47-86CA-EC93386A62CF}"/>
              </a:ext>
            </a:extLst>
          </p:cNvPr>
          <p:cNvSpPr>
            <a:spLocks/>
          </p:cNvSpPr>
          <p:nvPr/>
        </p:nvSpPr>
        <p:spPr bwMode="auto">
          <a:xfrm>
            <a:off x="4502279" y="5486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61" name="Rectangle 13">
            <a:extLst>
              <a:ext uri="{FF2B5EF4-FFF2-40B4-BE49-F238E27FC236}">
                <a16:creationId xmlns:a16="http://schemas.microsoft.com/office/drawing/2014/main" id="{A1C5C4AE-3911-D54B-9C4F-C0B01924AD50}"/>
              </a:ext>
            </a:extLst>
          </p:cNvPr>
          <p:cNvSpPr>
            <a:spLocks/>
          </p:cNvSpPr>
          <p:nvPr/>
        </p:nvSpPr>
        <p:spPr bwMode="auto">
          <a:xfrm>
            <a:off x="4502279" y="3817256"/>
            <a:ext cx="914400" cy="52614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62" name="Rectangle 9">
            <a:extLst>
              <a:ext uri="{FF2B5EF4-FFF2-40B4-BE49-F238E27FC236}">
                <a16:creationId xmlns:a16="http://schemas.microsoft.com/office/drawing/2014/main" id="{26D081BD-0BB2-2348-9D5A-5792BE6D84FF}"/>
              </a:ext>
            </a:extLst>
          </p:cNvPr>
          <p:cNvSpPr>
            <a:spLocks/>
          </p:cNvSpPr>
          <p:nvPr/>
        </p:nvSpPr>
        <p:spPr bwMode="auto">
          <a:xfrm>
            <a:off x="4502279" y="434340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3" name="Rectangle 9">
            <a:extLst>
              <a:ext uri="{FF2B5EF4-FFF2-40B4-BE49-F238E27FC236}">
                <a16:creationId xmlns:a16="http://schemas.microsoft.com/office/drawing/2014/main" id="{82359002-AF7C-6F4F-9D08-04E323386A4D}"/>
              </a:ext>
            </a:extLst>
          </p:cNvPr>
          <p:cNvSpPr>
            <a:spLocks/>
          </p:cNvSpPr>
          <p:nvPr/>
        </p:nvSpPr>
        <p:spPr bwMode="auto">
          <a:xfrm>
            <a:off x="4502279" y="472440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64" name="Rectangle 9">
            <a:extLst>
              <a:ext uri="{FF2B5EF4-FFF2-40B4-BE49-F238E27FC236}">
                <a16:creationId xmlns:a16="http://schemas.microsoft.com/office/drawing/2014/main" id="{50FCF165-37FE-434C-AAD1-768974575F1B}"/>
              </a:ext>
            </a:extLst>
          </p:cNvPr>
          <p:cNvSpPr>
            <a:spLocks/>
          </p:cNvSpPr>
          <p:nvPr/>
        </p:nvSpPr>
        <p:spPr bwMode="auto">
          <a:xfrm>
            <a:off x="4502279" y="5867400"/>
            <a:ext cx="914400" cy="557988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(</a:t>
            </a:r>
            <a:r>
              <a:rPr lang="en-US" sz="18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incr2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</a:p>
        </p:txBody>
      </p:sp>
      <p:sp>
        <p:nvSpPr>
          <p:cNvPr id="65" name="Line 10">
            <a:extLst>
              <a:ext uri="{FF2B5EF4-FFF2-40B4-BE49-F238E27FC236}">
                <a16:creationId xmlns:a16="http://schemas.microsoft.com/office/drawing/2014/main" id="{89F33113-6A53-B244-8204-7545E3B42F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32873" y="6166265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A94762B-BE8A-C640-A805-76AC6EA4FF50}"/>
              </a:ext>
            </a:extLst>
          </p:cNvPr>
          <p:cNvSpPr>
            <a:spLocks/>
          </p:cNvSpPr>
          <p:nvPr/>
        </p:nvSpPr>
        <p:spPr bwMode="auto">
          <a:xfrm>
            <a:off x="5582670" y="5965097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28B9C9-9077-134D-BC83-5CC8D1E88F3A}"/>
              </a:ext>
            </a:extLst>
          </p:cNvPr>
          <p:cNvSpPr txBox="1"/>
          <p:nvPr/>
        </p:nvSpPr>
        <p:spPr>
          <a:xfrm>
            <a:off x="353392" y="5793528"/>
            <a:ext cx="40511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/>
              <a:t>Caller-saved: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rdi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rsi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rax</a:t>
            </a:r>
            <a:endParaRPr lang="en-US" sz="2000" dirty="0">
              <a:latin typeface="Courier" pitchFamily="2" charset="0"/>
            </a:endParaRPr>
          </a:p>
          <a:p>
            <a:pPr algn="l"/>
            <a:r>
              <a:rPr lang="en-US" sz="2000" dirty="0" err="1"/>
              <a:t>Callee</a:t>
            </a:r>
            <a:r>
              <a:rPr lang="en-US" sz="2000" dirty="0"/>
              <a:t>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rbx</a:t>
            </a:r>
            <a:endParaRPr lang="en-US" sz="2000" dirty="0">
              <a:latin typeface="Couri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980641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37" name="Rectangle 12">
            <a:extLst>
              <a:ext uri="{FF2B5EF4-FFF2-40B4-BE49-F238E27FC236}">
                <a16:creationId xmlns:a16="http://schemas.microsoft.com/office/drawing/2014/main" id="{583AB7C8-EBC0-4D41-8303-21C7BDB1848C}"/>
              </a:ext>
            </a:extLst>
          </p:cNvPr>
          <p:cNvSpPr>
            <a:spLocks/>
          </p:cNvSpPr>
          <p:nvPr/>
        </p:nvSpPr>
        <p:spPr bwMode="auto">
          <a:xfrm>
            <a:off x="4244685" y="1236689"/>
            <a:ext cx="13369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42" name="Rectangle 12">
            <a:extLst>
              <a:ext uri="{FF2B5EF4-FFF2-40B4-BE49-F238E27FC236}">
                <a16:creationId xmlns:a16="http://schemas.microsoft.com/office/drawing/2014/main" id="{67CF1A80-4466-9B43-8890-CFBE1ABDFD85}"/>
              </a:ext>
            </a:extLst>
          </p:cNvPr>
          <p:cNvSpPr>
            <a:spLocks/>
          </p:cNvSpPr>
          <p:nvPr/>
        </p:nvSpPr>
        <p:spPr bwMode="auto">
          <a:xfrm>
            <a:off x="6885421" y="125092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DA472478-FE4A-E441-8FAE-2F422DB8F4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440416"/>
              </p:ext>
            </p:extLst>
          </p:nvPr>
        </p:nvGraphicFramePr>
        <p:xfrm>
          <a:off x="6848895" y="1756424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rgbClr val="FF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x+v2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376830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237AD0D0-4A86-AD43-90BA-C05429189D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222455"/>
              </p:ext>
            </p:extLst>
          </p:nvPr>
        </p:nvGraphicFramePr>
        <p:xfrm>
          <a:off x="4244685" y="1746459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v2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0863"/>
                  </a:ext>
                </a:extLst>
              </a:tr>
            </a:tbl>
          </a:graphicData>
        </a:graphic>
      </p:graphicFrame>
      <p:sp>
        <p:nvSpPr>
          <p:cNvPr id="45" name="Rectangle 7">
            <a:extLst>
              <a:ext uri="{FF2B5EF4-FFF2-40B4-BE49-F238E27FC236}">
                <a16:creationId xmlns:a16="http://schemas.microsoft.com/office/drawing/2014/main" id="{CE7EFDC8-A79C-2C42-9FCD-85E6FE61C801}"/>
              </a:ext>
            </a:extLst>
          </p:cNvPr>
          <p:cNvSpPr>
            <a:spLocks/>
          </p:cNvSpPr>
          <p:nvPr/>
        </p:nvSpPr>
        <p:spPr bwMode="auto">
          <a:xfrm>
            <a:off x="4572000" y="503152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y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3B9EF90-F350-1D46-954C-BBADFBAB2CD0}"/>
              </a:ext>
            </a:extLst>
          </p:cNvPr>
          <p:cNvSpPr>
            <a:spLocks/>
          </p:cNvSpPr>
          <p:nvPr/>
        </p:nvSpPr>
        <p:spPr bwMode="auto">
          <a:xfrm>
            <a:off x="4572000" y="541252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47" name="Rectangle 13">
            <a:extLst>
              <a:ext uri="{FF2B5EF4-FFF2-40B4-BE49-F238E27FC236}">
                <a16:creationId xmlns:a16="http://schemas.microsoft.com/office/drawing/2014/main" id="{CC26A680-4A7E-3A47-A861-ADB5D5D7AF3D}"/>
              </a:ext>
            </a:extLst>
          </p:cNvPr>
          <p:cNvSpPr>
            <a:spLocks/>
          </p:cNvSpPr>
          <p:nvPr/>
        </p:nvSpPr>
        <p:spPr bwMode="auto">
          <a:xfrm>
            <a:off x="4572000" y="3743384"/>
            <a:ext cx="914400" cy="52614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DC1D593E-6958-5E4E-98DB-B41D4126FA4F}"/>
              </a:ext>
            </a:extLst>
          </p:cNvPr>
          <p:cNvSpPr>
            <a:spLocks/>
          </p:cNvSpPr>
          <p:nvPr/>
        </p:nvSpPr>
        <p:spPr bwMode="auto">
          <a:xfrm>
            <a:off x="4572000" y="4269528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0E5FB31F-39ED-8745-8E30-C3ADA969F0D1}"/>
              </a:ext>
            </a:extLst>
          </p:cNvPr>
          <p:cNvSpPr>
            <a:spLocks/>
          </p:cNvSpPr>
          <p:nvPr/>
        </p:nvSpPr>
        <p:spPr bwMode="auto">
          <a:xfrm>
            <a:off x="4572000" y="465052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57" name="Line 10">
            <a:extLst>
              <a:ext uri="{FF2B5EF4-FFF2-40B4-BE49-F238E27FC236}">
                <a16:creationId xmlns:a16="http://schemas.microsoft.com/office/drawing/2014/main" id="{EDB682D1-896F-3044-96E2-1B97C372DF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8345" y="559763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610AE26-BBB6-854E-A1BD-90BF936490D2}"/>
              </a:ext>
            </a:extLst>
          </p:cNvPr>
          <p:cNvSpPr>
            <a:spLocks/>
          </p:cNvSpPr>
          <p:nvPr/>
        </p:nvSpPr>
        <p:spPr bwMode="auto">
          <a:xfrm>
            <a:off x="5638142" y="5396462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chemeClr val="tx1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28B9C9-9077-134D-BC83-5CC8D1E88F3A}"/>
              </a:ext>
            </a:extLst>
          </p:cNvPr>
          <p:cNvSpPr txBox="1"/>
          <p:nvPr/>
        </p:nvSpPr>
        <p:spPr>
          <a:xfrm>
            <a:off x="353392" y="5793528"/>
            <a:ext cx="40511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/>
              <a:t>Caller-saved: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rdi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rsi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rax</a:t>
            </a:r>
            <a:endParaRPr lang="en-US" sz="2000" dirty="0">
              <a:latin typeface="Courier" pitchFamily="2" charset="0"/>
            </a:endParaRPr>
          </a:p>
          <a:p>
            <a:pPr algn="l"/>
            <a:r>
              <a:rPr lang="en-US" sz="2000" dirty="0" err="1"/>
              <a:t>Callee</a:t>
            </a:r>
            <a:r>
              <a:rPr lang="en-US" sz="2000" dirty="0"/>
              <a:t>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rbx</a:t>
            </a:r>
            <a:endParaRPr lang="en-US" sz="2000" dirty="0">
              <a:latin typeface="Courier" pitchFamily="2" charset="0"/>
            </a:endParaRPr>
          </a:p>
        </p:txBody>
      </p:sp>
      <p:sp>
        <p:nvSpPr>
          <p:cNvPr id="25" name="Rectangle 5">
            <a:extLst>
              <a:ext uri="{FF2B5EF4-FFF2-40B4-BE49-F238E27FC236}">
                <a16:creationId xmlns:a16="http://schemas.microsoft.com/office/drawing/2014/main" id="{DA485850-0815-204B-B904-2A1C9709B0B7}"/>
              </a:ext>
            </a:extLst>
          </p:cNvPr>
          <p:cNvSpPr>
            <a:spLocks/>
          </p:cNvSpPr>
          <p:nvPr/>
        </p:nvSpPr>
        <p:spPr bwMode="auto">
          <a:xfrm>
            <a:off x="440961" y="1236689"/>
            <a:ext cx="3523937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60637;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x+v2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id="{7B868230-941F-7A40-8769-37F570B75BB7}"/>
              </a:ext>
            </a:extLst>
          </p:cNvPr>
          <p:cNvSpPr>
            <a:spLocks/>
          </p:cNvSpPr>
          <p:nvPr/>
        </p:nvSpPr>
        <p:spPr bwMode="auto">
          <a:xfrm>
            <a:off x="444085" y="2858649"/>
            <a:ext cx="3521213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$60637,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id="{9C225EC6-B310-5B41-AC75-C442D9E14EBA}"/>
              </a:ext>
            </a:extLst>
          </p:cNvPr>
          <p:cNvSpPr>
            <a:spLocks/>
          </p:cNvSpPr>
          <p:nvPr/>
        </p:nvSpPr>
        <p:spPr bwMode="auto">
          <a:xfrm>
            <a:off x="7275928" y="503152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y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95C1B48-8AED-B046-8A13-69A498D8AA3C}"/>
              </a:ext>
            </a:extLst>
          </p:cNvPr>
          <p:cNvSpPr>
            <a:spLocks/>
          </p:cNvSpPr>
          <p:nvPr/>
        </p:nvSpPr>
        <p:spPr bwMode="auto">
          <a:xfrm>
            <a:off x="7275928" y="541252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33" name="Rectangle 13">
            <a:extLst>
              <a:ext uri="{FF2B5EF4-FFF2-40B4-BE49-F238E27FC236}">
                <a16:creationId xmlns:a16="http://schemas.microsoft.com/office/drawing/2014/main" id="{B1ED7644-CDB8-3F45-A927-E4B6AC76AFF4}"/>
              </a:ext>
            </a:extLst>
          </p:cNvPr>
          <p:cNvSpPr>
            <a:spLocks/>
          </p:cNvSpPr>
          <p:nvPr/>
        </p:nvSpPr>
        <p:spPr bwMode="auto">
          <a:xfrm>
            <a:off x="7275928" y="3743384"/>
            <a:ext cx="914400" cy="52614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4" name="Rectangle 9">
            <a:extLst>
              <a:ext uri="{FF2B5EF4-FFF2-40B4-BE49-F238E27FC236}">
                <a16:creationId xmlns:a16="http://schemas.microsoft.com/office/drawing/2014/main" id="{3E0DE12E-B562-8E49-B945-084BE0EB0340}"/>
              </a:ext>
            </a:extLst>
          </p:cNvPr>
          <p:cNvSpPr>
            <a:spLocks/>
          </p:cNvSpPr>
          <p:nvPr/>
        </p:nvSpPr>
        <p:spPr bwMode="auto">
          <a:xfrm>
            <a:off x="7275928" y="4269528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5" name="Rectangle 9">
            <a:extLst>
              <a:ext uri="{FF2B5EF4-FFF2-40B4-BE49-F238E27FC236}">
                <a16:creationId xmlns:a16="http://schemas.microsoft.com/office/drawing/2014/main" id="{87B87E6A-7624-E648-A309-0E3BDA09207E}"/>
              </a:ext>
            </a:extLst>
          </p:cNvPr>
          <p:cNvSpPr>
            <a:spLocks/>
          </p:cNvSpPr>
          <p:nvPr/>
        </p:nvSpPr>
        <p:spPr bwMode="auto">
          <a:xfrm>
            <a:off x="7275928" y="465052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36" name="Line 10">
            <a:extLst>
              <a:ext uri="{FF2B5EF4-FFF2-40B4-BE49-F238E27FC236}">
                <a16:creationId xmlns:a16="http://schemas.microsoft.com/office/drawing/2014/main" id="{E30FAE0E-A3FB-6042-832A-8D8E326205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92273" y="559763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1D5BE6C-C1BF-CC4C-AB0F-E1D4FD845A53}"/>
              </a:ext>
            </a:extLst>
          </p:cNvPr>
          <p:cNvSpPr>
            <a:spLocks/>
          </p:cNvSpPr>
          <p:nvPr/>
        </p:nvSpPr>
        <p:spPr bwMode="auto">
          <a:xfrm>
            <a:off x="8342070" y="5396462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chemeClr val="tx1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791459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37" name="Rectangle 12">
            <a:extLst>
              <a:ext uri="{FF2B5EF4-FFF2-40B4-BE49-F238E27FC236}">
                <a16:creationId xmlns:a16="http://schemas.microsoft.com/office/drawing/2014/main" id="{583AB7C8-EBC0-4D41-8303-21C7BDB1848C}"/>
              </a:ext>
            </a:extLst>
          </p:cNvPr>
          <p:cNvSpPr>
            <a:spLocks/>
          </p:cNvSpPr>
          <p:nvPr/>
        </p:nvSpPr>
        <p:spPr bwMode="auto">
          <a:xfrm>
            <a:off x="4244685" y="1236689"/>
            <a:ext cx="13369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42" name="Rectangle 12">
            <a:extLst>
              <a:ext uri="{FF2B5EF4-FFF2-40B4-BE49-F238E27FC236}">
                <a16:creationId xmlns:a16="http://schemas.microsoft.com/office/drawing/2014/main" id="{67CF1A80-4466-9B43-8890-CFBE1ABDFD85}"/>
              </a:ext>
            </a:extLst>
          </p:cNvPr>
          <p:cNvSpPr>
            <a:spLocks/>
          </p:cNvSpPr>
          <p:nvPr/>
        </p:nvSpPr>
        <p:spPr bwMode="auto">
          <a:xfrm>
            <a:off x="6885421" y="125092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DA472478-FE4A-E441-8FAE-2F422DB8F4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706042"/>
              </p:ext>
            </p:extLst>
          </p:nvPr>
        </p:nvGraphicFramePr>
        <p:xfrm>
          <a:off x="6848895" y="1756424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x+v2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376830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237AD0D0-4A86-AD43-90BA-C05429189D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150766"/>
              </p:ext>
            </p:extLst>
          </p:nvPr>
        </p:nvGraphicFramePr>
        <p:xfrm>
          <a:off x="4244685" y="1746459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x+v2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0863"/>
                  </a:ext>
                </a:extLst>
              </a:tr>
            </a:tbl>
          </a:graphicData>
        </a:graphic>
      </p:graphicFrame>
      <p:sp>
        <p:nvSpPr>
          <p:cNvPr id="45" name="Rectangle 7">
            <a:extLst>
              <a:ext uri="{FF2B5EF4-FFF2-40B4-BE49-F238E27FC236}">
                <a16:creationId xmlns:a16="http://schemas.microsoft.com/office/drawing/2014/main" id="{CE7EFDC8-A79C-2C42-9FCD-85E6FE61C801}"/>
              </a:ext>
            </a:extLst>
          </p:cNvPr>
          <p:cNvSpPr>
            <a:spLocks/>
          </p:cNvSpPr>
          <p:nvPr/>
        </p:nvSpPr>
        <p:spPr bwMode="auto">
          <a:xfrm>
            <a:off x="4572000" y="503152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y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3B9EF90-F350-1D46-954C-BBADFBAB2CD0}"/>
              </a:ext>
            </a:extLst>
          </p:cNvPr>
          <p:cNvSpPr>
            <a:spLocks/>
          </p:cNvSpPr>
          <p:nvPr/>
        </p:nvSpPr>
        <p:spPr bwMode="auto">
          <a:xfrm>
            <a:off x="4572000" y="541252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47" name="Rectangle 13">
            <a:extLst>
              <a:ext uri="{FF2B5EF4-FFF2-40B4-BE49-F238E27FC236}">
                <a16:creationId xmlns:a16="http://schemas.microsoft.com/office/drawing/2014/main" id="{CC26A680-4A7E-3A47-A861-ADB5D5D7AF3D}"/>
              </a:ext>
            </a:extLst>
          </p:cNvPr>
          <p:cNvSpPr>
            <a:spLocks/>
          </p:cNvSpPr>
          <p:nvPr/>
        </p:nvSpPr>
        <p:spPr bwMode="auto">
          <a:xfrm>
            <a:off x="4572000" y="3743384"/>
            <a:ext cx="914400" cy="52614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DC1D593E-6958-5E4E-98DB-B41D4126FA4F}"/>
              </a:ext>
            </a:extLst>
          </p:cNvPr>
          <p:cNvSpPr>
            <a:spLocks/>
          </p:cNvSpPr>
          <p:nvPr/>
        </p:nvSpPr>
        <p:spPr bwMode="auto">
          <a:xfrm>
            <a:off x="4572000" y="4269528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0E5FB31F-39ED-8745-8E30-C3ADA969F0D1}"/>
              </a:ext>
            </a:extLst>
          </p:cNvPr>
          <p:cNvSpPr>
            <a:spLocks/>
          </p:cNvSpPr>
          <p:nvPr/>
        </p:nvSpPr>
        <p:spPr bwMode="auto">
          <a:xfrm>
            <a:off x="4572000" y="465052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57" name="Line 10">
            <a:extLst>
              <a:ext uri="{FF2B5EF4-FFF2-40B4-BE49-F238E27FC236}">
                <a16:creationId xmlns:a16="http://schemas.microsoft.com/office/drawing/2014/main" id="{EDB682D1-896F-3044-96E2-1B97C372DF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8345" y="559763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610AE26-BBB6-854E-A1BD-90BF936490D2}"/>
              </a:ext>
            </a:extLst>
          </p:cNvPr>
          <p:cNvSpPr>
            <a:spLocks/>
          </p:cNvSpPr>
          <p:nvPr/>
        </p:nvSpPr>
        <p:spPr bwMode="auto">
          <a:xfrm>
            <a:off x="5638142" y="5396462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chemeClr val="tx1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28B9C9-9077-134D-BC83-5CC8D1E88F3A}"/>
              </a:ext>
            </a:extLst>
          </p:cNvPr>
          <p:cNvSpPr txBox="1"/>
          <p:nvPr/>
        </p:nvSpPr>
        <p:spPr>
          <a:xfrm>
            <a:off x="353392" y="5793528"/>
            <a:ext cx="40511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/>
              <a:t>Caller-saved: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rdi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rsi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rax</a:t>
            </a:r>
            <a:endParaRPr lang="en-US" sz="2000" dirty="0">
              <a:latin typeface="Courier" pitchFamily="2" charset="0"/>
            </a:endParaRPr>
          </a:p>
          <a:p>
            <a:pPr algn="l"/>
            <a:r>
              <a:rPr lang="en-US" sz="2000" dirty="0" err="1"/>
              <a:t>Callee</a:t>
            </a:r>
            <a:r>
              <a:rPr lang="en-US" sz="2000" dirty="0"/>
              <a:t>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rbx</a:t>
            </a:r>
            <a:endParaRPr lang="en-US" sz="2000" dirty="0">
              <a:latin typeface="Courier" pitchFamily="2" charset="0"/>
            </a:endParaRPr>
          </a:p>
        </p:txBody>
      </p:sp>
      <p:sp>
        <p:nvSpPr>
          <p:cNvPr id="25" name="Rectangle 5">
            <a:extLst>
              <a:ext uri="{FF2B5EF4-FFF2-40B4-BE49-F238E27FC236}">
                <a16:creationId xmlns:a16="http://schemas.microsoft.com/office/drawing/2014/main" id="{DA485850-0815-204B-B904-2A1C9709B0B7}"/>
              </a:ext>
            </a:extLst>
          </p:cNvPr>
          <p:cNvSpPr>
            <a:spLocks/>
          </p:cNvSpPr>
          <p:nvPr/>
        </p:nvSpPr>
        <p:spPr bwMode="auto">
          <a:xfrm>
            <a:off x="440961" y="1236689"/>
            <a:ext cx="3523937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60637;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id="{7B868230-941F-7A40-8769-37F570B75BB7}"/>
              </a:ext>
            </a:extLst>
          </p:cNvPr>
          <p:cNvSpPr>
            <a:spLocks/>
          </p:cNvSpPr>
          <p:nvPr/>
        </p:nvSpPr>
        <p:spPr bwMode="auto">
          <a:xfrm>
            <a:off x="444085" y="2858649"/>
            <a:ext cx="3521213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$60637,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33" name="Rectangle 13">
            <a:extLst>
              <a:ext uri="{FF2B5EF4-FFF2-40B4-BE49-F238E27FC236}">
                <a16:creationId xmlns:a16="http://schemas.microsoft.com/office/drawing/2014/main" id="{B1ED7644-CDB8-3F45-A927-E4B6AC76AFF4}"/>
              </a:ext>
            </a:extLst>
          </p:cNvPr>
          <p:cNvSpPr>
            <a:spLocks/>
          </p:cNvSpPr>
          <p:nvPr/>
        </p:nvSpPr>
        <p:spPr bwMode="auto">
          <a:xfrm>
            <a:off x="7275928" y="3743384"/>
            <a:ext cx="914400" cy="52614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4" name="Rectangle 9">
            <a:extLst>
              <a:ext uri="{FF2B5EF4-FFF2-40B4-BE49-F238E27FC236}">
                <a16:creationId xmlns:a16="http://schemas.microsoft.com/office/drawing/2014/main" id="{3E0DE12E-B562-8E49-B945-084BE0EB0340}"/>
              </a:ext>
            </a:extLst>
          </p:cNvPr>
          <p:cNvSpPr>
            <a:spLocks/>
          </p:cNvSpPr>
          <p:nvPr/>
        </p:nvSpPr>
        <p:spPr bwMode="auto">
          <a:xfrm>
            <a:off x="7275928" y="4269528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5" name="Rectangle 9">
            <a:extLst>
              <a:ext uri="{FF2B5EF4-FFF2-40B4-BE49-F238E27FC236}">
                <a16:creationId xmlns:a16="http://schemas.microsoft.com/office/drawing/2014/main" id="{87B87E6A-7624-E648-A309-0E3BDA09207E}"/>
              </a:ext>
            </a:extLst>
          </p:cNvPr>
          <p:cNvSpPr>
            <a:spLocks/>
          </p:cNvSpPr>
          <p:nvPr/>
        </p:nvSpPr>
        <p:spPr bwMode="auto">
          <a:xfrm>
            <a:off x="7275928" y="465052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36" name="Line 10">
            <a:extLst>
              <a:ext uri="{FF2B5EF4-FFF2-40B4-BE49-F238E27FC236}">
                <a16:creationId xmlns:a16="http://schemas.microsoft.com/office/drawing/2014/main" id="{E30FAE0E-A3FB-6042-832A-8D8E326205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92273" y="4824898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FF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1D5BE6C-C1BF-CC4C-AB0F-E1D4FD845A53}"/>
              </a:ext>
            </a:extLst>
          </p:cNvPr>
          <p:cNvSpPr>
            <a:spLocks/>
          </p:cNvSpPr>
          <p:nvPr/>
        </p:nvSpPr>
        <p:spPr bwMode="auto">
          <a:xfrm>
            <a:off x="8342070" y="462373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FF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FF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FF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816454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37" name="Rectangle 12">
            <a:extLst>
              <a:ext uri="{FF2B5EF4-FFF2-40B4-BE49-F238E27FC236}">
                <a16:creationId xmlns:a16="http://schemas.microsoft.com/office/drawing/2014/main" id="{583AB7C8-EBC0-4D41-8303-21C7BDB1848C}"/>
              </a:ext>
            </a:extLst>
          </p:cNvPr>
          <p:cNvSpPr>
            <a:spLocks/>
          </p:cNvSpPr>
          <p:nvPr/>
        </p:nvSpPr>
        <p:spPr bwMode="auto">
          <a:xfrm>
            <a:off x="4244685" y="1236689"/>
            <a:ext cx="13369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42" name="Rectangle 12">
            <a:extLst>
              <a:ext uri="{FF2B5EF4-FFF2-40B4-BE49-F238E27FC236}">
                <a16:creationId xmlns:a16="http://schemas.microsoft.com/office/drawing/2014/main" id="{67CF1A80-4466-9B43-8890-CFBE1ABDFD85}"/>
              </a:ext>
            </a:extLst>
          </p:cNvPr>
          <p:cNvSpPr>
            <a:spLocks/>
          </p:cNvSpPr>
          <p:nvPr/>
        </p:nvSpPr>
        <p:spPr bwMode="auto">
          <a:xfrm>
            <a:off x="6885421" y="125092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DA472478-FE4A-E441-8FAE-2F422DB8F4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548511"/>
              </p:ext>
            </p:extLst>
          </p:nvPr>
        </p:nvGraphicFramePr>
        <p:xfrm>
          <a:off x="6848895" y="1756424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solidFill>
                          <a:srgbClr val="FF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1234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x+v2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376830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237AD0D0-4A86-AD43-90BA-C05429189D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132069"/>
              </p:ext>
            </p:extLst>
          </p:nvPr>
        </p:nvGraphicFramePr>
        <p:xfrm>
          <a:off x="4244685" y="1746459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x+v2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0863"/>
                  </a:ext>
                </a:extLst>
              </a:tr>
            </a:tbl>
          </a:graphicData>
        </a:graphic>
      </p:graphicFrame>
      <p:sp>
        <p:nvSpPr>
          <p:cNvPr id="47" name="Rectangle 13">
            <a:extLst>
              <a:ext uri="{FF2B5EF4-FFF2-40B4-BE49-F238E27FC236}">
                <a16:creationId xmlns:a16="http://schemas.microsoft.com/office/drawing/2014/main" id="{CC26A680-4A7E-3A47-A861-ADB5D5D7AF3D}"/>
              </a:ext>
            </a:extLst>
          </p:cNvPr>
          <p:cNvSpPr>
            <a:spLocks/>
          </p:cNvSpPr>
          <p:nvPr/>
        </p:nvSpPr>
        <p:spPr bwMode="auto">
          <a:xfrm>
            <a:off x="4572000" y="3743384"/>
            <a:ext cx="914400" cy="52614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DC1D593E-6958-5E4E-98DB-B41D4126FA4F}"/>
              </a:ext>
            </a:extLst>
          </p:cNvPr>
          <p:cNvSpPr>
            <a:spLocks/>
          </p:cNvSpPr>
          <p:nvPr/>
        </p:nvSpPr>
        <p:spPr bwMode="auto">
          <a:xfrm>
            <a:off x="4572000" y="4269528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0E5FB31F-39ED-8745-8E30-C3ADA969F0D1}"/>
              </a:ext>
            </a:extLst>
          </p:cNvPr>
          <p:cNvSpPr>
            <a:spLocks/>
          </p:cNvSpPr>
          <p:nvPr/>
        </p:nvSpPr>
        <p:spPr bwMode="auto">
          <a:xfrm>
            <a:off x="4572000" y="465052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1234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28B9C9-9077-134D-BC83-5CC8D1E88F3A}"/>
              </a:ext>
            </a:extLst>
          </p:cNvPr>
          <p:cNvSpPr txBox="1"/>
          <p:nvPr/>
        </p:nvSpPr>
        <p:spPr>
          <a:xfrm>
            <a:off x="353392" y="5793528"/>
            <a:ext cx="40511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/>
              <a:t>Caller-saved: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rdi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rsi</a:t>
            </a:r>
            <a:r>
              <a:rPr lang="en-US" sz="2000" dirty="0">
                <a:latin typeface="Courier" pitchFamily="2" charset="0"/>
              </a:rPr>
              <a:t>, %</a:t>
            </a:r>
            <a:r>
              <a:rPr lang="en-US" sz="2000" dirty="0" err="1">
                <a:latin typeface="Courier" pitchFamily="2" charset="0"/>
              </a:rPr>
              <a:t>rax</a:t>
            </a:r>
            <a:endParaRPr lang="en-US" sz="2000" dirty="0">
              <a:latin typeface="Courier" pitchFamily="2" charset="0"/>
            </a:endParaRPr>
          </a:p>
          <a:p>
            <a:pPr algn="l"/>
            <a:r>
              <a:rPr lang="en-US" sz="2000" dirty="0" err="1"/>
              <a:t>Callee</a:t>
            </a:r>
            <a:r>
              <a:rPr lang="en-US" sz="2000" dirty="0"/>
              <a:t>-saved: </a:t>
            </a:r>
            <a:r>
              <a:rPr lang="en-US" sz="2000" dirty="0">
                <a:latin typeface="Courier" pitchFamily="2" charset="0"/>
              </a:rPr>
              <a:t>%</a:t>
            </a:r>
            <a:r>
              <a:rPr lang="en-US" sz="2000" dirty="0" err="1">
                <a:latin typeface="Courier" pitchFamily="2" charset="0"/>
              </a:rPr>
              <a:t>rbx</a:t>
            </a:r>
            <a:endParaRPr lang="en-US" sz="2000" dirty="0">
              <a:latin typeface="Courier" pitchFamily="2" charset="0"/>
            </a:endParaRPr>
          </a:p>
        </p:txBody>
      </p:sp>
      <p:sp>
        <p:nvSpPr>
          <p:cNvPr id="25" name="Rectangle 5">
            <a:extLst>
              <a:ext uri="{FF2B5EF4-FFF2-40B4-BE49-F238E27FC236}">
                <a16:creationId xmlns:a16="http://schemas.microsoft.com/office/drawing/2014/main" id="{DA485850-0815-204B-B904-2A1C9709B0B7}"/>
              </a:ext>
            </a:extLst>
          </p:cNvPr>
          <p:cNvSpPr>
            <a:spLocks/>
          </p:cNvSpPr>
          <p:nvPr/>
        </p:nvSpPr>
        <p:spPr bwMode="auto">
          <a:xfrm>
            <a:off x="440961" y="1236689"/>
            <a:ext cx="3523937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60637;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id="{7B868230-941F-7A40-8769-37F570B75BB7}"/>
              </a:ext>
            </a:extLst>
          </p:cNvPr>
          <p:cNvSpPr>
            <a:spLocks/>
          </p:cNvSpPr>
          <p:nvPr/>
        </p:nvSpPr>
        <p:spPr bwMode="auto">
          <a:xfrm>
            <a:off x="444085" y="2858649"/>
            <a:ext cx="3521213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$60637,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33" name="Rectangle 13">
            <a:extLst>
              <a:ext uri="{FF2B5EF4-FFF2-40B4-BE49-F238E27FC236}">
                <a16:creationId xmlns:a16="http://schemas.microsoft.com/office/drawing/2014/main" id="{B1ED7644-CDB8-3F45-A927-E4B6AC76AFF4}"/>
              </a:ext>
            </a:extLst>
          </p:cNvPr>
          <p:cNvSpPr>
            <a:spLocks/>
          </p:cNvSpPr>
          <p:nvPr/>
        </p:nvSpPr>
        <p:spPr bwMode="auto">
          <a:xfrm>
            <a:off x="7275928" y="3743384"/>
            <a:ext cx="914400" cy="52614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4" name="Rectangle 9">
            <a:extLst>
              <a:ext uri="{FF2B5EF4-FFF2-40B4-BE49-F238E27FC236}">
                <a16:creationId xmlns:a16="http://schemas.microsoft.com/office/drawing/2014/main" id="{3E0DE12E-B562-8E49-B945-084BE0EB0340}"/>
              </a:ext>
            </a:extLst>
          </p:cNvPr>
          <p:cNvSpPr>
            <a:spLocks/>
          </p:cNvSpPr>
          <p:nvPr/>
        </p:nvSpPr>
        <p:spPr bwMode="auto">
          <a:xfrm>
            <a:off x="7275928" y="4269528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6" name="Line 10">
            <a:extLst>
              <a:ext uri="{FF2B5EF4-FFF2-40B4-BE49-F238E27FC236}">
                <a16:creationId xmlns:a16="http://schemas.microsoft.com/office/drawing/2014/main" id="{E30FAE0E-A3FB-6042-832A-8D8E326205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10171" y="4471995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1D5BE6C-C1BF-CC4C-AB0F-E1D4FD845A53}"/>
              </a:ext>
            </a:extLst>
          </p:cNvPr>
          <p:cNvSpPr>
            <a:spLocks/>
          </p:cNvSpPr>
          <p:nvPr/>
        </p:nvSpPr>
        <p:spPr bwMode="auto">
          <a:xfrm>
            <a:off x="8359968" y="4270827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chemeClr val="tx1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2" name="Line 10">
            <a:extLst>
              <a:ext uri="{FF2B5EF4-FFF2-40B4-BE49-F238E27FC236}">
                <a16:creationId xmlns:a16="http://schemas.microsoft.com/office/drawing/2014/main" id="{BA7DB7F3-995F-BC4C-B0BF-9827423BBC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6400" y="4824898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14B33D-AF30-C24A-9045-B8FCDCCC9A1D}"/>
              </a:ext>
            </a:extLst>
          </p:cNvPr>
          <p:cNvSpPr>
            <a:spLocks/>
          </p:cNvSpPr>
          <p:nvPr/>
        </p:nvSpPr>
        <p:spPr bwMode="auto">
          <a:xfrm>
            <a:off x="5636197" y="462373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chemeClr val="tx1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chemeClr val="tx1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chemeClr val="tx1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4" name="Rectangular Callout 23">
            <a:extLst>
              <a:ext uri="{FF2B5EF4-FFF2-40B4-BE49-F238E27FC236}">
                <a16:creationId xmlns:a16="http://schemas.microsoft.com/office/drawing/2014/main" id="{270AC441-400A-0F46-A7A5-3F27C6DC7D1F}"/>
              </a:ext>
            </a:extLst>
          </p:cNvPr>
          <p:cNvSpPr/>
          <p:nvPr/>
        </p:nvSpPr>
        <p:spPr>
          <a:xfrm>
            <a:off x="6093102" y="5031528"/>
            <a:ext cx="2753547" cy="707885"/>
          </a:xfrm>
          <a:prstGeom prst="wedgeRectCallout">
            <a:avLst>
              <a:gd name="adj1" fmla="val 622"/>
              <a:gd name="adj2" fmla="val -327748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no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panose="020F0502020204030204" pitchFamily="34" charset="0"/>
                <a:ea typeface="Courier New" charset="0"/>
                <a:cs typeface="Calibri" panose="020F0502020204030204" pitchFamily="34" charset="0"/>
                <a:sym typeface="Calibri"/>
              </a:rPr>
              <a:t>Restore </a:t>
            </a:r>
            <a:r>
              <a:rPr kumimoji="0" lang="en-US" sz="18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panose="020F0502020204030204" pitchFamily="34" charset="0"/>
                <a:ea typeface="Courier New" charset="0"/>
                <a:cs typeface="Calibri" panose="020F0502020204030204" pitchFamily="34" charset="0"/>
                <a:sym typeface="Calibri"/>
              </a:rPr>
              <a:t>callee</a:t>
            </a: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panose="020F0502020204030204" pitchFamily="34" charset="0"/>
                <a:ea typeface="Courier New" charset="0"/>
                <a:cs typeface="Calibri" panose="020F0502020204030204" pitchFamily="34" charset="0"/>
                <a:sym typeface="Calibri"/>
              </a:rPr>
              <a:t>-saved 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panose="020F0502020204030204" pitchFamily="34" charset="0"/>
                <a:ea typeface="Courier New" charset="0"/>
                <a:cs typeface="Calibri" panose="020F0502020204030204" pitchFamily="34" charset="0"/>
                <a:sym typeface="Calibri"/>
              </a:rPr>
              <a:t>register to original value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 panose="020F0502020204030204" pitchFamily="34" charset="0"/>
              <a:ea typeface="Calibri" charset="0"/>
              <a:cs typeface="Calibri" panose="020F050202020403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98860079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 of Stack Discipline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73748"/>
            <a:ext cx="5983490" cy="5435600"/>
          </a:xfrm>
          <a:ln/>
        </p:spPr>
        <p:txBody>
          <a:bodyPr/>
          <a:lstStyle/>
          <a:p>
            <a:r>
              <a:rPr lang="en-US" dirty="0"/>
              <a:t>Stack frames mean that each function call has private storage</a:t>
            </a:r>
          </a:p>
          <a:p>
            <a:pPr lvl="1"/>
            <a:r>
              <a:rPr lang="en-US" dirty="0"/>
              <a:t>Saved registers &amp; local variables</a:t>
            </a:r>
          </a:p>
          <a:p>
            <a:pPr lvl="1"/>
            <a:r>
              <a:rPr lang="en-US" dirty="0"/>
              <a:t>Saved return pointer</a:t>
            </a:r>
          </a:p>
          <a:p>
            <a:r>
              <a:rPr lang="en-US" dirty="0"/>
              <a:t>Register saving conventions prevent one function call from corrupting another’s data</a:t>
            </a:r>
          </a:p>
          <a:p>
            <a:pPr lvl="1"/>
            <a:r>
              <a:rPr lang="en-US" dirty="0"/>
              <a:t>Unless the C code explicitly does so (e.g., buffer overflow)</a:t>
            </a:r>
          </a:p>
          <a:p>
            <a:r>
              <a:rPr lang="en-US" dirty="0"/>
              <a:t>Stack discipline follows call / return pattern</a:t>
            </a:r>
          </a:p>
          <a:p>
            <a:pPr lvl="1"/>
            <a:r>
              <a:rPr lang="en-US" dirty="0"/>
              <a:t>“If P calls Q, then Q returns before P” </a:t>
            </a:r>
            <a:r>
              <a:rPr lang="en-US" dirty="0">
                <a:sym typeface="Wingdings" pitchFamily="2" charset="2"/>
              </a:rPr>
              <a:t>&lt;==&gt; “Stack: </a:t>
            </a:r>
            <a:r>
              <a:rPr lang="en-US" dirty="0"/>
              <a:t>Last-In, First-Out”</a:t>
            </a:r>
          </a:p>
          <a:p>
            <a:pPr lvl="1"/>
            <a:r>
              <a:rPr lang="en-US" dirty="0"/>
              <a:t>Also works for mutual recursion: P calls Q; Q calls 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1C5D90D-09D5-624A-AE8C-8553D06A0AB9}"/>
              </a:ext>
            </a:extLst>
          </p:cNvPr>
          <p:cNvSpPr>
            <a:spLocks/>
          </p:cNvSpPr>
          <p:nvPr/>
        </p:nvSpPr>
        <p:spPr bwMode="auto">
          <a:xfrm>
            <a:off x="7494789" y="3276600"/>
            <a:ext cx="1555363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5BF51B-1DE4-4546-AD68-0EC7927C89D9}"/>
              </a:ext>
            </a:extLst>
          </p:cNvPr>
          <p:cNvSpPr>
            <a:spLocks/>
          </p:cNvSpPr>
          <p:nvPr/>
        </p:nvSpPr>
        <p:spPr bwMode="auto">
          <a:xfrm>
            <a:off x="7494789" y="3581400"/>
            <a:ext cx="1555363" cy="21209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BD0508-08A7-6644-96BC-ABA770663FA2}"/>
              </a:ext>
            </a:extLst>
          </p:cNvPr>
          <p:cNvSpPr>
            <a:spLocks/>
          </p:cNvSpPr>
          <p:nvPr/>
        </p:nvSpPr>
        <p:spPr bwMode="auto">
          <a:xfrm>
            <a:off x="7494789" y="5699124"/>
            <a:ext cx="1555363" cy="854075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 build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DA01056-5236-3F4B-915E-C57B2A933F70}"/>
              </a:ext>
            </a:extLst>
          </p:cNvPr>
          <p:cNvSpPr>
            <a:spLocks/>
          </p:cNvSpPr>
          <p:nvPr/>
        </p:nvSpPr>
        <p:spPr bwMode="auto">
          <a:xfrm>
            <a:off x="7494789" y="1295400"/>
            <a:ext cx="1555363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546A405A-04EC-1648-BA50-8FFA3110AA8C}"/>
              </a:ext>
            </a:extLst>
          </p:cNvPr>
          <p:cNvSpPr>
            <a:spLocks/>
          </p:cNvSpPr>
          <p:nvPr/>
        </p:nvSpPr>
        <p:spPr bwMode="auto">
          <a:xfrm>
            <a:off x="7494789" y="2667000"/>
            <a:ext cx="1555363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 build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037D1713-E69F-9548-8415-3E4B9BB237F5}"/>
              </a:ext>
            </a:extLst>
          </p:cNvPr>
          <p:cNvSpPr>
            <a:spLocks/>
          </p:cNvSpPr>
          <p:nvPr/>
        </p:nvSpPr>
        <p:spPr bwMode="auto">
          <a:xfrm>
            <a:off x="636449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i="1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 i="1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12" name="AutoShape 12">
            <a:extLst>
              <a:ext uri="{FF2B5EF4-FFF2-40B4-BE49-F238E27FC236}">
                <a16:creationId xmlns:a16="http://schemas.microsoft.com/office/drawing/2014/main" id="{182821D3-4D95-B64A-93D1-53388EFA3FAA}"/>
              </a:ext>
            </a:extLst>
          </p:cNvPr>
          <p:cNvSpPr>
            <a:spLocks/>
          </p:cNvSpPr>
          <p:nvPr/>
        </p:nvSpPr>
        <p:spPr bwMode="auto">
          <a:xfrm>
            <a:off x="711061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3" name="Line 15">
            <a:extLst>
              <a:ext uri="{FF2B5EF4-FFF2-40B4-BE49-F238E27FC236}">
                <a16:creationId xmlns:a16="http://schemas.microsoft.com/office/drawing/2014/main" id="{5E610BF3-0DB1-2B46-9BF0-2F9D61E462E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9506" y="6488112"/>
            <a:ext cx="36576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4" name="Rectangle 16">
            <a:extLst>
              <a:ext uri="{FF2B5EF4-FFF2-40B4-BE49-F238E27FC236}">
                <a16:creationId xmlns:a16="http://schemas.microsoft.com/office/drawing/2014/main" id="{51B52655-4DDD-ED42-AF47-E054D3158D5A}"/>
              </a:ext>
            </a:extLst>
          </p:cNvPr>
          <p:cNvSpPr>
            <a:spLocks/>
          </p:cNvSpPr>
          <p:nvPr/>
        </p:nvSpPr>
        <p:spPr bwMode="auto">
          <a:xfrm>
            <a:off x="5546485" y="6135820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7BB99FF3-9CF5-DF46-B03D-30689B761F98}"/>
              </a:ext>
            </a:extLst>
          </p:cNvPr>
          <p:cNvSpPr>
            <a:spLocks/>
          </p:cNvSpPr>
          <p:nvPr/>
        </p:nvSpPr>
        <p:spPr bwMode="auto">
          <a:xfrm>
            <a:off x="6364490" y="4540966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i="1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endParaRPr lang="en-US" i="1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16" name="AutoShape 12">
            <a:extLst>
              <a:ext uri="{FF2B5EF4-FFF2-40B4-BE49-F238E27FC236}">
                <a16:creationId xmlns:a16="http://schemas.microsoft.com/office/drawing/2014/main" id="{C195A44E-3B5B-EC42-A149-ABFBFBBD14F6}"/>
              </a:ext>
            </a:extLst>
          </p:cNvPr>
          <p:cNvSpPr>
            <a:spLocks/>
          </p:cNvSpPr>
          <p:nvPr/>
        </p:nvSpPr>
        <p:spPr bwMode="auto">
          <a:xfrm>
            <a:off x="7110615" y="3621956"/>
            <a:ext cx="228600" cy="2724869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198230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Procedure Summary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381000" y="1397000"/>
            <a:ext cx="5867400" cy="5232400"/>
          </a:xfrm>
        </p:spPr>
        <p:txBody>
          <a:bodyPr/>
          <a:lstStyle/>
          <a:p>
            <a:r>
              <a:rPr lang="en-US" dirty="0"/>
              <a:t>Important Points</a:t>
            </a:r>
          </a:p>
          <a:p>
            <a:pPr lvl="1"/>
            <a:r>
              <a:rPr lang="en-US" dirty="0"/>
              <a:t>Stack is the right data structure for procedure call / return</a:t>
            </a:r>
          </a:p>
          <a:p>
            <a:pPr lvl="2"/>
            <a:r>
              <a:rPr lang="en-US" dirty="0"/>
              <a:t>If P calls Q, then Q returns before P</a:t>
            </a:r>
          </a:p>
          <a:p>
            <a:r>
              <a:rPr lang="en-US" dirty="0"/>
              <a:t>Recursion handled by normal calling conventions</a:t>
            </a:r>
          </a:p>
          <a:p>
            <a:pPr lvl="1"/>
            <a:r>
              <a:rPr lang="en-US" dirty="0"/>
              <a:t>Can safely store values in local stack frame and in </a:t>
            </a:r>
            <a:r>
              <a:rPr lang="en-US" dirty="0" err="1"/>
              <a:t>callee</a:t>
            </a:r>
            <a:r>
              <a:rPr lang="en-US" dirty="0"/>
              <a:t>-saved registers</a:t>
            </a:r>
          </a:p>
          <a:p>
            <a:pPr lvl="1"/>
            <a:r>
              <a:rPr lang="en-US" dirty="0"/>
              <a:t>Put function arguments at top of stack</a:t>
            </a:r>
          </a:p>
          <a:p>
            <a:pPr lvl="1"/>
            <a:r>
              <a:rPr lang="en-US" dirty="0"/>
              <a:t>Result return in </a:t>
            </a:r>
            <a:r>
              <a:rPr lang="en-US" dirty="0">
                <a:latin typeface="Courier New Bold"/>
              </a:rPr>
              <a:t>%</a:t>
            </a:r>
            <a:r>
              <a:rPr lang="en-US" dirty="0" err="1">
                <a:latin typeface="Courier New Bold"/>
              </a:rPr>
              <a:t>rax</a:t>
            </a:r>
            <a:endParaRPr lang="en-US" dirty="0">
              <a:latin typeface="Courier New Bold"/>
            </a:endParaRPr>
          </a:p>
          <a:p>
            <a:r>
              <a:rPr lang="en-US" b="0" dirty="0"/>
              <a:t>Pointers are addresses of values</a:t>
            </a:r>
          </a:p>
          <a:p>
            <a:pPr lvl="1"/>
            <a:r>
              <a:rPr lang="en-US" dirty="0">
                <a:latin typeface="+mn-lt"/>
              </a:rPr>
              <a:t>On stack or global</a:t>
            </a:r>
          </a:p>
        </p:txBody>
      </p:sp>
      <p:sp>
        <p:nvSpPr>
          <p:cNvPr id="18" name="Rectangle 5"/>
          <p:cNvSpPr>
            <a:spLocks/>
          </p:cNvSpPr>
          <p:nvPr/>
        </p:nvSpPr>
        <p:spPr bwMode="auto">
          <a:xfrm>
            <a:off x="7365999" y="3276600"/>
            <a:ext cx="1555363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19" name="Rectangle 6"/>
          <p:cNvSpPr>
            <a:spLocks/>
          </p:cNvSpPr>
          <p:nvPr/>
        </p:nvSpPr>
        <p:spPr bwMode="auto">
          <a:xfrm>
            <a:off x="7365999" y="3581400"/>
            <a:ext cx="1555363" cy="21209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20" name="Rectangle 7"/>
          <p:cNvSpPr>
            <a:spLocks/>
          </p:cNvSpPr>
          <p:nvPr/>
        </p:nvSpPr>
        <p:spPr bwMode="auto">
          <a:xfrm>
            <a:off x="7365999" y="5699124"/>
            <a:ext cx="1555363" cy="854075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 build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</a:p>
        </p:txBody>
      </p:sp>
      <p:sp>
        <p:nvSpPr>
          <p:cNvPr id="21" name="Rectangle 8"/>
          <p:cNvSpPr>
            <a:spLocks/>
          </p:cNvSpPr>
          <p:nvPr/>
        </p:nvSpPr>
        <p:spPr bwMode="auto">
          <a:xfrm>
            <a:off x="7365999" y="1295400"/>
            <a:ext cx="1555363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2" name="Rectangle 10"/>
          <p:cNvSpPr>
            <a:spLocks/>
          </p:cNvSpPr>
          <p:nvPr/>
        </p:nvSpPr>
        <p:spPr bwMode="auto">
          <a:xfrm>
            <a:off x="7365999" y="2667000"/>
            <a:ext cx="1555363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 build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</a:p>
        </p:txBody>
      </p:sp>
      <p:sp>
        <p:nvSpPr>
          <p:cNvPr id="23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i="1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 i="1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24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Line 15"/>
          <p:cNvSpPr>
            <a:spLocks noChangeShapeType="1"/>
          </p:cNvSpPr>
          <p:nvPr/>
        </p:nvSpPr>
        <p:spPr bwMode="auto">
          <a:xfrm>
            <a:off x="6478588" y="6488112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6" name="Rectangle 16"/>
          <p:cNvSpPr>
            <a:spLocks/>
          </p:cNvSpPr>
          <p:nvPr/>
        </p:nvSpPr>
        <p:spPr bwMode="auto">
          <a:xfrm>
            <a:off x="5005388" y="6019800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235700" y="4540966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i="1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endParaRPr lang="en-US" i="1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28" name="AutoShape 12"/>
          <p:cNvSpPr>
            <a:spLocks/>
          </p:cNvSpPr>
          <p:nvPr/>
        </p:nvSpPr>
        <p:spPr bwMode="auto">
          <a:xfrm>
            <a:off x="6981825" y="3621956"/>
            <a:ext cx="228600" cy="2724869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115401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3320" y="175076"/>
            <a:ext cx="7592093" cy="762000"/>
          </a:xfrm>
        </p:spPr>
        <p:txBody>
          <a:bodyPr/>
          <a:lstStyle/>
          <a:p>
            <a:r>
              <a:rPr lang="en-US" dirty="0"/>
              <a:t>Where is the Stack?</a:t>
            </a:r>
            <a:br>
              <a:rPr lang="en-US" dirty="0"/>
            </a:br>
            <a:r>
              <a:rPr lang="en-US" dirty="0"/>
              <a:t>x86-64 Linux Memory Layout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Stack</a:t>
            </a:r>
          </a:p>
          <a:p>
            <a:pPr lvl="1"/>
            <a:r>
              <a:rPr lang="en-US" dirty="0"/>
              <a:t>Runtime stack (8MB limit)</a:t>
            </a:r>
          </a:p>
          <a:p>
            <a:pPr lvl="1"/>
            <a:r>
              <a:rPr lang="en-US" dirty="0"/>
              <a:t>E. </a:t>
            </a:r>
            <a:r>
              <a:rPr lang="en-US" dirty="0" err="1"/>
              <a:t>g</a:t>
            </a:r>
            <a:r>
              <a:rPr lang="en-US" dirty="0"/>
              <a:t>., local variables</a:t>
            </a:r>
          </a:p>
          <a:p>
            <a:r>
              <a:rPr lang="en-US" dirty="0"/>
              <a:t>Heap</a:t>
            </a:r>
          </a:p>
          <a:p>
            <a:pPr lvl="1"/>
            <a:r>
              <a:rPr lang="en-US" dirty="0"/>
              <a:t>Dynamically allocated as needed</a:t>
            </a:r>
          </a:p>
          <a:p>
            <a:pPr lvl="1"/>
            <a:r>
              <a:rPr lang="en-US" dirty="0"/>
              <a:t>When call  </a:t>
            </a:r>
            <a:r>
              <a:rPr lang="en-US" dirty="0" err="1"/>
              <a:t>malloc</a:t>
            </a:r>
            <a:r>
              <a:rPr lang="en-US" dirty="0"/>
              <a:t>(), </a:t>
            </a:r>
            <a:r>
              <a:rPr lang="en-US" dirty="0" err="1"/>
              <a:t>calloc</a:t>
            </a:r>
            <a:r>
              <a:rPr lang="en-US" dirty="0"/>
              <a:t>(), new()</a:t>
            </a:r>
          </a:p>
          <a:p>
            <a:r>
              <a:rPr lang="en-US" dirty="0"/>
              <a:t>Data</a:t>
            </a:r>
          </a:p>
          <a:p>
            <a:pPr lvl="1"/>
            <a:r>
              <a:rPr lang="en-US" dirty="0"/>
              <a:t>Statically allocated data</a:t>
            </a:r>
          </a:p>
          <a:p>
            <a:pPr lvl="1"/>
            <a:r>
              <a:rPr lang="en-US" dirty="0"/>
              <a:t>E.g., global </a:t>
            </a:r>
            <a:r>
              <a:rPr lang="en-US" dirty="0" err="1"/>
              <a:t>vars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static</a:t>
            </a:r>
            <a:r>
              <a:rPr lang="en-US" dirty="0"/>
              <a:t> </a:t>
            </a:r>
            <a:r>
              <a:rPr lang="en-US" dirty="0" err="1"/>
              <a:t>vars</a:t>
            </a:r>
            <a:r>
              <a:rPr lang="en-US" dirty="0"/>
              <a:t>, string constants</a:t>
            </a:r>
          </a:p>
          <a:p>
            <a:r>
              <a:rPr lang="en-US" dirty="0"/>
              <a:t>Text  / Shared Libraries</a:t>
            </a:r>
          </a:p>
          <a:p>
            <a:pPr lvl="1"/>
            <a:r>
              <a:rPr lang="en-US" dirty="0"/>
              <a:t>Executable machine instructions</a:t>
            </a:r>
          </a:p>
          <a:p>
            <a:pPr lvl="1"/>
            <a:r>
              <a:rPr lang="en-US" dirty="0"/>
              <a:t>Read-only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2950402" y="6169580"/>
            <a:ext cx="21336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800" b="0" dirty="0">
                <a:latin typeface="Calibri" pitchFamily="34" charset="0"/>
              </a:rPr>
              <a:t>Hex Address</a:t>
            </a:r>
          </a:p>
        </p:txBody>
      </p:sp>
      <p:sp>
        <p:nvSpPr>
          <p:cNvPr id="10245" name="Text Box 12"/>
          <p:cNvSpPr txBox="1">
            <a:spLocks noChangeArrowheads="1"/>
          </p:cNvSpPr>
          <p:nvPr/>
        </p:nvSpPr>
        <p:spPr bwMode="auto">
          <a:xfrm>
            <a:off x="4456982" y="914400"/>
            <a:ext cx="24010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>
                <a:latin typeface="Courier New" pitchFamily="49" charset="0"/>
              </a:rPr>
              <a:t>00007FFFFFFFFFFF</a:t>
            </a:r>
          </a:p>
        </p:txBody>
      </p:sp>
      <p:sp>
        <p:nvSpPr>
          <p:cNvPr id="10246" name="Text Box 19"/>
          <p:cNvSpPr txBox="1">
            <a:spLocks noChangeArrowheads="1"/>
          </p:cNvSpPr>
          <p:nvPr/>
        </p:nvSpPr>
        <p:spPr bwMode="auto">
          <a:xfrm>
            <a:off x="5842202" y="6412468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>
                <a:latin typeface="Courier New" pitchFamily="49" charset="0"/>
              </a:rPr>
              <a:t>000000</a:t>
            </a:r>
          </a:p>
        </p:txBody>
      </p:sp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6858000" y="104195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6858000" y="1047750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6858000" y="601718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6858000" y="571238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6858000" y="510540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10252" name="Text Box 27"/>
          <p:cNvSpPr txBox="1">
            <a:spLocks noChangeArrowheads="1"/>
          </p:cNvSpPr>
          <p:nvPr/>
        </p:nvSpPr>
        <p:spPr bwMode="auto">
          <a:xfrm>
            <a:off x="5842202" y="616958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>
                <a:latin typeface="Courier New" pitchFamily="49" charset="0"/>
              </a:rPr>
              <a:t>400000</a:t>
            </a:r>
          </a:p>
        </p:txBody>
      </p:sp>
      <p:sp>
        <p:nvSpPr>
          <p:cNvPr id="10253" name="Line 34"/>
          <p:cNvSpPr>
            <a:spLocks noChangeShapeType="1"/>
          </p:cNvSpPr>
          <p:nvPr/>
        </p:nvSpPr>
        <p:spPr bwMode="auto">
          <a:xfrm>
            <a:off x="7581900" y="1428750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254" name="Line 35"/>
          <p:cNvSpPr>
            <a:spLocks noChangeShapeType="1"/>
          </p:cNvSpPr>
          <p:nvPr/>
        </p:nvSpPr>
        <p:spPr bwMode="auto">
          <a:xfrm flipV="1">
            <a:off x="7581900" y="4876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6" name="Right Arrow 15"/>
          <p:cNvSpPr/>
          <p:nvPr/>
        </p:nvSpPr>
        <p:spPr bwMode="auto">
          <a:xfrm>
            <a:off x="5181600" y="6115605"/>
            <a:ext cx="609600" cy="4572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6858000" y="2189163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57" name="AutoShape 16"/>
          <p:cNvSpPr>
            <a:spLocks/>
          </p:cNvSpPr>
          <p:nvPr/>
        </p:nvSpPr>
        <p:spPr bwMode="auto">
          <a:xfrm rot="10800000">
            <a:off x="8364538" y="1047750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64563" y="1435100"/>
            <a:ext cx="63341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6858000" y="37338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</p:spTree>
    <p:extLst>
      <p:ext uri="{BB962C8B-B14F-4D97-AF65-F5344CB8AC3E}">
        <p14:creationId xmlns:p14="http://schemas.microsoft.com/office/powerpoint/2010/main" val="1065179807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19062" indent="-119062"/>
          </a:lstStyle>
          <a:p>
            <a:pPr lvl="0">
              <a:defRPr sz="1800" b="0"/>
            </a:pPr>
            <a:r>
              <a:rPr sz="3600" b="1"/>
              <a:t>Today</a:t>
            </a:r>
          </a:p>
        </p:txBody>
      </p:sp>
      <p:sp>
        <p:nvSpPr>
          <p:cNvPr id="390" name="Shape 390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4241800"/>
          </a:xfrm>
          <a:prstGeom prst="rect">
            <a:avLst/>
          </a:prstGeom>
          <a:solidFill>
            <a:srgbClr val="FFFFF0"/>
          </a:solidFill>
        </p:spPr>
        <p:txBody>
          <a:bodyPr lIns="0" tIns="0" rIns="0" bIns="0">
            <a:normAutofit/>
          </a:bodyPr>
          <a:lstStyle/>
          <a:p>
            <a:pPr marL="571500" lvl="0" indent="-571500">
              <a:buFont typeface="Arial" charset="0"/>
              <a:buChar char="•"/>
              <a:defRPr sz="1800" b="0"/>
            </a:pPr>
            <a:r>
              <a:rPr lang="en-US" sz="3600" b="1" dirty="0">
                <a:solidFill>
                  <a:schemeClr val="tx2"/>
                </a:solidFill>
              </a:rPr>
              <a:t>Procedures</a:t>
            </a:r>
            <a:endParaRPr sz="3600" b="1" dirty="0">
              <a:solidFill>
                <a:schemeClr val="tx2"/>
              </a:solidFill>
            </a:endParaRPr>
          </a:p>
          <a:p>
            <a:pPr marL="736600" lvl="1" indent="-457200">
              <a:spcBef>
                <a:spcPts val="500"/>
              </a:spcBef>
              <a:buFont typeface="Arial" charset="0"/>
              <a:buChar char="•"/>
              <a:defRPr sz="1800" b="0"/>
            </a:pPr>
            <a:r>
              <a:rPr sz="3200" dirty="0">
                <a:solidFill>
                  <a:schemeClr val="tx2"/>
                </a:solidFill>
                <a:latin typeface="Calibri"/>
                <a:ea typeface="Calibri"/>
                <a:cs typeface="Calibri"/>
                <a:sym typeface="Calibri"/>
              </a:rPr>
              <a:t>Stack Structure</a:t>
            </a:r>
            <a:endParaRPr sz="2000" dirty="0">
              <a:solidFill>
                <a:schemeClr val="tx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36600" lvl="1" indent="-457200">
              <a:spcBef>
                <a:spcPts val="500"/>
              </a:spcBef>
              <a:buFont typeface="Arial" charset="0"/>
              <a:buChar char="•"/>
              <a:defRPr sz="1800" b="0"/>
            </a:pPr>
            <a:r>
              <a:rPr lang="en-US" sz="3200" dirty="0">
                <a:solidFill>
                  <a:schemeClr val="tx2"/>
                </a:solidFill>
                <a:latin typeface="Calibri"/>
                <a:ea typeface="Calibri"/>
                <a:cs typeface="Calibri"/>
                <a:sym typeface="Calibri"/>
              </a:rPr>
              <a:t>Calling </a:t>
            </a:r>
            <a:r>
              <a:rPr sz="3200" dirty="0">
                <a:solidFill>
                  <a:schemeClr val="tx2"/>
                </a:solidFill>
                <a:latin typeface="Calibri"/>
                <a:ea typeface="Calibri"/>
                <a:cs typeface="Calibri"/>
                <a:sym typeface="Calibri"/>
              </a:rPr>
              <a:t>Conventions</a:t>
            </a:r>
            <a:endParaRPr lang="en-US" sz="3200" dirty="0">
              <a:solidFill>
                <a:schemeClr val="tx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36600" lvl="1" indent="-457200">
              <a:spcBef>
                <a:spcPts val="500"/>
              </a:spcBef>
              <a:buFont typeface="Arial" charset="0"/>
              <a:buChar char="•"/>
              <a:defRPr sz="1800" b="0"/>
            </a:pPr>
            <a:r>
              <a:rPr sz="3200" dirty="0">
                <a:solidFill>
                  <a:schemeClr val="tx2"/>
                </a:solidFill>
                <a:latin typeface="Calibri"/>
                <a:ea typeface="Calibri"/>
                <a:cs typeface="Calibri"/>
                <a:sym typeface="Calibri"/>
              </a:rPr>
              <a:t>Illustration</a:t>
            </a:r>
            <a:r>
              <a:rPr lang="en-US" sz="3200" dirty="0">
                <a:solidFill>
                  <a:schemeClr val="tx2"/>
                </a:solidFill>
                <a:latin typeface="Calibri"/>
                <a:ea typeface="Calibri"/>
                <a:cs typeface="Calibri"/>
                <a:sym typeface="Calibri"/>
              </a:rPr>
              <a:t>s/Examples</a:t>
            </a:r>
          </a:p>
          <a:p>
            <a:pPr marL="429260" indent="-457200">
              <a:spcBef>
                <a:spcPts val="500"/>
              </a:spcBef>
              <a:buFont typeface="Arial" charset="0"/>
              <a:buChar char="•"/>
              <a:defRPr sz="1800" b="0"/>
            </a:pPr>
            <a:r>
              <a:rPr lang="en-US" sz="36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Buffer overflow</a:t>
            </a:r>
            <a:endParaRPr sz="36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Shape 389"/>
          <p:cNvSpPr txBox="1">
            <a:spLocks/>
          </p:cNvSpPr>
          <p:nvPr/>
        </p:nvSpPr>
        <p:spPr>
          <a:xfrm>
            <a:off x="381000" y="254000"/>
            <a:ext cx="83820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119062" indent="-119062"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1pPr>
            <a:lvl2pPr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2pPr>
            <a:lvl3pPr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3pPr>
            <a:lvl4pPr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4pPr>
            <a:lvl5pPr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5pPr>
            <a:lvl6pPr indent="457200"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6pPr>
            <a:lvl7pPr indent="914400"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7pPr>
            <a:lvl8pPr indent="1371600"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8pPr>
            <a:lvl9pPr indent="1828800"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9pPr>
          </a:lstStyle>
          <a:p>
            <a:pPr algn="l">
              <a:defRPr sz="1800" b="0"/>
            </a:pPr>
            <a:r>
              <a:rPr lang="en-US" sz="3200" b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7437205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505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Procedure Data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Registers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First 6 arguments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Return value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Stack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45025" y="5791199"/>
            <a:ext cx="4343527" cy="334963"/>
          </a:xfrm>
        </p:spPr>
        <p:txBody>
          <a:bodyPr/>
          <a:lstStyle/>
          <a:p>
            <a:r>
              <a:rPr lang="en-US" dirty="0"/>
              <a:t>Only allocate </a:t>
            </a:r>
            <a:r>
              <a:rPr lang="en-US"/>
              <a:t>stack space when </a:t>
            </a:r>
            <a:r>
              <a:rPr lang="en-US" dirty="0"/>
              <a:t>registers are </a:t>
            </a:r>
            <a:r>
              <a:rPr lang="en-US"/>
              <a:t>not enough</a:t>
            </a:r>
            <a:endParaRPr lang="en-US" dirty="0"/>
          </a:p>
        </p:txBody>
      </p:sp>
      <p:sp>
        <p:nvSpPr>
          <p:cNvPr id="9" name="Rectangle 9"/>
          <p:cNvSpPr>
            <a:spLocks/>
          </p:cNvSpPr>
          <p:nvPr/>
        </p:nvSpPr>
        <p:spPr bwMode="auto">
          <a:xfrm>
            <a:off x="762000" y="2819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rdi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762000" y="3200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rsi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>
            <a:off x="762000" y="3581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rdx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62000" y="3962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rcx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3" name="Rectangle 12"/>
          <p:cNvSpPr>
            <a:spLocks/>
          </p:cNvSpPr>
          <p:nvPr/>
        </p:nvSpPr>
        <p:spPr bwMode="auto">
          <a:xfrm>
            <a:off x="762000" y="4343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762000" y="4724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15" name="Rectangle 14"/>
          <p:cNvSpPr>
            <a:spLocks/>
          </p:cNvSpPr>
          <p:nvPr/>
        </p:nvSpPr>
        <p:spPr bwMode="auto">
          <a:xfrm>
            <a:off x="762000" y="57912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rax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638800" y="2438400"/>
            <a:ext cx="1346200" cy="2667000"/>
            <a:chOff x="5943600" y="2057400"/>
            <a:chExt cx="1346200" cy="2667000"/>
          </a:xfrm>
        </p:grpSpPr>
        <p:sp>
          <p:nvSpPr>
            <p:cNvPr id="16" name="Rectangle 14"/>
            <p:cNvSpPr>
              <a:spLocks/>
            </p:cNvSpPr>
            <p:nvPr/>
          </p:nvSpPr>
          <p:spPr bwMode="auto">
            <a:xfrm>
              <a:off x="5943600" y="4343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 err="1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kern="1200" dirty="0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 </a:t>
              </a: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7</a:t>
              </a:r>
            </a:p>
          </p:txBody>
        </p:sp>
        <p:sp>
          <p:nvSpPr>
            <p:cNvPr id="17" name="Rectangle 15"/>
            <p:cNvSpPr>
              <a:spLocks/>
            </p:cNvSpPr>
            <p:nvPr/>
          </p:nvSpPr>
          <p:spPr bwMode="auto">
            <a:xfrm>
              <a:off x="5943600" y="3200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 dirty="0">
                  <a:solidFill>
                    <a:srgbClr val="000000"/>
                  </a:solidFill>
                  <a:latin typeface="Gill Sans" charset="0"/>
                  <a:ea typeface="ヒラギノ角ゴ ProN W3" charset="0"/>
                  <a:cs typeface="ヒラギノ角ゴ ProN W3" charset="0"/>
                  <a:sym typeface="Gill Sans" charset="0"/>
                </a:rPr>
                <a:t>• • •</a:t>
              </a:r>
            </a:p>
          </p:txBody>
        </p:sp>
        <p:sp>
          <p:nvSpPr>
            <p:cNvPr id="18" name="Rectangle 14"/>
            <p:cNvSpPr>
              <a:spLocks/>
            </p:cNvSpPr>
            <p:nvPr/>
          </p:nvSpPr>
          <p:spPr bwMode="auto">
            <a:xfrm>
              <a:off x="5943600" y="3962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 err="1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kern="1200" dirty="0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 </a:t>
              </a: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8</a:t>
              </a:r>
            </a:p>
          </p:txBody>
        </p:sp>
        <p:sp>
          <p:nvSpPr>
            <p:cNvPr id="19" name="Rectangle 14"/>
            <p:cNvSpPr>
              <a:spLocks/>
            </p:cNvSpPr>
            <p:nvPr/>
          </p:nvSpPr>
          <p:spPr bwMode="auto">
            <a:xfrm>
              <a:off x="5943600" y="2819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 err="1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kern="1200" dirty="0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 </a:t>
              </a:r>
              <a:r>
                <a:rPr lang="en-US" sz="1800" i="1" kern="1200" dirty="0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n</a:t>
              </a:r>
            </a:p>
          </p:txBody>
        </p:sp>
        <p:sp>
          <p:nvSpPr>
            <p:cNvPr id="20" name="Rectangle 15"/>
            <p:cNvSpPr>
              <a:spLocks/>
            </p:cNvSpPr>
            <p:nvPr/>
          </p:nvSpPr>
          <p:spPr bwMode="auto">
            <a:xfrm>
              <a:off x="5943600" y="2057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 dirty="0">
                  <a:solidFill>
                    <a:srgbClr val="000000"/>
                  </a:solidFill>
                  <a:latin typeface="Gill Sans" charset="0"/>
                  <a:ea typeface="ヒラギノ角ゴ ProN W3" charset="0"/>
                  <a:cs typeface="ヒラギノ角ゴ ProN W3" charset="0"/>
                  <a:sym typeface="Gill Sans" charset="0"/>
                </a:rPr>
                <a:t>• • •</a:t>
              </a:r>
            </a:p>
          </p:txBody>
        </p:sp>
      </p:grpSp>
      <p:sp>
        <p:nvSpPr>
          <p:cNvPr id="22" name="Rectangle 5">
            <a:extLst>
              <a:ext uri="{FF2B5EF4-FFF2-40B4-BE49-F238E27FC236}">
                <a16:creationId xmlns:a16="http://schemas.microsoft.com/office/drawing/2014/main" id="{8EF6C675-EDCA-4C42-801D-7F9163345205}"/>
              </a:ext>
            </a:extLst>
          </p:cNvPr>
          <p:cNvSpPr>
            <a:spLocks/>
          </p:cNvSpPr>
          <p:nvPr/>
        </p:nvSpPr>
        <p:spPr bwMode="auto">
          <a:xfrm>
            <a:off x="7433189" y="4618037"/>
            <a:ext cx="1555363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23" name="Rectangle 8">
            <a:extLst>
              <a:ext uri="{FF2B5EF4-FFF2-40B4-BE49-F238E27FC236}">
                <a16:creationId xmlns:a16="http://schemas.microsoft.com/office/drawing/2014/main" id="{541541BF-BFD9-7D40-B012-07255432210F}"/>
              </a:ext>
            </a:extLst>
          </p:cNvPr>
          <p:cNvSpPr>
            <a:spLocks/>
          </p:cNvSpPr>
          <p:nvPr/>
        </p:nvSpPr>
        <p:spPr bwMode="auto">
          <a:xfrm>
            <a:off x="7433189" y="2636837"/>
            <a:ext cx="1555363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8649E7AD-53C2-7542-91EE-B1F4B74A99EF}"/>
              </a:ext>
            </a:extLst>
          </p:cNvPr>
          <p:cNvSpPr>
            <a:spLocks/>
          </p:cNvSpPr>
          <p:nvPr/>
        </p:nvSpPr>
        <p:spPr bwMode="auto">
          <a:xfrm>
            <a:off x="7433189" y="4008437"/>
            <a:ext cx="1555363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 build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</a:p>
        </p:txBody>
      </p:sp>
      <p:sp>
        <p:nvSpPr>
          <p:cNvPr id="30" name="Rectangle 11">
            <a:extLst>
              <a:ext uri="{FF2B5EF4-FFF2-40B4-BE49-F238E27FC236}">
                <a16:creationId xmlns:a16="http://schemas.microsoft.com/office/drawing/2014/main" id="{B1EB0702-D057-2F4C-96F4-A364D3E5948A}"/>
              </a:ext>
            </a:extLst>
          </p:cNvPr>
          <p:cNvSpPr>
            <a:spLocks/>
          </p:cNvSpPr>
          <p:nvPr/>
        </p:nvSpPr>
        <p:spPr bwMode="auto">
          <a:xfrm>
            <a:off x="7291004" y="2246347"/>
            <a:ext cx="154381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i="1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r>
              <a:rPr lang="en-US" sz="1800" i="1" kern="1200" dirty="0">
                <a:solidFill>
                  <a:srgbClr val="000000"/>
                </a:solidFill>
                <a:latin typeface="Arial Narrow Bold" charset="0"/>
                <a:ea typeface="Calibri Bold" charset="0"/>
                <a:cs typeface="Lucida Grande" charset="0"/>
                <a:sym typeface="Arial Narrow Bold" charset="0"/>
              </a:rPr>
              <a:t> 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3CBDB9-79B0-B640-A4BF-ABBC4D37B44C}"/>
              </a:ext>
            </a:extLst>
          </p:cNvPr>
          <p:cNvCxnSpPr/>
          <p:nvPr/>
        </p:nvCxnSpPr>
        <p:spPr bwMode="auto">
          <a:xfrm>
            <a:off x="6985000" y="2432084"/>
            <a:ext cx="448189" cy="157480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8F9314B-21E1-F14B-8C15-5F491DA6CB25}"/>
              </a:ext>
            </a:extLst>
          </p:cNvPr>
          <p:cNvCxnSpPr>
            <a:cxnSpLocks/>
          </p:cNvCxnSpPr>
          <p:nvPr/>
        </p:nvCxnSpPr>
        <p:spPr bwMode="auto">
          <a:xfrm flipV="1">
            <a:off x="6985000" y="4618037"/>
            <a:ext cx="448189" cy="48736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147894924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/>
              <a:t>What is Buffer Overflow?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72405"/>
            <a:ext cx="8281987" cy="5454650"/>
          </a:xfrm>
        </p:spPr>
        <p:txBody>
          <a:bodyPr/>
          <a:lstStyle/>
          <a:p>
            <a:pPr marL="342900" indent="-342900" eaLnBrk="1" hangingPunct="1">
              <a:buFont typeface="Arial" charset="0"/>
              <a:buChar char="•"/>
            </a:pPr>
            <a:r>
              <a:rPr lang="en-US" sz="2800" i="1" dirty="0">
                <a:solidFill>
                  <a:srgbClr val="C00000"/>
                </a:solidFill>
              </a:rPr>
              <a:t>Buffer overflow bugs allow arbitrary code to be executed on victim machines </a:t>
            </a:r>
            <a:r>
              <a:rPr lang="en-US" sz="2800" i="1" dirty="0">
                <a:solidFill>
                  <a:srgbClr val="C00000"/>
                </a:solidFill>
                <a:sym typeface="Wingdings"/>
              </a:rPr>
              <a:t> Security vulnerabilities</a:t>
            </a:r>
            <a:endParaRPr lang="en-US" sz="2800" i="1" dirty="0">
              <a:solidFill>
                <a:srgbClr val="C00000"/>
              </a:solidFill>
            </a:endParaRPr>
          </a:p>
          <a:p>
            <a:pPr marL="342900" indent="-342900" eaLnBrk="1" hangingPunct="1">
              <a:buFont typeface="Arial" charset="0"/>
              <a:buChar char="•"/>
            </a:pPr>
            <a:endParaRPr lang="en-US" sz="2800" i="1" dirty="0">
              <a:solidFill>
                <a:srgbClr val="C00000"/>
              </a:solidFill>
            </a:endParaRPr>
          </a:p>
          <a:p>
            <a:pPr marL="342900" indent="-342900" eaLnBrk="1" hangingPunct="1">
              <a:buFont typeface="Arial" charset="0"/>
              <a:buChar char="•"/>
            </a:pPr>
            <a:r>
              <a:rPr lang="en-US" sz="2800" dirty="0"/>
              <a:t>Real-world examples: internet worm (1988), IM war(1999), twilight hack on Wii (2000s), code red worm (2000s), and many more</a:t>
            </a:r>
            <a:r>
              <a:rPr lang="mr-IN" sz="2800" dirty="0"/>
              <a:t>…</a:t>
            </a:r>
            <a:endParaRPr lang="en-US" sz="2800" dirty="0"/>
          </a:p>
          <a:p>
            <a:pPr marL="342900" indent="-342900" eaLnBrk="1" hangingPunct="1">
              <a:buFont typeface="Arial" charset="0"/>
              <a:buChar char="•"/>
            </a:pPr>
            <a:endParaRPr lang="en-US" sz="2800" dirty="0"/>
          </a:p>
          <a:p>
            <a:pPr marL="457200" lvl="3" indent="-457200">
              <a:buFont typeface="Arial" charset="0"/>
              <a:buChar char="•"/>
            </a:pPr>
            <a:r>
              <a:rPr lang="en-US" sz="2800" dirty="0"/>
              <a:t>Our example: unchecked lengths on string inputs for bounded character arrays on the stack </a:t>
            </a:r>
          </a:p>
          <a:p>
            <a:pPr marL="342900" indent="-342900" eaLnBrk="1" hangingPunct="1">
              <a:buFont typeface="Arial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6649626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591425" cy="762000"/>
          </a:xfrm>
        </p:spPr>
        <p:txBody>
          <a:bodyPr/>
          <a:lstStyle/>
          <a:p>
            <a:pPr eaLnBrk="1" hangingPunct="1"/>
            <a:r>
              <a:rPr lang="en-US"/>
              <a:t>String Library Code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153400" cy="5791200"/>
          </a:xfrm>
        </p:spPr>
        <p:txBody>
          <a:bodyPr/>
          <a:lstStyle/>
          <a:p>
            <a:pPr eaLnBrk="1" hangingPunct="1"/>
            <a:r>
              <a:rPr lang="en-US" dirty="0"/>
              <a:t>Implementation of Unix function </a:t>
            </a:r>
            <a:r>
              <a:rPr lang="en-US" dirty="0">
                <a:latin typeface="Courier New" pitchFamily="49" charset="0"/>
              </a:rPr>
              <a:t>gets()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/>
            <a:r>
              <a:rPr lang="en-US" dirty="0"/>
              <a:t>No way to specify limit on number of characters to read</a:t>
            </a:r>
          </a:p>
          <a:p>
            <a:pPr eaLnBrk="1" hangingPunct="1"/>
            <a:r>
              <a:rPr lang="en-US" dirty="0"/>
              <a:t>Similar problems with other library functions</a:t>
            </a:r>
          </a:p>
          <a:p>
            <a:pPr lvl="1" eaLnBrk="1" hangingPunct="1"/>
            <a:r>
              <a:rPr lang="en-US" b="1" dirty="0" err="1">
                <a:latin typeface="Courier New" pitchFamily="49" charset="0"/>
              </a:rPr>
              <a:t>strcpy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strcat</a:t>
            </a:r>
            <a:r>
              <a:rPr lang="en-US" dirty="0"/>
              <a:t>: Copy strings of arbitrary length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838200" y="1524000"/>
            <a:ext cx="5410200" cy="33972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Get string from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stdin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*/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char *gets(char *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int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*p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while (c != EOF &amp;&amp; c != '\n') {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*p++ = c;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}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*p = '\0';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return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01965153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6413500" cy="573088"/>
          </a:xfrm>
        </p:spPr>
        <p:txBody>
          <a:bodyPr/>
          <a:lstStyle/>
          <a:p>
            <a:pPr eaLnBrk="1" hangingPunct="1"/>
            <a:r>
              <a:rPr lang="en-US"/>
              <a:t>Vulnerable Buffer Code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3124200"/>
            <a:ext cx="36576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call_echo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() {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echo();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09600" y="1219200"/>
            <a:ext cx="50292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352800" y="413385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012345678901234567890123</a:t>
            </a: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012345678901234567890123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352800" y="5267325"/>
            <a:ext cx="52578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</a:rPr>
              <a:t>0123456789012345678901234</a:t>
            </a: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Segmentation Fault</a:t>
            </a:r>
          </a:p>
        </p:txBody>
      </p:sp>
    </p:spTree>
    <p:extLst>
      <p:ext uri="{BB962C8B-B14F-4D97-AF65-F5344CB8AC3E}">
        <p14:creationId xmlns:p14="http://schemas.microsoft.com/office/powerpoint/2010/main" val="23460005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2992492" y="3388529"/>
            <a:ext cx="5833866" cy="181331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00000000004006cf &lt;echo&gt;: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4006cf:  48 83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18       sub   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$0x18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4006d3:  48 89 e7          mov   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400" dirty="0">
              <a:solidFill>
                <a:srgbClr val="FF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4006d6:  e8 a5 ff ff ff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400680 &lt;gets&gt;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4006db:  48 89 e7          mov    %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4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4006de:  e8 3d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ff ff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400520 &lt;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4006e3:  48 83 c4 18       add    $0x18,%rsp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4006e7:  c3            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endParaRPr lang="ro-RO" sz="14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62418" y="2926864"/>
            <a:ext cx="873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echo:</a:t>
            </a:r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47A2A321-0B02-BF4F-A517-0174EEC50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2492" y="1713712"/>
            <a:ext cx="5833866" cy="11669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4006e8:  48 83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08        sub    $0x8,%rsp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4006ec:  b8 00 00 00 00     mov    $0x0,%eax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4006f1:  e8 d9 ff ff ff 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4006cf &lt;echo&gt;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4006f6:  48 83 c4 08        add    $0x8,%rsp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4006fa:  c3             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1DD23C4-0D57-5B4A-85C3-642F03E9528C}"/>
              </a:ext>
            </a:extLst>
          </p:cNvPr>
          <p:cNvSpPr txBox="1"/>
          <p:nvPr/>
        </p:nvSpPr>
        <p:spPr>
          <a:xfrm>
            <a:off x="3029318" y="1279942"/>
            <a:ext cx="1479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call_echo</a:t>
            </a:r>
            <a:r>
              <a:rPr lang="en-US" sz="2400" dirty="0">
                <a:latin typeface="Calibri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6431378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2992492" y="3388529"/>
            <a:ext cx="5833866" cy="181331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00000000004006cf &lt;echo&gt;: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4006cf:  48 83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18       sub   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$0x18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4006d3:  48 89 e7          mov   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400" dirty="0">
              <a:solidFill>
                <a:srgbClr val="FF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4006d6:  e8 a5 ff ff ff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400680 &lt;gets&gt;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4006db:  48 89 e7          mov    %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4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4006de:  e8 3d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ff ff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400520 &lt;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4006e3:  48 83 c4 18       add    $0x18,%rsp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4006e7:  c3            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endParaRPr lang="ro-RO" sz="14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62418" y="2926864"/>
            <a:ext cx="873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echo:</a:t>
            </a:r>
          </a:p>
        </p:txBody>
      </p:sp>
      <p:sp>
        <p:nvSpPr>
          <p:cNvPr id="8" name="Rectangle 22">
            <a:extLst>
              <a:ext uri="{FF2B5EF4-FFF2-40B4-BE49-F238E27FC236}">
                <a16:creationId xmlns:a16="http://schemas.microsoft.com/office/drawing/2014/main" id="{59AF523C-D7FA-674E-81B2-B90261C0B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643" y="3352315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9" name="Line 29">
            <a:extLst>
              <a:ext uri="{FF2B5EF4-FFF2-40B4-BE49-F238E27FC236}">
                <a16:creationId xmlns:a16="http://schemas.microsoft.com/office/drawing/2014/main" id="{750228FA-2F65-C140-AC0F-801B4337E6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03428" y="5663645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Rectangle 30">
            <a:extLst>
              <a:ext uri="{FF2B5EF4-FFF2-40B4-BE49-F238E27FC236}">
                <a16:creationId xmlns:a16="http://schemas.microsoft.com/office/drawing/2014/main" id="{DDAC216C-7EA6-0640-ADCB-023D2421B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178" y="5490607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31">
            <a:extLst>
              <a:ext uri="{FF2B5EF4-FFF2-40B4-BE49-F238E27FC236}">
                <a16:creationId xmlns:a16="http://schemas.microsoft.com/office/drawing/2014/main" id="{291D1D04-A4C0-B149-9ECE-423094A82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643" y="2209316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" name="Rectangle 24">
            <a:extLst>
              <a:ext uri="{FF2B5EF4-FFF2-40B4-BE49-F238E27FC236}">
                <a16:creationId xmlns:a16="http://schemas.microsoft.com/office/drawing/2014/main" id="{35952D5D-2D1F-5F4F-9316-A70B759D5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643" y="5497029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13" name="Rectangle 25">
            <a:extLst>
              <a:ext uri="{FF2B5EF4-FFF2-40B4-BE49-F238E27FC236}">
                <a16:creationId xmlns:a16="http://schemas.microsoft.com/office/drawing/2014/main" id="{81CE7B49-DA2A-D74F-B993-45EE52A33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906" y="5497029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14" name="Rectangle 26">
            <a:extLst>
              <a:ext uri="{FF2B5EF4-FFF2-40B4-BE49-F238E27FC236}">
                <a16:creationId xmlns:a16="http://schemas.microsoft.com/office/drawing/2014/main" id="{32DFFBAD-FDF5-1741-A3EA-8A00ECAB9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168" y="5497029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15" name="Rectangle 27">
            <a:extLst>
              <a:ext uri="{FF2B5EF4-FFF2-40B4-BE49-F238E27FC236}">
                <a16:creationId xmlns:a16="http://schemas.microsoft.com/office/drawing/2014/main" id="{1BDCFBFC-1BB1-3B4F-91E6-CF61F7B88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5431" y="5497029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16" name="Rectangle 28">
            <a:extLst>
              <a:ext uri="{FF2B5EF4-FFF2-40B4-BE49-F238E27FC236}">
                <a16:creationId xmlns:a16="http://schemas.microsoft.com/office/drawing/2014/main" id="{FA6C9616-E3FA-354C-91CA-CD6572CDC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974" y="5480289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ACD337-74F3-3948-B442-16519FBA6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443" y="1839429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>
            <a:extLst>
              <a:ext uri="{FF2B5EF4-FFF2-40B4-BE49-F238E27FC236}">
                <a16:creationId xmlns:a16="http://schemas.microsoft.com/office/drawing/2014/main" id="{C5D06E8A-E6C4-1242-A37C-0E58A0D52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643" y="3961916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47A2A321-0B02-BF4F-A517-0174EEC50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2492" y="1713712"/>
            <a:ext cx="5833866" cy="11669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4006e8:  48 83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08        sub    $0x8,%rsp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4006ec:  b8 00 00 00 00     mov    $0x0,%eax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4006f1:  e8 d9 ff ff ff 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4006cf &lt;echo&gt;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4006f6:  48 83 c4 08        add    $0x8,%rsp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4006fa:  c3             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F23EE2D-7B79-B549-A2E1-861645123F11}"/>
              </a:ext>
            </a:extLst>
          </p:cNvPr>
          <p:cNvSpPr txBox="1"/>
          <p:nvPr/>
        </p:nvSpPr>
        <p:spPr>
          <a:xfrm>
            <a:off x="455945" y="4789468"/>
            <a:ext cx="1446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call_echo</a:t>
            </a:r>
            <a:r>
              <a:rPr lang="en-US" sz="2400" dirty="0">
                <a:latin typeface="Calibri" pitchFamily="34" charset="0"/>
              </a:rPr>
              <a:t>: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1DD23C4-0D57-5B4A-85C3-642F03E9528C}"/>
              </a:ext>
            </a:extLst>
          </p:cNvPr>
          <p:cNvSpPr txBox="1"/>
          <p:nvPr/>
        </p:nvSpPr>
        <p:spPr>
          <a:xfrm>
            <a:off x="3029318" y="1279942"/>
            <a:ext cx="1479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call_echo</a:t>
            </a:r>
            <a:r>
              <a:rPr lang="en-US" sz="2400" dirty="0">
                <a:latin typeface="Calibri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303365728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2992492" y="3388529"/>
            <a:ext cx="5833866" cy="181331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00000000004006cf &lt;echo&gt;: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4006cf:  48 83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18       sub   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$0x18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4006d3:  48 89 e7          mov   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400" dirty="0">
              <a:solidFill>
                <a:srgbClr val="FF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4006d6:  e8 a5 ff ff ff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400680 &lt;gets&gt;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4006db:  48 89 e7          mov    %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4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4006de:  e8 3d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ff ff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400520 &lt;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4006e3:  48 83 c4 18       add    $0x18,%rsp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4006e7:  c3            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endParaRPr lang="ro-RO" sz="14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62418" y="2926864"/>
            <a:ext cx="873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echo:</a:t>
            </a:r>
          </a:p>
        </p:txBody>
      </p:sp>
      <p:sp>
        <p:nvSpPr>
          <p:cNvPr id="9" name="Line 29">
            <a:extLst>
              <a:ext uri="{FF2B5EF4-FFF2-40B4-BE49-F238E27FC236}">
                <a16:creationId xmlns:a16="http://schemas.microsoft.com/office/drawing/2014/main" id="{750228FA-2F65-C140-AC0F-801B4337E6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03428" y="5663645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Rectangle 30">
            <a:extLst>
              <a:ext uri="{FF2B5EF4-FFF2-40B4-BE49-F238E27FC236}">
                <a16:creationId xmlns:a16="http://schemas.microsoft.com/office/drawing/2014/main" id="{DDAC216C-7EA6-0640-ADCB-023D2421B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178" y="5490607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31">
            <a:extLst>
              <a:ext uri="{FF2B5EF4-FFF2-40B4-BE49-F238E27FC236}">
                <a16:creationId xmlns:a16="http://schemas.microsoft.com/office/drawing/2014/main" id="{291D1D04-A4C0-B149-9ECE-423094A82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643" y="2209316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" name="Rectangle 24">
            <a:extLst>
              <a:ext uri="{FF2B5EF4-FFF2-40B4-BE49-F238E27FC236}">
                <a16:creationId xmlns:a16="http://schemas.microsoft.com/office/drawing/2014/main" id="{35952D5D-2D1F-5F4F-9316-A70B759D5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643" y="5497029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13" name="Rectangle 25">
            <a:extLst>
              <a:ext uri="{FF2B5EF4-FFF2-40B4-BE49-F238E27FC236}">
                <a16:creationId xmlns:a16="http://schemas.microsoft.com/office/drawing/2014/main" id="{81CE7B49-DA2A-D74F-B993-45EE52A33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906" y="5497029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14" name="Rectangle 26">
            <a:extLst>
              <a:ext uri="{FF2B5EF4-FFF2-40B4-BE49-F238E27FC236}">
                <a16:creationId xmlns:a16="http://schemas.microsoft.com/office/drawing/2014/main" id="{32DFFBAD-FDF5-1741-A3EA-8A00ECAB9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168" y="5497029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15" name="Rectangle 27">
            <a:extLst>
              <a:ext uri="{FF2B5EF4-FFF2-40B4-BE49-F238E27FC236}">
                <a16:creationId xmlns:a16="http://schemas.microsoft.com/office/drawing/2014/main" id="{1BDCFBFC-1BB1-3B4F-91E6-CF61F7B88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5431" y="5497029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16" name="Rectangle 28">
            <a:extLst>
              <a:ext uri="{FF2B5EF4-FFF2-40B4-BE49-F238E27FC236}">
                <a16:creationId xmlns:a16="http://schemas.microsoft.com/office/drawing/2014/main" id="{FA6C9616-E3FA-354C-91CA-CD6572CDC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974" y="5480289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ACD337-74F3-3948-B442-16519FBA6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443" y="1839429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>
            <a:extLst>
              <a:ext uri="{FF2B5EF4-FFF2-40B4-BE49-F238E27FC236}">
                <a16:creationId xmlns:a16="http://schemas.microsoft.com/office/drawing/2014/main" id="{C5D06E8A-E6C4-1242-A37C-0E58A0D52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643" y="3961916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47A2A321-0B02-BF4F-A517-0174EEC50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2492" y="1713712"/>
            <a:ext cx="5833866" cy="11669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4006e8:  48 83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08        sub    $0x8,%rsp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4006ec:  b8 00 00 00 00     mov    $0x0,%eax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4006f1:  e8 d9 ff ff ff     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4006cf &lt;echo&gt;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4006f6:  48 83 c4 08        add    $0x8,%rsp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4006fa:  c3             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F23EE2D-7B79-B549-A2E1-861645123F11}"/>
              </a:ext>
            </a:extLst>
          </p:cNvPr>
          <p:cNvSpPr txBox="1"/>
          <p:nvPr/>
        </p:nvSpPr>
        <p:spPr>
          <a:xfrm>
            <a:off x="455945" y="4789468"/>
            <a:ext cx="1446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call_echo</a:t>
            </a:r>
            <a:r>
              <a:rPr lang="en-US" sz="2400" dirty="0">
                <a:latin typeface="Calibri" pitchFamily="34" charset="0"/>
              </a:rPr>
              <a:t>: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1DD23C4-0D57-5B4A-85C3-642F03E9528C}"/>
              </a:ext>
            </a:extLst>
          </p:cNvPr>
          <p:cNvSpPr txBox="1"/>
          <p:nvPr/>
        </p:nvSpPr>
        <p:spPr>
          <a:xfrm>
            <a:off x="3029318" y="1279942"/>
            <a:ext cx="1479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call_echo</a:t>
            </a:r>
            <a:r>
              <a:rPr lang="en-US" sz="2400" dirty="0">
                <a:latin typeface="Calibri" pitchFamily="34" charset="0"/>
              </a:rPr>
              <a:t>:</a:t>
            </a:r>
          </a:p>
        </p:txBody>
      </p:sp>
      <p:sp>
        <p:nvSpPr>
          <p:cNvPr id="33" name="Rectangle 22">
            <a:extLst>
              <a:ext uri="{FF2B5EF4-FFF2-40B4-BE49-F238E27FC236}">
                <a16:creationId xmlns:a16="http://schemas.microsoft.com/office/drawing/2014/main" id="{42EAAC10-3C7F-B54E-88DE-1AFCC3004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643" y="3361810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1DEF178-F865-A04A-AB22-B8B8E98FCC1E}"/>
              </a:ext>
            </a:extLst>
          </p:cNvPr>
          <p:cNvGrpSpPr/>
          <p:nvPr/>
        </p:nvGrpSpPr>
        <p:grpSpPr>
          <a:xfrm>
            <a:off x="317643" y="3669613"/>
            <a:ext cx="1797050" cy="304800"/>
            <a:chOff x="2377022" y="2811289"/>
            <a:chExt cx="1797050" cy="304800"/>
          </a:xfrm>
        </p:grpSpPr>
        <p:sp>
          <p:nvSpPr>
            <p:cNvPr id="35" name="Rectangle 24">
              <a:extLst>
                <a:ext uri="{FF2B5EF4-FFF2-40B4-BE49-F238E27FC236}">
                  <a16:creationId xmlns:a16="http://schemas.microsoft.com/office/drawing/2014/main" id="{C7009618-5CD8-F046-BA8D-E47832B49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5">
              <a:extLst>
                <a:ext uri="{FF2B5EF4-FFF2-40B4-BE49-F238E27FC236}">
                  <a16:creationId xmlns:a16="http://schemas.microsoft.com/office/drawing/2014/main" id="{8F87CCD0-5F2B-E34F-B927-F0C07063AE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37" name="Rectangle 26">
              <a:extLst>
                <a:ext uri="{FF2B5EF4-FFF2-40B4-BE49-F238E27FC236}">
                  <a16:creationId xmlns:a16="http://schemas.microsoft.com/office/drawing/2014/main" id="{DCD0A669-53A7-1345-A79A-E952E87879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8" name="Rectangle 27">
              <a:extLst>
                <a:ext uri="{FF2B5EF4-FFF2-40B4-BE49-F238E27FC236}">
                  <a16:creationId xmlns:a16="http://schemas.microsoft.com/office/drawing/2014/main" id="{44A1BC31-4466-6C4F-B253-DC29E21B1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f6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54A19EF-0C61-A641-8D06-01D454369D47}"/>
              </a:ext>
            </a:extLst>
          </p:cNvPr>
          <p:cNvGrpSpPr/>
          <p:nvPr/>
        </p:nvGrpSpPr>
        <p:grpSpPr>
          <a:xfrm>
            <a:off x="322451" y="3339820"/>
            <a:ext cx="1797050" cy="304800"/>
            <a:chOff x="2377022" y="2811289"/>
            <a:chExt cx="1797050" cy="304800"/>
          </a:xfrm>
        </p:grpSpPr>
        <p:sp>
          <p:nvSpPr>
            <p:cNvPr id="40" name="Rectangle 24">
              <a:extLst>
                <a:ext uri="{FF2B5EF4-FFF2-40B4-BE49-F238E27FC236}">
                  <a16:creationId xmlns:a16="http://schemas.microsoft.com/office/drawing/2014/main" id="{A2C2E6F6-2027-7247-8A76-65A7344C3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41" name="Rectangle 25">
              <a:extLst>
                <a:ext uri="{FF2B5EF4-FFF2-40B4-BE49-F238E27FC236}">
                  <a16:creationId xmlns:a16="http://schemas.microsoft.com/office/drawing/2014/main" id="{BEEA7028-4741-304A-BBED-3BC181C35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42" name="Rectangle 26">
              <a:extLst>
                <a:ext uri="{FF2B5EF4-FFF2-40B4-BE49-F238E27FC236}">
                  <a16:creationId xmlns:a16="http://schemas.microsoft.com/office/drawing/2014/main" id="{2549BCA4-D159-1443-9C86-6D1DB71BC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43" name="Rectangle 27">
              <a:extLst>
                <a:ext uri="{FF2B5EF4-FFF2-40B4-BE49-F238E27FC236}">
                  <a16:creationId xmlns:a16="http://schemas.microsoft.com/office/drawing/2014/main" id="{F241EFF1-AA2B-EA46-9633-37C1B53DE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8ACD88B-6732-0640-89EC-46492274573F}"/>
              </a:ext>
            </a:extLst>
          </p:cNvPr>
          <p:cNvCxnSpPr>
            <a:cxnSpLocks/>
          </p:cNvCxnSpPr>
          <p:nvPr/>
        </p:nvCxnSpPr>
        <p:spPr bwMode="auto">
          <a:xfrm flipV="1">
            <a:off x="2209919" y="2508973"/>
            <a:ext cx="1084824" cy="112775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59634401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2992492" y="3388529"/>
            <a:ext cx="5833866" cy="181331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00000000004006cf &lt;echo&gt;: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4006cf:  48 83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18       sub   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$0x18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4006d3:  48 89 e7          mov   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400" dirty="0">
              <a:solidFill>
                <a:srgbClr val="FF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4006d6:  e8 a5 ff ff ff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400680 &lt;gets&gt;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4006db:  48 89 e7          mov    %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4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4006de:  e8 3d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ff ff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400520 &lt;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4006e3:  48 83 c4 18       add    $0x18,%rsp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4006e7:  c3            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endParaRPr lang="ro-RO" sz="14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62418" y="2926864"/>
            <a:ext cx="873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echo:</a:t>
            </a:r>
          </a:p>
        </p:txBody>
      </p:sp>
      <p:sp>
        <p:nvSpPr>
          <p:cNvPr id="9" name="Line 29">
            <a:extLst>
              <a:ext uri="{FF2B5EF4-FFF2-40B4-BE49-F238E27FC236}">
                <a16:creationId xmlns:a16="http://schemas.microsoft.com/office/drawing/2014/main" id="{750228FA-2F65-C140-AC0F-801B4337E6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03428" y="5663645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Rectangle 30">
            <a:extLst>
              <a:ext uri="{FF2B5EF4-FFF2-40B4-BE49-F238E27FC236}">
                <a16:creationId xmlns:a16="http://schemas.microsoft.com/office/drawing/2014/main" id="{DDAC216C-7EA6-0640-ADCB-023D2421B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178" y="5490607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31">
            <a:extLst>
              <a:ext uri="{FF2B5EF4-FFF2-40B4-BE49-F238E27FC236}">
                <a16:creationId xmlns:a16="http://schemas.microsoft.com/office/drawing/2014/main" id="{291D1D04-A4C0-B149-9ECE-423094A82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643" y="2209316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6" name="Rectangle 28">
            <a:extLst>
              <a:ext uri="{FF2B5EF4-FFF2-40B4-BE49-F238E27FC236}">
                <a16:creationId xmlns:a16="http://schemas.microsoft.com/office/drawing/2014/main" id="{FA6C9616-E3FA-354C-91CA-CD6572CDC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974" y="5480289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ACD337-74F3-3948-B442-16519FBA6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956" y="1839429"/>
            <a:ext cx="17251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47A2A321-0B02-BF4F-A517-0174EEC50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2492" y="1713712"/>
            <a:ext cx="5833866" cy="11669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4006e8:  48 83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08        sub    $0x8,%rsp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4006ec:  b8 00 00 00 00     mov    $0x0,%eax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4006f1:  e8 d9 ff ff ff 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4006cf &lt;echo&gt;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4006f6:  48 83 c4 08        add    $0x8,%rsp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4006fa:  c3             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1DD23C4-0D57-5B4A-85C3-642F03E9528C}"/>
              </a:ext>
            </a:extLst>
          </p:cNvPr>
          <p:cNvSpPr txBox="1"/>
          <p:nvPr/>
        </p:nvSpPr>
        <p:spPr>
          <a:xfrm>
            <a:off x="3029318" y="1279942"/>
            <a:ext cx="1479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call_echo</a:t>
            </a:r>
            <a:r>
              <a:rPr lang="en-US" sz="2400" dirty="0">
                <a:latin typeface="Calibri" pitchFamily="34" charset="0"/>
              </a:rPr>
              <a:t>:</a:t>
            </a:r>
          </a:p>
        </p:txBody>
      </p:sp>
      <p:sp>
        <p:nvSpPr>
          <p:cNvPr id="33" name="Rectangle 22">
            <a:extLst>
              <a:ext uri="{FF2B5EF4-FFF2-40B4-BE49-F238E27FC236}">
                <a16:creationId xmlns:a16="http://schemas.microsoft.com/office/drawing/2014/main" id="{42EAAC10-3C7F-B54E-88DE-1AFCC3004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643" y="3361810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1DEF178-F865-A04A-AB22-B8B8E98FCC1E}"/>
              </a:ext>
            </a:extLst>
          </p:cNvPr>
          <p:cNvGrpSpPr/>
          <p:nvPr/>
        </p:nvGrpSpPr>
        <p:grpSpPr>
          <a:xfrm>
            <a:off x="317643" y="3669613"/>
            <a:ext cx="1797050" cy="304800"/>
            <a:chOff x="2377022" y="2811289"/>
            <a:chExt cx="1797050" cy="304800"/>
          </a:xfrm>
        </p:grpSpPr>
        <p:sp>
          <p:nvSpPr>
            <p:cNvPr id="35" name="Rectangle 24">
              <a:extLst>
                <a:ext uri="{FF2B5EF4-FFF2-40B4-BE49-F238E27FC236}">
                  <a16:creationId xmlns:a16="http://schemas.microsoft.com/office/drawing/2014/main" id="{C7009618-5CD8-F046-BA8D-E47832B49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5">
              <a:extLst>
                <a:ext uri="{FF2B5EF4-FFF2-40B4-BE49-F238E27FC236}">
                  <a16:creationId xmlns:a16="http://schemas.microsoft.com/office/drawing/2014/main" id="{8F87CCD0-5F2B-E34F-B927-F0C07063AE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37" name="Rectangle 26">
              <a:extLst>
                <a:ext uri="{FF2B5EF4-FFF2-40B4-BE49-F238E27FC236}">
                  <a16:creationId xmlns:a16="http://schemas.microsoft.com/office/drawing/2014/main" id="{DCD0A669-53A7-1345-A79A-E952E87879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8" name="Rectangle 27">
              <a:extLst>
                <a:ext uri="{FF2B5EF4-FFF2-40B4-BE49-F238E27FC236}">
                  <a16:creationId xmlns:a16="http://schemas.microsoft.com/office/drawing/2014/main" id="{44A1BC31-4466-6C4F-B253-DC29E21B1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f6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54A19EF-0C61-A641-8D06-01D454369D47}"/>
              </a:ext>
            </a:extLst>
          </p:cNvPr>
          <p:cNvGrpSpPr/>
          <p:nvPr/>
        </p:nvGrpSpPr>
        <p:grpSpPr>
          <a:xfrm>
            <a:off x="322451" y="3339820"/>
            <a:ext cx="1797050" cy="304800"/>
            <a:chOff x="2377022" y="2811289"/>
            <a:chExt cx="1797050" cy="304800"/>
          </a:xfrm>
        </p:grpSpPr>
        <p:sp>
          <p:nvSpPr>
            <p:cNvPr id="40" name="Rectangle 24">
              <a:extLst>
                <a:ext uri="{FF2B5EF4-FFF2-40B4-BE49-F238E27FC236}">
                  <a16:creationId xmlns:a16="http://schemas.microsoft.com/office/drawing/2014/main" id="{A2C2E6F6-2027-7247-8A76-65A7344C3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41" name="Rectangle 25">
              <a:extLst>
                <a:ext uri="{FF2B5EF4-FFF2-40B4-BE49-F238E27FC236}">
                  <a16:creationId xmlns:a16="http://schemas.microsoft.com/office/drawing/2014/main" id="{BEEA7028-4741-304A-BBED-3BC181C35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42" name="Rectangle 26">
              <a:extLst>
                <a:ext uri="{FF2B5EF4-FFF2-40B4-BE49-F238E27FC236}">
                  <a16:creationId xmlns:a16="http://schemas.microsoft.com/office/drawing/2014/main" id="{2549BCA4-D159-1443-9C86-6D1DB71BC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43" name="Rectangle 27">
              <a:extLst>
                <a:ext uri="{FF2B5EF4-FFF2-40B4-BE49-F238E27FC236}">
                  <a16:creationId xmlns:a16="http://schemas.microsoft.com/office/drawing/2014/main" id="{F241EFF1-AA2B-EA46-9633-37C1B53DE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10D8C03-72D5-3843-B57F-2916461396D4}"/>
              </a:ext>
            </a:extLst>
          </p:cNvPr>
          <p:cNvGrpSpPr/>
          <p:nvPr/>
        </p:nvGrpSpPr>
        <p:grpSpPr>
          <a:xfrm>
            <a:off x="317733" y="5536744"/>
            <a:ext cx="1797050" cy="304800"/>
            <a:chOff x="533400" y="4648200"/>
            <a:chExt cx="1797050" cy="304800"/>
          </a:xfrm>
        </p:grpSpPr>
        <p:sp>
          <p:nvSpPr>
            <p:cNvPr id="31" name="Rectangle 24">
              <a:extLst>
                <a:ext uri="{FF2B5EF4-FFF2-40B4-BE49-F238E27FC236}">
                  <a16:creationId xmlns:a16="http://schemas.microsoft.com/office/drawing/2014/main" id="{5C1005FD-4D6C-0A42-8BD0-A752DB1E78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2" name="Rectangle 25">
              <a:extLst>
                <a:ext uri="{FF2B5EF4-FFF2-40B4-BE49-F238E27FC236}">
                  <a16:creationId xmlns:a16="http://schemas.microsoft.com/office/drawing/2014/main" id="{1E3C8D21-02C6-5B41-9D0A-93BEC73B80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45" name="Rectangle 26">
              <a:extLst>
                <a:ext uri="{FF2B5EF4-FFF2-40B4-BE49-F238E27FC236}">
                  <a16:creationId xmlns:a16="http://schemas.microsoft.com/office/drawing/2014/main" id="{41891FB8-8E5F-064A-BB71-5D133DEF7F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46" name="Rectangle 27">
              <a:extLst>
                <a:ext uri="{FF2B5EF4-FFF2-40B4-BE49-F238E27FC236}">
                  <a16:creationId xmlns:a16="http://schemas.microsoft.com/office/drawing/2014/main" id="{747C4989-73DE-0047-A26A-714D722A5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7" name="Rectangle 23">
            <a:extLst>
              <a:ext uri="{FF2B5EF4-FFF2-40B4-BE49-F238E27FC236}">
                <a16:creationId xmlns:a16="http://schemas.microsoft.com/office/drawing/2014/main" id="{D2E3D537-027F-5941-A46F-C87D27C36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733" y="4001631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3D213B3E-3EF0-1F4D-8038-3E4A670037A0}"/>
              </a:ext>
            </a:extLst>
          </p:cNvPr>
          <p:cNvGrpSpPr/>
          <p:nvPr/>
        </p:nvGrpSpPr>
        <p:grpSpPr>
          <a:xfrm>
            <a:off x="317733" y="5225522"/>
            <a:ext cx="1797050" cy="304800"/>
            <a:chOff x="533400" y="4648200"/>
            <a:chExt cx="1797050" cy="304800"/>
          </a:xfrm>
        </p:grpSpPr>
        <p:sp>
          <p:nvSpPr>
            <p:cNvPr id="49" name="Rectangle 24">
              <a:extLst>
                <a:ext uri="{FF2B5EF4-FFF2-40B4-BE49-F238E27FC236}">
                  <a16:creationId xmlns:a16="http://schemas.microsoft.com/office/drawing/2014/main" id="{E551A447-BF28-644B-AFE1-7AEC2FCA2F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50" name="Rectangle 25">
              <a:extLst>
                <a:ext uri="{FF2B5EF4-FFF2-40B4-BE49-F238E27FC236}">
                  <a16:creationId xmlns:a16="http://schemas.microsoft.com/office/drawing/2014/main" id="{4B269E86-968C-AF41-8087-79109812F9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51" name="Rectangle 26">
              <a:extLst>
                <a:ext uri="{FF2B5EF4-FFF2-40B4-BE49-F238E27FC236}">
                  <a16:creationId xmlns:a16="http://schemas.microsoft.com/office/drawing/2014/main" id="{FF9D1872-9705-DF4D-80D4-E3ED1A7DC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2" name="Rectangle 27">
              <a:extLst>
                <a:ext uri="{FF2B5EF4-FFF2-40B4-BE49-F238E27FC236}">
                  <a16:creationId xmlns:a16="http://schemas.microsoft.com/office/drawing/2014/main" id="{9F17D088-936C-4E41-B7F1-A1204DCA90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F2854A26-172F-B54D-91DD-AE618314512C}"/>
              </a:ext>
            </a:extLst>
          </p:cNvPr>
          <p:cNvGrpSpPr/>
          <p:nvPr/>
        </p:nvGrpSpPr>
        <p:grpSpPr>
          <a:xfrm>
            <a:off x="317733" y="4914300"/>
            <a:ext cx="1797050" cy="304800"/>
            <a:chOff x="533400" y="4648200"/>
            <a:chExt cx="1797050" cy="304800"/>
          </a:xfrm>
        </p:grpSpPr>
        <p:sp>
          <p:nvSpPr>
            <p:cNvPr id="54" name="Rectangle 24">
              <a:extLst>
                <a:ext uri="{FF2B5EF4-FFF2-40B4-BE49-F238E27FC236}">
                  <a16:creationId xmlns:a16="http://schemas.microsoft.com/office/drawing/2014/main" id="{92346249-ACB6-CD4E-BD8C-DFAE6F9CF7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5" name="Rectangle 25">
              <a:extLst>
                <a:ext uri="{FF2B5EF4-FFF2-40B4-BE49-F238E27FC236}">
                  <a16:creationId xmlns:a16="http://schemas.microsoft.com/office/drawing/2014/main" id="{AE67244E-06BB-6D45-9F0A-811105C36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6" name="Rectangle 26">
              <a:extLst>
                <a:ext uri="{FF2B5EF4-FFF2-40B4-BE49-F238E27FC236}">
                  <a16:creationId xmlns:a16="http://schemas.microsoft.com/office/drawing/2014/main" id="{4E8CC363-6D63-2347-87B1-47A779CAB8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7" name="Rectangle 27">
              <a:extLst>
                <a:ext uri="{FF2B5EF4-FFF2-40B4-BE49-F238E27FC236}">
                  <a16:creationId xmlns:a16="http://schemas.microsoft.com/office/drawing/2014/main" id="{E48B88E7-077A-F041-99FD-DADCFC3DF3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B13360AC-A461-4A43-B153-2596BF0CC6CE}"/>
              </a:ext>
            </a:extLst>
          </p:cNvPr>
          <p:cNvGrpSpPr/>
          <p:nvPr/>
        </p:nvGrpSpPr>
        <p:grpSpPr>
          <a:xfrm>
            <a:off x="317733" y="4603078"/>
            <a:ext cx="1797050" cy="304800"/>
            <a:chOff x="533400" y="4648200"/>
            <a:chExt cx="1797050" cy="304800"/>
          </a:xfrm>
        </p:grpSpPr>
        <p:sp>
          <p:nvSpPr>
            <p:cNvPr id="59" name="Rectangle 24">
              <a:extLst>
                <a:ext uri="{FF2B5EF4-FFF2-40B4-BE49-F238E27FC236}">
                  <a16:creationId xmlns:a16="http://schemas.microsoft.com/office/drawing/2014/main" id="{BACDEE14-96BA-384B-9D5D-62EC2E3D0A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60" name="Rectangle 25">
              <a:extLst>
                <a:ext uri="{FF2B5EF4-FFF2-40B4-BE49-F238E27FC236}">
                  <a16:creationId xmlns:a16="http://schemas.microsoft.com/office/drawing/2014/main" id="{69E7EF29-2A0B-4E40-80AB-67E389EF4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61" name="Rectangle 26">
              <a:extLst>
                <a:ext uri="{FF2B5EF4-FFF2-40B4-BE49-F238E27FC236}">
                  <a16:creationId xmlns:a16="http://schemas.microsoft.com/office/drawing/2014/main" id="{C95EBB4D-7090-8343-B444-FA9690514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2" name="Rectangle 27">
              <a:extLst>
                <a:ext uri="{FF2B5EF4-FFF2-40B4-BE49-F238E27FC236}">
                  <a16:creationId xmlns:a16="http://schemas.microsoft.com/office/drawing/2014/main" id="{F8D23AFF-A63B-C147-8643-E13911FE6B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5D6B2C5D-8B5B-1A4F-BFBE-3173BAEE1A9A}"/>
              </a:ext>
            </a:extLst>
          </p:cNvPr>
          <p:cNvGrpSpPr/>
          <p:nvPr/>
        </p:nvGrpSpPr>
        <p:grpSpPr>
          <a:xfrm>
            <a:off x="317733" y="4291856"/>
            <a:ext cx="1797050" cy="304800"/>
            <a:chOff x="533400" y="4648200"/>
            <a:chExt cx="1797050" cy="304800"/>
          </a:xfrm>
        </p:grpSpPr>
        <p:sp>
          <p:nvSpPr>
            <p:cNvPr id="64" name="Rectangle 24">
              <a:extLst>
                <a:ext uri="{FF2B5EF4-FFF2-40B4-BE49-F238E27FC236}">
                  <a16:creationId xmlns:a16="http://schemas.microsoft.com/office/drawing/2014/main" id="{8AB640BD-AAD5-C045-8710-26EADD1FE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5" name="Rectangle 25">
              <a:extLst>
                <a:ext uri="{FF2B5EF4-FFF2-40B4-BE49-F238E27FC236}">
                  <a16:creationId xmlns:a16="http://schemas.microsoft.com/office/drawing/2014/main" id="{3534EF2F-A1FF-3E4B-AD4F-D7B165CF9D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6" name="Rectangle 26">
              <a:extLst>
                <a:ext uri="{FF2B5EF4-FFF2-40B4-BE49-F238E27FC236}">
                  <a16:creationId xmlns:a16="http://schemas.microsoft.com/office/drawing/2014/main" id="{2EFA35A5-59C0-BC44-8E56-1C675291A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7" name="Rectangle 27">
              <a:extLst>
                <a:ext uri="{FF2B5EF4-FFF2-40B4-BE49-F238E27FC236}">
                  <a16:creationId xmlns:a16="http://schemas.microsoft.com/office/drawing/2014/main" id="{8739B1C0-21EE-EA4B-A26C-0C6FB69266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4473F7CA-816E-C24C-8082-CCC0C2F5A442}"/>
              </a:ext>
            </a:extLst>
          </p:cNvPr>
          <p:cNvGrpSpPr/>
          <p:nvPr/>
        </p:nvGrpSpPr>
        <p:grpSpPr>
          <a:xfrm>
            <a:off x="317733" y="3980634"/>
            <a:ext cx="1797050" cy="304800"/>
            <a:chOff x="533400" y="4648200"/>
            <a:chExt cx="1797050" cy="304800"/>
          </a:xfrm>
        </p:grpSpPr>
        <p:sp>
          <p:nvSpPr>
            <p:cNvPr id="69" name="Rectangle 24">
              <a:extLst>
                <a:ext uri="{FF2B5EF4-FFF2-40B4-BE49-F238E27FC236}">
                  <a16:creationId xmlns:a16="http://schemas.microsoft.com/office/drawing/2014/main" id="{7D76E972-DC5F-4C48-98DB-B95554D209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tx1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>
              <a:extLst>
                <a:ext uri="{FF2B5EF4-FFF2-40B4-BE49-F238E27FC236}">
                  <a16:creationId xmlns:a16="http://schemas.microsoft.com/office/drawing/2014/main" id="{3C004801-923E-1040-882F-AEAA1FEF0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71" name="Rectangle 26">
              <a:extLst>
                <a:ext uri="{FF2B5EF4-FFF2-40B4-BE49-F238E27FC236}">
                  <a16:creationId xmlns:a16="http://schemas.microsoft.com/office/drawing/2014/main" id="{E3007D7A-0080-B345-9717-140412898B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72" name="Rectangle 27">
              <a:extLst>
                <a:ext uri="{FF2B5EF4-FFF2-40B4-BE49-F238E27FC236}">
                  <a16:creationId xmlns:a16="http://schemas.microsoft.com/office/drawing/2014/main" id="{9A2AEB59-6F51-824F-B010-A2B35126E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DF6574F-B68D-2745-A504-1B3E56EC28B1}"/>
              </a:ext>
            </a:extLst>
          </p:cNvPr>
          <p:cNvSpPr txBox="1"/>
          <p:nvPr/>
        </p:nvSpPr>
        <p:spPr>
          <a:xfrm>
            <a:off x="616479" y="5947575"/>
            <a:ext cx="7648888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What happens </a:t>
            </a:r>
            <a:r>
              <a:rPr lang="en-US" sz="2400" dirty="0">
                <a:solidFill>
                  <a:srgbClr val="000000"/>
                </a:solidFill>
              </a:rPr>
              <a:t>with input “</a:t>
            </a:r>
            <a:r>
              <a:rPr lang="en-US" sz="2400" dirty="0">
                <a:solidFill>
                  <a:srgbClr val="000000"/>
                </a:solidFill>
                <a:latin typeface="Courier" pitchFamily="2" charset="0"/>
              </a:rPr>
              <a:t>0123456789012456789012</a:t>
            </a:r>
            <a:r>
              <a:rPr lang="en-US" sz="2400" dirty="0">
                <a:solidFill>
                  <a:srgbClr val="000000"/>
                </a:solidFill>
              </a:rPr>
              <a:t>”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D6C04B5-F21E-8646-8BE1-C053043D762C}"/>
              </a:ext>
            </a:extLst>
          </p:cNvPr>
          <p:cNvSpPr/>
          <p:nvPr/>
        </p:nvSpPr>
        <p:spPr>
          <a:xfrm>
            <a:off x="4197834" y="6409238"/>
            <a:ext cx="3203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</a:rPr>
              <a:t>ASCII of ‘0’ is 0x30, ‘1’ is 0x31, …</a:t>
            </a:r>
            <a:endParaRPr lang="en-US" sz="1800" dirty="0"/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63617EB9-9051-944C-9F63-F8E4C490D7EA}"/>
              </a:ext>
            </a:extLst>
          </p:cNvPr>
          <p:cNvCxnSpPr>
            <a:cxnSpLocks/>
          </p:cNvCxnSpPr>
          <p:nvPr/>
        </p:nvCxnSpPr>
        <p:spPr bwMode="auto">
          <a:xfrm flipV="1">
            <a:off x="2209919" y="2508973"/>
            <a:ext cx="1084824" cy="112775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215388178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2992492" y="3388529"/>
            <a:ext cx="5833866" cy="181331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00000000004006cf &lt;echo&gt;: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4006cf:  48 83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18       sub   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$0x18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4006d3:  48 89 e7          mov   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400" dirty="0">
              <a:solidFill>
                <a:srgbClr val="FF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4006d6:  e8 a5 ff ff ff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400680 &lt;gets&gt;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4006db:  48 89 e7          mov    %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4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4006de:  e8 3d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ff ff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400520 &lt;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4006e3:  48 83 c4 18       add    $0x18,%rsp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4006e7:  c3            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endParaRPr lang="ro-RO" sz="14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62418" y="2926864"/>
            <a:ext cx="873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echo:</a:t>
            </a:r>
          </a:p>
        </p:txBody>
      </p:sp>
      <p:sp>
        <p:nvSpPr>
          <p:cNvPr id="9" name="Line 29">
            <a:extLst>
              <a:ext uri="{FF2B5EF4-FFF2-40B4-BE49-F238E27FC236}">
                <a16:creationId xmlns:a16="http://schemas.microsoft.com/office/drawing/2014/main" id="{750228FA-2F65-C140-AC0F-801B4337E6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03428" y="5663645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Rectangle 30">
            <a:extLst>
              <a:ext uri="{FF2B5EF4-FFF2-40B4-BE49-F238E27FC236}">
                <a16:creationId xmlns:a16="http://schemas.microsoft.com/office/drawing/2014/main" id="{DDAC216C-7EA6-0640-ADCB-023D2421B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178" y="5490607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31">
            <a:extLst>
              <a:ext uri="{FF2B5EF4-FFF2-40B4-BE49-F238E27FC236}">
                <a16:creationId xmlns:a16="http://schemas.microsoft.com/office/drawing/2014/main" id="{291D1D04-A4C0-B149-9ECE-423094A82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643" y="2209316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6" name="Rectangle 28">
            <a:extLst>
              <a:ext uri="{FF2B5EF4-FFF2-40B4-BE49-F238E27FC236}">
                <a16:creationId xmlns:a16="http://schemas.microsoft.com/office/drawing/2014/main" id="{FA6C9616-E3FA-354C-91CA-CD6572CDC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974" y="5480289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ACD337-74F3-3948-B442-16519FBA6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443" y="1839429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47A2A321-0B02-BF4F-A517-0174EEC50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2492" y="1713712"/>
            <a:ext cx="5833866" cy="11669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4006e8:  48 83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08        sub    $0x8,%rsp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4006ec:  b8 00 00 00 00     mov    $0x0,%eax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4006f1:  e8 d9 ff ff ff 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4006cf &lt;echo&gt;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4006f6:  48 83 c4 08        add    $0x8,%rsp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</a:pP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 4006fa:  c3                 </a:t>
            </a:r>
            <a:r>
              <a:rPr lang="en-US" sz="14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4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1DD23C4-0D57-5B4A-85C3-642F03E9528C}"/>
              </a:ext>
            </a:extLst>
          </p:cNvPr>
          <p:cNvSpPr txBox="1"/>
          <p:nvPr/>
        </p:nvSpPr>
        <p:spPr>
          <a:xfrm>
            <a:off x="3029318" y="1279942"/>
            <a:ext cx="1479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call_echo</a:t>
            </a:r>
            <a:r>
              <a:rPr lang="en-US" sz="2400" dirty="0">
                <a:latin typeface="Calibri" pitchFamily="34" charset="0"/>
              </a:rPr>
              <a:t>:</a:t>
            </a:r>
          </a:p>
        </p:txBody>
      </p:sp>
      <p:sp>
        <p:nvSpPr>
          <p:cNvPr id="33" name="Rectangle 22">
            <a:extLst>
              <a:ext uri="{FF2B5EF4-FFF2-40B4-BE49-F238E27FC236}">
                <a16:creationId xmlns:a16="http://schemas.microsoft.com/office/drawing/2014/main" id="{42EAAC10-3C7F-B54E-88DE-1AFCC3004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643" y="3361810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1DEF178-F865-A04A-AB22-B8B8E98FCC1E}"/>
              </a:ext>
            </a:extLst>
          </p:cNvPr>
          <p:cNvGrpSpPr/>
          <p:nvPr/>
        </p:nvGrpSpPr>
        <p:grpSpPr>
          <a:xfrm>
            <a:off x="317643" y="3669613"/>
            <a:ext cx="1797050" cy="304800"/>
            <a:chOff x="2377022" y="2811289"/>
            <a:chExt cx="1797050" cy="304800"/>
          </a:xfrm>
        </p:grpSpPr>
        <p:sp>
          <p:nvSpPr>
            <p:cNvPr id="35" name="Rectangle 24">
              <a:extLst>
                <a:ext uri="{FF2B5EF4-FFF2-40B4-BE49-F238E27FC236}">
                  <a16:creationId xmlns:a16="http://schemas.microsoft.com/office/drawing/2014/main" id="{C7009618-5CD8-F046-BA8D-E47832B49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5">
              <a:extLst>
                <a:ext uri="{FF2B5EF4-FFF2-40B4-BE49-F238E27FC236}">
                  <a16:creationId xmlns:a16="http://schemas.microsoft.com/office/drawing/2014/main" id="{8F87CCD0-5F2B-E34F-B927-F0C07063AE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37" name="Rectangle 26">
              <a:extLst>
                <a:ext uri="{FF2B5EF4-FFF2-40B4-BE49-F238E27FC236}">
                  <a16:creationId xmlns:a16="http://schemas.microsoft.com/office/drawing/2014/main" id="{DCD0A669-53A7-1345-A79A-E952E87879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8" name="Rectangle 27">
              <a:extLst>
                <a:ext uri="{FF2B5EF4-FFF2-40B4-BE49-F238E27FC236}">
                  <a16:creationId xmlns:a16="http://schemas.microsoft.com/office/drawing/2014/main" id="{44A1BC31-4466-6C4F-B253-DC29E21B1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f6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54A19EF-0C61-A641-8D06-01D454369D47}"/>
              </a:ext>
            </a:extLst>
          </p:cNvPr>
          <p:cNvGrpSpPr/>
          <p:nvPr/>
        </p:nvGrpSpPr>
        <p:grpSpPr>
          <a:xfrm>
            <a:off x="322451" y="3339820"/>
            <a:ext cx="1797050" cy="304800"/>
            <a:chOff x="2377022" y="2811289"/>
            <a:chExt cx="1797050" cy="304800"/>
          </a:xfrm>
        </p:grpSpPr>
        <p:sp>
          <p:nvSpPr>
            <p:cNvPr id="40" name="Rectangle 24">
              <a:extLst>
                <a:ext uri="{FF2B5EF4-FFF2-40B4-BE49-F238E27FC236}">
                  <a16:creationId xmlns:a16="http://schemas.microsoft.com/office/drawing/2014/main" id="{A2C2E6F6-2027-7247-8A76-65A7344C3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41" name="Rectangle 25">
              <a:extLst>
                <a:ext uri="{FF2B5EF4-FFF2-40B4-BE49-F238E27FC236}">
                  <a16:creationId xmlns:a16="http://schemas.microsoft.com/office/drawing/2014/main" id="{BEEA7028-4741-304A-BBED-3BC181C35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42" name="Rectangle 26">
              <a:extLst>
                <a:ext uri="{FF2B5EF4-FFF2-40B4-BE49-F238E27FC236}">
                  <a16:creationId xmlns:a16="http://schemas.microsoft.com/office/drawing/2014/main" id="{2549BCA4-D159-1443-9C86-6D1DB71BC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43" name="Rectangle 27">
              <a:extLst>
                <a:ext uri="{FF2B5EF4-FFF2-40B4-BE49-F238E27FC236}">
                  <a16:creationId xmlns:a16="http://schemas.microsoft.com/office/drawing/2014/main" id="{F241EFF1-AA2B-EA46-9633-37C1B53DE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10D8C03-72D5-3843-B57F-2916461396D4}"/>
              </a:ext>
            </a:extLst>
          </p:cNvPr>
          <p:cNvGrpSpPr/>
          <p:nvPr/>
        </p:nvGrpSpPr>
        <p:grpSpPr>
          <a:xfrm>
            <a:off x="317733" y="5536744"/>
            <a:ext cx="1797050" cy="304800"/>
            <a:chOff x="533400" y="4648200"/>
            <a:chExt cx="1797050" cy="304800"/>
          </a:xfrm>
        </p:grpSpPr>
        <p:sp>
          <p:nvSpPr>
            <p:cNvPr id="31" name="Rectangle 24">
              <a:extLst>
                <a:ext uri="{FF2B5EF4-FFF2-40B4-BE49-F238E27FC236}">
                  <a16:creationId xmlns:a16="http://schemas.microsoft.com/office/drawing/2014/main" id="{5C1005FD-4D6C-0A42-8BD0-A752DB1E78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2" name="Rectangle 25">
              <a:extLst>
                <a:ext uri="{FF2B5EF4-FFF2-40B4-BE49-F238E27FC236}">
                  <a16:creationId xmlns:a16="http://schemas.microsoft.com/office/drawing/2014/main" id="{1E3C8D21-02C6-5B41-9D0A-93BEC73B80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45" name="Rectangle 26">
              <a:extLst>
                <a:ext uri="{FF2B5EF4-FFF2-40B4-BE49-F238E27FC236}">
                  <a16:creationId xmlns:a16="http://schemas.microsoft.com/office/drawing/2014/main" id="{41891FB8-8E5F-064A-BB71-5D133DEF7F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46" name="Rectangle 27">
              <a:extLst>
                <a:ext uri="{FF2B5EF4-FFF2-40B4-BE49-F238E27FC236}">
                  <a16:creationId xmlns:a16="http://schemas.microsoft.com/office/drawing/2014/main" id="{747C4989-73DE-0047-A26A-714D722A5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7" name="Rectangle 23">
            <a:extLst>
              <a:ext uri="{FF2B5EF4-FFF2-40B4-BE49-F238E27FC236}">
                <a16:creationId xmlns:a16="http://schemas.microsoft.com/office/drawing/2014/main" id="{D2E3D537-027F-5941-A46F-C87D27C36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733" y="4001631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3D213B3E-3EF0-1F4D-8038-3E4A670037A0}"/>
              </a:ext>
            </a:extLst>
          </p:cNvPr>
          <p:cNvGrpSpPr/>
          <p:nvPr/>
        </p:nvGrpSpPr>
        <p:grpSpPr>
          <a:xfrm>
            <a:off x="317733" y="5225522"/>
            <a:ext cx="1797050" cy="304800"/>
            <a:chOff x="533400" y="4648200"/>
            <a:chExt cx="1797050" cy="304800"/>
          </a:xfrm>
        </p:grpSpPr>
        <p:sp>
          <p:nvSpPr>
            <p:cNvPr id="49" name="Rectangle 24">
              <a:extLst>
                <a:ext uri="{FF2B5EF4-FFF2-40B4-BE49-F238E27FC236}">
                  <a16:creationId xmlns:a16="http://schemas.microsoft.com/office/drawing/2014/main" id="{E551A447-BF28-644B-AFE1-7AEC2FCA2F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50" name="Rectangle 25">
              <a:extLst>
                <a:ext uri="{FF2B5EF4-FFF2-40B4-BE49-F238E27FC236}">
                  <a16:creationId xmlns:a16="http://schemas.microsoft.com/office/drawing/2014/main" id="{4B269E86-968C-AF41-8087-79109812F9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51" name="Rectangle 26">
              <a:extLst>
                <a:ext uri="{FF2B5EF4-FFF2-40B4-BE49-F238E27FC236}">
                  <a16:creationId xmlns:a16="http://schemas.microsoft.com/office/drawing/2014/main" id="{FF9D1872-9705-DF4D-80D4-E3ED1A7DC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2" name="Rectangle 27">
              <a:extLst>
                <a:ext uri="{FF2B5EF4-FFF2-40B4-BE49-F238E27FC236}">
                  <a16:creationId xmlns:a16="http://schemas.microsoft.com/office/drawing/2014/main" id="{9F17D088-936C-4E41-B7F1-A1204DCA90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F2854A26-172F-B54D-91DD-AE618314512C}"/>
              </a:ext>
            </a:extLst>
          </p:cNvPr>
          <p:cNvGrpSpPr/>
          <p:nvPr/>
        </p:nvGrpSpPr>
        <p:grpSpPr>
          <a:xfrm>
            <a:off x="317733" y="4914300"/>
            <a:ext cx="1797050" cy="304800"/>
            <a:chOff x="533400" y="4648200"/>
            <a:chExt cx="1797050" cy="304800"/>
          </a:xfrm>
        </p:grpSpPr>
        <p:sp>
          <p:nvSpPr>
            <p:cNvPr id="54" name="Rectangle 24">
              <a:extLst>
                <a:ext uri="{FF2B5EF4-FFF2-40B4-BE49-F238E27FC236}">
                  <a16:creationId xmlns:a16="http://schemas.microsoft.com/office/drawing/2014/main" id="{92346249-ACB6-CD4E-BD8C-DFAE6F9CF7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5" name="Rectangle 25">
              <a:extLst>
                <a:ext uri="{FF2B5EF4-FFF2-40B4-BE49-F238E27FC236}">
                  <a16:creationId xmlns:a16="http://schemas.microsoft.com/office/drawing/2014/main" id="{AE67244E-06BB-6D45-9F0A-811105C36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6" name="Rectangle 26">
              <a:extLst>
                <a:ext uri="{FF2B5EF4-FFF2-40B4-BE49-F238E27FC236}">
                  <a16:creationId xmlns:a16="http://schemas.microsoft.com/office/drawing/2014/main" id="{4E8CC363-6D63-2347-87B1-47A779CAB8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7" name="Rectangle 27">
              <a:extLst>
                <a:ext uri="{FF2B5EF4-FFF2-40B4-BE49-F238E27FC236}">
                  <a16:creationId xmlns:a16="http://schemas.microsoft.com/office/drawing/2014/main" id="{E48B88E7-077A-F041-99FD-DADCFC3DF3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B13360AC-A461-4A43-B153-2596BF0CC6CE}"/>
              </a:ext>
            </a:extLst>
          </p:cNvPr>
          <p:cNvGrpSpPr/>
          <p:nvPr/>
        </p:nvGrpSpPr>
        <p:grpSpPr>
          <a:xfrm>
            <a:off x="317733" y="4603078"/>
            <a:ext cx="1797050" cy="304800"/>
            <a:chOff x="533400" y="4648200"/>
            <a:chExt cx="1797050" cy="304800"/>
          </a:xfrm>
        </p:grpSpPr>
        <p:sp>
          <p:nvSpPr>
            <p:cNvPr id="59" name="Rectangle 24">
              <a:extLst>
                <a:ext uri="{FF2B5EF4-FFF2-40B4-BE49-F238E27FC236}">
                  <a16:creationId xmlns:a16="http://schemas.microsoft.com/office/drawing/2014/main" id="{BACDEE14-96BA-384B-9D5D-62EC2E3D0A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60" name="Rectangle 25">
              <a:extLst>
                <a:ext uri="{FF2B5EF4-FFF2-40B4-BE49-F238E27FC236}">
                  <a16:creationId xmlns:a16="http://schemas.microsoft.com/office/drawing/2014/main" id="{69E7EF29-2A0B-4E40-80AB-67E389EF4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61" name="Rectangle 26">
              <a:extLst>
                <a:ext uri="{FF2B5EF4-FFF2-40B4-BE49-F238E27FC236}">
                  <a16:creationId xmlns:a16="http://schemas.microsoft.com/office/drawing/2014/main" id="{C95EBB4D-7090-8343-B444-FA9690514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2" name="Rectangle 27">
              <a:extLst>
                <a:ext uri="{FF2B5EF4-FFF2-40B4-BE49-F238E27FC236}">
                  <a16:creationId xmlns:a16="http://schemas.microsoft.com/office/drawing/2014/main" id="{F8D23AFF-A63B-C147-8643-E13911FE6B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5D6B2C5D-8B5B-1A4F-BFBE-3173BAEE1A9A}"/>
              </a:ext>
            </a:extLst>
          </p:cNvPr>
          <p:cNvGrpSpPr/>
          <p:nvPr/>
        </p:nvGrpSpPr>
        <p:grpSpPr>
          <a:xfrm>
            <a:off x="317733" y="4291856"/>
            <a:ext cx="1797050" cy="304800"/>
            <a:chOff x="533400" y="4648200"/>
            <a:chExt cx="1797050" cy="304800"/>
          </a:xfrm>
        </p:grpSpPr>
        <p:sp>
          <p:nvSpPr>
            <p:cNvPr id="64" name="Rectangle 24">
              <a:extLst>
                <a:ext uri="{FF2B5EF4-FFF2-40B4-BE49-F238E27FC236}">
                  <a16:creationId xmlns:a16="http://schemas.microsoft.com/office/drawing/2014/main" id="{8AB640BD-AAD5-C045-8710-26EADD1FE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5" name="Rectangle 25">
              <a:extLst>
                <a:ext uri="{FF2B5EF4-FFF2-40B4-BE49-F238E27FC236}">
                  <a16:creationId xmlns:a16="http://schemas.microsoft.com/office/drawing/2014/main" id="{3534EF2F-A1FF-3E4B-AD4F-D7B165CF9D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6" name="Rectangle 26">
              <a:extLst>
                <a:ext uri="{FF2B5EF4-FFF2-40B4-BE49-F238E27FC236}">
                  <a16:creationId xmlns:a16="http://schemas.microsoft.com/office/drawing/2014/main" id="{2EFA35A5-59C0-BC44-8E56-1C675291A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7" name="Rectangle 27">
              <a:extLst>
                <a:ext uri="{FF2B5EF4-FFF2-40B4-BE49-F238E27FC236}">
                  <a16:creationId xmlns:a16="http://schemas.microsoft.com/office/drawing/2014/main" id="{8739B1C0-21EE-EA4B-A26C-0C6FB69266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4473F7CA-816E-C24C-8082-CCC0C2F5A442}"/>
              </a:ext>
            </a:extLst>
          </p:cNvPr>
          <p:cNvGrpSpPr/>
          <p:nvPr/>
        </p:nvGrpSpPr>
        <p:grpSpPr>
          <a:xfrm>
            <a:off x="317733" y="3980634"/>
            <a:ext cx="1797050" cy="304800"/>
            <a:chOff x="533400" y="4648200"/>
            <a:chExt cx="1797050" cy="304800"/>
          </a:xfrm>
        </p:grpSpPr>
        <p:sp>
          <p:nvSpPr>
            <p:cNvPr id="69" name="Rectangle 24">
              <a:extLst>
                <a:ext uri="{FF2B5EF4-FFF2-40B4-BE49-F238E27FC236}">
                  <a16:creationId xmlns:a16="http://schemas.microsoft.com/office/drawing/2014/main" id="{7D76E972-DC5F-4C48-98DB-B95554D209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tx1"/>
                  </a:solidFill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70" name="Rectangle 25">
              <a:extLst>
                <a:ext uri="{FF2B5EF4-FFF2-40B4-BE49-F238E27FC236}">
                  <a16:creationId xmlns:a16="http://schemas.microsoft.com/office/drawing/2014/main" id="{3C004801-923E-1040-882F-AEAA1FEF0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71" name="Rectangle 26">
              <a:extLst>
                <a:ext uri="{FF2B5EF4-FFF2-40B4-BE49-F238E27FC236}">
                  <a16:creationId xmlns:a16="http://schemas.microsoft.com/office/drawing/2014/main" id="{E3007D7A-0080-B345-9717-140412898B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72" name="Rectangle 27">
              <a:extLst>
                <a:ext uri="{FF2B5EF4-FFF2-40B4-BE49-F238E27FC236}">
                  <a16:creationId xmlns:a16="http://schemas.microsoft.com/office/drawing/2014/main" id="{9A2AEB59-6F51-824F-B010-A2B35126E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73" name="Rectangle 26">
            <a:extLst>
              <a:ext uri="{FF2B5EF4-FFF2-40B4-BE49-F238E27FC236}">
                <a16:creationId xmlns:a16="http://schemas.microsoft.com/office/drawing/2014/main" id="{13551942-D280-884F-8452-414F7D425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990" y="3661457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rPr>
              <a:t>00</a:t>
            </a:r>
          </a:p>
        </p:txBody>
      </p:sp>
      <p:sp>
        <p:nvSpPr>
          <p:cNvPr id="74" name="Rectangle 27">
            <a:extLst>
              <a:ext uri="{FF2B5EF4-FFF2-40B4-BE49-F238E27FC236}">
                <a16:creationId xmlns:a16="http://schemas.microsoft.com/office/drawing/2014/main" id="{DB99DAFA-ED69-D64E-9457-CF5BDB936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7253" y="3661457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rPr>
              <a:t>34</a:t>
            </a: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5FBF9EAE-27C5-BD4A-8E6B-9D51D81476DF}"/>
              </a:ext>
            </a:extLst>
          </p:cNvPr>
          <p:cNvCxnSpPr>
            <a:cxnSpLocks/>
          </p:cNvCxnSpPr>
          <p:nvPr/>
        </p:nvCxnSpPr>
        <p:spPr bwMode="auto">
          <a:xfrm flipV="1">
            <a:off x="2209919" y="2508973"/>
            <a:ext cx="1084824" cy="112775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68CB870-A4E4-B548-9AB3-C1E1D06A0875}"/>
              </a:ext>
            </a:extLst>
          </p:cNvPr>
          <p:cNvCxnSpPr>
            <a:cxnSpLocks/>
          </p:cNvCxnSpPr>
          <p:nvPr/>
        </p:nvCxnSpPr>
        <p:spPr>
          <a:xfrm>
            <a:off x="2408488" y="3118573"/>
            <a:ext cx="458704" cy="160497"/>
          </a:xfrm>
          <a:prstGeom prst="line">
            <a:avLst/>
          </a:prstGeom>
          <a:noFill/>
          <a:ln w="25400" cap="flat">
            <a:solidFill>
              <a:srgbClr val="990000"/>
            </a:solidFill>
            <a:prstDash val="solid"/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5BE2271-D750-B649-9399-0A5538461642}"/>
              </a:ext>
            </a:extLst>
          </p:cNvPr>
          <p:cNvCxnSpPr>
            <a:cxnSpLocks/>
          </p:cNvCxnSpPr>
          <p:nvPr/>
        </p:nvCxnSpPr>
        <p:spPr>
          <a:xfrm>
            <a:off x="2563955" y="2979276"/>
            <a:ext cx="101744" cy="449724"/>
          </a:xfrm>
          <a:prstGeom prst="line">
            <a:avLst/>
          </a:prstGeom>
          <a:noFill/>
          <a:ln w="25400" cap="flat">
            <a:solidFill>
              <a:srgbClr val="990000"/>
            </a:solidFill>
            <a:prstDash val="solid"/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F1EB3E94-8983-BF46-9658-066544DAFD2F}"/>
              </a:ext>
            </a:extLst>
          </p:cNvPr>
          <p:cNvSpPr txBox="1"/>
          <p:nvPr/>
        </p:nvSpPr>
        <p:spPr>
          <a:xfrm>
            <a:off x="432135" y="5947575"/>
            <a:ext cx="8017577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What happens </a:t>
            </a:r>
            <a:r>
              <a:rPr lang="en-US" sz="2400" dirty="0">
                <a:solidFill>
                  <a:srgbClr val="000000"/>
                </a:solidFill>
              </a:rPr>
              <a:t>with input “</a:t>
            </a:r>
            <a:r>
              <a:rPr lang="en-US" sz="2400" dirty="0">
                <a:solidFill>
                  <a:srgbClr val="000000"/>
                </a:solidFill>
                <a:latin typeface="Courier" pitchFamily="2" charset="0"/>
              </a:rPr>
              <a:t>012345678901245678901234</a:t>
            </a:r>
            <a:r>
              <a:rPr lang="en-US" sz="2400" dirty="0">
                <a:solidFill>
                  <a:srgbClr val="000000"/>
                </a:solidFill>
              </a:rPr>
              <a:t>”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205A28D-93BE-8444-BD4A-A3E417F6B661}"/>
              </a:ext>
            </a:extLst>
          </p:cNvPr>
          <p:cNvSpPr/>
          <p:nvPr/>
        </p:nvSpPr>
        <p:spPr>
          <a:xfrm>
            <a:off x="4197834" y="6409238"/>
            <a:ext cx="3203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</a:rPr>
              <a:t>ASCII of ‘0’ is 0x30, ‘1’ is 0x31, …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43249558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/>
              <a:t>Code Injection 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Input string contains byte representation of executable code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Overwrite return address A with address of buffer B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When </a:t>
            </a:r>
            <a:r>
              <a:rPr lang="en-US" sz="2000" dirty="0">
                <a:latin typeface="Courier New" pitchFamily="49" charset="0"/>
              </a:rPr>
              <a:t>Q</a:t>
            </a:r>
            <a:r>
              <a:rPr lang="en-US" sz="2000" dirty="0"/>
              <a:t> executes</a:t>
            </a:r>
            <a:r>
              <a:rPr lang="en-US" sz="2000" dirty="0">
                <a:latin typeface="Courier New" pitchFamily="49" charset="0"/>
              </a:rPr>
              <a:t> ret</a:t>
            </a:r>
            <a:r>
              <a:rPr lang="en-US" sz="2000" dirty="0"/>
              <a:t>, will jump to exploit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3355975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gets(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221297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267017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5630863" y="1154113"/>
            <a:ext cx="3087283" cy="4203700"/>
            <a:chOff x="5630863" y="1154113"/>
            <a:chExt cx="3087283" cy="4203700"/>
          </a:xfrm>
        </p:grpSpPr>
        <p:sp>
          <p:nvSpPr>
            <p:cNvPr id="30726" name="Text Box 6"/>
            <p:cNvSpPr txBox="1">
              <a:spLocks noChangeArrowheads="1"/>
            </p:cNvSpPr>
            <p:nvPr/>
          </p:nvSpPr>
          <p:spPr bwMode="auto">
            <a:xfrm>
              <a:off x="5630863" y="1154113"/>
              <a:ext cx="2674937" cy="36988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Stack after call to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365575" name="Rectangle 7"/>
            <p:cNvSpPr>
              <a:spLocks noChangeArrowheads="1"/>
            </p:cNvSpPr>
            <p:nvPr/>
          </p:nvSpPr>
          <p:spPr bwMode="auto">
            <a:xfrm>
              <a:off x="5727700" y="2819400"/>
              <a:ext cx="10668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 </a:t>
              </a:r>
              <a:r>
                <a:rPr lang="en-US" sz="1800" dirty="0" err="1">
                  <a:latin typeface="Calibri" pitchFamily="34" charset="0"/>
                  <a:cs typeface="+mn-cs"/>
                </a:rPr>
                <a:t>rtn</a:t>
              </a:r>
              <a:r>
                <a:rPr lang="en-US" sz="1800" dirty="0">
                  <a:latin typeface="Calibri" pitchFamily="34" charset="0"/>
                  <a:cs typeface="+mn-cs"/>
                </a:rPr>
                <a:t> </a:t>
              </a:r>
              <a:r>
                <a:rPr lang="en-US" sz="1800" dirty="0" err="1">
                  <a:latin typeface="Calibri" pitchFamily="34" charset="0"/>
                  <a:cs typeface="+mn-cs"/>
                </a:rPr>
                <a:t>addr</a:t>
              </a: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65576" name="Rectangle 8"/>
            <p:cNvSpPr>
              <a:spLocks noChangeArrowheads="1"/>
            </p:cNvSpPr>
            <p:nvPr/>
          </p:nvSpPr>
          <p:spPr bwMode="auto">
            <a:xfrm>
              <a:off x="5727700" y="1600200"/>
              <a:ext cx="1066800" cy="1219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65579" name="Rectangle 11"/>
            <p:cNvSpPr>
              <a:spLocks noChangeArrowheads="1"/>
            </p:cNvSpPr>
            <p:nvPr/>
          </p:nvSpPr>
          <p:spPr bwMode="auto">
            <a:xfrm>
              <a:off x="5727700" y="4724400"/>
              <a:ext cx="1066800" cy="6223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0732" name="Text Box 14"/>
            <p:cNvSpPr txBox="1">
              <a:spLocks noChangeArrowheads="1"/>
            </p:cNvSpPr>
            <p:nvPr/>
          </p:nvSpPr>
          <p:spPr bwMode="auto">
            <a:xfrm>
              <a:off x="7162800" y="2023547"/>
              <a:ext cx="155534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P</a:t>
              </a:r>
              <a:r>
                <a:rPr lang="en-US" sz="1800" b="0" dirty="0">
                  <a:latin typeface="Courier New" pitchFamily="49" charset="0"/>
                </a:rPr>
                <a:t> </a:t>
              </a:r>
              <a:r>
                <a:rPr lang="en-US" sz="1800" b="0" dirty="0">
                  <a:latin typeface="Calibri" pitchFamily="34" charset="0"/>
                </a:rPr>
                <a:t>stack frame</a:t>
              </a:r>
            </a:p>
          </p:txBody>
        </p:sp>
        <p:sp>
          <p:nvSpPr>
            <p:cNvPr id="30733" name="Text Box 15"/>
            <p:cNvSpPr txBox="1">
              <a:spLocks noChangeArrowheads="1"/>
            </p:cNvSpPr>
            <p:nvPr/>
          </p:nvSpPr>
          <p:spPr bwMode="auto">
            <a:xfrm>
              <a:off x="7162800" y="4097615"/>
              <a:ext cx="1469009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Q</a:t>
              </a:r>
              <a:r>
                <a:rPr lang="en-US" sz="1800" b="0" dirty="0">
                  <a:latin typeface="Calibri" pitchFamily="34" charset="0"/>
                </a:rPr>
                <a:t> stack frame</a:t>
              </a:r>
            </a:p>
          </p:txBody>
        </p:sp>
        <p:sp>
          <p:nvSpPr>
            <p:cNvPr id="365587" name="Rectangle 19"/>
            <p:cNvSpPr>
              <a:spLocks noChangeArrowheads="1"/>
            </p:cNvSpPr>
            <p:nvPr/>
          </p:nvSpPr>
          <p:spPr bwMode="auto">
            <a:xfrm>
              <a:off x="5727700" y="3180896"/>
              <a:ext cx="1065213" cy="153459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30739" name="AutoShape 16"/>
            <p:cNvSpPr>
              <a:spLocks/>
            </p:cNvSpPr>
            <p:nvPr/>
          </p:nvSpPr>
          <p:spPr bwMode="auto">
            <a:xfrm rot="10800000">
              <a:off x="6892925" y="1600200"/>
              <a:ext cx="228600" cy="1600200"/>
            </a:xfrm>
            <a:prstGeom prst="leftBrace">
              <a:avLst>
                <a:gd name="adj1" fmla="val 74991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740" name="AutoShape 16"/>
            <p:cNvSpPr>
              <a:spLocks/>
            </p:cNvSpPr>
            <p:nvPr/>
          </p:nvSpPr>
          <p:spPr bwMode="auto">
            <a:xfrm rot="10800000">
              <a:off x="6892925" y="3200400"/>
              <a:ext cx="228600" cy="2157413"/>
            </a:xfrm>
            <a:prstGeom prst="leftBrace">
              <a:avLst>
                <a:gd name="adj1" fmla="val 74976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9876934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/>
              <a:t>Code Injection 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Input string contains byte representation of executable code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Overwrite return address A with address of buffer B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When </a:t>
            </a:r>
            <a:r>
              <a:rPr lang="en-US" sz="2000" dirty="0">
                <a:latin typeface="Courier New" pitchFamily="49" charset="0"/>
              </a:rPr>
              <a:t>Q</a:t>
            </a:r>
            <a:r>
              <a:rPr lang="en-US" sz="2000" dirty="0"/>
              <a:t> executes</a:t>
            </a:r>
            <a:r>
              <a:rPr lang="en-US" sz="2000" dirty="0">
                <a:latin typeface="Courier New" pitchFamily="49" charset="0"/>
              </a:rPr>
              <a:t> ret</a:t>
            </a:r>
            <a:r>
              <a:rPr lang="en-US" sz="2000" dirty="0"/>
              <a:t>, will jump to exploit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3355975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gets(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221297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267017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021138" y="1154113"/>
            <a:ext cx="4697008" cy="4203700"/>
            <a:chOff x="4021138" y="1154113"/>
            <a:chExt cx="4697008" cy="4203700"/>
          </a:xfrm>
        </p:grpSpPr>
        <p:sp>
          <p:nvSpPr>
            <p:cNvPr id="30726" name="Text Box 6"/>
            <p:cNvSpPr txBox="1">
              <a:spLocks noChangeArrowheads="1"/>
            </p:cNvSpPr>
            <p:nvPr/>
          </p:nvSpPr>
          <p:spPr bwMode="auto">
            <a:xfrm>
              <a:off x="5630863" y="1154113"/>
              <a:ext cx="2674937" cy="36988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Stack after call to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365575" name="Rectangle 7"/>
            <p:cNvSpPr>
              <a:spLocks noChangeArrowheads="1"/>
            </p:cNvSpPr>
            <p:nvPr/>
          </p:nvSpPr>
          <p:spPr bwMode="auto">
            <a:xfrm>
              <a:off x="5727700" y="2819400"/>
              <a:ext cx="10668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alibri" pitchFamily="34" charset="0"/>
                  <a:cs typeface="+mn-cs"/>
                </a:rPr>
                <a:t>B</a:t>
              </a:r>
            </a:p>
          </p:txBody>
        </p:sp>
        <p:sp>
          <p:nvSpPr>
            <p:cNvPr id="365576" name="Rectangle 8"/>
            <p:cNvSpPr>
              <a:spLocks noChangeArrowheads="1"/>
            </p:cNvSpPr>
            <p:nvPr/>
          </p:nvSpPr>
          <p:spPr bwMode="auto">
            <a:xfrm>
              <a:off x="5727700" y="1600200"/>
              <a:ext cx="1066800" cy="1219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65579" name="Rectangle 11"/>
            <p:cNvSpPr>
              <a:spLocks noChangeArrowheads="1"/>
            </p:cNvSpPr>
            <p:nvPr/>
          </p:nvSpPr>
          <p:spPr bwMode="auto">
            <a:xfrm>
              <a:off x="5727700" y="4724400"/>
              <a:ext cx="1066800" cy="6223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0732" name="Text Box 14"/>
            <p:cNvSpPr txBox="1">
              <a:spLocks noChangeArrowheads="1"/>
            </p:cNvSpPr>
            <p:nvPr/>
          </p:nvSpPr>
          <p:spPr bwMode="auto">
            <a:xfrm>
              <a:off x="7162800" y="2023547"/>
              <a:ext cx="155534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P</a:t>
              </a:r>
              <a:r>
                <a:rPr lang="en-US" sz="1800" b="0" dirty="0">
                  <a:latin typeface="Courier New" pitchFamily="49" charset="0"/>
                </a:rPr>
                <a:t> </a:t>
              </a:r>
              <a:r>
                <a:rPr lang="en-US" sz="1800" b="0" dirty="0">
                  <a:latin typeface="Calibri" pitchFamily="34" charset="0"/>
                </a:rPr>
                <a:t>stack frame</a:t>
              </a:r>
            </a:p>
          </p:txBody>
        </p:sp>
        <p:sp>
          <p:nvSpPr>
            <p:cNvPr id="30733" name="Text Box 15"/>
            <p:cNvSpPr txBox="1">
              <a:spLocks noChangeArrowheads="1"/>
            </p:cNvSpPr>
            <p:nvPr/>
          </p:nvSpPr>
          <p:spPr bwMode="auto">
            <a:xfrm>
              <a:off x="7162800" y="4097615"/>
              <a:ext cx="1469009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Q</a:t>
              </a:r>
              <a:r>
                <a:rPr lang="en-US" sz="1800" b="0" dirty="0">
                  <a:latin typeface="Calibri" pitchFamily="34" charset="0"/>
                </a:rPr>
                <a:t> stack frame</a:t>
              </a:r>
            </a:p>
          </p:txBody>
        </p:sp>
        <p:sp>
          <p:nvSpPr>
            <p:cNvPr id="30734" name="Text Box 16"/>
            <p:cNvSpPr txBox="1">
              <a:spLocks noChangeArrowheads="1"/>
            </p:cNvSpPr>
            <p:nvPr/>
          </p:nvSpPr>
          <p:spPr bwMode="auto">
            <a:xfrm>
              <a:off x="4975225" y="4478338"/>
              <a:ext cx="314325" cy="36988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B</a:t>
              </a:r>
            </a:p>
          </p:txBody>
        </p:sp>
        <p:sp>
          <p:nvSpPr>
            <p:cNvPr id="30735" name="Line 17"/>
            <p:cNvSpPr>
              <a:spLocks noChangeShapeType="1"/>
            </p:cNvSpPr>
            <p:nvPr/>
          </p:nvSpPr>
          <p:spPr bwMode="auto">
            <a:xfrm>
              <a:off x="5267325" y="4665663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65586" name="Rectangle 18"/>
            <p:cNvSpPr>
              <a:spLocks noChangeArrowheads="1"/>
            </p:cNvSpPr>
            <p:nvPr/>
          </p:nvSpPr>
          <p:spPr bwMode="auto">
            <a:xfrm>
              <a:off x="5727700" y="4078288"/>
              <a:ext cx="10668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365587" name="Rectangle 19"/>
            <p:cNvSpPr>
              <a:spLocks noChangeArrowheads="1"/>
            </p:cNvSpPr>
            <p:nvPr/>
          </p:nvSpPr>
          <p:spPr bwMode="auto">
            <a:xfrm>
              <a:off x="5727700" y="3159125"/>
              <a:ext cx="1065213" cy="9366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30738" name="Text Box 21"/>
            <p:cNvSpPr txBox="1">
              <a:spLocks noChangeArrowheads="1"/>
            </p:cNvSpPr>
            <p:nvPr/>
          </p:nvSpPr>
          <p:spPr bwMode="auto">
            <a:xfrm>
              <a:off x="4021138" y="3451225"/>
              <a:ext cx="1371600" cy="6461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data written</a:t>
              </a:r>
            </a:p>
            <a:p>
              <a:pPr eaLnBrk="0" hangingPunct="0"/>
              <a:r>
                <a:rPr lang="en-US" sz="1800" b="0">
                  <a:latin typeface="Calibri" pitchFamily="34" charset="0"/>
                </a:rPr>
                <a:t>by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30739" name="AutoShape 16"/>
            <p:cNvSpPr>
              <a:spLocks/>
            </p:cNvSpPr>
            <p:nvPr/>
          </p:nvSpPr>
          <p:spPr bwMode="auto">
            <a:xfrm rot="10800000">
              <a:off x="6892925" y="1600200"/>
              <a:ext cx="228600" cy="1600200"/>
            </a:xfrm>
            <a:prstGeom prst="leftBrace">
              <a:avLst>
                <a:gd name="adj1" fmla="val 74991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740" name="AutoShape 16"/>
            <p:cNvSpPr>
              <a:spLocks/>
            </p:cNvSpPr>
            <p:nvPr/>
          </p:nvSpPr>
          <p:spPr bwMode="auto">
            <a:xfrm rot="10800000">
              <a:off x="6892925" y="3200400"/>
              <a:ext cx="228600" cy="2157413"/>
            </a:xfrm>
            <a:prstGeom prst="leftBrace">
              <a:avLst>
                <a:gd name="adj1" fmla="val 74976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741" name="AutoShape 16"/>
            <p:cNvSpPr>
              <a:spLocks/>
            </p:cNvSpPr>
            <p:nvPr/>
          </p:nvSpPr>
          <p:spPr bwMode="auto">
            <a:xfrm rot="10800000" flipH="1">
              <a:off x="5359400" y="2819400"/>
              <a:ext cx="228600" cy="1905000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750071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/>
          </p:cNvSpPr>
          <p:nvPr/>
        </p:nvSpPr>
        <p:spPr bwMode="auto">
          <a:xfrm>
            <a:off x="181775" y="3848034"/>
            <a:ext cx="3300896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(long a, long b)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s;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" name="Rectangle 3"/>
          <p:cNvSpPr>
            <a:spLocks/>
          </p:cNvSpPr>
          <p:nvPr/>
        </p:nvSpPr>
        <p:spPr bwMode="auto">
          <a:xfrm>
            <a:off x="181775" y="1447800"/>
            <a:ext cx="3300896" cy="205077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endParaRPr lang="en-US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(long x, long y, long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t =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(x, y);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3697357" y="3848034"/>
            <a:ext cx="5288279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# a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b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ro-RO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	# a 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400553:  imul   %rsi,%rax	# a * b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# s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ro-RO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</a:t>
            </a:r>
            <a:r>
              <a:rPr lang="ro-RO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6" name="Rectangle 5"/>
          <p:cNvSpPr>
            <a:spLocks/>
          </p:cNvSpPr>
          <p:nvPr/>
        </p:nvSpPr>
        <p:spPr bwMode="auto">
          <a:xfrm>
            <a:off x="3697358" y="1447800"/>
            <a:ext cx="5288279" cy="205077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# x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y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rdx</a:t>
            </a:r>
            <a:endParaRPr lang="sk-SK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400540: push   %rbx		# Save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400541: mov    %rdx,%rbx	# Save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</a:t>
            </a: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callq  400550 &lt;mult2&gt;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# mult2(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x,y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# t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sk-SK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40054c: pop    %rbx		# Restore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40054d: 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CDA1F2A-A91F-2F4C-ACD0-03F451E117C3}"/>
              </a:ext>
            </a:extLst>
          </p:cNvPr>
          <p:cNvCxnSpPr>
            <a:cxnSpLocks/>
          </p:cNvCxnSpPr>
          <p:nvPr/>
        </p:nvCxnSpPr>
        <p:spPr bwMode="auto">
          <a:xfrm>
            <a:off x="4750130" y="1894114"/>
            <a:ext cx="77189" cy="2238499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2DE5AC-9BAE-664D-BEAD-9D77B13B4E9E}"/>
              </a:ext>
            </a:extLst>
          </p:cNvPr>
          <p:cNvCxnSpPr>
            <a:cxnSpLocks/>
          </p:cNvCxnSpPr>
          <p:nvPr/>
        </p:nvCxnSpPr>
        <p:spPr bwMode="auto">
          <a:xfrm flipH="1">
            <a:off x="5949538" y="1894114"/>
            <a:ext cx="1" cy="2238499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36441617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Shape 694"/>
          <p:cNvSpPr>
            <a:spLocks noGrp="1"/>
          </p:cNvSpPr>
          <p:nvPr>
            <p:ph type="title"/>
          </p:nvPr>
        </p:nvSpPr>
        <p:spPr>
          <a:xfrm>
            <a:off x="251520" y="216494"/>
            <a:ext cx="7759701" cy="103028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03584" indent="-103584" defTabSz="795527">
              <a:defRPr sz="3132"/>
            </a:lvl1pPr>
          </a:lstStyle>
          <a:p>
            <a:pPr lvl="0" algn="l">
              <a:defRPr sz="1800" b="0"/>
            </a:pPr>
            <a:r>
              <a:rPr lang="en-US" sz="3200" dirty="0"/>
              <a:t>Thwarting Buffer Overflow Attacks</a:t>
            </a:r>
            <a:endParaRPr sz="44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96875" y="1157135"/>
            <a:ext cx="7896225" cy="5495925"/>
          </a:xfrm>
        </p:spPr>
        <p:txBody>
          <a:bodyPr/>
          <a:lstStyle/>
          <a:p>
            <a:r>
              <a:rPr lang="en-US" dirty="0"/>
              <a:t>Write better code (e.g., use </a:t>
            </a:r>
            <a:r>
              <a:rPr lang="en-US" dirty="0" err="1"/>
              <a:t>fgets</a:t>
            </a:r>
            <a:r>
              <a:rPr lang="en-US" dirty="0"/>
              <a:t> instead of gets)</a:t>
            </a:r>
          </a:p>
          <a:p>
            <a:endParaRPr lang="en-US" dirty="0"/>
          </a:p>
          <a:p>
            <a:r>
              <a:rPr lang="en-US" dirty="0"/>
              <a:t>Limiting executable code regions</a:t>
            </a:r>
          </a:p>
          <a:p>
            <a:pPr lvl="1"/>
            <a:endParaRPr lang="en-US" dirty="0"/>
          </a:p>
          <a:p>
            <a:r>
              <a:rPr lang="en-US" dirty="0"/>
              <a:t>Stack randomization</a:t>
            </a:r>
          </a:p>
          <a:p>
            <a:endParaRPr lang="en-US" dirty="0"/>
          </a:p>
          <a:p>
            <a:r>
              <a:rPr lang="en-US" dirty="0"/>
              <a:t>Stack corruption detection (canary)</a:t>
            </a:r>
          </a:p>
          <a:p>
            <a:endParaRPr lang="en-US" dirty="0"/>
          </a:p>
          <a:p>
            <a:r>
              <a:rPr lang="en-US" dirty="0"/>
              <a:t>But attackers can come up with new attacks</a:t>
            </a:r>
            <a:r>
              <a:rPr lang="mr-IN" dirty="0"/>
              <a:t>…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(Our goal is to understand stack and functions. To learn more about buffer overflow attacks, </a:t>
            </a:r>
            <a:r>
              <a:rPr lang="en-US"/>
              <a:t>read textbook </a:t>
            </a:r>
            <a:r>
              <a:rPr lang="en-US" dirty="0"/>
              <a:t>and take a security course.)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34039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/>
          </p:cNvSpPr>
          <p:nvPr/>
        </p:nvSpPr>
        <p:spPr bwMode="auto">
          <a:xfrm>
            <a:off x="181775" y="3848034"/>
            <a:ext cx="3300896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(long a, long b)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s;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" name="Rectangle 3"/>
          <p:cNvSpPr>
            <a:spLocks/>
          </p:cNvSpPr>
          <p:nvPr/>
        </p:nvSpPr>
        <p:spPr bwMode="auto">
          <a:xfrm>
            <a:off x="181775" y="1447800"/>
            <a:ext cx="3300896" cy="205077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endParaRPr lang="en-US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(long x, long y, long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t =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(x, y);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3697357" y="3848034"/>
            <a:ext cx="5288279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# a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b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ro-RO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	# a 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400553:  imul   %rsi,%rax	# a * b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# s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ro-RO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</a:t>
            </a:r>
            <a:r>
              <a:rPr lang="ro-RO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6" name="Rectangle 5"/>
          <p:cNvSpPr>
            <a:spLocks/>
          </p:cNvSpPr>
          <p:nvPr/>
        </p:nvSpPr>
        <p:spPr bwMode="auto">
          <a:xfrm>
            <a:off x="3697358" y="1447800"/>
            <a:ext cx="5288279" cy="205077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# x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y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rdx</a:t>
            </a:r>
            <a:endParaRPr lang="sk-SK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400540: push   %rbx		# Save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400541: mov    %rdx,%rbx	# Save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</a:t>
            </a: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callq  400550 &lt;mult2&gt;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# mult2(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x,y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# t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sk-SK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40054c: pop    %rbx		# Restore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40054d: 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B495217-D351-BE46-A9E2-BB3C1C292BDD}"/>
              </a:ext>
            </a:extLst>
          </p:cNvPr>
          <p:cNvCxnSpPr>
            <a:cxnSpLocks/>
          </p:cNvCxnSpPr>
          <p:nvPr/>
        </p:nvCxnSpPr>
        <p:spPr bwMode="auto">
          <a:xfrm flipV="1">
            <a:off x="4839195" y="2945081"/>
            <a:ext cx="896587" cy="1828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53023368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747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52450" lvl="1"/>
            <a:r>
              <a:rPr lang="en-US" dirty="0"/>
              <a:t>Contents of register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r>
              <a:rPr lang="en-US" dirty="0"/>
              <a:t> overwritten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552450" lvl="1"/>
            <a:r>
              <a:rPr lang="en-US" dirty="0">
                <a:ea typeface="Zapf Dingbats" charset="0"/>
                <a:cs typeface="Zapf Dingbats" charset="0"/>
              </a:rPr>
              <a:t>This could be trouble ➙ something should be done!</a:t>
            </a:r>
            <a:endParaRPr lang="en-US" sz="1800" dirty="0"/>
          </a:p>
          <a:p>
            <a:pPr marL="838200" lvl="2"/>
            <a:r>
              <a:rPr lang="en-US" dirty="0"/>
              <a:t>Need some coordination</a:t>
            </a:r>
          </a:p>
        </p:txBody>
      </p:sp>
      <p:sp>
        <p:nvSpPr>
          <p:cNvPr id="74757" name="Rectangle 5"/>
          <p:cNvSpPr>
            <a:spLocks/>
          </p:cNvSpPr>
          <p:nvPr/>
        </p:nvSpPr>
        <p:spPr bwMode="auto">
          <a:xfrm>
            <a:off x="760413" y="2670048"/>
            <a:ext cx="3797300" cy="197643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kern="1200" dirty="0">
              <a:solidFill>
                <a:srgbClr val="0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kern="1200" dirty="0">
              <a:solidFill>
                <a:srgbClr val="0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$60637, </a:t>
            </a:r>
            <a:r>
              <a:rPr lang="en-US" sz="1800" b="1" kern="1200" dirty="0">
                <a:solidFill>
                  <a:srgbClr val="C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kern="1200" dirty="0" err="1">
                <a:solidFill>
                  <a:srgbClr val="C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rdx</a:t>
            </a:r>
            <a:endParaRPr lang="en-US" sz="2400" b="1" kern="1200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call who</a:t>
            </a:r>
            <a:endParaRPr lang="en-US" sz="2400" b="1" kern="1200" dirty="0">
              <a:solidFill>
                <a:srgbClr val="0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kern="1200" dirty="0">
                <a:solidFill>
                  <a:srgbClr val="C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kern="1200" dirty="0" err="1">
                <a:solidFill>
                  <a:srgbClr val="C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rdx</a:t>
            </a: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2400" b="1" kern="1200" dirty="0">
              <a:solidFill>
                <a:srgbClr val="0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kern="1200" dirty="0">
              <a:solidFill>
                <a:srgbClr val="0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</a:t>
            </a:r>
          </a:p>
        </p:txBody>
      </p:sp>
      <p:sp>
        <p:nvSpPr>
          <p:cNvPr id="74758" name="Rectangle 6"/>
          <p:cNvSpPr>
            <a:spLocks/>
          </p:cNvSpPr>
          <p:nvPr/>
        </p:nvSpPr>
        <p:spPr bwMode="auto">
          <a:xfrm>
            <a:off x="4751388" y="2670048"/>
            <a:ext cx="3797300" cy="1981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who:</a:t>
            </a:r>
            <a:endParaRPr lang="en-US" sz="2400" b="1" kern="1200" dirty="0">
              <a:solidFill>
                <a:srgbClr val="0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kern="1200" dirty="0">
              <a:solidFill>
                <a:srgbClr val="0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$15213, </a:t>
            </a:r>
            <a:r>
              <a:rPr lang="en-US" sz="1800" b="1" kern="1200" dirty="0">
                <a:solidFill>
                  <a:srgbClr val="C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kern="1200" dirty="0" err="1">
                <a:solidFill>
                  <a:srgbClr val="C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rdx</a:t>
            </a:r>
            <a:endParaRPr lang="en-US" sz="2400" b="1" kern="1200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kern="1200" dirty="0">
              <a:solidFill>
                <a:srgbClr val="0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</a:t>
            </a:r>
          </a:p>
        </p:txBody>
      </p:sp>
    </p:spTree>
    <p:extLst>
      <p:ext uri="{BB962C8B-B14F-4D97-AF65-F5344CB8AC3E}">
        <p14:creationId xmlns:p14="http://schemas.microsoft.com/office/powerpoint/2010/main" val="167302637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757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1" y="1397000"/>
            <a:ext cx="4541336" cy="5435600"/>
          </a:xfrm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endParaRPr lang="en-US" dirty="0"/>
          </a:p>
          <a:p>
            <a:r>
              <a:rPr lang="en-US" dirty="0"/>
              <a:t>Conventions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“Caller 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/>
              <a:t>Caller saves temporary values in its frame before the call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saves temporary values in its frame before using</a:t>
            </a: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restores them before returning to caller</a:t>
            </a:r>
          </a:p>
        </p:txBody>
      </p:sp>
      <p:sp>
        <p:nvSpPr>
          <p:cNvPr id="9" name="AutoShape 13"/>
          <p:cNvSpPr>
            <a:spLocks/>
          </p:cNvSpPr>
          <p:nvPr/>
        </p:nvSpPr>
        <p:spPr bwMode="auto">
          <a:xfrm flipH="1">
            <a:off x="7495522" y="1776165"/>
            <a:ext cx="283441" cy="1417306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0" name="Rectangle 16"/>
          <p:cNvSpPr>
            <a:spLocks/>
          </p:cNvSpPr>
          <p:nvPr/>
        </p:nvSpPr>
        <p:spPr bwMode="auto">
          <a:xfrm>
            <a:off x="7478697" y="1355714"/>
            <a:ext cx="1273598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value</a:t>
            </a:r>
          </a:p>
        </p:txBody>
      </p:sp>
      <p:sp>
        <p:nvSpPr>
          <p:cNvPr id="17" name="Rectangle 16"/>
          <p:cNvSpPr>
            <a:spLocks/>
          </p:cNvSpPr>
          <p:nvPr/>
        </p:nvSpPr>
        <p:spPr bwMode="auto">
          <a:xfrm>
            <a:off x="7783978" y="2299530"/>
            <a:ext cx="110904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18" name="Rectangle 16"/>
          <p:cNvSpPr>
            <a:spLocks/>
          </p:cNvSpPr>
          <p:nvPr/>
        </p:nvSpPr>
        <p:spPr bwMode="auto">
          <a:xfrm>
            <a:off x="7678446" y="3305283"/>
            <a:ext cx="1270468" cy="63094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Caller-saved</a:t>
            </a: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19" name="AutoShape 13"/>
          <p:cNvSpPr>
            <a:spLocks/>
          </p:cNvSpPr>
          <p:nvPr/>
        </p:nvSpPr>
        <p:spPr bwMode="auto">
          <a:xfrm flipH="1">
            <a:off x="7503129" y="3471086"/>
            <a:ext cx="275833" cy="338076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Rectangle 17"/>
          <p:cNvSpPr>
            <a:spLocks/>
          </p:cNvSpPr>
          <p:nvPr/>
        </p:nvSpPr>
        <p:spPr bwMode="auto">
          <a:xfrm>
            <a:off x="7851912" y="4632659"/>
            <a:ext cx="126206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-saved</a:t>
            </a:r>
            <a:endParaRPr lang="en-US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26" name="Rectangle 18"/>
          <p:cNvSpPr>
            <a:spLocks/>
          </p:cNvSpPr>
          <p:nvPr/>
        </p:nvSpPr>
        <p:spPr bwMode="auto">
          <a:xfrm>
            <a:off x="7495522" y="6085933"/>
            <a:ext cx="755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Special</a:t>
            </a:r>
          </a:p>
        </p:txBody>
      </p:sp>
      <p:sp>
        <p:nvSpPr>
          <p:cNvPr id="6" name="Rectangle 5"/>
          <p:cNvSpPr>
            <a:spLocks/>
          </p:cNvSpPr>
          <p:nvPr/>
        </p:nvSpPr>
        <p:spPr bwMode="auto">
          <a:xfrm>
            <a:off x="6211386" y="1437015"/>
            <a:ext cx="1245243" cy="2323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rax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7" name="Rectangle 6"/>
          <p:cNvSpPr>
            <a:spLocks/>
          </p:cNvSpPr>
          <p:nvPr/>
        </p:nvSpPr>
        <p:spPr bwMode="auto">
          <a:xfrm>
            <a:off x="6211386" y="2273341"/>
            <a:ext cx="1245243" cy="232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rdx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6211386" y="2552116"/>
            <a:ext cx="1245243" cy="232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rcx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6211386" y="2830891"/>
            <a:ext cx="1245243" cy="232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6211386" y="3109666"/>
            <a:ext cx="1245243" cy="232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13" name="Rectangle 7"/>
          <p:cNvSpPr>
            <a:spLocks/>
          </p:cNvSpPr>
          <p:nvPr/>
        </p:nvSpPr>
        <p:spPr bwMode="auto">
          <a:xfrm>
            <a:off x="6211386" y="3388441"/>
            <a:ext cx="1245243" cy="232313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14" name="Rectangle 7"/>
          <p:cNvSpPr>
            <a:spLocks/>
          </p:cNvSpPr>
          <p:nvPr/>
        </p:nvSpPr>
        <p:spPr bwMode="auto">
          <a:xfrm>
            <a:off x="6211386" y="3667216"/>
            <a:ext cx="1245243" cy="232313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15" name="Rectangle 5"/>
          <p:cNvSpPr>
            <a:spLocks/>
          </p:cNvSpPr>
          <p:nvPr/>
        </p:nvSpPr>
        <p:spPr bwMode="auto">
          <a:xfrm>
            <a:off x="6211386" y="1715790"/>
            <a:ext cx="1245243" cy="232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rdi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6" name="Rectangle 5"/>
          <p:cNvSpPr>
            <a:spLocks/>
          </p:cNvSpPr>
          <p:nvPr/>
        </p:nvSpPr>
        <p:spPr bwMode="auto">
          <a:xfrm>
            <a:off x="6211386" y="1994565"/>
            <a:ext cx="1245243" cy="232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rsi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8"/>
          <p:cNvSpPr>
            <a:spLocks/>
          </p:cNvSpPr>
          <p:nvPr/>
        </p:nvSpPr>
        <p:spPr bwMode="auto">
          <a:xfrm>
            <a:off x="6211385" y="4114919"/>
            <a:ext cx="1245244" cy="281156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rbx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6211100" y="6142165"/>
            <a:ext cx="1245244" cy="281156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8"/>
          <p:cNvSpPr>
            <a:spLocks/>
          </p:cNvSpPr>
          <p:nvPr/>
        </p:nvSpPr>
        <p:spPr bwMode="auto">
          <a:xfrm>
            <a:off x="6211100" y="5804777"/>
            <a:ext cx="1245244" cy="281156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rbp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8" name="Rectangle 27"/>
          <p:cNvSpPr>
            <a:spLocks/>
          </p:cNvSpPr>
          <p:nvPr/>
        </p:nvSpPr>
        <p:spPr bwMode="auto">
          <a:xfrm>
            <a:off x="6211385" y="4452306"/>
            <a:ext cx="1245244" cy="281156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9" name="Rectangle 8"/>
          <p:cNvSpPr>
            <a:spLocks/>
          </p:cNvSpPr>
          <p:nvPr/>
        </p:nvSpPr>
        <p:spPr bwMode="auto">
          <a:xfrm>
            <a:off x="6211385" y="4789694"/>
            <a:ext cx="1245244" cy="281156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30" name="Rectangle 8"/>
          <p:cNvSpPr>
            <a:spLocks/>
          </p:cNvSpPr>
          <p:nvPr/>
        </p:nvSpPr>
        <p:spPr bwMode="auto">
          <a:xfrm>
            <a:off x="6211385" y="5127081"/>
            <a:ext cx="1245244" cy="281156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33" name="Rectangle 8">
            <a:extLst>
              <a:ext uri="{FF2B5EF4-FFF2-40B4-BE49-F238E27FC236}">
                <a16:creationId xmlns:a16="http://schemas.microsoft.com/office/drawing/2014/main" id="{A342DF97-7681-E94E-B000-B63951457A22}"/>
              </a:ext>
            </a:extLst>
          </p:cNvPr>
          <p:cNvSpPr>
            <a:spLocks/>
          </p:cNvSpPr>
          <p:nvPr/>
        </p:nvSpPr>
        <p:spPr bwMode="auto">
          <a:xfrm>
            <a:off x="6211385" y="5467093"/>
            <a:ext cx="1245244" cy="281156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%r15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A143546-A7D5-6E47-A381-81E3ABA4770C}"/>
              </a:ext>
            </a:extLst>
          </p:cNvPr>
          <p:cNvGrpSpPr/>
          <p:nvPr/>
        </p:nvGrpSpPr>
        <p:grpSpPr>
          <a:xfrm>
            <a:off x="5676886" y="1437016"/>
            <a:ext cx="312683" cy="2462514"/>
            <a:chOff x="8450317" y="1715790"/>
            <a:chExt cx="312683" cy="286634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C544FA6-E6D6-C348-BD56-16991EBB0F20}"/>
                </a:ext>
              </a:extLst>
            </p:cNvPr>
            <p:cNvCxnSpPr/>
            <p:nvPr/>
          </p:nvCxnSpPr>
          <p:spPr bwMode="auto">
            <a:xfrm>
              <a:off x="8450317" y="1715790"/>
              <a:ext cx="312683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74773954-4906-A94D-80E3-AA922026C2C8}"/>
                </a:ext>
              </a:extLst>
            </p:cNvPr>
            <p:cNvCxnSpPr/>
            <p:nvPr/>
          </p:nvCxnSpPr>
          <p:spPr bwMode="auto">
            <a:xfrm>
              <a:off x="8450317" y="2002424"/>
              <a:ext cx="312683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833164F6-6501-A846-A188-A52E2D29930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606658" y="1715790"/>
              <a:ext cx="0" cy="28663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triangle"/>
              <a:tailEnd type="triangle"/>
            </a:ln>
            <a:effectLst/>
          </p:spPr>
        </p:cxnSp>
      </p:grpSp>
      <p:sp>
        <p:nvSpPr>
          <p:cNvPr id="42" name="Rectangle 16">
            <a:extLst>
              <a:ext uri="{FF2B5EF4-FFF2-40B4-BE49-F238E27FC236}">
                <a16:creationId xmlns:a16="http://schemas.microsoft.com/office/drawing/2014/main" id="{049FAD5E-53C3-594B-A7E3-F205C431221A}"/>
              </a:ext>
            </a:extLst>
          </p:cNvPr>
          <p:cNvSpPr>
            <a:spLocks/>
          </p:cNvSpPr>
          <p:nvPr/>
        </p:nvSpPr>
        <p:spPr bwMode="auto">
          <a:xfrm>
            <a:off x="4968743" y="2546641"/>
            <a:ext cx="1211870" cy="353943"/>
          </a:xfrm>
          <a:prstGeom prst="rect">
            <a:avLst/>
          </a:prstGeom>
          <a:solidFill>
            <a:schemeClr val="bg1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Caller-saved</a:t>
            </a:r>
          </a:p>
        </p:txBody>
      </p:sp>
      <p:sp>
        <p:nvSpPr>
          <p:cNvPr id="44" name="AutoShape 13">
            <a:extLst>
              <a:ext uri="{FF2B5EF4-FFF2-40B4-BE49-F238E27FC236}">
                <a16:creationId xmlns:a16="http://schemas.microsoft.com/office/drawing/2014/main" id="{BD4170BA-7B62-2E45-A315-21E2E4A6916A}"/>
              </a:ext>
            </a:extLst>
          </p:cNvPr>
          <p:cNvSpPr>
            <a:spLocks/>
          </p:cNvSpPr>
          <p:nvPr/>
        </p:nvSpPr>
        <p:spPr bwMode="auto">
          <a:xfrm flipH="1">
            <a:off x="7568471" y="4255497"/>
            <a:ext cx="283441" cy="1357027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6CA1C41-C2AC-D645-A3C9-A5F80419B52C}"/>
              </a:ext>
            </a:extLst>
          </p:cNvPr>
          <p:cNvGrpSpPr/>
          <p:nvPr/>
        </p:nvGrpSpPr>
        <p:grpSpPr>
          <a:xfrm>
            <a:off x="5676886" y="4114920"/>
            <a:ext cx="312683" cy="1971014"/>
            <a:chOff x="8450317" y="1715790"/>
            <a:chExt cx="312683" cy="286634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BBF81670-01CB-1A40-9E78-08F6BFD645FF}"/>
                </a:ext>
              </a:extLst>
            </p:cNvPr>
            <p:cNvCxnSpPr/>
            <p:nvPr/>
          </p:nvCxnSpPr>
          <p:spPr bwMode="auto">
            <a:xfrm>
              <a:off x="8450317" y="1715790"/>
              <a:ext cx="312683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0F99ABC7-4D42-6D4F-8873-EC128716F6DF}"/>
                </a:ext>
              </a:extLst>
            </p:cNvPr>
            <p:cNvCxnSpPr/>
            <p:nvPr/>
          </p:nvCxnSpPr>
          <p:spPr bwMode="auto">
            <a:xfrm>
              <a:off x="8450317" y="2002424"/>
              <a:ext cx="312683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A434A69C-E846-DE49-95E7-CAE659FF9D1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606658" y="1715790"/>
              <a:ext cx="0" cy="28663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triangle"/>
              <a:tailEnd type="triangle"/>
            </a:ln>
            <a:effectLst/>
          </p:spPr>
        </p:cxnSp>
      </p:grpSp>
      <p:sp>
        <p:nvSpPr>
          <p:cNvPr id="49" name="Rectangle 16">
            <a:extLst>
              <a:ext uri="{FF2B5EF4-FFF2-40B4-BE49-F238E27FC236}">
                <a16:creationId xmlns:a16="http://schemas.microsoft.com/office/drawing/2014/main" id="{43D9206F-BC26-FA45-9C91-1ABA0C1E6A68}"/>
              </a:ext>
            </a:extLst>
          </p:cNvPr>
          <p:cNvSpPr>
            <a:spLocks/>
          </p:cNvSpPr>
          <p:nvPr/>
        </p:nvSpPr>
        <p:spPr bwMode="auto">
          <a:xfrm>
            <a:off x="4933042" y="4984387"/>
            <a:ext cx="1253869" cy="353943"/>
          </a:xfrm>
          <a:prstGeom prst="rect">
            <a:avLst/>
          </a:prstGeom>
          <a:solidFill>
            <a:schemeClr val="bg1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-saved</a:t>
            </a:r>
          </a:p>
        </p:txBody>
      </p:sp>
    </p:spTree>
    <p:extLst>
      <p:ext uri="{BB962C8B-B14F-4D97-AF65-F5344CB8AC3E}">
        <p14:creationId xmlns:p14="http://schemas.microsoft.com/office/powerpoint/2010/main" val="155086084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24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Review: Stack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372100" cy="5168392"/>
          </a:xfrm>
          <a:ln/>
        </p:spPr>
        <p:txBody>
          <a:bodyPr/>
          <a:lstStyle/>
          <a:p>
            <a:r>
              <a:rPr lang="en-US" dirty="0">
                <a:latin typeface="Calibri" charset="0"/>
                <a:ea typeface="Calibri" charset="0"/>
                <a:cs typeface="Calibri" charset="0"/>
              </a:rPr>
              <a:t>Each “function” has its own space on stack, called a </a:t>
            </a:r>
            <a:r>
              <a:rPr lang="en-US" i="1" dirty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stack</a:t>
            </a:r>
            <a:r>
              <a:rPr lang="en-US" dirty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  <a:sym typeface="Calibri Bold Italic" charset="0"/>
              </a:rPr>
              <a:t>frame</a:t>
            </a:r>
          </a:p>
          <a:p>
            <a:endParaRPr lang="en-US" dirty="0">
              <a:solidFill>
                <a:schemeClr val="accent1"/>
              </a:solidFill>
              <a:latin typeface="Calibri" charset="0"/>
              <a:ea typeface="Calibri" charset="0"/>
              <a:cs typeface="Calibri" charset="0"/>
              <a:sym typeface="Calibri Bold Italic" charset="0"/>
            </a:endParaRPr>
          </a:p>
          <a:p>
            <a:r>
              <a:rPr lang="en-US" dirty="0">
                <a:latin typeface="Calibri" charset="0"/>
                <a:ea typeface="Calibri" charset="0"/>
                <a:cs typeface="Calibri" charset="0"/>
              </a:rPr>
              <a:t>Stack frame management</a:t>
            </a:r>
          </a:p>
          <a:p>
            <a:pPr marL="552450" lvl="1">
              <a:buFont typeface="Wingdings"/>
              <a:defRPr sz="1800" b="0"/>
            </a:pPr>
            <a:r>
              <a:rPr lang="en-US" dirty="0">
                <a:ea typeface="Calibri" charset="0"/>
                <a:cs typeface="Calibri" charset="0"/>
                <a:sym typeface="Calibri"/>
              </a:rPr>
              <a:t>Allocated when enter procedure (“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  <a:sym typeface="Calibri"/>
              </a:rPr>
              <a:t>call</a:t>
            </a:r>
            <a:r>
              <a:rPr lang="en-US" dirty="0">
                <a:ea typeface="Calibri" charset="0"/>
                <a:cs typeface="Calibri" charset="0"/>
                <a:sym typeface="Calibri"/>
              </a:rPr>
              <a:t>” code)</a:t>
            </a:r>
          </a:p>
          <a:p>
            <a:pPr marL="552450" lvl="1">
              <a:buFont typeface="Wingdings"/>
              <a:defRPr sz="1800" b="0"/>
            </a:pPr>
            <a:r>
              <a:rPr lang="en-US" dirty="0" err="1">
                <a:ea typeface="Calibri" charset="0"/>
                <a:cs typeface="Calibri" charset="0"/>
                <a:sym typeface="Calibri"/>
              </a:rPr>
              <a:t>Deallocated</a:t>
            </a:r>
            <a:r>
              <a:rPr lang="en-US" dirty="0">
                <a:ea typeface="Calibri" charset="0"/>
                <a:cs typeface="Calibri" charset="0"/>
                <a:sym typeface="Calibri"/>
              </a:rPr>
              <a:t> when returns (“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  <a:sym typeface="Calibri"/>
              </a:rPr>
              <a:t>ret</a:t>
            </a:r>
            <a:r>
              <a:rPr lang="en-US" dirty="0">
                <a:ea typeface="Calibri" charset="0"/>
                <a:cs typeface="Calibri" charset="0"/>
                <a:sym typeface="Calibri"/>
              </a:rPr>
              <a:t>” code)</a:t>
            </a:r>
            <a:endParaRPr lang="en-US" dirty="0">
              <a:solidFill>
                <a:schemeClr val="accent1"/>
              </a:solidFill>
              <a:latin typeface="Calibri" charset="0"/>
              <a:ea typeface="Calibri" charset="0"/>
              <a:cs typeface="Calibri" charset="0"/>
              <a:sym typeface="Calibri Bold Italic" charset="0"/>
            </a:endParaRPr>
          </a:p>
          <a:p>
            <a:endParaRPr lang="en-US" dirty="0">
              <a:solidFill>
                <a:schemeClr val="accent1"/>
              </a:solidFill>
              <a:latin typeface="Calibri" charset="0"/>
              <a:ea typeface="Calibri" charset="0"/>
              <a:cs typeface="Calibri" charset="0"/>
              <a:sym typeface="Calibri Bold Italic" charset="0"/>
            </a:endParaRPr>
          </a:p>
          <a:p>
            <a:r>
              <a:rPr lang="en-US" dirty="0">
                <a:latin typeface="Calibri" charset="0"/>
                <a:ea typeface="Calibri" charset="0"/>
                <a:cs typeface="Calibri" charset="0"/>
              </a:rPr>
              <a:t>Last-in first-out” (LIFO) stack discipline matches function call/ret patterns </a:t>
            </a:r>
          </a:p>
          <a:p>
            <a:pPr lvl="1"/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If P calls Q, then Q returns before P</a:t>
            </a:r>
          </a:p>
          <a:p>
            <a:endParaRPr lang="en-US" dirty="0">
              <a:ea typeface="Calibri" charset="0"/>
              <a:cs typeface="Calibri" charset="0"/>
              <a:sym typeface="Calibri"/>
            </a:endParaRP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  <a:sym typeface="Calibri"/>
              </a:rPr>
              <a:t>%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  <a:sym typeface="Calibri"/>
              </a:rPr>
              <a:t>rsp</a:t>
            </a:r>
            <a:r>
              <a:rPr lang="en-US" dirty="0">
                <a:ea typeface="Calibri" charset="0"/>
                <a:cs typeface="Calibri" charset="0"/>
                <a:sym typeface="Calibri"/>
              </a:rPr>
              <a:t> must be put back to the end of Caller Frame when </a:t>
            </a:r>
            <a:r>
              <a:rPr lang="en-US" dirty="0" err="1">
                <a:ea typeface="Calibri" charset="0"/>
                <a:cs typeface="Calibri" charset="0"/>
                <a:sym typeface="Calibri"/>
              </a:rPr>
              <a:t>Callee</a:t>
            </a:r>
            <a:r>
              <a:rPr lang="en-US" dirty="0">
                <a:ea typeface="Calibri" charset="0"/>
                <a:cs typeface="Calibri" charset="0"/>
                <a:sym typeface="Calibri"/>
              </a:rPr>
              <a:t> returns</a:t>
            </a:r>
          </a:p>
        </p:txBody>
      </p:sp>
      <p:sp>
        <p:nvSpPr>
          <p:cNvPr id="21" name="Shape 732"/>
          <p:cNvSpPr/>
          <p:nvPr/>
        </p:nvSpPr>
        <p:spPr>
          <a:xfrm>
            <a:off x="6854626" y="4539714"/>
            <a:ext cx="717550" cy="0"/>
          </a:xfrm>
          <a:prstGeom prst="line">
            <a:avLst/>
          </a:prstGeom>
          <a:ln w="25400">
            <a:solidFill/>
            <a:round/>
            <a:tailEnd type="triangle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2" name="Shape 733"/>
          <p:cNvSpPr/>
          <p:nvPr/>
        </p:nvSpPr>
        <p:spPr>
          <a:xfrm>
            <a:off x="5530421" y="3863179"/>
            <a:ext cx="1864699" cy="630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8100" tIns="38100" rIns="38100" bIns="38100">
            <a:spAutoFit/>
          </a:bodyPr>
          <a:lstStyle/>
          <a:p>
            <a:pPr lvl="0" algn="r">
              <a:defRPr sz="1800"/>
            </a:pPr>
            <a:r>
              <a:rPr b="1" dirty="0">
                <a:latin typeface="Calibri Bold"/>
                <a:ea typeface="Calibri Bold"/>
                <a:cs typeface="Calibri Bold"/>
                <a:sym typeface="Calibri Bold"/>
              </a:rPr>
              <a:t>Stack Pointer: </a:t>
            </a: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%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</a:t>
            </a: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sp</a:t>
            </a:r>
          </a:p>
        </p:txBody>
      </p:sp>
      <p:sp>
        <p:nvSpPr>
          <p:cNvPr id="23" name="Shape 734"/>
          <p:cNvSpPr/>
          <p:nvPr/>
        </p:nvSpPr>
        <p:spPr>
          <a:xfrm>
            <a:off x="7395120" y="5177889"/>
            <a:ext cx="1797150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2400" b="1">
                <a:solidFill>
                  <a:srgbClr val="262699"/>
                </a:solidFill>
                <a:latin typeface="Calibri Bold"/>
                <a:ea typeface="Calibri Bold"/>
                <a:cs typeface="Calibri Bold"/>
                <a:sym typeface="Calibri Bold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262699"/>
                </a:solidFill>
              </a:rPr>
              <a:t>Stack “Top”</a:t>
            </a:r>
          </a:p>
        </p:txBody>
      </p:sp>
      <p:sp>
        <p:nvSpPr>
          <p:cNvPr id="24" name="Shape 735"/>
          <p:cNvSpPr/>
          <p:nvPr/>
        </p:nvSpPr>
        <p:spPr>
          <a:xfrm rot="10800000" flipH="1">
            <a:off x="7981751" y="4800063"/>
            <a:ext cx="609600" cy="381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980002"/>
          </a:solidFill>
          <a:ln w="12700">
            <a:miter lim="400000"/>
            <a:tailEnd type="triangle"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graphicFrame>
        <p:nvGraphicFramePr>
          <p:cNvPr id="25" name="Table 736"/>
          <p:cNvGraphicFramePr/>
          <p:nvPr>
            <p:extLst>
              <p:ext uri="{D42A27DB-BD31-4B8C-83A1-F6EECF244321}">
                <p14:modId xmlns:p14="http://schemas.microsoft.com/office/powerpoint/2010/main" val="1666449879"/>
              </p:ext>
            </p:extLst>
          </p:nvPr>
        </p:nvGraphicFramePr>
        <p:xfrm>
          <a:off x="7619801" y="1294864"/>
          <a:ext cx="1320800" cy="34036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018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lang="en-US" sz="2000" b="1" dirty="0">
                          <a:latin typeface="Calibri Bold"/>
                          <a:ea typeface="Calibri Bold"/>
                          <a:cs typeface="Calibri Bold"/>
                          <a:sym typeface="Calibri Bold"/>
                        </a:rPr>
                        <a:t>Caller </a:t>
                      </a:r>
                      <a:r>
                        <a:rPr sz="2000" b="1" dirty="0">
                          <a:latin typeface="Calibri Bold"/>
                          <a:ea typeface="Calibri Bold"/>
                          <a:cs typeface="Calibri Bold"/>
                          <a:sym typeface="Calibri Bold"/>
                        </a:rPr>
                        <a:t>Frame</a:t>
                      </a:r>
                    </a:p>
                  </a:txBody>
                  <a:tcPr marL="50800" marR="50800" marT="50800" marB="50800" anchor="ctr" horzOverflow="overflow">
                    <a:lnL w="38100">
                      <a:solidFill>
                        <a:srgbClr val="000000"/>
                      </a:solidFill>
                      <a:round/>
                    </a:lnL>
                    <a:lnR w="38100">
                      <a:solidFill>
                        <a:srgbClr val="000000"/>
                      </a:solidFill>
                      <a:round/>
                    </a:lnR>
                    <a:lnT w="38100">
                      <a:solidFill>
                        <a:srgbClr val="000000"/>
                      </a:solidFill>
                      <a:round/>
                    </a:lnT>
                    <a:lnB w="381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18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lang="en-US" sz="2000" b="1" dirty="0" err="1">
                          <a:latin typeface="Calibri Bold"/>
                          <a:ea typeface="Calibri Bold"/>
                          <a:cs typeface="Calibri Bold"/>
                          <a:sym typeface="Calibri Bold"/>
                        </a:rPr>
                        <a:t>Callee</a:t>
                      </a:r>
                      <a:r>
                        <a:rPr lang="en-US" sz="2000" b="1" dirty="0">
                          <a:latin typeface="Calibri Bold"/>
                          <a:ea typeface="Calibri Bold"/>
                          <a:cs typeface="Calibri Bold"/>
                          <a:sym typeface="Calibri Bold"/>
                        </a:rPr>
                        <a:t> Frame</a:t>
                      </a:r>
                      <a:endParaRPr sz="2000" b="1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50800" marR="50800" marT="50800" marB="50800" anchor="ctr" horzOverflow="overflow">
                    <a:lnL w="38100">
                      <a:solidFill>
                        <a:srgbClr val="000000"/>
                      </a:solidFill>
                      <a:round/>
                    </a:lnL>
                    <a:lnR w="38100">
                      <a:solidFill>
                        <a:srgbClr val="000000"/>
                      </a:solidFill>
                      <a:round/>
                    </a:lnR>
                    <a:lnT w="38100">
                      <a:solidFill>
                        <a:srgbClr val="000000"/>
                      </a:solidFill>
                      <a:round/>
                    </a:lnT>
                    <a:lnB w="38100">
                      <a:solidFill>
                        <a:srgbClr val="000000"/>
                      </a:solidFill>
                      <a:round/>
                    </a:lnB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06966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input and output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4870555" y="1236689"/>
            <a:ext cx="3547175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(long *p, 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x = *p;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y = x +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*p = y;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5"/>
          <p:cNvSpPr>
            <a:spLocks/>
          </p:cNvSpPr>
          <p:nvPr/>
        </p:nvSpPr>
        <p:spPr bwMode="auto">
          <a:xfrm>
            <a:off x="440961" y="1236689"/>
            <a:ext cx="3763565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60637;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6"/>
          <p:cNvSpPr>
            <a:spLocks/>
          </p:cNvSpPr>
          <p:nvPr/>
        </p:nvSpPr>
        <p:spPr bwMode="auto">
          <a:xfrm>
            <a:off x="4870555" y="2858648"/>
            <a:ext cx="3547175" cy="1418897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>
                  <a:lumMod val="75000"/>
                  <a:lumOff val="25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tx1">
                  <a:lumMod val="75000"/>
                  <a:lumOff val="25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444085" y="2858649"/>
            <a:ext cx="3760656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$60637, 8(%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>
                  <a:lumMod val="75000"/>
                  <a:lumOff val="25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>
                  <a:lumMod val="75000"/>
                  <a:lumOff val="25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237592247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0000"/>
      </a:accent1>
      <a:accent2>
        <a:srgbClr val="333399"/>
      </a:accent2>
      <a:accent3>
        <a:srgbClr val="8F8F8F"/>
      </a:accent3>
      <a:accent4>
        <a:srgbClr val="707070"/>
      </a:accent4>
      <a:accent5>
        <a:srgbClr val="CAAAAA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990000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990000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0000"/>
      </a:accent1>
      <a:accent2>
        <a:srgbClr val="333399"/>
      </a:accent2>
      <a:accent3>
        <a:srgbClr val="8F8F8F"/>
      </a:accent3>
      <a:accent4>
        <a:srgbClr val="707070"/>
      </a:accent4>
      <a:accent5>
        <a:srgbClr val="CAAAAA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990000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990000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0000"/>
      </a:accent1>
      <a:accent2>
        <a:srgbClr val="333399"/>
      </a:accent2>
      <a:accent3>
        <a:srgbClr val="8F8F8F"/>
      </a:accent3>
      <a:accent4>
        <a:srgbClr val="707070"/>
      </a:accent4>
      <a:accent5>
        <a:srgbClr val="CAAAAA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990000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990000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7060</TotalTime>
  <Words>5505</Words>
  <Application>Microsoft Macintosh PowerPoint</Application>
  <PresentationFormat>On-screen Show (4:3)</PresentationFormat>
  <Paragraphs>1360</Paragraphs>
  <Slides>40</Slides>
  <Notes>40</Notes>
  <HiddenSlides>2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40</vt:i4>
      </vt:variant>
    </vt:vector>
  </HeadingPairs>
  <TitlesOfParts>
    <vt:vector size="56" baseType="lpstr">
      <vt:lpstr>Calibri Bold</vt:lpstr>
      <vt:lpstr>Calibri Bold Italic</vt:lpstr>
      <vt:lpstr>Arial</vt:lpstr>
      <vt:lpstr>Arial Narrow Bold</vt:lpstr>
      <vt:lpstr>Avenir Roman</vt:lpstr>
      <vt:lpstr>Calibri</vt:lpstr>
      <vt:lpstr>Courier</vt:lpstr>
      <vt:lpstr>Courier New</vt:lpstr>
      <vt:lpstr>Courier New Bold</vt:lpstr>
      <vt:lpstr>Gill Sans</vt:lpstr>
      <vt:lpstr>Wingdings</vt:lpstr>
      <vt:lpstr>Wingdings 2</vt:lpstr>
      <vt:lpstr>Default</vt:lpstr>
      <vt:lpstr>1_Default</vt:lpstr>
      <vt:lpstr>Title Only</vt:lpstr>
      <vt:lpstr>1_Title and Content</vt:lpstr>
      <vt:lpstr> Machine-Level Programming: Functions and the call stack (Part II), Buffer Overflow  cs154 Introduction to Computer Systems   Junchen Jiang </vt:lpstr>
      <vt:lpstr>Today</vt:lpstr>
      <vt:lpstr>Procedure Data Flow</vt:lpstr>
      <vt:lpstr>PowerPoint Presentation</vt:lpstr>
      <vt:lpstr>PowerPoint Presentation</vt:lpstr>
      <vt:lpstr>Register Saving Conventions</vt:lpstr>
      <vt:lpstr>Register Saving Conventions</vt:lpstr>
      <vt:lpstr>Review: Stack</vt:lpstr>
      <vt:lpstr>Example: input and output</vt:lpstr>
      <vt:lpstr>Example: input and output</vt:lpstr>
      <vt:lpstr>Example: input and output</vt:lpstr>
      <vt:lpstr>Example (cont.)</vt:lpstr>
      <vt:lpstr>Example (cont.)</vt:lpstr>
      <vt:lpstr>Example (cont.)</vt:lpstr>
      <vt:lpstr>Example (cont.)</vt:lpstr>
      <vt:lpstr>Example (cont.)</vt:lpstr>
      <vt:lpstr>Example (cont.)</vt:lpstr>
      <vt:lpstr>Example (cont.)</vt:lpstr>
      <vt:lpstr>Example (cont.)</vt:lpstr>
      <vt:lpstr>Example (cont.)</vt:lpstr>
      <vt:lpstr>Example (cont.)</vt:lpstr>
      <vt:lpstr>Example (cont.)</vt:lpstr>
      <vt:lpstr>Example (cont.)</vt:lpstr>
      <vt:lpstr>Example (cont.)</vt:lpstr>
      <vt:lpstr>Example (cont.)</vt:lpstr>
      <vt:lpstr>Summary of Stack Discipline</vt:lpstr>
      <vt:lpstr>x86-64 Procedure Summary</vt:lpstr>
      <vt:lpstr>Where is the Stack? x86-64 Linux Memory Layout</vt:lpstr>
      <vt:lpstr>Today</vt:lpstr>
      <vt:lpstr>What is Buffer Overflow?</vt:lpstr>
      <vt:lpstr>String Library Code</vt:lpstr>
      <vt:lpstr>Vulnerable Buffer Code</vt:lpstr>
      <vt:lpstr>Buffer Overflow Disassembly</vt:lpstr>
      <vt:lpstr>Buffer Overflow Disassembly</vt:lpstr>
      <vt:lpstr>Buffer Overflow Disassembly</vt:lpstr>
      <vt:lpstr>Buffer Overflow Disassembly</vt:lpstr>
      <vt:lpstr>Buffer Overflow Disassembly</vt:lpstr>
      <vt:lpstr>Code Injection Attacks</vt:lpstr>
      <vt:lpstr>Code Injection Attacks</vt:lpstr>
      <vt:lpstr>Thwarting Buffer Overflow Attacks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Machine-Level Programming: Functions and the call stack  cs154 Introduction to Computer Systems Lecture 7 Section ?????, Web aside ??? </dc:title>
  <cp:lastModifiedBy>Junchen Jiang</cp:lastModifiedBy>
  <cp:revision>284</cp:revision>
  <dcterms:modified xsi:type="dcterms:W3CDTF">2020-04-19T21:03:30Z</dcterms:modified>
</cp:coreProperties>
</file>