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8"/>
  </p:notesMasterIdLst>
  <p:sldIdLst>
    <p:sldId id="256" r:id="rId2"/>
    <p:sldId id="269" r:id="rId3"/>
    <p:sldId id="363" r:id="rId4"/>
    <p:sldId id="257" r:id="rId5"/>
    <p:sldId id="270" r:id="rId6"/>
    <p:sldId id="271" r:id="rId7"/>
    <p:sldId id="272" r:id="rId8"/>
    <p:sldId id="328" r:id="rId9"/>
    <p:sldId id="364" r:id="rId10"/>
    <p:sldId id="319" r:id="rId11"/>
    <p:sldId id="289" r:id="rId12"/>
    <p:sldId id="365" r:id="rId13"/>
    <p:sldId id="330" r:id="rId14"/>
    <p:sldId id="366" r:id="rId15"/>
    <p:sldId id="331" r:id="rId16"/>
    <p:sldId id="332" r:id="rId17"/>
    <p:sldId id="333" r:id="rId18"/>
    <p:sldId id="334" r:id="rId19"/>
    <p:sldId id="335" r:id="rId20"/>
    <p:sldId id="367" r:id="rId21"/>
    <p:sldId id="368" r:id="rId22"/>
    <p:sldId id="369" r:id="rId23"/>
    <p:sldId id="336" r:id="rId24"/>
    <p:sldId id="337" r:id="rId25"/>
    <p:sldId id="338" r:id="rId26"/>
    <p:sldId id="279" r:id="rId27"/>
    <p:sldId id="339" r:id="rId28"/>
    <p:sldId id="340" r:id="rId29"/>
    <p:sldId id="341" r:id="rId30"/>
    <p:sldId id="374" r:id="rId31"/>
    <p:sldId id="370" r:id="rId32"/>
    <p:sldId id="371" r:id="rId33"/>
    <p:sldId id="372" r:id="rId34"/>
    <p:sldId id="344" r:id="rId35"/>
    <p:sldId id="375" r:id="rId36"/>
    <p:sldId id="376" r:id="rId37"/>
    <p:sldId id="343" r:id="rId38"/>
    <p:sldId id="349" r:id="rId39"/>
    <p:sldId id="346" r:id="rId40"/>
    <p:sldId id="293" r:id="rId41"/>
    <p:sldId id="285" r:id="rId42"/>
    <p:sldId id="378" r:id="rId43"/>
    <p:sldId id="379" r:id="rId44"/>
    <p:sldId id="287" r:id="rId45"/>
    <p:sldId id="360" r:id="rId46"/>
    <p:sldId id="352" r:id="rId47"/>
  </p:sldIdLst>
  <p:sldSz cx="9144000" cy="6858000" type="screen4x3"/>
  <p:notesSz cx="6858000" cy="9144000"/>
  <p:defaultTextStyle>
    <a:lvl1pPr>
      <a:defRPr sz="2400">
        <a:latin typeface="Arial Narrow Bold"/>
        <a:ea typeface="Arial Narrow Bold"/>
        <a:cs typeface="Arial Narrow Bold"/>
        <a:sym typeface="Arial Narrow Bold"/>
      </a:defRPr>
    </a:lvl1pPr>
    <a:lvl2pPr indent="457200">
      <a:defRPr sz="2400">
        <a:latin typeface="Arial Narrow Bold"/>
        <a:ea typeface="Arial Narrow Bold"/>
        <a:cs typeface="Arial Narrow Bold"/>
        <a:sym typeface="Arial Narrow Bold"/>
      </a:defRPr>
    </a:lvl2pPr>
    <a:lvl3pPr indent="914400">
      <a:defRPr sz="2400">
        <a:latin typeface="Arial Narrow Bold"/>
        <a:ea typeface="Arial Narrow Bold"/>
        <a:cs typeface="Arial Narrow Bold"/>
        <a:sym typeface="Arial Narrow Bold"/>
      </a:defRPr>
    </a:lvl3pPr>
    <a:lvl4pPr indent="1371600">
      <a:defRPr sz="2400">
        <a:latin typeface="Arial Narrow Bold"/>
        <a:ea typeface="Arial Narrow Bold"/>
        <a:cs typeface="Arial Narrow Bold"/>
        <a:sym typeface="Arial Narrow Bold"/>
      </a:defRPr>
    </a:lvl4pPr>
    <a:lvl5pPr indent="1828800">
      <a:defRPr sz="2400">
        <a:latin typeface="Arial Narrow Bold"/>
        <a:ea typeface="Arial Narrow Bold"/>
        <a:cs typeface="Arial Narrow Bold"/>
        <a:sym typeface="Arial Narrow Bold"/>
      </a:defRPr>
    </a:lvl5pPr>
    <a:lvl6pPr indent="2286000">
      <a:defRPr sz="2400">
        <a:latin typeface="Arial Narrow Bold"/>
        <a:ea typeface="Arial Narrow Bold"/>
        <a:cs typeface="Arial Narrow Bold"/>
        <a:sym typeface="Arial Narrow Bold"/>
      </a:defRPr>
    </a:lvl6pPr>
    <a:lvl7pPr indent="2743200">
      <a:defRPr sz="2400">
        <a:latin typeface="Arial Narrow Bold"/>
        <a:ea typeface="Arial Narrow Bold"/>
        <a:cs typeface="Arial Narrow Bold"/>
        <a:sym typeface="Arial Narrow Bold"/>
      </a:defRPr>
    </a:lvl7pPr>
    <a:lvl8pPr indent="3200400">
      <a:defRPr sz="2400">
        <a:latin typeface="Arial Narrow Bold"/>
        <a:ea typeface="Arial Narrow Bold"/>
        <a:cs typeface="Arial Narrow Bold"/>
        <a:sym typeface="Arial Narrow Bold"/>
      </a:defRPr>
    </a:lvl8pPr>
    <a:lvl9pPr indent="3657600">
      <a:defRPr sz="2400">
        <a:latin typeface="Arial Narrow Bold"/>
        <a:ea typeface="Arial Narrow Bold"/>
        <a:cs typeface="Arial Narrow Bold"/>
        <a:sym typeface="Arial Narrow Bold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Arial Narrow"/>
          <a:ea typeface="Arial Narrow"/>
          <a:cs typeface="Arial Narrow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C7B018BB-80A7-4F77-B60F-C8B233D01FF8}" styleName="">
    <a:tblBg/>
    <a:wholeTbl>
      <a:tcTxStyle b="on" i="on">
        <a:font>
          <a:latin typeface="Arial Narrow"/>
          <a:ea typeface="Arial Narrow"/>
          <a:cs typeface="Arial Narrow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ECDD"/>
          </a:solidFill>
        </a:fill>
      </a:tcStyle>
    </a:wholeTbl>
    <a:band2H>
      <a:tcTxStyle/>
      <a:tcStyle>
        <a:tcBdr/>
        <a:fill>
          <a:solidFill>
            <a:srgbClr val="E6F6EF"/>
          </a:solidFill>
        </a:fill>
      </a:tcStyle>
    </a:band2H>
    <a:firstCol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CC99"/>
          </a:solidFill>
        </a:fill>
      </a:tcStyle>
    </a:firstCol>
    <a:la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CC99"/>
          </a:solidFill>
        </a:fill>
      </a:tcStyle>
    </a:lastRow>
    <a:fir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CC99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Arial Narrow"/>
          <a:ea typeface="Arial Narrow"/>
          <a:cs typeface="Arial Narrow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Col>
    <a:la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Arial Narrow"/>
          <a:ea typeface="Arial Narrow"/>
          <a:cs typeface="Arial Narrow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CCCE6"/>
          </a:solidFill>
        </a:fill>
      </a:tcStyle>
    </a:wholeTbl>
    <a:band2H>
      <a:tcTxStyle/>
      <a:tcStyle>
        <a:tcBdr/>
        <a:fill>
          <a:solidFill>
            <a:srgbClr val="E7E7F3"/>
          </a:solidFill>
        </a:fill>
      </a:tcStyle>
    </a:band2H>
    <a:firstCol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D2DB9"/>
          </a:solidFill>
        </a:fill>
      </a:tcStyle>
    </a:firstCol>
    <a:la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D2DB9"/>
          </a:solidFill>
        </a:fill>
      </a:tcStyle>
    </a:lastRow>
    <a:fir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D2DB9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Arial Narrow"/>
          <a:ea typeface="Arial Narrow"/>
          <a:cs typeface="Arial Narrow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CC99"/>
          </a:solidFill>
        </a:fill>
      </a:tcStyle>
    </a:firstCol>
    <a:lastRow>
      <a:tcTxStyle b="on" i="on">
        <a:font>
          <a:latin typeface="Arial Narrow"/>
          <a:ea typeface="Arial Narrow"/>
          <a:cs typeface="Arial Narrow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CC99"/>
          </a:solidFill>
        </a:fill>
      </a:tcStyle>
    </a:firstRow>
  </a:tblStyle>
  <a:tblStyle styleId="{2708684C-4D16-4618-839F-0558EEFCDFE6}" styleName="">
    <a:tblBg/>
    <a:wholeTbl>
      <a:tcTxStyle b="on" i="on">
        <a:font>
          <a:latin typeface="Arial Narrow"/>
          <a:ea typeface="Arial Narrow"/>
          <a:cs typeface="Arial Narrow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48"/>
    <p:restoredTop sz="84709"/>
  </p:normalViewPr>
  <p:slideViewPr>
    <p:cSldViewPr snapToGrid="0" snapToObjects="1">
      <p:cViewPr>
        <p:scale>
          <a:sx n="185" d="100"/>
          <a:sy n="185" d="100"/>
        </p:scale>
        <p:origin x="7056" y="1176"/>
      </p:cViewPr>
      <p:guideLst/>
    </p:cSldViewPr>
  </p:slideViewPr>
  <p:outlineViewPr>
    <p:cViewPr>
      <p:scale>
        <a:sx n="33" d="100"/>
        <a:sy n="33" d="100"/>
      </p:scale>
      <p:origin x="0" y="-16008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63" name="Shape 63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1213557644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1pPr>
    <a:lvl2pPr indent="228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2pPr>
    <a:lvl3pPr indent="457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3pPr>
    <a:lvl4pPr indent="685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4pPr>
    <a:lvl5pPr indent="9144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5pPr>
    <a:lvl6pPr indent="11430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6pPr>
    <a:lvl7pPr indent="1371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7pPr>
    <a:lvl8pPr indent="1600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8pPr>
    <a:lvl9pPr indent="1828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9095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1309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85127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6948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2967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5804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7910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1978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700065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43365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1366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138038256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07751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07172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424070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997105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976687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388588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33468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67694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174466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14135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400" b="0" dirty="0"/>
          </a:p>
        </p:txBody>
      </p:sp>
    </p:spTree>
    <p:extLst>
      <p:ext uri="{BB962C8B-B14F-4D97-AF65-F5344CB8AC3E}">
        <p14:creationId xmlns:p14="http://schemas.microsoft.com/office/powerpoint/2010/main" val="400275278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7532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44223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90678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698269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27277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35270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41628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72347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4144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9530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84428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91870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10587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44156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5466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46491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1" name="Shape 1091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1092" name="Shape 109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defTabSz="914400">
              <a:lnSpc>
                <a:spcPct val="100000"/>
              </a:lnSpc>
              <a:spcBef>
                <a:spcPts val="400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/>
            </a:pPr>
            <a:r>
              <a:rPr lang="en-US" sz="1200" b="1" dirty="0"/>
              <a:t>Using Union to Access Bit Patterns</a:t>
            </a:r>
            <a:endParaRPr lang="en-US" sz="1200" dirty="0"/>
          </a:p>
          <a:p>
            <a:pPr lvl="0">
              <a:defRPr sz="1800"/>
            </a:pPr>
            <a:r>
              <a:rPr lang="en-US" sz="1200" dirty="0"/>
              <a:t>For example, 1.0 (single precision)</a:t>
            </a:r>
          </a:p>
          <a:p>
            <a:pPr lvl="0">
              <a:defRPr sz="1800"/>
            </a:pPr>
            <a:endParaRPr lang="en-US" sz="1200" dirty="0"/>
          </a:p>
          <a:p>
            <a:pPr lvl="0">
              <a:defRPr sz="1800"/>
            </a:pPr>
            <a:r>
              <a:rPr lang="en-US" sz="1200" dirty="0"/>
              <a:t>Binary representation</a:t>
            </a:r>
          </a:p>
          <a:p>
            <a:pPr lvl="0">
              <a:defRPr sz="1800"/>
            </a:pPr>
            <a:r>
              <a:rPr lang="en-US" sz="1200" dirty="0"/>
              <a:t>0 0111111 1 23</a:t>
            </a:r>
            <a:r>
              <a:rPr lang="en-US" sz="1200" baseline="0" dirty="0"/>
              <a:t> 0’s</a:t>
            </a:r>
          </a:p>
          <a:p>
            <a:pPr lvl="0">
              <a:defRPr sz="1800"/>
            </a:pPr>
            <a:r>
              <a:rPr lang="en-US" sz="1200" baseline="0" dirty="0"/>
              <a:t>Hex representation</a:t>
            </a:r>
          </a:p>
          <a:p>
            <a:pPr lvl="0">
              <a:defRPr sz="1800"/>
            </a:pPr>
            <a:r>
              <a:rPr lang="en-US" sz="1200" baseline="0" dirty="0"/>
              <a:t>0x3F800000</a:t>
            </a:r>
          </a:p>
          <a:p>
            <a:pPr lvl="0">
              <a:defRPr sz="1800"/>
            </a:pPr>
            <a:endParaRPr lang="en-US" sz="1200" baseline="0" dirty="0"/>
          </a:p>
          <a:p>
            <a:pPr lvl="0">
              <a:defRPr sz="1800"/>
            </a:pPr>
            <a:r>
              <a:rPr lang="en-US" sz="1200" baseline="0" dirty="0"/>
              <a:t>1 in hex</a:t>
            </a:r>
          </a:p>
          <a:p>
            <a:pPr lvl="0">
              <a:defRPr sz="1800"/>
            </a:pPr>
            <a:r>
              <a:rPr lang="en-US" sz="1200" baseline="0" dirty="0"/>
              <a:t>0x00000001 (</a:t>
            </a:r>
            <a:r>
              <a:rPr lang="en-US" sz="1200" baseline="0" dirty="0" err="1"/>
              <a:t>denormalized</a:t>
            </a:r>
            <a:r>
              <a:rPr lang="en-US" sz="1200" baseline="0" dirty="0"/>
              <a:t> floating point)</a:t>
            </a:r>
          </a:p>
          <a:p>
            <a:pPr lvl="0">
              <a:defRPr sz="1800"/>
            </a:pPr>
            <a:r>
              <a:rPr lang="en-US" sz="1200" baseline="0" dirty="0"/>
              <a:t>What’s that for single precision floating point number?</a:t>
            </a:r>
          </a:p>
          <a:p>
            <a:pPr lvl="0">
              <a:defRPr sz="1800"/>
            </a:pPr>
            <a:r>
              <a:rPr lang="en-US" sz="1200" baseline="0" dirty="0"/>
              <a:t>1.4e-45</a:t>
            </a:r>
          </a:p>
        </p:txBody>
      </p:sp>
    </p:spTree>
    <p:extLst>
      <p:ext uri="{BB962C8B-B14F-4D97-AF65-F5344CB8AC3E}">
        <p14:creationId xmlns:p14="http://schemas.microsoft.com/office/powerpoint/2010/main" val="19772841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9918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8596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Shape 621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622" name="Shape 62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defTabSz="914400">
              <a:lnSpc>
                <a:spcPct val="100000"/>
              </a:lnSpc>
              <a:spcBef>
                <a:spcPts val="400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/>
            </a:pPr>
            <a:endParaRPr sz="1200" dirty="0"/>
          </a:p>
        </p:txBody>
      </p:sp>
    </p:spTree>
    <p:extLst>
      <p:ext uri="{BB962C8B-B14F-4D97-AF65-F5344CB8AC3E}">
        <p14:creationId xmlns:p14="http://schemas.microsoft.com/office/powerpoint/2010/main" val="12817587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05947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lvl="0" indent="0" defTabSz="45720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1658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>
            <a:spLocks noGrp="1"/>
          </p:cNvSpPr>
          <p:nvPr>
            <p:ph type="title"/>
          </p:nvPr>
        </p:nvSpPr>
        <p:spPr>
          <a:xfrm>
            <a:off x="685800" y="999849"/>
            <a:ext cx="7772400" cy="2886351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1" name="Shape 11"/>
          <p:cNvSpPr>
            <a:spLocks noGrp="1"/>
          </p:cNvSpPr>
          <p:nvPr>
            <p:ph type="body" idx="1"/>
          </p:nvPr>
        </p:nvSpPr>
        <p:spPr>
          <a:xfrm>
            <a:off x="685800" y="3886200"/>
            <a:ext cx="7677492" cy="29718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400"/>
              </a:spcBef>
              <a:buClrTx/>
              <a:buSzTx/>
              <a:buFontTx/>
              <a:buNone/>
              <a:defRPr sz="2000" b="0"/>
            </a:lvl1pPr>
            <a:lvl2pPr marL="0" indent="457200">
              <a:spcBef>
                <a:spcPts val="400"/>
              </a:spcBef>
              <a:buClrTx/>
              <a:buSzTx/>
              <a:buFontTx/>
              <a:buNone/>
              <a:defRPr sz="2000" b="0"/>
            </a:lvl2pPr>
            <a:lvl3pPr marL="0" indent="914400">
              <a:spcBef>
                <a:spcPts val="400"/>
              </a:spcBef>
              <a:buClrTx/>
              <a:buSzTx/>
              <a:buFontTx/>
              <a:buNone/>
              <a:defRPr sz="2000" b="0"/>
            </a:lvl3pPr>
            <a:lvl4pPr marL="0" indent="1371600">
              <a:spcBef>
                <a:spcPts val="400"/>
              </a:spcBef>
              <a:buClrTx/>
              <a:buSzTx/>
              <a:buFontTx/>
              <a:buNone/>
              <a:defRPr sz="2000" b="0"/>
            </a:lvl4pPr>
            <a:lvl5pPr marL="0" indent="1828800">
              <a:spcBef>
                <a:spcPts val="400"/>
              </a:spcBef>
              <a:buClrTx/>
              <a:buSzTx/>
              <a:buFontTx/>
              <a:buNone/>
              <a:defRPr sz="2000" b="0"/>
            </a:lvl5pPr>
          </a:lstStyle>
          <a:p>
            <a:pPr lvl="0">
              <a:defRPr sz="1800"/>
            </a:pPr>
            <a:r>
              <a:rPr sz="2000"/>
              <a:t>Body Level One</a:t>
            </a:r>
          </a:p>
          <a:p>
            <a:pPr lvl="1">
              <a:defRPr sz="1800"/>
            </a:pPr>
            <a:r>
              <a:rPr sz="2000"/>
              <a:t>Body Level Two</a:t>
            </a:r>
          </a:p>
          <a:p>
            <a:pPr lvl="2">
              <a:defRPr sz="1800"/>
            </a:pPr>
            <a:r>
              <a:rPr sz="2000"/>
              <a:t>Body Level Three</a:t>
            </a:r>
          </a:p>
          <a:p>
            <a:pPr lvl="3">
              <a:defRPr sz="1800"/>
            </a:pPr>
            <a:r>
              <a:rPr sz="2000"/>
              <a:t>Body Level Four</a:t>
            </a:r>
          </a:p>
          <a:p>
            <a:pPr lvl="4">
              <a:defRPr sz="1800"/>
            </a:pPr>
            <a:r>
              <a:rPr sz="2000"/>
              <a:t>Body Level Five</a:t>
            </a:r>
          </a:p>
        </p:txBody>
      </p:sp>
      <p:sp>
        <p:nvSpPr>
          <p:cNvPr id="12" name="Shape 1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xfrm>
            <a:off x="6958013" y="0"/>
            <a:ext cx="2185988" cy="6562725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52" name="Shape 52"/>
          <p:cNvSpPr>
            <a:spLocks noGrp="1"/>
          </p:cNvSpPr>
          <p:nvPr>
            <p:ph type="body" idx="1"/>
          </p:nvPr>
        </p:nvSpPr>
        <p:spPr>
          <a:xfrm>
            <a:off x="396875" y="228600"/>
            <a:ext cx="6408738" cy="662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  <p:sp>
        <p:nvSpPr>
          <p:cNvPr id="53" name="Shape 5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>
            <a:spLocks noGrp="1"/>
          </p:cNvSpPr>
          <p:nvPr>
            <p:ph type="title"/>
          </p:nvPr>
        </p:nvSpPr>
        <p:spPr>
          <a:xfrm>
            <a:off x="396875" y="0"/>
            <a:ext cx="8747125" cy="12192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56" name="Shape 56"/>
          <p:cNvSpPr>
            <a:spLocks noGrp="1"/>
          </p:cNvSpPr>
          <p:nvPr>
            <p:ph type="body" idx="1"/>
          </p:nvPr>
        </p:nvSpPr>
        <p:spPr>
          <a:xfrm>
            <a:off x="638175" y="1362075"/>
            <a:ext cx="3871913" cy="5495925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  <p:sp>
        <p:nvSpPr>
          <p:cNvPr id="57" name="Shape 5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>
            <a:spLocks noGrp="1"/>
          </p:cNvSpPr>
          <p:nvPr>
            <p:ph type="title"/>
          </p:nvPr>
        </p:nvSpPr>
        <p:spPr>
          <a:xfrm>
            <a:off x="396875" y="0"/>
            <a:ext cx="8747125" cy="12192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60" name="Shape 60"/>
          <p:cNvSpPr>
            <a:spLocks noGrp="1"/>
          </p:cNvSpPr>
          <p:nvPr>
            <p:ph type="body" idx="1"/>
          </p:nvPr>
        </p:nvSpPr>
        <p:spPr>
          <a:xfrm>
            <a:off x="638175" y="1362075"/>
            <a:ext cx="3871913" cy="5495925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  <p:sp>
        <p:nvSpPr>
          <p:cNvPr id="61" name="Shape 6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9C6A7-D06C-4975-B69B-6E2D89BA8A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11922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/>
          <p:nvPr/>
        </p:nvSpPr>
        <p:spPr>
          <a:xfrm>
            <a:off x="7897813" y="-26989"/>
            <a:ext cx="1309688" cy="2754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>
              <a:defRPr sz="1200">
                <a:solidFill>
                  <a:srgbClr val="FFFFFF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FFFFFF"/>
                </a:solidFill>
              </a:rPr>
              <a:t>Carnegie Mellon</a:t>
            </a:r>
          </a:p>
        </p:txBody>
      </p:sp>
      <p:pic>
        <p:nvPicPr>
          <p:cNvPr id="1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6" name="Shape 16"/>
          <p:cNvSpPr/>
          <p:nvPr/>
        </p:nvSpPr>
        <p:spPr>
          <a:xfrm>
            <a:off x="-25649" y="6553200"/>
            <a:ext cx="567493" cy="320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7" name="Shape 17"/>
          <p:cNvSpPr>
            <a:spLocks noGrp="1"/>
          </p:cNvSpPr>
          <p:nvPr>
            <p:ph type="title"/>
          </p:nvPr>
        </p:nvSpPr>
        <p:spPr>
          <a:xfrm>
            <a:off x="357018" y="271281"/>
            <a:ext cx="7592094" cy="1090794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8" name="Shape 18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>
              <a:defRPr sz="4000" cap="all"/>
            </a:lvl1pPr>
          </a:lstStyle>
          <a:p>
            <a:pPr lvl="0">
              <a:defRPr sz="1800" b="0" cap="none"/>
            </a:pPr>
            <a:r>
              <a:rPr sz="4000" b="1" cap="all"/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ClrTx/>
              <a:buSzTx/>
              <a:buFontTx/>
              <a:buNone/>
              <a:defRPr sz="2000"/>
            </a:lvl1pPr>
            <a:lvl2pPr marL="0" indent="457200">
              <a:spcBef>
                <a:spcPts val="400"/>
              </a:spcBef>
              <a:buClrTx/>
              <a:buSzTx/>
              <a:buFontTx/>
              <a:buNone/>
              <a:defRPr sz="2000"/>
            </a:lvl2pPr>
            <a:lvl3pPr marL="0" indent="914400">
              <a:spcBef>
                <a:spcPts val="400"/>
              </a:spcBef>
              <a:buClrTx/>
              <a:buSzTx/>
              <a:buFontTx/>
              <a:buNone/>
              <a:defRPr sz="2000"/>
            </a:lvl3pPr>
            <a:lvl4pPr marL="0" indent="1371600">
              <a:spcBef>
                <a:spcPts val="400"/>
              </a:spcBef>
              <a:buClrTx/>
              <a:buSzTx/>
              <a:buFontTx/>
              <a:buNone/>
              <a:defRPr sz="2000"/>
            </a:lvl4pPr>
            <a:lvl5pPr marL="0" indent="1828800">
              <a:spcBef>
                <a:spcPts val="400"/>
              </a:spcBef>
              <a:buClrTx/>
              <a:buSzTx/>
              <a:buFontTx/>
              <a:buNone/>
              <a:defRPr sz="2000"/>
            </a:lvl5pPr>
          </a:lstStyle>
          <a:p>
            <a:pPr lvl="0">
              <a:defRPr sz="1800" b="0"/>
            </a:pPr>
            <a:r>
              <a:rPr sz="2000" b="1"/>
              <a:t>Body Level One</a:t>
            </a:r>
          </a:p>
          <a:p>
            <a:pPr lvl="1">
              <a:defRPr sz="1800" b="0"/>
            </a:pPr>
            <a:r>
              <a:rPr sz="2000" b="1"/>
              <a:t>Body Level Two</a:t>
            </a:r>
          </a:p>
          <a:p>
            <a:pPr lvl="2">
              <a:defRPr sz="1800" b="0"/>
            </a:pPr>
            <a:r>
              <a:rPr sz="2000" b="1"/>
              <a:t>Body Level Three</a:t>
            </a:r>
          </a:p>
          <a:p>
            <a:pPr lvl="3">
              <a:defRPr sz="1800" b="0"/>
            </a:pPr>
            <a:r>
              <a:rPr sz="2000" b="1"/>
              <a:t>Body Level Four</a:t>
            </a:r>
          </a:p>
          <a:p>
            <a:pPr lvl="4">
              <a:defRPr sz="1800" b="0"/>
            </a:pPr>
            <a:r>
              <a:rPr sz="2000" b="1"/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>
            <a:off x="7897813" y="-26989"/>
            <a:ext cx="1309688" cy="2754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>
              <a:defRPr sz="1200">
                <a:solidFill>
                  <a:srgbClr val="FFFFFF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FFFFFF"/>
                </a:solidFill>
              </a:rPr>
              <a:t>Carnegie Mellon</a:t>
            </a:r>
          </a:p>
        </p:txBody>
      </p:sp>
      <p:pic>
        <p:nvPicPr>
          <p:cNvPr id="2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6" name="Shape 26"/>
          <p:cNvSpPr/>
          <p:nvPr/>
        </p:nvSpPr>
        <p:spPr>
          <a:xfrm>
            <a:off x="-25649" y="6553200"/>
            <a:ext cx="567493" cy="320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7" name="Shape 2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8" name="Shape 28"/>
          <p:cNvSpPr>
            <a:spLocks noGrp="1"/>
          </p:cNvSpPr>
          <p:nvPr>
            <p:ph type="body" idx="1"/>
          </p:nvPr>
        </p:nvSpPr>
        <p:spPr>
          <a:xfrm>
            <a:off x="638175" y="1362075"/>
            <a:ext cx="3871913" cy="5495925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 b="0"/>
            </a:pPr>
            <a:r>
              <a:rPr sz="2800" b="1"/>
              <a:t>Body Level One</a:t>
            </a:r>
          </a:p>
          <a:p>
            <a:pPr lvl="1">
              <a:defRPr sz="1800" b="0"/>
            </a:pPr>
            <a:r>
              <a:rPr sz="2800" b="1"/>
              <a:t>Body Level Two</a:t>
            </a:r>
          </a:p>
          <a:p>
            <a:pPr lvl="2">
              <a:defRPr sz="1800" b="0"/>
            </a:pPr>
            <a:r>
              <a:rPr sz="2800" b="1"/>
              <a:t>Body Level Three</a:t>
            </a:r>
          </a:p>
          <a:p>
            <a:pPr lvl="3">
              <a:defRPr sz="1800" b="0"/>
            </a:pPr>
            <a:r>
              <a:rPr sz="2800" b="1"/>
              <a:t>Body Level Four</a:t>
            </a:r>
          </a:p>
          <a:p>
            <a:pPr lvl="4">
              <a:defRPr sz="1800" b="0"/>
            </a:pPr>
            <a:r>
              <a:rPr sz="28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31" name="Shape 31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</a:lvl1pPr>
            <a:lvl2pPr marL="0" indent="457200">
              <a:buClrTx/>
              <a:buSzTx/>
              <a:buFontTx/>
              <a:buNone/>
            </a:lvl2pPr>
            <a:lvl3pPr marL="0" indent="914400">
              <a:buClrTx/>
              <a:buSzTx/>
              <a:buFontTx/>
              <a:buNone/>
            </a:lvl3pPr>
            <a:lvl4pPr marL="0" indent="1371600">
              <a:buClrTx/>
              <a:buSzTx/>
              <a:buFontTx/>
              <a:buNone/>
            </a:lvl4pPr>
            <a:lvl5pPr marL="0" indent="1828800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  <p:sp>
        <p:nvSpPr>
          <p:cNvPr id="32" name="Shape 3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1pPr>
              <a:spcBef>
                <a:spcPts val="700"/>
              </a:spcBef>
              <a:defRPr sz="3200"/>
            </a:lvl1pPr>
            <a:lvl2pPr marL="783771" indent="-326571">
              <a:spcBef>
                <a:spcPts val="700"/>
              </a:spcBef>
              <a:defRPr sz="3200"/>
            </a:lvl2pPr>
            <a:lvl3pPr marL="1219200" indent="-304800">
              <a:spcBef>
                <a:spcPts val="700"/>
              </a:spcBef>
              <a:defRPr sz="3200"/>
            </a:lvl3pPr>
            <a:lvl4pPr marL="1737360" indent="-365760">
              <a:spcBef>
                <a:spcPts val="700"/>
              </a:spcBef>
              <a:defRPr sz="3200"/>
            </a:lvl4pPr>
            <a:lvl5pPr marL="2194560" indent="-365760">
              <a:spcBef>
                <a:spcPts val="700"/>
              </a:spcBef>
              <a:defRPr sz="3200"/>
            </a:lvl5pPr>
          </a:lstStyle>
          <a:p>
            <a:pPr lvl="0">
              <a:defRPr sz="1800" b="0"/>
            </a:pPr>
            <a:r>
              <a:rPr sz="3200" b="1"/>
              <a:t>Body Level One</a:t>
            </a:r>
          </a:p>
          <a:p>
            <a:pPr lvl="1">
              <a:defRPr sz="1800" b="0"/>
            </a:pPr>
            <a:r>
              <a:rPr sz="3200" b="1"/>
              <a:t>Body Level Two</a:t>
            </a:r>
          </a:p>
          <a:p>
            <a:pPr lvl="2">
              <a:defRPr sz="1800" b="0"/>
            </a:pPr>
            <a:r>
              <a:rPr sz="3200" b="1"/>
              <a:t>Body Level Three</a:t>
            </a:r>
          </a:p>
          <a:p>
            <a:pPr lvl="3">
              <a:defRPr sz="1800" b="0"/>
            </a:pPr>
            <a:r>
              <a:rPr sz="3200" b="1"/>
              <a:t>Body Level Four</a:t>
            </a:r>
          </a:p>
          <a:p>
            <a:pPr lvl="4">
              <a:defRPr sz="1800" b="0"/>
            </a:pPr>
            <a:r>
              <a:rPr sz="3200" b="1"/>
              <a:t>Body Level Five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44" name="Shape 44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ClrTx/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ClrTx/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ClrTx/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ClrTx/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ClrTx/>
              <a:buSzTx/>
              <a:buFontTx/>
              <a:buNone/>
              <a:defRPr sz="1400"/>
            </a:lvl5pPr>
          </a:lstStyle>
          <a:p>
            <a:pPr lvl="0">
              <a:defRPr sz="1800" b="0"/>
            </a:pPr>
            <a:r>
              <a:rPr sz="1400" b="1"/>
              <a:t>Body Level One</a:t>
            </a:r>
          </a:p>
          <a:p>
            <a:pPr lvl="1">
              <a:defRPr sz="1800" b="0"/>
            </a:pPr>
            <a:r>
              <a:rPr sz="1400" b="1"/>
              <a:t>Body Level Two</a:t>
            </a:r>
          </a:p>
          <a:p>
            <a:pPr lvl="2">
              <a:defRPr sz="1800" b="0"/>
            </a:pPr>
            <a:r>
              <a:rPr sz="1400" b="1"/>
              <a:t>Body Level Three</a:t>
            </a:r>
          </a:p>
          <a:p>
            <a:pPr lvl="3">
              <a:defRPr sz="1800" b="0"/>
            </a:pPr>
            <a:r>
              <a:rPr sz="1400" b="1"/>
              <a:t>Body Level Four</a:t>
            </a:r>
          </a:p>
          <a:p>
            <a:pPr lvl="4">
              <a:defRPr sz="1800" b="0"/>
            </a:pPr>
            <a:r>
              <a:rPr sz="1400" b="1"/>
              <a:t>Body Level Five</a:t>
            </a:r>
          </a:p>
        </p:txBody>
      </p:sp>
      <p:sp>
        <p:nvSpPr>
          <p:cNvPr id="45" name="Shape 4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48" name="Shape 48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  <p:sp>
        <p:nvSpPr>
          <p:cNvPr id="49" name="Shape 4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7897813" y="-26989"/>
            <a:ext cx="1309688" cy="2754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>
              <a:defRPr sz="1200">
                <a:solidFill>
                  <a:srgbClr val="FFFFFF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FFFFFF"/>
                </a:solidFill>
              </a:rPr>
              <a:t>Carnegie Mellon</a:t>
            </a:r>
          </a:p>
        </p:txBody>
      </p:sp>
      <p:sp>
        <p:nvSpPr>
          <p:cNvPr id="3" name="Shape 3"/>
          <p:cNvSpPr/>
          <p:nvPr/>
        </p:nvSpPr>
        <p:spPr>
          <a:xfrm>
            <a:off x="8830843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4" name="image1.png"/>
          <p:cNvPicPr/>
          <p:nvPr/>
        </p:nvPicPr>
        <p:blipFill>
          <a:blip r:embed="rId15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hape 5"/>
          <p:cNvSpPr/>
          <p:nvPr/>
        </p:nvSpPr>
        <p:spPr>
          <a:xfrm>
            <a:off x="-25649" y="6553200"/>
            <a:ext cx="567493" cy="320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6" name="Shape 6"/>
          <p:cNvSpPr>
            <a:spLocks noGrp="1"/>
          </p:cNvSpPr>
          <p:nvPr>
            <p:ph type="title"/>
          </p:nvPr>
        </p:nvSpPr>
        <p:spPr>
          <a:xfrm>
            <a:off x="374650" y="142875"/>
            <a:ext cx="7591425" cy="1219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7" name="Shape 7"/>
          <p:cNvSpPr>
            <a:spLocks noGrp="1"/>
          </p:cNvSpPr>
          <p:nvPr>
            <p:ph type="body" idx="1"/>
          </p:nvPr>
        </p:nvSpPr>
        <p:spPr>
          <a:xfrm>
            <a:off x="396875" y="1362075"/>
            <a:ext cx="7896225" cy="54959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  <p:sp>
        <p:nvSpPr>
          <p:cNvPr id="8" name="Shape 8"/>
          <p:cNvSpPr>
            <a:spLocks noGrp="1"/>
          </p:cNvSpPr>
          <p:nvPr>
            <p:ph type="sldNum" sz="quarter" idx="2"/>
          </p:nvPr>
        </p:nvSpPr>
        <p:spPr>
          <a:xfrm>
            <a:off x="8618538" y="6596063"/>
            <a:ext cx="492126" cy="434341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3" r:id="rId13"/>
  </p:sldLayoutIdLst>
  <p:transition spd="med"/>
  <p:hf hdr="0" ftr="0" dt="0"/>
  <p:txStyles>
    <p:titleStyle>
      <a:lvl1pPr marL="119062" indent="-119062">
        <a:defRPr sz="3600" b="1">
          <a:latin typeface="Calibri"/>
          <a:ea typeface="Calibri"/>
          <a:cs typeface="Calibri"/>
          <a:sym typeface="Calibri"/>
        </a:defRPr>
      </a:lvl1pPr>
      <a:lvl2pPr marL="119062" indent="-119062">
        <a:defRPr sz="3600" b="1">
          <a:latin typeface="Calibri"/>
          <a:ea typeface="Calibri"/>
          <a:cs typeface="Calibri"/>
          <a:sym typeface="Calibri"/>
        </a:defRPr>
      </a:lvl2pPr>
      <a:lvl3pPr marL="119062" indent="-119062">
        <a:defRPr sz="3600" b="1">
          <a:latin typeface="Calibri"/>
          <a:ea typeface="Calibri"/>
          <a:cs typeface="Calibri"/>
          <a:sym typeface="Calibri"/>
        </a:defRPr>
      </a:lvl3pPr>
      <a:lvl4pPr marL="119062" indent="-119062">
        <a:defRPr sz="3600" b="1">
          <a:latin typeface="Calibri"/>
          <a:ea typeface="Calibri"/>
          <a:cs typeface="Calibri"/>
          <a:sym typeface="Calibri"/>
        </a:defRPr>
      </a:lvl4pPr>
      <a:lvl5pPr marL="119062" indent="-119062">
        <a:defRPr sz="3600" b="1">
          <a:latin typeface="Calibri"/>
          <a:ea typeface="Calibri"/>
          <a:cs typeface="Calibri"/>
          <a:sym typeface="Calibri"/>
        </a:defRPr>
      </a:lvl5pPr>
      <a:lvl6pPr marL="119062" indent="457200">
        <a:defRPr sz="3600" b="1">
          <a:latin typeface="Calibri"/>
          <a:ea typeface="Calibri"/>
          <a:cs typeface="Calibri"/>
          <a:sym typeface="Calibri"/>
        </a:defRPr>
      </a:lvl6pPr>
      <a:lvl7pPr marL="119062" indent="914400">
        <a:defRPr sz="3600" b="1">
          <a:latin typeface="Calibri"/>
          <a:ea typeface="Calibri"/>
          <a:cs typeface="Calibri"/>
          <a:sym typeface="Calibri"/>
        </a:defRPr>
      </a:lvl7pPr>
      <a:lvl8pPr marL="119062" indent="1371600">
        <a:defRPr sz="3600" b="1">
          <a:latin typeface="Calibri"/>
          <a:ea typeface="Calibri"/>
          <a:cs typeface="Calibri"/>
          <a:sym typeface="Calibri"/>
        </a:defRPr>
      </a:lvl8pPr>
      <a:lvl9pPr marL="119062" indent="1828800">
        <a:defRPr sz="3600" b="1">
          <a:latin typeface="Calibri"/>
          <a:ea typeface="Calibri"/>
          <a:cs typeface="Calibri"/>
          <a:sym typeface="Calibri"/>
        </a:defRPr>
      </a:lvl9pPr>
    </p:titleStyle>
    <p:bodyStyle>
      <a:lvl1pPr marL="342900" indent="-342900">
        <a:spcBef>
          <a:spcPts val="500"/>
        </a:spcBef>
        <a:buClr>
          <a:srgbClr val="990000"/>
        </a:buClr>
        <a:buSzPct val="60000"/>
        <a:buFont typeface="Wingdings 2"/>
        <a:buChar char="⬛"/>
        <a:defRPr sz="2400" b="1">
          <a:latin typeface="Calibri"/>
          <a:ea typeface="Calibri"/>
          <a:cs typeface="Calibri"/>
          <a:sym typeface="Calibri"/>
        </a:defRPr>
      </a:lvl1pPr>
      <a:lvl2pPr marL="800100" indent="-342900">
        <a:spcBef>
          <a:spcPts val="500"/>
        </a:spcBef>
        <a:buClr>
          <a:srgbClr val="990000"/>
        </a:buClr>
        <a:buSzPct val="110000"/>
        <a:buFont typeface="Wingdings 2"/>
        <a:buChar char="▪"/>
        <a:defRPr sz="2400" b="1">
          <a:latin typeface="Calibri"/>
          <a:ea typeface="Calibri"/>
          <a:cs typeface="Calibri"/>
          <a:sym typeface="Calibri"/>
        </a:defRPr>
      </a:lvl2pPr>
      <a:lvl3pPr marL="1188719" indent="-274319">
        <a:spcBef>
          <a:spcPts val="500"/>
        </a:spcBef>
        <a:buClr>
          <a:srgbClr val="990000"/>
        </a:buClr>
        <a:buSzPct val="80000"/>
        <a:buFont typeface="Wingdings 2"/>
        <a:buChar char="▪"/>
        <a:defRPr sz="2400" b="1">
          <a:latin typeface="Calibri"/>
          <a:ea typeface="Calibri"/>
          <a:cs typeface="Calibri"/>
          <a:sym typeface="Calibri"/>
        </a:defRPr>
      </a:lvl3pPr>
      <a:lvl4pPr marL="1645920" indent="-274320">
        <a:spcBef>
          <a:spcPts val="500"/>
        </a:spcBef>
        <a:buClr>
          <a:srgbClr val="990000"/>
        </a:buClr>
        <a:buSzPct val="100000"/>
        <a:buFont typeface="Wingdings 2"/>
        <a:buChar char="–"/>
        <a:defRPr sz="2400" b="1">
          <a:latin typeface="Calibri"/>
          <a:ea typeface="Calibri"/>
          <a:cs typeface="Calibri"/>
          <a:sym typeface="Calibri"/>
        </a:defRPr>
      </a:lvl4pPr>
      <a:lvl5pPr marL="2103120" indent="-274320">
        <a:spcBef>
          <a:spcPts val="500"/>
        </a:spcBef>
        <a:buClr>
          <a:srgbClr val="990000"/>
        </a:buClr>
        <a:buSzPct val="100000"/>
        <a:buFont typeface="Wingdings 2"/>
        <a:buChar char="»"/>
        <a:defRPr sz="2400" b="1">
          <a:latin typeface="Calibri"/>
          <a:ea typeface="Calibri"/>
          <a:cs typeface="Calibri"/>
          <a:sym typeface="Calibri"/>
        </a:defRPr>
      </a:lvl5pPr>
      <a:lvl6pPr marL="2560320" indent="-274320">
        <a:spcBef>
          <a:spcPts val="500"/>
        </a:spcBef>
        <a:buClr>
          <a:srgbClr val="990000"/>
        </a:buClr>
        <a:buSzPct val="100000"/>
        <a:buFont typeface="Wingdings 2"/>
        <a:buChar char="»"/>
        <a:defRPr sz="2400" b="1">
          <a:latin typeface="Calibri"/>
          <a:ea typeface="Calibri"/>
          <a:cs typeface="Calibri"/>
          <a:sym typeface="Calibri"/>
        </a:defRPr>
      </a:lvl6pPr>
      <a:lvl7pPr marL="3017520" indent="-274320">
        <a:spcBef>
          <a:spcPts val="500"/>
        </a:spcBef>
        <a:buClr>
          <a:srgbClr val="990000"/>
        </a:buClr>
        <a:buSzPct val="100000"/>
        <a:buFont typeface="Wingdings 2"/>
        <a:buChar char="»"/>
        <a:defRPr sz="2400" b="1">
          <a:latin typeface="Calibri"/>
          <a:ea typeface="Calibri"/>
          <a:cs typeface="Calibri"/>
          <a:sym typeface="Calibri"/>
        </a:defRPr>
      </a:lvl7pPr>
      <a:lvl8pPr marL="3474720" indent="-274320">
        <a:spcBef>
          <a:spcPts val="500"/>
        </a:spcBef>
        <a:buClr>
          <a:srgbClr val="990000"/>
        </a:buClr>
        <a:buSzPct val="100000"/>
        <a:buFont typeface="Wingdings 2"/>
        <a:buChar char="»"/>
        <a:defRPr sz="2400" b="1">
          <a:latin typeface="Calibri"/>
          <a:ea typeface="Calibri"/>
          <a:cs typeface="Calibri"/>
          <a:sym typeface="Calibri"/>
        </a:defRPr>
      </a:lvl8pPr>
      <a:lvl9pPr marL="3931920" indent="-274320">
        <a:spcBef>
          <a:spcPts val="500"/>
        </a:spcBef>
        <a:buClr>
          <a:srgbClr val="990000"/>
        </a:buClr>
        <a:buSzPct val="100000"/>
        <a:buFont typeface="Wingdings 2"/>
        <a:buChar char="»"/>
        <a:defRPr sz="2400" b="1">
          <a:latin typeface="Calibri"/>
          <a:ea typeface="Calibri"/>
          <a:cs typeface="Calibri"/>
          <a:sym typeface="Calibri"/>
        </a:defRPr>
      </a:lvl9pPr>
    </p:bodyStyle>
    <p:otherStyle>
      <a:lvl1pPr>
        <a:defRPr sz="24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1pPr>
      <a:lvl2pPr indent="457200">
        <a:defRPr sz="24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2pPr>
      <a:lvl3pPr indent="914400">
        <a:defRPr sz="24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3pPr>
      <a:lvl4pPr indent="1371600">
        <a:defRPr sz="24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4pPr>
      <a:lvl5pPr indent="1828800">
        <a:defRPr sz="24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5pPr>
      <a:lvl6pPr indent="2286000">
        <a:defRPr sz="24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6pPr>
      <a:lvl7pPr indent="2743200">
        <a:defRPr sz="24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7pPr>
      <a:lvl8pPr indent="3200400">
        <a:defRPr sz="24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8pPr>
      <a:lvl9pPr indent="3657600">
        <a:defRPr sz="24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e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title"/>
          </p:nvPr>
        </p:nvSpPr>
        <p:spPr>
          <a:xfrm>
            <a:off x="685800" y="1784349"/>
            <a:ext cx="7772400" cy="286179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0" lvl="0" indent="0" defTabSz="749808">
              <a:defRPr sz="1800" b="0"/>
            </a:pPr>
            <a:r>
              <a:rPr sz="2952" b="1" dirty="0"/>
              <a:t>Machine-Level Programming :</a:t>
            </a:r>
            <a:br>
              <a:rPr sz="2952" b="1" dirty="0"/>
            </a:br>
            <a:r>
              <a:rPr lang="en-US" sz="2952" b="1" dirty="0"/>
              <a:t>Advanced Datatypes: </a:t>
            </a:r>
            <a:r>
              <a:rPr sz="2952" b="1" dirty="0"/>
              <a:t>Arrays, Structs, and Unions</a:t>
            </a:r>
            <a:br>
              <a:rPr sz="2952" b="1" dirty="0"/>
            </a:br>
            <a:br>
              <a:rPr sz="2952" b="1" dirty="0"/>
            </a:br>
            <a:r>
              <a:rPr sz="1640" b="1" dirty="0"/>
              <a:t>cs154 Introduction to Computer Systems</a:t>
            </a:r>
            <a:br>
              <a:rPr lang="en-US" sz="1640" b="1" dirty="0"/>
            </a:br>
            <a:br>
              <a:rPr lang="en-US" sz="1640" dirty="0"/>
            </a:br>
            <a:r>
              <a:rPr lang="en-US" sz="1640" dirty="0"/>
              <a:t>Junchen Jiang</a:t>
            </a:r>
            <a:br>
              <a:rPr sz="1640" b="1" dirty="0"/>
            </a:br>
            <a:br>
              <a:rPr sz="1640" b="1" dirty="0"/>
            </a:br>
            <a:endParaRPr sz="1640" b="1" dirty="0"/>
          </a:p>
        </p:txBody>
      </p:sp>
      <p:sp>
        <p:nvSpPr>
          <p:cNvPr id="66" name="Shape 66"/>
          <p:cNvSpPr/>
          <p:nvPr/>
        </p:nvSpPr>
        <p:spPr>
          <a:xfrm>
            <a:off x="8458200" y="6477000"/>
            <a:ext cx="685800" cy="381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  <a:endParaRPr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Shape 403"/>
          <p:cNvSpPr>
            <a:spLocks noGrp="1"/>
          </p:cNvSpPr>
          <p:nvPr>
            <p:ph type="title"/>
          </p:nvPr>
        </p:nvSpPr>
        <p:spPr>
          <a:xfrm>
            <a:off x="381000" y="520700"/>
            <a:ext cx="8079431" cy="57308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107156" indent="-107156" defTabSz="822959">
              <a:defRPr sz="3239"/>
            </a:lvl1pPr>
          </a:lstStyle>
          <a:p>
            <a:pPr lvl="0">
              <a:defRPr sz="1800" b="0"/>
            </a:pPr>
            <a:r>
              <a:rPr lang="en-US" sz="3239" b="1" dirty="0"/>
              <a:t>Pointer Arithmetic</a:t>
            </a:r>
            <a:endParaRPr sz="3239" b="1" dirty="0"/>
          </a:p>
        </p:txBody>
      </p:sp>
      <p:sp>
        <p:nvSpPr>
          <p:cNvPr id="404" name="Shape 404"/>
          <p:cNvSpPr>
            <a:spLocks noGrp="1"/>
          </p:cNvSpPr>
          <p:nvPr>
            <p:ph type="body" idx="1"/>
          </p:nvPr>
        </p:nvSpPr>
        <p:spPr>
          <a:xfrm>
            <a:off x="381000" y="1158875"/>
            <a:ext cx="7259664" cy="5699125"/>
          </a:xfrm>
          <a:prstGeom prst="rect">
            <a:avLst/>
          </a:prstGeom>
        </p:spPr>
        <p:txBody>
          <a:bodyPr lIns="44450" tIns="44450" rIns="44450" bIns="44450">
            <a:normAutofit/>
          </a:bodyPr>
          <a:lstStyle/>
          <a:p>
            <a:pPr marL="223838" lvl="0" indent="-223838" defTabSz="895350">
              <a:tabLst>
                <a:tab pos="2400300" algn="l"/>
                <a:tab pos="3429000" algn="l"/>
                <a:tab pos="4521200" algn="l"/>
                <a:tab pos="6578600" algn="l"/>
              </a:tabLst>
              <a:defRPr sz="1800" b="0"/>
            </a:pPr>
            <a:r>
              <a:rPr lang="en-US" sz="2400" b="1" dirty="0"/>
              <a:t>Consider this code snippet</a:t>
            </a:r>
          </a:p>
          <a:p>
            <a:pPr marL="223838" lvl="0" indent="-223838" defTabSz="895350">
              <a:tabLst>
                <a:tab pos="2400300" algn="l"/>
                <a:tab pos="3429000" algn="l"/>
                <a:tab pos="4521200" algn="l"/>
                <a:tab pos="6578600" algn="l"/>
              </a:tabLst>
              <a:defRPr sz="1800" b="0"/>
            </a:pPr>
            <a:endParaRPr lang="en-US" sz="1800" b="0" dirty="0"/>
          </a:p>
          <a:p>
            <a:pPr marL="223838" lvl="0" indent="-223838" defTabSz="895350">
              <a:tabLst>
                <a:tab pos="2400300" algn="l"/>
                <a:tab pos="3429000" algn="l"/>
                <a:tab pos="4521200" algn="l"/>
                <a:tab pos="6578600" algn="l"/>
              </a:tabLst>
              <a:defRPr sz="1800" b="0"/>
            </a:pPr>
            <a:endParaRPr sz="2400" b="1" dirty="0"/>
          </a:p>
          <a:p>
            <a:pPr marL="623887" lvl="1" indent="-223838" defTabSz="895350">
              <a:spcBef>
                <a:spcPts val="400"/>
              </a:spcBef>
              <a:buFont typeface="Wingdings"/>
              <a:tabLst>
                <a:tab pos="2400300" algn="l"/>
                <a:tab pos="3429000" algn="l"/>
                <a:tab pos="4521200" algn="l"/>
                <a:tab pos="6578600" algn="l"/>
              </a:tabLst>
              <a:defRPr sz="1800" b="0"/>
            </a:pPr>
            <a:r>
              <a:rPr lang="en-US" sz="2000" dirty="0"/>
              <a:t>What is the value of p? </a:t>
            </a:r>
            <a:r>
              <a:rPr lang="en-US" sz="2000" dirty="0">
                <a:solidFill>
                  <a:srgbClr val="FF0000"/>
                </a:solidFill>
              </a:rPr>
              <a:t>1004</a:t>
            </a:r>
            <a:endParaRPr sz="2000" dirty="0">
              <a:solidFill>
                <a:srgbClr val="FF0000"/>
              </a:solidFill>
            </a:endParaRPr>
          </a:p>
          <a:p>
            <a:pPr marL="623887" lvl="1" indent="-223838" defTabSz="895350">
              <a:spcBef>
                <a:spcPts val="400"/>
              </a:spcBef>
              <a:buFont typeface="Wingdings"/>
              <a:tabLst>
                <a:tab pos="2400300" algn="l"/>
                <a:tab pos="3429000" algn="l"/>
                <a:tab pos="4521200" algn="l"/>
                <a:tab pos="6578600" algn="l"/>
              </a:tabLst>
              <a:defRPr sz="1800" b="0"/>
            </a:pPr>
            <a:endParaRPr sz="2000" dirty="0"/>
          </a:p>
          <a:p>
            <a:pPr marL="160337" lvl="0" indent="-222250" defTabSz="895350">
              <a:tabLst>
                <a:tab pos="2400300" algn="l"/>
                <a:tab pos="3429000" algn="l"/>
                <a:tab pos="4521200" algn="l"/>
                <a:tab pos="6578600" algn="l"/>
              </a:tabLst>
              <a:defRPr sz="1800" b="0"/>
            </a:pPr>
            <a:r>
              <a:rPr lang="en-US" sz="2400" b="1" dirty="0"/>
              <a:t>In general, given p which is a pointer to data of type T and has value </a:t>
            </a:r>
            <a:r>
              <a:rPr lang="en-US" sz="2400" b="1" dirty="0" err="1"/>
              <a:t>x</a:t>
            </a:r>
            <a:r>
              <a:rPr lang="en-US" sz="2400" b="1" baseline="-25000" dirty="0" err="1"/>
              <a:t>p</a:t>
            </a:r>
            <a:r>
              <a:rPr lang="en-US" sz="2400" b="1" dirty="0"/>
              <a:t>, the expression p + </a:t>
            </a:r>
            <a:r>
              <a:rPr lang="en-US" sz="2400" b="1" dirty="0" err="1"/>
              <a:t>i</a:t>
            </a:r>
            <a:r>
              <a:rPr lang="en-US" sz="2400" b="1" dirty="0"/>
              <a:t> has value </a:t>
            </a:r>
            <a:r>
              <a:rPr lang="en-US" sz="2400" b="1" dirty="0" err="1"/>
              <a:t>x</a:t>
            </a:r>
            <a:r>
              <a:rPr lang="en-US" sz="2400" b="1" baseline="-25000" dirty="0" err="1"/>
              <a:t>p</a:t>
            </a:r>
            <a:r>
              <a:rPr lang="en-US" sz="2400" b="1" dirty="0" err="1"/>
              <a:t>+L</a:t>
            </a:r>
            <a:r>
              <a:rPr lang="en-US" sz="2400" b="1" dirty="0"/>
              <a:t>*</a:t>
            </a:r>
            <a:r>
              <a:rPr lang="en-US" sz="2400" b="1" dirty="0" err="1"/>
              <a:t>i</a:t>
            </a:r>
            <a:r>
              <a:rPr lang="en-US" sz="2400" b="1" dirty="0"/>
              <a:t>, where L is size of data type T</a:t>
            </a:r>
            <a:endParaRPr sz="2000" dirty="0"/>
          </a:p>
        </p:txBody>
      </p:sp>
      <p:sp>
        <p:nvSpPr>
          <p:cNvPr id="4" name="Shape 626"/>
          <p:cNvSpPr/>
          <p:nvPr/>
        </p:nvSpPr>
        <p:spPr>
          <a:xfrm>
            <a:off x="2401415" y="1624941"/>
            <a:ext cx="4038600" cy="720710"/>
          </a:xfrm>
          <a:prstGeom prst="rect">
            <a:avLst/>
          </a:prstGeom>
          <a:solidFill>
            <a:srgbClr val="F6F5BD"/>
          </a:solidFill>
          <a:ln w="12700">
            <a:solidFill/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4450" tIns="44450" rIns="44450" bIns="44450">
            <a:spAutoFit/>
          </a:bodyPr>
          <a:lstStyle/>
          <a:p>
            <a:pPr lvl="0">
              <a:defRPr sz="1800"/>
            </a:pPr>
            <a:r>
              <a:rPr b="1" dirty="0">
                <a:latin typeface="Courier New"/>
                <a:ea typeface="Courier New"/>
                <a:cs typeface="Courier New"/>
                <a:sym typeface="Courier New"/>
              </a:rPr>
              <a:t>int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*p = 0x1000</a:t>
            </a:r>
            <a:r>
              <a:rPr b="1" dirty="0"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lang="en-US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>
              <a:defRPr sz="1800"/>
            </a:pP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p++;</a:t>
            </a:r>
            <a:endParaRPr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>
              <a:defRPr sz="1800"/>
            </a:pPr>
            <a:endParaRPr sz="500" b="1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872526688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4" grpId="0" uiExpand="1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17513"/>
            <a:ext cx="55626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Pointers and Arrays</a:t>
            </a:r>
          </a:p>
        </p:txBody>
      </p:sp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064500" cy="5715000"/>
          </a:xfrm>
        </p:spPr>
        <p:txBody>
          <a:bodyPr/>
          <a:lstStyle/>
          <a:p>
            <a:pPr marL="223838" indent="-223838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Reference	Type	Value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[4]	int	</a:t>
            </a:r>
            <a:r>
              <a:rPr lang="en-US" sz="1800" b="1" dirty="0">
                <a:latin typeface="Calibri" pitchFamily="-96" charset="0"/>
              </a:rPr>
              <a:t>7</a:t>
            </a:r>
            <a:endParaRPr lang="en-US" sz="1800" dirty="0">
              <a:latin typeface="Calibri" pitchFamily="-96" charset="0"/>
            </a:endParaRP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i="1" dirty="0">
                <a:latin typeface="Calibri" pitchFamily="-96" charset="0"/>
              </a:rPr>
              <a:t>x</a:t>
            </a:r>
            <a:endParaRPr lang="en-US" sz="1800" dirty="0">
              <a:latin typeface="Calibri" pitchFamily="-96" charset="0"/>
            </a:endParaRP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>
                <a:latin typeface="Courier New" pitchFamily="-96" charset="0"/>
              </a:rPr>
              <a:t>val+1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i="1" dirty="0">
                <a:latin typeface="Calibri" pitchFamily="-96" charset="0"/>
              </a:rPr>
              <a:t>x</a:t>
            </a:r>
            <a:r>
              <a:rPr lang="en-US" sz="1800" dirty="0">
                <a:latin typeface="Calibri" pitchFamily="-96" charset="0"/>
              </a:rPr>
              <a:t> + 4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>
                <a:latin typeface="Courier New" pitchFamily="-96" charset="0"/>
              </a:rPr>
              <a:t>&amp;</a:t>
            </a: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[2]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i="1" dirty="0">
                <a:latin typeface="Calibri" pitchFamily="-96" charset="0"/>
              </a:rPr>
              <a:t>x</a:t>
            </a:r>
            <a:r>
              <a:rPr lang="en-US" sz="1800" dirty="0">
                <a:latin typeface="Calibri" pitchFamily="-96" charset="0"/>
              </a:rPr>
              <a:t> + 8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[5]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dirty="0">
                <a:latin typeface="Calibri" pitchFamily="-96" charset="0"/>
              </a:rPr>
              <a:t>??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>
                <a:latin typeface="Courier New" pitchFamily="-96" charset="0"/>
              </a:rPr>
              <a:t>*(val+1)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>
                <a:latin typeface="Courier New" pitchFamily="-96" charset="0"/>
              </a:rPr>
              <a:t>int	</a:t>
            </a:r>
            <a:r>
              <a:rPr lang="en-US" sz="1800" b="1" dirty="0">
                <a:latin typeface="Calibri" pitchFamily="-96" charset="0"/>
              </a:rPr>
              <a:t>0</a:t>
            </a:r>
            <a:endParaRPr lang="en-US" sz="1800" dirty="0">
              <a:latin typeface="Calibri" pitchFamily="-96" charset="0"/>
            </a:endParaRP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 + </a:t>
            </a:r>
            <a:r>
              <a:rPr lang="en-US" sz="1800" b="1" i="1" dirty="0" err="1">
                <a:latin typeface="Calibri" pitchFamily="-96" charset="0"/>
              </a:rPr>
              <a:t>i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i="1" dirty="0">
                <a:latin typeface="Calibri" pitchFamily="-96" charset="0"/>
              </a:rPr>
              <a:t>x </a:t>
            </a:r>
            <a:r>
              <a:rPr lang="en-US" sz="1800" dirty="0">
                <a:latin typeface="Calibri" pitchFamily="-96" charset="0"/>
              </a:rPr>
              <a:t>+ 4</a:t>
            </a:r>
            <a:r>
              <a:rPr lang="en-US" sz="1800" i="1" dirty="0">
                <a:latin typeface="Calibri" pitchFamily="-96" charset="0"/>
              </a:rPr>
              <a:t> </a:t>
            </a:r>
            <a:r>
              <a:rPr lang="en-US" sz="1800" i="1" dirty="0" err="1">
                <a:latin typeface="Calibri" pitchFamily="-96" charset="0"/>
              </a:rPr>
              <a:t>i</a:t>
            </a:r>
            <a:endParaRPr lang="en-US" sz="1800" i="1" dirty="0">
              <a:latin typeface="Calibri" pitchFamily="-96" charset="0"/>
            </a:endParaRPr>
          </a:p>
        </p:txBody>
      </p:sp>
      <p:sp>
        <p:nvSpPr>
          <p:cNvPr id="60419" name="Text Box 31"/>
          <p:cNvSpPr txBox="1">
            <a:spLocks noChangeArrowheads="1"/>
          </p:cNvSpPr>
          <p:nvPr/>
        </p:nvSpPr>
        <p:spPr bwMode="auto">
          <a:xfrm>
            <a:off x="1017588" y="1989228"/>
            <a:ext cx="17018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val</a:t>
            </a:r>
            <a:r>
              <a:rPr lang="en-US" sz="1800" dirty="0">
                <a:latin typeface="Courier New" pitchFamily="-96" charset="0"/>
              </a:rPr>
              <a:t>[5];</a:t>
            </a:r>
          </a:p>
        </p:txBody>
      </p:sp>
      <p:grpSp>
        <p:nvGrpSpPr>
          <p:cNvPr id="60420" name="Group 24"/>
          <p:cNvGrpSpPr>
            <a:grpSpLocks/>
          </p:cNvGrpSpPr>
          <p:nvPr/>
        </p:nvGrpSpPr>
        <p:grpSpPr bwMode="auto">
          <a:xfrm>
            <a:off x="2616200" y="2036853"/>
            <a:ext cx="5334000" cy="750888"/>
            <a:chOff x="2514600" y="3429000"/>
            <a:chExt cx="5334000" cy="771141"/>
          </a:xfrm>
        </p:grpSpPr>
        <p:grpSp>
          <p:nvGrpSpPr>
            <p:cNvPr id="60421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39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6</a:t>
                </a:r>
              </a:p>
            </p:txBody>
          </p:sp>
          <p:sp>
            <p:nvSpPr>
              <p:cNvPr id="40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0</a:t>
                </a:r>
              </a:p>
            </p:txBody>
          </p:sp>
          <p:sp>
            <p:nvSpPr>
              <p:cNvPr id="41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6</a:t>
                </a:r>
              </a:p>
            </p:txBody>
          </p:sp>
          <p:sp>
            <p:nvSpPr>
              <p:cNvPr id="42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  <p:sp>
            <p:nvSpPr>
              <p:cNvPr id="43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7</a:t>
                </a:r>
              </a:p>
            </p:txBody>
          </p:sp>
        </p:grpSp>
        <p:sp>
          <p:nvSpPr>
            <p:cNvPr id="60422" name="Text Box 32"/>
            <p:cNvSpPr txBox="1">
              <a:spLocks noChangeArrowheads="1"/>
            </p:cNvSpPr>
            <p:nvPr/>
          </p:nvSpPr>
          <p:spPr bwMode="auto">
            <a:xfrm>
              <a:off x="2514600" y="3810495"/>
              <a:ext cx="396875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60423" name="Text Box 33"/>
            <p:cNvSpPr txBox="1">
              <a:spLocks noChangeArrowheads="1"/>
            </p:cNvSpPr>
            <p:nvPr/>
          </p:nvSpPr>
          <p:spPr bwMode="auto">
            <a:xfrm>
              <a:off x="3182938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+ 4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24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25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26" name="Text Box 36"/>
            <p:cNvSpPr txBox="1">
              <a:spLocks noChangeArrowheads="1"/>
            </p:cNvSpPr>
            <p:nvPr/>
          </p:nvSpPr>
          <p:spPr bwMode="auto">
            <a:xfrm>
              <a:off x="4097338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+ 8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27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28" name="Text Box 38"/>
            <p:cNvSpPr txBox="1">
              <a:spLocks noChangeArrowheads="1"/>
            </p:cNvSpPr>
            <p:nvPr/>
          </p:nvSpPr>
          <p:spPr bwMode="auto">
            <a:xfrm>
              <a:off x="5029200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+ 12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29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30" name="Text Box 40"/>
            <p:cNvSpPr txBox="1">
              <a:spLocks noChangeArrowheads="1"/>
            </p:cNvSpPr>
            <p:nvPr/>
          </p:nvSpPr>
          <p:spPr bwMode="auto">
            <a:xfrm>
              <a:off x="5943600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+ 16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31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32" name="Text Box 42"/>
            <p:cNvSpPr txBox="1">
              <a:spLocks noChangeArrowheads="1"/>
            </p:cNvSpPr>
            <p:nvPr/>
          </p:nvSpPr>
          <p:spPr bwMode="auto">
            <a:xfrm>
              <a:off x="6858000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+ 20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33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82781296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>
            <a:spLocks noGrp="1"/>
          </p:cNvSpPr>
          <p:nvPr>
            <p:ph type="title"/>
          </p:nvPr>
        </p:nvSpPr>
        <p:spPr>
          <a:xfrm>
            <a:off x="357017" y="435678"/>
            <a:ext cx="7592095" cy="7620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/>
            </a:pPr>
            <a:r>
              <a:rPr sz="3600" b="1"/>
              <a:t>Today</a:t>
            </a:r>
          </a:p>
        </p:txBody>
      </p:sp>
      <p:sp>
        <p:nvSpPr>
          <p:cNvPr id="69" name="Shape 69"/>
          <p:cNvSpPr>
            <a:spLocks noGrp="1"/>
          </p:cNvSpPr>
          <p:nvPr>
            <p:ph type="body" idx="1"/>
          </p:nvPr>
        </p:nvSpPr>
        <p:spPr>
          <a:xfrm>
            <a:off x="381000" y="1397000"/>
            <a:ext cx="8382000" cy="4241800"/>
          </a:xfrm>
          <a:prstGeom prst="rect">
            <a:avLst/>
          </a:prstGeom>
          <a:solidFill>
            <a:srgbClr val="FFFFDE"/>
          </a:solidFill>
        </p:spPr>
        <p:txBody>
          <a:bodyPr lIns="0" tIns="0" rIns="0" bIns="0">
            <a:normAutofit fontScale="92500" lnSpcReduction="20000"/>
          </a:bodyPr>
          <a:lstStyle/>
          <a:p>
            <a:pPr lvl="0">
              <a:defRPr sz="1800" b="0"/>
            </a:pPr>
            <a:endParaRPr sz="3600" b="1" dirty="0"/>
          </a:p>
          <a:p>
            <a:pPr marL="514350" lvl="0" indent="-514350">
              <a:spcBef>
                <a:spcPts val="800"/>
              </a:spcBef>
              <a:defRPr sz="1800" b="0"/>
            </a:pPr>
            <a:r>
              <a:rPr sz="3600" b="1" dirty="0">
                <a:solidFill>
                  <a:schemeClr val="tx1"/>
                </a:solidFill>
              </a:rPr>
              <a:t>Arrays</a:t>
            </a:r>
            <a:endParaRPr lang="en-US" sz="3600" b="1" dirty="0">
              <a:solidFill>
                <a:schemeClr val="tx1"/>
              </a:solidFill>
            </a:endParaRPr>
          </a:p>
          <a:p>
            <a:pPr lvl="1">
              <a:spcBef>
                <a:spcPts val="800"/>
              </a:spcBef>
              <a:defRPr sz="1800" b="0"/>
            </a:pPr>
            <a:r>
              <a:rPr lang="en-US" sz="3600" dirty="0">
                <a:solidFill>
                  <a:schemeClr val="bg1">
                    <a:lumMod val="65000"/>
                  </a:schemeClr>
                </a:solidFill>
              </a:rPr>
              <a:t>Single-dimensional arrays</a:t>
            </a:r>
          </a:p>
          <a:p>
            <a:pPr lvl="1">
              <a:spcBef>
                <a:spcPts val="800"/>
              </a:spcBef>
              <a:defRPr sz="1800" b="0"/>
            </a:pPr>
            <a:r>
              <a:rPr lang="en-US" sz="3600" dirty="0">
                <a:solidFill>
                  <a:schemeClr val="tx1"/>
                </a:solidFill>
              </a:rPr>
              <a:t>Multi-dimensional arrays</a:t>
            </a:r>
            <a:endParaRPr sz="3600" dirty="0">
              <a:solidFill>
                <a:schemeClr val="tx1"/>
              </a:solidFill>
            </a:endParaRPr>
          </a:p>
          <a:p>
            <a:pPr lvl="0">
              <a:defRPr sz="1800" b="0"/>
            </a:pPr>
            <a:endParaRPr sz="3600" b="1" dirty="0"/>
          </a:p>
          <a:p>
            <a:pPr marL="514350" lvl="0" indent="-514350">
              <a:spcBef>
                <a:spcPts val="800"/>
              </a:spcBef>
              <a:defRPr sz="1800" b="0"/>
            </a:pPr>
            <a:r>
              <a:rPr sz="3600" b="1" dirty="0">
                <a:solidFill>
                  <a:srgbClr val="A6A6A6"/>
                </a:solidFill>
              </a:rPr>
              <a:t>Structs </a:t>
            </a:r>
            <a:endParaRPr lang="en-US" sz="3600" dirty="0">
              <a:solidFill>
                <a:srgbClr val="A6A6A6"/>
              </a:solidFill>
            </a:endParaRPr>
          </a:p>
          <a:p>
            <a:pPr marL="514350" lvl="0" indent="-514350">
              <a:spcBef>
                <a:spcPts val="800"/>
              </a:spcBef>
              <a:defRPr sz="1800" b="0"/>
            </a:pPr>
            <a:endParaRPr lang="en-US" sz="3600" b="1" dirty="0">
              <a:solidFill>
                <a:srgbClr val="A6A6A6"/>
              </a:solidFill>
            </a:endParaRPr>
          </a:p>
          <a:p>
            <a:pPr marL="514350" lvl="0" indent="-514350">
              <a:spcBef>
                <a:spcPts val="800"/>
              </a:spcBef>
              <a:defRPr sz="1800" b="0"/>
            </a:pPr>
            <a:r>
              <a:rPr sz="3600" b="1" dirty="0">
                <a:solidFill>
                  <a:srgbClr val="A6A6A6"/>
                </a:solidFill>
              </a:rPr>
              <a:t>Unions</a:t>
            </a:r>
          </a:p>
        </p:txBody>
      </p:sp>
    </p:spTree>
    <p:extLst>
      <p:ext uri="{BB962C8B-B14F-4D97-AF65-F5344CB8AC3E}">
        <p14:creationId xmlns:p14="http://schemas.microsoft.com/office/powerpoint/2010/main" val="2780942350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0772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Multidimensional (Nested) Arrays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3493" y="1048719"/>
            <a:ext cx="4783932" cy="3360737"/>
          </a:xfrm>
        </p:spPr>
        <p:txBody>
          <a:bodyPr/>
          <a:lstStyle/>
          <a:p>
            <a:r>
              <a:rPr lang="en-US" sz="2200" dirty="0">
                <a:latin typeface="Calibri" pitchFamily="-96" charset="0"/>
              </a:rPr>
              <a:t>Declaration</a:t>
            </a:r>
          </a:p>
          <a:p>
            <a:pPr lvl="1">
              <a:buFont typeface="Wingdings" pitchFamily="-96" charset="2"/>
              <a:buNone/>
            </a:pPr>
            <a:r>
              <a:rPr lang="en-US" sz="2200" i="1" dirty="0">
                <a:latin typeface="Calibri" pitchFamily="-96" charset="0"/>
              </a:rPr>
              <a:t>T</a:t>
            </a:r>
            <a:r>
              <a:rPr lang="en-US" sz="2200" dirty="0">
                <a:latin typeface="Calibri" pitchFamily="-96" charset="0"/>
              </a:rPr>
              <a:t>   </a:t>
            </a:r>
            <a:r>
              <a:rPr lang="en-US" sz="2200" b="1" dirty="0">
                <a:latin typeface="Courier New" pitchFamily="-96" charset="0"/>
              </a:rPr>
              <a:t>A</a:t>
            </a:r>
            <a:r>
              <a:rPr lang="en-US" sz="2200" dirty="0">
                <a:latin typeface="Courier New" pitchFamily="-96" charset="0"/>
              </a:rPr>
              <a:t>[</a:t>
            </a:r>
            <a:r>
              <a:rPr lang="en-US" sz="2200" i="1" dirty="0">
                <a:latin typeface="Calibri" pitchFamily="-96" charset="0"/>
              </a:rPr>
              <a:t>R</a:t>
            </a:r>
            <a:r>
              <a:rPr lang="en-US" sz="2200" dirty="0">
                <a:latin typeface="Courier New" pitchFamily="-96" charset="0"/>
              </a:rPr>
              <a:t>][</a:t>
            </a:r>
            <a:r>
              <a:rPr lang="en-US" sz="2200" i="1" dirty="0">
                <a:latin typeface="Calibri" pitchFamily="-96" charset="0"/>
              </a:rPr>
              <a:t>C</a:t>
            </a:r>
            <a:r>
              <a:rPr lang="en-US" sz="2200" dirty="0">
                <a:latin typeface="Courier New" pitchFamily="-96" charset="0"/>
              </a:rPr>
              <a:t>];</a:t>
            </a:r>
            <a:endParaRPr lang="en-US" sz="2200" dirty="0">
              <a:latin typeface="Calibri" pitchFamily="-96" charset="0"/>
            </a:endParaRPr>
          </a:p>
          <a:p>
            <a:pPr lvl="1"/>
            <a:r>
              <a:rPr lang="en-US" sz="2200" dirty="0">
                <a:latin typeface="Calibri" pitchFamily="-96" charset="0"/>
              </a:rPr>
              <a:t>2D array of data type </a:t>
            </a:r>
            <a:r>
              <a:rPr lang="en-US" sz="2200" i="1" dirty="0">
                <a:latin typeface="Calibri" pitchFamily="-96" charset="0"/>
              </a:rPr>
              <a:t>T</a:t>
            </a:r>
            <a:endParaRPr lang="en-US" sz="2200" dirty="0">
              <a:latin typeface="Calibri" pitchFamily="-96" charset="0"/>
            </a:endParaRPr>
          </a:p>
          <a:p>
            <a:pPr lvl="1"/>
            <a:r>
              <a:rPr lang="en-US" sz="2200" i="1" dirty="0">
                <a:latin typeface="Calibri" pitchFamily="-96" charset="0"/>
              </a:rPr>
              <a:t>R</a:t>
            </a:r>
            <a:r>
              <a:rPr lang="en-US" sz="2200" dirty="0">
                <a:latin typeface="Calibri" pitchFamily="-96" charset="0"/>
              </a:rPr>
              <a:t> rows, </a:t>
            </a:r>
            <a:r>
              <a:rPr lang="en-US" sz="2200" i="1" dirty="0">
                <a:latin typeface="Calibri" pitchFamily="-96" charset="0"/>
              </a:rPr>
              <a:t>C</a:t>
            </a:r>
            <a:r>
              <a:rPr lang="en-US" sz="2200" dirty="0">
                <a:latin typeface="Calibri" pitchFamily="-96" charset="0"/>
              </a:rPr>
              <a:t> columns</a:t>
            </a:r>
          </a:p>
          <a:p>
            <a:pPr lvl="1"/>
            <a:r>
              <a:rPr lang="en-US" sz="2200" dirty="0">
                <a:latin typeface="Calibri" pitchFamily="-96" charset="0"/>
              </a:rPr>
              <a:t>Type </a:t>
            </a:r>
            <a:r>
              <a:rPr lang="en-US" sz="2200" i="1" dirty="0">
                <a:latin typeface="Calibri" pitchFamily="-96" charset="0"/>
              </a:rPr>
              <a:t>T</a:t>
            </a:r>
            <a:r>
              <a:rPr lang="en-US" sz="2200" dirty="0">
                <a:latin typeface="Calibri" pitchFamily="-96" charset="0"/>
              </a:rPr>
              <a:t> element requires </a:t>
            </a:r>
            <a:r>
              <a:rPr lang="en-US" sz="2200" i="1" dirty="0">
                <a:latin typeface="Calibri" pitchFamily="-96" charset="0"/>
              </a:rPr>
              <a:t>K</a:t>
            </a:r>
            <a:r>
              <a:rPr lang="en-US" sz="2200" dirty="0">
                <a:latin typeface="Calibri" pitchFamily="-96" charset="0"/>
              </a:rPr>
              <a:t> bytes</a:t>
            </a:r>
          </a:p>
          <a:p>
            <a:r>
              <a:rPr lang="en-US" sz="2200" dirty="0">
                <a:latin typeface="Calibri" pitchFamily="-96" charset="0"/>
              </a:rPr>
              <a:t>Array Size</a:t>
            </a:r>
          </a:p>
          <a:p>
            <a:pPr lvl="1"/>
            <a:r>
              <a:rPr lang="en-US" sz="2200" i="1" dirty="0">
                <a:latin typeface="Calibri" pitchFamily="-96" charset="0"/>
              </a:rPr>
              <a:t>R</a:t>
            </a:r>
            <a:r>
              <a:rPr lang="en-US" sz="2200" dirty="0">
                <a:latin typeface="Calibri" pitchFamily="-96" charset="0"/>
              </a:rPr>
              <a:t> * </a:t>
            </a:r>
            <a:r>
              <a:rPr lang="en-US" sz="2200" i="1" dirty="0">
                <a:latin typeface="Calibri" pitchFamily="-96" charset="0"/>
              </a:rPr>
              <a:t>C </a:t>
            </a:r>
            <a:r>
              <a:rPr lang="en-US" sz="2200" dirty="0">
                <a:latin typeface="Calibri" pitchFamily="-96" charset="0"/>
              </a:rPr>
              <a:t>* </a:t>
            </a:r>
            <a:r>
              <a:rPr lang="en-US" sz="2200" i="1" dirty="0">
                <a:latin typeface="Calibri" pitchFamily="-96" charset="0"/>
              </a:rPr>
              <a:t>K </a:t>
            </a:r>
            <a:r>
              <a:rPr lang="en-US" sz="2200" dirty="0">
                <a:latin typeface="Calibri" pitchFamily="-96" charset="0"/>
              </a:rPr>
              <a:t>bytes</a:t>
            </a:r>
          </a:p>
        </p:txBody>
      </p:sp>
      <p:grpSp>
        <p:nvGrpSpPr>
          <p:cNvPr id="78851" name="Group 4"/>
          <p:cNvGrpSpPr>
            <a:grpSpLocks/>
          </p:cNvGrpSpPr>
          <p:nvPr/>
        </p:nvGrpSpPr>
        <p:grpSpPr bwMode="auto">
          <a:xfrm>
            <a:off x="5010875" y="1295400"/>
            <a:ext cx="4038600" cy="2209800"/>
            <a:chOff x="2208" y="2688"/>
            <a:chExt cx="2544" cy="1392"/>
          </a:xfrm>
        </p:grpSpPr>
        <p:sp>
          <p:nvSpPr>
            <p:cNvPr id="78871" name="Rectangle 5"/>
            <p:cNvSpPr>
              <a:spLocks noChangeArrowheads="1"/>
            </p:cNvSpPr>
            <p:nvPr/>
          </p:nvSpPr>
          <p:spPr bwMode="auto">
            <a:xfrm>
              <a:off x="2304" y="278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A[0][0]</a:t>
              </a:r>
            </a:p>
          </p:txBody>
        </p:sp>
        <p:sp>
          <p:nvSpPr>
            <p:cNvPr id="78872" name="Rectangle 6"/>
            <p:cNvSpPr>
              <a:spLocks noChangeArrowheads="1"/>
            </p:cNvSpPr>
            <p:nvPr/>
          </p:nvSpPr>
          <p:spPr bwMode="auto">
            <a:xfrm>
              <a:off x="3936" y="278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A[0][C-1]</a:t>
              </a:r>
            </a:p>
          </p:txBody>
        </p:sp>
        <p:sp>
          <p:nvSpPr>
            <p:cNvPr id="78873" name="Rectangle 7"/>
            <p:cNvSpPr>
              <a:spLocks noChangeArrowheads="1"/>
            </p:cNvSpPr>
            <p:nvPr/>
          </p:nvSpPr>
          <p:spPr bwMode="auto">
            <a:xfrm>
              <a:off x="2304" y="374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A[R-1][0]</a:t>
              </a:r>
            </a:p>
          </p:txBody>
        </p:sp>
        <p:sp>
          <p:nvSpPr>
            <p:cNvPr id="78874" name="Rectangle 8"/>
            <p:cNvSpPr>
              <a:spLocks noChangeArrowheads="1"/>
            </p:cNvSpPr>
            <p:nvPr/>
          </p:nvSpPr>
          <p:spPr bwMode="auto">
            <a:xfrm>
              <a:off x="3120" y="2784"/>
              <a:ext cx="576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 • •</a:t>
              </a:r>
            </a:p>
          </p:txBody>
        </p:sp>
        <p:sp>
          <p:nvSpPr>
            <p:cNvPr id="78875" name="Rectangle 9"/>
            <p:cNvSpPr>
              <a:spLocks noChangeArrowheads="1"/>
            </p:cNvSpPr>
            <p:nvPr/>
          </p:nvSpPr>
          <p:spPr bwMode="auto">
            <a:xfrm>
              <a:off x="3168" y="3744"/>
              <a:ext cx="576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 • •</a:t>
              </a:r>
            </a:p>
          </p:txBody>
        </p:sp>
        <p:sp>
          <p:nvSpPr>
            <p:cNvPr id="78876" name="Rectangle 10"/>
            <p:cNvSpPr>
              <a:spLocks noChangeArrowheads="1"/>
            </p:cNvSpPr>
            <p:nvPr/>
          </p:nvSpPr>
          <p:spPr bwMode="auto">
            <a:xfrm>
              <a:off x="3936" y="374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 eaLnBrk="0" hangingPunct="0"/>
              <a:r>
                <a:rPr lang="en-US" sz="1800" dirty="0">
                  <a:latin typeface="Courier New" pitchFamily="-96" charset="0"/>
                </a:rPr>
                <a:t>A[R-1][C-1]</a:t>
              </a:r>
            </a:p>
          </p:txBody>
        </p:sp>
        <p:sp>
          <p:nvSpPr>
            <p:cNvPr id="78877" name="Rectangle 11"/>
            <p:cNvSpPr>
              <a:spLocks noChangeArrowheads="1"/>
            </p:cNvSpPr>
            <p:nvPr/>
          </p:nvSpPr>
          <p:spPr bwMode="auto">
            <a:xfrm>
              <a:off x="2592" y="3168"/>
              <a:ext cx="288" cy="48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</p:txBody>
        </p:sp>
        <p:sp>
          <p:nvSpPr>
            <p:cNvPr id="78878" name="Rectangle 12"/>
            <p:cNvSpPr>
              <a:spLocks noChangeArrowheads="1"/>
            </p:cNvSpPr>
            <p:nvPr/>
          </p:nvSpPr>
          <p:spPr bwMode="auto">
            <a:xfrm>
              <a:off x="4080" y="3168"/>
              <a:ext cx="288" cy="48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</p:txBody>
        </p:sp>
        <p:sp>
          <p:nvSpPr>
            <p:cNvPr id="78879" name="Freeform 13"/>
            <p:cNvSpPr>
              <a:spLocks/>
            </p:cNvSpPr>
            <p:nvPr/>
          </p:nvSpPr>
          <p:spPr bwMode="auto">
            <a:xfrm>
              <a:off x="2208" y="2688"/>
              <a:ext cx="96" cy="1392"/>
            </a:xfrm>
            <a:custGeom>
              <a:avLst/>
              <a:gdLst>
                <a:gd name="T0" fmla="*/ 96 w 96"/>
                <a:gd name="T1" fmla="*/ 0 h 1392"/>
                <a:gd name="T2" fmla="*/ 0 w 96"/>
                <a:gd name="T3" fmla="*/ 0 h 1392"/>
                <a:gd name="T4" fmla="*/ 0 w 96"/>
                <a:gd name="T5" fmla="*/ 1392 h 1392"/>
                <a:gd name="T6" fmla="*/ 96 w 96"/>
                <a:gd name="T7" fmla="*/ 1392 h 13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"/>
                <a:gd name="T13" fmla="*/ 0 h 1392"/>
                <a:gd name="T14" fmla="*/ 96 w 96"/>
                <a:gd name="T15" fmla="*/ 1392 h 13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" h="1392">
                  <a:moveTo>
                    <a:pt x="96" y="0"/>
                  </a:moveTo>
                  <a:lnTo>
                    <a:pt x="0" y="0"/>
                  </a:lnTo>
                  <a:lnTo>
                    <a:pt x="0" y="1392"/>
                  </a:lnTo>
                  <a:lnTo>
                    <a:pt x="96" y="1392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78880" name="Freeform 14"/>
            <p:cNvSpPr>
              <a:spLocks/>
            </p:cNvSpPr>
            <p:nvPr/>
          </p:nvSpPr>
          <p:spPr bwMode="auto">
            <a:xfrm flipH="1">
              <a:off x="4656" y="2688"/>
              <a:ext cx="96" cy="1392"/>
            </a:xfrm>
            <a:custGeom>
              <a:avLst/>
              <a:gdLst>
                <a:gd name="T0" fmla="*/ 96 w 96"/>
                <a:gd name="T1" fmla="*/ 0 h 1392"/>
                <a:gd name="T2" fmla="*/ 0 w 96"/>
                <a:gd name="T3" fmla="*/ 0 h 1392"/>
                <a:gd name="T4" fmla="*/ 0 w 96"/>
                <a:gd name="T5" fmla="*/ 1392 h 1392"/>
                <a:gd name="T6" fmla="*/ 96 w 96"/>
                <a:gd name="T7" fmla="*/ 1392 h 13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"/>
                <a:gd name="T13" fmla="*/ 0 h 1392"/>
                <a:gd name="T14" fmla="*/ 96 w 96"/>
                <a:gd name="T15" fmla="*/ 1392 h 13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" h="1392">
                  <a:moveTo>
                    <a:pt x="96" y="0"/>
                  </a:moveTo>
                  <a:lnTo>
                    <a:pt x="0" y="0"/>
                  </a:lnTo>
                  <a:lnTo>
                    <a:pt x="0" y="1392"/>
                  </a:lnTo>
                  <a:lnTo>
                    <a:pt x="96" y="1392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9907323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0772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Multidimensional (Nested) Arrays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3493" y="1048719"/>
            <a:ext cx="4783932" cy="3360737"/>
          </a:xfrm>
        </p:spPr>
        <p:txBody>
          <a:bodyPr/>
          <a:lstStyle/>
          <a:p>
            <a:r>
              <a:rPr lang="en-US" sz="2200" dirty="0">
                <a:latin typeface="Calibri" pitchFamily="-96" charset="0"/>
              </a:rPr>
              <a:t>Declaration</a:t>
            </a:r>
          </a:p>
          <a:p>
            <a:pPr lvl="1">
              <a:buFont typeface="Wingdings" pitchFamily="-96" charset="2"/>
              <a:buNone/>
            </a:pPr>
            <a:r>
              <a:rPr lang="en-US" sz="2200" i="1" dirty="0">
                <a:latin typeface="Calibri" pitchFamily="-96" charset="0"/>
              </a:rPr>
              <a:t>T</a:t>
            </a:r>
            <a:r>
              <a:rPr lang="en-US" sz="2200" dirty="0">
                <a:latin typeface="Calibri" pitchFamily="-96" charset="0"/>
              </a:rPr>
              <a:t>   </a:t>
            </a:r>
            <a:r>
              <a:rPr lang="en-US" sz="2200" b="1" dirty="0">
                <a:latin typeface="Courier New" pitchFamily="-96" charset="0"/>
              </a:rPr>
              <a:t>A</a:t>
            </a:r>
            <a:r>
              <a:rPr lang="en-US" sz="2200" dirty="0">
                <a:latin typeface="Courier New" pitchFamily="-96" charset="0"/>
              </a:rPr>
              <a:t>[</a:t>
            </a:r>
            <a:r>
              <a:rPr lang="en-US" sz="2200" i="1" dirty="0">
                <a:latin typeface="Calibri" pitchFamily="-96" charset="0"/>
              </a:rPr>
              <a:t>R</a:t>
            </a:r>
            <a:r>
              <a:rPr lang="en-US" sz="2200" dirty="0">
                <a:latin typeface="Courier New" pitchFamily="-96" charset="0"/>
              </a:rPr>
              <a:t>][</a:t>
            </a:r>
            <a:r>
              <a:rPr lang="en-US" sz="2200" i="1" dirty="0">
                <a:latin typeface="Calibri" pitchFamily="-96" charset="0"/>
              </a:rPr>
              <a:t>C</a:t>
            </a:r>
            <a:r>
              <a:rPr lang="en-US" sz="2200" dirty="0">
                <a:latin typeface="Courier New" pitchFamily="-96" charset="0"/>
              </a:rPr>
              <a:t>];</a:t>
            </a:r>
            <a:endParaRPr lang="en-US" sz="2200" dirty="0">
              <a:latin typeface="Calibri" pitchFamily="-96" charset="0"/>
            </a:endParaRPr>
          </a:p>
          <a:p>
            <a:pPr lvl="1"/>
            <a:r>
              <a:rPr lang="en-US" sz="2200" dirty="0">
                <a:latin typeface="Calibri" pitchFamily="-96" charset="0"/>
              </a:rPr>
              <a:t>2D array of data type </a:t>
            </a:r>
            <a:r>
              <a:rPr lang="en-US" sz="2200" i="1" dirty="0">
                <a:latin typeface="Calibri" pitchFamily="-96" charset="0"/>
              </a:rPr>
              <a:t>T</a:t>
            </a:r>
            <a:endParaRPr lang="en-US" sz="2200" dirty="0">
              <a:latin typeface="Calibri" pitchFamily="-96" charset="0"/>
            </a:endParaRPr>
          </a:p>
          <a:p>
            <a:pPr lvl="1"/>
            <a:r>
              <a:rPr lang="en-US" sz="2200" i="1" dirty="0">
                <a:latin typeface="Calibri" pitchFamily="-96" charset="0"/>
              </a:rPr>
              <a:t>R</a:t>
            </a:r>
            <a:r>
              <a:rPr lang="en-US" sz="2200" dirty="0">
                <a:latin typeface="Calibri" pitchFamily="-96" charset="0"/>
              </a:rPr>
              <a:t> rows, </a:t>
            </a:r>
            <a:r>
              <a:rPr lang="en-US" sz="2200" i="1" dirty="0">
                <a:latin typeface="Calibri" pitchFamily="-96" charset="0"/>
              </a:rPr>
              <a:t>C</a:t>
            </a:r>
            <a:r>
              <a:rPr lang="en-US" sz="2200" dirty="0">
                <a:latin typeface="Calibri" pitchFamily="-96" charset="0"/>
              </a:rPr>
              <a:t> columns</a:t>
            </a:r>
          </a:p>
          <a:p>
            <a:pPr lvl="1"/>
            <a:r>
              <a:rPr lang="en-US" sz="2200" dirty="0">
                <a:latin typeface="Calibri" pitchFamily="-96" charset="0"/>
              </a:rPr>
              <a:t>Type </a:t>
            </a:r>
            <a:r>
              <a:rPr lang="en-US" sz="2200" i="1" dirty="0">
                <a:latin typeface="Calibri" pitchFamily="-96" charset="0"/>
              </a:rPr>
              <a:t>T</a:t>
            </a:r>
            <a:r>
              <a:rPr lang="en-US" sz="2200" dirty="0">
                <a:latin typeface="Calibri" pitchFamily="-96" charset="0"/>
              </a:rPr>
              <a:t> element requires </a:t>
            </a:r>
            <a:r>
              <a:rPr lang="en-US" sz="2200" i="1" dirty="0">
                <a:latin typeface="Calibri" pitchFamily="-96" charset="0"/>
              </a:rPr>
              <a:t>K</a:t>
            </a:r>
            <a:r>
              <a:rPr lang="en-US" sz="2200" dirty="0">
                <a:latin typeface="Calibri" pitchFamily="-96" charset="0"/>
              </a:rPr>
              <a:t> bytes</a:t>
            </a:r>
          </a:p>
          <a:p>
            <a:r>
              <a:rPr lang="en-US" sz="2200" dirty="0">
                <a:latin typeface="Calibri" pitchFamily="-96" charset="0"/>
              </a:rPr>
              <a:t>Array Size</a:t>
            </a:r>
          </a:p>
          <a:p>
            <a:pPr lvl="1"/>
            <a:r>
              <a:rPr lang="en-US" sz="2200" i="1" dirty="0">
                <a:latin typeface="Calibri" pitchFamily="-96" charset="0"/>
              </a:rPr>
              <a:t>R</a:t>
            </a:r>
            <a:r>
              <a:rPr lang="en-US" sz="2200" dirty="0">
                <a:latin typeface="Calibri" pitchFamily="-96" charset="0"/>
              </a:rPr>
              <a:t> * </a:t>
            </a:r>
            <a:r>
              <a:rPr lang="en-US" sz="2200" i="1" dirty="0">
                <a:latin typeface="Calibri" pitchFamily="-96" charset="0"/>
              </a:rPr>
              <a:t>C </a:t>
            </a:r>
            <a:r>
              <a:rPr lang="en-US" sz="2200" dirty="0">
                <a:latin typeface="Calibri" pitchFamily="-96" charset="0"/>
              </a:rPr>
              <a:t>* </a:t>
            </a:r>
            <a:r>
              <a:rPr lang="en-US" sz="2200" i="1" dirty="0">
                <a:latin typeface="Calibri" pitchFamily="-96" charset="0"/>
              </a:rPr>
              <a:t>K </a:t>
            </a:r>
            <a:r>
              <a:rPr lang="en-US" sz="2200" dirty="0">
                <a:latin typeface="Calibri" pitchFamily="-96" charset="0"/>
              </a:rPr>
              <a:t>bytes</a:t>
            </a:r>
          </a:p>
          <a:p>
            <a:r>
              <a:rPr lang="en-US" sz="2200" dirty="0">
                <a:latin typeface="Calibri" pitchFamily="-96" charset="0"/>
              </a:rPr>
              <a:t>Arrangement</a:t>
            </a:r>
          </a:p>
          <a:p>
            <a:pPr lvl="1"/>
            <a:r>
              <a:rPr lang="en-US" sz="2200" i="1" dirty="0">
                <a:latin typeface="Calibri" pitchFamily="-96" charset="0"/>
              </a:rPr>
              <a:t>Row-Major Ordering</a:t>
            </a:r>
          </a:p>
        </p:txBody>
      </p:sp>
      <p:grpSp>
        <p:nvGrpSpPr>
          <p:cNvPr id="78851" name="Group 4"/>
          <p:cNvGrpSpPr>
            <a:grpSpLocks/>
          </p:cNvGrpSpPr>
          <p:nvPr/>
        </p:nvGrpSpPr>
        <p:grpSpPr bwMode="auto">
          <a:xfrm>
            <a:off x="5010875" y="1295400"/>
            <a:ext cx="4038600" cy="2209800"/>
            <a:chOff x="2208" y="2688"/>
            <a:chExt cx="2544" cy="1392"/>
          </a:xfrm>
        </p:grpSpPr>
        <p:sp>
          <p:nvSpPr>
            <p:cNvPr id="78871" name="Rectangle 5"/>
            <p:cNvSpPr>
              <a:spLocks noChangeArrowheads="1"/>
            </p:cNvSpPr>
            <p:nvPr/>
          </p:nvSpPr>
          <p:spPr bwMode="auto">
            <a:xfrm>
              <a:off x="2304" y="278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A[0][0]</a:t>
              </a:r>
            </a:p>
          </p:txBody>
        </p:sp>
        <p:sp>
          <p:nvSpPr>
            <p:cNvPr id="78872" name="Rectangle 6"/>
            <p:cNvSpPr>
              <a:spLocks noChangeArrowheads="1"/>
            </p:cNvSpPr>
            <p:nvPr/>
          </p:nvSpPr>
          <p:spPr bwMode="auto">
            <a:xfrm>
              <a:off x="3936" y="278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A[0][C-1]</a:t>
              </a:r>
            </a:p>
          </p:txBody>
        </p:sp>
        <p:sp>
          <p:nvSpPr>
            <p:cNvPr id="78873" name="Rectangle 7"/>
            <p:cNvSpPr>
              <a:spLocks noChangeArrowheads="1"/>
            </p:cNvSpPr>
            <p:nvPr/>
          </p:nvSpPr>
          <p:spPr bwMode="auto">
            <a:xfrm>
              <a:off x="2304" y="374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A[R-1][0]</a:t>
              </a:r>
            </a:p>
          </p:txBody>
        </p:sp>
        <p:sp>
          <p:nvSpPr>
            <p:cNvPr id="78874" name="Rectangle 8"/>
            <p:cNvSpPr>
              <a:spLocks noChangeArrowheads="1"/>
            </p:cNvSpPr>
            <p:nvPr/>
          </p:nvSpPr>
          <p:spPr bwMode="auto">
            <a:xfrm>
              <a:off x="3120" y="2784"/>
              <a:ext cx="576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 • •</a:t>
              </a:r>
            </a:p>
          </p:txBody>
        </p:sp>
        <p:sp>
          <p:nvSpPr>
            <p:cNvPr id="78875" name="Rectangle 9"/>
            <p:cNvSpPr>
              <a:spLocks noChangeArrowheads="1"/>
            </p:cNvSpPr>
            <p:nvPr/>
          </p:nvSpPr>
          <p:spPr bwMode="auto">
            <a:xfrm>
              <a:off x="3168" y="3744"/>
              <a:ext cx="576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 • •</a:t>
              </a:r>
            </a:p>
          </p:txBody>
        </p:sp>
        <p:sp>
          <p:nvSpPr>
            <p:cNvPr id="78876" name="Rectangle 10"/>
            <p:cNvSpPr>
              <a:spLocks noChangeArrowheads="1"/>
            </p:cNvSpPr>
            <p:nvPr/>
          </p:nvSpPr>
          <p:spPr bwMode="auto">
            <a:xfrm>
              <a:off x="3936" y="374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 eaLnBrk="0" hangingPunct="0"/>
              <a:r>
                <a:rPr lang="en-US" sz="1800" dirty="0">
                  <a:latin typeface="Courier New" pitchFamily="-96" charset="0"/>
                </a:rPr>
                <a:t>A[R-1][C-1]</a:t>
              </a:r>
            </a:p>
          </p:txBody>
        </p:sp>
        <p:sp>
          <p:nvSpPr>
            <p:cNvPr id="78877" name="Rectangle 11"/>
            <p:cNvSpPr>
              <a:spLocks noChangeArrowheads="1"/>
            </p:cNvSpPr>
            <p:nvPr/>
          </p:nvSpPr>
          <p:spPr bwMode="auto">
            <a:xfrm>
              <a:off x="2592" y="3168"/>
              <a:ext cx="288" cy="48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</p:txBody>
        </p:sp>
        <p:sp>
          <p:nvSpPr>
            <p:cNvPr id="78878" name="Rectangle 12"/>
            <p:cNvSpPr>
              <a:spLocks noChangeArrowheads="1"/>
            </p:cNvSpPr>
            <p:nvPr/>
          </p:nvSpPr>
          <p:spPr bwMode="auto">
            <a:xfrm>
              <a:off x="4080" y="3168"/>
              <a:ext cx="288" cy="48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</p:txBody>
        </p:sp>
        <p:sp>
          <p:nvSpPr>
            <p:cNvPr id="78879" name="Freeform 13"/>
            <p:cNvSpPr>
              <a:spLocks/>
            </p:cNvSpPr>
            <p:nvPr/>
          </p:nvSpPr>
          <p:spPr bwMode="auto">
            <a:xfrm>
              <a:off x="2208" y="2688"/>
              <a:ext cx="96" cy="1392"/>
            </a:xfrm>
            <a:custGeom>
              <a:avLst/>
              <a:gdLst>
                <a:gd name="T0" fmla="*/ 96 w 96"/>
                <a:gd name="T1" fmla="*/ 0 h 1392"/>
                <a:gd name="T2" fmla="*/ 0 w 96"/>
                <a:gd name="T3" fmla="*/ 0 h 1392"/>
                <a:gd name="T4" fmla="*/ 0 w 96"/>
                <a:gd name="T5" fmla="*/ 1392 h 1392"/>
                <a:gd name="T6" fmla="*/ 96 w 96"/>
                <a:gd name="T7" fmla="*/ 1392 h 13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"/>
                <a:gd name="T13" fmla="*/ 0 h 1392"/>
                <a:gd name="T14" fmla="*/ 96 w 96"/>
                <a:gd name="T15" fmla="*/ 1392 h 13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" h="1392">
                  <a:moveTo>
                    <a:pt x="96" y="0"/>
                  </a:moveTo>
                  <a:lnTo>
                    <a:pt x="0" y="0"/>
                  </a:lnTo>
                  <a:lnTo>
                    <a:pt x="0" y="1392"/>
                  </a:lnTo>
                  <a:lnTo>
                    <a:pt x="96" y="1392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78880" name="Freeform 14"/>
            <p:cNvSpPr>
              <a:spLocks/>
            </p:cNvSpPr>
            <p:nvPr/>
          </p:nvSpPr>
          <p:spPr bwMode="auto">
            <a:xfrm flipH="1">
              <a:off x="4656" y="2688"/>
              <a:ext cx="96" cy="1392"/>
            </a:xfrm>
            <a:custGeom>
              <a:avLst/>
              <a:gdLst>
                <a:gd name="T0" fmla="*/ 96 w 96"/>
                <a:gd name="T1" fmla="*/ 0 h 1392"/>
                <a:gd name="T2" fmla="*/ 0 w 96"/>
                <a:gd name="T3" fmla="*/ 0 h 1392"/>
                <a:gd name="T4" fmla="*/ 0 w 96"/>
                <a:gd name="T5" fmla="*/ 1392 h 1392"/>
                <a:gd name="T6" fmla="*/ 96 w 96"/>
                <a:gd name="T7" fmla="*/ 1392 h 13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"/>
                <a:gd name="T13" fmla="*/ 0 h 1392"/>
                <a:gd name="T14" fmla="*/ 96 w 96"/>
                <a:gd name="T15" fmla="*/ 1392 h 13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" h="1392">
                  <a:moveTo>
                    <a:pt x="96" y="0"/>
                  </a:moveTo>
                  <a:lnTo>
                    <a:pt x="0" y="0"/>
                  </a:lnTo>
                  <a:lnTo>
                    <a:pt x="0" y="1392"/>
                  </a:lnTo>
                  <a:lnTo>
                    <a:pt x="96" y="1392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</p:grpSp>
      <p:sp>
        <p:nvSpPr>
          <p:cNvPr id="309263" name="Text Box 15"/>
          <p:cNvSpPr txBox="1">
            <a:spLocks noChangeArrowheads="1"/>
          </p:cNvSpPr>
          <p:nvPr/>
        </p:nvSpPr>
        <p:spPr bwMode="auto">
          <a:xfrm>
            <a:off x="323850" y="4857750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457200" y="5257800"/>
            <a:ext cx="8229600" cy="990600"/>
            <a:chOff x="336" y="3408"/>
            <a:chExt cx="5184" cy="624"/>
          </a:xfrm>
        </p:grpSpPr>
        <p:grpSp>
          <p:nvGrpSpPr>
            <p:cNvPr id="78858" name="Group 17"/>
            <p:cNvGrpSpPr>
              <a:grpSpLocks/>
            </p:cNvGrpSpPr>
            <p:nvPr/>
          </p:nvGrpSpPr>
          <p:grpSpPr bwMode="auto">
            <a:xfrm>
              <a:off x="336" y="3408"/>
              <a:ext cx="1344" cy="624"/>
              <a:chOff x="1488" y="3504"/>
              <a:chExt cx="1344" cy="624"/>
            </a:xfrm>
          </p:grpSpPr>
          <p:sp>
            <p:nvSpPr>
              <p:cNvPr id="78868" name="Rectangle 2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9" name="Rectangle 18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70" name="Rectangle 19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grpSp>
          <p:nvGrpSpPr>
            <p:cNvPr id="78859" name="Group 21"/>
            <p:cNvGrpSpPr>
              <a:grpSpLocks/>
            </p:cNvGrpSpPr>
            <p:nvPr/>
          </p:nvGrpSpPr>
          <p:grpSpPr bwMode="auto">
            <a:xfrm>
              <a:off x="1680" y="3408"/>
              <a:ext cx="1344" cy="624"/>
              <a:chOff x="1488" y="3504"/>
              <a:chExt cx="1344" cy="624"/>
            </a:xfrm>
          </p:grpSpPr>
          <p:sp>
            <p:nvSpPr>
              <p:cNvPr id="78865" name="Rectangle 24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6F5BD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6" name="Rectangle 2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67" name="Rectangle 23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grpSp>
          <p:nvGrpSpPr>
            <p:cNvPr id="78860" name="Group 25"/>
            <p:cNvGrpSpPr>
              <a:grpSpLocks/>
            </p:cNvGrpSpPr>
            <p:nvPr/>
          </p:nvGrpSpPr>
          <p:grpSpPr bwMode="auto">
            <a:xfrm>
              <a:off x="4176" y="3408"/>
              <a:ext cx="1344" cy="624"/>
              <a:chOff x="1488" y="3504"/>
              <a:chExt cx="1344" cy="624"/>
            </a:xfrm>
          </p:grpSpPr>
          <p:sp>
            <p:nvSpPr>
              <p:cNvPr id="78862" name="Rectangle 28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3" name="Rectangle 26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64" name="Rectangle 27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78861" name="Rectangle 29"/>
            <p:cNvSpPr>
              <a:spLocks noChangeArrowheads="1"/>
            </p:cNvSpPr>
            <p:nvPr/>
          </p:nvSpPr>
          <p:spPr bwMode="auto">
            <a:xfrm>
              <a:off x="3024" y="3408"/>
              <a:ext cx="1152" cy="62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0">
                  <a:latin typeface="Courier New" pitchFamily="-96" charset="0"/>
                </a:rPr>
                <a:t>•  •  •</a:t>
              </a:r>
            </a:p>
          </p:txBody>
        </p:sp>
      </p:grpSp>
      <p:sp>
        <p:nvSpPr>
          <p:cNvPr id="309278" name="Line 30"/>
          <p:cNvSpPr>
            <a:spLocks noChangeShapeType="1"/>
          </p:cNvSpPr>
          <p:nvPr/>
        </p:nvSpPr>
        <p:spPr bwMode="auto">
          <a:xfrm>
            <a:off x="457200" y="63246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79" name="Line 31"/>
          <p:cNvSpPr>
            <a:spLocks noChangeShapeType="1"/>
          </p:cNvSpPr>
          <p:nvPr/>
        </p:nvSpPr>
        <p:spPr bwMode="auto">
          <a:xfrm>
            <a:off x="8686800" y="63246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80" name="Line 32"/>
          <p:cNvSpPr>
            <a:spLocks noChangeShapeType="1"/>
          </p:cNvSpPr>
          <p:nvPr/>
        </p:nvSpPr>
        <p:spPr bwMode="auto">
          <a:xfrm>
            <a:off x="457200" y="6477000"/>
            <a:ext cx="822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81" name="Rectangle 33"/>
          <p:cNvSpPr>
            <a:spLocks noChangeArrowheads="1"/>
          </p:cNvSpPr>
          <p:nvPr/>
        </p:nvSpPr>
        <p:spPr bwMode="auto">
          <a:xfrm>
            <a:off x="3505200" y="6324600"/>
            <a:ext cx="1447800" cy="3810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4*R*C</a:t>
            </a:r>
            <a:r>
              <a:rPr lang="en-US" sz="1800" b="0">
                <a:latin typeface="Calibri" pitchFamily="-96" charset="0"/>
              </a:rPr>
              <a:t>  Bytes</a:t>
            </a:r>
          </a:p>
        </p:txBody>
      </p:sp>
    </p:spTree>
    <p:extLst>
      <p:ext uri="{BB962C8B-B14F-4D97-AF65-F5344CB8AC3E}">
        <p14:creationId xmlns:p14="http://schemas.microsoft.com/office/powerpoint/2010/main" val="1948958859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57200"/>
            <a:ext cx="63754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Example</a:t>
            </a:r>
          </a:p>
        </p:txBody>
      </p:sp>
      <p:sp>
        <p:nvSpPr>
          <p:cNvPr id="308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834475"/>
            <a:ext cx="8001000" cy="1905000"/>
          </a:xfrm>
        </p:spPr>
        <p:txBody>
          <a:bodyPr/>
          <a:lstStyle/>
          <a:p>
            <a:r>
              <a:rPr lang="en-US" sz="2200" dirty="0">
                <a:latin typeface="Calibri" pitchFamily="-96" charset="0"/>
              </a:rPr>
              <a:t>“</a:t>
            </a:r>
            <a:r>
              <a:rPr lang="en-US" sz="2200" dirty="0" err="1">
                <a:latin typeface="Courier New" pitchFamily="-96" charset="0"/>
              </a:rPr>
              <a:t>zip_dig</a:t>
            </a:r>
            <a:r>
              <a:rPr lang="en-US" sz="2200" dirty="0">
                <a:latin typeface="Courier New" pitchFamily="-96" charset="0"/>
              </a:rPr>
              <a:t> univ[3]</a:t>
            </a:r>
            <a:r>
              <a:rPr lang="en-US" sz="2200" dirty="0">
                <a:latin typeface="Calibri" pitchFamily="-96" charset="0"/>
              </a:rPr>
              <a:t>” equivalent to “</a:t>
            </a:r>
            <a:r>
              <a:rPr lang="en-US" sz="2200" dirty="0">
                <a:latin typeface="Courier New" pitchFamily="-96" charset="0"/>
              </a:rPr>
              <a:t>int univ[3][5]</a:t>
            </a:r>
            <a:r>
              <a:rPr lang="en-US" sz="2200" dirty="0">
                <a:latin typeface="Calibri" pitchFamily="-96" charset="0"/>
              </a:rPr>
              <a:t>” (</a:t>
            </a:r>
            <a:r>
              <a:rPr lang="en-US" sz="2200" dirty="0" err="1">
                <a:latin typeface="Courier" pitchFamily="2" charset="0"/>
              </a:rPr>
              <a:t>zip_dig</a:t>
            </a:r>
            <a:r>
              <a:rPr lang="en-US" sz="2200" dirty="0">
                <a:latin typeface="Calibri" pitchFamily="-96" charset="0"/>
              </a:rPr>
              <a:t> was defined on page 6)</a:t>
            </a:r>
          </a:p>
          <a:p>
            <a:pPr lvl="1"/>
            <a:r>
              <a:rPr lang="en-US" sz="2200" dirty="0">
                <a:latin typeface="Calibri" pitchFamily="-96" charset="0"/>
              </a:rPr>
              <a:t>Variable </a:t>
            </a:r>
            <a:r>
              <a:rPr lang="en-US" sz="2200" dirty="0" err="1">
                <a:latin typeface="Courier New" pitchFamily="-96" charset="0"/>
              </a:rPr>
              <a:t>univ</a:t>
            </a:r>
            <a:r>
              <a:rPr lang="en-US" sz="2200" dirty="0">
                <a:latin typeface="Calibri" pitchFamily="-96" charset="0"/>
              </a:rPr>
              <a:t>: array of 3 elements, allocated </a:t>
            </a:r>
            <a:r>
              <a:rPr lang="en-US" sz="2200" i="1" dirty="0">
                <a:latin typeface="Calibri" pitchFamily="-96" charset="0"/>
              </a:rPr>
              <a:t>contiguously</a:t>
            </a:r>
          </a:p>
          <a:p>
            <a:pPr lvl="1"/>
            <a:r>
              <a:rPr lang="en-US" sz="2200" dirty="0">
                <a:latin typeface="Calibri" pitchFamily="-96" charset="0"/>
              </a:rPr>
              <a:t>Each element is an array of 5 </a:t>
            </a:r>
            <a:r>
              <a:rPr lang="en-US" sz="2200" b="1" dirty="0" err="1">
                <a:latin typeface="Courier New" pitchFamily="-96" charset="0"/>
              </a:rPr>
              <a:t>int</a:t>
            </a:r>
            <a:r>
              <a:rPr lang="en-US" sz="2200" dirty="0" err="1">
                <a:latin typeface="Calibri" pitchFamily="-96" charset="0"/>
              </a:rPr>
              <a:t>’s</a:t>
            </a:r>
            <a:r>
              <a:rPr lang="en-US" sz="2200" dirty="0">
                <a:latin typeface="Calibri" pitchFamily="-96" charset="0"/>
              </a:rPr>
              <a:t>, allocated </a:t>
            </a:r>
            <a:r>
              <a:rPr lang="en-US" sz="2200" i="1" dirty="0">
                <a:latin typeface="Calibri" pitchFamily="-96" charset="0"/>
              </a:rPr>
              <a:t>contiguously</a:t>
            </a:r>
          </a:p>
          <a:p>
            <a:r>
              <a:rPr lang="en-US" sz="2200" dirty="0">
                <a:latin typeface="Calibri" pitchFamily="-96" charset="0"/>
              </a:rPr>
              <a:t>“Row-Major” ordering of all elements in memory</a:t>
            </a:r>
          </a:p>
        </p:txBody>
      </p:sp>
      <p:sp>
        <p:nvSpPr>
          <p:cNvPr id="76803" name="Rectangle 4"/>
          <p:cNvSpPr>
            <a:spLocks noChangeArrowheads="1"/>
          </p:cNvSpPr>
          <p:nvPr/>
        </p:nvSpPr>
        <p:spPr bwMode="auto">
          <a:xfrm>
            <a:off x="533400" y="1298575"/>
            <a:ext cx="492442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#define PCOUNT 3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univ</a:t>
            </a:r>
            <a:r>
              <a:rPr lang="en-US" sz="1800" dirty="0">
                <a:latin typeface="Courier New" pitchFamily="-96" charset="0"/>
              </a:rPr>
              <a:t>[PCOUNT] = 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{{6, 0, 6, 3, 7 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{1, 5, 2, 1, 3 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{0, 2, 1, 3, 6 }};</a:t>
            </a:r>
          </a:p>
        </p:txBody>
      </p:sp>
      <p:sp>
        <p:nvSpPr>
          <p:cNvPr id="76804" name="Text Box 6"/>
          <p:cNvSpPr txBox="1">
            <a:spLocks noChangeArrowheads="1"/>
          </p:cNvSpPr>
          <p:nvPr/>
        </p:nvSpPr>
        <p:spPr bwMode="auto">
          <a:xfrm>
            <a:off x="277792" y="3519488"/>
            <a:ext cx="1322408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endParaRPr lang="en-US" sz="1800" dirty="0">
              <a:latin typeface="Courier New" pitchFamily="-96" charset="0"/>
            </a:endParaRPr>
          </a:p>
          <a:p>
            <a:pPr algn="l" eaLnBrk="0" hangingPunct="0"/>
            <a:r>
              <a:rPr lang="en-US" sz="1800" dirty="0" err="1">
                <a:latin typeface="Courier New" pitchFamily="-96" charset="0"/>
              </a:rPr>
              <a:t>univ</a:t>
            </a:r>
            <a:r>
              <a:rPr lang="en-US" sz="1800" dirty="0">
                <a:latin typeface="Courier New" pitchFamily="-96" charset="0"/>
              </a:rPr>
              <a:t>[3];</a:t>
            </a:r>
          </a:p>
        </p:txBody>
      </p:sp>
      <p:sp>
        <p:nvSpPr>
          <p:cNvPr id="308232" name="Line 8"/>
          <p:cNvSpPr>
            <a:spLocks noChangeShapeType="1"/>
          </p:cNvSpPr>
          <p:nvPr/>
        </p:nvSpPr>
        <p:spPr bwMode="auto">
          <a:xfrm flipV="1">
            <a:off x="1905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3" name="Text Box 9"/>
          <p:cNvSpPr txBox="1">
            <a:spLocks noChangeArrowheads="1"/>
          </p:cNvSpPr>
          <p:nvPr/>
        </p:nvSpPr>
        <p:spPr bwMode="auto">
          <a:xfrm>
            <a:off x="1676400" y="4357688"/>
            <a:ext cx="458788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76</a:t>
            </a:r>
          </a:p>
        </p:txBody>
      </p:sp>
      <p:sp>
        <p:nvSpPr>
          <p:cNvPr id="308234" name="Line 10"/>
          <p:cNvSpPr>
            <a:spLocks noChangeShapeType="1"/>
          </p:cNvSpPr>
          <p:nvPr/>
        </p:nvSpPr>
        <p:spPr bwMode="auto">
          <a:xfrm flipV="1">
            <a:off x="3429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5" name="Text Box 11"/>
          <p:cNvSpPr txBox="1">
            <a:spLocks noChangeArrowheads="1"/>
          </p:cNvSpPr>
          <p:nvPr/>
        </p:nvSpPr>
        <p:spPr bwMode="auto">
          <a:xfrm>
            <a:off x="3200400" y="4357688"/>
            <a:ext cx="458788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96</a:t>
            </a:r>
          </a:p>
        </p:txBody>
      </p:sp>
      <p:sp>
        <p:nvSpPr>
          <p:cNvPr id="308236" name="Line 12"/>
          <p:cNvSpPr>
            <a:spLocks noChangeShapeType="1"/>
          </p:cNvSpPr>
          <p:nvPr/>
        </p:nvSpPr>
        <p:spPr bwMode="auto">
          <a:xfrm flipV="1">
            <a:off x="4953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7" name="Text Box 13"/>
          <p:cNvSpPr txBox="1">
            <a:spLocks noChangeArrowheads="1"/>
          </p:cNvSpPr>
          <p:nvPr/>
        </p:nvSpPr>
        <p:spPr bwMode="auto">
          <a:xfrm>
            <a:off x="46561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116</a:t>
            </a:r>
          </a:p>
        </p:txBody>
      </p:sp>
      <p:sp>
        <p:nvSpPr>
          <p:cNvPr id="308238" name="Line 14"/>
          <p:cNvSpPr>
            <a:spLocks noChangeShapeType="1"/>
          </p:cNvSpPr>
          <p:nvPr/>
        </p:nvSpPr>
        <p:spPr bwMode="auto">
          <a:xfrm flipV="1">
            <a:off x="6477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9" name="Text Box 15"/>
          <p:cNvSpPr txBox="1">
            <a:spLocks noChangeArrowheads="1"/>
          </p:cNvSpPr>
          <p:nvPr/>
        </p:nvSpPr>
        <p:spPr bwMode="auto">
          <a:xfrm>
            <a:off x="61801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136</a:t>
            </a:r>
          </a:p>
        </p:txBody>
      </p: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905000" y="3443288"/>
            <a:ext cx="1524000" cy="762000"/>
            <a:chOff x="816" y="2640"/>
            <a:chExt cx="960" cy="480"/>
          </a:xfrm>
        </p:grpSpPr>
        <p:sp>
          <p:nvSpPr>
            <p:cNvPr id="76838" name="Rectangle 20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6</a:t>
              </a:r>
            </a:p>
          </p:txBody>
        </p:sp>
        <p:sp>
          <p:nvSpPr>
            <p:cNvPr id="76839" name="Rectangle 21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0</a:t>
              </a:r>
            </a:p>
          </p:txBody>
        </p:sp>
        <p:sp>
          <p:nvSpPr>
            <p:cNvPr id="76840" name="Rectangle 22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6</a:t>
              </a:r>
            </a:p>
          </p:txBody>
        </p:sp>
        <p:sp>
          <p:nvSpPr>
            <p:cNvPr id="76841" name="Rectangle 23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3</a:t>
              </a:r>
            </a:p>
          </p:txBody>
        </p:sp>
        <p:sp>
          <p:nvSpPr>
            <p:cNvPr id="76842" name="Rectangle 24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7</a:t>
              </a:r>
            </a:p>
          </p:txBody>
        </p:sp>
      </p:grpSp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3429000" y="3443288"/>
            <a:ext cx="1524000" cy="762000"/>
            <a:chOff x="816" y="2640"/>
            <a:chExt cx="960" cy="480"/>
          </a:xfrm>
        </p:grpSpPr>
        <p:sp>
          <p:nvSpPr>
            <p:cNvPr id="76833" name="Rectangle 26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4" name="Rectangle 27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6835" name="Rectangle 28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36" name="Rectangle 29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7" name="Rectangle 30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3</a:t>
              </a:r>
            </a:p>
          </p:txBody>
        </p:sp>
      </p:grpSp>
      <p:grpSp>
        <p:nvGrpSpPr>
          <p:cNvPr id="7" name="Group 31"/>
          <p:cNvGrpSpPr>
            <a:grpSpLocks/>
          </p:cNvGrpSpPr>
          <p:nvPr/>
        </p:nvGrpSpPr>
        <p:grpSpPr bwMode="auto">
          <a:xfrm>
            <a:off x="4953000" y="3443288"/>
            <a:ext cx="1524000" cy="762000"/>
            <a:chOff x="816" y="2640"/>
            <a:chExt cx="960" cy="480"/>
          </a:xfrm>
        </p:grpSpPr>
        <p:sp>
          <p:nvSpPr>
            <p:cNvPr id="308256" name="Rectangle 32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0</a:t>
              </a:r>
            </a:p>
          </p:txBody>
        </p:sp>
        <p:sp>
          <p:nvSpPr>
            <p:cNvPr id="308257" name="Rectangle 33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308258" name="Rectangle 34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308259" name="Rectangle 35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3</a:t>
              </a:r>
            </a:p>
          </p:txBody>
        </p:sp>
        <p:sp>
          <p:nvSpPr>
            <p:cNvPr id="308260" name="Rectangle 36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6</a:t>
              </a:r>
            </a:p>
          </p:txBody>
        </p:sp>
      </p:grpSp>
      <p:sp>
        <p:nvSpPr>
          <p:cNvPr id="308267" name="Rectangle 43"/>
          <p:cNvSpPr>
            <a:spLocks noChangeArrowheads="1"/>
          </p:cNvSpPr>
          <p:nvPr/>
        </p:nvSpPr>
        <p:spPr bwMode="auto">
          <a:xfrm>
            <a:off x="1905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68" name="Rectangle 44"/>
          <p:cNvSpPr>
            <a:spLocks noChangeArrowheads="1"/>
          </p:cNvSpPr>
          <p:nvPr/>
        </p:nvSpPr>
        <p:spPr bwMode="auto">
          <a:xfrm>
            <a:off x="3429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69" name="Rectangle 45"/>
          <p:cNvSpPr>
            <a:spLocks noChangeArrowheads="1"/>
          </p:cNvSpPr>
          <p:nvPr/>
        </p:nvSpPr>
        <p:spPr bwMode="auto">
          <a:xfrm>
            <a:off x="4953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196767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ChangeArrowheads="1"/>
          </p:cNvSpPr>
          <p:nvPr/>
        </p:nvSpPr>
        <p:spPr bwMode="auto">
          <a:xfrm>
            <a:off x="57912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0898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69342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Nested Array </a:t>
            </a:r>
            <a:r>
              <a:rPr lang="en-US" i="1" dirty="0">
                <a:latin typeface="Calibri" pitchFamily="-96" charset="0"/>
              </a:rPr>
              <a:t>Row</a:t>
            </a:r>
            <a:r>
              <a:rPr lang="en-US" dirty="0">
                <a:latin typeface="Calibri" pitchFamily="-96" charset="0"/>
              </a:rPr>
              <a:t> Access</a:t>
            </a:r>
          </a:p>
        </p:txBody>
      </p:sp>
      <p:sp>
        <p:nvSpPr>
          <p:cNvPr id="3102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42913" y="1292225"/>
            <a:ext cx="5957887" cy="1450975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Row Vectors</a:t>
            </a:r>
          </a:p>
          <a:p>
            <a:pPr lvl="1"/>
            <a:r>
              <a:rPr lang="en-US">
                <a:latin typeface="Calibri" pitchFamily="-96" charset="0"/>
              </a:rPr>
              <a:t> </a:t>
            </a:r>
            <a:r>
              <a:rPr lang="en-US" b="1">
                <a:latin typeface="Courier New" pitchFamily="-96" charset="0"/>
              </a:rPr>
              <a:t>A[i]</a:t>
            </a:r>
            <a:r>
              <a:rPr lang="en-US">
                <a:latin typeface="Calibri" pitchFamily="-96" charset="0"/>
              </a:rPr>
              <a:t> is array of </a:t>
            </a:r>
            <a:r>
              <a:rPr lang="en-US" i="1">
                <a:latin typeface="Calibri" pitchFamily="-96" charset="0"/>
              </a:rPr>
              <a:t>C</a:t>
            </a:r>
            <a:r>
              <a:rPr lang="en-US">
                <a:latin typeface="Calibri" pitchFamily="-96" charset="0"/>
              </a:rPr>
              <a:t> elements</a:t>
            </a:r>
          </a:p>
          <a:p>
            <a:pPr lvl="1"/>
            <a:r>
              <a:rPr lang="en-US">
                <a:latin typeface="Calibri" pitchFamily="-96" charset="0"/>
              </a:rPr>
              <a:t>Each element of type </a:t>
            </a:r>
            <a:r>
              <a:rPr lang="en-US" i="1">
                <a:latin typeface="Calibri" pitchFamily="-96" charset="0"/>
              </a:rPr>
              <a:t>T </a:t>
            </a:r>
            <a:r>
              <a:rPr lang="en-US">
                <a:latin typeface="Calibri" pitchFamily="-96" charset="0"/>
              </a:rPr>
              <a:t>requires </a:t>
            </a:r>
            <a:r>
              <a:rPr lang="en-US" i="1">
                <a:latin typeface="Calibri" pitchFamily="-96" charset="0"/>
              </a:rPr>
              <a:t>K </a:t>
            </a:r>
            <a:r>
              <a:rPr lang="en-US">
                <a:latin typeface="Calibri" pitchFamily="-96" charset="0"/>
              </a:rPr>
              <a:t>bytes</a:t>
            </a:r>
          </a:p>
          <a:p>
            <a:pPr lvl="1"/>
            <a:r>
              <a:rPr lang="en-US">
                <a:latin typeface="Calibri" pitchFamily="-96" charset="0"/>
              </a:rPr>
              <a:t>Starting address </a:t>
            </a:r>
            <a:r>
              <a:rPr lang="en-US" b="1">
                <a:latin typeface="Courier New" pitchFamily="-96" charset="0"/>
              </a:rPr>
              <a:t>A +</a:t>
            </a:r>
            <a:r>
              <a:rPr lang="en-US">
                <a:latin typeface="Courier New" pitchFamily="-96" charset="0"/>
              </a:rPr>
              <a:t> </a:t>
            </a:r>
            <a:r>
              <a:rPr lang="en-US">
                <a:latin typeface="Calibri" pitchFamily="-96" charset="0"/>
              </a:rPr>
              <a:t> </a:t>
            </a:r>
            <a:r>
              <a:rPr lang="en-US" i="1">
                <a:latin typeface="Calibri" pitchFamily="-96" charset="0"/>
              </a:rPr>
              <a:t>i</a:t>
            </a:r>
            <a:r>
              <a:rPr lang="en-US">
                <a:latin typeface="Calibri" pitchFamily="-96" charset="0"/>
              </a:rPr>
              <a:t> * (</a:t>
            </a:r>
            <a:r>
              <a:rPr lang="en-US" i="1">
                <a:latin typeface="Calibri" pitchFamily="-96" charset="0"/>
              </a:rPr>
              <a:t>C </a:t>
            </a:r>
            <a:r>
              <a:rPr lang="en-US">
                <a:latin typeface="Calibri" pitchFamily="-96" charset="0"/>
              </a:rPr>
              <a:t>* </a:t>
            </a:r>
            <a:r>
              <a:rPr lang="en-US" i="1">
                <a:latin typeface="Calibri" pitchFamily="-96" charset="0"/>
              </a:rPr>
              <a:t>K</a:t>
            </a:r>
            <a:r>
              <a:rPr lang="en-US">
                <a:latin typeface="Calibri" pitchFamily="-96" charset="0"/>
              </a:rPr>
              <a:t>)</a:t>
            </a:r>
          </a:p>
        </p:txBody>
      </p:sp>
      <p:grpSp>
        <p:nvGrpSpPr>
          <p:cNvPr id="80900" name="Group 5"/>
          <p:cNvGrpSpPr>
            <a:grpSpLocks/>
          </p:cNvGrpSpPr>
          <p:nvPr/>
        </p:nvGrpSpPr>
        <p:grpSpPr bwMode="auto">
          <a:xfrm>
            <a:off x="3657600" y="3973513"/>
            <a:ext cx="2133600" cy="1524000"/>
            <a:chOff x="1680" y="2064"/>
            <a:chExt cx="1344" cy="960"/>
          </a:xfrm>
        </p:grpSpPr>
        <p:grpSp>
          <p:nvGrpSpPr>
            <p:cNvPr id="80927" name="Group 6"/>
            <p:cNvGrpSpPr>
              <a:grpSpLocks/>
            </p:cNvGrpSpPr>
            <p:nvPr/>
          </p:nvGrpSpPr>
          <p:grpSpPr bwMode="auto">
            <a:xfrm>
              <a:off x="1680" y="2400"/>
              <a:ext cx="1344" cy="624"/>
              <a:chOff x="1488" y="3504"/>
              <a:chExt cx="1344" cy="624"/>
            </a:xfrm>
          </p:grpSpPr>
          <p:sp>
            <p:nvSpPr>
              <p:cNvPr id="310281" name="Rectangle 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b="0" dirty="0">
                    <a:latin typeface="Calibri" pitchFamily="34" charset="0"/>
                    <a:ea typeface="+mn-ea"/>
                    <a:cs typeface="+mn-cs"/>
                  </a:rPr>
                  <a:t>• • •</a:t>
                </a:r>
              </a:p>
            </p:txBody>
          </p:sp>
          <p:sp>
            <p:nvSpPr>
              <p:cNvPr id="310279" name="Rectangle 7"/>
              <p:cNvSpPr>
                <a:spLocks noChangeArrowheads="1"/>
              </p:cNvSpPr>
              <p:nvPr/>
            </p:nvSpPr>
            <p:spPr bwMode="auto">
              <a:xfrm>
                <a:off x="1497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[0]</a:t>
                </a:r>
              </a:p>
            </p:txBody>
          </p:sp>
          <p:sp>
            <p:nvSpPr>
              <p:cNvPr id="310280" name="Rectangle 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[C-1]</a:t>
                </a:r>
              </a:p>
            </p:txBody>
          </p:sp>
        </p:grpSp>
        <p:sp>
          <p:nvSpPr>
            <p:cNvPr id="80928" name="Line 10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9" name="Line 11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0" name="Line 12"/>
            <p:cNvSpPr>
              <a:spLocks noChangeShapeType="1"/>
            </p:cNvSpPr>
            <p:nvPr/>
          </p:nvSpPr>
          <p:spPr bwMode="auto">
            <a:xfrm>
              <a:off x="3024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1" name="Line 13"/>
            <p:cNvSpPr>
              <a:spLocks noChangeShapeType="1"/>
            </p:cNvSpPr>
            <p:nvPr/>
          </p:nvSpPr>
          <p:spPr bwMode="auto">
            <a:xfrm>
              <a:off x="1680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2" name="Rectangle 14"/>
            <p:cNvSpPr>
              <a:spLocks noChangeArrowheads="1"/>
            </p:cNvSpPr>
            <p:nvPr/>
          </p:nvSpPr>
          <p:spPr bwMode="auto">
            <a:xfrm>
              <a:off x="2112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A[i]</a:t>
              </a:r>
              <a:endParaRPr lang="en-US" sz="1600" b="0">
                <a:latin typeface="Calibri" pitchFamily="-96" charset="0"/>
              </a:endParaRPr>
            </a:p>
          </p:txBody>
        </p:sp>
      </p:grpSp>
      <p:grpSp>
        <p:nvGrpSpPr>
          <p:cNvPr id="80901" name="Group 15"/>
          <p:cNvGrpSpPr>
            <a:grpSpLocks/>
          </p:cNvGrpSpPr>
          <p:nvPr/>
        </p:nvGrpSpPr>
        <p:grpSpPr bwMode="auto">
          <a:xfrm>
            <a:off x="6705600" y="3973513"/>
            <a:ext cx="2133600" cy="1524000"/>
            <a:chOff x="4176" y="2064"/>
            <a:chExt cx="1344" cy="960"/>
          </a:xfrm>
        </p:grpSpPr>
        <p:grpSp>
          <p:nvGrpSpPr>
            <p:cNvPr id="80919" name="Group 16"/>
            <p:cNvGrpSpPr>
              <a:grpSpLocks/>
            </p:cNvGrpSpPr>
            <p:nvPr/>
          </p:nvGrpSpPr>
          <p:grpSpPr bwMode="auto">
            <a:xfrm>
              <a:off x="4176" y="2400"/>
              <a:ext cx="1344" cy="624"/>
              <a:chOff x="1488" y="3504"/>
              <a:chExt cx="1344" cy="624"/>
            </a:xfrm>
          </p:grpSpPr>
          <p:sp>
            <p:nvSpPr>
              <p:cNvPr id="80924" name="Rectangle 1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0925" name="Rectangle 17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0926" name="Rectangle 1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0920" name="Line 20"/>
            <p:cNvSpPr>
              <a:spLocks noChangeShapeType="1"/>
            </p:cNvSpPr>
            <p:nvPr/>
          </p:nvSpPr>
          <p:spPr bwMode="auto">
            <a:xfrm>
              <a:off x="417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1" name="Line 21"/>
            <p:cNvSpPr>
              <a:spLocks noChangeShapeType="1"/>
            </p:cNvSpPr>
            <p:nvPr/>
          </p:nvSpPr>
          <p:spPr bwMode="auto">
            <a:xfrm>
              <a:off x="552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2" name="Line 22"/>
            <p:cNvSpPr>
              <a:spLocks noChangeShapeType="1"/>
            </p:cNvSpPr>
            <p:nvPr/>
          </p:nvSpPr>
          <p:spPr bwMode="auto">
            <a:xfrm>
              <a:off x="417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3" name="Rectangle 23"/>
            <p:cNvSpPr>
              <a:spLocks noChangeArrowheads="1"/>
            </p:cNvSpPr>
            <p:nvPr/>
          </p:nvSpPr>
          <p:spPr bwMode="auto">
            <a:xfrm>
              <a:off x="460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A[R-1]</a:t>
              </a:r>
              <a:endParaRPr lang="en-US" sz="1600" b="0">
                <a:latin typeface="Calibri" pitchFamily="-96" charset="0"/>
              </a:endParaRPr>
            </a:p>
          </p:txBody>
        </p:sp>
      </p:grpSp>
      <p:sp>
        <p:nvSpPr>
          <p:cNvPr id="80902" name="Rectangle 24"/>
          <p:cNvSpPr>
            <a:spLocks noChangeArrowheads="1"/>
          </p:cNvSpPr>
          <p:nvPr/>
        </p:nvSpPr>
        <p:spPr bwMode="auto">
          <a:xfrm>
            <a:off x="26670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0903" name="Text Box 25"/>
          <p:cNvSpPr txBox="1">
            <a:spLocks noChangeArrowheads="1"/>
          </p:cNvSpPr>
          <p:nvPr/>
        </p:nvSpPr>
        <p:spPr bwMode="auto">
          <a:xfrm>
            <a:off x="338138" y="5718175"/>
            <a:ext cx="3968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</a:t>
            </a:r>
          </a:p>
        </p:txBody>
      </p:sp>
      <p:sp>
        <p:nvSpPr>
          <p:cNvPr id="80904" name="Line 26"/>
          <p:cNvSpPr>
            <a:spLocks noChangeShapeType="1"/>
          </p:cNvSpPr>
          <p:nvPr/>
        </p:nvSpPr>
        <p:spPr bwMode="auto">
          <a:xfrm flipV="1">
            <a:off x="5334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05" name="Line 27"/>
          <p:cNvSpPr>
            <a:spLocks noChangeShapeType="1"/>
          </p:cNvSpPr>
          <p:nvPr/>
        </p:nvSpPr>
        <p:spPr bwMode="auto">
          <a:xfrm flipV="1">
            <a:off x="3657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0906" name="Group 28"/>
          <p:cNvGrpSpPr>
            <a:grpSpLocks/>
          </p:cNvGrpSpPr>
          <p:nvPr/>
        </p:nvGrpSpPr>
        <p:grpSpPr bwMode="auto">
          <a:xfrm>
            <a:off x="533400" y="3973513"/>
            <a:ext cx="2133600" cy="1524000"/>
            <a:chOff x="336" y="2064"/>
            <a:chExt cx="1344" cy="960"/>
          </a:xfrm>
        </p:grpSpPr>
        <p:grpSp>
          <p:nvGrpSpPr>
            <p:cNvPr id="80911" name="Group 29"/>
            <p:cNvGrpSpPr>
              <a:grpSpLocks/>
            </p:cNvGrpSpPr>
            <p:nvPr/>
          </p:nvGrpSpPr>
          <p:grpSpPr bwMode="auto">
            <a:xfrm>
              <a:off x="336" y="2400"/>
              <a:ext cx="1344" cy="624"/>
              <a:chOff x="1488" y="3504"/>
              <a:chExt cx="1344" cy="624"/>
            </a:xfrm>
          </p:grpSpPr>
          <p:sp>
            <p:nvSpPr>
              <p:cNvPr id="80916" name="Rectangle 3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0917" name="Rectangle 3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0918" name="Rectangle 31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0912" name="Line 33"/>
            <p:cNvSpPr>
              <a:spLocks noChangeShapeType="1"/>
            </p:cNvSpPr>
            <p:nvPr/>
          </p:nvSpPr>
          <p:spPr bwMode="auto">
            <a:xfrm>
              <a:off x="33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13" name="Line 34"/>
            <p:cNvSpPr>
              <a:spLocks noChangeShapeType="1"/>
            </p:cNvSpPr>
            <p:nvPr/>
          </p:nvSpPr>
          <p:spPr bwMode="auto">
            <a:xfrm>
              <a:off x="33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14" name="Rectangle 35"/>
            <p:cNvSpPr>
              <a:spLocks noChangeArrowheads="1"/>
            </p:cNvSpPr>
            <p:nvPr/>
          </p:nvSpPr>
          <p:spPr bwMode="auto">
            <a:xfrm>
              <a:off x="76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A[0]</a:t>
              </a:r>
              <a:endParaRPr lang="en-US" sz="1600" b="0">
                <a:latin typeface="Calibri" pitchFamily="-96" charset="0"/>
              </a:endParaRPr>
            </a:p>
          </p:txBody>
        </p:sp>
        <p:sp>
          <p:nvSpPr>
            <p:cNvPr id="80915" name="Line 36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10310" name="Text Box 38"/>
          <p:cNvSpPr txBox="1">
            <a:spLocks noChangeArrowheads="1"/>
          </p:cNvSpPr>
          <p:nvPr/>
        </p:nvSpPr>
        <p:spPr bwMode="auto">
          <a:xfrm>
            <a:off x="3595688" y="5715000"/>
            <a:ext cx="18145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A+(i</a:t>
            </a:r>
            <a:r>
              <a:rPr lang="en-US" sz="1800" dirty="0">
                <a:latin typeface="Courier New" pitchFamily="-96" charset="0"/>
              </a:rPr>
              <a:t>*C*4)</a:t>
            </a:r>
          </a:p>
        </p:txBody>
      </p:sp>
      <p:sp>
        <p:nvSpPr>
          <p:cNvPr id="310311" name="Text Box 39"/>
          <p:cNvSpPr txBox="1">
            <a:spLocks noChangeArrowheads="1"/>
          </p:cNvSpPr>
          <p:nvPr/>
        </p:nvSpPr>
        <p:spPr bwMode="auto">
          <a:xfrm>
            <a:off x="6553200" y="5715000"/>
            <a:ext cx="22860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A+((R-1)*C*4)</a:t>
            </a:r>
          </a:p>
        </p:txBody>
      </p:sp>
      <p:sp>
        <p:nvSpPr>
          <p:cNvPr id="80909" name="Line 40"/>
          <p:cNvSpPr>
            <a:spLocks noChangeShapeType="1"/>
          </p:cNvSpPr>
          <p:nvPr/>
        </p:nvSpPr>
        <p:spPr bwMode="auto">
          <a:xfrm flipV="1">
            <a:off x="6705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10" name="Text Box 15"/>
          <p:cNvSpPr txBox="1">
            <a:spLocks noChangeArrowheads="1"/>
          </p:cNvSpPr>
          <p:nvPr/>
        </p:nvSpPr>
        <p:spPr bwMode="auto">
          <a:xfrm>
            <a:off x="425450" y="3429000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</p:spTree>
    <p:extLst>
      <p:ext uri="{BB962C8B-B14F-4D97-AF65-F5344CB8AC3E}">
        <p14:creationId xmlns:p14="http://schemas.microsoft.com/office/powerpoint/2010/main" val="720560807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/>
          <p:cNvSpPr>
            <a:spLocks noGrp="1" noChangeArrowheads="1"/>
          </p:cNvSpPr>
          <p:nvPr>
            <p:ph type="title"/>
          </p:nvPr>
        </p:nvSpPr>
        <p:spPr>
          <a:xfrm>
            <a:off x="490538" y="493713"/>
            <a:ext cx="76454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Row Access Code</a:t>
            </a:r>
          </a:p>
        </p:txBody>
      </p:sp>
      <p:sp>
        <p:nvSpPr>
          <p:cNvPr id="849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0700" y="4267200"/>
            <a:ext cx="7404100" cy="24384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Row Vector</a:t>
            </a:r>
          </a:p>
          <a:p>
            <a:pPr lvl="1"/>
            <a:r>
              <a:rPr lang="en-US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univ</a:t>
            </a:r>
            <a:r>
              <a:rPr lang="en-US" b="1" dirty="0">
                <a:latin typeface="Courier New" pitchFamily="-96" charset="0"/>
              </a:rPr>
              <a:t>[index]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 array of 5 </a:t>
            </a:r>
            <a:r>
              <a:rPr lang="en-US" b="1" dirty="0" err="1">
                <a:latin typeface="Courier New" pitchFamily="-96" charset="0"/>
              </a:rPr>
              <a:t>int</a:t>
            </a:r>
            <a:r>
              <a:rPr lang="en-US" dirty="0" err="1">
                <a:latin typeface="Calibri" pitchFamily="-96" charset="0"/>
              </a:rPr>
              <a:t>’s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Starting address </a:t>
            </a:r>
            <a:r>
              <a:rPr lang="en-US" b="1" dirty="0">
                <a:latin typeface="Courier New" pitchFamily="-96" charset="0"/>
              </a:rPr>
              <a:t>univ+20*index</a:t>
            </a:r>
          </a:p>
          <a:p>
            <a:r>
              <a:rPr lang="en-US" dirty="0">
                <a:latin typeface="Calibri" pitchFamily="-96" charset="0"/>
              </a:rPr>
              <a:t>Machine Code</a:t>
            </a:r>
          </a:p>
          <a:p>
            <a:pPr lvl="1"/>
            <a:r>
              <a:rPr lang="en-US" dirty="0">
                <a:latin typeface="Calibri" pitchFamily="-96" charset="0"/>
              </a:rPr>
              <a:t>Computes and returns address</a:t>
            </a:r>
          </a:p>
          <a:p>
            <a:pPr lvl="1"/>
            <a:r>
              <a:rPr lang="en-US" dirty="0">
                <a:latin typeface="Calibri" pitchFamily="-96" charset="0"/>
              </a:rPr>
              <a:t>Compute as </a:t>
            </a:r>
            <a:r>
              <a:rPr lang="en-US" b="1" dirty="0" err="1">
                <a:latin typeface="Courier New" pitchFamily="-96" charset="0"/>
              </a:rPr>
              <a:t>univ</a:t>
            </a:r>
            <a:r>
              <a:rPr lang="en-US" b="1" dirty="0">
                <a:latin typeface="Courier New" pitchFamily="-96" charset="0"/>
              </a:rPr>
              <a:t> + 4*(index+4*index)</a:t>
            </a:r>
          </a:p>
          <a:p>
            <a:endParaRPr lang="en-US" b="0" i="1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</p:txBody>
      </p:sp>
      <p:sp>
        <p:nvSpPr>
          <p:cNvPr id="84995" name="Rectangle 4"/>
          <p:cNvSpPr>
            <a:spLocks noChangeArrowheads="1"/>
          </p:cNvSpPr>
          <p:nvPr/>
        </p:nvSpPr>
        <p:spPr bwMode="auto">
          <a:xfrm>
            <a:off x="3860861" y="1975551"/>
            <a:ext cx="4452877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*</a:t>
            </a:r>
            <a:r>
              <a:rPr lang="en-US" sz="1800" dirty="0" err="1">
                <a:latin typeface="Courier New" pitchFamily="-96" charset="0"/>
              </a:rPr>
              <a:t>get_univ_zip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index)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univ</a:t>
            </a:r>
            <a:r>
              <a:rPr lang="en-US" sz="1800" dirty="0">
                <a:latin typeface="Courier New" pitchFamily="-96" charset="0"/>
              </a:rPr>
              <a:t>[index];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311301" name="Rectangle 5"/>
          <p:cNvSpPr>
            <a:spLocks noChangeArrowheads="1"/>
          </p:cNvSpPr>
          <p:nvPr/>
        </p:nvSpPr>
        <p:spPr bwMode="auto">
          <a:xfrm>
            <a:off x="495300" y="3251079"/>
            <a:ext cx="6781800" cy="92076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= index,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=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univ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(%rdi,%rdi,4),%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5 * index</a:t>
            </a:r>
          </a:p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(,%rax,4),%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univ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+ (20 * index)</a:t>
            </a: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V="1">
            <a:off x="506875" y="1914254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278275" y="2066654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univ</a:t>
            </a:r>
            <a:endParaRPr lang="en-US" sz="1800" dirty="0">
              <a:latin typeface="Courier New" pitchFamily="-96" charset="0"/>
            </a:endParaRPr>
          </a:p>
        </p:txBody>
      </p:sp>
      <p:grpSp>
        <p:nvGrpSpPr>
          <p:cNvPr id="125" name="Group 19"/>
          <p:cNvGrpSpPr>
            <a:grpSpLocks/>
          </p:cNvGrpSpPr>
          <p:nvPr/>
        </p:nvGrpSpPr>
        <p:grpSpPr bwMode="auto">
          <a:xfrm>
            <a:off x="508061" y="1135787"/>
            <a:ext cx="1524000" cy="762000"/>
            <a:chOff x="816" y="2640"/>
            <a:chExt cx="960" cy="480"/>
          </a:xfrm>
        </p:grpSpPr>
        <p:sp>
          <p:nvSpPr>
            <p:cNvPr id="126" name="Rectangle 20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6</a:t>
              </a:r>
            </a:p>
          </p:txBody>
        </p:sp>
        <p:sp>
          <p:nvSpPr>
            <p:cNvPr id="127" name="Rectangle 21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0</a:t>
              </a:r>
            </a:p>
          </p:txBody>
        </p:sp>
        <p:sp>
          <p:nvSpPr>
            <p:cNvPr id="128" name="Rectangle 22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6</a:t>
              </a:r>
            </a:p>
          </p:txBody>
        </p:sp>
        <p:sp>
          <p:nvSpPr>
            <p:cNvPr id="129" name="Rectangle 23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3</a:t>
              </a:r>
            </a:p>
          </p:txBody>
        </p:sp>
        <p:sp>
          <p:nvSpPr>
            <p:cNvPr id="130" name="Rectangle 24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7</a:t>
              </a:r>
            </a:p>
          </p:txBody>
        </p:sp>
      </p:grpSp>
      <p:grpSp>
        <p:nvGrpSpPr>
          <p:cNvPr id="131" name="Group 25"/>
          <p:cNvGrpSpPr>
            <a:grpSpLocks/>
          </p:cNvGrpSpPr>
          <p:nvPr/>
        </p:nvGrpSpPr>
        <p:grpSpPr bwMode="auto">
          <a:xfrm>
            <a:off x="2032061" y="1135787"/>
            <a:ext cx="1524000" cy="762000"/>
            <a:chOff x="816" y="2640"/>
            <a:chExt cx="960" cy="480"/>
          </a:xfrm>
        </p:grpSpPr>
        <p:sp>
          <p:nvSpPr>
            <p:cNvPr id="132" name="Rectangle 26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1</a:t>
              </a:r>
            </a:p>
          </p:txBody>
        </p:sp>
        <p:sp>
          <p:nvSpPr>
            <p:cNvPr id="133" name="Rectangle 27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5</a:t>
              </a:r>
            </a:p>
          </p:txBody>
        </p:sp>
        <p:sp>
          <p:nvSpPr>
            <p:cNvPr id="134" name="Rectangle 28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2</a:t>
              </a:r>
            </a:p>
          </p:txBody>
        </p:sp>
        <p:sp>
          <p:nvSpPr>
            <p:cNvPr id="135" name="Rectangle 29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1</a:t>
              </a:r>
            </a:p>
          </p:txBody>
        </p:sp>
        <p:sp>
          <p:nvSpPr>
            <p:cNvPr id="136" name="Rectangle 30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3</a:t>
              </a:r>
            </a:p>
          </p:txBody>
        </p:sp>
      </p:grpSp>
      <p:grpSp>
        <p:nvGrpSpPr>
          <p:cNvPr id="137" name="Group 31"/>
          <p:cNvGrpSpPr>
            <a:grpSpLocks/>
          </p:cNvGrpSpPr>
          <p:nvPr/>
        </p:nvGrpSpPr>
        <p:grpSpPr bwMode="auto">
          <a:xfrm>
            <a:off x="3556061" y="1135787"/>
            <a:ext cx="1524000" cy="762000"/>
            <a:chOff x="816" y="2640"/>
            <a:chExt cx="960" cy="480"/>
          </a:xfrm>
        </p:grpSpPr>
        <p:sp>
          <p:nvSpPr>
            <p:cNvPr id="138" name="Rectangle 32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0</a:t>
              </a:r>
            </a:p>
          </p:txBody>
        </p:sp>
        <p:sp>
          <p:nvSpPr>
            <p:cNvPr id="139" name="Rectangle 33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140" name="Rectangle 34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141" name="Rectangle 35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3</a:t>
              </a:r>
            </a:p>
          </p:txBody>
        </p:sp>
        <p:sp>
          <p:nvSpPr>
            <p:cNvPr id="142" name="Rectangle 36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6</a:t>
              </a:r>
            </a:p>
          </p:txBody>
        </p:sp>
      </p:grpSp>
      <p:sp>
        <p:nvSpPr>
          <p:cNvPr id="143" name="Rectangle 43"/>
          <p:cNvSpPr>
            <a:spLocks noChangeArrowheads="1"/>
          </p:cNvSpPr>
          <p:nvPr/>
        </p:nvSpPr>
        <p:spPr bwMode="auto">
          <a:xfrm>
            <a:off x="508061" y="1135787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144" name="Rectangle 44"/>
          <p:cNvSpPr>
            <a:spLocks noChangeArrowheads="1"/>
          </p:cNvSpPr>
          <p:nvPr/>
        </p:nvSpPr>
        <p:spPr bwMode="auto">
          <a:xfrm>
            <a:off x="2032061" y="1135787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145" name="Rectangle 45"/>
          <p:cNvSpPr>
            <a:spLocks noChangeArrowheads="1"/>
          </p:cNvSpPr>
          <p:nvPr/>
        </p:nvSpPr>
        <p:spPr bwMode="auto">
          <a:xfrm>
            <a:off x="3556061" y="1135787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233765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/>
          <p:cNvSpPr>
            <a:spLocks noChangeArrowheads="1"/>
          </p:cNvSpPr>
          <p:nvPr/>
        </p:nvSpPr>
        <p:spPr bwMode="auto">
          <a:xfrm>
            <a:off x="5791200" y="3712152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7042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69342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Nested Array </a:t>
            </a:r>
            <a:r>
              <a:rPr lang="en-US" i="1" dirty="0">
                <a:latin typeface="Calibri" pitchFamily="-96" charset="0"/>
              </a:rPr>
              <a:t>Element</a:t>
            </a:r>
            <a:r>
              <a:rPr lang="en-US" dirty="0">
                <a:latin typeface="Calibri" pitchFamily="-96" charset="0"/>
              </a:rPr>
              <a:t> Access</a:t>
            </a:r>
          </a:p>
        </p:txBody>
      </p:sp>
      <p:sp>
        <p:nvSpPr>
          <p:cNvPr id="3102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42913" y="1292225"/>
            <a:ext cx="8282633" cy="1450975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Elements </a:t>
            </a:r>
            <a:endParaRPr lang="en-US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 </a:t>
            </a:r>
            <a:r>
              <a:rPr lang="en-US" b="1" dirty="0">
                <a:latin typeface="Courier New" pitchFamily="-96" charset="0"/>
              </a:rPr>
              <a:t>A[</a:t>
            </a:r>
            <a:r>
              <a:rPr lang="en-US" b="1" dirty="0" err="1">
                <a:latin typeface="Courier New" pitchFamily="-96" charset="0"/>
              </a:rPr>
              <a:t>i</a:t>
            </a:r>
            <a:r>
              <a:rPr lang="en-US" b="1" dirty="0">
                <a:latin typeface="Courier New" pitchFamily="-96" charset="0"/>
              </a:rPr>
              <a:t>][j]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 element of type </a:t>
            </a:r>
            <a:r>
              <a:rPr lang="en-US" i="1" dirty="0">
                <a:latin typeface="Calibri" pitchFamily="-96" charset="0"/>
              </a:rPr>
              <a:t>T, </a:t>
            </a:r>
            <a:r>
              <a:rPr lang="en-US" dirty="0">
                <a:latin typeface="Calibri" pitchFamily="-96" charset="0"/>
              </a:rPr>
              <a:t>which requires </a:t>
            </a:r>
            <a:r>
              <a:rPr lang="en-US" i="1" dirty="0">
                <a:latin typeface="Calibri" pitchFamily="-96" charset="0"/>
              </a:rPr>
              <a:t>K</a:t>
            </a:r>
            <a:r>
              <a:rPr lang="en-US" dirty="0">
                <a:latin typeface="Calibri" pitchFamily="-96" charset="0"/>
              </a:rPr>
              <a:t> bytes</a:t>
            </a:r>
            <a:endParaRPr lang="en-US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Address  </a:t>
            </a:r>
            <a:r>
              <a:rPr lang="en-US" b="1" dirty="0">
                <a:latin typeface="Courier New" pitchFamily="-96" charset="0"/>
              </a:rPr>
              <a:t>A +</a:t>
            </a:r>
            <a:r>
              <a:rPr lang="en-US" dirty="0">
                <a:latin typeface="Courier New" pitchFamily="-96" charset="0"/>
              </a:rPr>
              <a:t> </a:t>
            </a:r>
            <a:r>
              <a:rPr lang="en-US" i="1" dirty="0" err="1">
                <a:latin typeface="Calibri" pitchFamily="-96" charset="0"/>
              </a:rPr>
              <a:t>i</a:t>
            </a:r>
            <a:r>
              <a:rPr lang="en-US" i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* (</a:t>
            </a:r>
            <a:r>
              <a:rPr lang="en-US" i="1" dirty="0">
                <a:latin typeface="Calibri" pitchFamily="-96" charset="0"/>
              </a:rPr>
              <a:t>C </a:t>
            </a:r>
            <a:r>
              <a:rPr lang="en-US" dirty="0">
                <a:latin typeface="Calibri" pitchFamily="-96" charset="0"/>
              </a:rPr>
              <a:t>* </a:t>
            </a:r>
            <a:r>
              <a:rPr lang="en-US" i="1" dirty="0">
                <a:latin typeface="Calibri" pitchFamily="-96" charset="0"/>
              </a:rPr>
              <a:t>K</a:t>
            </a:r>
            <a:r>
              <a:rPr lang="en-US" dirty="0">
                <a:latin typeface="Calibri" pitchFamily="-96" charset="0"/>
              </a:rPr>
              <a:t>)</a:t>
            </a:r>
            <a:r>
              <a:rPr lang="en-US" i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+  </a:t>
            </a:r>
            <a:r>
              <a:rPr lang="en-US" i="1" dirty="0">
                <a:latin typeface="Calibri" pitchFamily="-96" charset="0"/>
              </a:rPr>
              <a:t>j</a:t>
            </a:r>
            <a:r>
              <a:rPr lang="en-US" dirty="0">
                <a:latin typeface="Calibri" pitchFamily="-96" charset="0"/>
              </a:rPr>
              <a:t> * </a:t>
            </a:r>
            <a:r>
              <a:rPr lang="en-US" i="1" dirty="0">
                <a:latin typeface="Calibri" pitchFamily="-96" charset="0"/>
              </a:rPr>
              <a:t>K = </a:t>
            </a:r>
            <a:r>
              <a:rPr lang="pl-PL" i="1" dirty="0">
                <a:latin typeface="Calibri" pitchFamily="-96" charset="0"/>
              </a:rPr>
              <a:t>A + </a:t>
            </a:r>
            <a:r>
              <a:rPr lang="pl-PL" dirty="0">
                <a:latin typeface="Calibri" pitchFamily="-96" charset="0"/>
              </a:rPr>
              <a:t>(</a:t>
            </a:r>
            <a:r>
              <a:rPr lang="pl-PL" i="1" dirty="0">
                <a:latin typeface="Calibri" pitchFamily="-96" charset="0"/>
              </a:rPr>
              <a:t>i * C +  j</a:t>
            </a:r>
            <a:r>
              <a:rPr lang="en-US" dirty="0">
                <a:latin typeface="Calibri" pitchFamily="-96" charset="0"/>
              </a:rPr>
              <a:t>)</a:t>
            </a:r>
            <a:r>
              <a:rPr lang="pl-PL" i="1" dirty="0">
                <a:latin typeface="Calibri" pitchFamily="-96" charset="0"/>
              </a:rPr>
              <a:t>* K</a:t>
            </a:r>
            <a:endParaRPr lang="en-US" i="1" dirty="0">
              <a:latin typeface="Calibri" pitchFamily="-96" charset="0"/>
            </a:endParaRPr>
          </a:p>
        </p:txBody>
      </p:sp>
      <p:grpSp>
        <p:nvGrpSpPr>
          <p:cNvPr id="87044" name="Group 5"/>
          <p:cNvGrpSpPr>
            <a:grpSpLocks/>
          </p:cNvGrpSpPr>
          <p:nvPr/>
        </p:nvGrpSpPr>
        <p:grpSpPr bwMode="auto">
          <a:xfrm>
            <a:off x="3657600" y="3178752"/>
            <a:ext cx="2133600" cy="1524000"/>
            <a:chOff x="1680" y="2064"/>
            <a:chExt cx="1344" cy="960"/>
          </a:xfrm>
        </p:grpSpPr>
        <p:grpSp>
          <p:nvGrpSpPr>
            <p:cNvPr id="87073" name="Group 6"/>
            <p:cNvGrpSpPr>
              <a:grpSpLocks/>
            </p:cNvGrpSpPr>
            <p:nvPr/>
          </p:nvGrpSpPr>
          <p:grpSpPr bwMode="auto">
            <a:xfrm>
              <a:off x="1680" y="2400"/>
              <a:ext cx="1344" cy="624"/>
              <a:chOff x="1488" y="3504"/>
              <a:chExt cx="1344" cy="624"/>
            </a:xfrm>
          </p:grpSpPr>
          <p:sp>
            <p:nvSpPr>
              <p:cNvPr id="310281" name="Rectangle 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600" b="0" dirty="0">
                    <a:latin typeface="Calibri" pitchFamily="34" charset="0"/>
                    <a:ea typeface="+mn-ea"/>
                    <a:cs typeface="+mn-cs"/>
                  </a:rPr>
                  <a:t> • • •                      • • •</a:t>
                </a:r>
              </a:p>
            </p:txBody>
          </p:sp>
          <p:sp>
            <p:nvSpPr>
              <p:cNvPr id="310279" name="Rectangle 7"/>
              <p:cNvSpPr>
                <a:spLocks noChangeArrowheads="1"/>
              </p:cNvSpPr>
              <p:nvPr/>
            </p:nvSpPr>
            <p:spPr bwMode="auto">
              <a:xfrm>
                <a:off x="1920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[j]</a:t>
                </a:r>
              </a:p>
            </p:txBody>
          </p:sp>
        </p:grpSp>
        <p:sp>
          <p:nvSpPr>
            <p:cNvPr id="87074" name="Line 10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5" name="Line 11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6" name="Line 12"/>
            <p:cNvSpPr>
              <a:spLocks noChangeShapeType="1"/>
            </p:cNvSpPr>
            <p:nvPr/>
          </p:nvSpPr>
          <p:spPr bwMode="auto">
            <a:xfrm>
              <a:off x="3024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7" name="Line 13"/>
            <p:cNvSpPr>
              <a:spLocks noChangeShapeType="1"/>
            </p:cNvSpPr>
            <p:nvPr/>
          </p:nvSpPr>
          <p:spPr bwMode="auto">
            <a:xfrm>
              <a:off x="1680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8" name="Rectangle 14"/>
            <p:cNvSpPr>
              <a:spLocks noChangeArrowheads="1"/>
            </p:cNvSpPr>
            <p:nvPr/>
          </p:nvSpPr>
          <p:spPr bwMode="auto">
            <a:xfrm>
              <a:off x="2112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A[i]</a:t>
              </a:r>
              <a:endParaRPr lang="en-US" sz="1600" b="0">
                <a:latin typeface="Calibri" pitchFamily="-96" charset="0"/>
              </a:endParaRPr>
            </a:p>
          </p:txBody>
        </p:sp>
      </p:grpSp>
      <p:grpSp>
        <p:nvGrpSpPr>
          <p:cNvPr id="87045" name="Group 15"/>
          <p:cNvGrpSpPr>
            <a:grpSpLocks/>
          </p:cNvGrpSpPr>
          <p:nvPr/>
        </p:nvGrpSpPr>
        <p:grpSpPr bwMode="auto">
          <a:xfrm>
            <a:off x="6705600" y="3178752"/>
            <a:ext cx="2133600" cy="1524000"/>
            <a:chOff x="4176" y="2064"/>
            <a:chExt cx="1344" cy="960"/>
          </a:xfrm>
        </p:grpSpPr>
        <p:grpSp>
          <p:nvGrpSpPr>
            <p:cNvPr id="87065" name="Group 16"/>
            <p:cNvGrpSpPr>
              <a:grpSpLocks/>
            </p:cNvGrpSpPr>
            <p:nvPr/>
          </p:nvGrpSpPr>
          <p:grpSpPr bwMode="auto">
            <a:xfrm>
              <a:off x="4176" y="2400"/>
              <a:ext cx="1344" cy="624"/>
              <a:chOff x="1488" y="3504"/>
              <a:chExt cx="1344" cy="624"/>
            </a:xfrm>
          </p:grpSpPr>
          <p:sp>
            <p:nvSpPr>
              <p:cNvPr id="87070" name="Rectangle 1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7071" name="Rectangle 17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7072" name="Rectangle 1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7066" name="Line 20"/>
            <p:cNvSpPr>
              <a:spLocks noChangeShapeType="1"/>
            </p:cNvSpPr>
            <p:nvPr/>
          </p:nvSpPr>
          <p:spPr bwMode="auto">
            <a:xfrm>
              <a:off x="417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7" name="Line 21"/>
            <p:cNvSpPr>
              <a:spLocks noChangeShapeType="1"/>
            </p:cNvSpPr>
            <p:nvPr/>
          </p:nvSpPr>
          <p:spPr bwMode="auto">
            <a:xfrm>
              <a:off x="552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8" name="Line 22"/>
            <p:cNvSpPr>
              <a:spLocks noChangeShapeType="1"/>
            </p:cNvSpPr>
            <p:nvPr/>
          </p:nvSpPr>
          <p:spPr bwMode="auto">
            <a:xfrm>
              <a:off x="417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9" name="Rectangle 23"/>
            <p:cNvSpPr>
              <a:spLocks noChangeArrowheads="1"/>
            </p:cNvSpPr>
            <p:nvPr/>
          </p:nvSpPr>
          <p:spPr bwMode="auto">
            <a:xfrm>
              <a:off x="460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A[R-1]</a:t>
              </a:r>
              <a:endParaRPr lang="en-US" sz="1600" b="0">
                <a:latin typeface="Calibri" pitchFamily="-96" charset="0"/>
              </a:endParaRPr>
            </a:p>
          </p:txBody>
        </p:sp>
      </p:grpSp>
      <p:sp>
        <p:nvSpPr>
          <p:cNvPr id="87046" name="Rectangle 24"/>
          <p:cNvSpPr>
            <a:spLocks noChangeArrowheads="1"/>
          </p:cNvSpPr>
          <p:nvPr/>
        </p:nvSpPr>
        <p:spPr bwMode="auto">
          <a:xfrm>
            <a:off x="2667000" y="3712152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7047" name="Text Box 25"/>
          <p:cNvSpPr txBox="1">
            <a:spLocks noChangeArrowheads="1"/>
          </p:cNvSpPr>
          <p:nvPr/>
        </p:nvSpPr>
        <p:spPr bwMode="auto">
          <a:xfrm>
            <a:off x="331788" y="4929764"/>
            <a:ext cx="3968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</a:t>
            </a:r>
          </a:p>
        </p:txBody>
      </p:sp>
      <p:sp>
        <p:nvSpPr>
          <p:cNvPr id="87048" name="Line 26"/>
          <p:cNvSpPr>
            <a:spLocks noChangeShapeType="1"/>
          </p:cNvSpPr>
          <p:nvPr/>
        </p:nvSpPr>
        <p:spPr bwMode="auto">
          <a:xfrm flipV="1">
            <a:off x="533400" y="4702752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049" name="Line 27"/>
          <p:cNvSpPr>
            <a:spLocks noChangeShapeType="1"/>
          </p:cNvSpPr>
          <p:nvPr/>
        </p:nvSpPr>
        <p:spPr bwMode="auto">
          <a:xfrm flipV="1">
            <a:off x="3657600" y="4702752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7050" name="Group 28"/>
          <p:cNvGrpSpPr>
            <a:grpSpLocks/>
          </p:cNvGrpSpPr>
          <p:nvPr/>
        </p:nvGrpSpPr>
        <p:grpSpPr bwMode="auto">
          <a:xfrm>
            <a:off x="533400" y="3178752"/>
            <a:ext cx="2133600" cy="1524000"/>
            <a:chOff x="336" y="2064"/>
            <a:chExt cx="1344" cy="960"/>
          </a:xfrm>
        </p:grpSpPr>
        <p:grpSp>
          <p:nvGrpSpPr>
            <p:cNvPr id="87057" name="Group 29"/>
            <p:cNvGrpSpPr>
              <a:grpSpLocks/>
            </p:cNvGrpSpPr>
            <p:nvPr/>
          </p:nvGrpSpPr>
          <p:grpSpPr bwMode="auto">
            <a:xfrm>
              <a:off x="336" y="2400"/>
              <a:ext cx="1344" cy="624"/>
              <a:chOff x="1488" y="3504"/>
              <a:chExt cx="1344" cy="624"/>
            </a:xfrm>
          </p:grpSpPr>
          <p:sp>
            <p:nvSpPr>
              <p:cNvPr id="87062" name="Rectangle 3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7063" name="Rectangle 3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7064" name="Rectangle 31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7058" name="Line 33"/>
            <p:cNvSpPr>
              <a:spLocks noChangeShapeType="1"/>
            </p:cNvSpPr>
            <p:nvPr/>
          </p:nvSpPr>
          <p:spPr bwMode="auto">
            <a:xfrm>
              <a:off x="33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59" name="Line 34"/>
            <p:cNvSpPr>
              <a:spLocks noChangeShapeType="1"/>
            </p:cNvSpPr>
            <p:nvPr/>
          </p:nvSpPr>
          <p:spPr bwMode="auto">
            <a:xfrm>
              <a:off x="33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0" name="Rectangle 35"/>
            <p:cNvSpPr>
              <a:spLocks noChangeArrowheads="1"/>
            </p:cNvSpPr>
            <p:nvPr/>
          </p:nvSpPr>
          <p:spPr bwMode="auto">
            <a:xfrm>
              <a:off x="76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A[0]</a:t>
              </a:r>
              <a:endParaRPr lang="en-US" sz="1600" b="0">
                <a:latin typeface="Calibri" pitchFamily="-96" charset="0"/>
              </a:endParaRPr>
            </a:p>
          </p:txBody>
        </p:sp>
        <p:sp>
          <p:nvSpPr>
            <p:cNvPr id="87061" name="Line 36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7051" name="Text Box 38"/>
          <p:cNvSpPr txBox="1">
            <a:spLocks noChangeArrowheads="1"/>
          </p:cNvSpPr>
          <p:nvPr/>
        </p:nvSpPr>
        <p:spPr bwMode="auto">
          <a:xfrm>
            <a:off x="2944813" y="4929764"/>
            <a:ext cx="14478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 dirty="0" err="1">
                <a:latin typeface="Courier New" pitchFamily="-96" charset="0"/>
              </a:rPr>
              <a:t>A+(i</a:t>
            </a:r>
            <a:r>
              <a:rPr lang="en-US" sz="1800" dirty="0">
                <a:latin typeface="Courier New" pitchFamily="-96" charset="0"/>
              </a:rPr>
              <a:t>*C*4)</a:t>
            </a:r>
          </a:p>
        </p:txBody>
      </p:sp>
      <p:sp>
        <p:nvSpPr>
          <p:cNvPr id="87052" name="Text Box 39"/>
          <p:cNvSpPr txBox="1">
            <a:spLocks noChangeArrowheads="1"/>
          </p:cNvSpPr>
          <p:nvPr/>
        </p:nvSpPr>
        <p:spPr bwMode="auto">
          <a:xfrm>
            <a:off x="6324600" y="4929764"/>
            <a:ext cx="20574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 dirty="0">
                <a:latin typeface="Courier New" pitchFamily="-96" charset="0"/>
              </a:rPr>
              <a:t>A+((R-1)*C*4)</a:t>
            </a:r>
          </a:p>
        </p:txBody>
      </p:sp>
      <p:sp>
        <p:nvSpPr>
          <p:cNvPr id="87053" name="Line 40"/>
          <p:cNvSpPr>
            <a:spLocks noChangeShapeType="1"/>
          </p:cNvSpPr>
          <p:nvPr/>
        </p:nvSpPr>
        <p:spPr bwMode="auto">
          <a:xfrm flipV="1">
            <a:off x="6705600" y="4702752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054" name="Text Box 15"/>
          <p:cNvSpPr txBox="1">
            <a:spLocks noChangeArrowheads="1"/>
          </p:cNvSpPr>
          <p:nvPr/>
        </p:nvSpPr>
        <p:spPr bwMode="auto">
          <a:xfrm>
            <a:off x="425450" y="2634239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  <p:sp>
        <p:nvSpPr>
          <p:cNvPr id="87055" name="Line 27"/>
          <p:cNvSpPr>
            <a:spLocks noChangeShapeType="1"/>
          </p:cNvSpPr>
          <p:nvPr/>
        </p:nvSpPr>
        <p:spPr bwMode="auto">
          <a:xfrm flipV="1">
            <a:off x="4648200" y="4702752"/>
            <a:ext cx="0" cy="674687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Text Box 38"/>
          <p:cNvSpPr txBox="1">
            <a:spLocks noChangeArrowheads="1"/>
          </p:cNvSpPr>
          <p:nvPr/>
        </p:nvSpPr>
        <p:spPr bwMode="auto">
          <a:xfrm>
            <a:off x="3370263" y="5464752"/>
            <a:ext cx="5468936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>
                <a:solidFill>
                  <a:srgbClr val="990000"/>
                </a:solidFill>
                <a:latin typeface="Courier New" pitchFamily="-96" charset="0"/>
              </a:rPr>
              <a:t>A+(</a:t>
            </a:r>
            <a:r>
              <a:rPr lang="en-US" dirty="0" err="1">
                <a:solidFill>
                  <a:srgbClr val="990000"/>
                </a:solidFill>
                <a:latin typeface="Courier New" pitchFamily="-96" charset="0"/>
              </a:rPr>
              <a:t>i</a:t>
            </a:r>
            <a:r>
              <a:rPr lang="en-US" dirty="0">
                <a:solidFill>
                  <a:srgbClr val="990000"/>
                </a:solidFill>
                <a:latin typeface="Courier New" pitchFamily="-96" charset="0"/>
              </a:rPr>
              <a:t>*C*4)+(j*4)=A+(</a:t>
            </a:r>
            <a:r>
              <a:rPr lang="en-US" dirty="0" err="1">
                <a:solidFill>
                  <a:srgbClr val="990000"/>
                </a:solidFill>
                <a:latin typeface="Courier New" pitchFamily="-96" charset="0"/>
              </a:rPr>
              <a:t>i</a:t>
            </a:r>
            <a:r>
              <a:rPr lang="en-US" dirty="0">
                <a:solidFill>
                  <a:srgbClr val="990000"/>
                </a:solidFill>
                <a:latin typeface="Courier New" pitchFamily="-96" charset="0"/>
              </a:rPr>
              <a:t>*</a:t>
            </a:r>
            <a:r>
              <a:rPr lang="en-US" dirty="0" err="1">
                <a:solidFill>
                  <a:srgbClr val="990000"/>
                </a:solidFill>
                <a:latin typeface="Courier New" pitchFamily="-96" charset="0"/>
              </a:rPr>
              <a:t>C+j</a:t>
            </a:r>
            <a:r>
              <a:rPr lang="en-US" dirty="0">
                <a:solidFill>
                  <a:srgbClr val="990000"/>
                </a:solidFill>
                <a:latin typeface="Courier New" pitchFamily="-96" charset="0"/>
              </a:rPr>
              <a:t>)*4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E56C27E-E0A9-5345-9BD0-0038375A8E9A}"/>
              </a:ext>
            </a:extLst>
          </p:cNvPr>
          <p:cNvCxnSpPr/>
          <p:nvPr/>
        </p:nvCxnSpPr>
        <p:spPr>
          <a:xfrm>
            <a:off x="7007552" y="5913507"/>
            <a:ext cx="1016949" cy="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beve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4" name="Rectangular Callout 43">
            <a:extLst>
              <a:ext uri="{FF2B5EF4-FFF2-40B4-BE49-F238E27FC236}">
                <a16:creationId xmlns:a16="http://schemas.microsoft.com/office/drawing/2014/main" id="{D3A1B602-FDC8-0043-854B-FEB51FB0E290}"/>
              </a:ext>
            </a:extLst>
          </p:cNvPr>
          <p:cNvSpPr/>
          <p:nvPr/>
        </p:nvSpPr>
        <p:spPr>
          <a:xfrm>
            <a:off x="6286500" y="6092073"/>
            <a:ext cx="2002921" cy="646329"/>
          </a:xfrm>
          <a:prstGeom prst="wedgeRectCallout">
            <a:avLst>
              <a:gd name="adj1" fmla="val 19844"/>
              <a:gd name="adj2" fmla="val -69487"/>
            </a:avLst>
          </a:prstGeom>
          <a:solidFill>
            <a:srgbClr val="FFC000"/>
          </a:solidFill>
          <a:ln w="25400" cap="flat">
            <a:noFill/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 rtl="0" latinLnBrk="1" hangingPunct="0"/>
            <a:r>
              <a:rPr lang="en-US" sz="1800" b="1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Total # of elements to move from A</a:t>
            </a:r>
            <a:endParaRPr kumimoji="0" lang="en-U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 charset="0"/>
              <a:ea typeface="Calibri" charset="0"/>
              <a:cs typeface="Calibri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6770083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93713"/>
            <a:ext cx="82804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Element Access Code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6400" y="4946884"/>
            <a:ext cx="8320088" cy="1749896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Elements </a:t>
            </a:r>
            <a:endParaRPr lang="en-US" dirty="0">
              <a:latin typeface="Courier New" pitchFamily="-96" charset="0"/>
            </a:endParaRPr>
          </a:p>
          <a:p>
            <a:pPr lvl="1"/>
            <a:r>
              <a:rPr lang="en-US" b="1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univ</a:t>
            </a:r>
            <a:r>
              <a:rPr lang="en-US" b="1" dirty="0">
                <a:latin typeface="Courier New" pitchFamily="-96" charset="0"/>
              </a:rPr>
              <a:t>[index][digit]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int</a:t>
            </a:r>
            <a:endParaRPr lang="en-US" b="1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Address: </a:t>
            </a:r>
            <a:r>
              <a:rPr lang="en-US" b="1" dirty="0">
                <a:latin typeface="Courier New" pitchFamily="-96" charset="0"/>
              </a:rPr>
              <a:t>univ + 4*(5*index + digit)</a:t>
            </a:r>
          </a:p>
          <a:p>
            <a:pPr marL="914400" lvl="2" indent="0">
              <a:buNone/>
            </a:pPr>
            <a:r>
              <a:rPr lang="en-US" dirty="0"/>
              <a:t>=   </a:t>
            </a:r>
            <a:r>
              <a:rPr lang="en-US" dirty="0" err="1">
                <a:latin typeface="Courier New" pitchFamily="-96" charset="0"/>
              </a:rPr>
              <a:t>univ</a:t>
            </a:r>
            <a:r>
              <a:rPr lang="en-US" b="1" dirty="0">
                <a:latin typeface="Courier New" pitchFamily="-96" charset="0"/>
              </a:rPr>
              <a:t> + 4*(index+4*index + digit)</a:t>
            </a:r>
          </a:p>
        </p:txBody>
      </p:sp>
      <p:sp>
        <p:nvSpPr>
          <p:cNvPr id="89091" name="Rectangle 4"/>
          <p:cNvSpPr>
            <a:spLocks noChangeArrowheads="1"/>
          </p:cNvSpPr>
          <p:nvPr/>
        </p:nvSpPr>
        <p:spPr bwMode="auto">
          <a:xfrm>
            <a:off x="2336861" y="2057578"/>
            <a:ext cx="6529347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get_univ_digit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index,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digit)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univ</a:t>
            </a:r>
            <a:r>
              <a:rPr lang="en-US" sz="1800" dirty="0">
                <a:latin typeface="Courier New" pitchFamily="-96" charset="0"/>
              </a:rPr>
              <a:t>[index][dig];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313349" name="Rectangle 5"/>
          <p:cNvSpPr>
            <a:spLocks noChangeArrowheads="1"/>
          </p:cNvSpPr>
          <p:nvPr/>
        </p:nvSpPr>
        <p:spPr bwMode="auto">
          <a:xfrm>
            <a:off x="455493" y="3377965"/>
            <a:ext cx="8467303" cy="119776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</a:rPr>
              <a:t> # %</a:t>
            </a:r>
            <a:r>
              <a:rPr lang="en-US" sz="1800" dirty="0" err="1">
                <a:latin typeface="Courier New" pitchFamily="49" charset="0"/>
              </a:rPr>
              <a:t>rdi</a:t>
            </a:r>
            <a:r>
              <a:rPr lang="en-US" sz="1800" dirty="0">
                <a:latin typeface="Courier New" pitchFamily="49" charset="0"/>
              </a:rPr>
              <a:t> = index, %</a:t>
            </a:r>
            <a:r>
              <a:rPr lang="en-US" sz="1800" dirty="0" err="1">
                <a:latin typeface="Courier New" pitchFamily="49" charset="0"/>
              </a:rPr>
              <a:t>rsi</a:t>
            </a:r>
            <a:r>
              <a:rPr lang="en-US" sz="1800" dirty="0">
                <a:latin typeface="Courier New" pitchFamily="49" charset="0"/>
              </a:rPr>
              <a:t> = digit, %</a:t>
            </a:r>
            <a:r>
              <a:rPr lang="en-US" sz="1800" dirty="0" err="1">
                <a:latin typeface="Courier New" pitchFamily="49" charset="0"/>
              </a:rPr>
              <a:t>rdx</a:t>
            </a:r>
            <a:r>
              <a:rPr lang="en-US" sz="1800" dirty="0">
                <a:latin typeface="Courier New" pitchFamily="49" charset="0"/>
              </a:rPr>
              <a:t> = </a:t>
            </a:r>
            <a:r>
              <a:rPr lang="en-US" sz="1800" dirty="0" err="1">
                <a:latin typeface="Courier New" pitchFamily="49" charset="0"/>
              </a:rPr>
              <a:t>univ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(%rdi,%rdi,4),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5*index</a:t>
            </a: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5*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index+digit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movl</a:t>
            </a:r>
            <a:r>
              <a:rPr lang="en-US" sz="1800" dirty="0">
                <a:latin typeface="Courier New" pitchFamily="49" charset="0"/>
              </a:rPr>
              <a:t>  %</a:t>
            </a:r>
            <a:r>
              <a:rPr lang="en-US" sz="1800" dirty="0" err="1">
                <a:latin typeface="Courier New" pitchFamily="49" charset="0"/>
              </a:rPr>
              <a:t>rdx</a:t>
            </a:r>
            <a:r>
              <a:rPr lang="en-US" sz="1800" dirty="0">
                <a:latin typeface="Courier New" pitchFamily="49" charset="0"/>
              </a:rPr>
              <a:t>(,%rsi,4), %</a:t>
            </a:r>
            <a:r>
              <a:rPr lang="en-US" sz="1800" dirty="0" err="1">
                <a:latin typeface="Courier New" pitchFamily="49" charset="0"/>
              </a:rPr>
              <a:t>eax</a:t>
            </a:r>
            <a:r>
              <a:rPr lang="en-US" sz="1800" dirty="0">
                <a:latin typeface="Courier New" pitchFamily="49" charset="0"/>
              </a:rPr>
              <a:t>	# Mem[univ + 4*(5*</a:t>
            </a:r>
            <a:r>
              <a:rPr lang="en-US" sz="1800" dirty="0" err="1">
                <a:latin typeface="Courier New" pitchFamily="49" charset="0"/>
              </a:rPr>
              <a:t>index+digit</a:t>
            </a:r>
            <a:r>
              <a:rPr lang="en-US" sz="1800" dirty="0">
                <a:latin typeface="Courier New" pitchFamily="49" charset="0"/>
              </a:rPr>
              <a:t>)]</a:t>
            </a:r>
          </a:p>
        </p:txBody>
      </p:sp>
      <p:sp>
        <p:nvSpPr>
          <p:cNvPr id="61" name="Line 8"/>
          <p:cNvSpPr>
            <a:spLocks noChangeShapeType="1"/>
          </p:cNvSpPr>
          <p:nvPr/>
        </p:nvSpPr>
        <p:spPr bwMode="auto">
          <a:xfrm flipV="1">
            <a:off x="506875" y="1914254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Text Box 9"/>
          <p:cNvSpPr txBox="1">
            <a:spLocks noChangeArrowheads="1"/>
          </p:cNvSpPr>
          <p:nvPr/>
        </p:nvSpPr>
        <p:spPr bwMode="auto">
          <a:xfrm>
            <a:off x="278275" y="2066654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univ</a:t>
            </a:r>
            <a:endParaRPr lang="en-US" sz="1800" dirty="0">
              <a:latin typeface="Courier New" pitchFamily="-96" charset="0"/>
            </a:endParaRPr>
          </a:p>
        </p:txBody>
      </p:sp>
      <p:grpSp>
        <p:nvGrpSpPr>
          <p:cNvPr id="63" name="Group 19"/>
          <p:cNvGrpSpPr>
            <a:grpSpLocks/>
          </p:cNvGrpSpPr>
          <p:nvPr/>
        </p:nvGrpSpPr>
        <p:grpSpPr bwMode="auto">
          <a:xfrm>
            <a:off x="508061" y="1135787"/>
            <a:ext cx="1524000" cy="762000"/>
            <a:chOff x="816" y="2640"/>
            <a:chExt cx="960" cy="480"/>
          </a:xfrm>
        </p:grpSpPr>
        <p:sp>
          <p:nvSpPr>
            <p:cNvPr id="64" name="Rectangle 20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6</a:t>
              </a:r>
            </a:p>
          </p:txBody>
        </p:sp>
        <p:sp>
          <p:nvSpPr>
            <p:cNvPr id="65" name="Rectangle 21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0</a:t>
              </a:r>
            </a:p>
          </p:txBody>
        </p:sp>
        <p:sp>
          <p:nvSpPr>
            <p:cNvPr id="66" name="Rectangle 22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6</a:t>
              </a:r>
            </a:p>
          </p:txBody>
        </p:sp>
        <p:sp>
          <p:nvSpPr>
            <p:cNvPr id="67" name="Rectangle 23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3</a:t>
              </a:r>
            </a:p>
          </p:txBody>
        </p:sp>
        <p:sp>
          <p:nvSpPr>
            <p:cNvPr id="68" name="Rectangle 24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7</a:t>
              </a:r>
            </a:p>
          </p:txBody>
        </p:sp>
      </p:grpSp>
      <p:grpSp>
        <p:nvGrpSpPr>
          <p:cNvPr id="69" name="Group 25"/>
          <p:cNvGrpSpPr>
            <a:grpSpLocks/>
          </p:cNvGrpSpPr>
          <p:nvPr/>
        </p:nvGrpSpPr>
        <p:grpSpPr bwMode="auto">
          <a:xfrm>
            <a:off x="2032061" y="1135787"/>
            <a:ext cx="1524000" cy="762000"/>
            <a:chOff x="816" y="2640"/>
            <a:chExt cx="960" cy="480"/>
          </a:xfrm>
        </p:grpSpPr>
        <p:sp>
          <p:nvSpPr>
            <p:cNvPr id="70" name="Rectangle 26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1" name="Rectangle 27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2" name="Rectangle 28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3" name="Rectangle 29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4" name="Rectangle 30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3</a:t>
              </a:r>
            </a:p>
          </p:txBody>
        </p:sp>
      </p:grpSp>
      <p:grpSp>
        <p:nvGrpSpPr>
          <p:cNvPr id="75" name="Group 31"/>
          <p:cNvGrpSpPr>
            <a:grpSpLocks/>
          </p:cNvGrpSpPr>
          <p:nvPr/>
        </p:nvGrpSpPr>
        <p:grpSpPr bwMode="auto">
          <a:xfrm>
            <a:off x="3556061" y="1135787"/>
            <a:ext cx="1524000" cy="762000"/>
            <a:chOff x="816" y="2640"/>
            <a:chExt cx="960" cy="480"/>
          </a:xfrm>
        </p:grpSpPr>
        <p:sp>
          <p:nvSpPr>
            <p:cNvPr id="76" name="Rectangle 32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0</a:t>
              </a:r>
            </a:p>
          </p:txBody>
        </p:sp>
        <p:sp>
          <p:nvSpPr>
            <p:cNvPr id="77" name="Rectangle 33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78" name="Rectangle 34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79" name="Rectangle 35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3</a:t>
              </a:r>
            </a:p>
          </p:txBody>
        </p:sp>
        <p:sp>
          <p:nvSpPr>
            <p:cNvPr id="80" name="Rectangle 36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6</a:t>
              </a:r>
            </a:p>
          </p:txBody>
        </p:sp>
      </p:grpSp>
      <p:sp>
        <p:nvSpPr>
          <p:cNvPr id="81" name="Rectangle 43"/>
          <p:cNvSpPr>
            <a:spLocks noChangeArrowheads="1"/>
          </p:cNvSpPr>
          <p:nvPr/>
        </p:nvSpPr>
        <p:spPr bwMode="auto">
          <a:xfrm>
            <a:off x="508061" y="1135787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82" name="Rectangle 44"/>
          <p:cNvSpPr>
            <a:spLocks noChangeArrowheads="1"/>
          </p:cNvSpPr>
          <p:nvPr/>
        </p:nvSpPr>
        <p:spPr bwMode="auto">
          <a:xfrm>
            <a:off x="2032061" y="1135787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83" name="Rectangle 45"/>
          <p:cNvSpPr>
            <a:spLocks noChangeArrowheads="1"/>
          </p:cNvSpPr>
          <p:nvPr/>
        </p:nvSpPr>
        <p:spPr bwMode="auto">
          <a:xfrm>
            <a:off x="3556061" y="1135787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7528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Shape 403"/>
          <p:cNvSpPr>
            <a:spLocks noGrp="1"/>
          </p:cNvSpPr>
          <p:nvPr>
            <p:ph type="title"/>
          </p:nvPr>
        </p:nvSpPr>
        <p:spPr>
          <a:xfrm>
            <a:off x="381000" y="520700"/>
            <a:ext cx="8079431" cy="57308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107156" indent="-107156" defTabSz="822959">
              <a:defRPr sz="3239"/>
            </a:lvl1pPr>
          </a:lstStyle>
          <a:p>
            <a:pPr lvl="0">
              <a:defRPr sz="1800" b="0"/>
            </a:pPr>
            <a:r>
              <a:rPr lang="en-US" sz="3239" b="1" dirty="0"/>
              <a:t>Back to Data</a:t>
            </a:r>
            <a:endParaRPr sz="3239" b="1" dirty="0"/>
          </a:p>
        </p:txBody>
      </p:sp>
      <p:sp>
        <p:nvSpPr>
          <p:cNvPr id="404" name="Shape 404"/>
          <p:cNvSpPr>
            <a:spLocks noGrp="1"/>
          </p:cNvSpPr>
          <p:nvPr>
            <p:ph type="body" idx="1"/>
          </p:nvPr>
        </p:nvSpPr>
        <p:spPr>
          <a:xfrm>
            <a:off x="381000" y="1158875"/>
            <a:ext cx="8610600" cy="5699125"/>
          </a:xfrm>
          <a:prstGeom prst="rect">
            <a:avLst/>
          </a:prstGeom>
        </p:spPr>
        <p:txBody>
          <a:bodyPr lIns="44450" tIns="44450" rIns="44450" bIns="44450">
            <a:normAutofit/>
          </a:bodyPr>
          <a:lstStyle/>
          <a:p>
            <a:pPr marL="223838" lvl="0" indent="-223838" defTabSz="895350">
              <a:tabLst>
                <a:tab pos="2400300" algn="l"/>
                <a:tab pos="3429000" algn="l"/>
                <a:tab pos="4521200" algn="l"/>
                <a:tab pos="6578600" algn="l"/>
              </a:tabLst>
              <a:defRPr sz="1800" b="0"/>
            </a:pPr>
            <a:r>
              <a:rPr sz="2400" b="1" dirty="0"/>
              <a:t>Integers</a:t>
            </a:r>
          </a:p>
          <a:p>
            <a:pPr marL="623887" lvl="1" indent="-223838" defTabSz="895350">
              <a:spcBef>
                <a:spcPts val="400"/>
              </a:spcBef>
              <a:buFont typeface="Wingdings"/>
              <a:tabLst>
                <a:tab pos="2400300" algn="l"/>
                <a:tab pos="3429000" algn="l"/>
                <a:tab pos="4521200" algn="l"/>
                <a:tab pos="6578600" algn="l"/>
              </a:tabLst>
              <a:defRPr sz="1800" b="0"/>
            </a:pPr>
            <a:r>
              <a:rPr sz="2000" dirty="0"/>
              <a:t>Unsigned and signed (two’s complement), of various sizes</a:t>
            </a:r>
          </a:p>
          <a:p>
            <a:pPr marL="623887" lvl="1" indent="-223838" defTabSz="895350">
              <a:spcBef>
                <a:spcPts val="400"/>
              </a:spcBef>
              <a:buFont typeface="Wingdings"/>
              <a:tabLst>
                <a:tab pos="2400300" algn="l"/>
                <a:tab pos="3429000" algn="l"/>
                <a:tab pos="4521200" algn="l"/>
                <a:tab pos="6578600" algn="l"/>
              </a:tabLst>
              <a:defRPr sz="1800" b="0"/>
            </a:pPr>
            <a:endParaRPr sz="2000" dirty="0"/>
          </a:p>
          <a:p>
            <a:pPr marL="160337" lvl="0" indent="-222250" defTabSz="895350">
              <a:tabLst>
                <a:tab pos="2400300" algn="l"/>
                <a:tab pos="3429000" algn="l"/>
                <a:tab pos="4521200" algn="l"/>
                <a:tab pos="6578600" algn="l"/>
              </a:tabLst>
              <a:defRPr sz="1800" b="0"/>
            </a:pPr>
            <a:r>
              <a:rPr sz="2400" b="1" dirty="0"/>
              <a:t>What if you need some grouping of multiple values?</a:t>
            </a:r>
            <a:endParaRPr lang="en-US" dirty="0"/>
          </a:p>
          <a:p>
            <a:pPr marL="160337" lvl="0" indent="-222250" defTabSz="895350">
              <a:tabLst>
                <a:tab pos="2400300" algn="l"/>
                <a:tab pos="3429000" algn="l"/>
                <a:tab pos="4521200" algn="l"/>
                <a:tab pos="6578600" algn="l"/>
              </a:tabLst>
              <a:defRPr sz="1800" b="0"/>
            </a:pPr>
            <a:endParaRPr lang="en-US" dirty="0"/>
          </a:p>
          <a:p>
            <a:pPr marL="160337" lvl="0" indent="-222250" defTabSz="895350">
              <a:tabLst>
                <a:tab pos="2400300" algn="l"/>
                <a:tab pos="3429000" algn="l"/>
                <a:tab pos="4521200" algn="l"/>
                <a:tab pos="6578600" algn="l"/>
              </a:tabLst>
              <a:defRPr sz="1800" b="0"/>
            </a:pPr>
            <a:r>
              <a:rPr lang="en-US" sz="2400" b="1" dirty="0"/>
              <a:t>Arrays</a:t>
            </a:r>
            <a:endParaRPr lang="en-US" dirty="0"/>
          </a:p>
          <a:p>
            <a:pPr marL="560387" lvl="1" indent="-222250" defTabSz="895350">
              <a:spcBef>
                <a:spcPts val="400"/>
              </a:spcBef>
              <a:buFont typeface="Wingdings"/>
              <a:tabLst>
                <a:tab pos="2400300" algn="l"/>
                <a:tab pos="3429000" algn="l"/>
                <a:tab pos="4521200" algn="l"/>
                <a:tab pos="6578600" algn="l"/>
              </a:tabLst>
              <a:defRPr sz="1800" b="0"/>
            </a:pPr>
            <a:r>
              <a:rPr lang="en-US" sz="2000" dirty="0"/>
              <a:t>Collection of values, all of same type, indexed by one or more indices</a:t>
            </a:r>
          </a:p>
          <a:p>
            <a:pPr marL="571818" lvl="1" indent="-222250" defTabSz="895350">
              <a:spcBef>
                <a:spcPts val="400"/>
              </a:spcBef>
              <a:buClrTx/>
              <a:buFont typeface="Wingdings"/>
              <a:tabLst>
                <a:tab pos="2400300" algn="l"/>
                <a:tab pos="3429000" algn="l"/>
                <a:tab pos="4521200" algn="l"/>
                <a:tab pos="6578600" algn="l"/>
              </a:tabLst>
              <a:defRPr sz="1800" b="0"/>
            </a:pPr>
            <a:r>
              <a:rPr lang="en-US" sz="2000" dirty="0"/>
              <a:t>E.g., A[</a:t>
            </a:r>
            <a:r>
              <a:rPr lang="en-US" sz="2000" dirty="0" err="1"/>
              <a:t>i</a:t>
            </a:r>
            <a:r>
              <a:rPr lang="en-US" sz="2000" dirty="0"/>
              <a:t>] (1D array), A[</a:t>
            </a:r>
            <a:r>
              <a:rPr lang="en-US" sz="2000" dirty="0" err="1"/>
              <a:t>i</a:t>
            </a:r>
            <a:r>
              <a:rPr lang="en-US" sz="2000" dirty="0"/>
              <a:t>][j]  (2D array, or matrix)</a:t>
            </a:r>
          </a:p>
          <a:p>
            <a:pPr marL="571818" lvl="1" indent="-222250" defTabSz="895350">
              <a:spcBef>
                <a:spcPts val="400"/>
              </a:spcBef>
              <a:buClrTx/>
              <a:buFont typeface="Wingdings"/>
              <a:tabLst>
                <a:tab pos="2400300" algn="l"/>
                <a:tab pos="3429000" algn="l"/>
                <a:tab pos="4521200" algn="l"/>
                <a:tab pos="6578600" algn="l"/>
              </a:tabLst>
              <a:defRPr sz="1800" b="0"/>
            </a:pPr>
            <a:endParaRPr lang="en-US" dirty="0"/>
          </a:p>
          <a:p>
            <a:pPr marL="160337" lvl="0" indent="-222250" defTabSz="895350">
              <a:tabLst>
                <a:tab pos="2400300" algn="l"/>
                <a:tab pos="3429000" algn="l"/>
                <a:tab pos="4521200" algn="l"/>
                <a:tab pos="6578600" algn="l"/>
              </a:tabLst>
              <a:defRPr sz="1800" b="0"/>
            </a:pPr>
            <a:r>
              <a:rPr lang="en-US" sz="2400" b="1" dirty="0" err="1"/>
              <a:t>Structs</a:t>
            </a:r>
            <a:r>
              <a:rPr lang="en-US" sz="2400" b="1" dirty="0"/>
              <a:t> and unions</a:t>
            </a:r>
            <a:endParaRPr sz="2400" b="1" dirty="0"/>
          </a:p>
          <a:p>
            <a:pPr marL="560387" lvl="1" indent="-222250" defTabSz="895350">
              <a:spcBef>
                <a:spcPts val="400"/>
              </a:spcBef>
              <a:buFont typeface="Wingdings"/>
              <a:tabLst>
                <a:tab pos="2400300" algn="l"/>
                <a:tab pos="3429000" algn="l"/>
                <a:tab pos="4521200" algn="l"/>
                <a:tab pos="6578600" algn="l"/>
              </a:tabLst>
              <a:defRPr sz="1800" b="0"/>
            </a:pPr>
            <a:r>
              <a:rPr sz="2000" dirty="0"/>
              <a:t>Collections of differently typed values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93713"/>
            <a:ext cx="82804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Element Access Code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6400" y="4946884"/>
            <a:ext cx="8320088" cy="1749896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Elements </a:t>
            </a:r>
            <a:endParaRPr lang="en-US" dirty="0">
              <a:latin typeface="Courier New" pitchFamily="-96" charset="0"/>
            </a:endParaRPr>
          </a:p>
          <a:p>
            <a:pPr lvl="1"/>
            <a:r>
              <a:rPr lang="en-US" b="1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univ</a:t>
            </a:r>
            <a:r>
              <a:rPr lang="en-US" b="1" dirty="0">
                <a:latin typeface="Courier New" pitchFamily="-96" charset="0"/>
              </a:rPr>
              <a:t>[index][digit]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int</a:t>
            </a:r>
            <a:endParaRPr lang="en-US" b="1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Address: </a:t>
            </a:r>
            <a:r>
              <a:rPr lang="en-US" b="1" dirty="0">
                <a:latin typeface="Courier New" pitchFamily="-96" charset="0"/>
              </a:rPr>
              <a:t>univ + 4*(5*index + digit)</a:t>
            </a:r>
          </a:p>
          <a:p>
            <a:pPr marL="914400" lvl="2" indent="0">
              <a:buNone/>
            </a:pPr>
            <a:r>
              <a:rPr lang="en-US" dirty="0"/>
              <a:t>=   </a:t>
            </a:r>
            <a:r>
              <a:rPr lang="en-US" dirty="0" err="1">
                <a:latin typeface="Courier New" pitchFamily="-96" charset="0"/>
              </a:rPr>
              <a:t>univ</a:t>
            </a:r>
            <a:r>
              <a:rPr lang="en-US" b="1" dirty="0">
                <a:latin typeface="Courier New" pitchFamily="-96" charset="0"/>
              </a:rPr>
              <a:t> + 4*(index+4*index + digit)</a:t>
            </a:r>
          </a:p>
        </p:txBody>
      </p:sp>
      <p:sp>
        <p:nvSpPr>
          <p:cNvPr id="89091" name="Rectangle 4"/>
          <p:cNvSpPr>
            <a:spLocks noChangeArrowheads="1"/>
          </p:cNvSpPr>
          <p:nvPr/>
        </p:nvSpPr>
        <p:spPr bwMode="auto">
          <a:xfrm>
            <a:off x="2336861" y="2057578"/>
            <a:ext cx="6529347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get_univ_digit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index,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digit)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univ</a:t>
            </a:r>
            <a:r>
              <a:rPr lang="en-US" sz="1800" dirty="0">
                <a:latin typeface="Courier New" pitchFamily="-96" charset="0"/>
              </a:rPr>
              <a:t>[index][dig];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313349" name="Rectangle 5"/>
          <p:cNvSpPr>
            <a:spLocks noChangeArrowheads="1"/>
          </p:cNvSpPr>
          <p:nvPr/>
        </p:nvSpPr>
        <p:spPr bwMode="auto">
          <a:xfrm>
            <a:off x="455493" y="3377965"/>
            <a:ext cx="8467303" cy="119776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</a:rPr>
              <a:t> # %</a:t>
            </a:r>
            <a:r>
              <a:rPr lang="en-US" sz="1800" dirty="0" err="1">
                <a:latin typeface="Courier New" pitchFamily="49" charset="0"/>
              </a:rPr>
              <a:t>rdi</a:t>
            </a:r>
            <a:r>
              <a:rPr lang="en-US" sz="1800" dirty="0">
                <a:latin typeface="Courier New" pitchFamily="49" charset="0"/>
              </a:rPr>
              <a:t> = index, %</a:t>
            </a:r>
            <a:r>
              <a:rPr lang="en-US" sz="1800" dirty="0" err="1">
                <a:latin typeface="Courier New" pitchFamily="49" charset="0"/>
              </a:rPr>
              <a:t>rsi</a:t>
            </a:r>
            <a:r>
              <a:rPr lang="en-US" sz="1800" dirty="0">
                <a:latin typeface="Courier New" pitchFamily="49" charset="0"/>
              </a:rPr>
              <a:t> = digit, %</a:t>
            </a:r>
            <a:r>
              <a:rPr lang="en-US" sz="1800" dirty="0" err="1">
                <a:latin typeface="Courier New" pitchFamily="49" charset="0"/>
              </a:rPr>
              <a:t>rdx</a:t>
            </a:r>
            <a:r>
              <a:rPr lang="en-US" sz="1800" dirty="0">
                <a:latin typeface="Courier New" pitchFamily="49" charset="0"/>
              </a:rPr>
              <a:t> = </a:t>
            </a:r>
            <a:r>
              <a:rPr lang="en-US" sz="1800" dirty="0" err="1">
                <a:latin typeface="Courier New" pitchFamily="49" charset="0"/>
              </a:rPr>
              <a:t>univ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(%rdi,%rdi,4),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5*index</a:t>
            </a: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5*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index+digit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movl</a:t>
            </a:r>
            <a:r>
              <a:rPr lang="en-US" sz="1800" dirty="0">
                <a:latin typeface="Courier New" pitchFamily="49" charset="0"/>
              </a:rPr>
              <a:t>  %</a:t>
            </a:r>
            <a:r>
              <a:rPr lang="en-US" sz="1800" dirty="0" err="1">
                <a:latin typeface="Courier New" pitchFamily="49" charset="0"/>
              </a:rPr>
              <a:t>rdx</a:t>
            </a:r>
            <a:r>
              <a:rPr lang="en-US" sz="1800" dirty="0">
                <a:latin typeface="Courier New" pitchFamily="49" charset="0"/>
              </a:rPr>
              <a:t>(,%rsi,4), %</a:t>
            </a:r>
            <a:r>
              <a:rPr lang="en-US" sz="1800" dirty="0" err="1">
                <a:latin typeface="Courier New" pitchFamily="49" charset="0"/>
              </a:rPr>
              <a:t>eax</a:t>
            </a:r>
            <a:r>
              <a:rPr lang="en-US" sz="1800" dirty="0">
                <a:latin typeface="Courier New" pitchFamily="49" charset="0"/>
              </a:rPr>
              <a:t>	# Mem[univ + 4*(5*</a:t>
            </a:r>
            <a:r>
              <a:rPr lang="en-US" sz="1800" dirty="0" err="1">
                <a:latin typeface="Courier New" pitchFamily="49" charset="0"/>
              </a:rPr>
              <a:t>index+digit</a:t>
            </a:r>
            <a:r>
              <a:rPr lang="en-US" sz="1800" dirty="0">
                <a:latin typeface="Courier New" pitchFamily="49" charset="0"/>
              </a:rPr>
              <a:t>)]</a:t>
            </a:r>
          </a:p>
        </p:txBody>
      </p:sp>
      <p:sp>
        <p:nvSpPr>
          <p:cNvPr id="61" name="Line 8"/>
          <p:cNvSpPr>
            <a:spLocks noChangeShapeType="1"/>
          </p:cNvSpPr>
          <p:nvPr/>
        </p:nvSpPr>
        <p:spPr bwMode="auto">
          <a:xfrm flipV="1">
            <a:off x="506875" y="1914254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Text Box 9"/>
          <p:cNvSpPr txBox="1">
            <a:spLocks noChangeArrowheads="1"/>
          </p:cNvSpPr>
          <p:nvPr/>
        </p:nvSpPr>
        <p:spPr bwMode="auto">
          <a:xfrm>
            <a:off x="278275" y="2066654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univ</a:t>
            </a:r>
            <a:endParaRPr lang="en-US" sz="1800" dirty="0">
              <a:latin typeface="Courier New" pitchFamily="-96" charset="0"/>
            </a:endParaRPr>
          </a:p>
        </p:txBody>
      </p:sp>
      <p:grpSp>
        <p:nvGrpSpPr>
          <p:cNvPr id="63" name="Group 19"/>
          <p:cNvGrpSpPr>
            <a:grpSpLocks/>
          </p:cNvGrpSpPr>
          <p:nvPr/>
        </p:nvGrpSpPr>
        <p:grpSpPr bwMode="auto">
          <a:xfrm>
            <a:off x="508061" y="1135787"/>
            <a:ext cx="1524000" cy="762000"/>
            <a:chOff x="816" y="2640"/>
            <a:chExt cx="960" cy="480"/>
          </a:xfrm>
        </p:grpSpPr>
        <p:sp>
          <p:nvSpPr>
            <p:cNvPr id="64" name="Rectangle 20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6</a:t>
              </a:r>
            </a:p>
          </p:txBody>
        </p:sp>
        <p:sp>
          <p:nvSpPr>
            <p:cNvPr id="65" name="Rectangle 21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0</a:t>
              </a:r>
            </a:p>
          </p:txBody>
        </p:sp>
        <p:sp>
          <p:nvSpPr>
            <p:cNvPr id="66" name="Rectangle 22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6</a:t>
              </a:r>
            </a:p>
          </p:txBody>
        </p:sp>
        <p:sp>
          <p:nvSpPr>
            <p:cNvPr id="67" name="Rectangle 23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3</a:t>
              </a:r>
            </a:p>
          </p:txBody>
        </p:sp>
        <p:sp>
          <p:nvSpPr>
            <p:cNvPr id="68" name="Rectangle 24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7</a:t>
              </a:r>
            </a:p>
          </p:txBody>
        </p:sp>
      </p:grpSp>
      <p:grpSp>
        <p:nvGrpSpPr>
          <p:cNvPr id="69" name="Group 25"/>
          <p:cNvGrpSpPr>
            <a:grpSpLocks/>
          </p:cNvGrpSpPr>
          <p:nvPr/>
        </p:nvGrpSpPr>
        <p:grpSpPr bwMode="auto">
          <a:xfrm>
            <a:off x="2032061" y="1135787"/>
            <a:ext cx="1524000" cy="762000"/>
            <a:chOff x="816" y="2640"/>
            <a:chExt cx="960" cy="480"/>
          </a:xfrm>
        </p:grpSpPr>
        <p:sp>
          <p:nvSpPr>
            <p:cNvPr id="70" name="Rectangle 26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1" name="Rectangle 27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2" name="Rectangle 28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3" name="Rectangle 29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4" name="Rectangle 30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3</a:t>
              </a:r>
            </a:p>
          </p:txBody>
        </p:sp>
      </p:grpSp>
      <p:grpSp>
        <p:nvGrpSpPr>
          <p:cNvPr id="75" name="Group 31"/>
          <p:cNvGrpSpPr>
            <a:grpSpLocks/>
          </p:cNvGrpSpPr>
          <p:nvPr/>
        </p:nvGrpSpPr>
        <p:grpSpPr bwMode="auto">
          <a:xfrm>
            <a:off x="3556061" y="1135787"/>
            <a:ext cx="1524000" cy="762000"/>
            <a:chOff x="816" y="2640"/>
            <a:chExt cx="960" cy="480"/>
          </a:xfrm>
        </p:grpSpPr>
        <p:sp>
          <p:nvSpPr>
            <p:cNvPr id="76" name="Rectangle 32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0</a:t>
              </a:r>
            </a:p>
          </p:txBody>
        </p:sp>
        <p:sp>
          <p:nvSpPr>
            <p:cNvPr id="77" name="Rectangle 33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78" name="Rectangle 34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79" name="Rectangle 35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3</a:t>
              </a:r>
            </a:p>
          </p:txBody>
        </p:sp>
        <p:sp>
          <p:nvSpPr>
            <p:cNvPr id="80" name="Rectangle 36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6</a:t>
              </a:r>
            </a:p>
          </p:txBody>
        </p:sp>
      </p:grpSp>
      <p:sp>
        <p:nvSpPr>
          <p:cNvPr id="81" name="Rectangle 43"/>
          <p:cNvSpPr>
            <a:spLocks noChangeArrowheads="1"/>
          </p:cNvSpPr>
          <p:nvPr/>
        </p:nvSpPr>
        <p:spPr bwMode="auto">
          <a:xfrm>
            <a:off x="508061" y="1135787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82" name="Rectangle 44"/>
          <p:cNvSpPr>
            <a:spLocks noChangeArrowheads="1"/>
          </p:cNvSpPr>
          <p:nvPr/>
        </p:nvSpPr>
        <p:spPr bwMode="auto">
          <a:xfrm>
            <a:off x="2032061" y="1135787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83" name="Rectangle 45"/>
          <p:cNvSpPr>
            <a:spLocks noChangeArrowheads="1"/>
          </p:cNvSpPr>
          <p:nvPr/>
        </p:nvSpPr>
        <p:spPr bwMode="auto">
          <a:xfrm>
            <a:off x="3556061" y="1135787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D517421-FDDE-B74D-82B6-451E888450E4}"/>
              </a:ext>
            </a:extLst>
          </p:cNvPr>
          <p:cNvCxnSpPr>
            <a:cxnSpLocks/>
          </p:cNvCxnSpPr>
          <p:nvPr/>
        </p:nvCxnSpPr>
        <p:spPr>
          <a:xfrm>
            <a:off x="3553213" y="6588624"/>
            <a:ext cx="2369023" cy="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beve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3500C73-A5D9-714E-B3B5-A28F16E873BF}"/>
              </a:ext>
            </a:extLst>
          </p:cNvPr>
          <p:cNvCxnSpPr>
            <a:cxnSpLocks/>
          </p:cNvCxnSpPr>
          <p:nvPr/>
        </p:nvCxnSpPr>
        <p:spPr>
          <a:xfrm>
            <a:off x="1569164" y="3963641"/>
            <a:ext cx="1682097" cy="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beve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3045374051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93713"/>
            <a:ext cx="82804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Element Access Code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6400" y="4946884"/>
            <a:ext cx="8320088" cy="1749896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Elements </a:t>
            </a:r>
            <a:endParaRPr lang="en-US" dirty="0">
              <a:latin typeface="Courier New" pitchFamily="-96" charset="0"/>
            </a:endParaRPr>
          </a:p>
          <a:p>
            <a:pPr lvl="1"/>
            <a:r>
              <a:rPr lang="en-US" b="1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univ</a:t>
            </a:r>
            <a:r>
              <a:rPr lang="en-US" b="1" dirty="0">
                <a:latin typeface="Courier New" pitchFamily="-96" charset="0"/>
              </a:rPr>
              <a:t>[index][digit]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int</a:t>
            </a:r>
            <a:endParaRPr lang="en-US" b="1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Address: </a:t>
            </a:r>
            <a:r>
              <a:rPr lang="en-US" b="1" dirty="0">
                <a:latin typeface="Courier New" pitchFamily="-96" charset="0"/>
              </a:rPr>
              <a:t>univ + 4*(5*index + digit)</a:t>
            </a:r>
          </a:p>
          <a:p>
            <a:pPr marL="914400" lvl="2" indent="0">
              <a:buNone/>
            </a:pPr>
            <a:r>
              <a:rPr lang="en-US" dirty="0"/>
              <a:t>=   </a:t>
            </a:r>
            <a:r>
              <a:rPr lang="en-US" dirty="0" err="1">
                <a:latin typeface="Courier New" pitchFamily="-96" charset="0"/>
              </a:rPr>
              <a:t>univ</a:t>
            </a:r>
            <a:r>
              <a:rPr lang="en-US" b="1" dirty="0">
                <a:latin typeface="Courier New" pitchFamily="-96" charset="0"/>
              </a:rPr>
              <a:t> + 4*(index+4*index + digit)</a:t>
            </a:r>
          </a:p>
        </p:txBody>
      </p:sp>
      <p:sp>
        <p:nvSpPr>
          <p:cNvPr id="89091" name="Rectangle 4"/>
          <p:cNvSpPr>
            <a:spLocks noChangeArrowheads="1"/>
          </p:cNvSpPr>
          <p:nvPr/>
        </p:nvSpPr>
        <p:spPr bwMode="auto">
          <a:xfrm>
            <a:off x="2336861" y="2057578"/>
            <a:ext cx="6529347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get_univ_digit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index,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digit)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univ</a:t>
            </a:r>
            <a:r>
              <a:rPr lang="en-US" sz="1800" dirty="0">
                <a:latin typeface="Courier New" pitchFamily="-96" charset="0"/>
              </a:rPr>
              <a:t>[index][dig];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313349" name="Rectangle 5"/>
          <p:cNvSpPr>
            <a:spLocks noChangeArrowheads="1"/>
          </p:cNvSpPr>
          <p:nvPr/>
        </p:nvSpPr>
        <p:spPr bwMode="auto">
          <a:xfrm>
            <a:off x="455493" y="3377965"/>
            <a:ext cx="8467303" cy="119776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</a:rPr>
              <a:t> # %</a:t>
            </a:r>
            <a:r>
              <a:rPr lang="en-US" sz="1800" dirty="0" err="1">
                <a:latin typeface="Courier New" pitchFamily="49" charset="0"/>
              </a:rPr>
              <a:t>rdi</a:t>
            </a:r>
            <a:r>
              <a:rPr lang="en-US" sz="1800" dirty="0">
                <a:latin typeface="Courier New" pitchFamily="49" charset="0"/>
              </a:rPr>
              <a:t> = index, %</a:t>
            </a:r>
            <a:r>
              <a:rPr lang="en-US" sz="1800" dirty="0" err="1">
                <a:latin typeface="Courier New" pitchFamily="49" charset="0"/>
              </a:rPr>
              <a:t>rsi</a:t>
            </a:r>
            <a:r>
              <a:rPr lang="en-US" sz="1800" dirty="0">
                <a:latin typeface="Courier New" pitchFamily="49" charset="0"/>
              </a:rPr>
              <a:t> = digit, %</a:t>
            </a:r>
            <a:r>
              <a:rPr lang="en-US" sz="1800" dirty="0" err="1">
                <a:latin typeface="Courier New" pitchFamily="49" charset="0"/>
              </a:rPr>
              <a:t>rdx</a:t>
            </a:r>
            <a:r>
              <a:rPr lang="en-US" sz="1800" dirty="0">
                <a:latin typeface="Courier New" pitchFamily="49" charset="0"/>
              </a:rPr>
              <a:t> = </a:t>
            </a:r>
            <a:r>
              <a:rPr lang="en-US" sz="1800" dirty="0" err="1">
                <a:latin typeface="Courier New" pitchFamily="49" charset="0"/>
              </a:rPr>
              <a:t>univ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(%rdi,%rdi,4),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5*index</a:t>
            </a: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5*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index+digit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movl</a:t>
            </a:r>
            <a:r>
              <a:rPr lang="en-US" sz="1800" dirty="0">
                <a:latin typeface="Courier New" pitchFamily="49" charset="0"/>
              </a:rPr>
              <a:t>  %</a:t>
            </a:r>
            <a:r>
              <a:rPr lang="en-US" sz="1800" dirty="0" err="1">
                <a:latin typeface="Courier New" pitchFamily="49" charset="0"/>
              </a:rPr>
              <a:t>rdx</a:t>
            </a:r>
            <a:r>
              <a:rPr lang="en-US" sz="1800" dirty="0">
                <a:latin typeface="Courier New" pitchFamily="49" charset="0"/>
              </a:rPr>
              <a:t>(,%rsi,4), %</a:t>
            </a:r>
            <a:r>
              <a:rPr lang="en-US" sz="1800" dirty="0" err="1">
                <a:latin typeface="Courier New" pitchFamily="49" charset="0"/>
              </a:rPr>
              <a:t>eax</a:t>
            </a:r>
            <a:r>
              <a:rPr lang="en-US" sz="1800" dirty="0">
                <a:latin typeface="Courier New" pitchFamily="49" charset="0"/>
              </a:rPr>
              <a:t>	# Mem[univ + 4*(5*</a:t>
            </a:r>
            <a:r>
              <a:rPr lang="en-US" sz="1800" dirty="0" err="1">
                <a:latin typeface="Courier New" pitchFamily="49" charset="0"/>
              </a:rPr>
              <a:t>index+digit</a:t>
            </a:r>
            <a:r>
              <a:rPr lang="en-US" sz="1800" dirty="0">
                <a:latin typeface="Courier New" pitchFamily="49" charset="0"/>
              </a:rPr>
              <a:t>)]</a:t>
            </a:r>
          </a:p>
        </p:txBody>
      </p:sp>
      <p:sp>
        <p:nvSpPr>
          <p:cNvPr id="61" name="Line 8"/>
          <p:cNvSpPr>
            <a:spLocks noChangeShapeType="1"/>
          </p:cNvSpPr>
          <p:nvPr/>
        </p:nvSpPr>
        <p:spPr bwMode="auto">
          <a:xfrm flipV="1">
            <a:off x="506875" y="1914254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Text Box 9"/>
          <p:cNvSpPr txBox="1">
            <a:spLocks noChangeArrowheads="1"/>
          </p:cNvSpPr>
          <p:nvPr/>
        </p:nvSpPr>
        <p:spPr bwMode="auto">
          <a:xfrm>
            <a:off x="278275" y="2066654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univ</a:t>
            </a:r>
            <a:endParaRPr lang="en-US" sz="1800" dirty="0">
              <a:latin typeface="Courier New" pitchFamily="-96" charset="0"/>
            </a:endParaRPr>
          </a:p>
        </p:txBody>
      </p:sp>
      <p:grpSp>
        <p:nvGrpSpPr>
          <p:cNvPr id="63" name="Group 19"/>
          <p:cNvGrpSpPr>
            <a:grpSpLocks/>
          </p:cNvGrpSpPr>
          <p:nvPr/>
        </p:nvGrpSpPr>
        <p:grpSpPr bwMode="auto">
          <a:xfrm>
            <a:off x="508061" y="1135787"/>
            <a:ext cx="1524000" cy="762000"/>
            <a:chOff x="816" y="2640"/>
            <a:chExt cx="960" cy="480"/>
          </a:xfrm>
        </p:grpSpPr>
        <p:sp>
          <p:nvSpPr>
            <p:cNvPr id="64" name="Rectangle 20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6</a:t>
              </a:r>
            </a:p>
          </p:txBody>
        </p:sp>
        <p:sp>
          <p:nvSpPr>
            <p:cNvPr id="65" name="Rectangle 21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0</a:t>
              </a:r>
            </a:p>
          </p:txBody>
        </p:sp>
        <p:sp>
          <p:nvSpPr>
            <p:cNvPr id="66" name="Rectangle 22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6</a:t>
              </a:r>
            </a:p>
          </p:txBody>
        </p:sp>
        <p:sp>
          <p:nvSpPr>
            <p:cNvPr id="67" name="Rectangle 23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3</a:t>
              </a:r>
            </a:p>
          </p:txBody>
        </p:sp>
        <p:sp>
          <p:nvSpPr>
            <p:cNvPr id="68" name="Rectangle 24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7</a:t>
              </a:r>
            </a:p>
          </p:txBody>
        </p:sp>
      </p:grpSp>
      <p:grpSp>
        <p:nvGrpSpPr>
          <p:cNvPr id="69" name="Group 25"/>
          <p:cNvGrpSpPr>
            <a:grpSpLocks/>
          </p:cNvGrpSpPr>
          <p:nvPr/>
        </p:nvGrpSpPr>
        <p:grpSpPr bwMode="auto">
          <a:xfrm>
            <a:off x="2032061" y="1135787"/>
            <a:ext cx="1524000" cy="762000"/>
            <a:chOff x="816" y="2640"/>
            <a:chExt cx="960" cy="480"/>
          </a:xfrm>
        </p:grpSpPr>
        <p:sp>
          <p:nvSpPr>
            <p:cNvPr id="70" name="Rectangle 26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1" name="Rectangle 27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2" name="Rectangle 28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3" name="Rectangle 29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4" name="Rectangle 30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3</a:t>
              </a:r>
            </a:p>
          </p:txBody>
        </p:sp>
      </p:grpSp>
      <p:grpSp>
        <p:nvGrpSpPr>
          <p:cNvPr id="75" name="Group 31"/>
          <p:cNvGrpSpPr>
            <a:grpSpLocks/>
          </p:cNvGrpSpPr>
          <p:nvPr/>
        </p:nvGrpSpPr>
        <p:grpSpPr bwMode="auto">
          <a:xfrm>
            <a:off x="3556061" y="1135787"/>
            <a:ext cx="1524000" cy="762000"/>
            <a:chOff x="816" y="2640"/>
            <a:chExt cx="960" cy="480"/>
          </a:xfrm>
        </p:grpSpPr>
        <p:sp>
          <p:nvSpPr>
            <p:cNvPr id="76" name="Rectangle 32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0</a:t>
              </a:r>
            </a:p>
          </p:txBody>
        </p:sp>
        <p:sp>
          <p:nvSpPr>
            <p:cNvPr id="77" name="Rectangle 33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78" name="Rectangle 34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79" name="Rectangle 35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3</a:t>
              </a:r>
            </a:p>
          </p:txBody>
        </p:sp>
        <p:sp>
          <p:nvSpPr>
            <p:cNvPr id="80" name="Rectangle 36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6</a:t>
              </a:r>
            </a:p>
          </p:txBody>
        </p:sp>
      </p:grpSp>
      <p:sp>
        <p:nvSpPr>
          <p:cNvPr id="81" name="Rectangle 43"/>
          <p:cNvSpPr>
            <a:spLocks noChangeArrowheads="1"/>
          </p:cNvSpPr>
          <p:nvPr/>
        </p:nvSpPr>
        <p:spPr bwMode="auto">
          <a:xfrm>
            <a:off x="508061" y="1135787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82" name="Rectangle 44"/>
          <p:cNvSpPr>
            <a:spLocks noChangeArrowheads="1"/>
          </p:cNvSpPr>
          <p:nvPr/>
        </p:nvSpPr>
        <p:spPr bwMode="auto">
          <a:xfrm>
            <a:off x="2032061" y="1135787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83" name="Rectangle 45"/>
          <p:cNvSpPr>
            <a:spLocks noChangeArrowheads="1"/>
          </p:cNvSpPr>
          <p:nvPr/>
        </p:nvSpPr>
        <p:spPr bwMode="auto">
          <a:xfrm>
            <a:off x="3556061" y="1135787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3D5F1AA-8B1E-9349-A55C-677D338ED658}"/>
              </a:ext>
            </a:extLst>
          </p:cNvPr>
          <p:cNvCxnSpPr>
            <a:cxnSpLocks/>
          </p:cNvCxnSpPr>
          <p:nvPr/>
        </p:nvCxnSpPr>
        <p:spPr>
          <a:xfrm>
            <a:off x="3488407" y="6639899"/>
            <a:ext cx="3895159" cy="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beve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BEC6FB22-EB08-B540-8DDD-CC4FEEB68F2B}"/>
              </a:ext>
            </a:extLst>
          </p:cNvPr>
          <p:cNvCxnSpPr>
            <a:cxnSpLocks/>
          </p:cNvCxnSpPr>
          <p:nvPr/>
        </p:nvCxnSpPr>
        <p:spPr>
          <a:xfrm>
            <a:off x="1495812" y="4237106"/>
            <a:ext cx="1682097" cy="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beve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543366683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93713"/>
            <a:ext cx="82804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Element Access Code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6400" y="4946884"/>
            <a:ext cx="8320088" cy="1749896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Elements </a:t>
            </a:r>
            <a:endParaRPr lang="en-US" dirty="0">
              <a:latin typeface="Courier New" pitchFamily="-96" charset="0"/>
            </a:endParaRPr>
          </a:p>
          <a:p>
            <a:pPr lvl="1"/>
            <a:r>
              <a:rPr lang="en-US" b="1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univ</a:t>
            </a:r>
            <a:r>
              <a:rPr lang="en-US" b="1" dirty="0">
                <a:latin typeface="Courier New" pitchFamily="-96" charset="0"/>
              </a:rPr>
              <a:t>[index][digit]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int</a:t>
            </a:r>
            <a:endParaRPr lang="en-US" b="1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Address: </a:t>
            </a:r>
            <a:r>
              <a:rPr lang="en-US" b="1" dirty="0">
                <a:latin typeface="Courier New" pitchFamily="-96" charset="0"/>
              </a:rPr>
              <a:t>univ + 4*(5*index + digit)</a:t>
            </a:r>
          </a:p>
          <a:p>
            <a:pPr marL="914400" lvl="2" indent="0">
              <a:buNone/>
            </a:pPr>
            <a:r>
              <a:rPr lang="en-US" dirty="0"/>
              <a:t>=   </a:t>
            </a:r>
            <a:r>
              <a:rPr lang="en-US" dirty="0" err="1">
                <a:latin typeface="Courier New" pitchFamily="-96" charset="0"/>
              </a:rPr>
              <a:t>univ</a:t>
            </a:r>
            <a:r>
              <a:rPr lang="en-US" b="1" dirty="0">
                <a:latin typeface="Courier New" pitchFamily="-96" charset="0"/>
              </a:rPr>
              <a:t> + 4*(index+4*index + digit)</a:t>
            </a:r>
          </a:p>
        </p:txBody>
      </p:sp>
      <p:sp>
        <p:nvSpPr>
          <p:cNvPr id="89091" name="Rectangle 4"/>
          <p:cNvSpPr>
            <a:spLocks noChangeArrowheads="1"/>
          </p:cNvSpPr>
          <p:nvPr/>
        </p:nvSpPr>
        <p:spPr bwMode="auto">
          <a:xfrm>
            <a:off x="2336861" y="2057578"/>
            <a:ext cx="6529347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get_univ_digit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index,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digit)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univ</a:t>
            </a:r>
            <a:r>
              <a:rPr lang="en-US" sz="1800" dirty="0">
                <a:latin typeface="Courier New" pitchFamily="-96" charset="0"/>
              </a:rPr>
              <a:t>[index][dig];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313349" name="Rectangle 5"/>
          <p:cNvSpPr>
            <a:spLocks noChangeArrowheads="1"/>
          </p:cNvSpPr>
          <p:nvPr/>
        </p:nvSpPr>
        <p:spPr bwMode="auto">
          <a:xfrm>
            <a:off x="455493" y="3377965"/>
            <a:ext cx="8467303" cy="119776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</a:rPr>
              <a:t> # %</a:t>
            </a:r>
            <a:r>
              <a:rPr lang="en-US" sz="1800" dirty="0" err="1">
                <a:latin typeface="Courier New" pitchFamily="49" charset="0"/>
              </a:rPr>
              <a:t>rdi</a:t>
            </a:r>
            <a:r>
              <a:rPr lang="en-US" sz="1800" dirty="0">
                <a:latin typeface="Courier New" pitchFamily="49" charset="0"/>
              </a:rPr>
              <a:t> = index, %</a:t>
            </a:r>
            <a:r>
              <a:rPr lang="en-US" sz="1800" dirty="0" err="1">
                <a:latin typeface="Courier New" pitchFamily="49" charset="0"/>
              </a:rPr>
              <a:t>rsi</a:t>
            </a:r>
            <a:r>
              <a:rPr lang="en-US" sz="1800" dirty="0">
                <a:latin typeface="Courier New" pitchFamily="49" charset="0"/>
              </a:rPr>
              <a:t> = digit, %</a:t>
            </a:r>
            <a:r>
              <a:rPr lang="en-US" sz="1800" dirty="0" err="1">
                <a:latin typeface="Courier New" pitchFamily="49" charset="0"/>
              </a:rPr>
              <a:t>rdx</a:t>
            </a:r>
            <a:r>
              <a:rPr lang="en-US" sz="1800" dirty="0">
                <a:latin typeface="Courier New" pitchFamily="49" charset="0"/>
              </a:rPr>
              <a:t> = </a:t>
            </a:r>
            <a:r>
              <a:rPr lang="en-US" sz="1800" dirty="0" err="1">
                <a:latin typeface="Courier New" pitchFamily="49" charset="0"/>
              </a:rPr>
              <a:t>univ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(%rdi,%rdi,4),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5*index</a:t>
            </a: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5*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index+digit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movl</a:t>
            </a:r>
            <a:r>
              <a:rPr lang="en-US" sz="1800" dirty="0">
                <a:latin typeface="Courier New" pitchFamily="49" charset="0"/>
              </a:rPr>
              <a:t>  %</a:t>
            </a:r>
            <a:r>
              <a:rPr lang="en-US" sz="1800" dirty="0" err="1">
                <a:latin typeface="Courier New" pitchFamily="49" charset="0"/>
              </a:rPr>
              <a:t>rdx</a:t>
            </a:r>
            <a:r>
              <a:rPr lang="en-US" sz="1800" dirty="0">
                <a:latin typeface="Courier New" pitchFamily="49" charset="0"/>
              </a:rPr>
              <a:t>(,%rsi,4), %</a:t>
            </a:r>
            <a:r>
              <a:rPr lang="en-US" sz="1800" dirty="0" err="1">
                <a:latin typeface="Courier New" pitchFamily="49" charset="0"/>
              </a:rPr>
              <a:t>eax</a:t>
            </a:r>
            <a:r>
              <a:rPr lang="en-US" sz="1800" dirty="0">
                <a:latin typeface="Courier New" pitchFamily="49" charset="0"/>
              </a:rPr>
              <a:t>	# Mem[univ + 4*(5*</a:t>
            </a:r>
            <a:r>
              <a:rPr lang="en-US" sz="1800" dirty="0" err="1">
                <a:latin typeface="Courier New" pitchFamily="49" charset="0"/>
              </a:rPr>
              <a:t>index+digit</a:t>
            </a:r>
            <a:r>
              <a:rPr lang="en-US" sz="1800" dirty="0">
                <a:latin typeface="Courier New" pitchFamily="49" charset="0"/>
              </a:rPr>
              <a:t>)]</a:t>
            </a:r>
          </a:p>
        </p:txBody>
      </p:sp>
      <p:sp>
        <p:nvSpPr>
          <p:cNvPr id="61" name="Line 8"/>
          <p:cNvSpPr>
            <a:spLocks noChangeShapeType="1"/>
          </p:cNvSpPr>
          <p:nvPr/>
        </p:nvSpPr>
        <p:spPr bwMode="auto">
          <a:xfrm flipV="1">
            <a:off x="506875" y="1914254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Text Box 9"/>
          <p:cNvSpPr txBox="1">
            <a:spLocks noChangeArrowheads="1"/>
          </p:cNvSpPr>
          <p:nvPr/>
        </p:nvSpPr>
        <p:spPr bwMode="auto">
          <a:xfrm>
            <a:off x="278275" y="2066654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univ</a:t>
            </a:r>
            <a:endParaRPr lang="en-US" sz="1800" dirty="0">
              <a:latin typeface="Courier New" pitchFamily="-96" charset="0"/>
            </a:endParaRPr>
          </a:p>
        </p:txBody>
      </p:sp>
      <p:grpSp>
        <p:nvGrpSpPr>
          <p:cNvPr id="63" name="Group 19"/>
          <p:cNvGrpSpPr>
            <a:grpSpLocks/>
          </p:cNvGrpSpPr>
          <p:nvPr/>
        </p:nvGrpSpPr>
        <p:grpSpPr bwMode="auto">
          <a:xfrm>
            <a:off x="508061" y="1135787"/>
            <a:ext cx="1524000" cy="762000"/>
            <a:chOff x="816" y="2640"/>
            <a:chExt cx="960" cy="480"/>
          </a:xfrm>
        </p:grpSpPr>
        <p:sp>
          <p:nvSpPr>
            <p:cNvPr id="64" name="Rectangle 20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6</a:t>
              </a:r>
            </a:p>
          </p:txBody>
        </p:sp>
        <p:sp>
          <p:nvSpPr>
            <p:cNvPr id="65" name="Rectangle 21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0</a:t>
              </a:r>
            </a:p>
          </p:txBody>
        </p:sp>
        <p:sp>
          <p:nvSpPr>
            <p:cNvPr id="66" name="Rectangle 22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6</a:t>
              </a:r>
            </a:p>
          </p:txBody>
        </p:sp>
        <p:sp>
          <p:nvSpPr>
            <p:cNvPr id="67" name="Rectangle 23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3</a:t>
              </a:r>
            </a:p>
          </p:txBody>
        </p:sp>
        <p:sp>
          <p:nvSpPr>
            <p:cNvPr id="68" name="Rectangle 24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7</a:t>
              </a:r>
            </a:p>
          </p:txBody>
        </p:sp>
      </p:grpSp>
      <p:grpSp>
        <p:nvGrpSpPr>
          <p:cNvPr id="69" name="Group 25"/>
          <p:cNvGrpSpPr>
            <a:grpSpLocks/>
          </p:cNvGrpSpPr>
          <p:nvPr/>
        </p:nvGrpSpPr>
        <p:grpSpPr bwMode="auto">
          <a:xfrm>
            <a:off x="2032061" y="1135787"/>
            <a:ext cx="1524000" cy="762000"/>
            <a:chOff x="816" y="2640"/>
            <a:chExt cx="960" cy="480"/>
          </a:xfrm>
        </p:grpSpPr>
        <p:sp>
          <p:nvSpPr>
            <p:cNvPr id="70" name="Rectangle 26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1" name="Rectangle 27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2" name="Rectangle 28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3" name="Rectangle 29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4" name="Rectangle 30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3</a:t>
              </a:r>
            </a:p>
          </p:txBody>
        </p:sp>
      </p:grpSp>
      <p:grpSp>
        <p:nvGrpSpPr>
          <p:cNvPr id="75" name="Group 31"/>
          <p:cNvGrpSpPr>
            <a:grpSpLocks/>
          </p:cNvGrpSpPr>
          <p:nvPr/>
        </p:nvGrpSpPr>
        <p:grpSpPr bwMode="auto">
          <a:xfrm>
            <a:off x="3556061" y="1135787"/>
            <a:ext cx="1524000" cy="762000"/>
            <a:chOff x="816" y="2640"/>
            <a:chExt cx="960" cy="480"/>
          </a:xfrm>
        </p:grpSpPr>
        <p:sp>
          <p:nvSpPr>
            <p:cNvPr id="76" name="Rectangle 32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0</a:t>
              </a:r>
            </a:p>
          </p:txBody>
        </p:sp>
        <p:sp>
          <p:nvSpPr>
            <p:cNvPr id="77" name="Rectangle 33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78" name="Rectangle 34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79" name="Rectangle 35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3</a:t>
              </a:r>
            </a:p>
          </p:txBody>
        </p:sp>
        <p:sp>
          <p:nvSpPr>
            <p:cNvPr id="80" name="Rectangle 36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6</a:t>
              </a:r>
            </a:p>
          </p:txBody>
        </p:sp>
      </p:grpSp>
      <p:sp>
        <p:nvSpPr>
          <p:cNvPr id="81" name="Rectangle 43"/>
          <p:cNvSpPr>
            <a:spLocks noChangeArrowheads="1"/>
          </p:cNvSpPr>
          <p:nvPr/>
        </p:nvSpPr>
        <p:spPr bwMode="auto">
          <a:xfrm>
            <a:off x="508061" y="1135787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82" name="Rectangle 44"/>
          <p:cNvSpPr>
            <a:spLocks noChangeArrowheads="1"/>
          </p:cNvSpPr>
          <p:nvPr/>
        </p:nvSpPr>
        <p:spPr bwMode="auto">
          <a:xfrm>
            <a:off x="2032061" y="1135787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83" name="Rectangle 45"/>
          <p:cNvSpPr>
            <a:spLocks noChangeArrowheads="1"/>
          </p:cNvSpPr>
          <p:nvPr/>
        </p:nvSpPr>
        <p:spPr bwMode="auto">
          <a:xfrm>
            <a:off x="3556061" y="1135787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12C287A-939A-CD4A-BCDD-0322D0785F99}"/>
              </a:ext>
            </a:extLst>
          </p:cNvPr>
          <p:cNvCxnSpPr>
            <a:cxnSpLocks/>
          </p:cNvCxnSpPr>
          <p:nvPr/>
        </p:nvCxnSpPr>
        <p:spPr>
          <a:xfrm>
            <a:off x="1495812" y="4510571"/>
            <a:ext cx="1606311" cy="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beve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0EF92A9-41A5-5D49-94D8-9702199BF689}"/>
              </a:ext>
            </a:extLst>
          </p:cNvPr>
          <p:cNvCxnSpPr>
            <a:cxnSpLocks/>
          </p:cNvCxnSpPr>
          <p:nvPr/>
        </p:nvCxnSpPr>
        <p:spPr>
          <a:xfrm>
            <a:off x="1703346" y="6628503"/>
            <a:ext cx="5731495" cy="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beve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3260282233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71120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Multi-Level Array Example</a:t>
            </a:r>
          </a:p>
        </p:txBody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32700" y="1298739"/>
            <a:ext cx="3505200" cy="2286000"/>
          </a:xfrm>
        </p:spPr>
        <p:txBody>
          <a:bodyPr/>
          <a:lstStyle/>
          <a:p>
            <a:r>
              <a:rPr lang="en-US" sz="2000" dirty="0">
                <a:latin typeface="Calibri" pitchFamily="-96" charset="0"/>
              </a:rPr>
              <a:t>Variable </a:t>
            </a:r>
            <a:r>
              <a:rPr lang="en-US" sz="2000" dirty="0" err="1">
                <a:latin typeface="Courier New" pitchFamily="-96" charset="0"/>
              </a:rPr>
              <a:t>univ</a:t>
            </a:r>
            <a:r>
              <a:rPr lang="en-US" sz="2000" dirty="0">
                <a:latin typeface="Calibri" pitchFamily="-96" charset="0"/>
              </a:rPr>
              <a:t> denotes array of 3 elements</a:t>
            </a:r>
          </a:p>
          <a:p>
            <a:r>
              <a:rPr lang="en-US" sz="2000" dirty="0">
                <a:latin typeface="Calibri" pitchFamily="-96" charset="0"/>
              </a:rPr>
              <a:t>Each element is a pointer</a:t>
            </a:r>
          </a:p>
          <a:p>
            <a:pPr lvl="1"/>
            <a:r>
              <a:rPr lang="en-US" sz="2000" dirty="0">
                <a:latin typeface="Calibri" pitchFamily="-96" charset="0"/>
              </a:rPr>
              <a:t>8 bytes</a:t>
            </a:r>
          </a:p>
          <a:p>
            <a:r>
              <a:rPr lang="en-US" sz="2000" dirty="0">
                <a:latin typeface="Calibri" pitchFamily="-96" charset="0"/>
              </a:rPr>
              <a:t>Each pointer points to array of </a:t>
            </a:r>
            <a:r>
              <a:rPr lang="en-US" sz="2000" dirty="0" err="1">
                <a:latin typeface="Courier New" pitchFamily="-96" charset="0"/>
              </a:rPr>
              <a:t>int</a:t>
            </a:r>
            <a:r>
              <a:rPr lang="en-US" sz="2000" dirty="0" err="1">
                <a:latin typeface="Calibri" pitchFamily="-96" charset="0"/>
              </a:rPr>
              <a:t>’s</a:t>
            </a:r>
            <a:r>
              <a:rPr lang="en-US" sz="2000" dirty="0">
                <a:latin typeface="Calibri" pitchFamily="-96" charset="0"/>
              </a:rPr>
              <a:t> </a:t>
            </a:r>
          </a:p>
        </p:txBody>
      </p:sp>
      <p:sp>
        <p:nvSpPr>
          <p:cNvPr id="95235" name="Rectangle 4"/>
          <p:cNvSpPr>
            <a:spLocks noChangeArrowheads="1"/>
          </p:cNvSpPr>
          <p:nvPr/>
        </p:nvSpPr>
        <p:spPr bwMode="auto">
          <a:xfrm>
            <a:off x="228600" y="1371600"/>
            <a:ext cx="5257800" cy="92551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cmu</a:t>
            </a:r>
            <a:r>
              <a:rPr lang="en-US" sz="1800" dirty="0">
                <a:latin typeface="Courier New" pitchFamily="-96" charset="0"/>
              </a:rPr>
              <a:t> = { 1, 5, 2, 1, 3 };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uch</a:t>
            </a:r>
            <a:r>
              <a:rPr lang="en-US" sz="1800" dirty="0">
                <a:latin typeface="Courier New" pitchFamily="-96" charset="0"/>
              </a:rPr>
              <a:t> = { 6, 0, 6, 3, 7 };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mit</a:t>
            </a:r>
            <a:r>
              <a:rPr lang="en-US" sz="1800" dirty="0">
                <a:latin typeface="Courier New" pitchFamily="-96" charset="0"/>
              </a:rPr>
              <a:t> = { 0, 2, 1, 3, 6 };</a:t>
            </a:r>
          </a:p>
        </p:txBody>
      </p:sp>
      <p:sp>
        <p:nvSpPr>
          <p:cNvPr id="95236" name="Rectangle 5"/>
          <p:cNvSpPr>
            <a:spLocks noChangeArrowheads="1"/>
          </p:cNvSpPr>
          <p:nvPr/>
        </p:nvSpPr>
        <p:spPr bwMode="auto">
          <a:xfrm>
            <a:off x="228600" y="2438400"/>
            <a:ext cx="5257800" cy="6508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#define UCOUNT 3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*</a:t>
            </a:r>
            <a:r>
              <a:rPr lang="en-US" sz="1800" dirty="0" err="1">
                <a:latin typeface="Courier New" pitchFamily="-96" charset="0"/>
              </a:rPr>
              <a:t>univ</a:t>
            </a:r>
            <a:r>
              <a:rPr lang="en-US" sz="1800" dirty="0">
                <a:latin typeface="Courier New" pitchFamily="-96" charset="0"/>
              </a:rPr>
              <a:t>[UCOUNT] = {</a:t>
            </a:r>
            <a:r>
              <a:rPr lang="en-US" sz="1800" dirty="0" err="1">
                <a:latin typeface="Courier New" pitchFamily="-96" charset="0"/>
              </a:rPr>
              <a:t>uch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err="1">
                <a:latin typeface="Courier New" pitchFamily="-96" charset="0"/>
              </a:rPr>
              <a:t>cmu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err="1">
                <a:latin typeface="Courier New" pitchFamily="-96" charset="0"/>
              </a:rPr>
              <a:t>mit</a:t>
            </a:r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74650" y="3733800"/>
            <a:ext cx="8616950" cy="2663825"/>
            <a:chOff x="374650" y="3733800"/>
            <a:chExt cx="8616950" cy="2663825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374650" y="4191000"/>
              <a:ext cx="1987549" cy="1530350"/>
              <a:chOff x="188" y="2112"/>
              <a:chExt cx="1252" cy="964"/>
            </a:xfrm>
          </p:grpSpPr>
          <p:sp>
            <p:nvSpPr>
              <p:cNvPr id="95301" name="Rectangle 8"/>
              <p:cNvSpPr>
                <a:spLocks noChangeArrowheads="1"/>
              </p:cNvSpPr>
              <p:nvPr/>
            </p:nvSpPr>
            <p:spPr bwMode="auto">
              <a:xfrm>
                <a:off x="864" y="235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 dirty="0">
                    <a:latin typeface="Courier New" pitchFamily="-96" charset="0"/>
                  </a:rPr>
                  <a:t>36</a:t>
                </a:r>
              </a:p>
            </p:txBody>
          </p:sp>
          <p:sp>
            <p:nvSpPr>
              <p:cNvPr id="95302" name="Line 9"/>
              <p:cNvSpPr>
                <a:spLocks noChangeShapeType="1"/>
              </p:cNvSpPr>
              <p:nvPr/>
            </p:nvSpPr>
            <p:spPr bwMode="auto">
              <a:xfrm flipV="1">
                <a:off x="576" y="2485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303" name="Text Box 10"/>
              <p:cNvSpPr txBox="1">
                <a:spLocks noChangeArrowheads="1"/>
              </p:cNvSpPr>
              <p:nvPr/>
            </p:nvSpPr>
            <p:spPr bwMode="auto">
              <a:xfrm>
                <a:off x="201" y="2363"/>
                <a:ext cx="375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800">
                    <a:latin typeface="Courier New" pitchFamily="-96" charset="0"/>
                  </a:rPr>
                  <a:t>160</a:t>
                </a:r>
              </a:p>
            </p:txBody>
          </p:sp>
          <p:sp>
            <p:nvSpPr>
              <p:cNvPr id="95304" name="Rectangle 11"/>
              <p:cNvSpPr>
                <a:spLocks noChangeArrowheads="1"/>
              </p:cNvSpPr>
              <p:nvPr/>
            </p:nvSpPr>
            <p:spPr bwMode="auto">
              <a:xfrm>
                <a:off x="864" y="259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 dirty="0">
                    <a:latin typeface="Courier New" pitchFamily="-96" charset="0"/>
                  </a:rPr>
                  <a:t>16</a:t>
                </a:r>
              </a:p>
            </p:txBody>
          </p:sp>
          <p:sp>
            <p:nvSpPr>
              <p:cNvPr id="95305" name="Rectangle 12"/>
              <p:cNvSpPr>
                <a:spLocks noChangeArrowheads="1"/>
              </p:cNvSpPr>
              <p:nvPr/>
            </p:nvSpPr>
            <p:spPr bwMode="auto">
              <a:xfrm>
                <a:off x="864" y="283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 dirty="0">
                    <a:latin typeface="Courier New" pitchFamily="-96" charset="0"/>
                  </a:rPr>
                  <a:t>56</a:t>
                </a:r>
              </a:p>
            </p:txBody>
          </p:sp>
          <p:sp>
            <p:nvSpPr>
              <p:cNvPr id="95306" name="Line 13"/>
              <p:cNvSpPr>
                <a:spLocks noChangeShapeType="1"/>
              </p:cNvSpPr>
              <p:nvPr/>
            </p:nvSpPr>
            <p:spPr bwMode="auto">
              <a:xfrm flipV="1">
                <a:off x="576" y="2725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307" name="Line 14"/>
              <p:cNvSpPr>
                <a:spLocks noChangeShapeType="1"/>
              </p:cNvSpPr>
              <p:nvPr/>
            </p:nvSpPr>
            <p:spPr bwMode="auto">
              <a:xfrm flipV="1">
                <a:off x="576" y="2965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308" name="Text Box 15"/>
              <p:cNvSpPr txBox="1">
                <a:spLocks noChangeArrowheads="1"/>
              </p:cNvSpPr>
              <p:nvPr/>
            </p:nvSpPr>
            <p:spPr bwMode="auto">
              <a:xfrm>
                <a:off x="191" y="2612"/>
                <a:ext cx="375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800" dirty="0">
                    <a:latin typeface="Courier New" pitchFamily="-96" charset="0"/>
                  </a:rPr>
                  <a:t>168</a:t>
                </a:r>
              </a:p>
            </p:txBody>
          </p:sp>
          <p:sp>
            <p:nvSpPr>
              <p:cNvPr id="95309" name="Text Box 16"/>
              <p:cNvSpPr txBox="1">
                <a:spLocks noChangeArrowheads="1"/>
              </p:cNvSpPr>
              <p:nvPr/>
            </p:nvSpPr>
            <p:spPr bwMode="auto">
              <a:xfrm>
                <a:off x="188" y="2843"/>
                <a:ext cx="378" cy="23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800" dirty="0">
                    <a:latin typeface="Courier New" pitchFamily="-96" charset="0"/>
                  </a:rPr>
                  <a:t>176</a:t>
                </a:r>
              </a:p>
            </p:txBody>
          </p:sp>
          <p:sp>
            <p:nvSpPr>
              <p:cNvPr id="95310" name="Text Box 17"/>
              <p:cNvSpPr txBox="1">
                <a:spLocks noChangeArrowheads="1"/>
              </p:cNvSpPr>
              <p:nvPr/>
            </p:nvSpPr>
            <p:spPr bwMode="auto">
              <a:xfrm>
                <a:off x="864" y="2112"/>
                <a:ext cx="462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800">
                    <a:latin typeface="Courier New" pitchFamily="-96" charset="0"/>
                  </a:rPr>
                  <a:t>univ</a:t>
                </a:r>
              </a:p>
            </p:txBody>
          </p:sp>
          <p:sp>
            <p:nvSpPr>
              <p:cNvPr id="95311" name="Oval 18"/>
              <p:cNvSpPr>
                <a:spLocks noChangeArrowheads="1"/>
              </p:cNvSpPr>
              <p:nvPr/>
            </p:nvSpPr>
            <p:spPr bwMode="auto">
              <a:xfrm>
                <a:off x="1200" y="244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endParaRPr lang="en-US" sz="1800">
                  <a:latin typeface="Calibri" pitchFamily="-96" charset="0"/>
                </a:endParaRPr>
              </a:p>
            </p:txBody>
          </p:sp>
          <p:sp>
            <p:nvSpPr>
              <p:cNvPr id="95312" name="Oval 19"/>
              <p:cNvSpPr>
                <a:spLocks noChangeArrowheads="1"/>
              </p:cNvSpPr>
              <p:nvPr/>
            </p:nvSpPr>
            <p:spPr bwMode="auto">
              <a:xfrm>
                <a:off x="1200" y="268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endParaRPr lang="en-US" sz="1800">
                  <a:latin typeface="Calibri" pitchFamily="-96" charset="0"/>
                </a:endParaRPr>
              </a:p>
            </p:txBody>
          </p:sp>
          <p:sp>
            <p:nvSpPr>
              <p:cNvPr id="95313" name="Oval 20"/>
              <p:cNvSpPr>
                <a:spLocks noChangeArrowheads="1"/>
              </p:cNvSpPr>
              <p:nvPr/>
            </p:nvSpPr>
            <p:spPr bwMode="auto">
              <a:xfrm>
                <a:off x="1200" y="292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endParaRPr lang="en-US" sz="1800">
                  <a:latin typeface="Calibri" pitchFamily="-96" charset="0"/>
                </a:endParaRPr>
              </a:p>
            </p:txBody>
          </p:sp>
        </p:grpSp>
        <p:sp>
          <p:nvSpPr>
            <p:cNvPr id="315413" name="Text Box 21"/>
            <p:cNvSpPr txBox="1">
              <a:spLocks noChangeArrowheads="1"/>
            </p:cNvSpPr>
            <p:nvPr/>
          </p:nvSpPr>
          <p:spPr bwMode="auto">
            <a:xfrm>
              <a:off x="3122613" y="3733800"/>
              <a:ext cx="595312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 dirty="0" err="1">
                  <a:latin typeface="Courier New" pitchFamily="-96" charset="0"/>
                </a:rPr>
                <a:t>cmu</a:t>
              </a:r>
              <a:endParaRPr lang="en-US" sz="1800" dirty="0">
                <a:latin typeface="Courier New" pitchFamily="-96" charset="0"/>
              </a:endParaRPr>
            </a:p>
          </p:txBody>
        </p:sp>
        <p:sp>
          <p:nvSpPr>
            <p:cNvPr id="315433" name="Text Box 41"/>
            <p:cNvSpPr txBox="1">
              <a:spLocks noChangeArrowheads="1"/>
            </p:cNvSpPr>
            <p:nvPr/>
          </p:nvSpPr>
          <p:spPr bwMode="auto">
            <a:xfrm>
              <a:off x="3195884" y="4572000"/>
              <a:ext cx="598241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 dirty="0" err="1">
                  <a:latin typeface="Courier New" pitchFamily="-96" charset="0"/>
                </a:rPr>
                <a:t>uch</a:t>
              </a:r>
              <a:endParaRPr lang="en-US" sz="1800" dirty="0">
                <a:latin typeface="Courier New" pitchFamily="-96" charset="0"/>
              </a:endParaRPr>
            </a:p>
          </p:txBody>
        </p:sp>
        <p:sp>
          <p:nvSpPr>
            <p:cNvPr id="315453" name="Text Box 61"/>
            <p:cNvSpPr txBox="1">
              <a:spLocks noChangeArrowheads="1"/>
            </p:cNvSpPr>
            <p:nvPr/>
          </p:nvSpPr>
          <p:spPr bwMode="auto">
            <a:xfrm>
              <a:off x="3119684" y="5272088"/>
              <a:ext cx="598241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 dirty="0" err="1">
                  <a:latin typeface="Courier New" pitchFamily="-96" charset="0"/>
                </a:rPr>
                <a:t>mit</a:t>
              </a:r>
              <a:endParaRPr lang="en-US" sz="1800" dirty="0">
                <a:latin typeface="Courier New" pitchFamily="-96" charset="0"/>
              </a:endParaRPr>
            </a:p>
          </p:txBody>
        </p:sp>
        <p:grpSp>
          <p:nvGrpSpPr>
            <p:cNvPr id="84" name="Group 24"/>
            <p:cNvGrpSpPr>
              <a:grpSpLocks/>
            </p:cNvGrpSpPr>
            <p:nvPr/>
          </p:nvGrpSpPr>
          <p:grpSpPr bwMode="auto">
            <a:xfrm>
              <a:off x="3554413" y="4006850"/>
              <a:ext cx="5435600" cy="750888"/>
              <a:chOff x="2412765" y="3429000"/>
              <a:chExt cx="5435835" cy="771209"/>
            </a:xfrm>
          </p:grpSpPr>
          <p:grpSp>
            <p:nvGrpSpPr>
              <p:cNvPr id="95283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98" name="Rectangle 26"/>
                <p:cNvSpPr>
                  <a:spLocks noChangeArrowheads="1"/>
                </p:cNvSpPr>
                <p:nvPr/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99" name="Rectangle 27"/>
                <p:cNvSpPr>
                  <a:spLocks noChangeArrowheads="1"/>
                </p:cNvSpPr>
                <p:nvPr/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5</a:t>
                  </a:r>
                </a:p>
              </p:txBody>
            </p:sp>
            <p:sp>
              <p:nvSpPr>
                <p:cNvPr id="100" name="Rectangle 28"/>
                <p:cNvSpPr>
                  <a:spLocks noChangeArrowheads="1"/>
                </p:cNvSpPr>
                <p:nvPr/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101" name="Rectangle 29"/>
                <p:cNvSpPr>
                  <a:spLocks noChangeArrowheads="1"/>
                </p:cNvSpPr>
                <p:nvPr/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102" name="Rectangle 30"/>
                <p:cNvSpPr>
                  <a:spLocks noChangeArrowheads="1"/>
                </p:cNvSpPr>
                <p:nvPr/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3</a:t>
                  </a:r>
                </a:p>
              </p:txBody>
            </p:sp>
          </p:grpSp>
          <p:sp>
            <p:nvSpPr>
              <p:cNvPr id="95284" name="Text Box 32"/>
              <p:cNvSpPr txBox="1">
                <a:spLocks noChangeArrowheads="1"/>
              </p:cNvSpPr>
              <p:nvPr/>
            </p:nvSpPr>
            <p:spPr bwMode="auto">
              <a:xfrm>
                <a:off x="2412765" y="3810528"/>
                <a:ext cx="668366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 dirty="0">
                    <a:latin typeface="Calibri" pitchFamily="-96" charset="0"/>
                  </a:rPr>
                  <a:t>16</a:t>
                </a:r>
              </a:p>
            </p:txBody>
          </p:sp>
          <p:sp>
            <p:nvSpPr>
              <p:cNvPr id="95285" name="Text Box 33"/>
              <p:cNvSpPr txBox="1">
                <a:spLocks noChangeArrowheads="1"/>
              </p:cNvSpPr>
              <p:nvPr/>
            </p:nvSpPr>
            <p:spPr bwMode="auto">
              <a:xfrm>
                <a:off x="3182736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20</a:t>
                </a:r>
              </a:p>
            </p:txBody>
          </p:sp>
          <p:sp>
            <p:nvSpPr>
              <p:cNvPr id="95286" name="Line 34"/>
              <p:cNvSpPr>
                <a:spLocks noChangeShapeType="1"/>
              </p:cNvSpPr>
              <p:nvPr/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87" name="Line 35"/>
              <p:cNvSpPr>
                <a:spLocks noChangeShapeType="1"/>
              </p:cNvSpPr>
              <p:nvPr/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88" name="Text Box 36"/>
              <p:cNvSpPr txBox="1">
                <a:spLocks noChangeArrowheads="1"/>
              </p:cNvSpPr>
              <p:nvPr/>
            </p:nvSpPr>
            <p:spPr bwMode="auto">
              <a:xfrm>
                <a:off x="4097175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24</a:t>
                </a:r>
              </a:p>
            </p:txBody>
          </p:sp>
          <p:sp>
            <p:nvSpPr>
              <p:cNvPr id="95289" name="Line 37"/>
              <p:cNvSpPr>
                <a:spLocks noChangeShapeType="1"/>
              </p:cNvSpPr>
              <p:nvPr/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90" name="Text Box 38"/>
              <p:cNvSpPr txBox="1">
                <a:spLocks noChangeArrowheads="1"/>
              </p:cNvSpPr>
              <p:nvPr/>
            </p:nvSpPr>
            <p:spPr bwMode="auto">
              <a:xfrm>
                <a:off x="5029078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28</a:t>
                </a:r>
              </a:p>
            </p:txBody>
          </p:sp>
          <p:sp>
            <p:nvSpPr>
              <p:cNvPr id="95291" name="Line 39"/>
              <p:cNvSpPr>
                <a:spLocks noChangeShapeType="1"/>
              </p:cNvSpPr>
              <p:nvPr/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92" name="Text Box 40"/>
              <p:cNvSpPr txBox="1">
                <a:spLocks noChangeArrowheads="1"/>
              </p:cNvSpPr>
              <p:nvPr/>
            </p:nvSpPr>
            <p:spPr bwMode="auto">
              <a:xfrm>
                <a:off x="5943518" y="3823572"/>
                <a:ext cx="990642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32</a:t>
                </a:r>
              </a:p>
            </p:txBody>
          </p:sp>
          <p:sp>
            <p:nvSpPr>
              <p:cNvPr id="95293" name="Line 41"/>
              <p:cNvSpPr>
                <a:spLocks noChangeShapeType="1"/>
              </p:cNvSpPr>
              <p:nvPr/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94" name="Text Box 42"/>
              <p:cNvSpPr txBox="1">
                <a:spLocks noChangeArrowheads="1"/>
              </p:cNvSpPr>
              <p:nvPr/>
            </p:nvSpPr>
            <p:spPr bwMode="auto">
              <a:xfrm>
                <a:off x="6857957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36</a:t>
                </a:r>
              </a:p>
            </p:txBody>
          </p:sp>
          <p:sp>
            <p:nvSpPr>
              <p:cNvPr id="95295" name="Line 43"/>
              <p:cNvSpPr>
                <a:spLocks noChangeShapeType="1"/>
              </p:cNvSpPr>
              <p:nvPr/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3" name="Group 24"/>
            <p:cNvGrpSpPr>
              <a:grpSpLocks/>
            </p:cNvGrpSpPr>
            <p:nvPr/>
          </p:nvGrpSpPr>
          <p:grpSpPr bwMode="auto">
            <a:xfrm>
              <a:off x="3556000" y="4808538"/>
              <a:ext cx="5435600" cy="750887"/>
              <a:chOff x="2412765" y="3429000"/>
              <a:chExt cx="5435835" cy="771209"/>
            </a:xfrm>
          </p:grpSpPr>
          <p:grpSp>
            <p:nvGrpSpPr>
              <p:cNvPr id="95265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117" name="Rectangle 26"/>
                <p:cNvSpPr>
                  <a:spLocks noChangeArrowheads="1"/>
                </p:cNvSpPr>
                <p:nvPr/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6</a:t>
                  </a:r>
                </a:p>
              </p:txBody>
            </p:sp>
            <p:sp>
              <p:nvSpPr>
                <p:cNvPr id="118" name="Rectangle 27"/>
                <p:cNvSpPr>
                  <a:spLocks noChangeArrowheads="1"/>
                </p:cNvSpPr>
                <p:nvPr/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0</a:t>
                  </a:r>
                </a:p>
              </p:txBody>
            </p:sp>
            <p:sp>
              <p:nvSpPr>
                <p:cNvPr id="119" name="Rectangle 28"/>
                <p:cNvSpPr>
                  <a:spLocks noChangeArrowheads="1"/>
                </p:cNvSpPr>
                <p:nvPr/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6</a:t>
                  </a:r>
                </a:p>
              </p:txBody>
            </p:sp>
            <p:sp>
              <p:nvSpPr>
                <p:cNvPr id="120" name="Rectangle 29"/>
                <p:cNvSpPr>
                  <a:spLocks noChangeArrowheads="1"/>
                </p:cNvSpPr>
                <p:nvPr/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3</a:t>
                  </a:r>
                </a:p>
              </p:txBody>
            </p:sp>
            <p:sp>
              <p:nvSpPr>
                <p:cNvPr id="121" name="Rectangle 30"/>
                <p:cNvSpPr>
                  <a:spLocks noChangeArrowheads="1"/>
                </p:cNvSpPr>
                <p:nvPr/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7</a:t>
                  </a:r>
                </a:p>
              </p:txBody>
            </p:sp>
          </p:grpSp>
          <p:sp>
            <p:nvSpPr>
              <p:cNvPr id="95266" name="Text Box 32"/>
              <p:cNvSpPr txBox="1">
                <a:spLocks noChangeArrowheads="1"/>
              </p:cNvSpPr>
              <p:nvPr/>
            </p:nvSpPr>
            <p:spPr bwMode="auto">
              <a:xfrm>
                <a:off x="2412765" y="3810528"/>
                <a:ext cx="668366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 dirty="0">
                    <a:latin typeface="Calibri" pitchFamily="-96" charset="0"/>
                  </a:rPr>
                  <a:t>36</a:t>
                </a:r>
              </a:p>
            </p:txBody>
          </p:sp>
          <p:sp>
            <p:nvSpPr>
              <p:cNvPr id="95267" name="Text Box 33"/>
              <p:cNvSpPr txBox="1">
                <a:spLocks noChangeArrowheads="1"/>
              </p:cNvSpPr>
              <p:nvPr/>
            </p:nvSpPr>
            <p:spPr bwMode="auto">
              <a:xfrm>
                <a:off x="3182736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40</a:t>
                </a:r>
              </a:p>
            </p:txBody>
          </p:sp>
          <p:sp>
            <p:nvSpPr>
              <p:cNvPr id="95268" name="Line 34"/>
              <p:cNvSpPr>
                <a:spLocks noChangeShapeType="1"/>
              </p:cNvSpPr>
              <p:nvPr/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69" name="Line 35"/>
              <p:cNvSpPr>
                <a:spLocks noChangeShapeType="1"/>
              </p:cNvSpPr>
              <p:nvPr/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70" name="Text Box 36"/>
              <p:cNvSpPr txBox="1">
                <a:spLocks noChangeArrowheads="1"/>
              </p:cNvSpPr>
              <p:nvPr/>
            </p:nvSpPr>
            <p:spPr bwMode="auto">
              <a:xfrm>
                <a:off x="4097175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44</a:t>
                </a:r>
              </a:p>
            </p:txBody>
          </p:sp>
          <p:sp>
            <p:nvSpPr>
              <p:cNvPr id="95271" name="Line 37"/>
              <p:cNvSpPr>
                <a:spLocks noChangeShapeType="1"/>
              </p:cNvSpPr>
              <p:nvPr/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72" name="Text Box 38"/>
              <p:cNvSpPr txBox="1">
                <a:spLocks noChangeArrowheads="1"/>
              </p:cNvSpPr>
              <p:nvPr/>
            </p:nvSpPr>
            <p:spPr bwMode="auto">
              <a:xfrm>
                <a:off x="5029078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48</a:t>
                </a:r>
              </a:p>
            </p:txBody>
          </p:sp>
          <p:sp>
            <p:nvSpPr>
              <p:cNvPr id="95273" name="Line 39"/>
              <p:cNvSpPr>
                <a:spLocks noChangeShapeType="1"/>
              </p:cNvSpPr>
              <p:nvPr/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74" name="Text Box 40"/>
              <p:cNvSpPr txBox="1">
                <a:spLocks noChangeArrowheads="1"/>
              </p:cNvSpPr>
              <p:nvPr/>
            </p:nvSpPr>
            <p:spPr bwMode="auto">
              <a:xfrm>
                <a:off x="5943518" y="3823572"/>
                <a:ext cx="990642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52</a:t>
                </a:r>
              </a:p>
            </p:txBody>
          </p:sp>
          <p:sp>
            <p:nvSpPr>
              <p:cNvPr id="95275" name="Line 41"/>
              <p:cNvSpPr>
                <a:spLocks noChangeShapeType="1"/>
              </p:cNvSpPr>
              <p:nvPr/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76" name="Text Box 42"/>
              <p:cNvSpPr txBox="1">
                <a:spLocks noChangeArrowheads="1"/>
              </p:cNvSpPr>
              <p:nvPr/>
            </p:nvSpPr>
            <p:spPr bwMode="auto">
              <a:xfrm>
                <a:off x="6857957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56</a:t>
                </a:r>
              </a:p>
            </p:txBody>
          </p:sp>
          <p:sp>
            <p:nvSpPr>
              <p:cNvPr id="95277" name="Line 43"/>
              <p:cNvSpPr>
                <a:spLocks noChangeShapeType="1"/>
              </p:cNvSpPr>
              <p:nvPr/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22" name="Group 24"/>
            <p:cNvGrpSpPr>
              <a:grpSpLocks/>
            </p:cNvGrpSpPr>
            <p:nvPr/>
          </p:nvGrpSpPr>
          <p:grpSpPr bwMode="auto">
            <a:xfrm>
              <a:off x="3554413" y="5646738"/>
              <a:ext cx="5435600" cy="750887"/>
              <a:chOff x="2412765" y="3429000"/>
              <a:chExt cx="5435835" cy="771209"/>
            </a:xfrm>
          </p:grpSpPr>
          <p:grpSp>
            <p:nvGrpSpPr>
              <p:cNvPr id="95247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136" name="Rectangle 26"/>
                <p:cNvSpPr>
                  <a:spLocks noChangeArrowheads="1"/>
                </p:cNvSpPr>
                <p:nvPr/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0</a:t>
                  </a:r>
                </a:p>
              </p:txBody>
            </p:sp>
            <p:sp>
              <p:nvSpPr>
                <p:cNvPr id="137" name="Rectangle 27"/>
                <p:cNvSpPr>
                  <a:spLocks noChangeArrowheads="1"/>
                </p:cNvSpPr>
                <p:nvPr/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138" name="Rectangle 28"/>
                <p:cNvSpPr>
                  <a:spLocks noChangeArrowheads="1"/>
                </p:cNvSpPr>
                <p:nvPr/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139" name="Rectangle 29"/>
                <p:cNvSpPr>
                  <a:spLocks noChangeArrowheads="1"/>
                </p:cNvSpPr>
                <p:nvPr/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3</a:t>
                  </a:r>
                </a:p>
              </p:txBody>
            </p:sp>
            <p:sp>
              <p:nvSpPr>
                <p:cNvPr id="140" name="Rectangle 30"/>
                <p:cNvSpPr>
                  <a:spLocks noChangeArrowheads="1"/>
                </p:cNvSpPr>
                <p:nvPr/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6</a:t>
                  </a:r>
                </a:p>
              </p:txBody>
            </p:sp>
          </p:grpSp>
          <p:sp>
            <p:nvSpPr>
              <p:cNvPr id="95248" name="Text Box 32"/>
              <p:cNvSpPr txBox="1">
                <a:spLocks noChangeArrowheads="1"/>
              </p:cNvSpPr>
              <p:nvPr/>
            </p:nvSpPr>
            <p:spPr bwMode="auto">
              <a:xfrm>
                <a:off x="2412765" y="3810528"/>
                <a:ext cx="668366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 dirty="0">
                    <a:latin typeface="Calibri" pitchFamily="-96" charset="0"/>
                  </a:rPr>
                  <a:t>56</a:t>
                </a:r>
              </a:p>
            </p:txBody>
          </p:sp>
          <p:sp>
            <p:nvSpPr>
              <p:cNvPr id="95249" name="Text Box 33"/>
              <p:cNvSpPr txBox="1">
                <a:spLocks noChangeArrowheads="1"/>
              </p:cNvSpPr>
              <p:nvPr/>
            </p:nvSpPr>
            <p:spPr bwMode="auto">
              <a:xfrm>
                <a:off x="3182736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60</a:t>
                </a:r>
              </a:p>
            </p:txBody>
          </p:sp>
          <p:sp>
            <p:nvSpPr>
              <p:cNvPr id="95250" name="Line 34"/>
              <p:cNvSpPr>
                <a:spLocks noChangeShapeType="1"/>
              </p:cNvSpPr>
              <p:nvPr/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1" name="Line 35"/>
              <p:cNvSpPr>
                <a:spLocks noChangeShapeType="1"/>
              </p:cNvSpPr>
              <p:nvPr/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2" name="Text Box 36"/>
              <p:cNvSpPr txBox="1">
                <a:spLocks noChangeArrowheads="1"/>
              </p:cNvSpPr>
              <p:nvPr/>
            </p:nvSpPr>
            <p:spPr bwMode="auto">
              <a:xfrm>
                <a:off x="4097175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64</a:t>
                </a:r>
              </a:p>
            </p:txBody>
          </p:sp>
          <p:sp>
            <p:nvSpPr>
              <p:cNvPr id="95253" name="Line 37"/>
              <p:cNvSpPr>
                <a:spLocks noChangeShapeType="1"/>
              </p:cNvSpPr>
              <p:nvPr/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4" name="Text Box 38"/>
              <p:cNvSpPr txBox="1">
                <a:spLocks noChangeArrowheads="1"/>
              </p:cNvSpPr>
              <p:nvPr/>
            </p:nvSpPr>
            <p:spPr bwMode="auto">
              <a:xfrm>
                <a:off x="5029078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68</a:t>
                </a:r>
              </a:p>
            </p:txBody>
          </p:sp>
          <p:sp>
            <p:nvSpPr>
              <p:cNvPr id="95255" name="Line 39"/>
              <p:cNvSpPr>
                <a:spLocks noChangeShapeType="1"/>
              </p:cNvSpPr>
              <p:nvPr/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6" name="Text Box 40"/>
              <p:cNvSpPr txBox="1">
                <a:spLocks noChangeArrowheads="1"/>
              </p:cNvSpPr>
              <p:nvPr/>
            </p:nvSpPr>
            <p:spPr bwMode="auto">
              <a:xfrm>
                <a:off x="5943518" y="3823572"/>
                <a:ext cx="990642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72</a:t>
                </a:r>
              </a:p>
            </p:txBody>
          </p:sp>
          <p:sp>
            <p:nvSpPr>
              <p:cNvPr id="95257" name="Line 41"/>
              <p:cNvSpPr>
                <a:spLocks noChangeShapeType="1"/>
              </p:cNvSpPr>
              <p:nvPr/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8" name="Text Box 42"/>
              <p:cNvSpPr txBox="1">
                <a:spLocks noChangeArrowheads="1"/>
              </p:cNvSpPr>
              <p:nvPr/>
            </p:nvSpPr>
            <p:spPr bwMode="auto">
              <a:xfrm>
                <a:off x="6857957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76</a:t>
                </a:r>
              </a:p>
            </p:txBody>
          </p:sp>
          <p:sp>
            <p:nvSpPr>
              <p:cNvPr id="95259" name="Line 43"/>
              <p:cNvSpPr>
                <a:spLocks noChangeShapeType="1"/>
              </p:cNvSpPr>
              <p:nvPr/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42" name="Freeform 141"/>
            <p:cNvSpPr>
              <a:spLocks noChangeArrowheads="1"/>
            </p:cNvSpPr>
            <p:nvPr/>
          </p:nvSpPr>
          <p:spPr bwMode="auto">
            <a:xfrm>
              <a:off x="2052638" y="4159250"/>
              <a:ext cx="1693862" cy="1022350"/>
            </a:xfrm>
            <a:custGeom>
              <a:avLst/>
              <a:gdLst>
                <a:gd name="T0" fmla="*/ 0 w 1694329"/>
                <a:gd name="T1" fmla="*/ 1021976 h 1021976"/>
                <a:gd name="T2" fmla="*/ 654423 w 1694329"/>
                <a:gd name="T3" fmla="*/ 340658 h 1021976"/>
                <a:gd name="T4" fmla="*/ 1694329 w 1694329"/>
                <a:gd name="T5" fmla="*/ 0 h 1021976"/>
                <a:gd name="T6" fmla="*/ 0 60000 65536"/>
                <a:gd name="T7" fmla="*/ 0 60000 65536"/>
                <a:gd name="T8" fmla="*/ 0 60000 65536"/>
                <a:gd name="T9" fmla="*/ 0 w 1694329"/>
                <a:gd name="T10" fmla="*/ 0 h 1021976"/>
                <a:gd name="T11" fmla="*/ 1694329 w 1694329"/>
                <a:gd name="T12" fmla="*/ 1021976 h 10219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94329" h="1021976">
                  <a:moveTo>
                    <a:pt x="0" y="1021976"/>
                  </a:moveTo>
                  <a:cubicBezTo>
                    <a:pt x="186017" y="766481"/>
                    <a:pt x="372035" y="510987"/>
                    <a:pt x="654423" y="340658"/>
                  </a:cubicBezTo>
                  <a:cubicBezTo>
                    <a:pt x="936811" y="170329"/>
                    <a:pt x="1315570" y="85164"/>
                    <a:pt x="1694329" y="0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/>
            </a:p>
          </p:txBody>
        </p:sp>
        <p:sp>
          <p:nvSpPr>
            <p:cNvPr id="143" name="Freeform 142"/>
            <p:cNvSpPr>
              <a:spLocks noChangeArrowheads="1"/>
            </p:cNvSpPr>
            <p:nvPr/>
          </p:nvSpPr>
          <p:spPr bwMode="auto">
            <a:xfrm>
              <a:off x="2070100" y="4787900"/>
              <a:ext cx="1703388" cy="330200"/>
            </a:xfrm>
            <a:custGeom>
              <a:avLst/>
              <a:gdLst>
                <a:gd name="T0" fmla="*/ 0 w 1703294"/>
                <a:gd name="T1" fmla="*/ 0 h 331694"/>
                <a:gd name="T2" fmla="*/ 905435 w 1703294"/>
                <a:gd name="T3" fmla="*/ 304800 h 331694"/>
                <a:gd name="T4" fmla="*/ 1703294 w 1703294"/>
                <a:gd name="T5" fmla="*/ 161365 h 331694"/>
                <a:gd name="T6" fmla="*/ 0 60000 65536"/>
                <a:gd name="T7" fmla="*/ 0 60000 65536"/>
                <a:gd name="T8" fmla="*/ 0 60000 65536"/>
                <a:gd name="T9" fmla="*/ 0 w 1703294"/>
                <a:gd name="T10" fmla="*/ 0 h 331694"/>
                <a:gd name="T11" fmla="*/ 1703294 w 1703294"/>
                <a:gd name="T12" fmla="*/ 331694 h 33169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03294" h="331694">
                  <a:moveTo>
                    <a:pt x="0" y="0"/>
                  </a:moveTo>
                  <a:cubicBezTo>
                    <a:pt x="310776" y="138953"/>
                    <a:pt x="621553" y="277906"/>
                    <a:pt x="905435" y="304800"/>
                  </a:cubicBezTo>
                  <a:cubicBezTo>
                    <a:pt x="1189317" y="331694"/>
                    <a:pt x="1446305" y="246529"/>
                    <a:pt x="1703294" y="161365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/>
            </a:p>
          </p:txBody>
        </p:sp>
        <p:sp>
          <p:nvSpPr>
            <p:cNvPr id="144" name="Freeform 143"/>
            <p:cNvSpPr>
              <a:spLocks noChangeArrowheads="1"/>
            </p:cNvSpPr>
            <p:nvPr/>
          </p:nvSpPr>
          <p:spPr bwMode="auto">
            <a:xfrm>
              <a:off x="2052638" y="5557838"/>
              <a:ext cx="1739900" cy="385762"/>
            </a:xfrm>
            <a:custGeom>
              <a:avLst/>
              <a:gdLst>
                <a:gd name="T0" fmla="*/ 0 w 1739153"/>
                <a:gd name="T1" fmla="*/ 0 h 385482"/>
                <a:gd name="T2" fmla="*/ 699247 w 1739153"/>
                <a:gd name="T3" fmla="*/ 349623 h 385482"/>
                <a:gd name="T4" fmla="*/ 1739153 w 1739153"/>
                <a:gd name="T5" fmla="*/ 215153 h 385482"/>
                <a:gd name="T6" fmla="*/ 0 60000 65536"/>
                <a:gd name="T7" fmla="*/ 0 60000 65536"/>
                <a:gd name="T8" fmla="*/ 0 60000 65536"/>
                <a:gd name="T9" fmla="*/ 0 w 1739153"/>
                <a:gd name="T10" fmla="*/ 0 h 385482"/>
                <a:gd name="T11" fmla="*/ 1739153 w 1739153"/>
                <a:gd name="T12" fmla="*/ 385482 h 38548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39153" h="385482">
                  <a:moveTo>
                    <a:pt x="0" y="0"/>
                  </a:moveTo>
                  <a:cubicBezTo>
                    <a:pt x="204694" y="156882"/>
                    <a:pt x="409388" y="313764"/>
                    <a:pt x="699247" y="349623"/>
                  </a:cubicBezTo>
                  <a:cubicBezTo>
                    <a:pt x="989106" y="385482"/>
                    <a:pt x="1364129" y="300317"/>
                    <a:pt x="1739153" y="215153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94914270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2"/>
          <p:cNvSpPr>
            <a:spLocks noGrp="1" noChangeArrowheads="1"/>
          </p:cNvSpPr>
          <p:nvPr>
            <p:ph type="title"/>
          </p:nvPr>
        </p:nvSpPr>
        <p:spPr>
          <a:xfrm>
            <a:off x="461963" y="493713"/>
            <a:ext cx="7767637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Element Access in Multi-Level Array</a:t>
            </a:r>
          </a:p>
        </p:txBody>
      </p:sp>
      <p:sp>
        <p:nvSpPr>
          <p:cNvPr id="993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2913" y="4648200"/>
            <a:ext cx="8472487" cy="2122488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Computation</a:t>
            </a:r>
          </a:p>
          <a:p>
            <a:pPr lvl="1"/>
            <a:r>
              <a:rPr lang="en-US" dirty="0">
                <a:latin typeface="Calibri" pitchFamily="-96" charset="0"/>
              </a:rPr>
              <a:t>Element access </a:t>
            </a:r>
            <a:r>
              <a:rPr lang="en-US" b="1" dirty="0" err="1">
                <a:latin typeface="Courier New" pitchFamily="-96" charset="0"/>
              </a:rPr>
              <a:t>Mem</a:t>
            </a:r>
            <a:r>
              <a:rPr lang="en-US" b="1" dirty="0">
                <a:latin typeface="Courier New" pitchFamily="-96" charset="0"/>
              </a:rPr>
              <a:t>[</a:t>
            </a:r>
            <a:r>
              <a:rPr lang="en-US" b="1" dirty="0" err="1">
                <a:latin typeface="Courier New" pitchFamily="-96" charset="0"/>
              </a:rPr>
              <a:t>Mem</a:t>
            </a:r>
            <a:r>
              <a:rPr lang="en-US" b="1" dirty="0">
                <a:latin typeface="Courier New" pitchFamily="-96" charset="0"/>
              </a:rPr>
              <a:t>[univ+8*index]+4*digit]</a:t>
            </a:r>
          </a:p>
          <a:p>
            <a:pPr lvl="1"/>
            <a:r>
              <a:rPr lang="en-US" dirty="0">
                <a:latin typeface="Calibri" pitchFamily="-96" charset="0"/>
              </a:rPr>
              <a:t>Must do two memory reads</a:t>
            </a:r>
          </a:p>
          <a:p>
            <a:pPr lvl="2"/>
            <a:r>
              <a:rPr lang="en-US" dirty="0">
                <a:latin typeface="Calibri" pitchFamily="-96" charset="0"/>
              </a:rPr>
              <a:t>First get pointer to row array</a:t>
            </a:r>
          </a:p>
          <a:p>
            <a:pPr lvl="2"/>
            <a:r>
              <a:rPr lang="en-US" dirty="0">
                <a:latin typeface="Calibri" pitchFamily="-96" charset="0"/>
              </a:rPr>
              <a:t>Then access element within array</a:t>
            </a:r>
          </a:p>
        </p:txBody>
      </p:sp>
      <p:sp>
        <p:nvSpPr>
          <p:cNvPr id="316420" name="Rectangle 4"/>
          <p:cNvSpPr>
            <a:spLocks noChangeArrowheads="1"/>
          </p:cNvSpPr>
          <p:nvPr/>
        </p:nvSpPr>
        <p:spPr bwMode="auto">
          <a:xfrm>
            <a:off x="163132" y="3020335"/>
            <a:ext cx="8752268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= index,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= digit,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= univ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salq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$2,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         # 4*digit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(,%rdi,8),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p =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univ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[index] + 4*digit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(%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     # return *p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ret	</a:t>
            </a:r>
          </a:p>
        </p:txBody>
      </p:sp>
      <p:sp>
        <p:nvSpPr>
          <p:cNvPr id="99332" name="Rectangle 5"/>
          <p:cNvSpPr>
            <a:spLocks noChangeArrowheads="1"/>
          </p:cNvSpPr>
          <p:nvPr/>
        </p:nvSpPr>
        <p:spPr bwMode="auto">
          <a:xfrm>
            <a:off x="115746" y="1219902"/>
            <a:ext cx="4282893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get_univ_digit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(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index,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digit)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univ</a:t>
            </a:r>
            <a:r>
              <a:rPr lang="en-US" sz="1800" dirty="0">
                <a:latin typeface="Courier New" pitchFamily="-96" charset="0"/>
              </a:rPr>
              <a:t>[index][digit];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1789" y="1090863"/>
            <a:ext cx="4745361" cy="1535469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2FACD7A-0D68-D040-BFAF-BC5A341DAD9F}"/>
              </a:ext>
            </a:extLst>
          </p:cNvPr>
          <p:cNvCxnSpPr>
            <a:cxnSpLocks/>
          </p:cNvCxnSpPr>
          <p:nvPr/>
        </p:nvCxnSpPr>
        <p:spPr>
          <a:xfrm>
            <a:off x="1631989" y="3898888"/>
            <a:ext cx="1748520" cy="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beve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8" name="Rectangular Callout 7">
            <a:extLst>
              <a:ext uri="{FF2B5EF4-FFF2-40B4-BE49-F238E27FC236}">
                <a16:creationId xmlns:a16="http://schemas.microsoft.com/office/drawing/2014/main" id="{1BC27E68-F552-1A4B-8748-1CD86731456A}"/>
              </a:ext>
            </a:extLst>
          </p:cNvPr>
          <p:cNvSpPr/>
          <p:nvPr/>
        </p:nvSpPr>
        <p:spPr>
          <a:xfrm>
            <a:off x="3026279" y="4325035"/>
            <a:ext cx="2002921" cy="646329"/>
          </a:xfrm>
          <a:prstGeom prst="wedgeRectCallout">
            <a:avLst>
              <a:gd name="adj1" fmla="val -37569"/>
              <a:gd name="adj2" fmla="val -108072"/>
            </a:avLst>
          </a:prstGeom>
          <a:solidFill>
            <a:srgbClr val="FFC000"/>
          </a:solidFill>
          <a:ln w="25400" cap="flat">
            <a:noFill/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 rtl="0" latinLnBrk="1" hangingPunct="0"/>
            <a:r>
              <a:rPr lang="en-US" sz="1800" b="1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Starting address of array at index</a:t>
            </a:r>
            <a:endParaRPr kumimoji="0" lang="en-U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 charset="0"/>
              <a:ea typeface="Calibri" charset="0"/>
              <a:cs typeface="Calibri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51025814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2"/>
          <p:cNvSpPr>
            <a:spLocks noGrp="1" noChangeArrowheads="1"/>
          </p:cNvSpPr>
          <p:nvPr>
            <p:ph type="title"/>
          </p:nvPr>
        </p:nvSpPr>
        <p:spPr>
          <a:xfrm>
            <a:off x="409575" y="457200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Element Accesses</a:t>
            </a:r>
          </a:p>
        </p:txBody>
      </p:sp>
      <p:sp>
        <p:nvSpPr>
          <p:cNvPr id="101378" name="Rectangle 4"/>
          <p:cNvSpPr>
            <a:spLocks noChangeArrowheads="1"/>
          </p:cNvSpPr>
          <p:nvPr/>
        </p:nvSpPr>
        <p:spPr bwMode="auto">
          <a:xfrm>
            <a:off x="251520" y="1505694"/>
            <a:ext cx="3996715" cy="2628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500" dirty="0">
                <a:latin typeface="Courier New" pitchFamily="-96" charset="0"/>
              </a:rPr>
              <a:t>#define PCOUNT 3</a:t>
            </a:r>
          </a:p>
          <a:p>
            <a:pPr eaLnBrk="0" hangingPunct="0"/>
            <a:r>
              <a:rPr lang="en-US" sz="1500" dirty="0" err="1">
                <a:latin typeface="Courier New" pitchFamily="-96" charset="0"/>
              </a:rPr>
              <a:t>zip_dig</a:t>
            </a:r>
            <a:r>
              <a:rPr lang="en-US" sz="1500" dirty="0">
                <a:latin typeface="Courier New" pitchFamily="-96" charset="0"/>
              </a:rPr>
              <a:t> </a:t>
            </a:r>
            <a:r>
              <a:rPr lang="en-US" sz="1500" dirty="0" err="1">
                <a:latin typeface="Courier New" pitchFamily="-96" charset="0"/>
              </a:rPr>
              <a:t>univ</a:t>
            </a:r>
            <a:r>
              <a:rPr lang="en-US" sz="1500" dirty="0">
                <a:latin typeface="Courier New" pitchFamily="-96" charset="0"/>
              </a:rPr>
              <a:t>[PCOUNT] = </a:t>
            </a:r>
          </a:p>
          <a:p>
            <a:pPr eaLnBrk="0" hangingPunct="0"/>
            <a:r>
              <a:rPr lang="en-US" sz="1500" dirty="0">
                <a:latin typeface="Courier New" pitchFamily="-96" charset="0"/>
              </a:rPr>
              <a:t>  {{6, 0, 6, 3, 7 },</a:t>
            </a:r>
          </a:p>
          <a:p>
            <a:pPr eaLnBrk="0" hangingPunct="0"/>
            <a:r>
              <a:rPr lang="en-US" sz="1500" dirty="0">
                <a:latin typeface="Courier New" pitchFamily="-96" charset="0"/>
              </a:rPr>
              <a:t>   {1, 5, 2, 1, 3 },</a:t>
            </a:r>
          </a:p>
          <a:p>
            <a:pPr eaLnBrk="0" hangingPunct="0"/>
            <a:r>
              <a:rPr lang="en-US" sz="1500" dirty="0">
                <a:latin typeface="Courier New" pitchFamily="-96" charset="0"/>
              </a:rPr>
              <a:t>   {0, 2, 1, 3, 6 }};</a:t>
            </a:r>
          </a:p>
          <a:p>
            <a:pPr eaLnBrk="0" hangingPunct="0"/>
            <a:endParaRPr lang="en-US" sz="1500" dirty="0">
              <a:latin typeface="Courier New" pitchFamily="-96" charset="0"/>
            </a:endParaRPr>
          </a:p>
          <a:p>
            <a:pPr eaLnBrk="0" hangingPunct="0"/>
            <a:r>
              <a:rPr lang="en-US" sz="1500" dirty="0" err="1">
                <a:latin typeface="Courier New" pitchFamily="-96" charset="0"/>
              </a:rPr>
              <a:t>int</a:t>
            </a:r>
            <a:r>
              <a:rPr lang="en-US" sz="1500" dirty="0">
                <a:latin typeface="Courier New" pitchFamily="-96" charset="0"/>
              </a:rPr>
              <a:t> </a:t>
            </a:r>
            <a:r>
              <a:rPr lang="en-US" sz="1500" dirty="0" err="1">
                <a:latin typeface="Courier New" pitchFamily="-96" charset="0"/>
              </a:rPr>
              <a:t>get_univ_digit</a:t>
            </a:r>
            <a:endParaRPr lang="en-US" sz="1500" dirty="0">
              <a:latin typeface="Courier New" pitchFamily="-96" charset="0"/>
            </a:endParaRPr>
          </a:p>
          <a:p>
            <a:pPr eaLnBrk="0" hangingPunct="0"/>
            <a:r>
              <a:rPr lang="en-US" sz="1500" dirty="0">
                <a:latin typeface="Courier New" pitchFamily="-96" charset="0"/>
              </a:rPr>
              <a:t>  (</a:t>
            </a:r>
            <a:r>
              <a:rPr lang="en-US" sz="1500" dirty="0" err="1">
                <a:latin typeface="Courier New" pitchFamily="-96" charset="0"/>
              </a:rPr>
              <a:t>size_t</a:t>
            </a:r>
            <a:r>
              <a:rPr lang="en-US" sz="1500" dirty="0">
                <a:latin typeface="Courier New" pitchFamily="-96" charset="0"/>
              </a:rPr>
              <a:t> index, </a:t>
            </a:r>
            <a:r>
              <a:rPr lang="en-US" sz="1500" dirty="0" err="1">
                <a:latin typeface="Courier New" pitchFamily="-96" charset="0"/>
              </a:rPr>
              <a:t>size_t</a:t>
            </a:r>
            <a:r>
              <a:rPr lang="en-US" sz="1500" dirty="0">
                <a:latin typeface="Courier New" pitchFamily="-96" charset="0"/>
              </a:rPr>
              <a:t> digit)</a:t>
            </a:r>
          </a:p>
          <a:p>
            <a:pPr eaLnBrk="0" hangingPunct="0"/>
            <a:r>
              <a:rPr lang="en-US" sz="15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500" dirty="0">
                <a:latin typeface="Courier New" pitchFamily="-96" charset="0"/>
              </a:rPr>
              <a:t>  return </a:t>
            </a:r>
            <a:r>
              <a:rPr lang="en-US" sz="1500" dirty="0" err="1">
                <a:latin typeface="Courier New" pitchFamily="-96" charset="0"/>
              </a:rPr>
              <a:t>univ</a:t>
            </a:r>
            <a:r>
              <a:rPr lang="en-US" sz="1500" dirty="0">
                <a:latin typeface="Courier New" pitchFamily="-96" charset="0"/>
              </a:rPr>
              <a:t>[index][digit];</a:t>
            </a:r>
          </a:p>
          <a:p>
            <a:pPr eaLnBrk="0" hangingPunct="0"/>
            <a:r>
              <a:rPr lang="en-US" sz="1500" dirty="0">
                <a:latin typeface="Courier New" pitchFamily="-96" charset="0"/>
              </a:rPr>
              <a:t>}</a:t>
            </a:r>
          </a:p>
        </p:txBody>
      </p:sp>
      <p:sp>
        <p:nvSpPr>
          <p:cNvPr id="101379" name="Rectangle 8"/>
          <p:cNvSpPr>
            <a:spLocks noChangeArrowheads="1"/>
          </p:cNvSpPr>
          <p:nvPr/>
        </p:nvSpPr>
        <p:spPr bwMode="auto">
          <a:xfrm>
            <a:off x="4578752" y="1505694"/>
            <a:ext cx="4356904" cy="2628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500" dirty="0">
                <a:latin typeface="Courier New" pitchFamily="-96" charset="0"/>
              </a:rPr>
              <a:t>#define UCOUNT 3</a:t>
            </a:r>
          </a:p>
          <a:p>
            <a:pPr eaLnBrk="0" hangingPunct="0"/>
            <a:r>
              <a:rPr lang="en-US" sz="1500" dirty="0" err="1">
                <a:latin typeface="Courier New" pitchFamily="-96" charset="0"/>
              </a:rPr>
              <a:t>int</a:t>
            </a:r>
            <a:r>
              <a:rPr lang="en-US" sz="1500" dirty="0">
                <a:latin typeface="Courier New" pitchFamily="-96" charset="0"/>
              </a:rPr>
              <a:t> *</a:t>
            </a:r>
            <a:r>
              <a:rPr lang="en-US" sz="1500" dirty="0" err="1">
                <a:latin typeface="Courier New" pitchFamily="-96" charset="0"/>
              </a:rPr>
              <a:t>univ</a:t>
            </a:r>
            <a:r>
              <a:rPr lang="en-US" sz="1500" dirty="0">
                <a:latin typeface="Courier New" pitchFamily="-96" charset="0"/>
              </a:rPr>
              <a:t>[UCOUNT] = {</a:t>
            </a:r>
            <a:r>
              <a:rPr lang="en-US" sz="1500" dirty="0" err="1">
                <a:latin typeface="Courier New" pitchFamily="-96" charset="0"/>
              </a:rPr>
              <a:t>uch</a:t>
            </a:r>
            <a:r>
              <a:rPr lang="en-US" sz="1500" dirty="0">
                <a:latin typeface="Courier New" pitchFamily="-96" charset="0"/>
              </a:rPr>
              <a:t>, </a:t>
            </a:r>
            <a:r>
              <a:rPr lang="en-US" sz="1500" dirty="0" err="1">
                <a:latin typeface="Courier New" pitchFamily="-96" charset="0"/>
              </a:rPr>
              <a:t>cmu</a:t>
            </a:r>
            <a:r>
              <a:rPr lang="en-US" sz="1500" dirty="0">
                <a:latin typeface="Courier New" pitchFamily="-96" charset="0"/>
              </a:rPr>
              <a:t>, </a:t>
            </a:r>
            <a:r>
              <a:rPr lang="en-US" sz="1500" dirty="0" err="1">
                <a:latin typeface="Courier New" pitchFamily="-96" charset="0"/>
              </a:rPr>
              <a:t>mit</a:t>
            </a:r>
            <a:r>
              <a:rPr lang="en-US" sz="1500" dirty="0">
                <a:latin typeface="Courier New" pitchFamily="-96" charset="0"/>
              </a:rPr>
              <a:t>};</a:t>
            </a:r>
          </a:p>
          <a:p>
            <a:pPr eaLnBrk="0" hangingPunct="0"/>
            <a:r>
              <a:rPr lang="en-US" sz="1500" dirty="0" err="1">
                <a:latin typeface="Courier New" pitchFamily="-96" charset="0"/>
              </a:rPr>
              <a:t>zip_dig</a:t>
            </a:r>
            <a:r>
              <a:rPr lang="en-US" sz="1500" dirty="0">
                <a:latin typeface="Courier New" pitchFamily="-96" charset="0"/>
              </a:rPr>
              <a:t> </a:t>
            </a:r>
            <a:r>
              <a:rPr lang="en-US" sz="1500" dirty="0" err="1">
                <a:latin typeface="Courier New" pitchFamily="-96" charset="0"/>
              </a:rPr>
              <a:t>cmu</a:t>
            </a:r>
            <a:r>
              <a:rPr lang="en-US" sz="1500" dirty="0">
                <a:latin typeface="Courier New" pitchFamily="-96" charset="0"/>
              </a:rPr>
              <a:t> = { 1, 5, 2, 1, 3 };</a:t>
            </a:r>
          </a:p>
          <a:p>
            <a:pPr eaLnBrk="0" hangingPunct="0"/>
            <a:r>
              <a:rPr lang="en-US" sz="1500" dirty="0" err="1">
                <a:latin typeface="Courier New" pitchFamily="-96" charset="0"/>
              </a:rPr>
              <a:t>zip_dig</a:t>
            </a:r>
            <a:r>
              <a:rPr lang="en-US" sz="1500" dirty="0">
                <a:latin typeface="Courier New" pitchFamily="-96" charset="0"/>
              </a:rPr>
              <a:t> </a:t>
            </a:r>
            <a:r>
              <a:rPr lang="en-US" sz="1500" dirty="0" err="1">
                <a:latin typeface="Courier New" pitchFamily="-96" charset="0"/>
              </a:rPr>
              <a:t>uch</a:t>
            </a:r>
            <a:r>
              <a:rPr lang="en-US" sz="1500" dirty="0">
                <a:latin typeface="Courier New" pitchFamily="-96" charset="0"/>
              </a:rPr>
              <a:t> = { 6, 0, 6, 3, 7 };</a:t>
            </a:r>
          </a:p>
          <a:p>
            <a:pPr eaLnBrk="0" hangingPunct="0"/>
            <a:r>
              <a:rPr lang="en-US" sz="1500" dirty="0" err="1">
                <a:latin typeface="Courier New" pitchFamily="-96" charset="0"/>
              </a:rPr>
              <a:t>zip_dig</a:t>
            </a:r>
            <a:r>
              <a:rPr lang="en-US" sz="1500" dirty="0">
                <a:latin typeface="Courier New" pitchFamily="-96" charset="0"/>
              </a:rPr>
              <a:t> </a:t>
            </a:r>
            <a:r>
              <a:rPr lang="en-US" sz="1500" dirty="0" err="1">
                <a:latin typeface="Courier New" pitchFamily="-96" charset="0"/>
              </a:rPr>
              <a:t>mit</a:t>
            </a:r>
            <a:r>
              <a:rPr lang="en-US" sz="1500" dirty="0">
                <a:latin typeface="Courier New" pitchFamily="-96" charset="0"/>
              </a:rPr>
              <a:t> = { 0, 2, 1, 3, 6 };</a:t>
            </a:r>
          </a:p>
          <a:p>
            <a:pPr eaLnBrk="0" hangingPunct="0"/>
            <a:endParaRPr lang="en-US" sz="1500" dirty="0">
              <a:latin typeface="Courier New" pitchFamily="-96" charset="0"/>
            </a:endParaRPr>
          </a:p>
          <a:p>
            <a:pPr eaLnBrk="0" hangingPunct="0"/>
            <a:r>
              <a:rPr lang="en-US" sz="1500" dirty="0" err="1">
                <a:latin typeface="Courier New" pitchFamily="-96" charset="0"/>
              </a:rPr>
              <a:t>int</a:t>
            </a:r>
            <a:r>
              <a:rPr lang="en-US" sz="1500" dirty="0">
                <a:latin typeface="Courier New" pitchFamily="-96" charset="0"/>
              </a:rPr>
              <a:t> </a:t>
            </a:r>
            <a:r>
              <a:rPr lang="en-US" sz="1500" dirty="0" err="1">
                <a:latin typeface="Courier New" pitchFamily="-96" charset="0"/>
              </a:rPr>
              <a:t>get_univ_digit</a:t>
            </a:r>
            <a:r>
              <a:rPr lang="en-US" sz="1500" dirty="0">
                <a:latin typeface="Courier New" pitchFamily="-96" charset="0"/>
              </a:rPr>
              <a:t> </a:t>
            </a:r>
          </a:p>
          <a:p>
            <a:pPr eaLnBrk="0" hangingPunct="0"/>
            <a:r>
              <a:rPr lang="en-US" sz="1500" dirty="0">
                <a:latin typeface="Courier New" pitchFamily="-96" charset="0"/>
              </a:rPr>
              <a:t>    (</a:t>
            </a:r>
            <a:r>
              <a:rPr lang="en-US" sz="1500" dirty="0" err="1">
                <a:latin typeface="Courier New" pitchFamily="-96" charset="0"/>
              </a:rPr>
              <a:t>size_t</a:t>
            </a:r>
            <a:r>
              <a:rPr lang="en-US" sz="1500" dirty="0">
                <a:latin typeface="Courier New" pitchFamily="-96" charset="0"/>
              </a:rPr>
              <a:t> index, </a:t>
            </a:r>
            <a:r>
              <a:rPr lang="en-US" sz="1500" dirty="0" err="1">
                <a:latin typeface="Courier New" pitchFamily="-96" charset="0"/>
              </a:rPr>
              <a:t>size_t</a:t>
            </a:r>
            <a:r>
              <a:rPr lang="en-US" sz="1500" dirty="0">
                <a:latin typeface="Courier New" pitchFamily="-96" charset="0"/>
              </a:rPr>
              <a:t> digit)</a:t>
            </a:r>
          </a:p>
          <a:p>
            <a:pPr eaLnBrk="0" hangingPunct="0"/>
            <a:r>
              <a:rPr lang="en-US" sz="15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500" dirty="0">
                <a:latin typeface="Courier New" pitchFamily="-96" charset="0"/>
              </a:rPr>
              <a:t>  return </a:t>
            </a:r>
            <a:r>
              <a:rPr lang="en-US" sz="1500" dirty="0" err="1">
                <a:latin typeface="Courier New" pitchFamily="-96" charset="0"/>
              </a:rPr>
              <a:t>univ</a:t>
            </a:r>
            <a:r>
              <a:rPr lang="en-US" sz="1500" dirty="0">
                <a:latin typeface="Courier New" pitchFamily="-96" charset="0"/>
              </a:rPr>
              <a:t>[index][digit];</a:t>
            </a:r>
          </a:p>
          <a:p>
            <a:pPr eaLnBrk="0" hangingPunct="0"/>
            <a:r>
              <a:rPr lang="en-US" sz="1500" dirty="0">
                <a:latin typeface="Courier New" pitchFamily="-96" charset="0"/>
              </a:rPr>
              <a:t>}</a:t>
            </a:r>
          </a:p>
        </p:txBody>
      </p:sp>
      <p:sp>
        <p:nvSpPr>
          <p:cNvPr id="101380" name="TextBox 11"/>
          <p:cNvSpPr txBox="1">
            <a:spLocks noChangeArrowheads="1"/>
          </p:cNvSpPr>
          <p:nvPr/>
        </p:nvSpPr>
        <p:spPr bwMode="auto">
          <a:xfrm>
            <a:off x="368300" y="1162794"/>
            <a:ext cx="14065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Nested array</a:t>
            </a:r>
          </a:p>
        </p:txBody>
      </p:sp>
      <p:sp>
        <p:nvSpPr>
          <p:cNvPr id="101381" name="TextBox 12"/>
          <p:cNvSpPr txBox="1">
            <a:spLocks noChangeArrowheads="1"/>
          </p:cNvSpPr>
          <p:nvPr/>
        </p:nvSpPr>
        <p:spPr bwMode="auto">
          <a:xfrm>
            <a:off x="4489851" y="1151681"/>
            <a:ext cx="1765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Multi-level array</a:t>
            </a:r>
          </a:p>
        </p:txBody>
      </p:sp>
      <p:sp>
        <p:nvSpPr>
          <p:cNvPr id="101384" name="TextBox 15"/>
          <p:cNvSpPr txBox="1">
            <a:spLocks noChangeArrowheads="1"/>
          </p:cNvSpPr>
          <p:nvPr/>
        </p:nvSpPr>
        <p:spPr bwMode="auto">
          <a:xfrm>
            <a:off x="201151" y="5630015"/>
            <a:ext cx="871629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 dirty="0">
                <a:latin typeface="Calibri" pitchFamily="-96" charset="0"/>
              </a:rPr>
              <a:t>Accesses look similar in C, but address computations very different: </a:t>
            </a:r>
          </a:p>
        </p:txBody>
      </p:sp>
      <p:sp>
        <p:nvSpPr>
          <p:cNvPr id="101385" name="Rectangle 16"/>
          <p:cNvSpPr>
            <a:spLocks noChangeArrowheads="1"/>
          </p:cNvSpPr>
          <p:nvPr/>
        </p:nvSpPr>
        <p:spPr bwMode="auto">
          <a:xfrm>
            <a:off x="34725" y="6080105"/>
            <a:ext cx="418576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buFont typeface="Wingdings" pitchFamily="-96" charset="2"/>
              <a:buNone/>
            </a:pPr>
            <a:r>
              <a:rPr lang="en-US" sz="2000" b="1" dirty="0">
                <a:solidFill>
                  <a:schemeClr val="tx1"/>
                </a:solidFill>
                <a:latin typeface="Courier New" pitchFamily="-96" charset="0"/>
              </a:rPr>
              <a:t>Mem[univ+20*index+4*digit]</a:t>
            </a:r>
          </a:p>
        </p:txBody>
      </p:sp>
      <p:sp>
        <p:nvSpPr>
          <p:cNvPr id="101386" name="Rectangle 17"/>
          <p:cNvSpPr>
            <a:spLocks noChangeArrowheads="1"/>
          </p:cNvSpPr>
          <p:nvPr/>
        </p:nvSpPr>
        <p:spPr bwMode="auto">
          <a:xfrm>
            <a:off x="4461879" y="6055348"/>
            <a:ext cx="480206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buFont typeface="Wingdings" pitchFamily="-96" charset="2"/>
              <a:buNone/>
            </a:pPr>
            <a:r>
              <a:rPr lang="en-US" sz="2000" b="1" dirty="0" err="1">
                <a:solidFill>
                  <a:schemeClr val="tx1"/>
                </a:solidFill>
                <a:latin typeface="Courier New" pitchFamily="-96" charset="0"/>
              </a:rPr>
              <a:t>Mem</a:t>
            </a:r>
            <a:r>
              <a:rPr lang="en-US" sz="2000" b="1" dirty="0">
                <a:solidFill>
                  <a:schemeClr val="tx1"/>
                </a:solidFill>
                <a:latin typeface="Courier New" pitchFamily="-96" charset="0"/>
              </a:rPr>
              <a:t>[</a:t>
            </a:r>
            <a:r>
              <a:rPr lang="en-US" sz="2000" b="1" dirty="0" err="1">
                <a:solidFill>
                  <a:schemeClr val="tx1"/>
                </a:solidFill>
                <a:latin typeface="Courier New" pitchFamily="-96" charset="0"/>
              </a:rPr>
              <a:t>Mem</a:t>
            </a:r>
            <a:r>
              <a:rPr lang="en-US" sz="2000" b="1" dirty="0">
                <a:solidFill>
                  <a:schemeClr val="tx1"/>
                </a:solidFill>
                <a:latin typeface="Courier New" pitchFamily="-96" charset="0"/>
              </a:rPr>
              <a:t>[univ+8*index]+4*digit]</a:t>
            </a:r>
            <a:endParaRPr lang="en-US" sz="2000" b="1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370" y="4438451"/>
            <a:ext cx="3470797" cy="992934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8639" y="4137840"/>
            <a:ext cx="4745361" cy="1535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758265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7" name="Shape 967"/>
          <p:cNvSpPr>
            <a:spLocks noGrp="1"/>
          </p:cNvSpPr>
          <p:nvPr>
            <p:ph type="title"/>
          </p:nvPr>
        </p:nvSpPr>
        <p:spPr>
          <a:xfrm>
            <a:off x="357017" y="435678"/>
            <a:ext cx="7592095" cy="7620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/>
            </a:pPr>
            <a:r>
              <a:rPr sz="3600" b="1"/>
              <a:t>Today</a:t>
            </a:r>
          </a:p>
        </p:txBody>
      </p:sp>
      <p:sp>
        <p:nvSpPr>
          <p:cNvPr id="968" name="Shape 968"/>
          <p:cNvSpPr>
            <a:spLocks noGrp="1"/>
          </p:cNvSpPr>
          <p:nvPr>
            <p:ph type="body" idx="1"/>
          </p:nvPr>
        </p:nvSpPr>
        <p:spPr>
          <a:xfrm>
            <a:off x="381000" y="1397000"/>
            <a:ext cx="8382000" cy="4241800"/>
          </a:xfrm>
          <a:prstGeom prst="rect">
            <a:avLst/>
          </a:prstGeom>
          <a:solidFill>
            <a:srgbClr val="FFFFDE"/>
          </a:solidFill>
        </p:spPr>
        <p:txBody>
          <a:bodyPr lIns="0" tIns="0" rIns="0" bIns="0">
            <a:normAutofit/>
          </a:bodyPr>
          <a:lstStyle/>
          <a:p>
            <a:pPr marL="514350" lvl="0" indent="-514350">
              <a:spcBef>
                <a:spcPts val="800"/>
              </a:spcBef>
              <a:defRPr sz="1800" b="0"/>
            </a:pPr>
            <a:r>
              <a:rPr lang="en-US" sz="3600" b="1" dirty="0">
                <a:solidFill>
                  <a:srgbClr val="A6A6A6"/>
                </a:solidFill>
              </a:rPr>
              <a:t>Arrays</a:t>
            </a:r>
            <a:endParaRPr sz="3600" b="1" dirty="0">
              <a:solidFill>
                <a:srgbClr val="A6A6A6"/>
              </a:solidFill>
            </a:endParaRPr>
          </a:p>
          <a:p>
            <a:pPr lvl="0">
              <a:defRPr sz="1800" b="0"/>
            </a:pPr>
            <a:endParaRPr sz="3600" b="1" dirty="0"/>
          </a:p>
          <a:p>
            <a:pPr marL="514350" lvl="0" indent="-514350">
              <a:spcBef>
                <a:spcPts val="800"/>
              </a:spcBef>
              <a:defRPr sz="1800" b="0"/>
            </a:pPr>
            <a:r>
              <a:rPr lang="en-US" sz="3600" dirty="0" err="1">
                <a:solidFill>
                  <a:schemeClr val="tx1"/>
                </a:solidFill>
              </a:rPr>
              <a:t>Structs</a:t>
            </a:r>
            <a:endParaRPr sz="3600" dirty="0">
              <a:solidFill>
                <a:schemeClr val="tx1"/>
              </a:solidFill>
            </a:endParaRPr>
          </a:p>
          <a:p>
            <a:pPr lvl="0">
              <a:defRPr sz="1800" b="0"/>
            </a:pPr>
            <a:endParaRPr sz="3600" b="1" dirty="0"/>
          </a:p>
          <a:p>
            <a:pPr marL="514350" lvl="0" indent="-514350">
              <a:spcBef>
                <a:spcPts val="800"/>
              </a:spcBef>
              <a:defRPr sz="1800" b="0"/>
            </a:pPr>
            <a:r>
              <a:rPr sz="3600" b="1" dirty="0">
                <a:solidFill>
                  <a:schemeClr val="tx2"/>
                </a:solidFill>
              </a:rPr>
              <a:t>Unions</a:t>
            </a:r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05800" cy="573088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Structure Representation</a:t>
            </a:r>
          </a:p>
        </p:txBody>
      </p:sp>
      <p:sp>
        <p:nvSpPr>
          <p:cNvPr id="3235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2" y="3170238"/>
            <a:ext cx="7737871" cy="286385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Structure represented as block of memory</a:t>
            </a:r>
          </a:p>
          <a:p>
            <a:pPr lvl="1"/>
            <a:r>
              <a:rPr lang="en-US" b="1" dirty="0">
                <a:latin typeface="Calibri" pitchFamily="-96" charset="0"/>
                <a:cs typeface="Courier New"/>
              </a:rPr>
              <a:t>Big enough to hold all of the fields</a:t>
            </a:r>
          </a:p>
          <a:p>
            <a:r>
              <a:rPr lang="en-US" dirty="0">
                <a:latin typeface="Calibri" pitchFamily="-96" charset="0"/>
                <a:cs typeface="Courier New"/>
              </a:rPr>
              <a:t>Fields ordered according to declaration</a:t>
            </a:r>
          </a:p>
          <a:p>
            <a:pPr lvl="1"/>
            <a:r>
              <a:rPr lang="en-US" b="1" dirty="0">
                <a:latin typeface="Calibri" pitchFamily="-96" charset="0"/>
                <a:cs typeface="Courier New"/>
              </a:rPr>
              <a:t>Even if another ordering could yield a more compact representation</a:t>
            </a:r>
          </a:p>
          <a:p>
            <a:r>
              <a:rPr lang="en-US" dirty="0">
                <a:latin typeface="Calibri" pitchFamily="-96" charset="0"/>
                <a:cs typeface="Courier New"/>
              </a:rPr>
              <a:t>Compiler determines overall size + positions of fields</a:t>
            </a:r>
          </a:p>
          <a:p>
            <a:pPr lvl="1"/>
            <a:r>
              <a:rPr lang="en-US" b="1" dirty="0">
                <a:latin typeface="Calibri" pitchFamily="-96" charset="0"/>
                <a:cs typeface="Courier New"/>
              </a:rPr>
              <a:t>Machine-level program has no understanding of the structures in the source code 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4427984" y="1715530"/>
            <a:ext cx="1739478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283968" y="913824"/>
            <a:ext cx="3979019" cy="1611991"/>
            <a:chOff x="4283968" y="1024921"/>
            <a:chExt cx="3979019" cy="1611991"/>
          </a:xfrm>
        </p:grpSpPr>
        <p:sp>
          <p:nvSpPr>
            <p:cNvPr id="30" name="Line 16"/>
            <p:cNvSpPr>
              <a:spLocks noChangeShapeType="1"/>
            </p:cNvSpPr>
            <p:nvPr/>
          </p:nvSpPr>
          <p:spPr bwMode="auto">
            <a:xfrm>
              <a:off x="4436368" y="140592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17"/>
            <p:cNvSpPr>
              <a:spLocks noChangeArrowheads="1"/>
            </p:cNvSpPr>
            <p:nvPr/>
          </p:nvSpPr>
          <p:spPr bwMode="auto">
            <a:xfrm>
              <a:off x="4283968" y="1024921"/>
              <a:ext cx="366713" cy="4572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Courier New" pitchFamily="-96" charset="0"/>
                </a:rPr>
                <a:t>r</a:t>
              </a:r>
            </a:p>
          </p:txBody>
        </p:sp>
        <p:sp>
          <p:nvSpPr>
            <p:cNvPr id="20" name="Rectangle 10"/>
            <p:cNvSpPr>
              <a:spLocks noChangeArrowheads="1"/>
            </p:cNvSpPr>
            <p:nvPr/>
          </p:nvSpPr>
          <p:spPr bwMode="auto">
            <a:xfrm>
              <a:off x="6161106" y="182662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 err="1">
                  <a:latin typeface="Courier New" pitchFamily="-96" charset="0"/>
                </a:rPr>
                <a:t>i</a:t>
              </a:r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23" name="Rectangle 12"/>
            <p:cNvSpPr>
              <a:spLocks noChangeArrowheads="1"/>
            </p:cNvSpPr>
            <p:nvPr/>
          </p:nvSpPr>
          <p:spPr bwMode="auto">
            <a:xfrm>
              <a:off x="7037406" y="182662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>
                  <a:latin typeface="Courier New" pitchFamily="-96" charset="0"/>
                </a:rPr>
                <a:t>next</a:t>
              </a:r>
            </a:p>
          </p:txBody>
        </p:sp>
        <p:sp>
          <p:nvSpPr>
            <p:cNvPr id="24" name="Rectangle 13"/>
            <p:cNvSpPr>
              <a:spLocks noChangeArrowheads="1"/>
            </p:cNvSpPr>
            <p:nvPr/>
          </p:nvSpPr>
          <p:spPr bwMode="auto">
            <a:xfrm>
              <a:off x="4355976" y="2242552"/>
              <a:ext cx="333375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0</a:t>
              </a:r>
            </a:p>
          </p:txBody>
        </p:sp>
        <p:sp>
          <p:nvSpPr>
            <p:cNvPr id="25" name="Rectangle 14"/>
            <p:cNvSpPr>
              <a:spLocks noChangeArrowheads="1"/>
            </p:cNvSpPr>
            <p:nvPr/>
          </p:nvSpPr>
          <p:spPr bwMode="auto">
            <a:xfrm>
              <a:off x="5886488" y="2239367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16</a:t>
              </a:r>
            </a:p>
          </p:txBody>
        </p:sp>
        <p:sp>
          <p:nvSpPr>
            <p:cNvPr id="26" name="Rectangle 15"/>
            <p:cNvSpPr>
              <a:spLocks noChangeArrowheads="1"/>
            </p:cNvSpPr>
            <p:nvPr/>
          </p:nvSpPr>
          <p:spPr bwMode="auto">
            <a:xfrm>
              <a:off x="6794518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24</a:t>
              </a:r>
            </a:p>
          </p:txBody>
        </p:sp>
        <p:sp>
          <p:nvSpPr>
            <p:cNvPr id="27" name="Rectangle 16"/>
            <p:cNvSpPr>
              <a:spLocks noChangeArrowheads="1"/>
            </p:cNvSpPr>
            <p:nvPr/>
          </p:nvSpPr>
          <p:spPr bwMode="auto">
            <a:xfrm>
              <a:off x="7772419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32</a:t>
              </a:r>
            </a:p>
          </p:txBody>
        </p:sp>
      </p:grpSp>
      <p:sp>
        <p:nvSpPr>
          <p:cNvPr id="32" name="Rectangle 2"/>
          <p:cNvSpPr>
            <a:spLocks noChangeArrowheads="1"/>
          </p:cNvSpPr>
          <p:nvPr/>
        </p:nvSpPr>
        <p:spPr bwMode="auto">
          <a:xfrm>
            <a:off x="555625" y="1297012"/>
            <a:ext cx="329629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a[4];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*next;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42DD598-F48A-3649-A331-1D2BD6308CAD}"/>
              </a:ext>
            </a:extLst>
          </p:cNvPr>
          <p:cNvSpPr txBox="1"/>
          <p:nvPr/>
        </p:nvSpPr>
        <p:spPr>
          <a:xfrm>
            <a:off x="5969398" y="2614159"/>
            <a:ext cx="3140415" cy="646329"/>
          </a:xfrm>
          <a:prstGeom prst="rect">
            <a:avLst/>
          </a:prstGeom>
          <a:noFill/>
          <a:ln w="12700" cap="flat">
            <a:solidFill>
              <a:schemeClr val="bg2"/>
            </a:solidFill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ourier" pitchFamily="2" charset="0"/>
                <a:cs typeface="Calibri" panose="020F0502020204030204" pitchFamily="34" charset="0"/>
                <a:sym typeface="Arial Narrow Bold"/>
              </a:rPr>
              <a:t>size_t</a:t>
            </a: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 panose="020F0502020204030204" pitchFamily="34" charset="0"/>
                <a:cs typeface="Calibri" panose="020F0502020204030204" pitchFamily="34" charset="0"/>
                <a:sym typeface="Arial Narrow Bold"/>
              </a:rPr>
              <a:t> is unsigned integer in C (8 bytes on 64-bit machines)</a:t>
            </a:r>
          </a:p>
        </p:txBody>
      </p:sp>
    </p:spTree>
    <p:extLst>
      <p:ext uri="{BB962C8B-B14F-4D97-AF65-F5344CB8AC3E}">
        <p14:creationId xmlns:p14="http://schemas.microsoft.com/office/powerpoint/2010/main" val="1090770934"/>
      </p:ext>
    </p:extLst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7" name="Rectangle 3"/>
          <p:cNvSpPr>
            <a:spLocks noChangeArrowheads="1"/>
          </p:cNvSpPr>
          <p:nvPr/>
        </p:nvSpPr>
        <p:spPr bwMode="auto">
          <a:xfrm>
            <a:off x="4062483" y="4987072"/>
            <a:ext cx="4325942" cy="92076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r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index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</a:p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(%rdi,%rsi,4)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ret</a:t>
            </a:r>
          </a:p>
        </p:txBody>
      </p:sp>
      <p:sp>
        <p:nvSpPr>
          <p:cNvPr id="323588" name="Rectangle 4"/>
          <p:cNvSpPr>
            <a:spLocks noChangeArrowheads="1"/>
          </p:cNvSpPr>
          <p:nvPr/>
        </p:nvSpPr>
        <p:spPr bwMode="auto">
          <a:xfrm>
            <a:off x="4062482" y="3228112"/>
            <a:ext cx="4325942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*</a:t>
            </a:r>
            <a:r>
              <a:rPr lang="en-US" sz="1800" dirty="0" err="1">
                <a:latin typeface="Courier New" pitchFamily="-96" charset="0"/>
              </a:rPr>
              <a:t>get_ap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(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*r,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index)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b="1" dirty="0">
                <a:solidFill>
                  <a:srgbClr val="FF0000"/>
                </a:solidFill>
                <a:latin typeface="Courier New" pitchFamily="-96" charset="0"/>
              </a:rPr>
              <a:t>r-&gt;a[index]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19811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05800" cy="573088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Generating Pointer to Structure Member</a:t>
            </a:r>
          </a:p>
        </p:txBody>
      </p:sp>
      <p:sp>
        <p:nvSpPr>
          <p:cNvPr id="3235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38182" y="3228112"/>
            <a:ext cx="3924300" cy="286385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Generating Pointer to Array Element</a:t>
            </a:r>
          </a:p>
          <a:p>
            <a:pPr lvl="1"/>
            <a:r>
              <a:rPr lang="en-US" dirty="0">
                <a:latin typeface="Calibri" pitchFamily="-96" charset="0"/>
              </a:rPr>
              <a:t>Offset of each structure member determined at compile time</a:t>
            </a:r>
          </a:p>
          <a:p>
            <a:pPr lvl="1"/>
            <a:r>
              <a:rPr lang="en-US" dirty="0">
                <a:latin typeface="Calibri" pitchFamily="-96" charset="0"/>
              </a:rPr>
              <a:t>Compute as </a:t>
            </a:r>
            <a:r>
              <a:rPr lang="en-US" b="1" dirty="0">
                <a:latin typeface="Courier New"/>
                <a:cs typeface="Courier New"/>
              </a:rPr>
              <a:t>r + 4*index</a:t>
            </a:r>
          </a:p>
        </p:txBody>
      </p:sp>
      <p:sp>
        <p:nvSpPr>
          <p:cNvPr id="45" name="Rectangle 11"/>
          <p:cNvSpPr>
            <a:spLocks noChangeArrowheads="1"/>
          </p:cNvSpPr>
          <p:nvPr/>
        </p:nvSpPr>
        <p:spPr bwMode="auto">
          <a:xfrm>
            <a:off x="4427984" y="1826627"/>
            <a:ext cx="1739478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grpSp>
        <p:nvGrpSpPr>
          <p:cNvPr id="46" name="Group 45"/>
          <p:cNvGrpSpPr/>
          <p:nvPr/>
        </p:nvGrpSpPr>
        <p:grpSpPr>
          <a:xfrm>
            <a:off x="4283968" y="1024921"/>
            <a:ext cx="3979019" cy="1611991"/>
            <a:chOff x="4283968" y="1024921"/>
            <a:chExt cx="3979019" cy="1611991"/>
          </a:xfrm>
        </p:grpSpPr>
        <p:sp>
          <p:nvSpPr>
            <p:cNvPr id="47" name="Line 16"/>
            <p:cNvSpPr>
              <a:spLocks noChangeShapeType="1"/>
            </p:cNvSpPr>
            <p:nvPr/>
          </p:nvSpPr>
          <p:spPr bwMode="auto">
            <a:xfrm>
              <a:off x="4436368" y="140592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Rectangle 17"/>
            <p:cNvSpPr>
              <a:spLocks noChangeArrowheads="1"/>
            </p:cNvSpPr>
            <p:nvPr/>
          </p:nvSpPr>
          <p:spPr bwMode="auto">
            <a:xfrm>
              <a:off x="4283968" y="1024921"/>
              <a:ext cx="366713" cy="4572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Courier New" pitchFamily="-96" charset="0"/>
                </a:rPr>
                <a:t>r</a:t>
              </a:r>
            </a:p>
          </p:txBody>
        </p:sp>
        <p:sp>
          <p:nvSpPr>
            <p:cNvPr id="49" name="Rectangle 10"/>
            <p:cNvSpPr>
              <a:spLocks noChangeArrowheads="1"/>
            </p:cNvSpPr>
            <p:nvPr/>
          </p:nvSpPr>
          <p:spPr bwMode="auto">
            <a:xfrm>
              <a:off x="6161106" y="182662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 err="1">
                  <a:latin typeface="Courier New" pitchFamily="-96" charset="0"/>
                </a:rPr>
                <a:t>i</a:t>
              </a:r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50" name="Rectangle 12"/>
            <p:cNvSpPr>
              <a:spLocks noChangeArrowheads="1"/>
            </p:cNvSpPr>
            <p:nvPr/>
          </p:nvSpPr>
          <p:spPr bwMode="auto">
            <a:xfrm>
              <a:off x="7037406" y="182662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>
                  <a:latin typeface="Courier New" pitchFamily="-96" charset="0"/>
                </a:rPr>
                <a:t>next</a:t>
              </a:r>
            </a:p>
          </p:txBody>
        </p:sp>
        <p:sp>
          <p:nvSpPr>
            <p:cNvPr id="51" name="Rectangle 13"/>
            <p:cNvSpPr>
              <a:spLocks noChangeArrowheads="1"/>
            </p:cNvSpPr>
            <p:nvPr/>
          </p:nvSpPr>
          <p:spPr bwMode="auto">
            <a:xfrm>
              <a:off x="4355976" y="2242552"/>
              <a:ext cx="333375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0</a:t>
              </a:r>
            </a:p>
          </p:txBody>
        </p:sp>
        <p:sp>
          <p:nvSpPr>
            <p:cNvPr id="52" name="Rectangle 14"/>
            <p:cNvSpPr>
              <a:spLocks noChangeArrowheads="1"/>
            </p:cNvSpPr>
            <p:nvPr/>
          </p:nvSpPr>
          <p:spPr bwMode="auto">
            <a:xfrm>
              <a:off x="5886488" y="2239367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16</a:t>
              </a:r>
            </a:p>
          </p:txBody>
        </p:sp>
        <p:sp>
          <p:nvSpPr>
            <p:cNvPr id="53" name="Rectangle 15"/>
            <p:cNvSpPr>
              <a:spLocks noChangeArrowheads="1"/>
            </p:cNvSpPr>
            <p:nvPr/>
          </p:nvSpPr>
          <p:spPr bwMode="auto">
            <a:xfrm>
              <a:off x="6794518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24</a:t>
              </a:r>
            </a:p>
          </p:txBody>
        </p:sp>
        <p:sp>
          <p:nvSpPr>
            <p:cNvPr id="54" name="Rectangle 16"/>
            <p:cNvSpPr>
              <a:spLocks noChangeArrowheads="1"/>
            </p:cNvSpPr>
            <p:nvPr/>
          </p:nvSpPr>
          <p:spPr bwMode="auto">
            <a:xfrm>
              <a:off x="7772419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32</a:t>
              </a:r>
            </a:p>
          </p:txBody>
        </p:sp>
      </p:grpSp>
      <p:sp>
        <p:nvSpPr>
          <p:cNvPr id="55" name="Rectangle 2"/>
          <p:cNvSpPr>
            <a:spLocks noChangeArrowheads="1"/>
          </p:cNvSpPr>
          <p:nvPr/>
        </p:nvSpPr>
        <p:spPr bwMode="auto">
          <a:xfrm>
            <a:off x="555625" y="1297012"/>
            <a:ext cx="329629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a[4];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*next;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340330261"/>
      </p:ext>
    </p:extLst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1" name="Rectangle 3"/>
          <p:cNvSpPr>
            <a:spLocks noChangeArrowheads="1"/>
          </p:cNvSpPr>
          <p:nvPr/>
        </p:nvSpPr>
        <p:spPr bwMode="auto">
          <a:xfrm>
            <a:off x="3582436" y="3535828"/>
            <a:ext cx="5496640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500" dirty="0">
                <a:latin typeface="Courier New" pitchFamily="49" charset="0"/>
              </a:rPr>
              <a:t>.L11:                       # </a:t>
            </a:r>
            <a:r>
              <a:rPr lang="cs-CZ" sz="1500" dirty="0" err="1">
                <a:latin typeface="Courier New" pitchFamily="49" charset="0"/>
              </a:rPr>
              <a:t>loop</a:t>
            </a:r>
            <a:r>
              <a:rPr lang="cs-CZ" sz="1500" dirty="0">
                <a:latin typeface="Courier New" pitchFamily="49" charset="0"/>
              </a:rPr>
              <a:t>: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movslq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 16(%rdi), %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    # i = M[r+16]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   %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esi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,(%rdi,%rax,4) # M[r+4*i] = val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movq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   24(%rdi), %rdi     #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r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= M[r+24]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testq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  %rdi, %rdi         # Test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r</a:t>
            </a:r>
            <a:endParaRPr lang="cs-CZ" sz="15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jne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    .L11               #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if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!=0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loop</a:t>
            </a:r>
            <a:endParaRPr lang="cs-CZ" sz="15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324612" name="Rectangle 4"/>
          <p:cNvSpPr>
            <a:spLocks noChangeArrowheads="1"/>
          </p:cNvSpPr>
          <p:nvPr/>
        </p:nvSpPr>
        <p:spPr bwMode="auto">
          <a:xfrm>
            <a:off x="106484" y="3535828"/>
            <a:ext cx="3389070" cy="21672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nn-NO" sz="1500" dirty="0" err="1">
                <a:latin typeface="Courier New" pitchFamily="-96" charset="0"/>
              </a:rPr>
              <a:t>void</a:t>
            </a:r>
            <a:r>
              <a:rPr lang="nn-NO" sz="1500" dirty="0">
                <a:latin typeface="Courier New" pitchFamily="-96" charset="0"/>
              </a:rPr>
              <a:t> </a:t>
            </a:r>
            <a:r>
              <a:rPr lang="nn-NO" sz="1500" dirty="0" err="1">
                <a:latin typeface="Courier New" pitchFamily="-96" charset="0"/>
              </a:rPr>
              <a:t>set_val</a:t>
            </a:r>
            <a:r>
              <a:rPr lang="nn-NO" sz="1500" dirty="0">
                <a:latin typeface="Courier New" pitchFamily="-96" charset="0"/>
              </a:rPr>
              <a:t> 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 (</a:t>
            </a:r>
            <a:r>
              <a:rPr lang="nn-NO" sz="1500" dirty="0" err="1">
                <a:latin typeface="Courier New" pitchFamily="-96" charset="0"/>
              </a:rPr>
              <a:t>struct</a:t>
            </a:r>
            <a:r>
              <a:rPr lang="nn-NO" sz="1500" dirty="0">
                <a:latin typeface="Courier New" pitchFamily="-96" charset="0"/>
              </a:rPr>
              <a:t> rec *r, </a:t>
            </a:r>
            <a:r>
              <a:rPr lang="nn-NO" sz="1500" dirty="0" err="1">
                <a:latin typeface="Courier New" pitchFamily="-96" charset="0"/>
              </a:rPr>
              <a:t>size_t</a:t>
            </a:r>
            <a:r>
              <a:rPr lang="nn-NO" sz="1500" dirty="0">
                <a:latin typeface="Courier New" pitchFamily="-96" charset="0"/>
              </a:rPr>
              <a:t> val)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 do {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    </a:t>
            </a:r>
            <a:r>
              <a:rPr lang="nn-NO" sz="1500" dirty="0" err="1">
                <a:latin typeface="Courier New" pitchFamily="-96" charset="0"/>
              </a:rPr>
              <a:t>int</a:t>
            </a:r>
            <a:r>
              <a:rPr lang="nn-NO" sz="1500" dirty="0">
                <a:latin typeface="Courier New" pitchFamily="-96" charset="0"/>
              </a:rPr>
              <a:t> i = r-&gt;i;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    r-&gt;a[i] = val;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    r = r-&gt;</a:t>
            </a:r>
            <a:r>
              <a:rPr lang="nn-NO" sz="1500" dirty="0" err="1">
                <a:latin typeface="Courier New" pitchFamily="-96" charset="0"/>
              </a:rPr>
              <a:t>next</a:t>
            </a:r>
            <a:r>
              <a:rPr lang="nn-NO" sz="15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  } </a:t>
            </a:r>
            <a:r>
              <a:rPr lang="nn-NO" sz="1500" dirty="0" err="1">
                <a:latin typeface="Courier New" pitchFamily="-96" charset="0"/>
              </a:rPr>
              <a:t>while</a:t>
            </a:r>
            <a:r>
              <a:rPr lang="nn-NO" sz="1500" dirty="0">
                <a:latin typeface="Courier New" pitchFamily="-96" charset="0"/>
              </a:rPr>
              <a:t> (r);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}</a:t>
            </a:r>
          </a:p>
        </p:txBody>
      </p:sp>
      <p:sp>
        <p:nvSpPr>
          <p:cNvPr id="121860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72263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Example: Following Linked List</a:t>
            </a:r>
          </a:p>
        </p:txBody>
      </p:sp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3682755"/>
              </p:ext>
            </p:extLst>
          </p:nvPr>
        </p:nvGraphicFramePr>
        <p:xfrm>
          <a:off x="6092392" y="5257465"/>
          <a:ext cx="1945323" cy="1112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102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3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itchFamily="34" charset="0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itchFamily="34" charset="0"/>
                        </a:rPr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sz="1600" b="1" dirty="0" err="1">
                          <a:latin typeface="Courier New" pitchFamily="49" charset="0"/>
                          <a:cs typeface="Courier New" pitchFamily="49" charset="0"/>
                        </a:rPr>
                        <a:t>rdi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sz="1600" b="1" dirty="0" err="1">
                          <a:latin typeface="Courier New" pitchFamily="49" charset="0"/>
                          <a:cs typeface="Courier New" pitchFamily="49" charset="0"/>
                        </a:rPr>
                        <a:t>rsi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err="1">
                          <a:latin typeface="Courier New" pitchFamily="49" charset="0"/>
                          <a:cs typeface="Courier New" pitchFamily="49" charset="0"/>
                        </a:rPr>
                        <a:t>val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2" name="Line 14"/>
          <p:cNvSpPr>
            <a:spLocks noChangeShapeType="1"/>
          </p:cNvSpPr>
          <p:nvPr/>
        </p:nvSpPr>
        <p:spPr bwMode="auto">
          <a:xfrm>
            <a:off x="5149284" y="1753162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Rectangle 15"/>
          <p:cNvSpPr>
            <a:spLocks noChangeArrowheads="1"/>
          </p:cNvSpPr>
          <p:nvPr/>
        </p:nvSpPr>
        <p:spPr bwMode="auto">
          <a:xfrm>
            <a:off x="4996884" y="1372162"/>
            <a:ext cx="110639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>
                <a:latin typeface="Courier New" pitchFamily="-96" charset="0"/>
              </a:rPr>
              <a:t>r+4*</a:t>
            </a:r>
            <a:r>
              <a:rPr lang="en-US" dirty="0" err="1">
                <a:latin typeface="Courier New" pitchFamily="-96" charset="0"/>
              </a:rPr>
              <a:t>i</a:t>
            </a:r>
            <a:endParaRPr lang="en-US" dirty="0">
              <a:latin typeface="Courier New" pitchFamily="-96" charset="0"/>
            </a:endParaRPr>
          </a:p>
        </p:txBody>
      </p:sp>
      <p:sp>
        <p:nvSpPr>
          <p:cNvPr id="44" name="Rectangle 11"/>
          <p:cNvSpPr>
            <a:spLocks noChangeArrowheads="1"/>
          </p:cNvSpPr>
          <p:nvPr/>
        </p:nvSpPr>
        <p:spPr bwMode="auto">
          <a:xfrm>
            <a:off x="4254363" y="2173868"/>
            <a:ext cx="1739478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4110347" y="1372162"/>
            <a:ext cx="3979019" cy="1611991"/>
            <a:chOff x="4283968" y="1024921"/>
            <a:chExt cx="3979019" cy="1611991"/>
          </a:xfrm>
        </p:grpSpPr>
        <p:sp>
          <p:nvSpPr>
            <p:cNvPr id="46" name="Line 16"/>
            <p:cNvSpPr>
              <a:spLocks noChangeShapeType="1"/>
            </p:cNvSpPr>
            <p:nvPr/>
          </p:nvSpPr>
          <p:spPr bwMode="auto">
            <a:xfrm>
              <a:off x="4436368" y="140592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Rectangle 17"/>
            <p:cNvSpPr>
              <a:spLocks noChangeArrowheads="1"/>
            </p:cNvSpPr>
            <p:nvPr/>
          </p:nvSpPr>
          <p:spPr bwMode="auto">
            <a:xfrm>
              <a:off x="4283968" y="1024921"/>
              <a:ext cx="366713" cy="4572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Courier New" pitchFamily="-96" charset="0"/>
                </a:rPr>
                <a:t>r</a:t>
              </a:r>
            </a:p>
          </p:txBody>
        </p:sp>
        <p:sp>
          <p:nvSpPr>
            <p:cNvPr id="52" name="Rectangle 10"/>
            <p:cNvSpPr>
              <a:spLocks noChangeArrowheads="1"/>
            </p:cNvSpPr>
            <p:nvPr/>
          </p:nvSpPr>
          <p:spPr bwMode="auto">
            <a:xfrm>
              <a:off x="6161106" y="182662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 err="1">
                  <a:latin typeface="Courier New" pitchFamily="-96" charset="0"/>
                </a:rPr>
                <a:t>i</a:t>
              </a:r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53" name="Rectangle 12"/>
            <p:cNvSpPr>
              <a:spLocks noChangeArrowheads="1"/>
            </p:cNvSpPr>
            <p:nvPr/>
          </p:nvSpPr>
          <p:spPr bwMode="auto">
            <a:xfrm>
              <a:off x="7037406" y="182662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>
                  <a:latin typeface="Courier New" pitchFamily="-96" charset="0"/>
                </a:rPr>
                <a:t>next</a:t>
              </a:r>
            </a:p>
          </p:txBody>
        </p:sp>
        <p:sp>
          <p:nvSpPr>
            <p:cNvPr id="54" name="Rectangle 13"/>
            <p:cNvSpPr>
              <a:spLocks noChangeArrowheads="1"/>
            </p:cNvSpPr>
            <p:nvPr/>
          </p:nvSpPr>
          <p:spPr bwMode="auto">
            <a:xfrm>
              <a:off x="4355976" y="2242552"/>
              <a:ext cx="333375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0</a:t>
              </a:r>
            </a:p>
          </p:txBody>
        </p:sp>
        <p:sp>
          <p:nvSpPr>
            <p:cNvPr id="55" name="Rectangle 14"/>
            <p:cNvSpPr>
              <a:spLocks noChangeArrowheads="1"/>
            </p:cNvSpPr>
            <p:nvPr/>
          </p:nvSpPr>
          <p:spPr bwMode="auto">
            <a:xfrm>
              <a:off x="5886488" y="2239367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16</a:t>
              </a:r>
            </a:p>
          </p:txBody>
        </p:sp>
        <p:sp>
          <p:nvSpPr>
            <p:cNvPr id="56" name="Rectangle 15"/>
            <p:cNvSpPr>
              <a:spLocks noChangeArrowheads="1"/>
            </p:cNvSpPr>
            <p:nvPr/>
          </p:nvSpPr>
          <p:spPr bwMode="auto">
            <a:xfrm>
              <a:off x="6794518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24</a:t>
              </a:r>
            </a:p>
          </p:txBody>
        </p:sp>
        <p:sp>
          <p:nvSpPr>
            <p:cNvPr id="57" name="Rectangle 16"/>
            <p:cNvSpPr>
              <a:spLocks noChangeArrowheads="1"/>
            </p:cNvSpPr>
            <p:nvPr/>
          </p:nvSpPr>
          <p:spPr bwMode="auto">
            <a:xfrm>
              <a:off x="7772419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32</a:t>
              </a:r>
            </a:p>
          </p:txBody>
        </p:sp>
      </p:grpSp>
      <p:sp>
        <p:nvSpPr>
          <p:cNvPr id="58" name="Rectangle 2"/>
          <p:cNvSpPr>
            <a:spLocks noChangeArrowheads="1"/>
          </p:cNvSpPr>
          <p:nvPr/>
        </p:nvSpPr>
        <p:spPr bwMode="auto">
          <a:xfrm>
            <a:off x="347281" y="1644253"/>
            <a:ext cx="329629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a[4];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*next;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  <p:sp>
        <p:nvSpPr>
          <p:cNvPr id="6" name="Freeform 5"/>
          <p:cNvSpPr/>
          <p:nvPr/>
        </p:nvSpPr>
        <p:spPr>
          <a:xfrm>
            <a:off x="7292050" y="1736203"/>
            <a:ext cx="856526" cy="451413"/>
          </a:xfrm>
          <a:custGeom>
            <a:avLst/>
            <a:gdLst>
              <a:gd name="connsiteX0" fmla="*/ 0 w 856526"/>
              <a:gd name="connsiteY0" fmla="*/ 451413 h 451413"/>
              <a:gd name="connsiteX1" fmla="*/ 497711 w 856526"/>
              <a:gd name="connsiteY1" fmla="*/ 0 h 451413"/>
              <a:gd name="connsiteX2" fmla="*/ 856526 w 856526"/>
              <a:gd name="connsiteY2" fmla="*/ 451413 h 451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56526" h="451413">
                <a:moveTo>
                  <a:pt x="0" y="451413"/>
                </a:moveTo>
                <a:cubicBezTo>
                  <a:pt x="177478" y="225706"/>
                  <a:pt x="354957" y="0"/>
                  <a:pt x="497711" y="0"/>
                </a:cubicBezTo>
                <a:cubicBezTo>
                  <a:pt x="640465" y="0"/>
                  <a:pt x="856526" y="451413"/>
                  <a:pt x="856526" y="451413"/>
                </a:cubicBezTo>
              </a:path>
            </a:pathLst>
          </a:cu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8136606" y="2180742"/>
            <a:ext cx="848129" cy="431800"/>
            <a:chOff x="2432118" y="6404427"/>
            <a:chExt cx="3485722" cy="431800"/>
          </a:xfrm>
        </p:grpSpPr>
        <p:sp>
          <p:nvSpPr>
            <p:cNvPr id="76" name="Rectangle 10"/>
            <p:cNvSpPr>
              <a:spLocks noChangeArrowheads="1"/>
            </p:cNvSpPr>
            <p:nvPr/>
          </p:nvSpPr>
          <p:spPr bwMode="auto">
            <a:xfrm>
              <a:off x="4171596" y="640442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77" name="Rectangle 12"/>
            <p:cNvSpPr>
              <a:spLocks noChangeArrowheads="1"/>
            </p:cNvSpPr>
            <p:nvPr/>
          </p:nvSpPr>
          <p:spPr bwMode="auto">
            <a:xfrm>
              <a:off x="5047896" y="640442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82" name="Rectangle 11"/>
            <p:cNvSpPr>
              <a:spLocks noChangeArrowheads="1"/>
            </p:cNvSpPr>
            <p:nvPr/>
          </p:nvSpPr>
          <p:spPr bwMode="auto">
            <a:xfrm>
              <a:off x="2432118" y="6404427"/>
              <a:ext cx="1739478" cy="431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eaLnBrk="0" hangingPunct="0">
                <a:defRPr/>
              </a:pPr>
              <a:endParaRPr lang="en-US" sz="2000" dirty="0">
                <a:latin typeface="Courier New" pitchFamily="49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40135879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5B35A-AF9A-5F42-A066-6039AE1CF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Accessing lower register bits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710738-4A64-2C41-B13B-34719B68C3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875" y="1362075"/>
            <a:ext cx="8186894" cy="5495925"/>
          </a:xfrm>
        </p:spPr>
        <p:txBody>
          <a:bodyPr/>
          <a:lstStyle/>
          <a:p>
            <a:r>
              <a:rPr lang="en-US" sz="2000" b="0" dirty="0"/>
              <a:t>Lower 4 bytes of 64-bit registers have names too. (textbook p179)</a:t>
            </a:r>
          </a:p>
          <a:p>
            <a:pPr lvl="1"/>
            <a:r>
              <a:rPr lang="en-US" sz="2000" dirty="0">
                <a:latin typeface="Courier" pitchFamily="2" charset="0"/>
              </a:rPr>
              <a:t>%</a:t>
            </a:r>
            <a:r>
              <a:rPr lang="en-US" sz="2000" dirty="0" err="1">
                <a:latin typeface="Courier" pitchFamily="2" charset="0"/>
              </a:rPr>
              <a:t>eax</a:t>
            </a:r>
            <a:r>
              <a:rPr lang="en-US" sz="2000" dirty="0"/>
              <a:t> </a:t>
            </a:r>
            <a:r>
              <a:rPr lang="en-US" sz="2000" b="0" dirty="0"/>
              <a:t>is the lower 4 bytes of </a:t>
            </a:r>
            <a:r>
              <a:rPr lang="en-US" sz="2000" dirty="0">
                <a:latin typeface="Courier" pitchFamily="2" charset="0"/>
              </a:rPr>
              <a:t>%</a:t>
            </a:r>
            <a:r>
              <a:rPr lang="en-US" sz="2000" dirty="0" err="1">
                <a:latin typeface="Courier" pitchFamily="2" charset="0"/>
              </a:rPr>
              <a:t>rax</a:t>
            </a:r>
            <a:endParaRPr lang="en-US" sz="2000" dirty="0">
              <a:latin typeface="Courier" pitchFamily="2" charset="0"/>
            </a:endParaRPr>
          </a:p>
          <a:p>
            <a:pPr lvl="1"/>
            <a:r>
              <a:rPr lang="en-US" sz="2000" dirty="0">
                <a:latin typeface="Courier" pitchFamily="2" charset="0"/>
              </a:rPr>
              <a:t>%</a:t>
            </a:r>
            <a:r>
              <a:rPr lang="en-US" sz="2000" dirty="0" err="1">
                <a:latin typeface="Courier" pitchFamily="2" charset="0"/>
              </a:rPr>
              <a:t>ebx</a:t>
            </a:r>
            <a:r>
              <a:rPr lang="en-US" sz="2000" dirty="0"/>
              <a:t> </a:t>
            </a:r>
            <a:r>
              <a:rPr lang="en-US" sz="2000" b="0" dirty="0"/>
              <a:t>is the lower 4 bytes of </a:t>
            </a:r>
            <a:r>
              <a:rPr lang="en-US" sz="2000" dirty="0">
                <a:latin typeface="Courier" pitchFamily="2" charset="0"/>
              </a:rPr>
              <a:t>%</a:t>
            </a:r>
            <a:r>
              <a:rPr lang="en-US" sz="2000" dirty="0" err="1">
                <a:latin typeface="Courier" pitchFamily="2" charset="0"/>
              </a:rPr>
              <a:t>rbx</a:t>
            </a:r>
            <a:endParaRPr lang="en-US" sz="2000" dirty="0">
              <a:latin typeface="Courier" pitchFamily="2" charset="0"/>
            </a:endParaRPr>
          </a:p>
          <a:p>
            <a:pPr lvl="1"/>
            <a:r>
              <a:rPr lang="en-US" sz="2000" b="0" dirty="0"/>
              <a:t>…</a:t>
            </a:r>
          </a:p>
          <a:p>
            <a:endParaRPr lang="en-US" sz="2000" b="0" dirty="0">
              <a:latin typeface="Courier" pitchFamily="2" charset="0"/>
            </a:endParaRPr>
          </a:p>
          <a:p>
            <a:r>
              <a:rPr lang="en-US" sz="2000" dirty="0" err="1">
                <a:latin typeface="Courier" pitchFamily="2" charset="0"/>
              </a:rPr>
              <a:t>movl</a:t>
            </a:r>
            <a:r>
              <a:rPr lang="en-US" sz="2000" b="0" dirty="0"/>
              <a:t>, </a:t>
            </a:r>
            <a:r>
              <a:rPr lang="en-US" sz="2000" dirty="0" err="1">
                <a:latin typeface="Courier" pitchFamily="2" charset="0"/>
              </a:rPr>
              <a:t>addl</a:t>
            </a:r>
            <a:r>
              <a:rPr lang="en-US" sz="2000" b="0" dirty="0"/>
              <a:t>, </a:t>
            </a:r>
            <a:r>
              <a:rPr lang="en-US" sz="2000" dirty="0" err="1">
                <a:latin typeface="Courier" pitchFamily="2" charset="0"/>
              </a:rPr>
              <a:t>subl</a:t>
            </a:r>
            <a:r>
              <a:rPr lang="en-US" sz="2000" b="0" dirty="0"/>
              <a:t>, … access the lower 4 bytes of the source and destination (textbook p183)</a:t>
            </a:r>
          </a:p>
          <a:p>
            <a:pPr lvl="1"/>
            <a:r>
              <a:rPr lang="en-US" sz="2000" b="0" dirty="0"/>
              <a:t>E.g., “</a:t>
            </a:r>
            <a:r>
              <a:rPr lang="en-US" sz="2000" dirty="0" err="1">
                <a:latin typeface="Courier" pitchFamily="2" charset="0"/>
              </a:rPr>
              <a:t>movl</a:t>
            </a:r>
            <a:r>
              <a:rPr lang="en-US" sz="2000" dirty="0">
                <a:latin typeface="Courier" pitchFamily="2" charset="0"/>
              </a:rPr>
              <a:t> %</a:t>
            </a:r>
            <a:r>
              <a:rPr lang="en-US" sz="2000" dirty="0" err="1">
                <a:latin typeface="Courier" pitchFamily="2" charset="0"/>
              </a:rPr>
              <a:t>eax</a:t>
            </a:r>
            <a:r>
              <a:rPr lang="en-US" sz="2000" dirty="0">
                <a:latin typeface="Courier" pitchFamily="2" charset="0"/>
              </a:rPr>
              <a:t>,%</a:t>
            </a:r>
            <a:r>
              <a:rPr lang="en-US" sz="2000" dirty="0" err="1">
                <a:latin typeface="Courier" pitchFamily="2" charset="0"/>
              </a:rPr>
              <a:t>ebx</a:t>
            </a:r>
            <a:r>
              <a:rPr lang="en-US" sz="2000" b="0" dirty="0"/>
              <a:t>” moves the 4 bytes from %</a:t>
            </a:r>
            <a:r>
              <a:rPr lang="en-US" sz="2000" b="0" dirty="0" err="1"/>
              <a:t>eax</a:t>
            </a:r>
            <a:r>
              <a:rPr lang="en-US" sz="2000" b="0" dirty="0"/>
              <a:t> to %</a:t>
            </a:r>
            <a:r>
              <a:rPr lang="en-US" sz="2000" b="0" dirty="0" err="1"/>
              <a:t>ebx</a:t>
            </a:r>
            <a:endParaRPr lang="en-US" sz="2000" b="0" dirty="0"/>
          </a:p>
          <a:p>
            <a:pPr lvl="1"/>
            <a:r>
              <a:rPr lang="en-US" sz="2000" b="0" dirty="0"/>
              <a:t>E.g., “</a:t>
            </a:r>
            <a:r>
              <a:rPr lang="en-US" sz="2000" dirty="0" err="1">
                <a:latin typeface="Courier" pitchFamily="2" charset="0"/>
              </a:rPr>
              <a:t>movl</a:t>
            </a:r>
            <a:r>
              <a:rPr lang="en-US" sz="2000" dirty="0">
                <a:latin typeface="Courier" pitchFamily="2" charset="0"/>
              </a:rPr>
              <a:t> (%</a:t>
            </a:r>
            <a:r>
              <a:rPr lang="en-US" sz="2000" dirty="0" err="1">
                <a:latin typeface="Courier" pitchFamily="2" charset="0"/>
              </a:rPr>
              <a:t>rax</a:t>
            </a:r>
            <a:r>
              <a:rPr lang="en-US" sz="2000" dirty="0">
                <a:latin typeface="Courier" pitchFamily="2" charset="0"/>
              </a:rPr>
              <a:t>),%</a:t>
            </a:r>
            <a:r>
              <a:rPr lang="en-US" sz="2000" dirty="0" err="1">
                <a:latin typeface="Courier" pitchFamily="2" charset="0"/>
              </a:rPr>
              <a:t>ebx</a:t>
            </a:r>
            <a:r>
              <a:rPr lang="en-US" sz="2000" b="0" dirty="0"/>
              <a:t>” moves the 4 bytes at memory address %</a:t>
            </a:r>
            <a:r>
              <a:rPr lang="en-US" sz="2000" b="0" dirty="0" err="1"/>
              <a:t>rax</a:t>
            </a:r>
            <a:r>
              <a:rPr lang="en-US" sz="2000" b="0" dirty="0"/>
              <a:t> to %</a:t>
            </a:r>
            <a:r>
              <a:rPr lang="en-US" sz="2000" b="0" dirty="0" err="1"/>
              <a:t>ebx</a:t>
            </a:r>
            <a:r>
              <a:rPr lang="en-US" sz="2000" b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47643347"/>
      </p:ext>
    </p:extLst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1" name="Rectangle 3"/>
          <p:cNvSpPr>
            <a:spLocks noChangeArrowheads="1"/>
          </p:cNvSpPr>
          <p:nvPr/>
        </p:nvSpPr>
        <p:spPr bwMode="auto">
          <a:xfrm>
            <a:off x="3582436" y="3535828"/>
            <a:ext cx="5496640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500" dirty="0">
                <a:latin typeface="Courier New" pitchFamily="49" charset="0"/>
              </a:rPr>
              <a:t>.L11:                       # </a:t>
            </a:r>
            <a:r>
              <a:rPr lang="cs-CZ" sz="1500" dirty="0" err="1">
                <a:latin typeface="Courier New" pitchFamily="49" charset="0"/>
              </a:rPr>
              <a:t>loop</a:t>
            </a:r>
            <a:r>
              <a:rPr lang="cs-CZ" sz="1500" dirty="0">
                <a:latin typeface="Courier New" pitchFamily="49" charset="0"/>
              </a:rPr>
              <a:t>: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movslq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 16(%rdi), %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    # i = M[r+16]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   %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esi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,(%rdi,%rax,4) # M[r+4*i] = val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movq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   24(%rdi), %rdi     #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r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= M[r+24]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testq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  %rdi, %rdi         # Test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r</a:t>
            </a:r>
            <a:endParaRPr lang="cs-CZ" sz="15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jne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    .L11               #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if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!=0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loop</a:t>
            </a:r>
            <a:endParaRPr lang="cs-CZ" sz="15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324612" name="Rectangle 4"/>
          <p:cNvSpPr>
            <a:spLocks noChangeArrowheads="1"/>
          </p:cNvSpPr>
          <p:nvPr/>
        </p:nvSpPr>
        <p:spPr bwMode="auto">
          <a:xfrm>
            <a:off x="106484" y="3535828"/>
            <a:ext cx="3389070" cy="21672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nn-NO" sz="1500" dirty="0" err="1">
                <a:latin typeface="Courier New" pitchFamily="-96" charset="0"/>
              </a:rPr>
              <a:t>void</a:t>
            </a:r>
            <a:r>
              <a:rPr lang="nn-NO" sz="1500" dirty="0">
                <a:latin typeface="Courier New" pitchFamily="-96" charset="0"/>
              </a:rPr>
              <a:t> </a:t>
            </a:r>
            <a:r>
              <a:rPr lang="nn-NO" sz="1500" dirty="0" err="1">
                <a:latin typeface="Courier New" pitchFamily="-96" charset="0"/>
              </a:rPr>
              <a:t>set_val</a:t>
            </a:r>
            <a:r>
              <a:rPr lang="nn-NO" sz="1500" dirty="0">
                <a:latin typeface="Courier New" pitchFamily="-96" charset="0"/>
              </a:rPr>
              <a:t> 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 (</a:t>
            </a:r>
            <a:r>
              <a:rPr lang="nn-NO" sz="1500" dirty="0" err="1">
                <a:latin typeface="Courier New" pitchFamily="-96" charset="0"/>
              </a:rPr>
              <a:t>struct</a:t>
            </a:r>
            <a:r>
              <a:rPr lang="nn-NO" sz="1500" dirty="0">
                <a:latin typeface="Courier New" pitchFamily="-96" charset="0"/>
              </a:rPr>
              <a:t> rec *r, </a:t>
            </a:r>
            <a:r>
              <a:rPr lang="nn-NO" sz="1500" dirty="0" err="1">
                <a:latin typeface="Courier New" pitchFamily="-96" charset="0"/>
              </a:rPr>
              <a:t>size_t</a:t>
            </a:r>
            <a:r>
              <a:rPr lang="nn-NO" sz="1500" dirty="0">
                <a:latin typeface="Courier New" pitchFamily="-96" charset="0"/>
              </a:rPr>
              <a:t> val)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  do {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    int i = r-&gt;i;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    r-&gt;a[i] = val;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    r = r-&gt;</a:t>
            </a:r>
            <a:r>
              <a:rPr lang="nn-NO" sz="1500" dirty="0" err="1">
                <a:latin typeface="Courier New" pitchFamily="-96" charset="0"/>
              </a:rPr>
              <a:t>next</a:t>
            </a:r>
            <a:r>
              <a:rPr lang="nn-NO" sz="15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  } </a:t>
            </a:r>
            <a:r>
              <a:rPr lang="nn-NO" sz="1500" dirty="0" err="1">
                <a:latin typeface="Courier New" pitchFamily="-96" charset="0"/>
              </a:rPr>
              <a:t>while</a:t>
            </a:r>
            <a:r>
              <a:rPr lang="nn-NO" sz="1500" dirty="0">
                <a:latin typeface="Courier New" pitchFamily="-96" charset="0"/>
              </a:rPr>
              <a:t> (r);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}</a:t>
            </a:r>
          </a:p>
        </p:txBody>
      </p:sp>
      <p:sp>
        <p:nvSpPr>
          <p:cNvPr id="121860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72263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Example: Following Linked List</a:t>
            </a:r>
          </a:p>
        </p:txBody>
      </p:sp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6092392" y="5257465"/>
          <a:ext cx="1945323" cy="1112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102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3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itchFamily="34" charset="0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itchFamily="34" charset="0"/>
                        </a:rPr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sz="1600" b="1" dirty="0" err="1">
                          <a:latin typeface="Courier New" pitchFamily="49" charset="0"/>
                          <a:cs typeface="Courier New" pitchFamily="49" charset="0"/>
                        </a:rPr>
                        <a:t>rdi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sz="1600" b="1" dirty="0" err="1">
                          <a:latin typeface="Courier New" pitchFamily="49" charset="0"/>
                          <a:cs typeface="Courier New" pitchFamily="49" charset="0"/>
                        </a:rPr>
                        <a:t>rsi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err="1">
                          <a:latin typeface="Courier New" pitchFamily="49" charset="0"/>
                          <a:cs typeface="Courier New" pitchFamily="49" charset="0"/>
                        </a:rPr>
                        <a:t>val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2" name="Line 14"/>
          <p:cNvSpPr>
            <a:spLocks noChangeShapeType="1"/>
          </p:cNvSpPr>
          <p:nvPr/>
        </p:nvSpPr>
        <p:spPr bwMode="auto">
          <a:xfrm>
            <a:off x="5149284" y="1753162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Rectangle 15"/>
          <p:cNvSpPr>
            <a:spLocks noChangeArrowheads="1"/>
          </p:cNvSpPr>
          <p:nvPr/>
        </p:nvSpPr>
        <p:spPr bwMode="auto">
          <a:xfrm>
            <a:off x="4996884" y="1372162"/>
            <a:ext cx="110639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>
                <a:latin typeface="Courier New" pitchFamily="-96" charset="0"/>
              </a:rPr>
              <a:t>r+4*</a:t>
            </a:r>
            <a:r>
              <a:rPr lang="en-US" dirty="0" err="1">
                <a:latin typeface="Courier New" pitchFamily="-96" charset="0"/>
              </a:rPr>
              <a:t>i</a:t>
            </a:r>
            <a:endParaRPr lang="en-US" dirty="0">
              <a:latin typeface="Courier New" pitchFamily="-96" charset="0"/>
            </a:endParaRPr>
          </a:p>
        </p:txBody>
      </p:sp>
      <p:sp>
        <p:nvSpPr>
          <p:cNvPr id="44" name="Rectangle 11"/>
          <p:cNvSpPr>
            <a:spLocks noChangeArrowheads="1"/>
          </p:cNvSpPr>
          <p:nvPr/>
        </p:nvSpPr>
        <p:spPr bwMode="auto">
          <a:xfrm>
            <a:off x="4254363" y="2173868"/>
            <a:ext cx="1739478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4110347" y="1372162"/>
            <a:ext cx="3979019" cy="1611991"/>
            <a:chOff x="4283968" y="1024921"/>
            <a:chExt cx="3979019" cy="1611991"/>
          </a:xfrm>
        </p:grpSpPr>
        <p:sp>
          <p:nvSpPr>
            <p:cNvPr id="46" name="Line 16"/>
            <p:cNvSpPr>
              <a:spLocks noChangeShapeType="1"/>
            </p:cNvSpPr>
            <p:nvPr/>
          </p:nvSpPr>
          <p:spPr bwMode="auto">
            <a:xfrm>
              <a:off x="4436368" y="140592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Rectangle 17"/>
            <p:cNvSpPr>
              <a:spLocks noChangeArrowheads="1"/>
            </p:cNvSpPr>
            <p:nvPr/>
          </p:nvSpPr>
          <p:spPr bwMode="auto">
            <a:xfrm>
              <a:off x="4283968" y="1024921"/>
              <a:ext cx="366713" cy="4572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Courier New" pitchFamily="-96" charset="0"/>
                </a:rPr>
                <a:t>r</a:t>
              </a:r>
            </a:p>
          </p:txBody>
        </p:sp>
        <p:sp>
          <p:nvSpPr>
            <p:cNvPr id="52" name="Rectangle 10"/>
            <p:cNvSpPr>
              <a:spLocks noChangeArrowheads="1"/>
            </p:cNvSpPr>
            <p:nvPr/>
          </p:nvSpPr>
          <p:spPr bwMode="auto">
            <a:xfrm>
              <a:off x="6161106" y="182662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 err="1">
                  <a:latin typeface="Courier New" pitchFamily="-96" charset="0"/>
                </a:rPr>
                <a:t>i</a:t>
              </a:r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53" name="Rectangle 12"/>
            <p:cNvSpPr>
              <a:spLocks noChangeArrowheads="1"/>
            </p:cNvSpPr>
            <p:nvPr/>
          </p:nvSpPr>
          <p:spPr bwMode="auto">
            <a:xfrm>
              <a:off x="7037406" y="182662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>
                  <a:latin typeface="Courier New" pitchFamily="-96" charset="0"/>
                </a:rPr>
                <a:t>next</a:t>
              </a:r>
            </a:p>
          </p:txBody>
        </p:sp>
        <p:sp>
          <p:nvSpPr>
            <p:cNvPr id="54" name="Rectangle 13"/>
            <p:cNvSpPr>
              <a:spLocks noChangeArrowheads="1"/>
            </p:cNvSpPr>
            <p:nvPr/>
          </p:nvSpPr>
          <p:spPr bwMode="auto">
            <a:xfrm>
              <a:off x="4355976" y="2242552"/>
              <a:ext cx="333375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0</a:t>
              </a:r>
            </a:p>
          </p:txBody>
        </p:sp>
        <p:sp>
          <p:nvSpPr>
            <p:cNvPr id="55" name="Rectangle 14"/>
            <p:cNvSpPr>
              <a:spLocks noChangeArrowheads="1"/>
            </p:cNvSpPr>
            <p:nvPr/>
          </p:nvSpPr>
          <p:spPr bwMode="auto">
            <a:xfrm>
              <a:off x="5886488" y="2239367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16</a:t>
              </a:r>
            </a:p>
          </p:txBody>
        </p:sp>
        <p:sp>
          <p:nvSpPr>
            <p:cNvPr id="56" name="Rectangle 15"/>
            <p:cNvSpPr>
              <a:spLocks noChangeArrowheads="1"/>
            </p:cNvSpPr>
            <p:nvPr/>
          </p:nvSpPr>
          <p:spPr bwMode="auto">
            <a:xfrm>
              <a:off x="6794518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24</a:t>
              </a:r>
            </a:p>
          </p:txBody>
        </p:sp>
        <p:sp>
          <p:nvSpPr>
            <p:cNvPr id="57" name="Rectangle 16"/>
            <p:cNvSpPr>
              <a:spLocks noChangeArrowheads="1"/>
            </p:cNvSpPr>
            <p:nvPr/>
          </p:nvSpPr>
          <p:spPr bwMode="auto">
            <a:xfrm>
              <a:off x="7772419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32</a:t>
              </a:r>
            </a:p>
          </p:txBody>
        </p:sp>
      </p:grpSp>
      <p:sp>
        <p:nvSpPr>
          <p:cNvPr id="58" name="Rectangle 2"/>
          <p:cNvSpPr>
            <a:spLocks noChangeArrowheads="1"/>
          </p:cNvSpPr>
          <p:nvPr/>
        </p:nvSpPr>
        <p:spPr bwMode="auto">
          <a:xfrm>
            <a:off x="347281" y="1644253"/>
            <a:ext cx="329629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a[4];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*next;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  <p:sp>
        <p:nvSpPr>
          <p:cNvPr id="6" name="Freeform 5"/>
          <p:cNvSpPr/>
          <p:nvPr/>
        </p:nvSpPr>
        <p:spPr>
          <a:xfrm>
            <a:off x="7292050" y="1736203"/>
            <a:ext cx="856526" cy="451413"/>
          </a:xfrm>
          <a:custGeom>
            <a:avLst/>
            <a:gdLst>
              <a:gd name="connsiteX0" fmla="*/ 0 w 856526"/>
              <a:gd name="connsiteY0" fmla="*/ 451413 h 451413"/>
              <a:gd name="connsiteX1" fmla="*/ 497711 w 856526"/>
              <a:gd name="connsiteY1" fmla="*/ 0 h 451413"/>
              <a:gd name="connsiteX2" fmla="*/ 856526 w 856526"/>
              <a:gd name="connsiteY2" fmla="*/ 451413 h 451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56526" h="451413">
                <a:moveTo>
                  <a:pt x="0" y="451413"/>
                </a:moveTo>
                <a:cubicBezTo>
                  <a:pt x="177478" y="225706"/>
                  <a:pt x="354957" y="0"/>
                  <a:pt x="497711" y="0"/>
                </a:cubicBezTo>
                <a:cubicBezTo>
                  <a:pt x="640465" y="0"/>
                  <a:pt x="856526" y="451413"/>
                  <a:pt x="856526" y="451413"/>
                </a:cubicBezTo>
              </a:path>
            </a:pathLst>
          </a:cu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8136606" y="2180742"/>
            <a:ext cx="848129" cy="431800"/>
            <a:chOff x="2432118" y="6404427"/>
            <a:chExt cx="3485722" cy="431800"/>
          </a:xfrm>
        </p:grpSpPr>
        <p:sp>
          <p:nvSpPr>
            <p:cNvPr id="76" name="Rectangle 10"/>
            <p:cNvSpPr>
              <a:spLocks noChangeArrowheads="1"/>
            </p:cNvSpPr>
            <p:nvPr/>
          </p:nvSpPr>
          <p:spPr bwMode="auto">
            <a:xfrm>
              <a:off x="4171596" y="640442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77" name="Rectangle 12"/>
            <p:cNvSpPr>
              <a:spLocks noChangeArrowheads="1"/>
            </p:cNvSpPr>
            <p:nvPr/>
          </p:nvSpPr>
          <p:spPr bwMode="auto">
            <a:xfrm>
              <a:off x="5047896" y="640442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82" name="Rectangle 11"/>
            <p:cNvSpPr>
              <a:spLocks noChangeArrowheads="1"/>
            </p:cNvSpPr>
            <p:nvPr/>
          </p:nvSpPr>
          <p:spPr bwMode="auto">
            <a:xfrm>
              <a:off x="2432118" y="6404427"/>
              <a:ext cx="1739478" cy="431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eaLnBrk="0" hangingPunct="0">
                <a:defRPr/>
              </a:pPr>
              <a:endParaRPr lang="en-US" sz="2000" dirty="0">
                <a:latin typeface="Courier New" pitchFamily="49" charset="0"/>
                <a:ea typeface="+mn-ea"/>
                <a:cs typeface="+mn-cs"/>
              </a:endParaRPr>
            </a:p>
          </p:txBody>
        </p:sp>
      </p:grpSp>
      <p:sp>
        <p:nvSpPr>
          <p:cNvPr id="88" name="Rectangle 87"/>
          <p:cNvSpPr/>
          <p:nvPr/>
        </p:nvSpPr>
        <p:spPr>
          <a:xfrm>
            <a:off x="381000" y="4259014"/>
            <a:ext cx="533400" cy="254643"/>
          </a:xfrm>
          <a:prstGeom prst="rect">
            <a:avLst/>
          </a:prstGeom>
          <a:noFill/>
          <a:ln w="25400" cap="flat">
            <a:solidFill>
              <a:srgbClr val="FF0000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3650213" y="4469809"/>
            <a:ext cx="5334521" cy="492601"/>
          </a:xfrm>
          <a:prstGeom prst="rect">
            <a:avLst/>
          </a:prstGeom>
          <a:noFill/>
          <a:ln w="25400" cap="flat">
            <a:solidFill>
              <a:srgbClr val="FF0000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3643576" y="3566490"/>
            <a:ext cx="5334521" cy="267787"/>
          </a:xfrm>
          <a:prstGeom prst="rect">
            <a:avLst/>
          </a:prstGeom>
          <a:noFill/>
          <a:ln w="25400" cap="flat">
            <a:solidFill>
              <a:srgbClr val="FF0000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153A588-E1F7-B043-A490-FB432A52DBC4}"/>
              </a:ext>
            </a:extLst>
          </p:cNvPr>
          <p:cNvSpPr/>
          <p:nvPr/>
        </p:nvSpPr>
        <p:spPr>
          <a:xfrm>
            <a:off x="406637" y="5164327"/>
            <a:ext cx="1379434" cy="254643"/>
          </a:xfrm>
          <a:prstGeom prst="rect">
            <a:avLst/>
          </a:prstGeom>
          <a:noFill/>
          <a:ln w="25400" cap="flat">
            <a:solidFill>
              <a:srgbClr val="FF0000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</p:spTree>
    <p:extLst>
      <p:ext uri="{BB962C8B-B14F-4D97-AF65-F5344CB8AC3E}">
        <p14:creationId xmlns:p14="http://schemas.microsoft.com/office/powerpoint/2010/main" val="336763919"/>
      </p:ext>
    </p:extLst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1" name="Rectangle 3"/>
          <p:cNvSpPr>
            <a:spLocks noChangeArrowheads="1"/>
          </p:cNvSpPr>
          <p:nvPr/>
        </p:nvSpPr>
        <p:spPr bwMode="auto">
          <a:xfrm>
            <a:off x="3582436" y="3535828"/>
            <a:ext cx="5496640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500" dirty="0">
                <a:latin typeface="Courier New" pitchFamily="49" charset="0"/>
              </a:rPr>
              <a:t>.L11:                       # </a:t>
            </a:r>
            <a:r>
              <a:rPr lang="cs-CZ" sz="1500" dirty="0" err="1">
                <a:latin typeface="Courier New" pitchFamily="49" charset="0"/>
              </a:rPr>
              <a:t>loop</a:t>
            </a:r>
            <a:r>
              <a:rPr lang="cs-CZ" sz="1500" dirty="0">
                <a:latin typeface="Courier New" pitchFamily="49" charset="0"/>
              </a:rPr>
              <a:t>: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movslq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 16(%rdi), %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    # i = M[r+16]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   %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esi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,(%rdi,%rax,4) # M[r+4*i] = val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movq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   24(%rdi), %rdi     #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r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= M[r+24]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testq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  %rdi, %rdi         # Test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r</a:t>
            </a:r>
            <a:endParaRPr lang="cs-CZ" sz="15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jne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    .L11               #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if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!=0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loop</a:t>
            </a:r>
            <a:endParaRPr lang="cs-CZ" sz="15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324612" name="Rectangle 4"/>
          <p:cNvSpPr>
            <a:spLocks noChangeArrowheads="1"/>
          </p:cNvSpPr>
          <p:nvPr/>
        </p:nvSpPr>
        <p:spPr bwMode="auto">
          <a:xfrm>
            <a:off x="106484" y="3535828"/>
            <a:ext cx="3389070" cy="21672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nn-NO" sz="1500" dirty="0" err="1">
                <a:latin typeface="Courier New" pitchFamily="-96" charset="0"/>
              </a:rPr>
              <a:t>void</a:t>
            </a:r>
            <a:r>
              <a:rPr lang="nn-NO" sz="1500" dirty="0">
                <a:latin typeface="Courier New" pitchFamily="-96" charset="0"/>
              </a:rPr>
              <a:t> </a:t>
            </a:r>
            <a:r>
              <a:rPr lang="nn-NO" sz="1500" dirty="0" err="1">
                <a:latin typeface="Courier New" pitchFamily="-96" charset="0"/>
              </a:rPr>
              <a:t>set_val</a:t>
            </a:r>
            <a:r>
              <a:rPr lang="nn-NO" sz="1500" dirty="0">
                <a:latin typeface="Courier New" pitchFamily="-96" charset="0"/>
              </a:rPr>
              <a:t> 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 (</a:t>
            </a:r>
            <a:r>
              <a:rPr lang="nn-NO" sz="1500" dirty="0" err="1">
                <a:latin typeface="Courier New" pitchFamily="-96" charset="0"/>
              </a:rPr>
              <a:t>struct</a:t>
            </a:r>
            <a:r>
              <a:rPr lang="nn-NO" sz="1500" dirty="0">
                <a:latin typeface="Courier New" pitchFamily="-96" charset="0"/>
              </a:rPr>
              <a:t> rec *r, </a:t>
            </a:r>
            <a:r>
              <a:rPr lang="nn-NO" sz="1500" dirty="0" err="1">
                <a:latin typeface="Courier New" pitchFamily="-96" charset="0"/>
              </a:rPr>
              <a:t>size_t</a:t>
            </a:r>
            <a:r>
              <a:rPr lang="nn-NO" sz="1500" dirty="0">
                <a:latin typeface="Courier New" pitchFamily="-96" charset="0"/>
              </a:rPr>
              <a:t> val)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  do {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    int i = r-&gt;i;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    r-&gt;a[i] = val;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    r = r-&gt;</a:t>
            </a:r>
            <a:r>
              <a:rPr lang="nn-NO" sz="1500" dirty="0" err="1">
                <a:latin typeface="Courier New" pitchFamily="-96" charset="0"/>
              </a:rPr>
              <a:t>next</a:t>
            </a:r>
            <a:r>
              <a:rPr lang="nn-NO" sz="15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  } </a:t>
            </a:r>
            <a:r>
              <a:rPr lang="nn-NO" sz="1500" dirty="0" err="1">
                <a:latin typeface="Courier New" pitchFamily="-96" charset="0"/>
              </a:rPr>
              <a:t>while</a:t>
            </a:r>
            <a:r>
              <a:rPr lang="nn-NO" sz="1500" dirty="0">
                <a:latin typeface="Courier New" pitchFamily="-96" charset="0"/>
              </a:rPr>
              <a:t> (r);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}</a:t>
            </a:r>
          </a:p>
        </p:txBody>
      </p:sp>
      <p:sp>
        <p:nvSpPr>
          <p:cNvPr id="121860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72263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Example: Following Linked List</a:t>
            </a:r>
          </a:p>
        </p:txBody>
      </p:sp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6092392" y="5257465"/>
          <a:ext cx="1945323" cy="1112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102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3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itchFamily="34" charset="0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itchFamily="34" charset="0"/>
                        </a:rPr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sz="1600" b="1" dirty="0" err="1">
                          <a:latin typeface="Courier New" pitchFamily="49" charset="0"/>
                          <a:cs typeface="Courier New" pitchFamily="49" charset="0"/>
                        </a:rPr>
                        <a:t>rdi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sz="1600" b="1" dirty="0" err="1">
                          <a:latin typeface="Courier New" pitchFamily="49" charset="0"/>
                          <a:cs typeface="Courier New" pitchFamily="49" charset="0"/>
                        </a:rPr>
                        <a:t>rsi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err="1">
                          <a:latin typeface="Courier New" pitchFamily="49" charset="0"/>
                          <a:cs typeface="Courier New" pitchFamily="49" charset="0"/>
                        </a:rPr>
                        <a:t>val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2" name="Line 14"/>
          <p:cNvSpPr>
            <a:spLocks noChangeShapeType="1"/>
          </p:cNvSpPr>
          <p:nvPr/>
        </p:nvSpPr>
        <p:spPr bwMode="auto">
          <a:xfrm>
            <a:off x="5149284" y="1753162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Rectangle 15"/>
          <p:cNvSpPr>
            <a:spLocks noChangeArrowheads="1"/>
          </p:cNvSpPr>
          <p:nvPr/>
        </p:nvSpPr>
        <p:spPr bwMode="auto">
          <a:xfrm>
            <a:off x="4996884" y="1372162"/>
            <a:ext cx="110639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>
                <a:latin typeface="Courier New" pitchFamily="-96" charset="0"/>
              </a:rPr>
              <a:t>r+4*</a:t>
            </a:r>
            <a:r>
              <a:rPr lang="en-US" dirty="0" err="1">
                <a:latin typeface="Courier New" pitchFamily="-96" charset="0"/>
              </a:rPr>
              <a:t>i</a:t>
            </a:r>
            <a:endParaRPr lang="en-US" dirty="0">
              <a:latin typeface="Courier New" pitchFamily="-96" charset="0"/>
            </a:endParaRPr>
          </a:p>
        </p:txBody>
      </p:sp>
      <p:sp>
        <p:nvSpPr>
          <p:cNvPr id="44" name="Rectangle 11"/>
          <p:cNvSpPr>
            <a:spLocks noChangeArrowheads="1"/>
          </p:cNvSpPr>
          <p:nvPr/>
        </p:nvSpPr>
        <p:spPr bwMode="auto">
          <a:xfrm>
            <a:off x="4254363" y="2173868"/>
            <a:ext cx="1739478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4110347" y="1372162"/>
            <a:ext cx="3979019" cy="1611991"/>
            <a:chOff x="4283968" y="1024921"/>
            <a:chExt cx="3979019" cy="1611991"/>
          </a:xfrm>
        </p:grpSpPr>
        <p:sp>
          <p:nvSpPr>
            <p:cNvPr id="46" name="Line 16"/>
            <p:cNvSpPr>
              <a:spLocks noChangeShapeType="1"/>
            </p:cNvSpPr>
            <p:nvPr/>
          </p:nvSpPr>
          <p:spPr bwMode="auto">
            <a:xfrm>
              <a:off x="4436368" y="140592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Rectangle 17"/>
            <p:cNvSpPr>
              <a:spLocks noChangeArrowheads="1"/>
            </p:cNvSpPr>
            <p:nvPr/>
          </p:nvSpPr>
          <p:spPr bwMode="auto">
            <a:xfrm>
              <a:off x="4283968" y="1024921"/>
              <a:ext cx="366713" cy="4572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Courier New" pitchFamily="-96" charset="0"/>
                </a:rPr>
                <a:t>r</a:t>
              </a:r>
            </a:p>
          </p:txBody>
        </p:sp>
        <p:sp>
          <p:nvSpPr>
            <p:cNvPr id="52" name="Rectangle 10"/>
            <p:cNvSpPr>
              <a:spLocks noChangeArrowheads="1"/>
            </p:cNvSpPr>
            <p:nvPr/>
          </p:nvSpPr>
          <p:spPr bwMode="auto">
            <a:xfrm>
              <a:off x="6161106" y="182662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 err="1">
                  <a:latin typeface="Courier New" pitchFamily="-96" charset="0"/>
                </a:rPr>
                <a:t>i</a:t>
              </a:r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53" name="Rectangle 12"/>
            <p:cNvSpPr>
              <a:spLocks noChangeArrowheads="1"/>
            </p:cNvSpPr>
            <p:nvPr/>
          </p:nvSpPr>
          <p:spPr bwMode="auto">
            <a:xfrm>
              <a:off x="7037406" y="182662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>
                  <a:latin typeface="Courier New" pitchFamily="-96" charset="0"/>
                </a:rPr>
                <a:t>next</a:t>
              </a:r>
            </a:p>
          </p:txBody>
        </p:sp>
        <p:sp>
          <p:nvSpPr>
            <p:cNvPr id="54" name="Rectangle 13"/>
            <p:cNvSpPr>
              <a:spLocks noChangeArrowheads="1"/>
            </p:cNvSpPr>
            <p:nvPr/>
          </p:nvSpPr>
          <p:spPr bwMode="auto">
            <a:xfrm>
              <a:off x="4355976" y="2242552"/>
              <a:ext cx="333375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0</a:t>
              </a:r>
            </a:p>
          </p:txBody>
        </p:sp>
        <p:sp>
          <p:nvSpPr>
            <p:cNvPr id="55" name="Rectangle 14"/>
            <p:cNvSpPr>
              <a:spLocks noChangeArrowheads="1"/>
            </p:cNvSpPr>
            <p:nvPr/>
          </p:nvSpPr>
          <p:spPr bwMode="auto">
            <a:xfrm>
              <a:off x="5886488" y="2239367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16</a:t>
              </a:r>
            </a:p>
          </p:txBody>
        </p:sp>
        <p:sp>
          <p:nvSpPr>
            <p:cNvPr id="56" name="Rectangle 15"/>
            <p:cNvSpPr>
              <a:spLocks noChangeArrowheads="1"/>
            </p:cNvSpPr>
            <p:nvPr/>
          </p:nvSpPr>
          <p:spPr bwMode="auto">
            <a:xfrm>
              <a:off x="6794518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24</a:t>
              </a:r>
            </a:p>
          </p:txBody>
        </p:sp>
        <p:sp>
          <p:nvSpPr>
            <p:cNvPr id="57" name="Rectangle 16"/>
            <p:cNvSpPr>
              <a:spLocks noChangeArrowheads="1"/>
            </p:cNvSpPr>
            <p:nvPr/>
          </p:nvSpPr>
          <p:spPr bwMode="auto">
            <a:xfrm>
              <a:off x="7772419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32</a:t>
              </a:r>
            </a:p>
          </p:txBody>
        </p:sp>
      </p:grpSp>
      <p:sp>
        <p:nvSpPr>
          <p:cNvPr id="58" name="Rectangle 2"/>
          <p:cNvSpPr>
            <a:spLocks noChangeArrowheads="1"/>
          </p:cNvSpPr>
          <p:nvPr/>
        </p:nvSpPr>
        <p:spPr bwMode="auto">
          <a:xfrm>
            <a:off x="347281" y="1644253"/>
            <a:ext cx="329629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a[4];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*next;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  <p:sp>
        <p:nvSpPr>
          <p:cNvPr id="6" name="Freeform 5"/>
          <p:cNvSpPr/>
          <p:nvPr/>
        </p:nvSpPr>
        <p:spPr>
          <a:xfrm>
            <a:off x="7292050" y="1736203"/>
            <a:ext cx="856526" cy="451413"/>
          </a:xfrm>
          <a:custGeom>
            <a:avLst/>
            <a:gdLst>
              <a:gd name="connsiteX0" fmla="*/ 0 w 856526"/>
              <a:gd name="connsiteY0" fmla="*/ 451413 h 451413"/>
              <a:gd name="connsiteX1" fmla="*/ 497711 w 856526"/>
              <a:gd name="connsiteY1" fmla="*/ 0 h 451413"/>
              <a:gd name="connsiteX2" fmla="*/ 856526 w 856526"/>
              <a:gd name="connsiteY2" fmla="*/ 451413 h 451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56526" h="451413">
                <a:moveTo>
                  <a:pt x="0" y="451413"/>
                </a:moveTo>
                <a:cubicBezTo>
                  <a:pt x="177478" y="225706"/>
                  <a:pt x="354957" y="0"/>
                  <a:pt x="497711" y="0"/>
                </a:cubicBezTo>
                <a:cubicBezTo>
                  <a:pt x="640465" y="0"/>
                  <a:pt x="856526" y="451413"/>
                  <a:pt x="856526" y="451413"/>
                </a:cubicBezTo>
              </a:path>
            </a:pathLst>
          </a:cu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8136606" y="2180742"/>
            <a:ext cx="848129" cy="431800"/>
            <a:chOff x="2432118" y="6404427"/>
            <a:chExt cx="3485722" cy="431800"/>
          </a:xfrm>
        </p:grpSpPr>
        <p:sp>
          <p:nvSpPr>
            <p:cNvPr id="76" name="Rectangle 10"/>
            <p:cNvSpPr>
              <a:spLocks noChangeArrowheads="1"/>
            </p:cNvSpPr>
            <p:nvPr/>
          </p:nvSpPr>
          <p:spPr bwMode="auto">
            <a:xfrm>
              <a:off x="4171596" y="640442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77" name="Rectangle 12"/>
            <p:cNvSpPr>
              <a:spLocks noChangeArrowheads="1"/>
            </p:cNvSpPr>
            <p:nvPr/>
          </p:nvSpPr>
          <p:spPr bwMode="auto">
            <a:xfrm>
              <a:off x="5047896" y="640442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82" name="Rectangle 11"/>
            <p:cNvSpPr>
              <a:spLocks noChangeArrowheads="1"/>
            </p:cNvSpPr>
            <p:nvPr/>
          </p:nvSpPr>
          <p:spPr bwMode="auto">
            <a:xfrm>
              <a:off x="2432118" y="6404427"/>
              <a:ext cx="1739478" cy="431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eaLnBrk="0" hangingPunct="0">
                <a:defRPr/>
              </a:pPr>
              <a:endParaRPr lang="en-US" sz="2000" dirty="0">
                <a:latin typeface="Courier New" pitchFamily="49" charset="0"/>
                <a:ea typeface="+mn-ea"/>
                <a:cs typeface="+mn-cs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578734" y="4486076"/>
            <a:ext cx="1724628" cy="254643"/>
          </a:xfrm>
          <a:prstGeom prst="rect">
            <a:avLst/>
          </a:prstGeom>
          <a:noFill/>
          <a:ln w="25400" cap="flat">
            <a:solidFill>
              <a:srgbClr val="FF0000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3653415" y="3807224"/>
            <a:ext cx="4848033" cy="254643"/>
          </a:xfrm>
          <a:prstGeom prst="rect">
            <a:avLst/>
          </a:prstGeom>
          <a:noFill/>
          <a:ln w="25400" cap="flat">
            <a:solidFill>
              <a:srgbClr val="FF0000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F8BE059-AD90-7C42-ACC7-370C534D724D}"/>
              </a:ext>
            </a:extLst>
          </p:cNvPr>
          <p:cNvSpPr txBox="1"/>
          <p:nvPr/>
        </p:nvSpPr>
        <p:spPr>
          <a:xfrm>
            <a:off x="1247292" y="5954185"/>
            <a:ext cx="4059647" cy="646329"/>
          </a:xfrm>
          <a:prstGeom prst="rect">
            <a:avLst/>
          </a:prstGeom>
          <a:noFill/>
          <a:ln w="12700" cap="flat">
            <a:solidFill>
              <a:schemeClr val="bg2"/>
            </a:solidFill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ourier" pitchFamily="2" charset="0"/>
                <a:cs typeface="Calibri" panose="020F0502020204030204" pitchFamily="34" charset="0"/>
                <a:sym typeface="Arial Narrow Bold"/>
              </a:rPr>
              <a:t>movslq</a:t>
            </a: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 panose="020F0502020204030204" pitchFamily="34" charset="0"/>
                <a:cs typeface="Calibri" panose="020F0502020204030204" pitchFamily="34" charset="0"/>
                <a:sym typeface="Arial Narrow Bold"/>
              </a:rPr>
              <a:t> sign extends 4 bytes to an 8-byte destination (textbook 185)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4E76DB36-60B4-5E46-BF7E-8B051587319F}"/>
              </a:ext>
            </a:extLst>
          </p:cNvPr>
          <p:cNvCxnSpPr>
            <a:endCxn id="55" idx="0"/>
          </p:cNvCxnSpPr>
          <p:nvPr/>
        </p:nvCxnSpPr>
        <p:spPr>
          <a:xfrm flipV="1">
            <a:off x="5149284" y="2586608"/>
            <a:ext cx="808867" cy="1122267"/>
          </a:xfrm>
          <a:prstGeom prst="straightConnector1">
            <a:avLst/>
          </a:prstGeom>
          <a:noFill/>
          <a:ln w="25400" cap="flat">
            <a:solidFill>
              <a:srgbClr val="C00000"/>
            </a:solidFill>
            <a:prstDash val="solid"/>
            <a:bevel/>
            <a:tailEnd type="triangle" w="lg" len="lg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3028853612"/>
      </p:ext>
    </p:extLst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1" name="Rectangle 3"/>
          <p:cNvSpPr>
            <a:spLocks noChangeArrowheads="1"/>
          </p:cNvSpPr>
          <p:nvPr/>
        </p:nvSpPr>
        <p:spPr bwMode="auto">
          <a:xfrm>
            <a:off x="3582436" y="3535828"/>
            <a:ext cx="5496640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500" dirty="0">
                <a:latin typeface="Courier New" pitchFamily="49" charset="0"/>
              </a:rPr>
              <a:t>.L11:                       # </a:t>
            </a:r>
            <a:r>
              <a:rPr lang="cs-CZ" sz="1500" dirty="0" err="1">
                <a:latin typeface="Courier New" pitchFamily="49" charset="0"/>
              </a:rPr>
              <a:t>loop</a:t>
            </a:r>
            <a:r>
              <a:rPr lang="cs-CZ" sz="1500" dirty="0">
                <a:latin typeface="Courier New" pitchFamily="49" charset="0"/>
              </a:rPr>
              <a:t>: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movslq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 16(%rdi), %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    # i = M[r+16]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   %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esi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,(%rdi,%rax,4) # M[r+4*i] = val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movq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   24(%rdi), %rdi     #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r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= M[r+24]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testq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  %rdi, %rdi         # Test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r</a:t>
            </a:r>
            <a:endParaRPr lang="cs-CZ" sz="15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jne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    .L11               #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if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!=0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loop</a:t>
            </a:r>
            <a:endParaRPr lang="cs-CZ" sz="15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324612" name="Rectangle 4"/>
          <p:cNvSpPr>
            <a:spLocks noChangeArrowheads="1"/>
          </p:cNvSpPr>
          <p:nvPr/>
        </p:nvSpPr>
        <p:spPr bwMode="auto">
          <a:xfrm>
            <a:off x="106484" y="3535828"/>
            <a:ext cx="3389070" cy="21672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nn-NO" sz="1500" dirty="0" err="1">
                <a:latin typeface="Courier New" pitchFamily="-96" charset="0"/>
              </a:rPr>
              <a:t>void</a:t>
            </a:r>
            <a:r>
              <a:rPr lang="nn-NO" sz="1500" dirty="0">
                <a:latin typeface="Courier New" pitchFamily="-96" charset="0"/>
              </a:rPr>
              <a:t> </a:t>
            </a:r>
            <a:r>
              <a:rPr lang="nn-NO" sz="1500" dirty="0" err="1">
                <a:latin typeface="Courier New" pitchFamily="-96" charset="0"/>
              </a:rPr>
              <a:t>set_val</a:t>
            </a:r>
            <a:r>
              <a:rPr lang="nn-NO" sz="1500" dirty="0">
                <a:latin typeface="Courier New" pitchFamily="-96" charset="0"/>
              </a:rPr>
              <a:t> 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 (</a:t>
            </a:r>
            <a:r>
              <a:rPr lang="nn-NO" sz="1500" dirty="0" err="1">
                <a:latin typeface="Courier New" pitchFamily="-96" charset="0"/>
              </a:rPr>
              <a:t>struct</a:t>
            </a:r>
            <a:r>
              <a:rPr lang="nn-NO" sz="1500" dirty="0">
                <a:latin typeface="Courier New" pitchFamily="-96" charset="0"/>
              </a:rPr>
              <a:t> rec *r, </a:t>
            </a:r>
            <a:r>
              <a:rPr lang="nn-NO" sz="1500" dirty="0" err="1">
                <a:latin typeface="Courier New" pitchFamily="-96" charset="0"/>
              </a:rPr>
              <a:t>size_t</a:t>
            </a:r>
            <a:r>
              <a:rPr lang="nn-NO" sz="1500" dirty="0">
                <a:latin typeface="Courier New" pitchFamily="-96" charset="0"/>
              </a:rPr>
              <a:t> val)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  do {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    </a:t>
            </a:r>
            <a:r>
              <a:rPr lang="nn-NO" sz="1500" dirty="0" err="1">
                <a:latin typeface="Courier New" pitchFamily="-96" charset="0"/>
              </a:rPr>
              <a:t>int</a:t>
            </a:r>
            <a:r>
              <a:rPr lang="nn-NO" sz="1500" dirty="0">
                <a:latin typeface="Courier New" pitchFamily="-96" charset="0"/>
              </a:rPr>
              <a:t> i = r-&gt;i;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    r-&gt;a[i] = val;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    r = r-&gt;</a:t>
            </a:r>
            <a:r>
              <a:rPr lang="nn-NO" sz="1500" dirty="0" err="1">
                <a:latin typeface="Courier New" pitchFamily="-96" charset="0"/>
              </a:rPr>
              <a:t>next</a:t>
            </a:r>
            <a:r>
              <a:rPr lang="nn-NO" sz="15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  } </a:t>
            </a:r>
            <a:r>
              <a:rPr lang="nn-NO" sz="1500" dirty="0" err="1">
                <a:latin typeface="Courier New" pitchFamily="-96" charset="0"/>
              </a:rPr>
              <a:t>while</a:t>
            </a:r>
            <a:r>
              <a:rPr lang="nn-NO" sz="1500" dirty="0">
                <a:latin typeface="Courier New" pitchFamily="-96" charset="0"/>
              </a:rPr>
              <a:t> (r);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}</a:t>
            </a:r>
          </a:p>
        </p:txBody>
      </p:sp>
      <p:sp>
        <p:nvSpPr>
          <p:cNvPr id="121860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72263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Example: Following Linked List</a:t>
            </a:r>
          </a:p>
        </p:txBody>
      </p:sp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6092392" y="5257465"/>
          <a:ext cx="1945323" cy="1112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102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3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itchFamily="34" charset="0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itchFamily="34" charset="0"/>
                        </a:rPr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sz="1600" b="1" dirty="0" err="1">
                          <a:latin typeface="Courier New" pitchFamily="49" charset="0"/>
                          <a:cs typeface="Courier New" pitchFamily="49" charset="0"/>
                        </a:rPr>
                        <a:t>rdi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sz="1600" b="1" dirty="0" err="1">
                          <a:latin typeface="Courier New" pitchFamily="49" charset="0"/>
                          <a:cs typeface="Courier New" pitchFamily="49" charset="0"/>
                        </a:rPr>
                        <a:t>rsi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err="1">
                          <a:latin typeface="Courier New" pitchFamily="49" charset="0"/>
                          <a:cs typeface="Courier New" pitchFamily="49" charset="0"/>
                        </a:rPr>
                        <a:t>val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2" name="Line 14"/>
          <p:cNvSpPr>
            <a:spLocks noChangeShapeType="1"/>
          </p:cNvSpPr>
          <p:nvPr/>
        </p:nvSpPr>
        <p:spPr bwMode="auto">
          <a:xfrm>
            <a:off x="5149284" y="1753162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Rectangle 15"/>
          <p:cNvSpPr>
            <a:spLocks noChangeArrowheads="1"/>
          </p:cNvSpPr>
          <p:nvPr/>
        </p:nvSpPr>
        <p:spPr bwMode="auto">
          <a:xfrm>
            <a:off x="4996884" y="1372162"/>
            <a:ext cx="110639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>
                <a:latin typeface="Courier New" pitchFamily="-96" charset="0"/>
              </a:rPr>
              <a:t>r+4*</a:t>
            </a:r>
            <a:r>
              <a:rPr lang="en-US" dirty="0" err="1">
                <a:latin typeface="Courier New" pitchFamily="-96" charset="0"/>
              </a:rPr>
              <a:t>i</a:t>
            </a:r>
            <a:endParaRPr lang="en-US" dirty="0">
              <a:latin typeface="Courier New" pitchFamily="-96" charset="0"/>
            </a:endParaRPr>
          </a:p>
        </p:txBody>
      </p:sp>
      <p:sp>
        <p:nvSpPr>
          <p:cNvPr id="44" name="Rectangle 11"/>
          <p:cNvSpPr>
            <a:spLocks noChangeArrowheads="1"/>
          </p:cNvSpPr>
          <p:nvPr/>
        </p:nvSpPr>
        <p:spPr bwMode="auto">
          <a:xfrm>
            <a:off x="4254363" y="2173868"/>
            <a:ext cx="1739478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4110347" y="1372162"/>
            <a:ext cx="3979019" cy="1611991"/>
            <a:chOff x="4283968" y="1024921"/>
            <a:chExt cx="3979019" cy="1611991"/>
          </a:xfrm>
        </p:grpSpPr>
        <p:sp>
          <p:nvSpPr>
            <p:cNvPr id="46" name="Line 16"/>
            <p:cNvSpPr>
              <a:spLocks noChangeShapeType="1"/>
            </p:cNvSpPr>
            <p:nvPr/>
          </p:nvSpPr>
          <p:spPr bwMode="auto">
            <a:xfrm>
              <a:off x="4436368" y="140592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Rectangle 17"/>
            <p:cNvSpPr>
              <a:spLocks noChangeArrowheads="1"/>
            </p:cNvSpPr>
            <p:nvPr/>
          </p:nvSpPr>
          <p:spPr bwMode="auto">
            <a:xfrm>
              <a:off x="4283968" y="1024921"/>
              <a:ext cx="366713" cy="4572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Courier New" pitchFamily="-96" charset="0"/>
                </a:rPr>
                <a:t>r</a:t>
              </a:r>
            </a:p>
          </p:txBody>
        </p:sp>
        <p:sp>
          <p:nvSpPr>
            <p:cNvPr id="52" name="Rectangle 10"/>
            <p:cNvSpPr>
              <a:spLocks noChangeArrowheads="1"/>
            </p:cNvSpPr>
            <p:nvPr/>
          </p:nvSpPr>
          <p:spPr bwMode="auto">
            <a:xfrm>
              <a:off x="6161106" y="182662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 err="1">
                  <a:latin typeface="Courier New" pitchFamily="-96" charset="0"/>
                </a:rPr>
                <a:t>i</a:t>
              </a:r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53" name="Rectangle 12"/>
            <p:cNvSpPr>
              <a:spLocks noChangeArrowheads="1"/>
            </p:cNvSpPr>
            <p:nvPr/>
          </p:nvSpPr>
          <p:spPr bwMode="auto">
            <a:xfrm>
              <a:off x="7037406" y="182662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>
                  <a:latin typeface="Courier New" pitchFamily="-96" charset="0"/>
                </a:rPr>
                <a:t>next</a:t>
              </a:r>
            </a:p>
          </p:txBody>
        </p:sp>
        <p:sp>
          <p:nvSpPr>
            <p:cNvPr id="54" name="Rectangle 13"/>
            <p:cNvSpPr>
              <a:spLocks noChangeArrowheads="1"/>
            </p:cNvSpPr>
            <p:nvPr/>
          </p:nvSpPr>
          <p:spPr bwMode="auto">
            <a:xfrm>
              <a:off x="4355976" y="2242552"/>
              <a:ext cx="333375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0</a:t>
              </a:r>
            </a:p>
          </p:txBody>
        </p:sp>
        <p:sp>
          <p:nvSpPr>
            <p:cNvPr id="55" name="Rectangle 14"/>
            <p:cNvSpPr>
              <a:spLocks noChangeArrowheads="1"/>
            </p:cNvSpPr>
            <p:nvPr/>
          </p:nvSpPr>
          <p:spPr bwMode="auto">
            <a:xfrm>
              <a:off x="5886488" y="2239367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16</a:t>
              </a:r>
            </a:p>
          </p:txBody>
        </p:sp>
        <p:sp>
          <p:nvSpPr>
            <p:cNvPr id="56" name="Rectangle 15"/>
            <p:cNvSpPr>
              <a:spLocks noChangeArrowheads="1"/>
            </p:cNvSpPr>
            <p:nvPr/>
          </p:nvSpPr>
          <p:spPr bwMode="auto">
            <a:xfrm>
              <a:off x="6794518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24</a:t>
              </a:r>
            </a:p>
          </p:txBody>
        </p:sp>
        <p:sp>
          <p:nvSpPr>
            <p:cNvPr id="57" name="Rectangle 16"/>
            <p:cNvSpPr>
              <a:spLocks noChangeArrowheads="1"/>
            </p:cNvSpPr>
            <p:nvPr/>
          </p:nvSpPr>
          <p:spPr bwMode="auto">
            <a:xfrm>
              <a:off x="7772419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32</a:t>
              </a:r>
            </a:p>
          </p:txBody>
        </p:sp>
      </p:grpSp>
      <p:sp>
        <p:nvSpPr>
          <p:cNvPr id="58" name="Rectangle 2"/>
          <p:cNvSpPr>
            <a:spLocks noChangeArrowheads="1"/>
          </p:cNvSpPr>
          <p:nvPr/>
        </p:nvSpPr>
        <p:spPr bwMode="auto">
          <a:xfrm>
            <a:off x="347281" y="1644253"/>
            <a:ext cx="329629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a[4];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*next;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  <p:sp>
        <p:nvSpPr>
          <p:cNvPr id="6" name="Freeform 5"/>
          <p:cNvSpPr/>
          <p:nvPr/>
        </p:nvSpPr>
        <p:spPr>
          <a:xfrm>
            <a:off x="7292050" y="1736203"/>
            <a:ext cx="856526" cy="451413"/>
          </a:xfrm>
          <a:custGeom>
            <a:avLst/>
            <a:gdLst>
              <a:gd name="connsiteX0" fmla="*/ 0 w 856526"/>
              <a:gd name="connsiteY0" fmla="*/ 451413 h 451413"/>
              <a:gd name="connsiteX1" fmla="*/ 497711 w 856526"/>
              <a:gd name="connsiteY1" fmla="*/ 0 h 451413"/>
              <a:gd name="connsiteX2" fmla="*/ 856526 w 856526"/>
              <a:gd name="connsiteY2" fmla="*/ 451413 h 451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56526" h="451413">
                <a:moveTo>
                  <a:pt x="0" y="451413"/>
                </a:moveTo>
                <a:cubicBezTo>
                  <a:pt x="177478" y="225706"/>
                  <a:pt x="354957" y="0"/>
                  <a:pt x="497711" y="0"/>
                </a:cubicBezTo>
                <a:cubicBezTo>
                  <a:pt x="640465" y="0"/>
                  <a:pt x="856526" y="451413"/>
                  <a:pt x="856526" y="451413"/>
                </a:cubicBezTo>
              </a:path>
            </a:pathLst>
          </a:cu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8136606" y="2180742"/>
            <a:ext cx="848129" cy="431800"/>
            <a:chOff x="2432118" y="6404427"/>
            <a:chExt cx="3485722" cy="431800"/>
          </a:xfrm>
        </p:grpSpPr>
        <p:sp>
          <p:nvSpPr>
            <p:cNvPr id="76" name="Rectangle 10"/>
            <p:cNvSpPr>
              <a:spLocks noChangeArrowheads="1"/>
            </p:cNvSpPr>
            <p:nvPr/>
          </p:nvSpPr>
          <p:spPr bwMode="auto">
            <a:xfrm>
              <a:off x="4171596" y="640442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77" name="Rectangle 12"/>
            <p:cNvSpPr>
              <a:spLocks noChangeArrowheads="1"/>
            </p:cNvSpPr>
            <p:nvPr/>
          </p:nvSpPr>
          <p:spPr bwMode="auto">
            <a:xfrm>
              <a:off x="5047896" y="640442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82" name="Rectangle 11"/>
            <p:cNvSpPr>
              <a:spLocks noChangeArrowheads="1"/>
            </p:cNvSpPr>
            <p:nvPr/>
          </p:nvSpPr>
          <p:spPr bwMode="auto">
            <a:xfrm>
              <a:off x="2432118" y="6404427"/>
              <a:ext cx="1739478" cy="431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eaLnBrk="0" hangingPunct="0">
                <a:defRPr/>
              </a:pPr>
              <a:endParaRPr lang="en-US" sz="2000" dirty="0">
                <a:latin typeface="Courier New" pitchFamily="49" charset="0"/>
                <a:ea typeface="+mn-ea"/>
                <a:cs typeface="+mn-cs"/>
              </a:endParaRPr>
            </a:p>
          </p:txBody>
        </p:sp>
      </p:grpSp>
      <p:sp>
        <p:nvSpPr>
          <p:cNvPr id="84" name="Rectangle 83"/>
          <p:cNvSpPr/>
          <p:nvPr/>
        </p:nvSpPr>
        <p:spPr>
          <a:xfrm>
            <a:off x="578734" y="4707767"/>
            <a:ext cx="1724628" cy="254643"/>
          </a:xfrm>
          <a:prstGeom prst="rect">
            <a:avLst/>
          </a:prstGeom>
          <a:noFill/>
          <a:ln w="25400" cap="flat">
            <a:solidFill>
              <a:srgbClr val="FF0000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3653414" y="4026658"/>
            <a:ext cx="5119650" cy="254643"/>
          </a:xfrm>
          <a:prstGeom prst="rect">
            <a:avLst/>
          </a:prstGeom>
          <a:noFill/>
          <a:ln w="25400" cap="flat">
            <a:solidFill>
              <a:srgbClr val="FF0000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9E79E80C-9AA1-5E4F-88F3-4073B99E6EA9}"/>
              </a:ext>
            </a:extLst>
          </p:cNvPr>
          <p:cNvCxnSpPr>
            <a:cxnSpLocks/>
          </p:cNvCxnSpPr>
          <p:nvPr/>
        </p:nvCxnSpPr>
        <p:spPr>
          <a:xfrm flipH="1" flipV="1">
            <a:off x="5349667" y="2612542"/>
            <a:ext cx="546931" cy="1414117"/>
          </a:xfrm>
          <a:prstGeom prst="straightConnector1">
            <a:avLst/>
          </a:prstGeom>
          <a:noFill/>
          <a:ln w="25400" cap="flat">
            <a:solidFill>
              <a:srgbClr val="C00000"/>
            </a:solidFill>
            <a:prstDash val="solid"/>
            <a:bevel/>
            <a:tailEnd type="triangle" w="lg" len="lg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3765713397"/>
      </p:ext>
    </p:extLst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1" name="Rectangle 3"/>
          <p:cNvSpPr>
            <a:spLocks noChangeArrowheads="1"/>
          </p:cNvSpPr>
          <p:nvPr/>
        </p:nvSpPr>
        <p:spPr bwMode="auto">
          <a:xfrm>
            <a:off x="3582436" y="3535828"/>
            <a:ext cx="5496640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500" dirty="0">
                <a:latin typeface="Courier New" pitchFamily="49" charset="0"/>
              </a:rPr>
              <a:t>.L11:                       # </a:t>
            </a:r>
            <a:r>
              <a:rPr lang="cs-CZ" sz="1500" dirty="0" err="1">
                <a:latin typeface="Courier New" pitchFamily="49" charset="0"/>
              </a:rPr>
              <a:t>loop</a:t>
            </a:r>
            <a:r>
              <a:rPr lang="cs-CZ" sz="1500" dirty="0">
                <a:latin typeface="Courier New" pitchFamily="49" charset="0"/>
              </a:rPr>
              <a:t>: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movslq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 16(%rdi), %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    # i = M[r+16]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   %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esi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,(%rdi,%rax,4) # M[r+4*i] = val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movq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   24(%rdi), %rdi     #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r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= M[r+24]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testq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  %rdi, %rdi         # Test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r</a:t>
            </a:r>
            <a:endParaRPr lang="cs-CZ" sz="15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jne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    .L11               #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if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!=0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5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500" dirty="0" err="1">
                <a:latin typeface="Courier New" pitchFamily="49" charset="0"/>
                <a:ea typeface="+mn-ea"/>
                <a:cs typeface="+mn-cs"/>
              </a:rPr>
              <a:t>loop</a:t>
            </a:r>
            <a:endParaRPr lang="cs-CZ" sz="15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324612" name="Rectangle 4"/>
          <p:cNvSpPr>
            <a:spLocks noChangeArrowheads="1"/>
          </p:cNvSpPr>
          <p:nvPr/>
        </p:nvSpPr>
        <p:spPr bwMode="auto">
          <a:xfrm>
            <a:off x="106484" y="3535828"/>
            <a:ext cx="3389070" cy="21672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nn-NO" sz="1500" dirty="0" err="1">
                <a:latin typeface="Courier New" pitchFamily="-96" charset="0"/>
              </a:rPr>
              <a:t>void</a:t>
            </a:r>
            <a:r>
              <a:rPr lang="nn-NO" sz="1500" dirty="0">
                <a:latin typeface="Courier New" pitchFamily="-96" charset="0"/>
              </a:rPr>
              <a:t> </a:t>
            </a:r>
            <a:r>
              <a:rPr lang="nn-NO" sz="1500" dirty="0" err="1">
                <a:latin typeface="Courier New" pitchFamily="-96" charset="0"/>
              </a:rPr>
              <a:t>set_val</a:t>
            </a:r>
            <a:r>
              <a:rPr lang="nn-NO" sz="1500" dirty="0">
                <a:latin typeface="Courier New" pitchFamily="-96" charset="0"/>
              </a:rPr>
              <a:t> 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 (</a:t>
            </a:r>
            <a:r>
              <a:rPr lang="nn-NO" sz="1500" dirty="0" err="1">
                <a:latin typeface="Courier New" pitchFamily="-96" charset="0"/>
              </a:rPr>
              <a:t>struct</a:t>
            </a:r>
            <a:r>
              <a:rPr lang="nn-NO" sz="1500" dirty="0">
                <a:latin typeface="Courier New" pitchFamily="-96" charset="0"/>
              </a:rPr>
              <a:t> rec *r, </a:t>
            </a:r>
            <a:r>
              <a:rPr lang="nn-NO" sz="1500" dirty="0" err="1">
                <a:latin typeface="Courier New" pitchFamily="-96" charset="0"/>
              </a:rPr>
              <a:t>size_t</a:t>
            </a:r>
            <a:r>
              <a:rPr lang="nn-NO" sz="1500" dirty="0">
                <a:latin typeface="Courier New" pitchFamily="-96" charset="0"/>
              </a:rPr>
              <a:t> val)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  do {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    </a:t>
            </a:r>
            <a:r>
              <a:rPr lang="nn-NO" sz="1500" dirty="0" err="1">
                <a:latin typeface="Courier New" pitchFamily="-96" charset="0"/>
              </a:rPr>
              <a:t>int</a:t>
            </a:r>
            <a:r>
              <a:rPr lang="nn-NO" sz="1500" dirty="0">
                <a:latin typeface="Courier New" pitchFamily="-96" charset="0"/>
              </a:rPr>
              <a:t> i = r-&gt;i;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    r-&gt;a[i] = val;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    r = r-&gt;</a:t>
            </a:r>
            <a:r>
              <a:rPr lang="nn-NO" sz="1500" dirty="0" err="1">
                <a:latin typeface="Courier New" pitchFamily="-96" charset="0"/>
              </a:rPr>
              <a:t>next</a:t>
            </a:r>
            <a:r>
              <a:rPr lang="nn-NO" sz="15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  } </a:t>
            </a:r>
            <a:r>
              <a:rPr lang="nn-NO" sz="1500" dirty="0" err="1">
                <a:latin typeface="Courier New" pitchFamily="-96" charset="0"/>
              </a:rPr>
              <a:t>while</a:t>
            </a:r>
            <a:r>
              <a:rPr lang="nn-NO" sz="1500" dirty="0">
                <a:latin typeface="Courier New" pitchFamily="-96" charset="0"/>
              </a:rPr>
              <a:t> (r);</a:t>
            </a:r>
          </a:p>
          <a:p>
            <a:pPr eaLnBrk="0" hangingPunct="0"/>
            <a:r>
              <a:rPr lang="nn-NO" sz="1500" dirty="0">
                <a:latin typeface="Courier New" pitchFamily="-96" charset="0"/>
              </a:rPr>
              <a:t>}</a:t>
            </a:r>
          </a:p>
        </p:txBody>
      </p:sp>
      <p:sp>
        <p:nvSpPr>
          <p:cNvPr id="121860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72263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Example: Following Linked List</a:t>
            </a:r>
          </a:p>
        </p:txBody>
      </p:sp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6092392" y="5257465"/>
          <a:ext cx="1945323" cy="1112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102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3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itchFamily="34" charset="0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itchFamily="34" charset="0"/>
                        </a:rPr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sz="1600" b="1" dirty="0" err="1">
                          <a:latin typeface="Courier New" pitchFamily="49" charset="0"/>
                          <a:cs typeface="Courier New" pitchFamily="49" charset="0"/>
                        </a:rPr>
                        <a:t>rdi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sz="1600" b="1" dirty="0" err="1">
                          <a:latin typeface="Courier New" pitchFamily="49" charset="0"/>
                          <a:cs typeface="Courier New" pitchFamily="49" charset="0"/>
                        </a:rPr>
                        <a:t>rsi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err="1">
                          <a:latin typeface="Courier New" pitchFamily="49" charset="0"/>
                          <a:cs typeface="Courier New" pitchFamily="49" charset="0"/>
                        </a:rPr>
                        <a:t>val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2" name="Line 14"/>
          <p:cNvSpPr>
            <a:spLocks noChangeShapeType="1"/>
          </p:cNvSpPr>
          <p:nvPr/>
        </p:nvSpPr>
        <p:spPr bwMode="auto">
          <a:xfrm>
            <a:off x="5149284" y="1753162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Rectangle 15"/>
          <p:cNvSpPr>
            <a:spLocks noChangeArrowheads="1"/>
          </p:cNvSpPr>
          <p:nvPr/>
        </p:nvSpPr>
        <p:spPr bwMode="auto">
          <a:xfrm>
            <a:off x="4996884" y="1372162"/>
            <a:ext cx="110639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>
                <a:latin typeface="Courier New" pitchFamily="-96" charset="0"/>
              </a:rPr>
              <a:t>r+4*</a:t>
            </a:r>
            <a:r>
              <a:rPr lang="en-US" dirty="0" err="1">
                <a:latin typeface="Courier New" pitchFamily="-96" charset="0"/>
              </a:rPr>
              <a:t>i</a:t>
            </a:r>
            <a:endParaRPr lang="en-US" dirty="0">
              <a:latin typeface="Courier New" pitchFamily="-96" charset="0"/>
            </a:endParaRPr>
          </a:p>
        </p:txBody>
      </p:sp>
      <p:sp>
        <p:nvSpPr>
          <p:cNvPr id="44" name="Rectangle 11"/>
          <p:cNvSpPr>
            <a:spLocks noChangeArrowheads="1"/>
          </p:cNvSpPr>
          <p:nvPr/>
        </p:nvSpPr>
        <p:spPr bwMode="auto">
          <a:xfrm>
            <a:off x="4254363" y="2173868"/>
            <a:ext cx="1739478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4110347" y="1372162"/>
            <a:ext cx="3979019" cy="1611991"/>
            <a:chOff x="4283968" y="1024921"/>
            <a:chExt cx="3979019" cy="1611991"/>
          </a:xfrm>
        </p:grpSpPr>
        <p:sp>
          <p:nvSpPr>
            <p:cNvPr id="46" name="Line 16"/>
            <p:cNvSpPr>
              <a:spLocks noChangeShapeType="1"/>
            </p:cNvSpPr>
            <p:nvPr/>
          </p:nvSpPr>
          <p:spPr bwMode="auto">
            <a:xfrm>
              <a:off x="4436368" y="140592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Rectangle 17"/>
            <p:cNvSpPr>
              <a:spLocks noChangeArrowheads="1"/>
            </p:cNvSpPr>
            <p:nvPr/>
          </p:nvSpPr>
          <p:spPr bwMode="auto">
            <a:xfrm>
              <a:off x="4283968" y="1024921"/>
              <a:ext cx="366713" cy="4572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Courier New" pitchFamily="-96" charset="0"/>
                </a:rPr>
                <a:t>r</a:t>
              </a:r>
            </a:p>
          </p:txBody>
        </p:sp>
        <p:sp>
          <p:nvSpPr>
            <p:cNvPr id="52" name="Rectangle 10"/>
            <p:cNvSpPr>
              <a:spLocks noChangeArrowheads="1"/>
            </p:cNvSpPr>
            <p:nvPr/>
          </p:nvSpPr>
          <p:spPr bwMode="auto">
            <a:xfrm>
              <a:off x="6161106" y="182662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 err="1">
                  <a:latin typeface="Courier New" pitchFamily="-96" charset="0"/>
                </a:rPr>
                <a:t>i</a:t>
              </a:r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53" name="Rectangle 12"/>
            <p:cNvSpPr>
              <a:spLocks noChangeArrowheads="1"/>
            </p:cNvSpPr>
            <p:nvPr/>
          </p:nvSpPr>
          <p:spPr bwMode="auto">
            <a:xfrm>
              <a:off x="7037406" y="182662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>
                  <a:latin typeface="Courier New" pitchFamily="-96" charset="0"/>
                </a:rPr>
                <a:t>next</a:t>
              </a:r>
            </a:p>
          </p:txBody>
        </p:sp>
        <p:sp>
          <p:nvSpPr>
            <p:cNvPr id="54" name="Rectangle 13"/>
            <p:cNvSpPr>
              <a:spLocks noChangeArrowheads="1"/>
            </p:cNvSpPr>
            <p:nvPr/>
          </p:nvSpPr>
          <p:spPr bwMode="auto">
            <a:xfrm>
              <a:off x="4355976" y="2242552"/>
              <a:ext cx="333375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0</a:t>
              </a:r>
            </a:p>
          </p:txBody>
        </p:sp>
        <p:sp>
          <p:nvSpPr>
            <p:cNvPr id="55" name="Rectangle 14"/>
            <p:cNvSpPr>
              <a:spLocks noChangeArrowheads="1"/>
            </p:cNvSpPr>
            <p:nvPr/>
          </p:nvSpPr>
          <p:spPr bwMode="auto">
            <a:xfrm>
              <a:off x="5886488" y="2239367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16</a:t>
              </a:r>
            </a:p>
          </p:txBody>
        </p:sp>
        <p:sp>
          <p:nvSpPr>
            <p:cNvPr id="56" name="Rectangle 15"/>
            <p:cNvSpPr>
              <a:spLocks noChangeArrowheads="1"/>
            </p:cNvSpPr>
            <p:nvPr/>
          </p:nvSpPr>
          <p:spPr bwMode="auto">
            <a:xfrm>
              <a:off x="6794518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24</a:t>
              </a:r>
            </a:p>
          </p:txBody>
        </p:sp>
        <p:sp>
          <p:nvSpPr>
            <p:cNvPr id="57" name="Rectangle 16"/>
            <p:cNvSpPr>
              <a:spLocks noChangeArrowheads="1"/>
            </p:cNvSpPr>
            <p:nvPr/>
          </p:nvSpPr>
          <p:spPr bwMode="auto">
            <a:xfrm>
              <a:off x="7772419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32</a:t>
              </a:r>
            </a:p>
          </p:txBody>
        </p:sp>
      </p:grpSp>
      <p:sp>
        <p:nvSpPr>
          <p:cNvPr id="58" name="Rectangle 2"/>
          <p:cNvSpPr>
            <a:spLocks noChangeArrowheads="1"/>
          </p:cNvSpPr>
          <p:nvPr/>
        </p:nvSpPr>
        <p:spPr bwMode="auto">
          <a:xfrm>
            <a:off x="347281" y="1644253"/>
            <a:ext cx="329629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a[4];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*next;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  <p:sp>
        <p:nvSpPr>
          <p:cNvPr id="6" name="Freeform 5"/>
          <p:cNvSpPr/>
          <p:nvPr/>
        </p:nvSpPr>
        <p:spPr>
          <a:xfrm>
            <a:off x="7292050" y="1736203"/>
            <a:ext cx="856526" cy="451413"/>
          </a:xfrm>
          <a:custGeom>
            <a:avLst/>
            <a:gdLst>
              <a:gd name="connsiteX0" fmla="*/ 0 w 856526"/>
              <a:gd name="connsiteY0" fmla="*/ 451413 h 451413"/>
              <a:gd name="connsiteX1" fmla="*/ 497711 w 856526"/>
              <a:gd name="connsiteY1" fmla="*/ 0 h 451413"/>
              <a:gd name="connsiteX2" fmla="*/ 856526 w 856526"/>
              <a:gd name="connsiteY2" fmla="*/ 451413 h 451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56526" h="451413">
                <a:moveTo>
                  <a:pt x="0" y="451413"/>
                </a:moveTo>
                <a:cubicBezTo>
                  <a:pt x="177478" y="225706"/>
                  <a:pt x="354957" y="0"/>
                  <a:pt x="497711" y="0"/>
                </a:cubicBezTo>
                <a:cubicBezTo>
                  <a:pt x="640465" y="0"/>
                  <a:pt x="856526" y="451413"/>
                  <a:pt x="856526" y="451413"/>
                </a:cubicBezTo>
              </a:path>
            </a:pathLst>
          </a:cu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8136606" y="2180742"/>
            <a:ext cx="848129" cy="431800"/>
            <a:chOff x="2432118" y="6404427"/>
            <a:chExt cx="3485722" cy="431800"/>
          </a:xfrm>
        </p:grpSpPr>
        <p:sp>
          <p:nvSpPr>
            <p:cNvPr id="76" name="Rectangle 10"/>
            <p:cNvSpPr>
              <a:spLocks noChangeArrowheads="1"/>
            </p:cNvSpPr>
            <p:nvPr/>
          </p:nvSpPr>
          <p:spPr bwMode="auto">
            <a:xfrm>
              <a:off x="4171596" y="640442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77" name="Rectangle 12"/>
            <p:cNvSpPr>
              <a:spLocks noChangeArrowheads="1"/>
            </p:cNvSpPr>
            <p:nvPr/>
          </p:nvSpPr>
          <p:spPr bwMode="auto">
            <a:xfrm>
              <a:off x="5047896" y="640442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82" name="Rectangle 11"/>
            <p:cNvSpPr>
              <a:spLocks noChangeArrowheads="1"/>
            </p:cNvSpPr>
            <p:nvPr/>
          </p:nvSpPr>
          <p:spPr bwMode="auto">
            <a:xfrm>
              <a:off x="2432118" y="6404427"/>
              <a:ext cx="1739478" cy="431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eaLnBrk="0" hangingPunct="0">
                <a:defRPr/>
              </a:pPr>
              <a:endParaRPr lang="en-US" sz="2000" dirty="0">
                <a:latin typeface="Courier New" pitchFamily="49" charset="0"/>
                <a:ea typeface="+mn-ea"/>
                <a:cs typeface="+mn-cs"/>
              </a:endParaRPr>
            </a:p>
          </p:txBody>
        </p:sp>
      </p:grpSp>
      <p:sp>
        <p:nvSpPr>
          <p:cNvPr id="86" name="Rectangle 85"/>
          <p:cNvSpPr/>
          <p:nvPr/>
        </p:nvSpPr>
        <p:spPr>
          <a:xfrm>
            <a:off x="3651814" y="4254248"/>
            <a:ext cx="5119650" cy="254643"/>
          </a:xfrm>
          <a:prstGeom prst="rect">
            <a:avLst/>
          </a:prstGeom>
          <a:noFill/>
          <a:ln w="25400" cap="flat">
            <a:solidFill>
              <a:srgbClr val="FF0000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578734" y="4922318"/>
            <a:ext cx="1724628" cy="254643"/>
          </a:xfrm>
          <a:prstGeom prst="rect">
            <a:avLst/>
          </a:prstGeom>
          <a:noFill/>
          <a:ln w="25400" cap="flat">
            <a:solidFill>
              <a:srgbClr val="FF0000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FABDDA0D-B78A-9E46-AFEE-3D3278792B0B}"/>
              </a:ext>
            </a:extLst>
          </p:cNvPr>
          <p:cNvCxnSpPr>
            <a:cxnSpLocks/>
            <a:endCxn id="56" idx="0"/>
          </p:cNvCxnSpPr>
          <p:nvPr/>
        </p:nvCxnSpPr>
        <p:spPr>
          <a:xfrm flipV="1">
            <a:off x="5149284" y="2572330"/>
            <a:ext cx="1716897" cy="1680004"/>
          </a:xfrm>
          <a:prstGeom prst="straightConnector1">
            <a:avLst/>
          </a:prstGeom>
          <a:noFill/>
          <a:ln w="25400" cap="flat">
            <a:solidFill>
              <a:srgbClr val="C00000"/>
            </a:solidFill>
            <a:prstDash val="solid"/>
            <a:bevel/>
            <a:tailEnd type="triangle" w="lg" len="lg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4157579990"/>
      </p:ext>
    </p:extLst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Structures &amp; Alignment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197679"/>
            <a:ext cx="8467725" cy="3218746"/>
          </a:xfrm>
          <a:ln/>
        </p:spPr>
        <p:txBody>
          <a:bodyPr/>
          <a:lstStyle/>
          <a:p>
            <a:r>
              <a:rPr lang="en-US" dirty="0"/>
              <a:t>Unaligned Data</a:t>
            </a:r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25" name="Rectangle 7"/>
          <p:cNvSpPr>
            <a:spLocks/>
          </p:cNvSpPr>
          <p:nvPr/>
        </p:nvSpPr>
        <p:spPr bwMode="auto">
          <a:xfrm>
            <a:off x="633413" y="17526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26" name="Rectangle 8"/>
          <p:cNvSpPr>
            <a:spLocks/>
          </p:cNvSpPr>
          <p:nvPr/>
        </p:nvSpPr>
        <p:spPr bwMode="auto">
          <a:xfrm>
            <a:off x="936625" y="17526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27" name="Rectangle 9"/>
          <p:cNvSpPr>
            <a:spLocks/>
          </p:cNvSpPr>
          <p:nvPr/>
        </p:nvSpPr>
        <p:spPr bwMode="auto">
          <a:xfrm>
            <a:off x="2206625" y="17526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[1]</a:t>
            </a:r>
          </a:p>
        </p:txBody>
      </p:sp>
      <p:sp>
        <p:nvSpPr>
          <p:cNvPr id="28" name="Rectangle 10"/>
          <p:cNvSpPr>
            <a:spLocks/>
          </p:cNvSpPr>
          <p:nvPr/>
        </p:nvSpPr>
        <p:spPr bwMode="auto">
          <a:xfrm>
            <a:off x="3449638" y="1752600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31" name="Rectangle 13"/>
          <p:cNvSpPr>
            <a:spLocks/>
          </p:cNvSpPr>
          <p:nvPr/>
        </p:nvSpPr>
        <p:spPr bwMode="auto">
          <a:xfrm>
            <a:off x="533400" y="2146300"/>
            <a:ext cx="214802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</a:t>
            </a:r>
          </a:p>
        </p:txBody>
      </p:sp>
      <p:sp>
        <p:nvSpPr>
          <p:cNvPr id="32" name="Rectangle 14"/>
          <p:cNvSpPr>
            <a:spLocks/>
          </p:cNvSpPr>
          <p:nvPr/>
        </p:nvSpPr>
        <p:spPr bwMode="auto">
          <a:xfrm>
            <a:off x="838200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</a:t>
            </a:r>
          </a:p>
        </p:txBody>
      </p:sp>
      <p:sp>
        <p:nvSpPr>
          <p:cNvPr id="33" name="Rectangle 15"/>
          <p:cNvSpPr>
            <a:spLocks/>
          </p:cNvSpPr>
          <p:nvPr/>
        </p:nvSpPr>
        <p:spPr bwMode="auto">
          <a:xfrm>
            <a:off x="1941512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p+5</a:t>
            </a:r>
          </a:p>
        </p:txBody>
      </p:sp>
      <p:sp>
        <p:nvSpPr>
          <p:cNvPr id="34" name="Rectangle 16"/>
          <p:cNvSpPr>
            <a:spLocks/>
          </p:cNvSpPr>
          <p:nvPr/>
        </p:nvSpPr>
        <p:spPr bwMode="auto">
          <a:xfrm>
            <a:off x="3124200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p+9</a:t>
            </a:r>
          </a:p>
        </p:txBody>
      </p:sp>
      <p:sp>
        <p:nvSpPr>
          <p:cNvPr id="35" name="Rectangle 17"/>
          <p:cNvSpPr>
            <a:spLocks/>
          </p:cNvSpPr>
          <p:nvPr/>
        </p:nvSpPr>
        <p:spPr bwMode="auto">
          <a:xfrm>
            <a:off x="5670550" y="21463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p+17</a:t>
            </a:r>
          </a:p>
        </p:txBody>
      </p:sp>
      <p:sp>
        <p:nvSpPr>
          <p:cNvPr id="44" name="Rectangle 3"/>
          <p:cNvSpPr>
            <a:spLocks/>
          </p:cNvSpPr>
          <p:nvPr/>
        </p:nvSpPr>
        <p:spPr bwMode="auto">
          <a:xfrm>
            <a:off x="6642100" y="1355724"/>
            <a:ext cx="2222500" cy="1539875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 S1 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int i[2];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" name="Rectangle 1"/>
          <p:cNvSpPr/>
          <p:nvPr/>
        </p:nvSpPr>
        <p:spPr>
          <a:xfrm>
            <a:off x="357017" y="2655833"/>
            <a:ext cx="7577307" cy="20672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ct val="60000"/>
              <a:buFont typeface="Wingdings 2"/>
              <a:buChar char="⬛"/>
              <a:tabLst/>
              <a:defRPr/>
            </a:pPr>
            <a:r>
              <a:rPr lang="en-US" b="1" dirty="0">
                <a:latin typeface="Calibri"/>
                <a:ea typeface="Calibri"/>
                <a:cs typeface="Calibri"/>
                <a:sym typeface="Calibri"/>
              </a:rPr>
              <a:t>Aligned Data</a:t>
            </a:r>
          </a:p>
          <a:p>
            <a:pPr marL="552450" marR="0" lvl="1" indent="-342900" defTabSz="91440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ct val="110000"/>
              <a:buFont typeface="Wingdings 2"/>
              <a:buChar char="▪"/>
              <a:tabLst/>
              <a:defRPr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Primitive data type requires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 bytes </a:t>
            </a:r>
            <a:r>
              <a:rPr lang="en-US" dirty="0">
                <a:latin typeface="Calibri"/>
                <a:ea typeface="Calibri"/>
                <a:cs typeface="Calibri"/>
                <a:sym typeface="Wingdings"/>
              </a:rPr>
              <a:t> 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Address must be multiple of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endParaRPr lang="en-US" dirty="0">
              <a:latin typeface="Calibri"/>
              <a:ea typeface="Calibri"/>
              <a:cs typeface="Calibri"/>
              <a:sym typeface="Calibri"/>
            </a:endParaRPr>
          </a:p>
          <a:p>
            <a:pPr marL="552450" marR="0" lvl="1" indent="-342900" defTabSz="91440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ct val="110000"/>
              <a:buFont typeface="Wingdings 2"/>
              <a:buChar char="▪"/>
              <a:tabLst/>
              <a:defRPr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Structure address must be multiple of the largest alignment of any element</a:t>
            </a:r>
            <a:endParaRPr lang="en-US" b="1" dirty="0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03185194"/>
      </p:ext>
    </p:extLst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Structures &amp; Alignment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197679"/>
            <a:ext cx="8467725" cy="3218746"/>
          </a:xfrm>
          <a:ln/>
        </p:spPr>
        <p:txBody>
          <a:bodyPr/>
          <a:lstStyle/>
          <a:p>
            <a:r>
              <a:rPr lang="en-US" dirty="0"/>
              <a:t>Unaligned Data</a:t>
            </a:r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6" name="Rectangle 7"/>
          <p:cNvSpPr>
            <a:spLocks/>
          </p:cNvSpPr>
          <p:nvPr/>
        </p:nvSpPr>
        <p:spPr bwMode="auto">
          <a:xfrm>
            <a:off x="633413" y="4988688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7" name="Rectangle 8"/>
          <p:cNvSpPr>
            <a:spLocks/>
          </p:cNvSpPr>
          <p:nvPr/>
        </p:nvSpPr>
        <p:spPr bwMode="auto">
          <a:xfrm>
            <a:off x="1903413" y="4988688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8" name="Rectangle 9"/>
          <p:cNvSpPr>
            <a:spLocks/>
          </p:cNvSpPr>
          <p:nvPr/>
        </p:nvSpPr>
        <p:spPr bwMode="auto">
          <a:xfrm>
            <a:off x="3173413" y="4988688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i[1]</a:t>
            </a:r>
          </a:p>
        </p:txBody>
      </p:sp>
      <p:sp>
        <p:nvSpPr>
          <p:cNvPr id="9" name="Rectangle 10"/>
          <p:cNvSpPr>
            <a:spLocks/>
          </p:cNvSpPr>
          <p:nvPr/>
        </p:nvSpPr>
        <p:spPr bwMode="auto">
          <a:xfrm>
            <a:off x="5713413" y="4988688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10" name="Rectangle 11"/>
          <p:cNvSpPr>
            <a:spLocks/>
          </p:cNvSpPr>
          <p:nvPr/>
        </p:nvSpPr>
        <p:spPr bwMode="auto">
          <a:xfrm>
            <a:off x="950913" y="4988688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1" name="Rectangle 12"/>
          <p:cNvSpPr>
            <a:spLocks/>
          </p:cNvSpPr>
          <p:nvPr/>
        </p:nvSpPr>
        <p:spPr bwMode="auto">
          <a:xfrm>
            <a:off x="4443413" y="4988688"/>
            <a:ext cx="12700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4 bytes</a:t>
            </a:r>
          </a:p>
        </p:txBody>
      </p:sp>
      <p:sp>
        <p:nvSpPr>
          <p:cNvPr id="12" name="Rectangle 13"/>
          <p:cNvSpPr>
            <a:spLocks/>
          </p:cNvSpPr>
          <p:nvPr/>
        </p:nvSpPr>
        <p:spPr bwMode="auto">
          <a:xfrm>
            <a:off x="381000" y="5382388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p+0</a:t>
            </a:r>
          </a:p>
        </p:txBody>
      </p:sp>
      <p:sp>
        <p:nvSpPr>
          <p:cNvPr id="13" name="Rectangle 14"/>
          <p:cNvSpPr>
            <a:spLocks/>
          </p:cNvSpPr>
          <p:nvPr/>
        </p:nvSpPr>
        <p:spPr bwMode="auto">
          <a:xfrm>
            <a:off x="1652588" y="5382388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p+4</a:t>
            </a:r>
          </a:p>
        </p:txBody>
      </p:sp>
      <p:sp>
        <p:nvSpPr>
          <p:cNvPr id="14" name="Rectangle 15"/>
          <p:cNvSpPr>
            <a:spLocks/>
          </p:cNvSpPr>
          <p:nvPr/>
        </p:nvSpPr>
        <p:spPr bwMode="auto">
          <a:xfrm>
            <a:off x="2908300" y="5382388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p+8</a:t>
            </a:r>
          </a:p>
        </p:txBody>
      </p:sp>
      <p:sp>
        <p:nvSpPr>
          <p:cNvPr id="15" name="Rectangle 16"/>
          <p:cNvSpPr>
            <a:spLocks/>
          </p:cNvSpPr>
          <p:nvPr/>
        </p:nvSpPr>
        <p:spPr bwMode="auto">
          <a:xfrm>
            <a:off x="5387975" y="5382388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p+16</a:t>
            </a:r>
          </a:p>
        </p:txBody>
      </p:sp>
      <p:sp>
        <p:nvSpPr>
          <p:cNvPr id="16" name="Rectangle 17"/>
          <p:cNvSpPr>
            <a:spLocks/>
          </p:cNvSpPr>
          <p:nvPr/>
        </p:nvSpPr>
        <p:spPr bwMode="auto">
          <a:xfrm>
            <a:off x="7934325" y="5382388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p+24</a:t>
            </a:r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 rot="10800000" flipH="1">
            <a:off x="1903413" y="5653124"/>
            <a:ext cx="0" cy="27432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" name="Rectangle 19"/>
          <p:cNvSpPr>
            <a:spLocks/>
          </p:cNvSpPr>
          <p:nvPr/>
        </p:nvSpPr>
        <p:spPr bwMode="auto">
          <a:xfrm>
            <a:off x="1186159" y="5891391"/>
            <a:ext cx="1487761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4</a:t>
            </a:r>
          </a:p>
        </p:txBody>
      </p:sp>
      <p:sp>
        <p:nvSpPr>
          <p:cNvPr id="19" name="Rectangle 20"/>
          <p:cNvSpPr>
            <a:spLocks/>
          </p:cNvSpPr>
          <p:nvPr/>
        </p:nvSpPr>
        <p:spPr bwMode="auto">
          <a:xfrm>
            <a:off x="5046841" y="5891391"/>
            <a:ext cx="1369105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0" name="Line 21"/>
          <p:cNvSpPr>
            <a:spLocks noChangeShapeType="1"/>
          </p:cNvSpPr>
          <p:nvPr/>
        </p:nvSpPr>
        <p:spPr bwMode="auto">
          <a:xfrm rot="10800000" flipH="1">
            <a:off x="5713413" y="5653124"/>
            <a:ext cx="0" cy="27432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" name="Rectangle 7"/>
          <p:cNvSpPr>
            <a:spLocks/>
          </p:cNvSpPr>
          <p:nvPr/>
        </p:nvSpPr>
        <p:spPr bwMode="auto">
          <a:xfrm>
            <a:off x="633413" y="17526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26" name="Rectangle 8"/>
          <p:cNvSpPr>
            <a:spLocks/>
          </p:cNvSpPr>
          <p:nvPr/>
        </p:nvSpPr>
        <p:spPr bwMode="auto">
          <a:xfrm>
            <a:off x="936625" y="17526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27" name="Rectangle 9"/>
          <p:cNvSpPr>
            <a:spLocks/>
          </p:cNvSpPr>
          <p:nvPr/>
        </p:nvSpPr>
        <p:spPr bwMode="auto">
          <a:xfrm>
            <a:off x="2206625" y="17526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[1]</a:t>
            </a:r>
          </a:p>
        </p:txBody>
      </p:sp>
      <p:sp>
        <p:nvSpPr>
          <p:cNvPr id="28" name="Rectangle 10"/>
          <p:cNvSpPr>
            <a:spLocks/>
          </p:cNvSpPr>
          <p:nvPr/>
        </p:nvSpPr>
        <p:spPr bwMode="auto">
          <a:xfrm>
            <a:off x="3449638" y="1752600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31" name="Rectangle 13"/>
          <p:cNvSpPr>
            <a:spLocks/>
          </p:cNvSpPr>
          <p:nvPr/>
        </p:nvSpPr>
        <p:spPr bwMode="auto">
          <a:xfrm>
            <a:off x="533400" y="2146300"/>
            <a:ext cx="214802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</a:t>
            </a:r>
          </a:p>
        </p:txBody>
      </p:sp>
      <p:sp>
        <p:nvSpPr>
          <p:cNvPr id="32" name="Rectangle 14"/>
          <p:cNvSpPr>
            <a:spLocks/>
          </p:cNvSpPr>
          <p:nvPr/>
        </p:nvSpPr>
        <p:spPr bwMode="auto">
          <a:xfrm>
            <a:off x="838200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</a:t>
            </a:r>
          </a:p>
        </p:txBody>
      </p:sp>
      <p:sp>
        <p:nvSpPr>
          <p:cNvPr id="33" name="Rectangle 15"/>
          <p:cNvSpPr>
            <a:spLocks/>
          </p:cNvSpPr>
          <p:nvPr/>
        </p:nvSpPr>
        <p:spPr bwMode="auto">
          <a:xfrm>
            <a:off x="1941512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p+5</a:t>
            </a:r>
          </a:p>
        </p:txBody>
      </p:sp>
      <p:sp>
        <p:nvSpPr>
          <p:cNvPr id="34" name="Rectangle 16"/>
          <p:cNvSpPr>
            <a:spLocks/>
          </p:cNvSpPr>
          <p:nvPr/>
        </p:nvSpPr>
        <p:spPr bwMode="auto">
          <a:xfrm>
            <a:off x="3124200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p+9</a:t>
            </a:r>
          </a:p>
        </p:txBody>
      </p:sp>
      <p:sp>
        <p:nvSpPr>
          <p:cNvPr id="35" name="Rectangle 17"/>
          <p:cNvSpPr>
            <a:spLocks/>
          </p:cNvSpPr>
          <p:nvPr/>
        </p:nvSpPr>
        <p:spPr bwMode="auto">
          <a:xfrm>
            <a:off x="5670550" y="21463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p+17</a:t>
            </a:r>
          </a:p>
        </p:txBody>
      </p:sp>
      <p:sp>
        <p:nvSpPr>
          <p:cNvPr id="44" name="Rectangle 3"/>
          <p:cNvSpPr>
            <a:spLocks/>
          </p:cNvSpPr>
          <p:nvPr/>
        </p:nvSpPr>
        <p:spPr bwMode="auto">
          <a:xfrm>
            <a:off x="6642100" y="1355724"/>
            <a:ext cx="2222500" cy="1539875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 S1 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int i[2];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" name="Rectangle 1"/>
          <p:cNvSpPr/>
          <p:nvPr/>
        </p:nvSpPr>
        <p:spPr>
          <a:xfrm>
            <a:off x="357017" y="2655833"/>
            <a:ext cx="7577307" cy="20672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ct val="60000"/>
              <a:buFont typeface="Wingdings 2"/>
              <a:buChar char="⬛"/>
              <a:tabLst/>
              <a:defRPr/>
            </a:pPr>
            <a:r>
              <a:rPr lang="en-US" b="1" dirty="0">
                <a:latin typeface="Calibri"/>
                <a:ea typeface="Calibri"/>
                <a:cs typeface="Calibri"/>
                <a:sym typeface="Calibri"/>
              </a:rPr>
              <a:t>Aligned Data</a:t>
            </a:r>
          </a:p>
          <a:p>
            <a:pPr marL="552450" marR="0" lvl="1" indent="-342900" defTabSz="91440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ct val="110000"/>
              <a:buFont typeface="Wingdings 2"/>
              <a:buChar char="▪"/>
              <a:tabLst/>
              <a:defRPr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Primitive data type requires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 bytes </a:t>
            </a:r>
            <a:r>
              <a:rPr lang="en-US" dirty="0">
                <a:latin typeface="Calibri"/>
                <a:ea typeface="Calibri"/>
                <a:cs typeface="Calibri"/>
                <a:sym typeface="Wingdings"/>
              </a:rPr>
              <a:t> 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Address must be multiple of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endParaRPr lang="en-US" dirty="0">
              <a:latin typeface="Calibri"/>
              <a:ea typeface="Calibri"/>
              <a:cs typeface="Calibri"/>
              <a:sym typeface="Calibri"/>
            </a:endParaRPr>
          </a:p>
          <a:p>
            <a:pPr marL="552450" marR="0" lvl="1" indent="-342900" defTabSz="91440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ct val="110000"/>
              <a:buFont typeface="Wingdings 2"/>
              <a:buChar char="▪"/>
              <a:tabLst/>
              <a:defRPr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Structure address must be multiple of the largest alignment of any element</a:t>
            </a:r>
            <a:endParaRPr lang="en-US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Line 18">
            <a:extLst>
              <a:ext uri="{FF2B5EF4-FFF2-40B4-BE49-F238E27FC236}">
                <a16:creationId xmlns:a16="http://schemas.microsoft.com/office/drawing/2014/main" id="{459876CB-4DCA-264B-9857-2390A84380CA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3226457" y="5653124"/>
            <a:ext cx="0" cy="27432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7" name="Rectangle 19">
            <a:extLst>
              <a:ext uri="{FF2B5EF4-FFF2-40B4-BE49-F238E27FC236}">
                <a16:creationId xmlns:a16="http://schemas.microsoft.com/office/drawing/2014/main" id="{2A1ADDA9-609B-E040-B6DB-B11569F1CD6D}"/>
              </a:ext>
            </a:extLst>
          </p:cNvPr>
          <p:cNvSpPr>
            <a:spLocks/>
          </p:cNvSpPr>
          <p:nvPr/>
        </p:nvSpPr>
        <p:spPr bwMode="auto">
          <a:xfrm>
            <a:off x="2705757" y="5891391"/>
            <a:ext cx="1487761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4</a:t>
            </a:r>
          </a:p>
        </p:txBody>
      </p:sp>
    </p:spTree>
    <p:extLst>
      <p:ext uri="{BB962C8B-B14F-4D97-AF65-F5344CB8AC3E}">
        <p14:creationId xmlns:p14="http://schemas.microsoft.com/office/powerpoint/2010/main" val="1657738969"/>
      </p:ext>
    </p:extLst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Structures &amp; Alignment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197679"/>
            <a:ext cx="8467725" cy="3218746"/>
          </a:xfrm>
          <a:ln/>
        </p:spPr>
        <p:txBody>
          <a:bodyPr/>
          <a:lstStyle/>
          <a:p>
            <a:r>
              <a:rPr lang="en-US" dirty="0"/>
              <a:t>Unaligned Data</a:t>
            </a:r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89066" y="4988688"/>
            <a:ext cx="8449821" cy="1514836"/>
            <a:chOff x="289066" y="4988688"/>
            <a:chExt cx="8449821" cy="1514836"/>
          </a:xfrm>
        </p:grpSpPr>
        <p:sp>
          <p:nvSpPr>
            <p:cNvPr id="6" name="Rectangle 7"/>
            <p:cNvSpPr>
              <a:spLocks/>
            </p:cNvSpPr>
            <p:nvPr/>
          </p:nvSpPr>
          <p:spPr bwMode="auto">
            <a:xfrm>
              <a:off x="633413" y="4988688"/>
              <a:ext cx="317500" cy="381000"/>
            </a:xfrm>
            <a:prstGeom prst="rect">
              <a:avLst/>
            </a:prstGeom>
            <a:solidFill>
              <a:srgbClr val="F6F5BD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c</a:t>
              </a:r>
            </a:p>
          </p:txBody>
        </p:sp>
        <p:sp>
          <p:nvSpPr>
            <p:cNvPr id="7" name="Rectangle 8"/>
            <p:cNvSpPr>
              <a:spLocks/>
            </p:cNvSpPr>
            <p:nvPr/>
          </p:nvSpPr>
          <p:spPr bwMode="auto">
            <a:xfrm>
              <a:off x="1903413" y="4988688"/>
              <a:ext cx="1270000" cy="381000"/>
            </a:xfrm>
            <a:prstGeom prst="rect">
              <a:avLst/>
            </a:prstGeom>
            <a:solidFill>
              <a:srgbClr val="D5F1C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i[0]</a:t>
              </a:r>
            </a:p>
          </p:txBody>
        </p:sp>
        <p:sp>
          <p:nvSpPr>
            <p:cNvPr id="8" name="Rectangle 9"/>
            <p:cNvSpPr>
              <a:spLocks/>
            </p:cNvSpPr>
            <p:nvPr/>
          </p:nvSpPr>
          <p:spPr bwMode="auto">
            <a:xfrm>
              <a:off x="3173413" y="4988688"/>
              <a:ext cx="1270000" cy="381000"/>
            </a:xfrm>
            <a:prstGeom prst="rect">
              <a:avLst/>
            </a:prstGeom>
            <a:solidFill>
              <a:srgbClr val="D5F1C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i[1]</a:t>
              </a:r>
            </a:p>
          </p:txBody>
        </p:sp>
        <p:sp>
          <p:nvSpPr>
            <p:cNvPr id="9" name="Rectangle 10"/>
            <p:cNvSpPr>
              <a:spLocks/>
            </p:cNvSpPr>
            <p:nvPr/>
          </p:nvSpPr>
          <p:spPr bwMode="auto">
            <a:xfrm>
              <a:off x="5713413" y="4988688"/>
              <a:ext cx="2540000" cy="381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v</a:t>
              </a:r>
            </a:p>
          </p:txBody>
        </p:sp>
        <p:sp>
          <p:nvSpPr>
            <p:cNvPr id="10" name="Rectangle 11"/>
            <p:cNvSpPr>
              <a:spLocks/>
            </p:cNvSpPr>
            <p:nvPr/>
          </p:nvSpPr>
          <p:spPr bwMode="auto">
            <a:xfrm>
              <a:off x="950913" y="4988688"/>
              <a:ext cx="952500" cy="381000"/>
            </a:xfrm>
            <a:prstGeom prst="rect">
              <a:avLst/>
            </a:prstGeom>
            <a:solidFill>
              <a:srgbClr val="B2B2B2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1600" dirty="0">
                  <a:solidFill>
                    <a:srgbClr val="FFFFFF"/>
                  </a:solidFill>
                  <a:latin typeface="Calibri Bold Italic" charset="0"/>
                  <a:ea typeface="Calibri Bold Italic" charset="0"/>
                  <a:cs typeface="Calibri Bold Italic" charset="0"/>
                  <a:sym typeface="Calibri Bold Italic" charset="0"/>
                </a:rPr>
                <a:t>3 bytes</a:t>
              </a:r>
            </a:p>
          </p:txBody>
        </p:sp>
        <p:sp>
          <p:nvSpPr>
            <p:cNvPr id="11" name="Rectangle 12"/>
            <p:cNvSpPr>
              <a:spLocks/>
            </p:cNvSpPr>
            <p:nvPr/>
          </p:nvSpPr>
          <p:spPr bwMode="auto">
            <a:xfrm>
              <a:off x="4443413" y="4988688"/>
              <a:ext cx="1270000" cy="381000"/>
            </a:xfrm>
            <a:prstGeom prst="rect">
              <a:avLst/>
            </a:prstGeom>
            <a:solidFill>
              <a:srgbClr val="B2B2B2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1600">
                  <a:solidFill>
                    <a:srgbClr val="FFFFFF"/>
                  </a:solidFill>
                  <a:latin typeface="Calibri Bold Italic" charset="0"/>
                  <a:ea typeface="Calibri Bold Italic" charset="0"/>
                  <a:cs typeface="Calibri Bold Italic" charset="0"/>
                  <a:sym typeface="Calibri Bold Italic" charset="0"/>
                </a:rPr>
                <a:t>4 bytes</a:t>
              </a:r>
            </a:p>
          </p:txBody>
        </p:sp>
        <p:sp>
          <p:nvSpPr>
            <p:cNvPr id="12" name="Rectangle 13"/>
            <p:cNvSpPr>
              <a:spLocks/>
            </p:cNvSpPr>
            <p:nvPr/>
          </p:nvSpPr>
          <p:spPr bwMode="auto">
            <a:xfrm>
              <a:off x="381000" y="5382388"/>
              <a:ext cx="490519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p+0</a:t>
              </a:r>
            </a:p>
          </p:txBody>
        </p:sp>
        <p:sp>
          <p:nvSpPr>
            <p:cNvPr id="13" name="Rectangle 14"/>
            <p:cNvSpPr>
              <a:spLocks/>
            </p:cNvSpPr>
            <p:nvPr/>
          </p:nvSpPr>
          <p:spPr bwMode="auto">
            <a:xfrm>
              <a:off x="1652588" y="5382388"/>
              <a:ext cx="490519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p+4</a:t>
              </a:r>
            </a:p>
          </p:txBody>
        </p:sp>
        <p:sp>
          <p:nvSpPr>
            <p:cNvPr id="14" name="Rectangle 15"/>
            <p:cNvSpPr>
              <a:spLocks/>
            </p:cNvSpPr>
            <p:nvPr/>
          </p:nvSpPr>
          <p:spPr bwMode="auto">
            <a:xfrm>
              <a:off x="2908300" y="5382388"/>
              <a:ext cx="490519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p+8</a:t>
              </a:r>
            </a:p>
          </p:txBody>
        </p:sp>
        <p:sp>
          <p:nvSpPr>
            <p:cNvPr id="15" name="Rectangle 16"/>
            <p:cNvSpPr>
              <a:spLocks/>
            </p:cNvSpPr>
            <p:nvPr/>
          </p:nvSpPr>
          <p:spPr bwMode="auto">
            <a:xfrm>
              <a:off x="5387975" y="5382388"/>
              <a:ext cx="628377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p+16</a:t>
              </a:r>
            </a:p>
          </p:txBody>
        </p:sp>
        <p:sp>
          <p:nvSpPr>
            <p:cNvPr id="16" name="Rectangle 17"/>
            <p:cNvSpPr>
              <a:spLocks/>
            </p:cNvSpPr>
            <p:nvPr/>
          </p:nvSpPr>
          <p:spPr bwMode="auto">
            <a:xfrm>
              <a:off x="7934325" y="5382388"/>
              <a:ext cx="628377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p+24</a:t>
              </a:r>
            </a:p>
          </p:txBody>
        </p:sp>
        <p:sp>
          <p:nvSpPr>
            <p:cNvPr id="17" name="Line 18"/>
            <p:cNvSpPr>
              <a:spLocks noChangeShapeType="1"/>
            </p:cNvSpPr>
            <p:nvPr/>
          </p:nvSpPr>
          <p:spPr bwMode="auto">
            <a:xfrm rot="10800000" flipH="1">
              <a:off x="1903413" y="5653124"/>
              <a:ext cx="0" cy="27432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8" name="Rectangle 19"/>
            <p:cNvSpPr>
              <a:spLocks/>
            </p:cNvSpPr>
            <p:nvPr/>
          </p:nvSpPr>
          <p:spPr bwMode="auto">
            <a:xfrm>
              <a:off x="1382713" y="5891391"/>
              <a:ext cx="1487761" cy="355600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185738" indent="-185738">
                <a:spcBef>
                  <a:spcPts val="638"/>
                </a:spcBef>
              </a:pPr>
              <a:r>
                <a:rPr lang="en-US" sz="180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Multiple of 4</a:t>
              </a:r>
            </a:p>
          </p:txBody>
        </p:sp>
        <p:sp>
          <p:nvSpPr>
            <p:cNvPr id="19" name="Rectangle 20"/>
            <p:cNvSpPr>
              <a:spLocks/>
            </p:cNvSpPr>
            <p:nvPr/>
          </p:nvSpPr>
          <p:spPr bwMode="auto">
            <a:xfrm>
              <a:off x="4799013" y="5891391"/>
              <a:ext cx="1369105" cy="355600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185738" indent="-185738">
                <a:spcBef>
                  <a:spcPts val="638"/>
                </a:spcBef>
              </a:pPr>
              <a:r>
                <a:rPr lang="en-US" sz="180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Multiple of 8</a:t>
              </a:r>
            </a:p>
          </p:txBody>
        </p:sp>
        <p:sp>
          <p:nvSpPr>
            <p:cNvPr id="20" name="Line 21"/>
            <p:cNvSpPr>
              <a:spLocks noChangeShapeType="1"/>
            </p:cNvSpPr>
            <p:nvPr/>
          </p:nvSpPr>
          <p:spPr bwMode="auto">
            <a:xfrm rot="10800000" flipH="1">
              <a:off x="5713413" y="5653124"/>
              <a:ext cx="0" cy="27432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1" name="Rectangle 22"/>
            <p:cNvSpPr>
              <a:spLocks/>
            </p:cNvSpPr>
            <p:nvPr/>
          </p:nvSpPr>
          <p:spPr bwMode="auto">
            <a:xfrm>
              <a:off x="289066" y="6147924"/>
              <a:ext cx="1412412" cy="355600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185738" indent="-185738">
                <a:spcBef>
                  <a:spcPts val="638"/>
                </a:spcBef>
              </a:pPr>
              <a:r>
                <a:rPr lang="en-US" sz="180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Multiple of 8</a:t>
              </a:r>
            </a:p>
          </p:txBody>
        </p:sp>
        <p:sp>
          <p:nvSpPr>
            <p:cNvPr id="22" name="Line 23"/>
            <p:cNvSpPr>
              <a:spLocks noChangeShapeType="1"/>
            </p:cNvSpPr>
            <p:nvPr/>
          </p:nvSpPr>
          <p:spPr bwMode="auto">
            <a:xfrm rot="10800000" flipH="1">
              <a:off x="633413" y="5661225"/>
              <a:ext cx="0" cy="45720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3" name="Rectangle 24"/>
            <p:cNvSpPr>
              <a:spLocks/>
            </p:cNvSpPr>
            <p:nvPr/>
          </p:nvSpPr>
          <p:spPr bwMode="auto">
            <a:xfrm>
              <a:off x="7327279" y="6147924"/>
              <a:ext cx="1411608" cy="355600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185738" indent="-185738">
                <a:spcBef>
                  <a:spcPts val="638"/>
                </a:spcBef>
              </a:pPr>
              <a:r>
                <a:rPr lang="en-US" sz="180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Multiple of 8</a:t>
              </a:r>
            </a:p>
          </p:txBody>
        </p:sp>
        <p:sp>
          <p:nvSpPr>
            <p:cNvPr id="24" name="Line 25"/>
            <p:cNvSpPr>
              <a:spLocks noChangeShapeType="1"/>
            </p:cNvSpPr>
            <p:nvPr/>
          </p:nvSpPr>
          <p:spPr bwMode="auto">
            <a:xfrm rot="10800000" flipH="1">
              <a:off x="8253413" y="5661225"/>
              <a:ext cx="0" cy="45720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25" name="Rectangle 7"/>
          <p:cNvSpPr>
            <a:spLocks/>
          </p:cNvSpPr>
          <p:nvPr/>
        </p:nvSpPr>
        <p:spPr bwMode="auto">
          <a:xfrm>
            <a:off x="633413" y="17526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26" name="Rectangle 8"/>
          <p:cNvSpPr>
            <a:spLocks/>
          </p:cNvSpPr>
          <p:nvPr/>
        </p:nvSpPr>
        <p:spPr bwMode="auto">
          <a:xfrm>
            <a:off x="936625" y="17526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27" name="Rectangle 9"/>
          <p:cNvSpPr>
            <a:spLocks/>
          </p:cNvSpPr>
          <p:nvPr/>
        </p:nvSpPr>
        <p:spPr bwMode="auto">
          <a:xfrm>
            <a:off x="2206625" y="17526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[1]</a:t>
            </a:r>
          </a:p>
        </p:txBody>
      </p:sp>
      <p:sp>
        <p:nvSpPr>
          <p:cNvPr id="28" name="Rectangle 10"/>
          <p:cNvSpPr>
            <a:spLocks/>
          </p:cNvSpPr>
          <p:nvPr/>
        </p:nvSpPr>
        <p:spPr bwMode="auto">
          <a:xfrm>
            <a:off x="3449638" y="1752600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31" name="Rectangle 13"/>
          <p:cNvSpPr>
            <a:spLocks/>
          </p:cNvSpPr>
          <p:nvPr/>
        </p:nvSpPr>
        <p:spPr bwMode="auto">
          <a:xfrm>
            <a:off x="533400" y="2146300"/>
            <a:ext cx="214802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</a:t>
            </a:r>
          </a:p>
        </p:txBody>
      </p:sp>
      <p:sp>
        <p:nvSpPr>
          <p:cNvPr id="32" name="Rectangle 14"/>
          <p:cNvSpPr>
            <a:spLocks/>
          </p:cNvSpPr>
          <p:nvPr/>
        </p:nvSpPr>
        <p:spPr bwMode="auto">
          <a:xfrm>
            <a:off x="838200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</a:t>
            </a:r>
          </a:p>
        </p:txBody>
      </p:sp>
      <p:sp>
        <p:nvSpPr>
          <p:cNvPr id="33" name="Rectangle 15"/>
          <p:cNvSpPr>
            <a:spLocks/>
          </p:cNvSpPr>
          <p:nvPr/>
        </p:nvSpPr>
        <p:spPr bwMode="auto">
          <a:xfrm>
            <a:off x="1941512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p+5</a:t>
            </a:r>
          </a:p>
        </p:txBody>
      </p:sp>
      <p:sp>
        <p:nvSpPr>
          <p:cNvPr id="34" name="Rectangle 16"/>
          <p:cNvSpPr>
            <a:spLocks/>
          </p:cNvSpPr>
          <p:nvPr/>
        </p:nvSpPr>
        <p:spPr bwMode="auto">
          <a:xfrm>
            <a:off x="3124200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p+9</a:t>
            </a:r>
          </a:p>
        </p:txBody>
      </p:sp>
      <p:sp>
        <p:nvSpPr>
          <p:cNvPr id="35" name="Rectangle 17"/>
          <p:cNvSpPr>
            <a:spLocks/>
          </p:cNvSpPr>
          <p:nvPr/>
        </p:nvSpPr>
        <p:spPr bwMode="auto">
          <a:xfrm>
            <a:off x="5670550" y="21463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p+17</a:t>
            </a:r>
          </a:p>
        </p:txBody>
      </p:sp>
      <p:sp>
        <p:nvSpPr>
          <p:cNvPr id="44" name="Rectangle 3"/>
          <p:cNvSpPr>
            <a:spLocks/>
          </p:cNvSpPr>
          <p:nvPr/>
        </p:nvSpPr>
        <p:spPr bwMode="auto">
          <a:xfrm>
            <a:off x="6642100" y="1355724"/>
            <a:ext cx="2222500" cy="1539875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 S1 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int i[2];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" name="Rectangle 1"/>
          <p:cNvSpPr/>
          <p:nvPr/>
        </p:nvSpPr>
        <p:spPr>
          <a:xfrm>
            <a:off x="357017" y="2655833"/>
            <a:ext cx="7577307" cy="20672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ct val="60000"/>
              <a:buFont typeface="Wingdings 2"/>
              <a:buChar char="⬛"/>
              <a:tabLst/>
              <a:defRPr/>
            </a:pPr>
            <a:r>
              <a:rPr lang="en-US" b="1" dirty="0">
                <a:latin typeface="Calibri"/>
                <a:ea typeface="Calibri"/>
                <a:cs typeface="Calibri"/>
                <a:sym typeface="Calibri"/>
              </a:rPr>
              <a:t>Aligned Data</a:t>
            </a:r>
          </a:p>
          <a:p>
            <a:pPr marL="552450" marR="0" lvl="1" indent="-342900" defTabSz="91440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ct val="110000"/>
              <a:buFont typeface="Wingdings 2"/>
              <a:buChar char="▪"/>
              <a:tabLst/>
              <a:defRPr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Primitive data type requires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 bytes </a:t>
            </a:r>
            <a:r>
              <a:rPr lang="en-US" dirty="0">
                <a:latin typeface="Calibri"/>
                <a:ea typeface="Calibri"/>
                <a:cs typeface="Calibri"/>
                <a:sym typeface="Wingdings"/>
              </a:rPr>
              <a:t> 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Address must be multiple of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endParaRPr lang="en-US" dirty="0">
              <a:latin typeface="Calibri"/>
              <a:ea typeface="Calibri"/>
              <a:cs typeface="Calibri"/>
              <a:sym typeface="Calibri"/>
            </a:endParaRPr>
          </a:p>
          <a:p>
            <a:pPr marL="552450" marR="0" lvl="1" indent="-342900" defTabSz="91440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ct val="110000"/>
              <a:buFont typeface="Wingdings 2"/>
              <a:buChar char="▪"/>
              <a:tabLst/>
              <a:defRPr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Structure address must be multiple of the largest alignment of any element</a:t>
            </a:r>
            <a:endParaRPr lang="en-US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Rectangular Callout 2"/>
          <p:cNvSpPr/>
          <p:nvPr/>
        </p:nvSpPr>
        <p:spPr>
          <a:xfrm>
            <a:off x="1993417" y="6399364"/>
            <a:ext cx="2513656" cy="369330"/>
          </a:xfrm>
          <a:prstGeom prst="wedgeRectCallout">
            <a:avLst>
              <a:gd name="adj1" fmla="val -67298"/>
              <a:gd name="adj2" fmla="val -50323"/>
            </a:avLst>
          </a:prstGeom>
          <a:solidFill>
            <a:srgbClr val="FFC000"/>
          </a:solidFill>
          <a:ln w="25400" cap="flat">
            <a:solidFill>
              <a:schemeClr val="tx1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800">
                <a:latin typeface="Calibri" charset="0"/>
                <a:ea typeface="Calibri" charset="0"/>
                <a:cs typeface="Calibri" charset="0"/>
              </a:rPr>
              <a:t>Due </a:t>
            </a: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to 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  <a:sym typeface="Courier New Bold" charset="0"/>
              </a:rPr>
              <a:t>double</a:t>
            </a: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 element</a:t>
            </a: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 charset="0"/>
              <a:ea typeface="Calibri" charset="0"/>
              <a:cs typeface="Calibri" charset="0"/>
              <a:sym typeface="Arial Narrow Bold"/>
            </a:endParaRPr>
          </a:p>
        </p:txBody>
      </p:sp>
    </p:spTree>
    <p:extLst>
      <p:ext uri="{BB962C8B-B14F-4D97-AF65-F5344CB8AC3E}">
        <p14:creationId xmlns:p14="http://schemas.microsoft.com/office/powerpoint/2010/main" val="866273230"/>
      </p:ext>
    </p:extLst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Saving Space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Put large data types first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Effect (K=4)</a:t>
            </a:r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1549400" y="2019300"/>
            <a:ext cx="2222500" cy="15621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S4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d;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5353050" y="2017712"/>
            <a:ext cx="2224088" cy="1563688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S5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</a:p>
          <a:p>
            <a:pPr algn="l"/>
            <a:r>
              <a:rPr lang="en-US" sz="1800" dirty="0"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char d;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7655" name="AutoShape 7"/>
          <p:cNvSpPr>
            <a:spLocks/>
          </p:cNvSpPr>
          <p:nvPr/>
        </p:nvSpPr>
        <p:spPr bwMode="auto">
          <a:xfrm>
            <a:off x="4140200" y="2298700"/>
            <a:ext cx="914400" cy="685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821D10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" name="Rectangle 7"/>
          <p:cNvSpPr>
            <a:spLocks/>
          </p:cNvSpPr>
          <p:nvPr/>
        </p:nvSpPr>
        <p:spPr bwMode="auto">
          <a:xfrm>
            <a:off x="633413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13" name="Rectangle 8"/>
          <p:cNvSpPr>
            <a:spLocks/>
          </p:cNvSpPr>
          <p:nvPr/>
        </p:nvSpPr>
        <p:spPr bwMode="auto">
          <a:xfrm>
            <a:off x="190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endParaRPr lang="en-US" sz="20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5" name="Rectangle 11"/>
          <p:cNvSpPr>
            <a:spLocks/>
          </p:cNvSpPr>
          <p:nvPr/>
        </p:nvSpPr>
        <p:spPr bwMode="auto">
          <a:xfrm>
            <a:off x="950913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6" name="Rectangle 7"/>
          <p:cNvSpPr>
            <a:spLocks/>
          </p:cNvSpPr>
          <p:nvPr/>
        </p:nvSpPr>
        <p:spPr bwMode="auto">
          <a:xfrm>
            <a:off x="3149600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</a:t>
            </a:r>
          </a:p>
        </p:txBody>
      </p:sp>
      <p:sp>
        <p:nvSpPr>
          <p:cNvPr id="17" name="Rectangle 11"/>
          <p:cNvSpPr>
            <a:spLocks/>
          </p:cNvSpPr>
          <p:nvPr/>
        </p:nvSpPr>
        <p:spPr bwMode="auto">
          <a:xfrm>
            <a:off x="3467100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8" name="Rectangle 7"/>
          <p:cNvSpPr>
            <a:spLocks/>
          </p:cNvSpPr>
          <p:nvPr/>
        </p:nvSpPr>
        <p:spPr bwMode="auto">
          <a:xfrm>
            <a:off x="1892300" y="52578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19" name="Rectangle 8"/>
          <p:cNvSpPr>
            <a:spLocks/>
          </p:cNvSpPr>
          <p:nvPr/>
        </p:nvSpPr>
        <p:spPr bwMode="auto">
          <a:xfrm>
            <a:off x="635000" y="52578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endParaRPr lang="en-US" sz="20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1" name="Rectangle 7"/>
          <p:cNvSpPr>
            <a:spLocks/>
          </p:cNvSpPr>
          <p:nvPr/>
        </p:nvSpPr>
        <p:spPr bwMode="auto">
          <a:xfrm>
            <a:off x="2159000" y="52578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</a:t>
            </a:r>
          </a:p>
        </p:txBody>
      </p:sp>
      <p:sp>
        <p:nvSpPr>
          <p:cNvPr id="22" name="Rectangle 11"/>
          <p:cNvSpPr>
            <a:spLocks/>
          </p:cNvSpPr>
          <p:nvPr/>
        </p:nvSpPr>
        <p:spPr bwMode="auto">
          <a:xfrm>
            <a:off x="2476500" y="5257800"/>
            <a:ext cx="696913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4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2 bytes</a:t>
            </a:r>
          </a:p>
        </p:txBody>
      </p:sp>
    </p:spTree>
    <p:extLst>
      <p:ext uri="{BB962C8B-B14F-4D97-AF65-F5344CB8AC3E}">
        <p14:creationId xmlns:p14="http://schemas.microsoft.com/office/powerpoint/2010/main" val="331737717"/>
      </p:ext>
    </p:extLst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Freeform 1"/>
          <p:cNvSpPr>
            <a:spLocks/>
          </p:cNvSpPr>
          <p:nvPr/>
        </p:nvSpPr>
        <p:spPr bwMode="auto">
          <a:xfrm>
            <a:off x="711200" y="3708400"/>
            <a:ext cx="7670800" cy="2032000"/>
          </a:xfrm>
          <a:custGeom>
            <a:avLst/>
            <a:gdLst/>
            <a:ahLst/>
            <a:cxnLst>
              <a:cxn ang="0">
                <a:pos x="7617" y="0"/>
              </a:cxn>
              <a:cxn ang="0">
                <a:pos x="0" y="21465"/>
              </a:cxn>
              <a:cxn ang="0">
                <a:pos x="21600" y="21600"/>
              </a:cxn>
              <a:cxn ang="0">
                <a:pos x="13017" y="0"/>
              </a:cxn>
              <a:cxn ang="0">
                <a:pos x="7617" y="0"/>
              </a:cxn>
              <a:cxn ang="0">
                <a:pos x="7617" y="0"/>
              </a:cxn>
            </a:cxnLst>
            <a:rect l="0" t="0" r="r" b="b"/>
            <a:pathLst>
              <a:path w="21600" h="21600">
                <a:moveTo>
                  <a:pt x="7617" y="0"/>
                </a:moveTo>
                <a:lnTo>
                  <a:pt x="0" y="21465"/>
                </a:lnTo>
                <a:lnTo>
                  <a:pt x="21600" y="21600"/>
                </a:lnTo>
                <a:lnTo>
                  <a:pt x="13017" y="0"/>
                </a:lnTo>
                <a:lnTo>
                  <a:pt x="7617" y="0"/>
                </a:lnTo>
                <a:close/>
                <a:moveTo>
                  <a:pt x="7617" y="0"/>
                </a:moveTo>
              </a:path>
            </a:pathLst>
          </a:custGeom>
          <a:solidFill>
            <a:srgbClr val="E6E6E6"/>
          </a:solidFill>
          <a:ln w="381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Arrays of Structures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508500" cy="977900"/>
          </a:xfrm>
          <a:ln/>
        </p:spPr>
        <p:txBody>
          <a:bodyPr/>
          <a:lstStyle/>
          <a:p>
            <a:r>
              <a:rPr lang="en-US" dirty="0"/>
              <a:t>Overall structure length multiple of K</a:t>
            </a:r>
          </a:p>
          <a:p>
            <a:r>
              <a:rPr lang="en-US" dirty="0"/>
              <a:t>Satisfy alignment requirement </a:t>
            </a:r>
            <a:br>
              <a:rPr lang="en-US" dirty="0"/>
            </a:br>
            <a:r>
              <a:rPr lang="en-US" dirty="0"/>
              <a:t>for every element</a:t>
            </a:r>
          </a:p>
        </p:txBody>
      </p:sp>
      <p:sp>
        <p:nvSpPr>
          <p:cNvPr id="28678" name="Rectangle 6"/>
          <p:cNvSpPr>
            <a:spLocks/>
          </p:cNvSpPr>
          <p:nvPr/>
        </p:nvSpPr>
        <p:spPr bwMode="auto">
          <a:xfrm>
            <a:off x="6642100" y="1213553"/>
            <a:ext cx="2222500" cy="1529647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S2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a[10];</a:t>
            </a:r>
          </a:p>
        </p:txBody>
      </p:sp>
      <p:graphicFrame>
        <p:nvGraphicFramePr>
          <p:cNvPr id="28679" name="Group 7"/>
          <p:cNvGraphicFramePr>
            <a:graphicFrameLocks noGrp="1"/>
          </p:cNvGraphicFramePr>
          <p:nvPr/>
        </p:nvGraphicFramePr>
        <p:xfrm>
          <a:off x="381000" y="5715000"/>
          <a:ext cx="8335963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7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a+32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a+40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a+48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8791" name="Group 119"/>
          <p:cNvGraphicFramePr>
            <a:graphicFrameLocks noGrp="1"/>
          </p:cNvGraphicFramePr>
          <p:nvPr/>
        </p:nvGraphicFramePr>
        <p:xfrm>
          <a:off x="1181100" y="3314700"/>
          <a:ext cx="8240168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2805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a[2]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•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a+48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a+72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77900" y="508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52103"/>
      </p:ext>
    </p:extLst>
  </p:cSld>
  <p:clrMapOvr>
    <a:masterClrMapping/>
  </p:clrMapOvr>
  <p:transition spd="med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Specific Cases of Alignment (x86-64)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6875" y="1219200"/>
            <a:ext cx="7896225" cy="4972050"/>
          </a:xfrm>
          <a:ln/>
        </p:spPr>
        <p:txBody>
          <a:bodyPr/>
          <a:lstStyle/>
          <a:p>
            <a:r>
              <a:rPr lang="en-US" b="0" dirty="0"/>
              <a:t>1 byte: </a:t>
            </a:r>
            <a:r>
              <a:rPr lang="en-US" b="0" dirty="0">
                <a:latin typeface="Courier New Bold" charset="0"/>
                <a:cs typeface="Courier New Bold" charset="0"/>
                <a:sym typeface="Courier New Bold" charset="0"/>
              </a:rPr>
              <a:t>char</a:t>
            </a:r>
            <a:r>
              <a:rPr lang="en-US" b="0" dirty="0"/>
              <a:t>, …</a:t>
            </a:r>
          </a:p>
          <a:p>
            <a:pPr marL="552450" lvl="1"/>
            <a:r>
              <a:rPr lang="en-US" b="0" dirty="0"/>
              <a:t>no restrictions on address</a:t>
            </a:r>
          </a:p>
          <a:p>
            <a:r>
              <a:rPr lang="en-US" b="0" dirty="0"/>
              <a:t>2 bytes: </a:t>
            </a:r>
            <a:r>
              <a:rPr lang="en-US" b="0" dirty="0">
                <a:latin typeface="Courier New Bold" charset="0"/>
                <a:cs typeface="Courier New Bold" charset="0"/>
                <a:sym typeface="Courier New Bold" charset="0"/>
              </a:rPr>
              <a:t>short</a:t>
            </a:r>
            <a:r>
              <a:rPr lang="en-US" b="0" dirty="0"/>
              <a:t>, …</a:t>
            </a:r>
          </a:p>
          <a:p>
            <a:pPr marL="552450" lvl="1"/>
            <a:r>
              <a:rPr lang="en-US" b="0" dirty="0"/>
              <a:t>lowest 1 bit of address must be 0</a:t>
            </a:r>
            <a:r>
              <a:rPr lang="en-US" b="0" baseline="-6000" dirty="0"/>
              <a:t>2</a:t>
            </a:r>
            <a:endParaRPr lang="en-US" b="0" dirty="0"/>
          </a:p>
          <a:p>
            <a:r>
              <a:rPr lang="en-US" b="0" dirty="0"/>
              <a:t>4 bytes: </a:t>
            </a:r>
            <a:r>
              <a:rPr lang="en-US" b="0" dirty="0" err="1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 b="0" dirty="0"/>
              <a:t>, </a:t>
            </a:r>
            <a:r>
              <a:rPr lang="en-US" b="0" dirty="0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 b="0" dirty="0"/>
              <a:t>, …</a:t>
            </a:r>
          </a:p>
          <a:p>
            <a:pPr marL="552450" lvl="1"/>
            <a:r>
              <a:rPr lang="en-US" b="0" dirty="0"/>
              <a:t>lowest 2 bits of address must be 00</a:t>
            </a:r>
            <a:r>
              <a:rPr lang="en-US" b="0" baseline="-6000" dirty="0"/>
              <a:t>2</a:t>
            </a:r>
            <a:endParaRPr lang="en-US" b="0" dirty="0"/>
          </a:p>
          <a:p>
            <a:r>
              <a:rPr lang="en-US" b="0" dirty="0"/>
              <a:t>8 bytes: </a:t>
            </a:r>
            <a:r>
              <a:rPr lang="en-US" b="0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 b="0" dirty="0"/>
              <a:t>, </a:t>
            </a:r>
            <a:r>
              <a:rPr lang="en-US" dirty="0">
                <a:latin typeface="Courier New"/>
                <a:cs typeface="Courier New"/>
              </a:rPr>
              <a:t>long</a:t>
            </a:r>
            <a:r>
              <a:rPr lang="en-US" b="0" dirty="0">
                <a:latin typeface="Courier New"/>
                <a:cs typeface="Courier New"/>
              </a:rPr>
              <a:t>,</a:t>
            </a:r>
            <a:r>
              <a:rPr lang="en-US" b="0" dirty="0"/>
              <a:t> </a:t>
            </a:r>
            <a:r>
              <a:rPr lang="en-US" b="0" dirty="0">
                <a:latin typeface="Courier New Bold" charset="0"/>
                <a:cs typeface="Courier New Bold" charset="0"/>
                <a:sym typeface="Courier New Bold" charset="0"/>
              </a:rPr>
              <a:t>char *</a:t>
            </a:r>
            <a:r>
              <a:rPr lang="en-US" b="0" dirty="0"/>
              <a:t>, …</a:t>
            </a:r>
          </a:p>
          <a:p>
            <a:pPr marL="552450" lvl="1"/>
            <a:r>
              <a:rPr lang="en-US" b="0" dirty="0"/>
              <a:t>lowest 3 bits of address must be 000</a:t>
            </a:r>
            <a:r>
              <a:rPr lang="en-US" b="0" baseline="-6000" dirty="0"/>
              <a:t>2</a:t>
            </a:r>
            <a:endParaRPr lang="en-US" b="0" dirty="0"/>
          </a:p>
          <a:p>
            <a:r>
              <a:rPr lang="en-US" b="0" dirty="0"/>
              <a:t>16 bytes: </a:t>
            </a:r>
            <a:r>
              <a:rPr lang="en-US" b="0" dirty="0">
                <a:latin typeface="Courier New Bold" charset="0"/>
                <a:cs typeface="Courier New Bold" charset="0"/>
                <a:sym typeface="Courier New Bold" charset="0"/>
              </a:rPr>
              <a:t>long double</a:t>
            </a:r>
            <a:r>
              <a:rPr lang="en-US" b="0" dirty="0">
                <a:sym typeface="Courier New Bold" charset="0"/>
              </a:rPr>
              <a:t> (GCC on Linux)</a:t>
            </a:r>
            <a:endParaRPr lang="en-US" b="0" dirty="0">
              <a:latin typeface="Courier New Bold" charset="0"/>
              <a:cs typeface="Courier New Bold" charset="0"/>
              <a:sym typeface="Courier New Bold" charset="0"/>
            </a:endParaRPr>
          </a:p>
          <a:p>
            <a:pPr lvl="1"/>
            <a:r>
              <a:rPr lang="en-US" b="0" dirty="0"/>
              <a:t>lowest 4 bits of address must be 0000</a:t>
            </a:r>
            <a:r>
              <a:rPr lang="en-US" b="0" baseline="-6000" dirty="0"/>
              <a:t>2</a:t>
            </a:r>
            <a:endParaRPr lang="en-US" b="0" dirty="0"/>
          </a:p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104136429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>
            <a:spLocks noGrp="1"/>
          </p:cNvSpPr>
          <p:nvPr>
            <p:ph type="title"/>
          </p:nvPr>
        </p:nvSpPr>
        <p:spPr>
          <a:xfrm>
            <a:off x="357017" y="435678"/>
            <a:ext cx="7592095" cy="7620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/>
            </a:pPr>
            <a:r>
              <a:rPr sz="3600" b="1"/>
              <a:t>Today</a:t>
            </a:r>
          </a:p>
        </p:txBody>
      </p:sp>
      <p:sp>
        <p:nvSpPr>
          <p:cNvPr id="69" name="Shape 69"/>
          <p:cNvSpPr>
            <a:spLocks noGrp="1"/>
          </p:cNvSpPr>
          <p:nvPr>
            <p:ph type="body" idx="1"/>
          </p:nvPr>
        </p:nvSpPr>
        <p:spPr>
          <a:xfrm>
            <a:off x="381000" y="1397000"/>
            <a:ext cx="8382000" cy="4241800"/>
          </a:xfrm>
          <a:prstGeom prst="rect">
            <a:avLst/>
          </a:prstGeom>
          <a:solidFill>
            <a:srgbClr val="FFFFDE"/>
          </a:solidFill>
        </p:spPr>
        <p:txBody>
          <a:bodyPr lIns="0" tIns="0" rIns="0" bIns="0">
            <a:normAutofit fontScale="92500" lnSpcReduction="20000"/>
          </a:bodyPr>
          <a:lstStyle/>
          <a:p>
            <a:pPr lvl="0">
              <a:defRPr sz="1800" b="0"/>
            </a:pPr>
            <a:endParaRPr sz="3600" b="1" dirty="0"/>
          </a:p>
          <a:p>
            <a:pPr marL="514350" lvl="0" indent="-514350">
              <a:spcBef>
                <a:spcPts val="800"/>
              </a:spcBef>
              <a:defRPr sz="1800" b="0"/>
            </a:pPr>
            <a:r>
              <a:rPr sz="3600" b="1" dirty="0">
                <a:solidFill>
                  <a:schemeClr val="tx1"/>
                </a:solidFill>
              </a:rPr>
              <a:t>Arrays</a:t>
            </a:r>
            <a:endParaRPr lang="en-US" sz="3600" b="1" dirty="0">
              <a:solidFill>
                <a:schemeClr val="tx1"/>
              </a:solidFill>
            </a:endParaRPr>
          </a:p>
          <a:p>
            <a:pPr lvl="1">
              <a:spcBef>
                <a:spcPts val="800"/>
              </a:spcBef>
              <a:defRPr sz="1800" b="0"/>
            </a:pPr>
            <a:r>
              <a:rPr lang="en-US" sz="3600" dirty="0">
                <a:solidFill>
                  <a:schemeClr val="tx1"/>
                </a:solidFill>
              </a:rPr>
              <a:t>Single-dimensional arrays</a:t>
            </a:r>
          </a:p>
          <a:p>
            <a:pPr lvl="1">
              <a:spcBef>
                <a:spcPts val="800"/>
              </a:spcBef>
              <a:defRPr sz="1800" b="0"/>
            </a:pPr>
            <a:r>
              <a:rPr lang="en-US" sz="3600" b="0" dirty="0">
                <a:solidFill>
                  <a:schemeClr val="bg1">
                    <a:lumMod val="65000"/>
                  </a:schemeClr>
                </a:solidFill>
              </a:rPr>
              <a:t>Multi-dimensional arrays</a:t>
            </a:r>
            <a:endParaRPr sz="3600" b="0" dirty="0">
              <a:solidFill>
                <a:schemeClr val="bg1">
                  <a:lumMod val="65000"/>
                </a:schemeClr>
              </a:solidFill>
            </a:endParaRPr>
          </a:p>
          <a:p>
            <a:pPr lvl="0">
              <a:defRPr sz="1800" b="0"/>
            </a:pPr>
            <a:endParaRPr sz="3600" b="1" dirty="0"/>
          </a:p>
          <a:p>
            <a:pPr marL="514350" lvl="0" indent="-514350">
              <a:spcBef>
                <a:spcPts val="800"/>
              </a:spcBef>
              <a:defRPr sz="1800" b="0"/>
            </a:pPr>
            <a:r>
              <a:rPr sz="3600" b="1" dirty="0">
                <a:solidFill>
                  <a:srgbClr val="A6A6A6"/>
                </a:solidFill>
              </a:rPr>
              <a:t>Structs </a:t>
            </a:r>
            <a:endParaRPr lang="en-US" sz="3600" dirty="0">
              <a:solidFill>
                <a:srgbClr val="A6A6A6"/>
              </a:solidFill>
            </a:endParaRPr>
          </a:p>
          <a:p>
            <a:pPr marL="514350" lvl="0" indent="-514350">
              <a:spcBef>
                <a:spcPts val="800"/>
              </a:spcBef>
              <a:defRPr sz="1800" b="0"/>
            </a:pPr>
            <a:endParaRPr lang="en-US" sz="3600" b="1" dirty="0">
              <a:solidFill>
                <a:srgbClr val="A6A6A6"/>
              </a:solidFill>
            </a:endParaRPr>
          </a:p>
          <a:p>
            <a:pPr marL="514350" lvl="0" indent="-514350">
              <a:spcBef>
                <a:spcPts val="800"/>
              </a:spcBef>
              <a:defRPr sz="1800" b="0"/>
            </a:pPr>
            <a:r>
              <a:rPr sz="3600" b="1" dirty="0">
                <a:solidFill>
                  <a:srgbClr val="A6A6A6"/>
                </a:solidFill>
              </a:rPr>
              <a:t>Unions</a:t>
            </a:r>
          </a:p>
        </p:txBody>
      </p:sp>
    </p:spTree>
  </p:cSld>
  <p:clrMapOvr>
    <a:masterClrMapping/>
  </p:clrMapOvr>
  <p:transition spd="med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7" name="Shape 967"/>
          <p:cNvSpPr>
            <a:spLocks noGrp="1"/>
          </p:cNvSpPr>
          <p:nvPr>
            <p:ph type="title"/>
          </p:nvPr>
        </p:nvSpPr>
        <p:spPr>
          <a:xfrm>
            <a:off x="357017" y="435678"/>
            <a:ext cx="7592095" cy="7620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/>
            </a:pPr>
            <a:r>
              <a:rPr sz="3600" b="1"/>
              <a:t>Today</a:t>
            </a:r>
          </a:p>
        </p:txBody>
      </p:sp>
      <p:sp>
        <p:nvSpPr>
          <p:cNvPr id="968" name="Shape 968"/>
          <p:cNvSpPr>
            <a:spLocks noGrp="1"/>
          </p:cNvSpPr>
          <p:nvPr>
            <p:ph type="body" idx="1"/>
          </p:nvPr>
        </p:nvSpPr>
        <p:spPr>
          <a:xfrm>
            <a:off x="381000" y="1397000"/>
            <a:ext cx="8382000" cy="4241800"/>
          </a:xfrm>
          <a:prstGeom prst="rect">
            <a:avLst/>
          </a:prstGeom>
          <a:solidFill>
            <a:srgbClr val="FFFFDE"/>
          </a:solidFill>
        </p:spPr>
        <p:txBody>
          <a:bodyPr lIns="0" tIns="0" rIns="0" bIns="0">
            <a:normAutofit/>
          </a:bodyPr>
          <a:lstStyle/>
          <a:p>
            <a:pPr marL="514350" lvl="0" indent="-514350">
              <a:spcBef>
                <a:spcPts val="800"/>
              </a:spcBef>
              <a:defRPr sz="1800" b="0"/>
            </a:pPr>
            <a:r>
              <a:rPr lang="en-US" sz="3600" b="1" dirty="0">
                <a:solidFill>
                  <a:srgbClr val="A6A6A6"/>
                </a:solidFill>
              </a:rPr>
              <a:t>Arrays</a:t>
            </a:r>
            <a:endParaRPr sz="3600" b="1" dirty="0">
              <a:solidFill>
                <a:srgbClr val="A6A6A6"/>
              </a:solidFill>
            </a:endParaRPr>
          </a:p>
          <a:p>
            <a:pPr lvl="0">
              <a:defRPr sz="1800" b="0"/>
            </a:pPr>
            <a:endParaRPr sz="3600" b="1" dirty="0"/>
          </a:p>
          <a:p>
            <a:pPr marL="514350" lvl="0" indent="-514350">
              <a:spcBef>
                <a:spcPts val="800"/>
              </a:spcBef>
              <a:defRPr sz="1800" b="0"/>
            </a:pPr>
            <a:r>
              <a:rPr lang="en-US" sz="3600" dirty="0" err="1">
                <a:solidFill>
                  <a:schemeClr val="tx2"/>
                </a:solidFill>
              </a:rPr>
              <a:t>Structs</a:t>
            </a:r>
            <a:endParaRPr sz="3600" dirty="0">
              <a:solidFill>
                <a:schemeClr val="tx2"/>
              </a:solidFill>
            </a:endParaRPr>
          </a:p>
          <a:p>
            <a:pPr lvl="0">
              <a:defRPr sz="1800" b="0"/>
            </a:pPr>
            <a:endParaRPr sz="3600" b="1" dirty="0"/>
          </a:p>
          <a:p>
            <a:pPr marL="514350" lvl="0" indent="-514350">
              <a:spcBef>
                <a:spcPts val="800"/>
              </a:spcBef>
              <a:defRPr sz="1800" b="0"/>
            </a:pPr>
            <a:r>
              <a:rPr sz="3600" b="1" dirty="0">
                <a:solidFill>
                  <a:schemeClr val="tx1"/>
                </a:solidFill>
              </a:rPr>
              <a:t>Unions</a:t>
            </a:r>
          </a:p>
        </p:txBody>
      </p:sp>
    </p:spTree>
    <p:extLst>
      <p:ext uri="{BB962C8B-B14F-4D97-AF65-F5344CB8AC3E}">
        <p14:creationId xmlns:p14="http://schemas.microsoft.com/office/powerpoint/2010/main" val="1127852442"/>
      </p:ext>
    </p:extLst>
  </p:cSld>
  <p:clrMapOvr>
    <a:masterClrMapping/>
  </p:clrMapOvr>
  <p:transition spd="med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Shape 1065"/>
          <p:cNvSpPr>
            <a:spLocks noGrp="1"/>
          </p:cNvSpPr>
          <p:nvPr>
            <p:ph type="title"/>
          </p:nvPr>
        </p:nvSpPr>
        <p:spPr>
          <a:xfrm>
            <a:off x="357017" y="435678"/>
            <a:ext cx="7592095" cy="7620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/>
            </a:pPr>
            <a:r>
              <a:rPr sz="3600" b="1"/>
              <a:t>Union Allocation</a:t>
            </a:r>
          </a:p>
        </p:txBody>
      </p:sp>
      <p:sp>
        <p:nvSpPr>
          <p:cNvPr id="1066" name="Shape 1066"/>
          <p:cNvSpPr>
            <a:spLocks noGrp="1"/>
          </p:cNvSpPr>
          <p:nvPr>
            <p:ph type="body" idx="1"/>
          </p:nvPr>
        </p:nvSpPr>
        <p:spPr>
          <a:xfrm>
            <a:off x="381000" y="1143000"/>
            <a:ext cx="8382000" cy="8255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325754" lvl="0" indent="-325754" defTabSz="868680">
              <a:defRPr sz="1800" b="0"/>
            </a:pPr>
            <a:r>
              <a:rPr sz="2280" b="1"/>
              <a:t>Allocate according to largest element</a:t>
            </a:r>
          </a:p>
          <a:p>
            <a:pPr marL="325754" lvl="0" indent="-325754" defTabSz="868680">
              <a:defRPr sz="1800" b="0"/>
            </a:pPr>
            <a:r>
              <a:rPr sz="2280" b="1"/>
              <a:t>Can only use one field at a time</a:t>
            </a:r>
          </a:p>
        </p:txBody>
      </p:sp>
      <p:grpSp>
        <p:nvGrpSpPr>
          <p:cNvPr id="1069" name="Group 1069"/>
          <p:cNvGrpSpPr/>
          <p:nvPr/>
        </p:nvGrpSpPr>
        <p:grpSpPr>
          <a:xfrm>
            <a:off x="609600" y="2232024"/>
            <a:ext cx="2222500" cy="1501776"/>
            <a:chOff x="0" y="0"/>
            <a:chExt cx="2222500" cy="1501775"/>
          </a:xfrm>
        </p:grpSpPr>
        <p:sp>
          <p:nvSpPr>
            <p:cNvPr id="1067" name="Shape 1067"/>
            <p:cNvSpPr/>
            <p:nvPr/>
          </p:nvSpPr>
          <p:spPr>
            <a:xfrm>
              <a:off x="0" y="0"/>
              <a:ext cx="2222500" cy="1501775"/>
            </a:xfrm>
            <a:prstGeom prst="rect">
              <a:avLst/>
            </a:prstGeom>
            <a:solidFill>
              <a:srgbClr val="FFFFCC"/>
            </a:solidFill>
            <a:ln w="12700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068" name="Shape 1068"/>
            <p:cNvSpPr/>
            <p:nvPr/>
          </p:nvSpPr>
          <p:spPr>
            <a:xfrm>
              <a:off x="0" y="0"/>
              <a:ext cx="2222500" cy="146193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8100" tIns="38100" rIns="38100" bIns="38100" numCol="1" anchor="t">
              <a:spAutoFit/>
            </a:bodyPr>
            <a:lstStyle/>
            <a:p>
              <a:pPr lvl="0">
                <a:defRPr sz="1800"/>
              </a:pPr>
              <a:r>
                <a:rPr b="1" dirty="0">
                  <a:latin typeface="Courier New"/>
                  <a:ea typeface="Courier New"/>
                  <a:cs typeface="Courier New"/>
                  <a:sym typeface="Courier New"/>
                </a:rPr>
                <a:t>union U1 {</a:t>
              </a:r>
              <a:endParaRPr sz="2400" b="1" dirty="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lvl="0">
                <a:defRPr sz="1800"/>
              </a:pPr>
              <a:r>
                <a:rPr b="1" dirty="0">
                  <a:latin typeface="Courier New"/>
                  <a:ea typeface="Courier New"/>
                  <a:cs typeface="Courier New"/>
                  <a:sym typeface="Courier New"/>
                </a:rPr>
                <a:t>  char </a:t>
              </a:r>
              <a:r>
                <a:rPr lang="en-US" b="1" dirty="0">
                  <a:latin typeface="Courier New"/>
                  <a:ea typeface="Courier New"/>
                  <a:cs typeface="Courier New"/>
                  <a:sym typeface="Courier New"/>
                </a:rPr>
                <a:t>c</a:t>
              </a:r>
              <a:r>
                <a:rPr b="1" dirty="0">
                  <a:latin typeface="Courier New"/>
                  <a:ea typeface="Courier New"/>
                  <a:cs typeface="Courier New"/>
                  <a:sym typeface="Courier New"/>
                </a:rPr>
                <a:t>;</a:t>
              </a:r>
              <a:endParaRPr sz="2400" b="1" dirty="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lvl="0">
                <a:defRPr sz="1800"/>
              </a:pPr>
              <a:r>
                <a:rPr b="1" dirty="0">
                  <a:latin typeface="Courier New"/>
                  <a:ea typeface="Courier New"/>
                  <a:cs typeface="Courier New"/>
                  <a:sym typeface="Courier New"/>
                </a:rPr>
                <a:t>  int </a:t>
              </a:r>
              <a:r>
                <a:rPr b="1" dirty="0" err="1">
                  <a:latin typeface="Courier New"/>
                  <a:ea typeface="Courier New"/>
                  <a:cs typeface="Courier New"/>
                  <a:sym typeface="Courier New"/>
                </a:rPr>
                <a:t>i</a:t>
              </a:r>
              <a:r>
                <a:rPr b="1" dirty="0">
                  <a:latin typeface="Courier New"/>
                  <a:ea typeface="Courier New"/>
                  <a:cs typeface="Courier New"/>
                  <a:sym typeface="Courier New"/>
                </a:rPr>
                <a:t>[2];</a:t>
              </a:r>
              <a:endParaRPr sz="2400" b="1" dirty="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lvl="0">
                <a:defRPr sz="1800"/>
              </a:pPr>
              <a:r>
                <a:rPr b="1" dirty="0">
                  <a:latin typeface="Courier New"/>
                  <a:ea typeface="Courier New"/>
                  <a:cs typeface="Courier New"/>
                  <a:sym typeface="Courier New"/>
                </a:rPr>
                <a:t>  </a:t>
              </a:r>
              <a:r>
                <a:rPr lang="en-US" b="1" dirty="0">
                  <a:latin typeface="Courier New"/>
                  <a:ea typeface="Courier New"/>
                  <a:cs typeface="Courier New"/>
                  <a:sym typeface="Courier New"/>
                </a:rPr>
                <a:t>double v</a:t>
              </a:r>
              <a:r>
                <a:rPr b="1" dirty="0">
                  <a:latin typeface="Courier New"/>
                  <a:ea typeface="Courier New"/>
                  <a:cs typeface="Courier New"/>
                  <a:sym typeface="Courier New"/>
                </a:rPr>
                <a:t>;</a:t>
              </a:r>
              <a:endParaRPr sz="2400" b="1" dirty="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lvl="0">
                <a:defRPr sz="1800"/>
              </a:pPr>
              <a:r>
                <a:rPr b="1" dirty="0">
                  <a:latin typeface="Courier New"/>
                  <a:ea typeface="Courier New"/>
                  <a:cs typeface="Courier New"/>
                  <a:sym typeface="Courier New"/>
                </a:rPr>
                <a:t>} *up;</a:t>
              </a:r>
            </a:p>
          </p:txBody>
        </p:sp>
      </p:grpSp>
      <p:grpSp>
        <p:nvGrpSpPr>
          <p:cNvPr id="1072" name="Group 1072"/>
          <p:cNvGrpSpPr/>
          <p:nvPr/>
        </p:nvGrpSpPr>
        <p:grpSpPr>
          <a:xfrm>
            <a:off x="609600" y="3886200"/>
            <a:ext cx="2222500" cy="1524000"/>
            <a:chOff x="0" y="0"/>
            <a:chExt cx="2222500" cy="1524000"/>
          </a:xfrm>
        </p:grpSpPr>
        <p:sp>
          <p:nvSpPr>
            <p:cNvPr id="1070" name="Shape 1070"/>
            <p:cNvSpPr/>
            <p:nvPr/>
          </p:nvSpPr>
          <p:spPr>
            <a:xfrm>
              <a:off x="0" y="0"/>
              <a:ext cx="2222500" cy="1524000"/>
            </a:xfrm>
            <a:prstGeom prst="rect">
              <a:avLst/>
            </a:prstGeom>
            <a:solidFill>
              <a:srgbClr val="FFFFCC"/>
            </a:solidFill>
            <a:ln w="12700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071" name="Shape 1071"/>
            <p:cNvSpPr/>
            <p:nvPr/>
          </p:nvSpPr>
          <p:spPr>
            <a:xfrm>
              <a:off x="0" y="0"/>
              <a:ext cx="2222500" cy="13462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8100" tIns="38100" rIns="38100" bIns="38100" numCol="1" anchor="t">
              <a:spAutoFit/>
            </a:bodyPr>
            <a:lstStyle/>
            <a:p>
              <a:pPr lvl="0">
                <a:defRPr sz="1800"/>
              </a:pPr>
              <a:r>
                <a:rPr b="1">
                  <a:latin typeface="Courier New"/>
                  <a:ea typeface="Courier New"/>
                  <a:cs typeface="Courier New"/>
                  <a:sym typeface="Courier New"/>
                </a:rPr>
                <a:t>struct S1 {</a:t>
              </a:r>
              <a:endParaRPr sz="2400" b="1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lvl="0">
                <a:defRPr sz="1800"/>
              </a:pPr>
              <a:r>
                <a:rPr b="1">
                  <a:latin typeface="Courier New"/>
                  <a:ea typeface="Courier New"/>
                  <a:cs typeface="Courier New"/>
                  <a:sym typeface="Courier New"/>
                </a:rPr>
                <a:t>  char c;</a:t>
              </a:r>
              <a:endParaRPr sz="2400" b="1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lvl="0">
                <a:defRPr sz="1800"/>
              </a:pPr>
              <a:r>
                <a:rPr b="1">
                  <a:latin typeface="Courier New"/>
                  <a:ea typeface="Courier New"/>
                  <a:cs typeface="Courier New"/>
                  <a:sym typeface="Courier New"/>
                </a:rPr>
                <a:t>  int i[2];</a:t>
              </a:r>
              <a:endParaRPr sz="2400" b="1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lvl="0">
                <a:defRPr sz="1800"/>
              </a:pPr>
              <a:r>
                <a:rPr b="1">
                  <a:latin typeface="Courier New"/>
                  <a:ea typeface="Courier New"/>
                  <a:cs typeface="Courier New"/>
                  <a:sym typeface="Courier New"/>
                </a:rPr>
                <a:t>  double v;</a:t>
              </a:r>
              <a:endParaRPr sz="2400" b="1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lvl="0">
                <a:defRPr sz="1800"/>
              </a:pPr>
              <a:r>
                <a:rPr b="1">
                  <a:latin typeface="Courier New"/>
                  <a:ea typeface="Courier New"/>
                  <a:cs typeface="Courier New"/>
                  <a:sym typeface="Courier New"/>
                </a:rPr>
                <a:t>} *sp;</a:t>
              </a:r>
            </a:p>
          </p:txBody>
        </p:sp>
      </p:grpSp>
      <p:graphicFrame>
        <p:nvGraphicFramePr>
          <p:cNvPr id="1073" name="Table 1073"/>
          <p:cNvGraphicFramePr/>
          <p:nvPr/>
        </p:nvGraphicFramePr>
        <p:xfrm>
          <a:off x="342900" y="5715000"/>
          <a:ext cx="8647113" cy="7620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25400">
                      <a:solidFill>
                        <a:srgbClr val="000000"/>
                      </a:solidFill>
                      <a:round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b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round/>
                    </a:lnL>
                    <a:lnR w="25400">
                      <a:solidFill>
                        <a:srgbClr val="000000"/>
                      </a:solidFill>
                      <a:round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25400">
                      <a:solidFill>
                        <a:srgbClr val="000000"/>
                      </a:solidFill>
                      <a:round/>
                    </a:lnB>
                    <a:solidFill>
                      <a:srgbClr val="FFFEB2"/>
                    </a:solidFill>
                  </a:tcPr>
                </a:tc>
                <a:tc gridSpan="3"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sz="1600" b="1" i="1">
                          <a:solidFill>
                            <a:srgbClr val="FFFFFF"/>
                          </a:solidFill>
                          <a:latin typeface="Calibri Bold Italic"/>
                          <a:ea typeface="Calibri Bold Italic"/>
                          <a:cs typeface="Calibri Bold Italic"/>
                          <a:sym typeface="Calibri Bold Italic"/>
                        </a:rPr>
                        <a:t>3 bytes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round/>
                    </a:lnL>
                    <a:lnR w="25400">
                      <a:solidFill>
                        <a:srgbClr val="000000"/>
                      </a:solidFill>
                      <a:round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25400">
                      <a:solidFill>
                        <a:srgbClr val="000000"/>
                      </a:solidFill>
                      <a:round/>
                    </a:lnB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b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i[0]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round/>
                    </a:lnL>
                    <a:lnR w="25400">
                      <a:solidFill>
                        <a:srgbClr val="000000"/>
                      </a:solidFill>
                      <a:round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25400">
                      <a:solidFill>
                        <a:srgbClr val="000000"/>
                      </a:solidFill>
                      <a:round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b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i[1]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round/>
                    </a:lnL>
                    <a:lnR w="25400">
                      <a:solidFill>
                        <a:srgbClr val="000000"/>
                      </a:solidFill>
                      <a:round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25400">
                      <a:solidFill>
                        <a:srgbClr val="000000"/>
                      </a:solidFill>
                      <a:round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sz="1600" b="1" i="1">
                          <a:solidFill>
                            <a:srgbClr val="FFFFFF"/>
                          </a:solidFill>
                          <a:latin typeface="Calibri Bold Italic"/>
                          <a:ea typeface="Calibri Bold Italic"/>
                          <a:cs typeface="Calibri Bold Italic"/>
                          <a:sym typeface="Calibri Bold Italic"/>
                        </a:rPr>
                        <a:t>4 bytes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round/>
                    </a:lnL>
                    <a:lnR w="25400">
                      <a:solidFill>
                        <a:srgbClr val="000000"/>
                      </a:solidFill>
                      <a:round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25400">
                      <a:solidFill>
                        <a:srgbClr val="000000"/>
                      </a:solidFill>
                      <a:round/>
                    </a:lnB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b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round/>
                    </a:lnL>
                    <a:lnR w="25400">
                      <a:solidFill>
                        <a:srgbClr val="000000"/>
                      </a:solidFill>
                      <a:round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25400">
                      <a:solidFill>
                        <a:srgbClr val="000000"/>
                      </a:solidFill>
                      <a:round/>
                    </a:lnB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round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b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sp+0</a:t>
                      </a:r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12700">
                      <a:miter lim="400000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b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sp+4</a:t>
                      </a:r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12700"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12700">
                      <a:miter lim="400000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b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sp+8</a:t>
                      </a:r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12700"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12700">
                      <a:miter lim="400000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b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sp+16</a:t>
                      </a:r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12700"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12700">
                      <a:miter lim="400000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b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sp+24</a:t>
                      </a:r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12700"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74" name="Table 1074"/>
          <p:cNvGraphicFramePr/>
          <p:nvPr/>
        </p:nvGraphicFramePr>
        <p:xfrm>
          <a:off x="4025900" y="2336800"/>
          <a:ext cx="3175000" cy="15494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317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87350"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254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b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round/>
                    </a:lnL>
                    <a:lnR w="25400">
                      <a:solidFill>
                        <a:srgbClr val="000000"/>
                      </a:solidFill>
                      <a:round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25400">
                      <a:solidFill>
                        <a:srgbClr val="000000"/>
                      </a:solidFill>
                      <a:round/>
                    </a:lnB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254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254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254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254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254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254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254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254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b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i[0]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round/>
                    </a:lnL>
                    <a:lnR w="25400">
                      <a:solidFill>
                        <a:srgbClr val="000000"/>
                      </a:solidFill>
                      <a:round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25400">
                      <a:solidFill>
                        <a:srgbClr val="000000"/>
                      </a:solidFill>
                      <a:round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b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i[1]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round/>
                    </a:lnL>
                    <a:lnR w="25400">
                      <a:solidFill>
                        <a:srgbClr val="000000"/>
                      </a:solidFill>
                      <a:round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25400">
                      <a:solidFill>
                        <a:srgbClr val="000000"/>
                      </a:solidFill>
                      <a:round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254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 gridSpan="8"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b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round/>
                    </a:lnL>
                    <a:lnR w="25400">
                      <a:solidFill>
                        <a:srgbClr val="000000"/>
                      </a:solidFill>
                      <a:round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25400">
                      <a:solidFill>
                        <a:srgbClr val="000000"/>
                      </a:solidFill>
                      <a:round/>
                    </a:lnB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 gridSpan="2"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b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up+0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b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up+4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b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up+8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254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75" name="Shape 1075"/>
          <p:cNvSpPr/>
          <p:nvPr/>
        </p:nvSpPr>
        <p:spPr>
          <a:xfrm>
            <a:off x="3048000" y="3048000"/>
            <a:ext cx="838200" cy="0"/>
          </a:xfrm>
          <a:prstGeom prst="line">
            <a:avLst/>
          </a:prstGeom>
          <a:ln w="76200">
            <a:solidFill/>
            <a:round/>
            <a:tailEnd type="triangle"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1076" name="Shape 1076"/>
          <p:cNvSpPr/>
          <p:nvPr/>
        </p:nvSpPr>
        <p:spPr>
          <a:xfrm>
            <a:off x="3047999" y="4648200"/>
            <a:ext cx="838202" cy="762000"/>
          </a:xfrm>
          <a:prstGeom prst="line">
            <a:avLst/>
          </a:prstGeom>
          <a:ln w="76200">
            <a:solidFill/>
            <a:round/>
            <a:tailEnd type="triangle"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252413"/>
            <a:ext cx="6650038" cy="1109662"/>
          </a:xfrm>
          <a:ln/>
        </p:spPr>
        <p:txBody>
          <a:bodyPr/>
          <a:lstStyle/>
          <a:p>
            <a:pPr marL="80963" indent="-80963"/>
            <a:r>
              <a:rPr lang="en-US" dirty="0">
                <a:latin typeface="Calibri" charset="0"/>
                <a:ea typeface="Calibri" charset="0"/>
                <a:cs typeface="Calibri" charset="0"/>
                <a:sym typeface="Calibri" charset="0"/>
              </a:rPr>
              <a:t>Union Example</a:t>
            </a:r>
            <a:endParaRPr lang="en-US" dirty="0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28" name="Rectangle 4">
            <a:extLst>
              <a:ext uri="{FF2B5EF4-FFF2-40B4-BE49-F238E27FC236}">
                <a16:creationId xmlns:a16="http://schemas.microsoft.com/office/drawing/2014/main" id="{539AFCD2-C7D0-5849-A1CD-E3B011B77B01}"/>
              </a:ext>
            </a:extLst>
          </p:cNvPr>
          <p:cNvSpPr>
            <a:spLocks/>
          </p:cNvSpPr>
          <p:nvPr/>
        </p:nvSpPr>
        <p:spPr bwMode="auto">
          <a:xfrm>
            <a:off x="533400" y="1373147"/>
            <a:ext cx="3339353" cy="1211451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union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unsigned char C[8];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unsigned int I[2];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dw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BEBB598B-62F6-8B46-B65D-E862E7C111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2697755"/>
              </p:ext>
            </p:extLst>
          </p:nvPr>
        </p:nvGraphicFramePr>
        <p:xfrm>
          <a:off x="2198829" y="3058160"/>
          <a:ext cx="5554016" cy="74168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694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42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42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42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42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942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942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9425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0x00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0x01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0x02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0x03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0x04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0x05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0x06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0x07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??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??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816107D5-43EB-744D-BC85-1EDCB2BBE3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8617777"/>
              </p:ext>
            </p:extLst>
          </p:nvPr>
        </p:nvGraphicFramePr>
        <p:xfrm>
          <a:off x="2187621" y="2722128"/>
          <a:ext cx="5554016" cy="37084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694252">
                  <a:extLst>
                    <a:ext uri="{9D8B030D-6E8A-4147-A177-3AD203B41FA5}">
                      <a16:colId xmlns:a16="http://schemas.microsoft.com/office/drawing/2014/main" val="1590146245"/>
                    </a:ext>
                  </a:extLst>
                </a:gridCol>
                <a:gridCol w="694252">
                  <a:extLst>
                    <a:ext uri="{9D8B030D-6E8A-4147-A177-3AD203B41FA5}">
                      <a16:colId xmlns:a16="http://schemas.microsoft.com/office/drawing/2014/main" val="3599095910"/>
                    </a:ext>
                  </a:extLst>
                </a:gridCol>
                <a:gridCol w="694252">
                  <a:extLst>
                    <a:ext uri="{9D8B030D-6E8A-4147-A177-3AD203B41FA5}">
                      <a16:colId xmlns:a16="http://schemas.microsoft.com/office/drawing/2014/main" val="3222316565"/>
                    </a:ext>
                  </a:extLst>
                </a:gridCol>
                <a:gridCol w="694252">
                  <a:extLst>
                    <a:ext uri="{9D8B030D-6E8A-4147-A177-3AD203B41FA5}">
                      <a16:colId xmlns:a16="http://schemas.microsoft.com/office/drawing/2014/main" val="1843785469"/>
                    </a:ext>
                  </a:extLst>
                </a:gridCol>
                <a:gridCol w="694252">
                  <a:extLst>
                    <a:ext uri="{9D8B030D-6E8A-4147-A177-3AD203B41FA5}">
                      <a16:colId xmlns:a16="http://schemas.microsoft.com/office/drawing/2014/main" val="1162897867"/>
                    </a:ext>
                  </a:extLst>
                </a:gridCol>
                <a:gridCol w="694252">
                  <a:extLst>
                    <a:ext uri="{9D8B030D-6E8A-4147-A177-3AD203B41FA5}">
                      <a16:colId xmlns:a16="http://schemas.microsoft.com/office/drawing/2014/main" val="1500577772"/>
                    </a:ext>
                  </a:extLst>
                </a:gridCol>
                <a:gridCol w="694252">
                  <a:extLst>
                    <a:ext uri="{9D8B030D-6E8A-4147-A177-3AD203B41FA5}">
                      <a16:colId xmlns:a16="http://schemas.microsoft.com/office/drawing/2014/main" val="3611368586"/>
                    </a:ext>
                  </a:extLst>
                </a:gridCol>
                <a:gridCol w="694252">
                  <a:extLst>
                    <a:ext uri="{9D8B030D-6E8A-4147-A177-3AD203B41FA5}">
                      <a16:colId xmlns:a16="http://schemas.microsoft.com/office/drawing/2014/main" val="15881634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9438299"/>
                  </a:ext>
                </a:extLst>
              </a:tr>
            </a:tbl>
          </a:graphicData>
        </a:graphic>
      </p:graphicFrame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B9660420-04C1-E348-892F-AFF823C097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391888"/>
              </p:ext>
            </p:extLst>
          </p:nvPr>
        </p:nvGraphicFramePr>
        <p:xfrm>
          <a:off x="2187621" y="3799840"/>
          <a:ext cx="5554016" cy="37084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2777008">
                  <a:extLst>
                    <a:ext uri="{9D8B030D-6E8A-4147-A177-3AD203B41FA5}">
                      <a16:colId xmlns:a16="http://schemas.microsoft.com/office/drawing/2014/main" val="2960297320"/>
                    </a:ext>
                  </a:extLst>
                </a:gridCol>
                <a:gridCol w="2777008">
                  <a:extLst>
                    <a:ext uri="{9D8B030D-6E8A-4147-A177-3AD203B41FA5}">
                      <a16:colId xmlns:a16="http://schemas.microsoft.com/office/drawing/2014/main" val="37267945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I[0]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I[1]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889427"/>
                  </a:ext>
                </a:extLst>
              </a:tr>
            </a:tbl>
          </a:graphicData>
        </a:graphic>
      </p:graphicFrame>
      <p:sp>
        <p:nvSpPr>
          <p:cNvPr id="32" name="TextBox 31">
            <a:extLst>
              <a:ext uri="{FF2B5EF4-FFF2-40B4-BE49-F238E27FC236}">
                <a16:creationId xmlns:a16="http://schemas.microsoft.com/office/drawing/2014/main" id="{A9F2E826-E686-1742-9784-47242A829791}"/>
              </a:ext>
            </a:extLst>
          </p:cNvPr>
          <p:cNvSpPr txBox="1"/>
          <p:nvPr/>
        </p:nvSpPr>
        <p:spPr>
          <a:xfrm>
            <a:off x="4531204" y="938638"/>
            <a:ext cx="4322148" cy="1738727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>
            <a:lvl1pPr algn="l">
              <a:defRPr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defRPr>
            </a:lvl1pPr>
          </a:lstStyle>
          <a:p>
            <a:r>
              <a:rPr lang="en-US" dirty="0"/>
              <a:t>  union </a:t>
            </a:r>
            <a:r>
              <a:rPr lang="en-US" dirty="0" err="1"/>
              <a:t>dw</a:t>
            </a:r>
            <a:r>
              <a:rPr lang="en-US" dirty="0"/>
              <a:t> </a:t>
            </a:r>
            <a:r>
              <a:rPr lang="en-US" dirty="0" err="1"/>
              <a:t>arg</a:t>
            </a:r>
            <a:r>
              <a:rPr lang="en-US" dirty="0"/>
              <a:t>;</a:t>
            </a:r>
          </a:p>
          <a:p>
            <a:r>
              <a:rPr lang="en-US" dirty="0"/>
              <a:t>  for (int 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 8; </a:t>
            </a:r>
            <a:r>
              <a:rPr lang="en-US" dirty="0" err="1"/>
              <a:t>i</a:t>
            </a:r>
            <a:r>
              <a:rPr lang="en-US" dirty="0"/>
              <a:t>++){</a:t>
            </a:r>
          </a:p>
          <a:p>
            <a:r>
              <a:rPr lang="en-US" dirty="0"/>
              <a:t>     </a:t>
            </a:r>
            <a:r>
              <a:rPr lang="en-US" dirty="0" err="1"/>
              <a:t>arg.C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 = </a:t>
            </a:r>
            <a:r>
              <a:rPr lang="en-US" dirty="0" err="1"/>
              <a:t>i</a:t>
            </a:r>
            <a:r>
              <a:rPr lang="en-US" dirty="0"/>
              <a:t>;</a:t>
            </a:r>
          </a:p>
          <a:p>
            <a:r>
              <a:rPr lang="en-US" dirty="0"/>
              <a:t>  }</a:t>
            </a:r>
          </a:p>
          <a:p>
            <a:r>
              <a:rPr lang="en-US" dirty="0"/>
              <a:t>  </a:t>
            </a:r>
            <a:r>
              <a:rPr lang="en-US" dirty="0" err="1"/>
              <a:t>printf</a:t>
            </a:r>
            <a:r>
              <a:rPr lang="en-US" dirty="0"/>
              <a:t>("%x\n", </a:t>
            </a:r>
            <a:r>
              <a:rPr lang="en-US" dirty="0" err="1"/>
              <a:t>arg.I</a:t>
            </a:r>
            <a:r>
              <a:rPr lang="en-US" dirty="0"/>
              <a:t>[0]);</a:t>
            </a:r>
          </a:p>
          <a:p>
            <a:r>
              <a:rPr lang="en-US" dirty="0"/>
              <a:t>  </a:t>
            </a:r>
            <a:r>
              <a:rPr lang="en-US" dirty="0" err="1"/>
              <a:t>printf</a:t>
            </a:r>
            <a:r>
              <a:rPr lang="en-US" dirty="0"/>
              <a:t>("%x\n", </a:t>
            </a:r>
            <a:r>
              <a:rPr lang="en-US" dirty="0" err="1"/>
              <a:t>arg.I</a:t>
            </a:r>
            <a:r>
              <a:rPr lang="en-US" dirty="0"/>
              <a:t>[1]);</a:t>
            </a:r>
          </a:p>
        </p:txBody>
      </p:sp>
    </p:spTree>
    <p:extLst>
      <p:ext uri="{BB962C8B-B14F-4D97-AF65-F5344CB8AC3E}">
        <p14:creationId xmlns:p14="http://schemas.microsoft.com/office/powerpoint/2010/main" val="2059022544"/>
      </p:ext>
    </p:extLst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252413"/>
            <a:ext cx="6650038" cy="1109662"/>
          </a:xfrm>
          <a:ln/>
        </p:spPr>
        <p:txBody>
          <a:bodyPr/>
          <a:lstStyle/>
          <a:p>
            <a:pPr marL="80963" indent="-80963"/>
            <a:r>
              <a:rPr lang="en-US" dirty="0">
                <a:latin typeface="Calibri" charset="0"/>
                <a:ea typeface="Calibri" charset="0"/>
                <a:cs typeface="Calibri" charset="0"/>
                <a:sym typeface="Calibri" charset="0"/>
              </a:rPr>
              <a:t>Union Example</a:t>
            </a:r>
            <a:endParaRPr lang="en-US" dirty="0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4820" name="Rectangle 4"/>
          <p:cNvSpPr>
            <a:spLocks/>
          </p:cNvSpPr>
          <p:nvPr/>
        </p:nvSpPr>
        <p:spPr bwMode="auto">
          <a:xfrm>
            <a:off x="533400" y="1373147"/>
            <a:ext cx="3339353" cy="1211451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union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unsigned char C[8];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unsigned int I[2];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dw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79164" y="4196234"/>
            <a:ext cx="839330" cy="338552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Low</a:t>
            </a:r>
            <a:r>
              <a:rPr kumimoji="0" lang="en-US" sz="1600" b="0" i="0" u="none" strike="noStrike" cap="none" spc="0" normalizeH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 </a:t>
            </a:r>
            <a:r>
              <a:rPr kumimoji="0" lang="en-US" sz="1600" b="0" i="0" u="none" strike="noStrike" cap="none" spc="0" normalizeH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addr</a:t>
            </a: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14745" y="4236569"/>
            <a:ext cx="876200" cy="338552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High</a:t>
            </a:r>
            <a:r>
              <a:rPr kumimoji="0" lang="en-US" sz="1600" b="0" i="0" u="none" strike="noStrike" cap="none" spc="0" normalizeH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 </a:t>
            </a:r>
            <a:r>
              <a:rPr kumimoji="0" lang="en-US" sz="1600" b="0" i="0" u="none" strike="noStrike" cap="none" spc="0" normalizeH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addr</a:t>
            </a: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1B1C4ADC-2533-CB44-8C1D-63D5D8B682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721911"/>
              </p:ext>
            </p:extLst>
          </p:nvPr>
        </p:nvGraphicFramePr>
        <p:xfrm>
          <a:off x="2187621" y="4570128"/>
          <a:ext cx="5565224" cy="74168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6956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56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56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56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56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9565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9565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9565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0x00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0x01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0x02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0x03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0x04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0x05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0x06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0x07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0x03020100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0x07060504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F4FA8313-E67A-7244-BA4F-3359D5D832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8115677"/>
              </p:ext>
            </p:extLst>
          </p:nvPr>
        </p:nvGraphicFramePr>
        <p:xfrm>
          <a:off x="2187621" y="5818032"/>
          <a:ext cx="5565224" cy="74168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6956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56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56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56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56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9565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9565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9565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0x00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0x01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0x02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0x03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0x04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0x05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0x06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0x07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0x00010203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0x04050607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7" name="Rectangle 12">
            <a:extLst>
              <a:ext uri="{FF2B5EF4-FFF2-40B4-BE49-F238E27FC236}">
                <a16:creationId xmlns:a16="http://schemas.microsoft.com/office/drawing/2014/main" id="{816353FF-9B6B-A748-8B8E-7BCD9A7A1E4C}"/>
              </a:ext>
            </a:extLst>
          </p:cNvPr>
          <p:cNvSpPr>
            <a:spLocks/>
          </p:cNvSpPr>
          <p:nvPr/>
        </p:nvSpPr>
        <p:spPr bwMode="auto">
          <a:xfrm>
            <a:off x="4425825" y="5974520"/>
            <a:ext cx="442430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</a:p>
        </p:txBody>
      </p:sp>
      <p:sp>
        <p:nvSpPr>
          <p:cNvPr id="18" name="Rectangle 12">
            <a:extLst>
              <a:ext uri="{FF2B5EF4-FFF2-40B4-BE49-F238E27FC236}">
                <a16:creationId xmlns:a16="http://schemas.microsoft.com/office/drawing/2014/main" id="{0E6374BE-975C-5C45-8B3A-3D35AA4198DF}"/>
              </a:ext>
            </a:extLst>
          </p:cNvPr>
          <p:cNvSpPr>
            <a:spLocks/>
          </p:cNvSpPr>
          <p:nvPr/>
        </p:nvSpPr>
        <p:spPr bwMode="auto">
          <a:xfrm>
            <a:off x="4323847" y="4710512"/>
            <a:ext cx="646386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38100" tIns="38100" rIns="38100" bIns="38100">
            <a:spAutoFit/>
          </a:bodyPr>
          <a:lstStyle/>
          <a:p>
            <a:pPr algn="r"/>
            <a:r>
              <a:rPr lang="en-US" sz="20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415495C6-648E-2F43-8F3B-13845DAAF9D2}"/>
              </a:ext>
            </a:extLst>
          </p:cNvPr>
          <p:cNvSpPr>
            <a:spLocks/>
          </p:cNvSpPr>
          <p:nvPr/>
        </p:nvSpPr>
        <p:spPr bwMode="auto">
          <a:xfrm>
            <a:off x="2096851" y="5996511"/>
            <a:ext cx="646386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38100" tIns="38100" rIns="38100" bIns="38100">
            <a:spAutoFit/>
          </a:bodyPr>
          <a:lstStyle/>
          <a:p>
            <a:pPr algn="r"/>
            <a:r>
              <a:rPr lang="en-US" sz="20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8CBCF7-5BFA-BD4C-AC6C-A8D9BD3C7D78}"/>
              </a:ext>
            </a:extLst>
          </p:cNvPr>
          <p:cNvSpPr txBox="1"/>
          <p:nvPr/>
        </p:nvSpPr>
        <p:spPr>
          <a:xfrm>
            <a:off x="592433" y="4591342"/>
            <a:ext cx="1328247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Little endian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878A95B-1C18-8740-B343-FF634A64F2BC}"/>
              </a:ext>
            </a:extLst>
          </p:cNvPr>
          <p:cNvSpPr txBox="1"/>
          <p:nvPr/>
        </p:nvSpPr>
        <p:spPr>
          <a:xfrm>
            <a:off x="674186" y="5836453"/>
            <a:ext cx="1164740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Big endian</a:t>
            </a:r>
          </a:p>
        </p:txBody>
      </p:sp>
      <p:sp>
        <p:nvSpPr>
          <p:cNvPr id="25" name="Rectangle 12">
            <a:extLst>
              <a:ext uri="{FF2B5EF4-FFF2-40B4-BE49-F238E27FC236}">
                <a16:creationId xmlns:a16="http://schemas.microsoft.com/office/drawing/2014/main" id="{65092AF5-CC36-BB43-A3EB-76D5D658D940}"/>
              </a:ext>
            </a:extLst>
          </p:cNvPr>
          <p:cNvSpPr>
            <a:spLocks/>
          </p:cNvSpPr>
          <p:nvPr/>
        </p:nvSpPr>
        <p:spPr bwMode="auto">
          <a:xfrm>
            <a:off x="2260801" y="4736010"/>
            <a:ext cx="442430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EC81CEDE-298F-9F4C-9372-65586820CF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8473349"/>
              </p:ext>
            </p:extLst>
          </p:nvPr>
        </p:nvGraphicFramePr>
        <p:xfrm>
          <a:off x="2198829" y="3058160"/>
          <a:ext cx="5554016" cy="74168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694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42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42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42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42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942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942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9425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0x00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0x01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0x02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0x03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0x04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0x05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0x06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0x07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??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??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3256039E-0468-8B49-A0D8-F50FBF2442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8329405"/>
              </p:ext>
            </p:extLst>
          </p:nvPr>
        </p:nvGraphicFramePr>
        <p:xfrm>
          <a:off x="2187621" y="2722128"/>
          <a:ext cx="5554016" cy="37084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694252">
                  <a:extLst>
                    <a:ext uri="{9D8B030D-6E8A-4147-A177-3AD203B41FA5}">
                      <a16:colId xmlns:a16="http://schemas.microsoft.com/office/drawing/2014/main" val="1590146245"/>
                    </a:ext>
                  </a:extLst>
                </a:gridCol>
                <a:gridCol w="694252">
                  <a:extLst>
                    <a:ext uri="{9D8B030D-6E8A-4147-A177-3AD203B41FA5}">
                      <a16:colId xmlns:a16="http://schemas.microsoft.com/office/drawing/2014/main" val="3599095910"/>
                    </a:ext>
                  </a:extLst>
                </a:gridCol>
                <a:gridCol w="694252">
                  <a:extLst>
                    <a:ext uri="{9D8B030D-6E8A-4147-A177-3AD203B41FA5}">
                      <a16:colId xmlns:a16="http://schemas.microsoft.com/office/drawing/2014/main" val="3222316565"/>
                    </a:ext>
                  </a:extLst>
                </a:gridCol>
                <a:gridCol w="694252">
                  <a:extLst>
                    <a:ext uri="{9D8B030D-6E8A-4147-A177-3AD203B41FA5}">
                      <a16:colId xmlns:a16="http://schemas.microsoft.com/office/drawing/2014/main" val="1843785469"/>
                    </a:ext>
                  </a:extLst>
                </a:gridCol>
                <a:gridCol w="694252">
                  <a:extLst>
                    <a:ext uri="{9D8B030D-6E8A-4147-A177-3AD203B41FA5}">
                      <a16:colId xmlns:a16="http://schemas.microsoft.com/office/drawing/2014/main" val="1162897867"/>
                    </a:ext>
                  </a:extLst>
                </a:gridCol>
                <a:gridCol w="694252">
                  <a:extLst>
                    <a:ext uri="{9D8B030D-6E8A-4147-A177-3AD203B41FA5}">
                      <a16:colId xmlns:a16="http://schemas.microsoft.com/office/drawing/2014/main" val="1500577772"/>
                    </a:ext>
                  </a:extLst>
                </a:gridCol>
                <a:gridCol w="694252">
                  <a:extLst>
                    <a:ext uri="{9D8B030D-6E8A-4147-A177-3AD203B41FA5}">
                      <a16:colId xmlns:a16="http://schemas.microsoft.com/office/drawing/2014/main" val="3611368586"/>
                    </a:ext>
                  </a:extLst>
                </a:gridCol>
                <a:gridCol w="694252">
                  <a:extLst>
                    <a:ext uri="{9D8B030D-6E8A-4147-A177-3AD203B41FA5}">
                      <a16:colId xmlns:a16="http://schemas.microsoft.com/office/drawing/2014/main" val="15881634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9438299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23698642-26FC-0247-B507-E3DD1C9548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8417510"/>
              </p:ext>
            </p:extLst>
          </p:nvPr>
        </p:nvGraphicFramePr>
        <p:xfrm>
          <a:off x="2187621" y="3799840"/>
          <a:ext cx="5554016" cy="37084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2777008">
                  <a:extLst>
                    <a:ext uri="{9D8B030D-6E8A-4147-A177-3AD203B41FA5}">
                      <a16:colId xmlns:a16="http://schemas.microsoft.com/office/drawing/2014/main" val="2960297320"/>
                    </a:ext>
                  </a:extLst>
                </a:gridCol>
                <a:gridCol w="2777008">
                  <a:extLst>
                    <a:ext uri="{9D8B030D-6E8A-4147-A177-3AD203B41FA5}">
                      <a16:colId xmlns:a16="http://schemas.microsoft.com/office/drawing/2014/main" val="37267945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I[0]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ourier New" pitchFamily="49" charset="0"/>
                          <a:cs typeface="Courier New" pitchFamily="49" charset="0"/>
                        </a:rPr>
                        <a:t>I[1]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88942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BBFA684-E0CA-484D-A9FC-73D66B840F1B}"/>
              </a:ext>
            </a:extLst>
          </p:cNvPr>
          <p:cNvSpPr txBox="1"/>
          <p:nvPr/>
        </p:nvSpPr>
        <p:spPr>
          <a:xfrm>
            <a:off x="4531204" y="938638"/>
            <a:ext cx="4322148" cy="1738727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>
            <a:lvl1pPr algn="l">
              <a:defRPr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defRPr>
            </a:lvl1pPr>
          </a:lstStyle>
          <a:p>
            <a:r>
              <a:rPr lang="en-US" dirty="0"/>
              <a:t>  union </a:t>
            </a:r>
            <a:r>
              <a:rPr lang="en-US" dirty="0" err="1"/>
              <a:t>dw</a:t>
            </a:r>
            <a:r>
              <a:rPr lang="en-US" dirty="0"/>
              <a:t> </a:t>
            </a:r>
            <a:r>
              <a:rPr lang="en-US" dirty="0" err="1"/>
              <a:t>arg</a:t>
            </a:r>
            <a:r>
              <a:rPr lang="en-US" dirty="0"/>
              <a:t>;</a:t>
            </a:r>
          </a:p>
          <a:p>
            <a:r>
              <a:rPr lang="en-US" dirty="0"/>
              <a:t>  for (int 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 8; </a:t>
            </a:r>
            <a:r>
              <a:rPr lang="en-US" dirty="0" err="1"/>
              <a:t>i</a:t>
            </a:r>
            <a:r>
              <a:rPr lang="en-US" dirty="0"/>
              <a:t>++){</a:t>
            </a:r>
          </a:p>
          <a:p>
            <a:r>
              <a:rPr lang="en-US" dirty="0"/>
              <a:t>     </a:t>
            </a:r>
            <a:r>
              <a:rPr lang="en-US" dirty="0" err="1"/>
              <a:t>arg.C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 = </a:t>
            </a:r>
            <a:r>
              <a:rPr lang="en-US" dirty="0" err="1"/>
              <a:t>i</a:t>
            </a:r>
            <a:r>
              <a:rPr lang="en-US" dirty="0"/>
              <a:t>;</a:t>
            </a:r>
          </a:p>
          <a:p>
            <a:r>
              <a:rPr lang="en-US" dirty="0"/>
              <a:t>  }</a:t>
            </a:r>
          </a:p>
          <a:p>
            <a:r>
              <a:rPr lang="en-US" dirty="0"/>
              <a:t>  </a:t>
            </a:r>
            <a:r>
              <a:rPr lang="en-US" dirty="0" err="1"/>
              <a:t>printf</a:t>
            </a:r>
            <a:r>
              <a:rPr lang="en-US" dirty="0"/>
              <a:t>("%x\n", </a:t>
            </a:r>
            <a:r>
              <a:rPr lang="en-US" dirty="0" err="1"/>
              <a:t>arg.I</a:t>
            </a:r>
            <a:r>
              <a:rPr lang="en-US" dirty="0"/>
              <a:t>[0]);</a:t>
            </a:r>
          </a:p>
          <a:p>
            <a:r>
              <a:rPr lang="en-US" dirty="0"/>
              <a:t>  </a:t>
            </a:r>
            <a:r>
              <a:rPr lang="en-US" dirty="0" err="1"/>
              <a:t>printf</a:t>
            </a:r>
            <a:r>
              <a:rPr lang="en-US" dirty="0"/>
              <a:t>("%x\n", </a:t>
            </a:r>
            <a:r>
              <a:rPr lang="en-US" dirty="0" err="1"/>
              <a:t>arg.I</a:t>
            </a:r>
            <a:r>
              <a:rPr lang="en-US" dirty="0"/>
              <a:t>[1]);</a:t>
            </a:r>
          </a:p>
        </p:txBody>
      </p:sp>
    </p:spTree>
    <p:extLst>
      <p:ext uri="{BB962C8B-B14F-4D97-AF65-F5344CB8AC3E}">
        <p14:creationId xmlns:p14="http://schemas.microsoft.com/office/powerpoint/2010/main" val="1153398150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Shape 1094"/>
          <p:cNvSpPr>
            <a:spLocks noGrp="1"/>
          </p:cNvSpPr>
          <p:nvPr>
            <p:ph type="title"/>
          </p:nvPr>
        </p:nvSpPr>
        <p:spPr>
          <a:xfrm>
            <a:off x="357017" y="435678"/>
            <a:ext cx="7592095" cy="7620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/>
            </a:pPr>
            <a:r>
              <a:rPr sz="3600" b="1"/>
              <a:t>Summary</a:t>
            </a:r>
          </a:p>
        </p:txBody>
      </p:sp>
      <p:sp>
        <p:nvSpPr>
          <p:cNvPr id="1095" name="Shape 1095"/>
          <p:cNvSpPr>
            <a:spLocks noGrp="1"/>
          </p:cNvSpPr>
          <p:nvPr>
            <p:ph type="body" idx="1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/>
            </a:pPr>
            <a:r>
              <a:rPr sz="2400" b="1" dirty="0"/>
              <a:t>Arrays in C</a:t>
            </a:r>
          </a:p>
          <a:p>
            <a:pPr marL="5524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Contiguous allocation of memory</a:t>
            </a:r>
          </a:p>
          <a:p>
            <a:pPr marL="5524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Aligned to satisfy every element’s alignment requirement</a:t>
            </a:r>
          </a:p>
          <a:p>
            <a:pPr marL="5524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Pointer to first element</a:t>
            </a:r>
          </a:p>
          <a:p>
            <a:pPr marL="5524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No bounds checking</a:t>
            </a:r>
            <a:endParaRPr lang="en-US" sz="2000" dirty="0"/>
          </a:p>
          <a:p>
            <a:pPr marL="552450" lvl="1" indent="-285750">
              <a:spcBef>
                <a:spcPts val="400"/>
              </a:spcBef>
              <a:buFont typeface="Wingdings"/>
              <a:defRPr sz="1800" b="0"/>
            </a:pPr>
            <a:r>
              <a:rPr lang="en-US" sz="2000" dirty="0"/>
              <a:t>Nested, multi-level</a:t>
            </a:r>
            <a:endParaRPr sz="2000" dirty="0"/>
          </a:p>
          <a:p>
            <a:pPr lvl="0">
              <a:defRPr sz="1800" b="0"/>
            </a:pPr>
            <a:r>
              <a:rPr sz="2400" b="1" dirty="0"/>
              <a:t>Structures</a:t>
            </a:r>
          </a:p>
          <a:p>
            <a:pPr marL="5524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Allocate bytes in order declared</a:t>
            </a:r>
          </a:p>
          <a:p>
            <a:pPr marL="552450" lvl="1" indent="-285750">
              <a:spcBef>
                <a:spcPts val="400"/>
              </a:spcBef>
              <a:buFont typeface="Wingdings"/>
              <a:defRPr sz="1800" b="0"/>
            </a:pPr>
            <a:r>
              <a:rPr lang="en-US" sz="2000" dirty="0"/>
              <a:t>Alignment</a:t>
            </a:r>
            <a:endParaRPr sz="2000" dirty="0"/>
          </a:p>
          <a:p>
            <a:pPr lvl="0">
              <a:defRPr sz="1800" b="0"/>
            </a:pPr>
            <a:r>
              <a:rPr sz="2400" b="1" dirty="0"/>
              <a:t>Unions</a:t>
            </a:r>
          </a:p>
          <a:p>
            <a:pPr marL="5524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Overlay declarations</a:t>
            </a:r>
          </a:p>
          <a:p>
            <a:pPr marL="5524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Way to circumvent type system</a:t>
            </a:r>
            <a:endParaRPr lang="en-US" sz="2000" dirty="0"/>
          </a:p>
          <a:p>
            <a:pPr marL="552450" lvl="1" indent="-285750">
              <a:spcBef>
                <a:spcPts val="400"/>
              </a:spcBef>
              <a:buFont typeface="Wingdings"/>
              <a:defRPr sz="1800" b="0"/>
            </a:pPr>
            <a:endParaRPr lang="en-US" sz="2000" dirty="0"/>
          </a:p>
          <a:p>
            <a:pPr marL="552450" lvl="1" indent="-285750">
              <a:spcBef>
                <a:spcPts val="400"/>
              </a:spcBef>
              <a:buFont typeface="Wingdings"/>
              <a:defRPr sz="1800" b="0"/>
            </a:pPr>
            <a:endParaRPr sz="2000" dirty="0"/>
          </a:p>
        </p:txBody>
      </p:sp>
    </p:spTree>
  </p:cSld>
  <p:clrMapOvr>
    <a:masterClrMapping/>
  </p:clrMapOvr>
  <p:transition spd="med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Alignment Principles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8434087" cy="5495925"/>
          </a:xfrm>
          <a:ln/>
        </p:spPr>
        <p:txBody>
          <a:bodyPr/>
          <a:lstStyle/>
          <a:p>
            <a:r>
              <a:rPr lang="en-US" b="0" dirty="0"/>
              <a:t>Aligned Data</a:t>
            </a:r>
          </a:p>
          <a:p>
            <a:pPr marL="552450" lvl="1"/>
            <a:r>
              <a:rPr lang="en-US" b="0" dirty="0"/>
              <a:t>Primitive data type requires </a:t>
            </a:r>
            <a:r>
              <a:rPr lang="en-US" b="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r>
              <a:rPr lang="en-US" b="0" dirty="0"/>
              <a:t> bytes</a:t>
            </a:r>
          </a:p>
          <a:p>
            <a:pPr marL="552450" lvl="1"/>
            <a:r>
              <a:rPr lang="en-US" b="0" dirty="0"/>
              <a:t>Address must be multiple of </a:t>
            </a:r>
            <a:r>
              <a:rPr lang="en-US" b="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endParaRPr lang="en-US" b="0" dirty="0"/>
          </a:p>
          <a:p>
            <a:pPr marL="552450" lvl="1"/>
            <a:r>
              <a:rPr lang="en-US" b="0" dirty="0"/>
              <a:t>Required on some machines; advised on x86-64</a:t>
            </a:r>
          </a:p>
          <a:p>
            <a:r>
              <a:rPr lang="en-US" b="0" dirty="0"/>
              <a:t>Motivation for Aligning Data</a:t>
            </a:r>
          </a:p>
          <a:p>
            <a:pPr marL="552450" lvl="1"/>
            <a:r>
              <a:rPr lang="en-US" b="0" dirty="0"/>
              <a:t>Memory accessed by (aligned) chunks of 4 or 8 bytes (system dependent)</a:t>
            </a:r>
          </a:p>
          <a:p>
            <a:pPr marL="838200" lvl="2"/>
            <a:r>
              <a:rPr lang="en-US" b="0" dirty="0"/>
              <a:t>Inefficient to load or store datum that spans quad word boundaries</a:t>
            </a:r>
          </a:p>
          <a:p>
            <a:pPr marL="838200" lvl="2"/>
            <a:r>
              <a:rPr lang="en-US" b="0" dirty="0"/>
              <a:t>Virtual memory trickier when datum spans 2 pages</a:t>
            </a:r>
          </a:p>
          <a:p>
            <a:r>
              <a:rPr lang="en-US" b="0" dirty="0"/>
              <a:t>Compiler</a:t>
            </a:r>
          </a:p>
          <a:p>
            <a:pPr marL="552450" lvl="1"/>
            <a:r>
              <a:rPr lang="en-US" b="0" dirty="0"/>
              <a:t>Inserts gaps in structure to ensure correct alignment of fields</a:t>
            </a:r>
          </a:p>
        </p:txBody>
      </p:sp>
    </p:spTree>
    <p:extLst>
      <p:ext uri="{BB962C8B-B14F-4D97-AF65-F5344CB8AC3E}">
        <p14:creationId xmlns:p14="http://schemas.microsoft.com/office/powerpoint/2010/main" val="7374906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0" name="Group 1080"/>
          <p:cNvGrpSpPr/>
          <p:nvPr/>
        </p:nvGrpSpPr>
        <p:grpSpPr>
          <a:xfrm>
            <a:off x="491059" y="1495424"/>
            <a:ext cx="2527301" cy="1323976"/>
            <a:chOff x="0" y="0"/>
            <a:chExt cx="2527300" cy="1323975"/>
          </a:xfrm>
        </p:grpSpPr>
        <p:sp>
          <p:nvSpPr>
            <p:cNvPr id="1078" name="Shape 1078"/>
            <p:cNvSpPr/>
            <p:nvPr/>
          </p:nvSpPr>
          <p:spPr>
            <a:xfrm>
              <a:off x="0" y="0"/>
              <a:ext cx="2527300" cy="1323975"/>
            </a:xfrm>
            <a:prstGeom prst="rect">
              <a:avLst/>
            </a:prstGeom>
            <a:solidFill>
              <a:srgbClr val="FFFFCC"/>
            </a:solidFill>
            <a:ln w="12700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079" name="Shape 1079"/>
            <p:cNvSpPr/>
            <p:nvPr/>
          </p:nvSpPr>
          <p:spPr>
            <a:xfrm>
              <a:off x="0" y="0"/>
              <a:ext cx="2527300" cy="10922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8100" tIns="38100" rIns="38100" bIns="38100" numCol="1" anchor="t">
              <a:spAutoFit/>
            </a:bodyPr>
            <a:lstStyle/>
            <a:p>
              <a:pPr lvl="0">
                <a:defRPr sz="1800"/>
              </a:pPr>
              <a:r>
                <a:rPr b="1" dirty="0">
                  <a:latin typeface="Courier New"/>
                  <a:ea typeface="Courier New"/>
                  <a:cs typeface="Courier New"/>
                  <a:sym typeface="Courier New"/>
                </a:rPr>
                <a:t>typedef union {</a:t>
              </a:r>
              <a:endParaRPr sz="2400" b="1" dirty="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lvl="0">
                <a:defRPr sz="1800"/>
              </a:pPr>
              <a:r>
                <a:rPr b="1" dirty="0">
                  <a:latin typeface="Courier New"/>
                  <a:ea typeface="Courier New"/>
                  <a:cs typeface="Courier New"/>
                  <a:sym typeface="Courier New"/>
                </a:rPr>
                <a:t>  float f;</a:t>
              </a:r>
              <a:endParaRPr sz="2400" b="1" dirty="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lvl="0">
                <a:defRPr sz="1800"/>
              </a:pPr>
              <a:r>
                <a:rPr b="1" dirty="0">
                  <a:latin typeface="Courier New"/>
                  <a:ea typeface="Courier New"/>
                  <a:cs typeface="Courier New"/>
                  <a:sym typeface="Courier New"/>
                </a:rPr>
                <a:t>  unsigned u;</a:t>
              </a:r>
              <a:endParaRPr sz="2400" b="1" dirty="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lvl="0">
                <a:defRPr sz="1800"/>
              </a:pPr>
              <a:r>
                <a:rPr b="1" dirty="0">
                  <a:latin typeface="Courier New"/>
                  <a:ea typeface="Courier New"/>
                  <a:cs typeface="Courier New"/>
                  <a:sym typeface="Courier New"/>
                </a:rPr>
                <a:t>} bit_float_t;</a:t>
              </a:r>
            </a:p>
          </p:txBody>
        </p:sp>
      </p:grpSp>
      <p:sp>
        <p:nvSpPr>
          <p:cNvPr id="1087" name="Shape 1087"/>
          <p:cNvSpPr>
            <a:spLocks noGrp="1"/>
          </p:cNvSpPr>
          <p:nvPr>
            <p:ph type="title"/>
          </p:nvPr>
        </p:nvSpPr>
        <p:spPr>
          <a:xfrm>
            <a:off x="357017" y="435678"/>
            <a:ext cx="7592095" cy="7620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/>
            </a:pPr>
            <a:r>
              <a:rPr lang="en-US" sz="3600" b="1" dirty="0"/>
              <a:t>Example of circumventing type system</a:t>
            </a:r>
            <a:endParaRPr sz="3600" b="1" dirty="0"/>
          </a:p>
        </p:txBody>
      </p:sp>
      <p:sp>
        <p:nvSpPr>
          <p:cNvPr id="17" name="Shape 1085"/>
          <p:cNvSpPr/>
          <p:nvPr/>
        </p:nvSpPr>
        <p:spPr>
          <a:xfrm>
            <a:off x="4597748" y="1429900"/>
            <a:ext cx="4433518" cy="2379338"/>
          </a:xfrm>
          <a:prstGeom prst="rect">
            <a:avLst/>
          </a:prstGeom>
          <a:solidFill>
            <a:schemeClr val="accent5"/>
          </a:solidFill>
          <a:ln w="12700" cap="flat">
            <a:solidFill>
              <a:srgbClr val="000000"/>
            </a:solidFill>
            <a:prstDash val="solid"/>
            <a:miter lim="8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91440" tIns="91440" rIns="0" bIns="0" numCol="1" anchor="t">
            <a:noAutofit/>
          </a:bodyPr>
          <a:lstStyle/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main() 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{ 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unsigned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is-IS" sz="1800" b="1" dirty="0">
                <a:latin typeface="Courier New" charset="0"/>
                <a:ea typeface="Courier New" charset="0"/>
                <a:cs typeface="Courier New" charset="0"/>
              </a:rPr>
              <a:t>0x3F000000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float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b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float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c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= bit2float(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printf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mr-IN" sz="1800" dirty="0"/>
              <a:t>"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cast2float: 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%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f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\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n</a:t>
            </a:r>
            <a:r>
              <a:rPr lang="mr-IN" sz="1800" dirty="0"/>
              <a:t>”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b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printf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mr-IN" sz="1800" dirty="0"/>
              <a:t>"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bit2float: 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%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f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\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n</a:t>
            </a:r>
            <a:r>
              <a:rPr lang="mr-IN" sz="1800" dirty="0"/>
              <a:t>”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c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);</a:t>
            </a:r>
            <a:endParaRPr lang="en-US" sz="18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  <a:endParaRPr sz="1800" b="1" dirty="0">
              <a:latin typeface="Courier New" charset="0"/>
              <a:ea typeface="Courier New" charset="0"/>
              <a:cs typeface="Courier New" charset="0"/>
              <a:sym typeface="Courier New"/>
            </a:endParaRPr>
          </a:p>
        </p:txBody>
      </p:sp>
      <p:grpSp>
        <p:nvGrpSpPr>
          <p:cNvPr id="18" name="Group 1083"/>
          <p:cNvGrpSpPr/>
          <p:nvPr/>
        </p:nvGrpSpPr>
        <p:grpSpPr>
          <a:xfrm>
            <a:off x="492104" y="3063832"/>
            <a:ext cx="3766746" cy="1816100"/>
            <a:chOff x="0" y="0"/>
            <a:chExt cx="3898900" cy="1816100"/>
          </a:xfrm>
        </p:grpSpPr>
        <p:sp>
          <p:nvSpPr>
            <p:cNvPr id="19" name="Shape 1081"/>
            <p:cNvSpPr/>
            <p:nvPr/>
          </p:nvSpPr>
          <p:spPr>
            <a:xfrm>
              <a:off x="0" y="0"/>
              <a:ext cx="3898900" cy="1816100"/>
            </a:xfrm>
            <a:prstGeom prst="rect">
              <a:avLst/>
            </a:prstGeom>
            <a:solidFill>
              <a:srgbClr val="FFFFCC"/>
            </a:solidFill>
            <a:ln w="12700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0" name="Shape 1082"/>
            <p:cNvSpPr/>
            <p:nvPr/>
          </p:nvSpPr>
          <p:spPr>
            <a:xfrm>
              <a:off x="0" y="0"/>
              <a:ext cx="3898900" cy="16002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8100" tIns="38100" rIns="38100" bIns="38100" numCol="1" anchor="t">
              <a:spAutoFit/>
            </a:bodyPr>
            <a:lstStyle/>
            <a:p>
              <a:pPr lvl="0">
                <a:defRPr sz="1800"/>
              </a:pPr>
              <a:r>
                <a:rPr b="1" dirty="0">
                  <a:latin typeface="Courier New"/>
                  <a:ea typeface="Courier New"/>
                  <a:cs typeface="Courier New"/>
                  <a:sym typeface="Courier New"/>
                </a:rPr>
                <a:t>float bit2float(unsigned u) {</a:t>
              </a:r>
              <a:endParaRPr sz="2400" b="1" dirty="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lvl="0">
                <a:defRPr sz="1800"/>
              </a:pPr>
              <a:r>
                <a:rPr b="1" dirty="0">
                  <a:latin typeface="Courier New"/>
                  <a:ea typeface="Courier New"/>
                  <a:cs typeface="Courier New"/>
                  <a:sym typeface="Courier New"/>
                </a:rPr>
                <a:t>  bit_float_t arg;</a:t>
              </a:r>
              <a:endParaRPr sz="2400" b="1" dirty="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lvl="0">
                <a:defRPr sz="1800"/>
              </a:pPr>
              <a:r>
                <a:rPr b="1" dirty="0">
                  <a:latin typeface="Courier New"/>
                  <a:ea typeface="Courier New"/>
                  <a:cs typeface="Courier New"/>
                  <a:sym typeface="Courier New"/>
                </a:rPr>
                <a:t>  arg.u = u;</a:t>
              </a:r>
              <a:endParaRPr sz="2400" b="1" dirty="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lvl="0">
                <a:defRPr sz="1800"/>
              </a:pPr>
              <a:r>
                <a:rPr b="1" dirty="0">
                  <a:latin typeface="Courier New"/>
                  <a:ea typeface="Courier New"/>
                  <a:cs typeface="Courier New"/>
                  <a:sym typeface="Courier New"/>
                </a:rPr>
                <a:t>  return arg.f;</a:t>
              </a:r>
              <a:endParaRPr sz="2400" b="1" dirty="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lvl="0">
                <a:defRPr sz="1800"/>
              </a:pPr>
              <a:r>
                <a:rPr b="1" dirty="0">
                  <a:latin typeface="Courier New"/>
                  <a:ea typeface="Courier New"/>
                  <a:cs typeface="Courier New"/>
                  <a:sym typeface="Courier New"/>
                </a:rPr>
                <a:t>}</a:t>
              </a:r>
            </a:p>
          </p:txBody>
        </p:sp>
      </p:grpSp>
      <p:sp>
        <p:nvSpPr>
          <p:cNvPr id="21" name="Shape 1088"/>
          <p:cNvSpPr/>
          <p:nvPr/>
        </p:nvSpPr>
        <p:spPr>
          <a:xfrm>
            <a:off x="480991" y="5032332"/>
            <a:ext cx="3149600" cy="3794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lvl="0">
              <a:defRPr sz="1800"/>
            </a:pPr>
            <a:r>
              <a:rPr sz="2400" b="1">
                <a:latin typeface="Calibri Bold"/>
                <a:ea typeface="Calibri Bold"/>
                <a:cs typeface="Calibri Bold"/>
                <a:sym typeface="Calibri Bold"/>
              </a:rPr>
              <a:t>Same as </a:t>
            </a:r>
            <a:r>
              <a:rPr sz="2400" b="1">
                <a:latin typeface="Courier New"/>
                <a:ea typeface="Courier New"/>
                <a:cs typeface="Courier New"/>
                <a:sym typeface="Courier New"/>
              </a:rPr>
              <a:t>(float) u</a:t>
            </a:r>
            <a:r>
              <a:rPr sz="2400" b="1">
                <a:latin typeface="Calibri Bold"/>
                <a:ea typeface="Calibri Bold"/>
                <a:cs typeface="Calibri Bold"/>
                <a:sym typeface="Calibri Bold"/>
              </a:rPr>
              <a:t> ? </a:t>
            </a:r>
          </a:p>
        </p:txBody>
      </p:sp>
      <p:sp>
        <p:nvSpPr>
          <p:cNvPr id="22" name="Shape 1085"/>
          <p:cNvSpPr/>
          <p:nvPr/>
        </p:nvSpPr>
        <p:spPr>
          <a:xfrm>
            <a:off x="4597748" y="4009654"/>
            <a:ext cx="4433518" cy="790456"/>
          </a:xfrm>
          <a:prstGeom prst="rect">
            <a:avLst/>
          </a:prstGeom>
          <a:solidFill>
            <a:schemeClr val="accent5"/>
          </a:solidFill>
          <a:ln w="12700" cap="flat">
            <a:solidFill>
              <a:srgbClr val="000000"/>
            </a:solidFill>
            <a:prstDash val="solid"/>
            <a:miter lim="8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91440" tIns="91440" rIns="0" bIns="0" numCol="1" anchor="t">
            <a:noAutofit/>
          </a:bodyPr>
          <a:lstStyle/>
          <a:p>
            <a:r>
              <a:rPr lang="ro-RO" sz="1800" dirty="0">
                <a:solidFill>
                  <a:srgbClr val="000000"/>
                </a:solidFill>
                <a:latin typeface="Menlo-Regular" charset="0"/>
              </a:rPr>
              <a:t>cast2float: 1056964608.000000</a:t>
            </a:r>
          </a:p>
          <a:p>
            <a:r>
              <a:rPr lang="ro-RO" sz="1800" dirty="0">
                <a:solidFill>
                  <a:srgbClr val="000000"/>
                </a:solidFill>
                <a:latin typeface="Menlo-Regular" charset="0"/>
              </a:rPr>
              <a:t>bit2float: 0.500000</a:t>
            </a:r>
            <a:endParaRPr sz="1800" b="1" dirty="0">
              <a:latin typeface="Courier New" charset="0"/>
              <a:ea typeface="Courier New" charset="0"/>
              <a:cs typeface="Courier New" charset="0"/>
              <a:sym typeface="Courier New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459266" y="504380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  <a:sym typeface="Avenir Roman"/>
              </a:rPr>
              <a:t>The same memory region can be interpreted as different types (not the same as casting)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7878883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Shape 406"/>
          <p:cNvSpPr>
            <a:spLocks noGrp="1"/>
          </p:cNvSpPr>
          <p:nvPr>
            <p:ph type="title"/>
          </p:nvPr>
        </p:nvSpPr>
        <p:spPr>
          <a:xfrm>
            <a:off x="457200" y="260647"/>
            <a:ext cx="5943600" cy="57308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107156" indent="-107156" defTabSz="822959">
              <a:defRPr sz="3239"/>
            </a:lvl1pPr>
          </a:lstStyle>
          <a:p>
            <a:pPr lvl="0">
              <a:defRPr sz="1800" b="0"/>
            </a:pPr>
            <a:r>
              <a:rPr sz="3239" b="1"/>
              <a:t>Array Allocation</a:t>
            </a:r>
          </a:p>
        </p:txBody>
      </p:sp>
      <p:sp>
        <p:nvSpPr>
          <p:cNvPr id="407" name="Shape 407"/>
          <p:cNvSpPr>
            <a:spLocks noGrp="1"/>
          </p:cNvSpPr>
          <p:nvPr>
            <p:ph type="body" idx="1"/>
          </p:nvPr>
        </p:nvSpPr>
        <p:spPr>
          <a:xfrm>
            <a:off x="108584" y="837905"/>
            <a:ext cx="8892480" cy="2292499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0" lvl="0" indent="0" defTabSz="832104">
              <a:buSzTx/>
              <a:buNone/>
              <a:defRPr sz="1800" b="0"/>
            </a:pPr>
            <a:r>
              <a:rPr sz="2184" b="1" dirty="0"/>
              <a:t>  Basic principle</a:t>
            </a:r>
          </a:p>
          <a:p>
            <a:pPr marL="260032" lvl="1" indent="156019" defTabSz="832104">
              <a:buSzTx/>
              <a:buNone/>
              <a:defRPr sz="1800" b="0"/>
            </a:pPr>
            <a:r>
              <a:rPr sz="2184" i="1" dirty="0"/>
              <a:t>T</a:t>
            </a:r>
            <a:r>
              <a:rPr sz="2184" b="1" dirty="0"/>
              <a:t>  </a:t>
            </a:r>
            <a:r>
              <a:rPr sz="2184" b="1" dirty="0">
                <a:latin typeface="Courier New"/>
                <a:ea typeface="Courier New"/>
                <a:cs typeface="Courier New"/>
                <a:sym typeface="Courier New"/>
              </a:rPr>
              <a:t>A[</a:t>
            </a:r>
            <a:r>
              <a:rPr sz="2184" i="1" dirty="0"/>
              <a:t>L</a:t>
            </a:r>
            <a:r>
              <a:rPr sz="2184" b="1" dirty="0">
                <a:latin typeface="Courier New"/>
                <a:ea typeface="Courier New"/>
                <a:cs typeface="Courier New"/>
                <a:sym typeface="Courier New"/>
              </a:rPr>
              <a:t>];</a:t>
            </a:r>
            <a:r>
              <a:rPr lang="en-US" sz="2184" b="1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184" dirty="0"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e.g.,</a:t>
            </a:r>
            <a:r>
              <a:rPr lang="en-US" sz="2184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184" dirty="0">
                <a:latin typeface="Courier" pitchFamily="2" charset="0"/>
                <a:ea typeface="Courier New"/>
                <a:cs typeface="Courier New"/>
                <a:sym typeface="Courier New"/>
              </a:rPr>
              <a:t>int </a:t>
            </a:r>
            <a:r>
              <a:rPr lang="en-US" sz="2184" dirty="0" err="1">
                <a:latin typeface="Courier" pitchFamily="2" charset="0"/>
                <a:ea typeface="Courier New"/>
                <a:cs typeface="Courier New"/>
                <a:sym typeface="Courier New"/>
              </a:rPr>
              <a:t>val</a:t>
            </a:r>
            <a:r>
              <a:rPr lang="en-US" sz="2184" dirty="0">
                <a:latin typeface="Courier" pitchFamily="2" charset="0"/>
                <a:ea typeface="Courier New"/>
                <a:cs typeface="Courier New"/>
                <a:sym typeface="Courier New"/>
              </a:rPr>
              <a:t>[5]</a:t>
            </a:r>
            <a:endParaRPr sz="2184" dirty="0">
              <a:latin typeface="Courier" pitchFamily="2" charset="0"/>
              <a:ea typeface="Courier New"/>
              <a:cs typeface="Courier New"/>
              <a:sym typeface="Courier New"/>
            </a:endParaRPr>
          </a:p>
          <a:p>
            <a:pPr marL="728091" lvl="1" indent="-312039" defTabSz="832104">
              <a:buFont typeface="Wingdings"/>
              <a:defRPr sz="1800" b="0"/>
            </a:pPr>
            <a:r>
              <a:rPr sz="2184" dirty="0"/>
              <a:t>Array of data type </a:t>
            </a:r>
            <a:r>
              <a:rPr sz="2184" i="1" dirty="0"/>
              <a:t>T</a:t>
            </a:r>
            <a:r>
              <a:rPr sz="2184" dirty="0"/>
              <a:t> and length </a:t>
            </a:r>
            <a:r>
              <a:rPr sz="2184" i="1" dirty="0"/>
              <a:t>L</a:t>
            </a:r>
            <a:endParaRPr sz="1820" dirty="0"/>
          </a:p>
          <a:p>
            <a:pPr marL="728091" lvl="1" indent="-312039" defTabSz="832104">
              <a:buFont typeface="Wingdings"/>
              <a:defRPr sz="1800" b="0"/>
            </a:pPr>
            <a:r>
              <a:rPr sz="2184" b="1" dirty="0"/>
              <a:t>Contiguously</a:t>
            </a:r>
            <a:r>
              <a:rPr sz="2184" dirty="0"/>
              <a:t> allocated region of </a:t>
            </a:r>
            <a:r>
              <a:rPr sz="2184" i="1" dirty="0"/>
              <a:t>L</a:t>
            </a:r>
            <a:r>
              <a:rPr sz="2184" dirty="0"/>
              <a:t> * </a:t>
            </a:r>
            <a:r>
              <a:rPr sz="2184" b="1" dirty="0">
                <a:latin typeface="Courier New"/>
                <a:ea typeface="Courier New"/>
                <a:cs typeface="Courier New"/>
                <a:sym typeface="Courier New"/>
              </a:rPr>
              <a:t>sizeof</a:t>
            </a:r>
            <a:r>
              <a:rPr sz="2184" dirty="0"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sz="2184" i="1" dirty="0"/>
              <a:t>T</a:t>
            </a:r>
            <a:r>
              <a:rPr sz="2184" dirty="0">
                <a:latin typeface="Courier New"/>
                <a:ea typeface="Courier New"/>
                <a:cs typeface="Courier New"/>
                <a:sym typeface="Courier New"/>
              </a:rPr>
              <a:t>)</a:t>
            </a:r>
            <a:r>
              <a:rPr sz="2184" dirty="0"/>
              <a:t> bytes</a:t>
            </a:r>
            <a:endParaRPr sz="1820" dirty="0"/>
          </a:p>
          <a:p>
            <a:pPr marL="728091" lvl="1" indent="-312039" defTabSz="832104">
              <a:buFont typeface="Wingdings"/>
              <a:defRPr sz="1800" b="0"/>
            </a:pPr>
            <a:r>
              <a:rPr sz="2184" dirty="0"/>
              <a:t>Identifier </a:t>
            </a:r>
            <a:r>
              <a:rPr sz="2184" b="1" dirty="0"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sz="2184" dirty="0"/>
              <a:t> can be used as a pointer to array element 0: Type </a:t>
            </a:r>
            <a:r>
              <a:rPr sz="2184" i="1" dirty="0"/>
              <a:t>T*</a:t>
            </a:r>
          </a:p>
        </p:txBody>
      </p:sp>
      <p:sp>
        <p:nvSpPr>
          <p:cNvPr id="408" name="Shape 408"/>
          <p:cNvSpPr/>
          <p:nvPr/>
        </p:nvSpPr>
        <p:spPr>
          <a:xfrm>
            <a:off x="108584" y="3152006"/>
            <a:ext cx="2055179" cy="32004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tIns="45719" rIns="45719" bIns="45719" numCol="1" anchor="t">
            <a:spAutoFit/>
          </a:bodyPr>
          <a:lstStyle>
            <a:lvl1pPr algn="r">
              <a:defRPr sz="1600" b="1">
                <a:latin typeface="Courier New"/>
                <a:ea typeface="Courier New"/>
                <a:cs typeface="Courier New"/>
                <a:sym typeface="Courier New"/>
              </a:defRPr>
            </a:lvl1pPr>
          </a:lstStyle>
          <a:p>
            <a:pPr lvl="0">
              <a:defRPr sz="1800" b="0"/>
            </a:pPr>
            <a:r>
              <a:rPr sz="1600" b="1"/>
              <a:t>char string[12];</a:t>
            </a:r>
          </a:p>
        </p:txBody>
      </p:sp>
      <p:grpSp>
        <p:nvGrpSpPr>
          <p:cNvPr id="426" name="Group 426"/>
          <p:cNvGrpSpPr/>
          <p:nvPr/>
        </p:nvGrpSpPr>
        <p:grpSpPr>
          <a:xfrm>
            <a:off x="2057399" y="3201217"/>
            <a:ext cx="3505201" cy="728029"/>
            <a:chOff x="0" y="0"/>
            <a:chExt cx="3505200" cy="728027"/>
          </a:xfrm>
        </p:grpSpPr>
        <p:grpSp>
          <p:nvGrpSpPr>
            <p:cNvPr id="421" name="Group 421"/>
            <p:cNvGrpSpPr/>
            <p:nvPr/>
          </p:nvGrpSpPr>
          <p:grpSpPr>
            <a:xfrm>
              <a:off x="228600" y="0"/>
              <a:ext cx="2743201" cy="228470"/>
              <a:chOff x="0" y="0"/>
              <a:chExt cx="2743200" cy="228469"/>
            </a:xfrm>
          </p:grpSpPr>
          <p:sp>
            <p:nvSpPr>
              <p:cNvPr id="409" name="Shape 409"/>
              <p:cNvSpPr/>
              <p:nvPr/>
            </p:nvSpPr>
            <p:spPr>
              <a:xfrm>
                <a:off x="0" y="0"/>
                <a:ext cx="228600" cy="228470"/>
              </a:xfrm>
              <a:prstGeom prst="rect">
                <a:avLst/>
              </a:prstGeom>
              <a:solidFill>
                <a:srgbClr val="D9D9D9"/>
              </a:solidFill>
              <a:ln w="25400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1600" b="1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10" name="Shape 410"/>
              <p:cNvSpPr/>
              <p:nvPr/>
            </p:nvSpPr>
            <p:spPr>
              <a:xfrm>
                <a:off x="228600" y="0"/>
                <a:ext cx="228600" cy="228470"/>
              </a:xfrm>
              <a:prstGeom prst="rect">
                <a:avLst/>
              </a:prstGeom>
              <a:solidFill>
                <a:srgbClr val="D9D9D9"/>
              </a:solidFill>
              <a:ln w="25400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1600" b="1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11" name="Shape 411"/>
              <p:cNvSpPr/>
              <p:nvPr/>
            </p:nvSpPr>
            <p:spPr>
              <a:xfrm>
                <a:off x="457200" y="0"/>
                <a:ext cx="228600" cy="228470"/>
              </a:xfrm>
              <a:prstGeom prst="rect">
                <a:avLst/>
              </a:prstGeom>
              <a:solidFill>
                <a:srgbClr val="D9D9D9"/>
              </a:solidFill>
              <a:ln w="25400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1600" b="1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12" name="Shape 412"/>
              <p:cNvSpPr/>
              <p:nvPr/>
            </p:nvSpPr>
            <p:spPr>
              <a:xfrm>
                <a:off x="685800" y="0"/>
                <a:ext cx="228600" cy="228470"/>
              </a:xfrm>
              <a:prstGeom prst="rect">
                <a:avLst/>
              </a:prstGeom>
              <a:solidFill>
                <a:srgbClr val="D9D9D9"/>
              </a:solidFill>
              <a:ln w="25400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1600" b="1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13" name="Shape 413"/>
              <p:cNvSpPr/>
              <p:nvPr/>
            </p:nvSpPr>
            <p:spPr>
              <a:xfrm>
                <a:off x="914400" y="0"/>
                <a:ext cx="228600" cy="228470"/>
              </a:xfrm>
              <a:prstGeom prst="rect">
                <a:avLst/>
              </a:prstGeom>
              <a:solidFill>
                <a:srgbClr val="D9D9D9"/>
              </a:solidFill>
              <a:ln w="25400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1600" b="1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14" name="Shape 414"/>
              <p:cNvSpPr/>
              <p:nvPr/>
            </p:nvSpPr>
            <p:spPr>
              <a:xfrm>
                <a:off x="1143000" y="0"/>
                <a:ext cx="228600" cy="228470"/>
              </a:xfrm>
              <a:prstGeom prst="rect">
                <a:avLst/>
              </a:prstGeom>
              <a:solidFill>
                <a:srgbClr val="D9D9D9"/>
              </a:solidFill>
              <a:ln w="25400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1600" b="1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15" name="Shape 415"/>
              <p:cNvSpPr/>
              <p:nvPr/>
            </p:nvSpPr>
            <p:spPr>
              <a:xfrm>
                <a:off x="1371600" y="0"/>
                <a:ext cx="228600" cy="228470"/>
              </a:xfrm>
              <a:prstGeom prst="rect">
                <a:avLst/>
              </a:prstGeom>
              <a:solidFill>
                <a:srgbClr val="D9D9D9"/>
              </a:solidFill>
              <a:ln w="25400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1600" b="1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16" name="Shape 416"/>
              <p:cNvSpPr/>
              <p:nvPr/>
            </p:nvSpPr>
            <p:spPr>
              <a:xfrm>
                <a:off x="1600200" y="0"/>
                <a:ext cx="228600" cy="228470"/>
              </a:xfrm>
              <a:prstGeom prst="rect">
                <a:avLst/>
              </a:prstGeom>
              <a:solidFill>
                <a:srgbClr val="D9D9D9"/>
              </a:solidFill>
              <a:ln w="25400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1600" b="1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17" name="Shape 417"/>
              <p:cNvSpPr/>
              <p:nvPr/>
            </p:nvSpPr>
            <p:spPr>
              <a:xfrm>
                <a:off x="1828800" y="0"/>
                <a:ext cx="228600" cy="228470"/>
              </a:xfrm>
              <a:prstGeom prst="rect">
                <a:avLst/>
              </a:prstGeom>
              <a:solidFill>
                <a:srgbClr val="D9D9D9"/>
              </a:solidFill>
              <a:ln w="25400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1600" b="1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18" name="Shape 418"/>
              <p:cNvSpPr/>
              <p:nvPr/>
            </p:nvSpPr>
            <p:spPr>
              <a:xfrm>
                <a:off x="2057400" y="0"/>
                <a:ext cx="228600" cy="228470"/>
              </a:xfrm>
              <a:prstGeom prst="rect">
                <a:avLst/>
              </a:prstGeom>
              <a:solidFill>
                <a:srgbClr val="D9D9D9"/>
              </a:solidFill>
              <a:ln w="25400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1600" b="1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19" name="Shape 419"/>
              <p:cNvSpPr/>
              <p:nvPr/>
            </p:nvSpPr>
            <p:spPr>
              <a:xfrm>
                <a:off x="2286000" y="0"/>
                <a:ext cx="228600" cy="228470"/>
              </a:xfrm>
              <a:prstGeom prst="rect">
                <a:avLst/>
              </a:prstGeom>
              <a:solidFill>
                <a:srgbClr val="D9D9D9"/>
              </a:solidFill>
              <a:ln w="25400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1600" b="1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20" name="Shape 420"/>
              <p:cNvSpPr/>
              <p:nvPr/>
            </p:nvSpPr>
            <p:spPr>
              <a:xfrm>
                <a:off x="2514600" y="0"/>
                <a:ext cx="228600" cy="228470"/>
              </a:xfrm>
              <a:prstGeom prst="rect">
                <a:avLst/>
              </a:prstGeom>
              <a:solidFill>
                <a:srgbClr val="D9D9D9"/>
              </a:solidFill>
              <a:ln w="25400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1600" b="1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</p:grpSp>
        <p:sp>
          <p:nvSpPr>
            <p:cNvPr id="422" name="Shape 422"/>
            <p:cNvSpPr/>
            <p:nvPr/>
          </p:nvSpPr>
          <p:spPr>
            <a:xfrm>
              <a:off x="0" y="395287"/>
              <a:ext cx="396875" cy="3327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600" i="1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>
                <a:defRPr sz="1800" i="0"/>
              </a:pPr>
              <a:r>
                <a:rPr sz="1600" i="1" dirty="0"/>
                <a:t>x</a:t>
              </a:r>
            </a:p>
          </p:txBody>
        </p:sp>
        <p:sp>
          <p:nvSpPr>
            <p:cNvPr id="423" name="Shape 423"/>
            <p:cNvSpPr/>
            <p:nvPr/>
          </p:nvSpPr>
          <p:spPr>
            <a:xfrm>
              <a:off x="2514600" y="395287"/>
              <a:ext cx="990600" cy="3327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lvl="0" algn="ctr">
                <a:defRPr sz="1800"/>
              </a:pPr>
              <a:r>
                <a:rPr sz="1600" i="1">
                  <a:latin typeface="Calibri"/>
                  <a:ea typeface="Calibri"/>
                  <a:cs typeface="Calibri"/>
                  <a:sym typeface="Calibri"/>
                </a:rPr>
                <a:t>x </a:t>
              </a:r>
              <a:r>
                <a:rPr sz="1600">
                  <a:latin typeface="Calibri"/>
                  <a:ea typeface="Calibri"/>
                  <a:cs typeface="Calibri"/>
                  <a:sym typeface="Calibri"/>
                </a:rPr>
                <a:t>+ 12</a:t>
              </a:r>
            </a:p>
          </p:txBody>
        </p:sp>
        <p:sp>
          <p:nvSpPr>
            <p:cNvPr id="424" name="Shape 424"/>
            <p:cNvSpPr/>
            <p:nvPr/>
          </p:nvSpPr>
          <p:spPr>
            <a:xfrm flipV="1">
              <a:off x="228600" y="228470"/>
              <a:ext cx="0" cy="22847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425" name="Shape 425"/>
            <p:cNvSpPr/>
            <p:nvPr/>
          </p:nvSpPr>
          <p:spPr>
            <a:xfrm flipV="1">
              <a:off x="2971800" y="228470"/>
              <a:ext cx="1" cy="22847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</p:grpSp>
      <p:sp>
        <p:nvSpPr>
          <p:cNvPr id="427" name="Shape 427"/>
          <p:cNvSpPr/>
          <p:nvPr/>
        </p:nvSpPr>
        <p:spPr>
          <a:xfrm>
            <a:off x="718284" y="3903985"/>
            <a:ext cx="1445479" cy="32004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tIns="45719" rIns="45719" bIns="45719" numCol="1" anchor="t">
            <a:spAutoFit/>
          </a:bodyPr>
          <a:lstStyle>
            <a:lvl1pPr algn="r">
              <a:defRPr sz="1600" b="1">
                <a:latin typeface="Courier New"/>
                <a:ea typeface="Courier New"/>
                <a:cs typeface="Courier New"/>
                <a:sym typeface="Courier New"/>
              </a:defRPr>
            </a:lvl1pPr>
          </a:lstStyle>
          <a:p>
            <a:pPr lvl="0">
              <a:defRPr sz="1800" b="0"/>
            </a:pPr>
            <a:r>
              <a:rPr sz="1600" b="1"/>
              <a:t>int val[5];</a:t>
            </a:r>
          </a:p>
        </p:txBody>
      </p:sp>
      <p:grpSp>
        <p:nvGrpSpPr>
          <p:cNvPr id="446" name="Group 446"/>
          <p:cNvGrpSpPr/>
          <p:nvPr/>
        </p:nvGrpSpPr>
        <p:grpSpPr>
          <a:xfrm>
            <a:off x="2057399" y="3951610"/>
            <a:ext cx="5334002" cy="728028"/>
            <a:chOff x="0" y="0"/>
            <a:chExt cx="5334000" cy="728027"/>
          </a:xfrm>
        </p:grpSpPr>
        <p:grpSp>
          <p:nvGrpSpPr>
            <p:cNvPr id="433" name="Group 433"/>
            <p:cNvGrpSpPr/>
            <p:nvPr/>
          </p:nvGrpSpPr>
          <p:grpSpPr>
            <a:xfrm>
              <a:off x="228600" y="0"/>
              <a:ext cx="4572001" cy="228965"/>
              <a:chOff x="0" y="0"/>
              <a:chExt cx="4572000" cy="228964"/>
            </a:xfrm>
          </p:grpSpPr>
          <p:sp>
            <p:nvSpPr>
              <p:cNvPr id="428" name="Shape 428"/>
              <p:cNvSpPr/>
              <p:nvPr/>
            </p:nvSpPr>
            <p:spPr>
              <a:xfrm>
                <a:off x="0" y="-1"/>
                <a:ext cx="914400" cy="228966"/>
              </a:xfrm>
              <a:prstGeom prst="rect">
                <a:avLst/>
              </a:prstGeom>
              <a:solidFill>
                <a:srgbClr val="D9D9D9"/>
              </a:solidFill>
              <a:ln w="25400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1600" b="1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29" name="Shape 429"/>
              <p:cNvSpPr/>
              <p:nvPr/>
            </p:nvSpPr>
            <p:spPr>
              <a:xfrm>
                <a:off x="914400" y="-1"/>
                <a:ext cx="914400" cy="228966"/>
              </a:xfrm>
              <a:prstGeom prst="rect">
                <a:avLst/>
              </a:prstGeom>
              <a:solidFill>
                <a:srgbClr val="D9D9D9"/>
              </a:solidFill>
              <a:ln w="25400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1600" b="1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30" name="Shape 430"/>
              <p:cNvSpPr/>
              <p:nvPr/>
            </p:nvSpPr>
            <p:spPr>
              <a:xfrm>
                <a:off x="1828800" y="-1"/>
                <a:ext cx="914400" cy="228966"/>
              </a:xfrm>
              <a:prstGeom prst="rect">
                <a:avLst/>
              </a:prstGeom>
              <a:solidFill>
                <a:srgbClr val="D9D9D9"/>
              </a:solidFill>
              <a:ln w="25400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1600" b="1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31" name="Shape 431"/>
              <p:cNvSpPr/>
              <p:nvPr/>
            </p:nvSpPr>
            <p:spPr>
              <a:xfrm>
                <a:off x="2743200" y="-1"/>
                <a:ext cx="914400" cy="228966"/>
              </a:xfrm>
              <a:prstGeom prst="rect">
                <a:avLst/>
              </a:prstGeom>
              <a:solidFill>
                <a:srgbClr val="D9D9D9"/>
              </a:solidFill>
              <a:ln w="25400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1600" b="1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32" name="Shape 432"/>
              <p:cNvSpPr/>
              <p:nvPr/>
            </p:nvSpPr>
            <p:spPr>
              <a:xfrm>
                <a:off x="3657600" y="-1"/>
                <a:ext cx="914400" cy="228966"/>
              </a:xfrm>
              <a:prstGeom prst="rect">
                <a:avLst/>
              </a:prstGeom>
              <a:solidFill>
                <a:srgbClr val="D9D9D9"/>
              </a:solidFill>
              <a:ln w="25400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1600" b="1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</p:grpSp>
        <p:sp>
          <p:nvSpPr>
            <p:cNvPr id="434" name="Shape 434"/>
            <p:cNvSpPr/>
            <p:nvPr/>
          </p:nvSpPr>
          <p:spPr>
            <a:xfrm>
              <a:off x="0" y="380999"/>
              <a:ext cx="396875" cy="3327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600" i="1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>
                <a:defRPr sz="1800" i="0"/>
              </a:pPr>
              <a:r>
                <a:rPr sz="1600" i="1"/>
                <a:t>x</a:t>
              </a:r>
            </a:p>
          </p:txBody>
        </p:sp>
        <p:sp>
          <p:nvSpPr>
            <p:cNvPr id="435" name="Shape 435"/>
            <p:cNvSpPr/>
            <p:nvPr/>
          </p:nvSpPr>
          <p:spPr>
            <a:xfrm>
              <a:off x="668338" y="395287"/>
              <a:ext cx="990601" cy="3327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lvl="0" algn="ctr">
                <a:defRPr sz="1800"/>
              </a:pPr>
              <a:r>
                <a:rPr sz="1600" i="1">
                  <a:latin typeface="Calibri"/>
                  <a:ea typeface="Calibri"/>
                  <a:cs typeface="Calibri"/>
                  <a:sym typeface="Calibri"/>
                </a:rPr>
                <a:t>x </a:t>
              </a:r>
              <a:r>
                <a:rPr sz="1600">
                  <a:latin typeface="Calibri"/>
                  <a:ea typeface="Calibri"/>
                  <a:cs typeface="Calibri"/>
                  <a:sym typeface="Calibri"/>
                </a:rPr>
                <a:t>+ 4</a:t>
              </a:r>
            </a:p>
          </p:txBody>
        </p:sp>
        <p:sp>
          <p:nvSpPr>
            <p:cNvPr id="436" name="Shape 436"/>
            <p:cNvSpPr/>
            <p:nvPr/>
          </p:nvSpPr>
          <p:spPr>
            <a:xfrm flipV="1">
              <a:off x="228600" y="214655"/>
              <a:ext cx="0" cy="228965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437" name="Shape 437"/>
            <p:cNvSpPr/>
            <p:nvPr/>
          </p:nvSpPr>
          <p:spPr>
            <a:xfrm flipV="1">
              <a:off x="1143000" y="228964"/>
              <a:ext cx="1" cy="228965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438" name="Shape 438"/>
            <p:cNvSpPr/>
            <p:nvPr/>
          </p:nvSpPr>
          <p:spPr>
            <a:xfrm>
              <a:off x="1582737" y="395287"/>
              <a:ext cx="990601" cy="3327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lvl="0" algn="ctr">
                <a:defRPr sz="1800"/>
              </a:pPr>
              <a:r>
                <a:rPr sz="1600" i="1">
                  <a:latin typeface="Calibri"/>
                  <a:ea typeface="Calibri"/>
                  <a:cs typeface="Calibri"/>
                  <a:sym typeface="Calibri"/>
                </a:rPr>
                <a:t>x </a:t>
              </a:r>
              <a:r>
                <a:rPr sz="1600">
                  <a:latin typeface="Calibri"/>
                  <a:ea typeface="Calibri"/>
                  <a:cs typeface="Calibri"/>
                  <a:sym typeface="Calibri"/>
                </a:rPr>
                <a:t>+ 8</a:t>
              </a:r>
            </a:p>
          </p:txBody>
        </p:sp>
        <p:sp>
          <p:nvSpPr>
            <p:cNvPr id="439" name="Shape 439"/>
            <p:cNvSpPr/>
            <p:nvPr/>
          </p:nvSpPr>
          <p:spPr>
            <a:xfrm flipV="1">
              <a:off x="2057400" y="228964"/>
              <a:ext cx="1" cy="228965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440" name="Shape 440"/>
            <p:cNvSpPr/>
            <p:nvPr/>
          </p:nvSpPr>
          <p:spPr>
            <a:xfrm>
              <a:off x="2514600" y="395287"/>
              <a:ext cx="990600" cy="3327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lvl="0" algn="ctr">
                <a:defRPr sz="1800"/>
              </a:pPr>
              <a:r>
                <a:rPr sz="1600" i="1">
                  <a:latin typeface="Calibri"/>
                  <a:ea typeface="Calibri"/>
                  <a:cs typeface="Calibri"/>
                  <a:sym typeface="Calibri"/>
                </a:rPr>
                <a:t>x </a:t>
              </a:r>
              <a:r>
                <a:rPr sz="1600">
                  <a:latin typeface="Calibri"/>
                  <a:ea typeface="Calibri"/>
                  <a:cs typeface="Calibri"/>
                  <a:sym typeface="Calibri"/>
                </a:rPr>
                <a:t>+ 12</a:t>
              </a:r>
            </a:p>
          </p:txBody>
        </p:sp>
        <p:sp>
          <p:nvSpPr>
            <p:cNvPr id="441" name="Shape 441"/>
            <p:cNvSpPr/>
            <p:nvPr/>
          </p:nvSpPr>
          <p:spPr>
            <a:xfrm flipV="1">
              <a:off x="2971800" y="228964"/>
              <a:ext cx="1" cy="228965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442" name="Shape 442"/>
            <p:cNvSpPr/>
            <p:nvPr/>
          </p:nvSpPr>
          <p:spPr>
            <a:xfrm>
              <a:off x="3429000" y="395287"/>
              <a:ext cx="990600" cy="3327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lvl="0" algn="ctr">
                <a:defRPr sz="1800"/>
              </a:pPr>
              <a:r>
                <a:rPr sz="1600" i="1">
                  <a:latin typeface="Calibri"/>
                  <a:ea typeface="Calibri"/>
                  <a:cs typeface="Calibri"/>
                  <a:sym typeface="Calibri"/>
                </a:rPr>
                <a:t>x </a:t>
              </a:r>
              <a:r>
                <a:rPr sz="1600">
                  <a:latin typeface="Calibri"/>
                  <a:ea typeface="Calibri"/>
                  <a:cs typeface="Calibri"/>
                  <a:sym typeface="Calibri"/>
                </a:rPr>
                <a:t>+ 16</a:t>
              </a:r>
            </a:p>
          </p:txBody>
        </p:sp>
        <p:sp>
          <p:nvSpPr>
            <p:cNvPr id="443" name="Shape 443"/>
            <p:cNvSpPr/>
            <p:nvPr/>
          </p:nvSpPr>
          <p:spPr>
            <a:xfrm flipV="1">
              <a:off x="3886200" y="228964"/>
              <a:ext cx="1" cy="228965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444" name="Shape 444"/>
            <p:cNvSpPr/>
            <p:nvPr/>
          </p:nvSpPr>
          <p:spPr>
            <a:xfrm>
              <a:off x="4343400" y="395287"/>
              <a:ext cx="990600" cy="3327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lvl="0" algn="ctr">
                <a:defRPr sz="1800"/>
              </a:pPr>
              <a:r>
                <a:rPr sz="1600" i="1">
                  <a:latin typeface="Calibri"/>
                  <a:ea typeface="Calibri"/>
                  <a:cs typeface="Calibri"/>
                  <a:sym typeface="Calibri"/>
                </a:rPr>
                <a:t>x </a:t>
              </a:r>
              <a:r>
                <a:rPr sz="1600">
                  <a:latin typeface="Calibri"/>
                  <a:ea typeface="Calibri"/>
                  <a:cs typeface="Calibri"/>
                  <a:sym typeface="Calibri"/>
                </a:rPr>
                <a:t>+ 20</a:t>
              </a:r>
            </a:p>
          </p:txBody>
        </p:sp>
        <p:sp>
          <p:nvSpPr>
            <p:cNvPr id="445" name="Shape 445"/>
            <p:cNvSpPr/>
            <p:nvPr/>
          </p:nvSpPr>
          <p:spPr>
            <a:xfrm flipV="1">
              <a:off x="4800600" y="228964"/>
              <a:ext cx="1" cy="228965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</p:grpSp>
      <p:sp>
        <p:nvSpPr>
          <p:cNvPr id="447" name="Shape 447"/>
          <p:cNvSpPr/>
          <p:nvPr/>
        </p:nvSpPr>
        <p:spPr>
          <a:xfrm>
            <a:off x="596344" y="4676626"/>
            <a:ext cx="1567419" cy="32004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tIns="45719" rIns="45719" bIns="45719" numCol="1" anchor="t">
            <a:spAutoFit/>
          </a:bodyPr>
          <a:lstStyle>
            <a:lvl1pPr algn="r">
              <a:defRPr sz="1600" b="1">
                <a:latin typeface="Courier New"/>
                <a:ea typeface="Courier New"/>
                <a:cs typeface="Courier New"/>
                <a:sym typeface="Courier New"/>
              </a:defRPr>
            </a:lvl1pPr>
          </a:lstStyle>
          <a:p>
            <a:pPr lvl="0">
              <a:defRPr sz="1800" b="0"/>
            </a:pPr>
            <a:r>
              <a:rPr sz="1600" b="1" dirty="0"/>
              <a:t>double a[3];</a:t>
            </a:r>
          </a:p>
        </p:txBody>
      </p:sp>
      <p:grpSp>
        <p:nvGrpSpPr>
          <p:cNvPr id="460" name="Group 460"/>
          <p:cNvGrpSpPr/>
          <p:nvPr/>
        </p:nvGrpSpPr>
        <p:grpSpPr>
          <a:xfrm>
            <a:off x="2057399" y="4697511"/>
            <a:ext cx="6399215" cy="739141"/>
            <a:chOff x="0" y="0"/>
            <a:chExt cx="6399213" cy="739139"/>
          </a:xfrm>
        </p:grpSpPr>
        <p:grpSp>
          <p:nvGrpSpPr>
            <p:cNvPr id="451" name="Group 451"/>
            <p:cNvGrpSpPr/>
            <p:nvPr/>
          </p:nvGrpSpPr>
          <p:grpSpPr>
            <a:xfrm>
              <a:off x="233201" y="0"/>
              <a:ext cx="5612644" cy="228600"/>
              <a:chOff x="0" y="0"/>
              <a:chExt cx="5612642" cy="228599"/>
            </a:xfrm>
          </p:grpSpPr>
          <p:sp>
            <p:nvSpPr>
              <p:cNvPr id="448" name="Shape 448"/>
              <p:cNvSpPr/>
              <p:nvPr/>
            </p:nvSpPr>
            <p:spPr>
              <a:xfrm>
                <a:off x="0" y="-1"/>
                <a:ext cx="1870882" cy="228601"/>
              </a:xfrm>
              <a:prstGeom prst="rect">
                <a:avLst/>
              </a:prstGeom>
              <a:solidFill>
                <a:srgbClr val="D9D9D9"/>
              </a:solidFill>
              <a:ln w="25400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1600" b="1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49" name="Shape 449"/>
              <p:cNvSpPr/>
              <p:nvPr/>
            </p:nvSpPr>
            <p:spPr>
              <a:xfrm>
                <a:off x="1870881" y="-1"/>
                <a:ext cx="1870882" cy="228601"/>
              </a:xfrm>
              <a:prstGeom prst="rect">
                <a:avLst/>
              </a:prstGeom>
              <a:solidFill>
                <a:srgbClr val="D9D9D9"/>
              </a:solidFill>
              <a:ln w="25400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1600" b="1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50" name="Shape 450"/>
              <p:cNvSpPr/>
              <p:nvPr/>
            </p:nvSpPr>
            <p:spPr>
              <a:xfrm>
                <a:off x="3741761" y="-1"/>
                <a:ext cx="1870882" cy="228601"/>
              </a:xfrm>
              <a:prstGeom prst="rect">
                <a:avLst/>
              </a:prstGeom>
              <a:solidFill>
                <a:srgbClr val="D9D9D9"/>
              </a:solidFill>
              <a:ln w="25400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1600" b="1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</p:grpSp>
        <p:sp>
          <p:nvSpPr>
            <p:cNvPr id="452" name="Shape 452"/>
            <p:cNvSpPr/>
            <p:nvPr/>
          </p:nvSpPr>
          <p:spPr>
            <a:xfrm flipV="1">
              <a:off x="5866953" y="241208"/>
              <a:ext cx="1" cy="22860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453" name="Shape 453"/>
            <p:cNvSpPr/>
            <p:nvPr/>
          </p:nvSpPr>
          <p:spPr>
            <a:xfrm>
              <a:off x="5386388" y="380999"/>
              <a:ext cx="1012826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lvl="0" algn="ctr">
                <a:defRPr sz="1800"/>
              </a:pPr>
              <a:r>
                <a:rPr i="1">
                  <a:latin typeface="Calibri"/>
                  <a:ea typeface="Calibri"/>
                  <a:cs typeface="Calibri"/>
                  <a:sym typeface="Calibri"/>
                </a:rPr>
                <a:t>x </a:t>
              </a:r>
              <a:r>
                <a:rPr>
                  <a:latin typeface="Calibri"/>
                  <a:ea typeface="Calibri"/>
                  <a:cs typeface="Calibri"/>
                  <a:sym typeface="Calibri"/>
                </a:rPr>
                <a:t>+ 24</a:t>
              </a:r>
            </a:p>
          </p:txBody>
        </p:sp>
        <p:sp>
          <p:nvSpPr>
            <p:cNvPr id="454" name="Shape 454"/>
            <p:cNvSpPr/>
            <p:nvPr/>
          </p:nvSpPr>
          <p:spPr>
            <a:xfrm>
              <a:off x="0" y="366712"/>
              <a:ext cx="406400" cy="3327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600" i="1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>
                <a:defRPr sz="1800" i="0"/>
              </a:pPr>
              <a:r>
                <a:rPr sz="1600" i="1" dirty="0"/>
                <a:t>x</a:t>
              </a:r>
            </a:p>
          </p:txBody>
        </p:sp>
        <p:sp>
          <p:nvSpPr>
            <p:cNvPr id="455" name="Shape 455"/>
            <p:cNvSpPr/>
            <p:nvPr/>
          </p:nvSpPr>
          <p:spPr>
            <a:xfrm flipV="1">
              <a:off x="233860" y="226920"/>
              <a:ext cx="1" cy="22860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456" name="Shape 456"/>
            <p:cNvSpPr/>
            <p:nvPr/>
          </p:nvSpPr>
          <p:spPr>
            <a:xfrm>
              <a:off x="1598612" y="380999"/>
              <a:ext cx="1014413" cy="3327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lvl="0" algn="ctr">
                <a:defRPr sz="1800"/>
              </a:pPr>
              <a:r>
                <a:rPr sz="1600" i="1">
                  <a:latin typeface="Calibri"/>
                  <a:ea typeface="Calibri"/>
                  <a:cs typeface="Calibri"/>
                  <a:sym typeface="Calibri"/>
                </a:rPr>
                <a:t>x </a:t>
              </a:r>
              <a:r>
                <a:rPr sz="1600">
                  <a:latin typeface="Calibri"/>
                  <a:ea typeface="Calibri"/>
                  <a:cs typeface="Calibri"/>
                  <a:sym typeface="Calibri"/>
                </a:rPr>
                <a:t>+ 8</a:t>
              </a:r>
            </a:p>
          </p:txBody>
        </p:sp>
        <p:sp>
          <p:nvSpPr>
            <p:cNvPr id="457" name="Shape 457"/>
            <p:cNvSpPr/>
            <p:nvPr/>
          </p:nvSpPr>
          <p:spPr>
            <a:xfrm flipV="1">
              <a:off x="2104740" y="241208"/>
              <a:ext cx="1" cy="22860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458" name="Shape 458"/>
            <p:cNvSpPr/>
            <p:nvPr/>
          </p:nvSpPr>
          <p:spPr>
            <a:xfrm>
              <a:off x="3481388" y="380999"/>
              <a:ext cx="1012826" cy="3327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lvl="0" algn="ctr">
                <a:defRPr sz="1800"/>
              </a:pPr>
              <a:r>
                <a:rPr sz="1600" i="1">
                  <a:latin typeface="Calibri"/>
                  <a:ea typeface="Calibri"/>
                  <a:cs typeface="Calibri"/>
                  <a:sym typeface="Calibri"/>
                </a:rPr>
                <a:t>x </a:t>
              </a:r>
              <a:r>
                <a:rPr sz="1600">
                  <a:latin typeface="Calibri"/>
                  <a:ea typeface="Calibri"/>
                  <a:cs typeface="Calibri"/>
                  <a:sym typeface="Calibri"/>
                </a:rPr>
                <a:t>+ 16</a:t>
              </a:r>
            </a:p>
          </p:txBody>
        </p:sp>
        <p:sp>
          <p:nvSpPr>
            <p:cNvPr id="459" name="Shape 459"/>
            <p:cNvSpPr/>
            <p:nvPr/>
          </p:nvSpPr>
          <p:spPr>
            <a:xfrm flipV="1">
              <a:off x="3975621" y="241208"/>
              <a:ext cx="1" cy="22860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</p:grpSp>
      <p:sp>
        <p:nvSpPr>
          <p:cNvPr id="461" name="Shape 461"/>
          <p:cNvSpPr/>
          <p:nvPr/>
        </p:nvSpPr>
        <p:spPr>
          <a:xfrm>
            <a:off x="718284" y="5395368"/>
            <a:ext cx="1445479" cy="32004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tIns="45719" rIns="45719" bIns="45719" numCol="1" anchor="t">
            <a:spAutoFit/>
          </a:bodyPr>
          <a:lstStyle>
            <a:lvl1pPr algn="r">
              <a:defRPr sz="1600" b="1">
                <a:latin typeface="Courier New"/>
                <a:ea typeface="Courier New"/>
                <a:cs typeface="Courier New"/>
                <a:sym typeface="Courier New"/>
              </a:defRPr>
            </a:lvl1pPr>
          </a:lstStyle>
          <a:p>
            <a:pPr lvl="0">
              <a:defRPr sz="1800" b="0"/>
            </a:pPr>
            <a:r>
              <a:rPr sz="1600" b="1" dirty="0"/>
              <a:t>char *p[3];</a:t>
            </a:r>
          </a:p>
        </p:txBody>
      </p:sp>
      <p:grpSp>
        <p:nvGrpSpPr>
          <p:cNvPr id="474" name="Group 474"/>
          <p:cNvGrpSpPr/>
          <p:nvPr/>
        </p:nvGrpSpPr>
        <p:grpSpPr>
          <a:xfrm>
            <a:off x="2057399" y="6153547"/>
            <a:ext cx="6248402" cy="728029"/>
            <a:chOff x="0" y="0"/>
            <a:chExt cx="6248400" cy="728028"/>
          </a:xfrm>
        </p:grpSpPr>
        <p:grpSp>
          <p:nvGrpSpPr>
            <p:cNvPr id="465" name="Group 465"/>
            <p:cNvGrpSpPr/>
            <p:nvPr/>
          </p:nvGrpSpPr>
          <p:grpSpPr>
            <a:xfrm>
              <a:off x="228600" y="0"/>
              <a:ext cx="5486401" cy="228471"/>
              <a:chOff x="0" y="0"/>
              <a:chExt cx="5486400" cy="228470"/>
            </a:xfrm>
          </p:grpSpPr>
          <p:sp>
            <p:nvSpPr>
              <p:cNvPr id="462" name="Shape 462"/>
              <p:cNvSpPr/>
              <p:nvPr/>
            </p:nvSpPr>
            <p:spPr>
              <a:xfrm>
                <a:off x="0" y="0"/>
                <a:ext cx="1828800" cy="228470"/>
              </a:xfrm>
              <a:prstGeom prst="rect">
                <a:avLst/>
              </a:prstGeom>
              <a:solidFill>
                <a:srgbClr val="D9D9D9"/>
              </a:solidFill>
              <a:ln w="25400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1600" b="1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63" name="Shape 463"/>
              <p:cNvSpPr/>
              <p:nvPr/>
            </p:nvSpPr>
            <p:spPr>
              <a:xfrm>
                <a:off x="1828800" y="0"/>
                <a:ext cx="1828800" cy="228470"/>
              </a:xfrm>
              <a:prstGeom prst="rect">
                <a:avLst/>
              </a:prstGeom>
              <a:solidFill>
                <a:srgbClr val="D9D9D9"/>
              </a:solidFill>
              <a:ln w="25400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1600" b="1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64" name="Shape 464"/>
              <p:cNvSpPr/>
              <p:nvPr/>
            </p:nvSpPr>
            <p:spPr>
              <a:xfrm>
                <a:off x="3657600" y="0"/>
                <a:ext cx="1828800" cy="228470"/>
              </a:xfrm>
              <a:prstGeom prst="rect">
                <a:avLst/>
              </a:prstGeom>
              <a:solidFill>
                <a:srgbClr val="D9D9D9"/>
              </a:solidFill>
              <a:ln w="25400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1600" b="1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</p:grpSp>
        <p:sp>
          <p:nvSpPr>
            <p:cNvPr id="466" name="Shape 466"/>
            <p:cNvSpPr/>
            <p:nvPr/>
          </p:nvSpPr>
          <p:spPr>
            <a:xfrm>
              <a:off x="0" y="366712"/>
              <a:ext cx="396875" cy="3327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600" i="1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>
                <a:defRPr sz="1800" i="0"/>
              </a:pPr>
              <a:r>
                <a:rPr sz="1600" i="1" dirty="0"/>
                <a:t>x</a:t>
              </a:r>
            </a:p>
          </p:txBody>
        </p:sp>
        <p:sp>
          <p:nvSpPr>
            <p:cNvPr id="467" name="Shape 467"/>
            <p:cNvSpPr/>
            <p:nvPr/>
          </p:nvSpPr>
          <p:spPr>
            <a:xfrm flipV="1">
              <a:off x="228600" y="199911"/>
              <a:ext cx="0" cy="22847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468" name="Shape 468"/>
            <p:cNvSpPr/>
            <p:nvPr/>
          </p:nvSpPr>
          <p:spPr>
            <a:xfrm>
              <a:off x="1600200" y="381000"/>
              <a:ext cx="990600" cy="3327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lvl="0" algn="ctr">
                <a:defRPr sz="1800"/>
              </a:pPr>
              <a:r>
                <a:rPr sz="1600" i="1">
                  <a:latin typeface="Calibri"/>
                  <a:ea typeface="Calibri"/>
                  <a:cs typeface="Calibri"/>
                  <a:sym typeface="Calibri"/>
                </a:rPr>
                <a:t>x </a:t>
              </a:r>
              <a:r>
                <a:rPr sz="1600">
                  <a:latin typeface="Calibri"/>
                  <a:ea typeface="Calibri"/>
                  <a:cs typeface="Calibri"/>
                  <a:sym typeface="Calibri"/>
                </a:rPr>
                <a:t>+ 8</a:t>
              </a:r>
            </a:p>
          </p:txBody>
        </p:sp>
        <p:sp>
          <p:nvSpPr>
            <p:cNvPr id="469" name="Shape 469"/>
            <p:cNvSpPr/>
            <p:nvPr/>
          </p:nvSpPr>
          <p:spPr>
            <a:xfrm flipV="1">
              <a:off x="2057400" y="214191"/>
              <a:ext cx="1" cy="22847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470" name="Shape 470"/>
            <p:cNvSpPr/>
            <p:nvPr/>
          </p:nvSpPr>
          <p:spPr>
            <a:xfrm>
              <a:off x="3429000" y="381000"/>
              <a:ext cx="990600" cy="3327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lvl="0" algn="ctr">
                <a:defRPr sz="1800"/>
              </a:pPr>
              <a:r>
                <a:rPr sz="1600" i="1">
                  <a:latin typeface="Calibri"/>
                  <a:ea typeface="Calibri"/>
                  <a:cs typeface="Calibri"/>
                  <a:sym typeface="Calibri"/>
                </a:rPr>
                <a:t>x </a:t>
              </a:r>
              <a:r>
                <a:rPr sz="1600">
                  <a:latin typeface="Calibri"/>
                  <a:ea typeface="Calibri"/>
                  <a:cs typeface="Calibri"/>
                  <a:sym typeface="Calibri"/>
                </a:rPr>
                <a:t>+ 16</a:t>
              </a:r>
            </a:p>
          </p:txBody>
        </p:sp>
        <p:sp>
          <p:nvSpPr>
            <p:cNvPr id="471" name="Shape 471"/>
            <p:cNvSpPr/>
            <p:nvPr/>
          </p:nvSpPr>
          <p:spPr>
            <a:xfrm flipV="1">
              <a:off x="3886200" y="214191"/>
              <a:ext cx="1" cy="22847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472" name="Shape 472"/>
            <p:cNvSpPr/>
            <p:nvPr/>
          </p:nvSpPr>
          <p:spPr>
            <a:xfrm flipV="1">
              <a:off x="5715000" y="228470"/>
              <a:ext cx="1" cy="22847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473" name="Shape 473"/>
            <p:cNvSpPr/>
            <p:nvPr/>
          </p:nvSpPr>
          <p:spPr>
            <a:xfrm>
              <a:off x="5257800" y="395287"/>
              <a:ext cx="990600" cy="3327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lvl="0" algn="ctr">
                <a:defRPr sz="1800"/>
              </a:pPr>
              <a:r>
                <a:rPr sz="1600" i="1">
                  <a:latin typeface="Calibri"/>
                  <a:ea typeface="Calibri"/>
                  <a:cs typeface="Calibri"/>
                  <a:sym typeface="Calibri"/>
                </a:rPr>
                <a:t>x </a:t>
              </a:r>
              <a:r>
                <a:rPr sz="1600">
                  <a:latin typeface="Calibri"/>
                  <a:ea typeface="Calibri"/>
                  <a:cs typeface="Calibri"/>
                  <a:sym typeface="Calibri"/>
                </a:rPr>
                <a:t>+ 24</a:t>
              </a:r>
            </a:p>
          </p:txBody>
        </p:sp>
      </p:grpSp>
      <p:grpSp>
        <p:nvGrpSpPr>
          <p:cNvPr id="487" name="Group 487"/>
          <p:cNvGrpSpPr/>
          <p:nvPr/>
        </p:nvGrpSpPr>
        <p:grpSpPr>
          <a:xfrm>
            <a:off x="2057399" y="5433468"/>
            <a:ext cx="3505201" cy="728027"/>
            <a:chOff x="0" y="0"/>
            <a:chExt cx="3505200" cy="728026"/>
          </a:xfrm>
        </p:grpSpPr>
        <p:grpSp>
          <p:nvGrpSpPr>
            <p:cNvPr id="478" name="Group 478"/>
            <p:cNvGrpSpPr/>
            <p:nvPr/>
          </p:nvGrpSpPr>
          <p:grpSpPr>
            <a:xfrm>
              <a:off x="228600" y="0"/>
              <a:ext cx="2743201" cy="228470"/>
              <a:chOff x="0" y="0"/>
              <a:chExt cx="2743200" cy="228469"/>
            </a:xfrm>
          </p:grpSpPr>
          <p:sp>
            <p:nvSpPr>
              <p:cNvPr id="475" name="Shape 475"/>
              <p:cNvSpPr/>
              <p:nvPr/>
            </p:nvSpPr>
            <p:spPr>
              <a:xfrm>
                <a:off x="0" y="-1"/>
                <a:ext cx="914400" cy="228471"/>
              </a:xfrm>
              <a:prstGeom prst="rect">
                <a:avLst/>
              </a:prstGeom>
              <a:solidFill>
                <a:srgbClr val="D9D9D9"/>
              </a:solidFill>
              <a:ln w="25400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1600" b="1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76" name="Shape 476"/>
              <p:cNvSpPr/>
              <p:nvPr/>
            </p:nvSpPr>
            <p:spPr>
              <a:xfrm>
                <a:off x="914400" y="-1"/>
                <a:ext cx="914400" cy="228471"/>
              </a:xfrm>
              <a:prstGeom prst="rect">
                <a:avLst/>
              </a:prstGeom>
              <a:solidFill>
                <a:srgbClr val="D9D9D9"/>
              </a:solidFill>
              <a:ln w="25400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1600" b="1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477" name="Shape 477"/>
              <p:cNvSpPr/>
              <p:nvPr/>
            </p:nvSpPr>
            <p:spPr>
              <a:xfrm>
                <a:off x="1828800" y="-1"/>
                <a:ext cx="914400" cy="228471"/>
              </a:xfrm>
              <a:prstGeom prst="rect">
                <a:avLst/>
              </a:prstGeom>
              <a:solidFill>
                <a:srgbClr val="D9D9D9"/>
              </a:solidFill>
              <a:ln w="25400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1600" b="1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</p:grpSp>
        <p:sp>
          <p:nvSpPr>
            <p:cNvPr id="479" name="Shape 479"/>
            <p:cNvSpPr/>
            <p:nvPr/>
          </p:nvSpPr>
          <p:spPr>
            <a:xfrm>
              <a:off x="0" y="380999"/>
              <a:ext cx="396875" cy="3327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600" i="1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>
                <a:defRPr sz="1800" i="0"/>
              </a:pPr>
              <a:r>
                <a:rPr sz="1600" i="1" dirty="0"/>
                <a:t>x</a:t>
              </a:r>
            </a:p>
          </p:txBody>
        </p:sp>
        <p:sp>
          <p:nvSpPr>
            <p:cNvPr id="480" name="Shape 480"/>
            <p:cNvSpPr/>
            <p:nvPr/>
          </p:nvSpPr>
          <p:spPr>
            <a:xfrm>
              <a:off x="685800" y="395286"/>
              <a:ext cx="990600" cy="3327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lvl="0" algn="ctr">
                <a:defRPr sz="1800"/>
              </a:pPr>
              <a:r>
                <a:rPr sz="1600" i="1">
                  <a:latin typeface="Calibri"/>
                  <a:ea typeface="Calibri"/>
                  <a:cs typeface="Calibri"/>
                  <a:sym typeface="Calibri"/>
                </a:rPr>
                <a:t>x </a:t>
              </a:r>
              <a:r>
                <a:rPr sz="1600">
                  <a:latin typeface="Calibri"/>
                  <a:ea typeface="Calibri"/>
                  <a:cs typeface="Calibri"/>
                  <a:sym typeface="Calibri"/>
                </a:rPr>
                <a:t>+ 4</a:t>
              </a:r>
            </a:p>
          </p:txBody>
        </p:sp>
        <p:sp>
          <p:nvSpPr>
            <p:cNvPr id="481" name="Shape 481"/>
            <p:cNvSpPr/>
            <p:nvPr/>
          </p:nvSpPr>
          <p:spPr>
            <a:xfrm flipV="1">
              <a:off x="228600" y="214191"/>
              <a:ext cx="0" cy="22847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482" name="Shape 482"/>
            <p:cNvSpPr/>
            <p:nvPr/>
          </p:nvSpPr>
          <p:spPr>
            <a:xfrm flipV="1">
              <a:off x="1143000" y="228470"/>
              <a:ext cx="0" cy="22847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483" name="Shape 483"/>
            <p:cNvSpPr/>
            <p:nvPr/>
          </p:nvSpPr>
          <p:spPr>
            <a:xfrm>
              <a:off x="1600200" y="395286"/>
              <a:ext cx="990600" cy="3327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lvl="0" algn="ctr">
                <a:defRPr sz="1800"/>
              </a:pPr>
              <a:r>
                <a:rPr sz="1600" i="1">
                  <a:latin typeface="Calibri"/>
                  <a:ea typeface="Calibri"/>
                  <a:cs typeface="Calibri"/>
                  <a:sym typeface="Calibri"/>
                </a:rPr>
                <a:t>x </a:t>
              </a:r>
              <a:r>
                <a:rPr sz="1600">
                  <a:latin typeface="Calibri"/>
                  <a:ea typeface="Calibri"/>
                  <a:cs typeface="Calibri"/>
                  <a:sym typeface="Calibri"/>
                </a:rPr>
                <a:t>+ 8</a:t>
              </a:r>
            </a:p>
          </p:txBody>
        </p:sp>
        <p:sp>
          <p:nvSpPr>
            <p:cNvPr id="484" name="Shape 484"/>
            <p:cNvSpPr/>
            <p:nvPr/>
          </p:nvSpPr>
          <p:spPr>
            <a:xfrm flipV="1">
              <a:off x="2057400" y="228470"/>
              <a:ext cx="0" cy="22847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485" name="Shape 485"/>
            <p:cNvSpPr/>
            <p:nvPr/>
          </p:nvSpPr>
          <p:spPr>
            <a:xfrm>
              <a:off x="2514600" y="395286"/>
              <a:ext cx="990600" cy="3327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lvl="0" algn="ctr">
                <a:defRPr sz="1800"/>
              </a:pPr>
              <a:r>
                <a:rPr sz="1600" i="1">
                  <a:latin typeface="Calibri"/>
                  <a:ea typeface="Calibri"/>
                  <a:cs typeface="Calibri"/>
                  <a:sym typeface="Calibri"/>
                </a:rPr>
                <a:t>x </a:t>
              </a:r>
              <a:r>
                <a:rPr sz="1600">
                  <a:latin typeface="Calibri"/>
                  <a:ea typeface="Calibri"/>
                  <a:cs typeface="Calibri"/>
                  <a:sym typeface="Calibri"/>
                </a:rPr>
                <a:t>+ 12</a:t>
              </a:r>
            </a:p>
          </p:txBody>
        </p:sp>
        <p:sp>
          <p:nvSpPr>
            <p:cNvPr id="486" name="Shape 486"/>
            <p:cNvSpPr/>
            <p:nvPr/>
          </p:nvSpPr>
          <p:spPr>
            <a:xfrm flipV="1">
              <a:off x="2971800" y="228470"/>
              <a:ext cx="0" cy="22847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</p:grpSp>
      <p:sp>
        <p:nvSpPr>
          <p:cNvPr id="488" name="Shape 488"/>
          <p:cNvSpPr/>
          <p:nvPr/>
        </p:nvSpPr>
        <p:spPr>
          <a:xfrm>
            <a:off x="5231112" y="5395368"/>
            <a:ext cx="931560" cy="280857"/>
          </a:xfrm>
          <a:prstGeom prst="rect">
            <a:avLst/>
          </a:prstGeom>
          <a:solidFill>
            <a:srgbClr val="990000"/>
          </a:solidFill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 numCol="1" anchor="t">
            <a:spAutoFit/>
          </a:bodyPr>
          <a:lstStyle>
            <a:lvl1pPr algn="ctr">
              <a:defRPr sz="18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b="0">
                <a:solidFill>
                  <a:srgbClr val="000000"/>
                </a:solidFill>
              </a:defRPr>
            </a:pPr>
            <a:r>
              <a:rPr b="1" dirty="0">
                <a:solidFill>
                  <a:srgbClr val="FFFFFF"/>
                </a:solidFill>
              </a:rPr>
              <a:t>IA32</a:t>
            </a:r>
          </a:p>
        </p:txBody>
      </p:sp>
      <p:sp>
        <p:nvSpPr>
          <p:cNvPr id="489" name="Shape 489"/>
          <p:cNvSpPr/>
          <p:nvPr/>
        </p:nvSpPr>
        <p:spPr>
          <a:xfrm>
            <a:off x="7963298" y="6113859"/>
            <a:ext cx="850105" cy="358141"/>
          </a:xfrm>
          <a:prstGeom prst="rect">
            <a:avLst/>
          </a:prstGeom>
          <a:solidFill>
            <a:srgbClr val="990000"/>
          </a:solidFill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 numCol="1" anchor="t">
            <a:spAutoFit/>
          </a:bodyPr>
          <a:lstStyle>
            <a:lvl1pPr algn="ctr">
              <a:defRPr sz="18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b="0">
                <a:solidFill>
                  <a:srgbClr val="000000"/>
                </a:solidFill>
              </a:defRPr>
            </a:pPr>
            <a:r>
              <a:rPr b="1" dirty="0">
                <a:solidFill>
                  <a:srgbClr val="FFFFFF"/>
                </a:solidFill>
              </a:rPr>
              <a:t>x86-64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Shape 492"/>
          <p:cNvSpPr>
            <a:spLocks noGrp="1"/>
          </p:cNvSpPr>
          <p:nvPr>
            <p:ph type="title"/>
          </p:nvPr>
        </p:nvSpPr>
        <p:spPr>
          <a:xfrm>
            <a:off x="533400" y="457200"/>
            <a:ext cx="5473700" cy="57308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107156" indent="-107156" defTabSz="822959">
              <a:defRPr sz="3239"/>
            </a:lvl1pPr>
          </a:lstStyle>
          <a:p>
            <a:pPr lvl="0">
              <a:defRPr sz="1800" b="0"/>
            </a:pPr>
            <a:r>
              <a:rPr sz="3239" b="1"/>
              <a:t>Array Example</a:t>
            </a:r>
          </a:p>
        </p:txBody>
      </p:sp>
      <p:sp>
        <p:nvSpPr>
          <p:cNvPr id="493" name="Shape 493"/>
          <p:cNvSpPr>
            <a:spLocks noGrp="1"/>
          </p:cNvSpPr>
          <p:nvPr>
            <p:ph type="body" idx="1"/>
          </p:nvPr>
        </p:nvSpPr>
        <p:spPr>
          <a:xfrm>
            <a:off x="455612" y="5556250"/>
            <a:ext cx="8382001" cy="137795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285750" lvl="0" indent="-285750">
              <a:spcBef>
                <a:spcPts val="400"/>
              </a:spcBef>
              <a:defRPr sz="1800" b="0"/>
            </a:pPr>
            <a:r>
              <a:rPr sz="2000" b="1" dirty="0"/>
              <a:t>Declaration “</a:t>
            </a:r>
            <a:r>
              <a:rPr sz="2000" b="1" dirty="0">
                <a:latin typeface="Courier New"/>
                <a:ea typeface="Courier New"/>
                <a:cs typeface="Courier New"/>
                <a:sym typeface="Courier New"/>
              </a:rPr>
              <a:t>zip_dig uch</a:t>
            </a:r>
            <a:r>
              <a:rPr sz="2000" b="1" dirty="0"/>
              <a:t>” equivalent to “</a:t>
            </a:r>
            <a:r>
              <a:rPr sz="2000" b="1" dirty="0">
                <a:latin typeface="Courier New"/>
                <a:ea typeface="Courier New"/>
                <a:cs typeface="Courier New"/>
                <a:sym typeface="Courier New"/>
              </a:rPr>
              <a:t>int uch[</a:t>
            </a:r>
            <a:r>
              <a:rPr lang="en-US" sz="2000" b="1" dirty="0">
                <a:latin typeface="Courier New"/>
                <a:ea typeface="Courier New"/>
                <a:cs typeface="Courier New"/>
                <a:sym typeface="Courier New"/>
              </a:rPr>
              <a:t>ZLEN</a:t>
            </a:r>
            <a:r>
              <a:rPr sz="2000" b="1" dirty="0">
                <a:latin typeface="Courier New"/>
                <a:ea typeface="Courier New"/>
                <a:cs typeface="Courier New"/>
                <a:sym typeface="Courier New"/>
              </a:rPr>
              <a:t>]</a:t>
            </a:r>
            <a:r>
              <a:rPr sz="2000" b="1" dirty="0"/>
              <a:t>”</a:t>
            </a:r>
          </a:p>
          <a:p>
            <a:pPr marL="285750" lvl="0" indent="-285750">
              <a:spcBef>
                <a:spcPts val="400"/>
              </a:spcBef>
              <a:defRPr sz="1800" b="0"/>
            </a:pPr>
            <a:r>
              <a:rPr sz="2000" b="1" dirty="0"/>
              <a:t>These arrays were allocated in successive 20</a:t>
            </a:r>
            <a:r>
              <a:rPr lang="en-US" sz="2000" b="1" dirty="0"/>
              <a:t> </a:t>
            </a:r>
            <a:r>
              <a:rPr sz="2000" b="1" dirty="0"/>
              <a:t>byte blocks</a:t>
            </a:r>
            <a:endParaRPr lang="en-US" sz="2000" b="1" dirty="0"/>
          </a:p>
          <a:p>
            <a:pPr marL="742950" lvl="1" indent="-285750">
              <a:spcBef>
                <a:spcPts val="400"/>
              </a:spcBef>
              <a:defRPr sz="1800" b="0"/>
            </a:pPr>
            <a:r>
              <a:rPr lang="en-US" sz="2000" dirty="0"/>
              <a:t>Not guaranteed to happen in general</a:t>
            </a:r>
          </a:p>
          <a:p>
            <a:pPr marL="285750" lvl="0" indent="-285750">
              <a:spcBef>
                <a:spcPts val="400"/>
              </a:spcBef>
              <a:defRPr sz="1800" b="0"/>
            </a:pPr>
            <a:endParaRPr sz="2000" b="1" dirty="0"/>
          </a:p>
        </p:txBody>
      </p:sp>
      <p:sp>
        <p:nvSpPr>
          <p:cNvPr id="494" name="Shape 494"/>
          <p:cNvSpPr/>
          <p:nvPr/>
        </p:nvSpPr>
        <p:spPr>
          <a:xfrm>
            <a:off x="609600" y="1000108"/>
            <a:ext cx="4924425" cy="1859483"/>
          </a:xfrm>
          <a:prstGeom prst="rect">
            <a:avLst/>
          </a:prstGeom>
          <a:solidFill>
            <a:srgbClr val="F6F5BD"/>
          </a:solidFill>
          <a:ln w="12700">
            <a:solidFill/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4450" tIns="44450" rIns="44450" bIns="44450">
            <a:spAutoFit/>
          </a:bodyPr>
          <a:lstStyle/>
          <a:p>
            <a:pPr lvl="0">
              <a:defRPr sz="1800"/>
            </a:pPr>
            <a:r>
              <a:rPr b="1" dirty="0">
                <a:latin typeface="Courier New"/>
                <a:ea typeface="Courier New"/>
                <a:cs typeface="Courier New"/>
                <a:sym typeface="Courier New"/>
              </a:rPr>
              <a:t>#define ZLEN 5</a:t>
            </a:r>
          </a:p>
          <a:p>
            <a:pPr lvl="0">
              <a:defRPr sz="1800"/>
            </a:pPr>
            <a:r>
              <a:rPr b="1" dirty="0">
                <a:latin typeface="Courier New"/>
                <a:ea typeface="Courier New"/>
                <a:cs typeface="Courier New"/>
                <a:sym typeface="Courier New"/>
              </a:rPr>
              <a:t>typedef int zip_dig[ZLEN];</a:t>
            </a:r>
          </a:p>
          <a:p>
            <a:pPr lvl="0">
              <a:defRPr sz="1800"/>
            </a:pPr>
            <a:endParaRPr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>
              <a:defRPr sz="1800"/>
            </a:pPr>
            <a:r>
              <a:rPr b="1" dirty="0">
                <a:latin typeface="Courier New"/>
                <a:ea typeface="Courier New"/>
                <a:cs typeface="Courier New"/>
                <a:sym typeface="Courier New"/>
              </a:rPr>
              <a:t>zip_dig uch = { 6, 0, 6, 3, 7 };</a:t>
            </a:r>
          </a:p>
          <a:p>
            <a:pPr lvl="0">
              <a:defRPr sz="1800"/>
            </a:pPr>
            <a:r>
              <a:rPr b="1" dirty="0">
                <a:latin typeface="Courier New"/>
                <a:ea typeface="Courier New"/>
                <a:cs typeface="Courier New"/>
                <a:sym typeface="Courier New"/>
              </a:rPr>
              <a:t>zip_dig cmu = { 1, 5, 2, 1, 3 };</a:t>
            </a:r>
          </a:p>
          <a:p>
            <a:pPr lvl="0">
              <a:defRPr sz="1800"/>
            </a:pPr>
            <a:r>
              <a:rPr b="1" dirty="0">
                <a:latin typeface="Courier New"/>
                <a:ea typeface="Courier New"/>
                <a:cs typeface="Courier New"/>
                <a:sym typeface="Courier New"/>
              </a:rPr>
              <a:t>zip_dig mit = { 0, 2, 1, 3, 9 };</a:t>
            </a:r>
            <a:endParaRPr lang="en-US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>
              <a:defRPr sz="1800"/>
            </a:pPr>
            <a:endParaRPr sz="400" b="1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95" name="Shape 495"/>
          <p:cNvSpPr/>
          <p:nvPr/>
        </p:nvSpPr>
        <p:spPr>
          <a:xfrm>
            <a:off x="76200" y="2932113"/>
            <a:ext cx="2235200" cy="345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 algn="r">
              <a:defRPr sz="1800" b="1">
                <a:latin typeface="Courier New"/>
                <a:ea typeface="Courier New"/>
                <a:cs typeface="Courier New"/>
                <a:sym typeface="Courier New"/>
              </a:defRPr>
            </a:lvl1pPr>
          </a:lstStyle>
          <a:p>
            <a:pPr lvl="0">
              <a:defRPr b="0"/>
            </a:pPr>
            <a:r>
              <a:rPr b="1"/>
              <a:t>zip_dig uch;</a:t>
            </a:r>
          </a:p>
        </p:txBody>
      </p:sp>
      <p:grpSp>
        <p:nvGrpSpPr>
          <p:cNvPr id="524" name="Group 524"/>
          <p:cNvGrpSpPr/>
          <p:nvPr/>
        </p:nvGrpSpPr>
        <p:grpSpPr>
          <a:xfrm>
            <a:off x="2259013" y="2911956"/>
            <a:ext cx="5435601" cy="810097"/>
            <a:chOff x="0" y="0"/>
            <a:chExt cx="5435600" cy="810096"/>
          </a:xfrm>
        </p:grpSpPr>
        <p:grpSp>
          <p:nvGrpSpPr>
            <p:cNvPr id="511" name="Group 511"/>
            <p:cNvGrpSpPr/>
            <p:nvPr/>
          </p:nvGrpSpPr>
          <p:grpSpPr>
            <a:xfrm>
              <a:off x="330420" y="-1"/>
              <a:ext cx="4571803" cy="358142"/>
              <a:chOff x="0" y="0"/>
              <a:chExt cx="4571801" cy="358140"/>
            </a:xfrm>
          </p:grpSpPr>
          <p:grpSp>
            <p:nvGrpSpPr>
              <p:cNvPr id="498" name="Group 498"/>
              <p:cNvGrpSpPr/>
              <p:nvPr/>
            </p:nvGrpSpPr>
            <p:grpSpPr>
              <a:xfrm>
                <a:off x="0" y="-1"/>
                <a:ext cx="914360" cy="358142"/>
                <a:chOff x="0" y="0"/>
                <a:chExt cx="914359" cy="358140"/>
              </a:xfrm>
            </p:grpSpPr>
            <p:sp>
              <p:nvSpPr>
                <p:cNvPr id="496" name="Shape 496"/>
                <p:cNvSpPr/>
                <p:nvPr/>
              </p:nvSpPr>
              <p:spPr>
                <a:xfrm>
                  <a:off x="0" y="67782"/>
                  <a:ext cx="914360" cy="22257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/>
                  <a:endParaRPr/>
                </a:p>
              </p:txBody>
            </p:sp>
            <p:sp>
              <p:nvSpPr>
                <p:cNvPr id="497" name="Shape 497"/>
                <p:cNvSpPr/>
                <p:nvPr/>
              </p:nvSpPr>
              <p:spPr>
                <a:xfrm>
                  <a:off x="338137" y="0"/>
                  <a:ext cx="238086" cy="35814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none" lIns="0" tIns="0" rIns="0" bIns="0" numCol="1" anchor="ctr">
                  <a:spAutoFit/>
                </a:bodyPr>
                <a:lstStyle>
                  <a:lvl1pPr algn="ctr">
                    <a:defRPr sz="1800" b="1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 lvl="0">
                    <a:defRPr b="0"/>
                  </a:pPr>
                  <a:r>
                    <a:rPr b="1"/>
                    <a:t>6</a:t>
                  </a:r>
                </a:p>
              </p:txBody>
            </p:sp>
          </p:grpSp>
          <p:grpSp>
            <p:nvGrpSpPr>
              <p:cNvPr id="501" name="Group 501"/>
              <p:cNvGrpSpPr/>
              <p:nvPr/>
            </p:nvGrpSpPr>
            <p:grpSpPr>
              <a:xfrm>
                <a:off x="914360" y="-1"/>
                <a:ext cx="914361" cy="358142"/>
                <a:chOff x="0" y="0"/>
                <a:chExt cx="914359" cy="358140"/>
              </a:xfrm>
            </p:grpSpPr>
            <p:sp>
              <p:nvSpPr>
                <p:cNvPr id="499" name="Shape 499"/>
                <p:cNvSpPr/>
                <p:nvPr/>
              </p:nvSpPr>
              <p:spPr>
                <a:xfrm>
                  <a:off x="0" y="67782"/>
                  <a:ext cx="914360" cy="22257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/>
                  <a:endParaRPr/>
                </a:p>
              </p:txBody>
            </p:sp>
            <p:sp>
              <p:nvSpPr>
                <p:cNvPr id="500" name="Shape 500"/>
                <p:cNvSpPr/>
                <p:nvPr/>
              </p:nvSpPr>
              <p:spPr>
                <a:xfrm>
                  <a:off x="338137" y="0"/>
                  <a:ext cx="238086" cy="35814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none" lIns="0" tIns="0" rIns="0" bIns="0" numCol="1" anchor="ctr">
                  <a:spAutoFit/>
                </a:bodyPr>
                <a:lstStyle>
                  <a:lvl1pPr algn="ctr">
                    <a:defRPr sz="1800" b="1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 lvl="0">
                    <a:defRPr b="0"/>
                  </a:pPr>
                  <a:r>
                    <a:rPr b="1"/>
                    <a:t>0</a:t>
                  </a:r>
                </a:p>
              </p:txBody>
            </p:sp>
          </p:grpSp>
          <p:grpSp>
            <p:nvGrpSpPr>
              <p:cNvPr id="504" name="Group 504"/>
              <p:cNvGrpSpPr/>
              <p:nvPr/>
            </p:nvGrpSpPr>
            <p:grpSpPr>
              <a:xfrm>
                <a:off x="1828720" y="-1"/>
                <a:ext cx="914361" cy="358142"/>
                <a:chOff x="0" y="0"/>
                <a:chExt cx="914359" cy="358140"/>
              </a:xfrm>
            </p:grpSpPr>
            <p:sp>
              <p:nvSpPr>
                <p:cNvPr id="502" name="Shape 502"/>
                <p:cNvSpPr/>
                <p:nvPr/>
              </p:nvSpPr>
              <p:spPr>
                <a:xfrm>
                  <a:off x="0" y="67782"/>
                  <a:ext cx="914360" cy="22257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/>
                  <a:endParaRPr/>
                </a:p>
              </p:txBody>
            </p:sp>
            <p:sp>
              <p:nvSpPr>
                <p:cNvPr id="503" name="Shape 503"/>
                <p:cNvSpPr/>
                <p:nvPr/>
              </p:nvSpPr>
              <p:spPr>
                <a:xfrm>
                  <a:off x="338137" y="0"/>
                  <a:ext cx="238086" cy="35814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none" lIns="0" tIns="0" rIns="0" bIns="0" numCol="1" anchor="ctr">
                  <a:spAutoFit/>
                </a:bodyPr>
                <a:lstStyle>
                  <a:lvl1pPr algn="ctr">
                    <a:defRPr sz="1800" b="1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 lvl="0">
                    <a:defRPr b="0"/>
                  </a:pPr>
                  <a:r>
                    <a:rPr b="1"/>
                    <a:t>6</a:t>
                  </a:r>
                </a:p>
              </p:txBody>
            </p:sp>
          </p:grpSp>
          <p:grpSp>
            <p:nvGrpSpPr>
              <p:cNvPr id="507" name="Group 507"/>
              <p:cNvGrpSpPr/>
              <p:nvPr/>
            </p:nvGrpSpPr>
            <p:grpSpPr>
              <a:xfrm>
                <a:off x="2743081" y="-1"/>
                <a:ext cx="914361" cy="358142"/>
                <a:chOff x="0" y="0"/>
                <a:chExt cx="914359" cy="358140"/>
              </a:xfrm>
            </p:grpSpPr>
            <p:sp>
              <p:nvSpPr>
                <p:cNvPr id="505" name="Shape 505"/>
                <p:cNvSpPr/>
                <p:nvPr/>
              </p:nvSpPr>
              <p:spPr>
                <a:xfrm>
                  <a:off x="0" y="67782"/>
                  <a:ext cx="914360" cy="22257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/>
                  <a:endParaRPr/>
                </a:p>
              </p:txBody>
            </p:sp>
            <p:sp>
              <p:nvSpPr>
                <p:cNvPr id="506" name="Shape 506"/>
                <p:cNvSpPr/>
                <p:nvPr/>
              </p:nvSpPr>
              <p:spPr>
                <a:xfrm>
                  <a:off x="338137" y="0"/>
                  <a:ext cx="238086" cy="35814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none" lIns="0" tIns="0" rIns="0" bIns="0" numCol="1" anchor="ctr">
                  <a:spAutoFit/>
                </a:bodyPr>
                <a:lstStyle>
                  <a:lvl1pPr algn="ctr">
                    <a:defRPr sz="1800" b="1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 lvl="0">
                    <a:defRPr b="0"/>
                  </a:pPr>
                  <a:r>
                    <a:rPr b="1"/>
                    <a:t>3</a:t>
                  </a:r>
                </a:p>
              </p:txBody>
            </p:sp>
          </p:grpSp>
          <p:grpSp>
            <p:nvGrpSpPr>
              <p:cNvPr id="510" name="Group 510"/>
              <p:cNvGrpSpPr/>
              <p:nvPr/>
            </p:nvGrpSpPr>
            <p:grpSpPr>
              <a:xfrm>
                <a:off x="3657441" y="-1"/>
                <a:ext cx="914361" cy="358142"/>
                <a:chOff x="0" y="0"/>
                <a:chExt cx="914359" cy="358140"/>
              </a:xfrm>
            </p:grpSpPr>
            <p:sp>
              <p:nvSpPr>
                <p:cNvPr id="508" name="Shape 508"/>
                <p:cNvSpPr/>
                <p:nvPr/>
              </p:nvSpPr>
              <p:spPr>
                <a:xfrm>
                  <a:off x="0" y="67782"/>
                  <a:ext cx="914360" cy="22257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/>
                  <a:endParaRPr/>
                </a:p>
              </p:txBody>
            </p:sp>
            <p:sp>
              <p:nvSpPr>
                <p:cNvPr id="509" name="Shape 509"/>
                <p:cNvSpPr/>
                <p:nvPr/>
              </p:nvSpPr>
              <p:spPr>
                <a:xfrm>
                  <a:off x="338137" y="0"/>
                  <a:ext cx="238086" cy="35814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none" lIns="0" tIns="0" rIns="0" bIns="0" numCol="1" anchor="ctr">
                  <a:spAutoFit/>
                </a:bodyPr>
                <a:lstStyle>
                  <a:lvl1pPr algn="ctr">
                    <a:defRPr sz="1800" b="1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 lvl="0">
                    <a:defRPr b="0"/>
                  </a:pPr>
                  <a:r>
                    <a:rPr b="1"/>
                    <a:t>7</a:t>
                  </a:r>
                </a:p>
              </p:txBody>
            </p:sp>
          </p:grpSp>
        </p:grpSp>
        <p:sp>
          <p:nvSpPr>
            <p:cNvPr id="512" name="Shape 512"/>
            <p:cNvSpPr/>
            <p:nvPr/>
          </p:nvSpPr>
          <p:spPr>
            <a:xfrm>
              <a:off x="0" y="439256"/>
              <a:ext cx="668338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16</a:t>
              </a:r>
            </a:p>
          </p:txBody>
        </p:sp>
        <p:sp>
          <p:nvSpPr>
            <p:cNvPr id="513" name="Shape 513"/>
            <p:cNvSpPr/>
            <p:nvPr/>
          </p:nvSpPr>
          <p:spPr>
            <a:xfrm>
              <a:off x="769937" y="451956"/>
              <a:ext cx="990601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20</a:t>
              </a:r>
            </a:p>
          </p:txBody>
        </p:sp>
        <p:sp>
          <p:nvSpPr>
            <p:cNvPr id="514" name="Shape 514"/>
            <p:cNvSpPr/>
            <p:nvPr/>
          </p:nvSpPr>
          <p:spPr>
            <a:xfrm flipV="1">
              <a:off x="330420" y="276447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15" name="Shape 515"/>
            <p:cNvSpPr/>
            <p:nvPr/>
          </p:nvSpPr>
          <p:spPr>
            <a:xfrm flipV="1">
              <a:off x="1244781" y="290358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16" name="Shape 516"/>
            <p:cNvSpPr/>
            <p:nvPr/>
          </p:nvSpPr>
          <p:spPr>
            <a:xfrm>
              <a:off x="1684337" y="451956"/>
              <a:ext cx="990601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24</a:t>
              </a:r>
            </a:p>
          </p:txBody>
        </p:sp>
        <p:sp>
          <p:nvSpPr>
            <p:cNvPr id="517" name="Shape 517"/>
            <p:cNvSpPr/>
            <p:nvPr/>
          </p:nvSpPr>
          <p:spPr>
            <a:xfrm flipV="1">
              <a:off x="2159141" y="290358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18" name="Shape 518"/>
            <p:cNvSpPr/>
            <p:nvPr/>
          </p:nvSpPr>
          <p:spPr>
            <a:xfrm>
              <a:off x="2616199" y="451956"/>
              <a:ext cx="990601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28</a:t>
              </a:r>
            </a:p>
          </p:txBody>
        </p:sp>
        <p:sp>
          <p:nvSpPr>
            <p:cNvPr id="519" name="Shape 519"/>
            <p:cNvSpPr/>
            <p:nvPr/>
          </p:nvSpPr>
          <p:spPr>
            <a:xfrm flipV="1">
              <a:off x="3073502" y="290358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20" name="Shape 520"/>
            <p:cNvSpPr/>
            <p:nvPr/>
          </p:nvSpPr>
          <p:spPr>
            <a:xfrm>
              <a:off x="3530600" y="451956"/>
              <a:ext cx="990600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32</a:t>
              </a:r>
            </a:p>
          </p:txBody>
        </p:sp>
        <p:sp>
          <p:nvSpPr>
            <p:cNvPr id="521" name="Shape 521"/>
            <p:cNvSpPr/>
            <p:nvPr/>
          </p:nvSpPr>
          <p:spPr>
            <a:xfrm flipV="1">
              <a:off x="3987862" y="290358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22" name="Shape 522"/>
            <p:cNvSpPr/>
            <p:nvPr/>
          </p:nvSpPr>
          <p:spPr>
            <a:xfrm>
              <a:off x="4445000" y="451956"/>
              <a:ext cx="990600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36</a:t>
              </a:r>
            </a:p>
          </p:txBody>
        </p:sp>
        <p:sp>
          <p:nvSpPr>
            <p:cNvPr id="523" name="Shape 523"/>
            <p:cNvSpPr/>
            <p:nvPr/>
          </p:nvSpPr>
          <p:spPr>
            <a:xfrm flipV="1">
              <a:off x="4902223" y="290358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</p:grpSp>
      <p:sp>
        <p:nvSpPr>
          <p:cNvPr id="525" name="Shape 525"/>
          <p:cNvSpPr/>
          <p:nvPr/>
        </p:nvSpPr>
        <p:spPr>
          <a:xfrm>
            <a:off x="77788" y="3733800"/>
            <a:ext cx="2233612" cy="3454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 algn="r">
              <a:defRPr sz="1800" b="1">
                <a:latin typeface="Courier New"/>
                <a:ea typeface="Courier New"/>
                <a:cs typeface="Courier New"/>
                <a:sym typeface="Courier New"/>
              </a:defRPr>
            </a:lvl1pPr>
          </a:lstStyle>
          <a:p>
            <a:pPr lvl="0">
              <a:defRPr b="0"/>
            </a:pPr>
            <a:r>
              <a:rPr b="1"/>
              <a:t>zip_dig cmu;</a:t>
            </a:r>
          </a:p>
        </p:txBody>
      </p:sp>
      <p:grpSp>
        <p:nvGrpSpPr>
          <p:cNvPr id="554" name="Group 554"/>
          <p:cNvGrpSpPr/>
          <p:nvPr/>
        </p:nvGrpSpPr>
        <p:grpSpPr>
          <a:xfrm>
            <a:off x="2260600" y="3713643"/>
            <a:ext cx="5435600" cy="810098"/>
            <a:chOff x="0" y="0"/>
            <a:chExt cx="5435600" cy="810097"/>
          </a:xfrm>
        </p:grpSpPr>
        <p:grpSp>
          <p:nvGrpSpPr>
            <p:cNvPr id="541" name="Group 541"/>
            <p:cNvGrpSpPr/>
            <p:nvPr/>
          </p:nvGrpSpPr>
          <p:grpSpPr>
            <a:xfrm>
              <a:off x="330420" y="-1"/>
              <a:ext cx="4571803" cy="358142"/>
              <a:chOff x="0" y="0"/>
              <a:chExt cx="4571801" cy="358140"/>
            </a:xfrm>
          </p:grpSpPr>
          <p:grpSp>
            <p:nvGrpSpPr>
              <p:cNvPr id="528" name="Group 528"/>
              <p:cNvGrpSpPr/>
              <p:nvPr/>
            </p:nvGrpSpPr>
            <p:grpSpPr>
              <a:xfrm>
                <a:off x="0" y="-1"/>
                <a:ext cx="914360" cy="358142"/>
                <a:chOff x="0" y="0"/>
                <a:chExt cx="914359" cy="358140"/>
              </a:xfrm>
            </p:grpSpPr>
            <p:sp>
              <p:nvSpPr>
                <p:cNvPr id="526" name="Shape 526"/>
                <p:cNvSpPr/>
                <p:nvPr/>
              </p:nvSpPr>
              <p:spPr>
                <a:xfrm>
                  <a:off x="0" y="67782"/>
                  <a:ext cx="914360" cy="22257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/>
                  <a:endParaRPr/>
                </a:p>
              </p:txBody>
            </p:sp>
            <p:sp>
              <p:nvSpPr>
                <p:cNvPr id="527" name="Shape 527"/>
                <p:cNvSpPr/>
                <p:nvPr/>
              </p:nvSpPr>
              <p:spPr>
                <a:xfrm>
                  <a:off x="338137" y="0"/>
                  <a:ext cx="238086" cy="35814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none" lIns="0" tIns="0" rIns="0" bIns="0" numCol="1" anchor="ctr">
                  <a:spAutoFit/>
                </a:bodyPr>
                <a:lstStyle>
                  <a:lvl1pPr algn="ctr">
                    <a:defRPr sz="1800" b="1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 lvl="0">
                    <a:defRPr b="0"/>
                  </a:pPr>
                  <a:r>
                    <a:rPr b="1"/>
                    <a:t>1</a:t>
                  </a:r>
                </a:p>
              </p:txBody>
            </p:sp>
          </p:grpSp>
          <p:grpSp>
            <p:nvGrpSpPr>
              <p:cNvPr id="531" name="Group 531"/>
              <p:cNvGrpSpPr/>
              <p:nvPr/>
            </p:nvGrpSpPr>
            <p:grpSpPr>
              <a:xfrm>
                <a:off x="914360" y="-1"/>
                <a:ext cx="914361" cy="358142"/>
                <a:chOff x="0" y="0"/>
                <a:chExt cx="914359" cy="358140"/>
              </a:xfrm>
            </p:grpSpPr>
            <p:sp>
              <p:nvSpPr>
                <p:cNvPr id="529" name="Shape 529"/>
                <p:cNvSpPr/>
                <p:nvPr/>
              </p:nvSpPr>
              <p:spPr>
                <a:xfrm>
                  <a:off x="0" y="67782"/>
                  <a:ext cx="914360" cy="22257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/>
                  <a:endParaRPr/>
                </a:p>
              </p:txBody>
            </p:sp>
            <p:sp>
              <p:nvSpPr>
                <p:cNvPr id="530" name="Shape 530"/>
                <p:cNvSpPr/>
                <p:nvPr/>
              </p:nvSpPr>
              <p:spPr>
                <a:xfrm>
                  <a:off x="338137" y="0"/>
                  <a:ext cx="238086" cy="35814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none" lIns="0" tIns="0" rIns="0" bIns="0" numCol="1" anchor="ctr">
                  <a:spAutoFit/>
                </a:bodyPr>
                <a:lstStyle>
                  <a:lvl1pPr algn="ctr">
                    <a:defRPr sz="1800" b="1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 lvl="0">
                    <a:defRPr b="0"/>
                  </a:pPr>
                  <a:r>
                    <a:rPr b="1"/>
                    <a:t>5</a:t>
                  </a:r>
                </a:p>
              </p:txBody>
            </p:sp>
          </p:grpSp>
          <p:grpSp>
            <p:nvGrpSpPr>
              <p:cNvPr id="534" name="Group 534"/>
              <p:cNvGrpSpPr/>
              <p:nvPr/>
            </p:nvGrpSpPr>
            <p:grpSpPr>
              <a:xfrm>
                <a:off x="1828720" y="-1"/>
                <a:ext cx="914361" cy="358142"/>
                <a:chOff x="0" y="0"/>
                <a:chExt cx="914359" cy="358140"/>
              </a:xfrm>
            </p:grpSpPr>
            <p:sp>
              <p:nvSpPr>
                <p:cNvPr id="532" name="Shape 532"/>
                <p:cNvSpPr/>
                <p:nvPr/>
              </p:nvSpPr>
              <p:spPr>
                <a:xfrm>
                  <a:off x="0" y="67782"/>
                  <a:ext cx="914360" cy="22257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/>
                  <a:endParaRPr/>
                </a:p>
              </p:txBody>
            </p:sp>
            <p:sp>
              <p:nvSpPr>
                <p:cNvPr id="533" name="Shape 533"/>
                <p:cNvSpPr/>
                <p:nvPr/>
              </p:nvSpPr>
              <p:spPr>
                <a:xfrm>
                  <a:off x="338137" y="0"/>
                  <a:ext cx="238086" cy="35814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none" lIns="0" tIns="0" rIns="0" bIns="0" numCol="1" anchor="ctr">
                  <a:spAutoFit/>
                </a:bodyPr>
                <a:lstStyle>
                  <a:lvl1pPr algn="ctr">
                    <a:defRPr sz="1800" b="1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 lvl="0">
                    <a:defRPr b="0"/>
                  </a:pPr>
                  <a:r>
                    <a:rPr b="1"/>
                    <a:t>2</a:t>
                  </a:r>
                </a:p>
              </p:txBody>
            </p:sp>
          </p:grpSp>
          <p:grpSp>
            <p:nvGrpSpPr>
              <p:cNvPr id="537" name="Group 537"/>
              <p:cNvGrpSpPr/>
              <p:nvPr/>
            </p:nvGrpSpPr>
            <p:grpSpPr>
              <a:xfrm>
                <a:off x="2743081" y="-1"/>
                <a:ext cx="914361" cy="358142"/>
                <a:chOff x="0" y="0"/>
                <a:chExt cx="914359" cy="358140"/>
              </a:xfrm>
            </p:grpSpPr>
            <p:sp>
              <p:nvSpPr>
                <p:cNvPr id="535" name="Shape 535"/>
                <p:cNvSpPr/>
                <p:nvPr/>
              </p:nvSpPr>
              <p:spPr>
                <a:xfrm>
                  <a:off x="0" y="67782"/>
                  <a:ext cx="914360" cy="22257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/>
                  <a:endParaRPr/>
                </a:p>
              </p:txBody>
            </p:sp>
            <p:sp>
              <p:nvSpPr>
                <p:cNvPr id="536" name="Shape 536"/>
                <p:cNvSpPr/>
                <p:nvPr/>
              </p:nvSpPr>
              <p:spPr>
                <a:xfrm>
                  <a:off x="338137" y="0"/>
                  <a:ext cx="238086" cy="35814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none" lIns="0" tIns="0" rIns="0" bIns="0" numCol="1" anchor="ctr">
                  <a:spAutoFit/>
                </a:bodyPr>
                <a:lstStyle>
                  <a:lvl1pPr algn="ctr">
                    <a:defRPr sz="1800" b="1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 lvl="0">
                    <a:defRPr b="0"/>
                  </a:pPr>
                  <a:r>
                    <a:rPr b="1"/>
                    <a:t>1</a:t>
                  </a:r>
                </a:p>
              </p:txBody>
            </p:sp>
          </p:grpSp>
          <p:grpSp>
            <p:nvGrpSpPr>
              <p:cNvPr id="540" name="Group 540"/>
              <p:cNvGrpSpPr/>
              <p:nvPr/>
            </p:nvGrpSpPr>
            <p:grpSpPr>
              <a:xfrm>
                <a:off x="3657441" y="-1"/>
                <a:ext cx="914361" cy="358142"/>
                <a:chOff x="0" y="0"/>
                <a:chExt cx="914359" cy="358140"/>
              </a:xfrm>
            </p:grpSpPr>
            <p:sp>
              <p:nvSpPr>
                <p:cNvPr id="538" name="Shape 538"/>
                <p:cNvSpPr/>
                <p:nvPr/>
              </p:nvSpPr>
              <p:spPr>
                <a:xfrm>
                  <a:off x="0" y="67782"/>
                  <a:ext cx="914360" cy="22257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/>
                  <a:endParaRPr/>
                </a:p>
              </p:txBody>
            </p:sp>
            <p:sp>
              <p:nvSpPr>
                <p:cNvPr id="539" name="Shape 539"/>
                <p:cNvSpPr/>
                <p:nvPr/>
              </p:nvSpPr>
              <p:spPr>
                <a:xfrm>
                  <a:off x="338137" y="0"/>
                  <a:ext cx="238086" cy="35814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none" lIns="0" tIns="0" rIns="0" bIns="0" numCol="1" anchor="ctr">
                  <a:spAutoFit/>
                </a:bodyPr>
                <a:lstStyle>
                  <a:lvl1pPr algn="ctr">
                    <a:defRPr sz="1800" b="1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 lvl="0">
                    <a:defRPr b="0"/>
                  </a:pPr>
                  <a:r>
                    <a:rPr b="1"/>
                    <a:t>3</a:t>
                  </a:r>
                </a:p>
              </p:txBody>
            </p:sp>
          </p:grpSp>
        </p:grpSp>
        <p:sp>
          <p:nvSpPr>
            <p:cNvPr id="542" name="Shape 542"/>
            <p:cNvSpPr/>
            <p:nvPr/>
          </p:nvSpPr>
          <p:spPr>
            <a:xfrm>
              <a:off x="0" y="439256"/>
              <a:ext cx="668338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36</a:t>
              </a:r>
            </a:p>
          </p:txBody>
        </p:sp>
        <p:sp>
          <p:nvSpPr>
            <p:cNvPr id="543" name="Shape 543"/>
            <p:cNvSpPr/>
            <p:nvPr/>
          </p:nvSpPr>
          <p:spPr>
            <a:xfrm>
              <a:off x="769937" y="451957"/>
              <a:ext cx="990601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40</a:t>
              </a:r>
            </a:p>
          </p:txBody>
        </p:sp>
        <p:sp>
          <p:nvSpPr>
            <p:cNvPr id="544" name="Shape 544"/>
            <p:cNvSpPr/>
            <p:nvPr/>
          </p:nvSpPr>
          <p:spPr>
            <a:xfrm flipV="1">
              <a:off x="330420" y="276448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45" name="Shape 545"/>
            <p:cNvSpPr/>
            <p:nvPr/>
          </p:nvSpPr>
          <p:spPr>
            <a:xfrm flipV="1">
              <a:off x="1244781" y="290358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46" name="Shape 546"/>
            <p:cNvSpPr/>
            <p:nvPr/>
          </p:nvSpPr>
          <p:spPr>
            <a:xfrm>
              <a:off x="1684337" y="451957"/>
              <a:ext cx="990601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44</a:t>
              </a:r>
            </a:p>
          </p:txBody>
        </p:sp>
        <p:sp>
          <p:nvSpPr>
            <p:cNvPr id="547" name="Shape 547"/>
            <p:cNvSpPr/>
            <p:nvPr/>
          </p:nvSpPr>
          <p:spPr>
            <a:xfrm flipV="1">
              <a:off x="2159141" y="290358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48" name="Shape 548"/>
            <p:cNvSpPr/>
            <p:nvPr/>
          </p:nvSpPr>
          <p:spPr>
            <a:xfrm>
              <a:off x="2616199" y="451957"/>
              <a:ext cx="990601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48</a:t>
              </a:r>
            </a:p>
          </p:txBody>
        </p:sp>
        <p:sp>
          <p:nvSpPr>
            <p:cNvPr id="549" name="Shape 549"/>
            <p:cNvSpPr/>
            <p:nvPr/>
          </p:nvSpPr>
          <p:spPr>
            <a:xfrm flipV="1">
              <a:off x="3073502" y="290358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50" name="Shape 550"/>
            <p:cNvSpPr/>
            <p:nvPr/>
          </p:nvSpPr>
          <p:spPr>
            <a:xfrm>
              <a:off x="3530600" y="451957"/>
              <a:ext cx="990600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52</a:t>
              </a:r>
            </a:p>
          </p:txBody>
        </p:sp>
        <p:sp>
          <p:nvSpPr>
            <p:cNvPr id="551" name="Shape 551"/>
            <p:cNvSpPr/>
            <p:nvPr/>
          </p:nvSpPr>
          <p:spPr>
            <a:xfrm flipV="1">
              <a:off x="3987862" y="290358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52" name="Shape 552"/>
            <p:cNvSpPr/>
            <p:nvPr/>
          </p:nvSpPr>
          <p:spPr>
            <a:xfrm>
              <a:off x="4445000" y="451957"/>
              <a:ext cx="990600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56</a:t>
              </a:r>
            </a:p>
          </p:txBody>
        </p:sp>
        <p:sp>
          <p:nvSpPr>
            <p:cNvPr id="553" name="Shape 553"/>
            <p:cNvSpPr/>
            <p:nvPr/>
          </p:nvSpPr>
          <p:spPr>
            <a:xfrm flipV="1">
              <a:off x="4902223" y="290358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</p:grpSp>
      <p:sp>
        <p:nvSpPr>
          <p:cNvPr id="555" name="Shape 555"/>
          <p:cNvSpPr/>
          <p:nvPr/>
        </p:nvSpPr>
        <p:spPr>
          <a:xfrm>
            <a:off x="76200" y="4572000"/>
            <a:ext cx="2235200" cy="3454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 algn="r">
              <a:defRPr sz="1800" b="1">
                <a:latin typeface="Courier New"/>
                <a:ea typeface="Courier New"/>
                <a:cs typeface="Courier New"/>
                <a:sym typeface="Courier New"/>
              </a:defRPr>
            </a:lvl1pPr>
          </a:lstStyle>
          <a:p>
            <a:pPr lvl="0">
              <a:defRPr b="0"/>
            </a:pPr>
            <a:r>
              <a:rPr b="1"/>
              <a:t>zip_dig mit;</a:t>
            </a:r>
          </a:p>
        </p:txBody>
      </p:sp>
      <p:grpSp>
        <p:nvGrpSpPr>
          <p:cNvPr id="584" name="Group 584"/>
          <p:cNvGrpSpPr/>
          <p:nvPr/>
        </p:nvGrpSpPr>
        <p:grpSpPr>
          <a:xfrm>
            <a:off x="2259013" y="4551843"/>
            <a:ext cx="5435601" cy="810098"/>
            <a:chOff x="0" y="0"/>
            <a:chExt cx="5435600" cy="810097"/>
          </a:xfrm>
        </p:grpSpPr>
        <p:grpSp>
          <p:nvGrpSpPr>
            <p:cNvPr id="571" name="Group 571"/>
            <p:cNvGrpSpPr/>
            <p:nvPr/>
          </p:nvGrpSpPr>
          <p:grpSpPr>
            <a:xfrm>
              <a:off x="330420" y="-1"/>
              <a:ext cx="4571803" cy="358142"/>
              <a:chOff x="0" y="0"/>
              <a:chExt cx="4571801" cy="358140"/>
            </a:xfrm>
          </p:grpSpPr>
          <p:grpSp>
            <p:nvGrpSpPr>
              <p:cNvPr id="558" name="Group 558"/>
              <p:cNvGrpSpPr/>
              <p:nvPr/>
            </p:nvGrpSpPr>
            <p:grpSpPr>
              <a:xfrm>
                <a:off x="0" y="-1"/>
                <a:ext cx="914360" cy="358142"/>
                <a:chOff x="0" y="0"/>
                <a:chExt cx="914359" cy="358140"/>
              </a:xfrm>
            </p:grpSpPr>
            <p:sp>
              <p:nvSpPr>
                <p:cNvPr id="556" name="Shape 556"/>
                <p:cNvSpPr/>
                <p:nvPr/>
              </p:nvSpPr>
              <p:spPr>
                <a:xfrm>
                  <a:off x="0" y="67782"/>
                  <a:ext cx="914360" cy="22257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/>
                  <a:endParaRPr/>
                </a:p>
              </p:txBody>
            </p:sp>
            <p:sp>
              <p:nvSpPr>
                <p:cNvPr id="557" name="Shape 557"/>
                <p:cNvSpPr/>
                <p:nvPr/>
              </p:nvSpPr>
              <p:spPr>
                <a:xfrm>
                  <a:off x="338137" y="0"/>
                  <a:ext cx="238086" cy="35814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none" lIns="0" tIns="0" rIns="0" bIns="0" numCol="1" anchor="ctr">
                  <a:spAutoFit/>
                </a:bodyPr>
                <a:lstStyle>
                  <a:lvl1pPr algn="ctr">
                    <a:defRPr sz="1800" b="1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 lvl="0">
                    <a:defRPr b="0"/>
                  </a:pPr>
                  <a:r>
                    <a:rPr b="1"/>
                    <a:t>0</a:t>
                  </a:r>
                </a:p>
              </p:txBody>
            </p:sp>
          </p:grpSp>
          <p:grpSp>
            <p:nvGrpSpPr>
              <p:cNvPr id="561" name="Group 561"/>
              <p:cNvGrpSpPr/>
              <p:nvPr/>
            </p:nvGrpSpPr>
            <p:grpSpPr>
              <a:xfrm>
                <a:off x="914360" y="-1"/>
                <a:ext cx="914361" cy="358142"/>
                <a:chOff x="0" y="0"/>
                <a:chExt cx="914359" cy="358140"/>
              </a:xfrm>
            </p:grpSpPr>
            <p:sp>
              <p:nvSpPr>
                <p:cNvPr id="559" name="Shape 559"/>
                <p:cNvSpPr/>
                <p:nvPr/>
              </p:nvSpPr>
              <p:spPr>
                <a:xfrm>
                  <a:off x="0" y="67782"/>
                  <a:ext cx="914360" cy="22257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/>
                  <a:endParaRPr/>
                </a:p>
              </p:txBody>
            </p:sp>
            <p:sp>
              <p:nvSpPr>
                <p:cNvPr id="560" name="Shape 560"/>
                <p:cNvSpPr/>
                <p:nvPr/>
              </p:nvSpPr>
              <p:spPr>
                <a:xfrm>
                  <a:off x="338137" y="0"/>
                  <a:ext cx="238086" cy="35814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none" lIns="0" tIns="0" rIns="0" bIns="0" numCol="1" anchor="ctr">
                  <a:spAutoFit/>
                </a:bodyPr>
                <a:lstStyle>
                  <a:lvl1pPr algn="ctr">
                    <a:defRPr sz="1800" b="1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 lvl="0">
                    <a:defRPr b="0"/>
                  </a:pPr>
                  <a:r>
                    <a:rPr b="1"/>
                    <a:t>2</a:t>
                  </a:r>
                </a:p>
              </p:txBody>
            </p:sp>
          </p:grpSp>
          <p:grpSp>
            <p:nvGrpSpPr>
              <p:cNvPr id="564" name="Group 564"/>
              <p:cNvGrpSpPr/>
              <p:nvPr/>
            </p:nvGrpSpPr>
            <p:grpSpPr>
              <a:xfrm>
                <a:off x="1838245" y="-1"/>
                <a:ext cx="914361" cy="358142"/>
                <a:chOff x="0" y="0"/>
                <a:chExt cx="914359" cy="358140"/>
              </a:xfrm>
            </p:grpSpPr>
            <p:sp>
              <p:nvSpPr>
                <p:cNvPr id="562" name="Shape 562"/>
                <p:cNvSpPr/>
                <p:nvPr/>
              </p:nvSpPr>
              <p:spPr>
                <a:xfrm>
                  <a:off x="0" y="67782"/>
                  <a:ext cx="914360" cy="22257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/>
                  <a:endParaRPr/>
                </a:p>
              </p:txBody>
            </p:sp>
            <p:sp>
              <p:nvSpPr>
                <p:cNvPr id="563" name="Shape 563"/>
                <p:cNvSpPr/>
                <p:nvPr/>
              </p:nvSpPr>
              <p:spPr>
                <a:xfrm>
                  <a:off x="338137" y="0"/>
                  <a:ext cx="238086" cy="35814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none" lIns="0" tIns="0" rIns="0" bIns="0" numCol="1" anchor="ctr">
                  <a:spAutoFit/>
                </a:bodyPr>
                <a:lstStyle>
                  <a:lvl1pPr algn="ctr">
                    <a:defRPr sz="1800" b="1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 lvl="0">
                    <a:defRPr b="0"/>
                  </a:pPr>
                  <a:r>
                    <a:rPr b="1"/>
                    <a:t>1</a:t>
                  </a:r>
                </a:p>
              </p:txBody>
            </p:sp>
          </p:grpSp>
          <p:grpSp>
            <p:nvGrpSpPr>
              <p:cNvPr id="567" name="Group 567"/>
              <p:cNvGrpSpPr/>
              <p:nvPr/>
            </p:nvGrpSpPr>
            <p:grpSpPr>
              <a:xfrm>
                <a:off x="2743081" y="-1"/>
                <a:ext cx="914361" cy="358142"/>
                <a:chOff x="0" y="0"/>
                <a:chExt cx="914359" cy="358140"/>
              </a:xfrm>
            </p:grpSpPr>
            <p:sp>
              <p:nvSpPr>
                <p:cNvPr id="565" name="Shape 565"/>
                <p:cNvSpPr/>
                <p:nvPr/>
              </p:nvSpPr>
              <p:spPr>
                <a:xfrm>
                  <a:off x="0" y="67782"/>
                  <a:ext cx="914360" cy="22257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/>
                  <a:endParaRPr/>
                </a:p>
              </p:txBody>
            </p:sp>
            <p:sp>
              <p:nvSpPr>
                <p:cNvPr id="566" name="Shape 566"/>
                <p:cNvSpPr/>
                <p:nvPr/>
              </p:nvSpPr>
              <p:spPr>
                <a:xfrm>
                  <a:off x="338137" y="0"/>
                  <a:ext cx="238086" cy="35814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none" lIns="0" tIns="0" rIns="0" bIns="0" numCol="1" anchor="ctr">
                  <a:spAutoFit/>
                </a:bodyPr>
                <a:lstStyle>
                  <a:lvl1pPr algn="ctr">
                    <a:defRPr sz="1800" b="1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 lvl="0">
                    <a:defRPr b="0"/>
                  </a:pPr>
                  <a:r>
                    <a:rPr b="1"/>
                    <a:t>3</a:t>
                  </a:r>
                </a:p>
              </p:txBody>
            </p:sp>
          </p:grpSp>
          <p:grpSp>
            <p:nvGrpSpPr>
              <p:cNvPr id="570" name="Group 570"/>
              <p:cNvGrpSpPr/>
              <p:nvPr/>
            </p:nvGrpSpPr>
            <p:grpSpPr>
              <a:xfrm>
                <a:off x="3657441" y="-1"/>
                <a:ext cx="914361" cy="358142"/>
                <a:chOff x="0" y="0"/>
                <a:chExt cx="914359" cy="358140"/>
              </a:xfrm>
            </p:grpSpPr>
            <p:sp>
              <p:nvSpPr>
                <p:cNvPr id="568" name="Shape 568"/>
                <p:cNvSpPr/>
                <p:nvPr/>
              </p:nvSpPr>
              <p:spPr>
                <a:xfrm>
                  <a:off x="0" y="67782"/>
                  <a:ext cx="914360" cy="22257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/>
                  <a:endParaRPr/>
                </a:p>
              </p:txBody>
            </p:sp>
            <p:sp>
              <p:nvSpPr>
                <p:cNvPr id="569" name="Shape 569"/>
                <p:cNvSpPr/>
                <p:nvPr/>
              </p:nvSpPr>
              <p:spPr>
                <a:xfrm>
                  <a:off x="338137" y="0"/>
                  <a:ext cx="238086" cy="35814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none" lIns="0" tIns="0" rIns="0" bIns="0" numCol="1" anchor="ctr">
                  <a:spAutoFit/>
                </a:bodyPr>
                <a:lstStyle>
                  <a:lvl1pPr algn="ctr">
                    <a:defRPr sz="1800" b="1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 lvl="0">
                    <a:defRPr b="0"/>
                  </a:pPr>
                  <a:r>
                    <a:rPr b="1"/>
                    <a:t>9</a:t>
                  </a:r>
                </a:p>
              </p:txBody>
            </p:sp>
          </p:grpSp>
        </p:grpSp>
        <p:sp>
          <p:nvSpPr>
            <p:cNvPr id="572" name="Shape 572"/>
            <p:cNvSpPr/>
            <p:nvPr/>
          </p:nvSpPr>
          <p:spPr>
            <a:xfrm>
              <a:off x="0" y="439256"/>
              <a:ext cx="668338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56</a:t>
              </a:r>
            </a:p>
          </p:txBody>
        </p:sp>
        <p:sp>
          <p:nvSpPr>
            <p:cNvPr id="573" name="Shape 573"/>
            <p:cNvSpPr/>
            <p:nvPr/>
          </p:nvSpPr>
          <p:spPr>
            <a:xfrm>
              <a:off x="769937" y="451957"/>
              <a:ext cx="990601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60</a:t>
              </a:r>
            </a:p>
          </p:txBody>
        </p:sp>
        <p:sp>
          <p:nvSpPr>
            <p:cNvPr id="574" name="Shape 574"/>
            <p:cNvSpPr/>
            <p:nvPr/>
          </p:nvSpPr>
          <p:spPr>
            <a:xfrm flipV="1">
              <a:off x="330420" y="276448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75" name="Shape 575"/>
            <p:cNvSpPr/>
            <p:nvPr/>
          </p:nvSpPr>
          <p:spPr>
            <a:xfrm flipV="1">
              <a:off x="1244781" y="290358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76" name="Shape 576"/>
            <p:cNvSpPr/>
            <p:nvPr/>
          </p:nvSpPr>
          <p:spPr>
            <a:xfrm>
              <a:off x="1684337" y="451957"/>
              <a:ext cx="990601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64</a:t>
              </a:r>
            </a:p>
          </p:txBody>
        </p:sp>
        <p:sp>
          <p:nvSpPr>
            <p:cNvPr id="577" name="Shape 577"/>
            <p:cNvSpPr/>
            <p:nvPr/>
          </p:nvSpPr>
          <p:spPr>
            <a:xfrm flipV="1">
              <a:off x="2159141" y="290358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78" name="Shape 578"/>
            <p:cNvSpPr/>
            <p:nvPr/>
          </p:nvSpPr>
          <p:spPr>
            <a:xfrm>
              <a:off x="2616199" y="451957"/>
              <a:ext cx="990601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68</a:t>
              </a:r>
            </a:p>
          </p:txBody>
        </p:sp>
        <p:sp>
          <p:nvSpPr>
            <p:cNvPr id="579" name="Shape 579"/>
            <p:cNvSpPr/>
            <p:nvPr/>
          </p:nvSpPr>
          <p:spPr>
            <a:xfrm flipV="1">
              <a:off x="3073502" y="290358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80" name="Shape 580"/>
            <p:cNvSpPr/>
            <p:nvPr/>
          </p:nvSpPr>
          <p:spPr>
            <a:xfrm>
              <a:off x="3530600" y="451957"/>
              <a:ext cx="990600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72</a:t>
              </a:r>
            </a:p>
          </p:txBody>
        </p:sp>
        <p:sp>
          <p:nvSpPr>
            <p:cNvPr id="581" name="Shape 581"/>
            <p:cNvSpPr/>
            <p:nvPr/>
          </p:nvSpPr>
          <p:spPr>
            <a:xfrm flipV="1">
              <a:off x="3987862" y="290358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82" name="Shape 582"/>
            <p:cNvSpPr/>
            <p:nvPr/>
          </p:nvSpPr>
          <p:spPr>
            <a:xfrm>
              <a:off x="4445000" y="451957"/>
              <a:ext cx="990600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76</a:t>
              </a:r>
            </a:p>
          </p:txBody>
        </p:sp>
        <p:sp>
          <p:nvSpPr>
            <p:cNvPr id="583" name="Shape 583"/>
            <p:cNvSpPr/>
            <p:nvPr/>
          </p:nvSpPr>
          <p:spPr>
            <a:xfrm flipV="1">
              <a:off x="4902223" y="290358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</p:grp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Shape 586"/>
          <p:cNvSpPr>
            <a:spLocks noGrp="1"/>
          </p:cNvSpPr>
          <p:nvPr>
            <p:ph type="title"/>
          </p:nvPr>
        </p:nvSpPr>
        <p:spPr>
          <a:xfrm>
            <a:off x="374650" y="371475"/>
            <a:ext cx="7591425" cy="762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/>
            </a:pPr>
            <a:r>
              <a:rPr sz="3600" b="1"/>
              <a:t>Array Access Example</a:t>
            </a:r>
          </a:p>
        </p:txBody>
      </p:sp>
      <p:sp>
        <p:nvSpPr>
          <p:cNvPr id="587" name="Shape 587"/>
          <p:cNvSpPr>
            <a:spLocks noGrp="1"/>
          </p:cNvSpPr>
          <p:nvPr>
            <p:ph type="body" idx="1"/>
          </p:nvPr>
        </p:nvSpPr>
        <p:spPr>
          <a:xfrm>
            <a:off x="5715000" y="2947206"/>
            <a:ext cx="3304309" cy="298132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328020" lvl="0" indent="-174001" defTabSz="905255">
              <a:spcBef>
                <a:spcPts val="500"/>
              </a:spcBef>
              <a:buClr>
                <a:srgbClr val="C00000"/>
              </a:buClr>
              <a:buSzPct val="75000"/>
              <a:buFont typeface="Wingdings"/>
              <a:buChar char="■"/>
              <a:defRPr sz="1800" b="0"/>
            </a:pPr>
            <a:r>
              <a:rPr sz="1979" b="1" dirty="0"/>
              <a:t>Register </a:t>
            </a:r>
            <a:r>
              <a:rPr sz="1979" b="1" dirty="0">
                <a:latin typeface="Courier New"/>
                <a:ea typeface="Courier New"/>
                <a:cs typeface="Courier New"/>
                <a:sym typeface="Courier New"/>
              </a:rPr>
              <a:t>%</a:t>
            </a:r>
            <a:r>
              <a:rPr lang="en-US" sz="1979" b="1" dirty="0" err="1">
                <a:latin typeface="Courier New"/>
                <a:ea typeface="Courier New"/>
                <a:cs typeface="Courier New"/>
                <a:sym typeface="Courier New"/>
              </a:rPr>
              <a:t>r</a:t>
            </a:r>
            <a:r>
              <a:rPr sz="1979" b="1" dirty="0" err="1">
                <a:latin typeface="Courier New"/>
                <a:ea typeface="Courier New"/>
                <a:cs typeface="Courier New"/>
                <a:sym typeface="Courier New"/>
              </a:rPr>
              <a:t>d</a:t>
            </a:r>
            <a:r>
              <a:rPr lang="en-US" sz="1979" b="1" dirty="0" err="1"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sz="1979" b="1" dirty="0"/>
              <a:t> contains starting address of array</a:t>
            </a:r>
          </a:p>
          <a:p>
            <a:pPr marL="328020" indent="-174001" defTabSz="905255">
              <a:spcBef>
                <a:spcPts val="500"/>
              </a:spcBef>
              <a:buClr>
                <a:srgbClr val="C00000"/>
              </a:buClr>
              <a:buSzPct val="75000"/>
              <a:buFont typeface="Wingdings"/>
              <a:buChar char="■"/>
              <a:defRPr sz="1800" b="0"/>
            </a:pPr>
            <a:r>
              <a:rPr lang="en-US" sz="1979" b="1" dirty="0"/>
              <a:t>Register </a:t>
            </a:r>
            <a:r>
              <a:rPr lang="en-US" sz="1979" b="1" dirty="0">
                <a:latin typeface="Courier" pitchFamily="2" charset="0"/>
              </a:rPr>
              <a:t>%</a:t>
            </a:r>
            <a:r>
              <a:rPr lang="en-US" sz="1979" b="1" dirty="0" err="1">
                <a:latin typeface="Courier" pitchFamily="2" charset="0"/>
              </a:rPr>
              <a:t>rsi</a:t>
            </a:r>
            <a:r>
              <a:rPr lang="en-US" sz="1979" b="1" dirty="0"/>
              <a:t> contains array index</a:t>
            </a:r>
          </a:p>
          <a:p>
            <a:pPr marL="328020" lvl="0" indent="-174001" defTabSz="905255">
              <a:spcBef>
                <a:spcPts val="500"/>
              </a:spcBef>
              <a:buClr>
                <a:srgbClr val="C00000"/>
              </a:buClr>
              <a:buSzPct val="75000"/>
              <a:buFont typeface="Wingdings"/>
              <a:buChar char="■"/>
              <a:defRPr sz="1800" b="0"/>
            </a:pPr>
            <a:r>
              <a:rPr sz="1979" b="1" dirty="0"/>
              <a:t>Desired digit at </a:t>
            </a:r>
            <a:endParaRPr lang="en-US" sz="1979" b="1" dirty="0"/>
          </a:p>
          <a:p>
            <a:pPr marL="154019" lvl="0" indent="0" defTabSz="905255">
              <a:spcBef>
                <a:spcPts val="500"/>
              </a:spcBef>
              <a:buClr>
                <a:srgbClr val="C00000"/>
              </a:buClr>
              <a:buSzPct val="75000"/>
              <a:buNone/>
              <a:defRPr sz="1800" b="0"/>
            </a:pPr>
            <a:r>
              <a:rPr lang="en-US" sz="1979" b="1" dirty="0"/>
              <a:t>    </a:t>
            </a:r>
            <a:r>
              <a:rPr lang="en-US" sz="1979" b="1" dirty="0">
                <a:latin typeface="Courier" pitchFamily="2" charset="0"/>
              </a:rPr>
              <a:t>4*%</a:t>
            </a:r>
            <a:r>
              <a:rPr lang="en-US" sz="1979" b="1" dirty="0" err="1">
                <a:latin typeface="Courier" pitchFamily="2" charset="0"/>
              </a:rPr>
              <a:t>rsi</a:t>
            </a:r>
            <a:r>
              <a:rPr lang="en-US" sz="1979" b="1" dirty="0">
                <a:latin typeface="Courier" pitchFamily="2" charset="0"/>
              </a:rPr>
              <a:t>+%</a:t>
            </a:r>
            <a:r>
              <a:rPr lang="en-US" sz="1979" b="1" dirty="0" err="1">
                <a:latin typeface="Courier" pitchFamily="2" charset="0"/>
              </a:rPr>
              <a:t>rdi</a:t>
            </a:r>
            <a:endParaRPr sz="1979" b="1" dirty="0">
              <a:latin typeface="Courier" pitchFamily="2" charset="0"/>
            </a:endParaRPr>
          </a:p>
          <a:p>
            <a:pPr marL="328020" lvl="0" indent="-174001" defTabSz="905255">
              <a:spcBef>
                <a:spcPts val="500"/>
              </a:spcBef>
              <a:buClr>
                <a:srgbClr val="C00000"/>
              </a:buClr>
              <a:buSzPct val="75000"/>
              <a:buFont typeface="Wingdings"/>
              <a:buChar char="■"/>
              <a:defRPr sz="1800" b="0"/>
            </a:pPr>
            <a:r>
              <a:rPr sz="1979" b="1" dirty="0"/>
              <a:t>Use scaled indexed memory reference </a:t>
            </a:r>
            <a:r>
              <a:rPr sz="1979" b="1" dirty="0">
                <a:latin typeface="Courier New"/>
                <a:ea typeface="Courier New"/>
                <a:cs typeface="Courier New"/>
                <a:sym typeface="Courier New"/>
              </a:rPr>
              <a:t>(%</a:t>
            </a:r>
            <a:r>
              <a:rPr lang="en-US" sz="1979" b="1" dirty="0">
                <a:latin typeface="Courier New"/>
                <a:ea typeface="Courier New"/>
                <a:cs typeface="Courier New"/>
                <a:sym typeface="Courier New"/>
              </a:rPr>
              <a:t>r</a:t>
            </a:r>
            <a:r>
              <a:rPr sz="1979" b="1" dirty="0">
                <a:latin typeface="Courier New"/>
                <a:ea typeface="Courier New"/>
                <a:cs typeface="Courier New"/>
                <a:sym typeface="Courier New"/>
              </a:rPr>
              <a:t>d</a:t>
            </a:r>
            <a:r>
              <a:rPr lang="en-US" sz="1979" b="1" dirty="0">
                <a:latin typeface="Courier New"/>
                <a:ea typeface="Courier New"/>
                <a:cs typeface="Courier New"/>
                <a:sym typeface="Courier New"/>
              </a:rPr>
              <a:t>i,</a:t>
            </a:r>
            <a:r>
              <a:rPr sz="1979" b="1" dirty="0">
                <a:latin typeface="Courier New"/>
                <a:ea typeface="Courier New"/>
                <a:cs typeface="Courier New"/>
                <a:sym typeface="Courier New"/>
              </a:rPr>
              <a:t>%</a:t>
            </a:r>
            <a:r>
              <a:rPr lang="en-US" sz="1979" dirty="0">
                <a:latin typeface="Courier New"/>
                <a:ea typeface="Courier New"/>
                <a:cs typeface="Courier New"/>
                <a:sym typeface="Courier New"/>
              </a:rPr>
              <a:t>rsi</a:t>
            </a:r>
            <a:r>
              <a:rPr sz="1979" b="1" dirty="0">
                <a:latin typeface="Courier New"/>
                <a:ea typeface="Courier New"/>
                <a:cs typeface="Courier New"/>
                <a:sym typeface="Courier New"/>
              </a:rPr>
              <a:t>,4)</a:t>
            </a:r>
          </a:p>
        </p:txBody>
      </p:sp>
      <p:sp>
        <p:nvSpPr>
          <p:cNvPr id="588" name="Shape 588"/>
          <p:cNvSpPr/>
          <p:nvPr/>
        </p:nvSpPr>
        <p:spPr>
          <a:xfrm>
            <a:off x="527050" y="2792413"/>
            <a:ext cx="5187950" cy="1197764"/>
          </a:xfrm>
          <a:prstGeom prst="rect">
            <a:avLst/>
          </a:prstGeom>
          <a:solidFill>
            <a:srgbClr val="F6F5BD"/>
          </a:solidFill>
          <a:ln w="12700">
            <a:solidFill/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4450" tIns="44450" rIns="44450" bIns="44450">
            <a:spAutoFit/>
          </a:bodyPr>
          <a:lstStyle/>
          <a:p>
            <a:pPr lvl="0">
              <a:defRPr sz="1800"/>
            </a:pPr>
            <a:r>
              <a:rPr b="1" dirty="0">
                <a:latin typeface="Courier New"/>
                <a:ea typeface="Courier New"/>
                <a:cs typeface="Courier New"/>
                <a:sym typeface="Courier New"/>
              </a:rPr>
              <a:t>int get_digit(zip_dig z,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size_t </a:t>
            </a:r>
            <a:r>
              <a:rPr b="1" dirty="0">
                <a:latin typeface="Courier New"/>
                <a:ea typeface="Courier New"/>
                <a:cs typeface="Courier New"/>
                <a:sym typeface="Courier New"/>
              </a:rPr>
              <a:t>dig)</a:t>
            </a:r>
          </a:p>
          <a:p>
            <a:pPr lvl="0">
              <a:defRPr sz="1800"/>
            </a:pPr>
            <a:r>
              <a:rPr b="1" dirty="0">
                <a:latin typeface="Courier New"/>
                <a:ea typeface="Courier New"/>
                <a:cs typeface="Courier New"/>
                <a:sym typeface="Courier New"/>
              </a:rPr>
              <a:t>{</a:t>
            </a:r>
          </a:p>
          <a:p>
            <a:pPr lvl="0">
              <a:defRPr sz="1800"/>
            </a:pPr>
            <a:r>
              <a:rPr b="1" dirty="0">
                <a:latin typeface="Courier New"/>
                <a:ea typeface="Courier New"/>
                <a:cs typeface="Courier New"/>
                <a:sym typeface="Courier New"/>
              </a:rPr>
              <a:t>  return z[dig];</a:t>
            </a:r>
          </a:p>
          <a:p>
            <a:pPr lvl="0">
              <a:defRPr sz="1800"/>
            </a:pPr>
            <a:r>
              <a:rPr b="1" dirty="0"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</p:txBody>
      </p:sp>
      <p:sp>
        <p:nvSpPr>
          <p:cNvPr id="589" name="Shape 589"/>
          <p:cNvSpPr/>
          <p:nvPr/>
        </p:nvSpPr>
        <p:spPr>
          <a:xfrm>
            <a:off x="527050" y="4514365"/>
            <a:ext cx="5111750" cy="920765"/>
          </a:xfrm>
          <a:prstGeom prst="rect">
            <a:avLst/>
          </a:prstGeom>
          <a:ln w="12700">
            <a:solidFill/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4450" tIns="44450" rIns="44450" bIns="44450">
            <a:spAutoFit/>
          </a:bodyPr>
          <a:lstStyle/>
          <a:p>
            <a:pPr lvl="0">
              <a:tabLst>
                <a:tab pos="342900" algn="l"/>
                <a:tab pos="2628900" algn="l"/>
              </a:tabLst>
              <a:defRPr sz="1800"/>
            </a:pPr>
            <a:r>
              <a:rPr b="1" dirty="0">
                <a:latin typeface="Courier New"/>
                <a:ea typeface="Courier New"/>
                <a:cs typeface="Courier New"/>
                <a:sym typeface="Courier New"/>
              </a:rPr>
              <a:t>  # %</a:t>
            </a: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r</a:t>
            </a:r>
            <a:r>
              <a:rPr b="1" dirty="0" err="1">
                <a:latin typeface="Courier New"/>
                <a:ea typeface="Courier New"/>
                <a:cs typeface="Courier New"/>
                <a:sym typeface="Courier New"/>
              </a:rPr>
              <a:t>d</a:t>
            </a: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b="1" dirty="0">
                <a:latin typeface="Courier New"/>
                <a:ea typeface="Courier New"/>
                <a:cs typeface="Courier New"/>
                <a:sym typeface="Courier New"/>
              </a:rPr>
              <a:t> = z</a:t>
            </a:r>
          </a:p>
          <a:p>
            <a:pPr lvl="0">
              <a:tabLst>
                <a:tab pos="342900" algn="l"/>
                <a:tab pos="2628900" algn="l"/>
              </a:tabLst>
              <a:defRPr sz="1800"/>
            </a:pPr>
            <a:r>
              <a:rPr b="1" dirty="0">
                <a:latin typeface="Courier New"/>
                <a:ea typeface="Courier New"/>
                <a:cs typeface="Courier New"/>
                <a:sym typeface="Courier New"/>
              </a:rPr>
              <a:t>  # %</a:t>
            </a: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rsi</a:t>
            </a:r>
            <a:r>
              <a:rPr b="1" dirty="0">
                <a:latin typeface="Courier New"/>
                <a:ea typeface="Courier New"/>
                <a:cs typeface="Courier New"/>
                <a:sym typeface="Courier New"/>
              </a:rPr>
              <a:t> = dig</a:t>
            </a:r>
          </a:p>
          <a:p>
            <a:pPr lvl="0">
              <a:tabLst>
                <a:tab pos="342900" algn="l"/>
                <a:tab pos="2628900" algn="l"/>
              </a:tabLst>
              <a:defRPr sz="1800"/>
            </a:pPr>
            <a:r>
              <a:rPr b="1" dirty="0">
                <a:latin typeface="Courier New"/>
                <a:ea typeface="Courier New"/>
                <a:cs typeface="Courier New"/>
                <a:sym typeface="Courier New"/>
              </a:rPr>
              <a:t>	movl (%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rdi</a:t>
            </a:r>
            <a:r>
              <a:rPr b="1" dirty="0">
                <a:latin typeface="Courier New"/>
                <a:ea typeface="Courier New"/>
                <a:cs typeface="Courier New"/>
                <a:sym typeface="Courier New"/>
              </a:rPr>
              <a:t>,%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rsi</a:t>
            </a:r>
            <a:r>
              <a:rPr b="1" dirty="0">
                <a:latin typeface="Courier New"/>
                <a:ea typeface="Courier New"/>
                <a:cs typeface="Courier New"/>
                <a:sym typeface="Courier New"/>
              </a:rPr>
              <a:t>,4),%eax  # z[dig]</a:t>
            </a:r>
          </a:p>
        </p:txBody>
      </p:sp>
      <p:sp>
        <p:nvSpPr>
          <p:cNvPr id="591" name="Shape 591"/>
          <p:cNvSpPr/>
          <p:nvPr/>
        </p:nvSpPr>
        <p:spPr>
          <a:xfrm>
            <a:off x="304800" y="1408112"/>
            <a:ext cx="1930400" cy="345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 algn="r">
              <a:defRPr sz="1800" b="1">
                <a:latin typeface="Courier New"/>
                <a:ea typeface="Courier New"/>
                <a:cs typeface="Courier New"/>
                <a:sym typeface="Courier New"/>
              </a:defRPr>
            </a:lvl1pPr>
          </a:lstStyle>
          <a:p>
            <a:pPr lvl="0">
              <a:defRPr b="0"/>
            </a:pPr>
            <a:r>
              <a:rPr b="1"/>
              <a:t>zip_dig uch;</a:t>
            </a:r>
          </a:p>
        </p:txBody>
      </p:sp>
      <p:grpSp>
        <p:nvGrpSpPr>
          <p:cNvPr id="620" name="Group 620"/>
          <p:cNvGrpSpPr/>
          <p:nvPr/>
        </p:nvGrpSpPr>
        <p:grpSpPr>
          <a:xfrm>
            <a:off x="2184400" y="1387955"/>
            <a:ext cx="5435600" cy="810098"/>
            <a:chOff x="0" y="0"/>
            <a:chExt cx="5435600" cy="810096"/>
          </a:xfrm>
        </p:grpSpPr>
        <p:grpSp>
          <p:nvGrpSpPr>
            <p:cNvPr id="607" name="Group 607"/>
            <p:cNvGrpSpPr/>
            <p:nvPr/>
          </p:nvGrpSpPr>
          <p:grpSpPr>
            <a:xfrm>
              <a:off x="330420" y="-1"/>
              <a:ext cx="4571803" cy="358142"/>
              <a:chOff x="0" y="0"/>
              <a:chExt cx="4571801" cy="358140"/>
            </a:xfrm>
          </p:grpSpPr>
          <p:grpSp>
            <p:nvGrpSpPr>
              <p:cNvPr id="594" name="Group 594"/>
              <p:cNvGrpSpPr/>
              <p:nvPr/>
            </p:nvGrpSpPr>
            <p:grpSpPr>
              <a:xfrm>
                <a:off x="0" y="-1"/>
                <a:ext cx="914360" cy="358142"/>
                <a:chOff x="0" y="0"/>
                <a:chExt cx="914359" cy="358140"/>
              </a:xfrm>
            </p:grpSpPr>
            <p:sp>
              <p:nvSpPr>
                <p:cNvPr id="592" name="Shape 592"/>
                <p:cNvSpPr/>
                <p:nvPr/>
              </p:nvSpPr>
              <p:spPr>
                <a:xfrm>
                  <a:off x="0" y="67782"/>
                  <a:ext cx="914360" cy="22257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/>
                  <a:endParaRPr/>
                </a:p>
              </p:txBody>
            </p:sp>
            <p:sp>
              <p:nvSpPr>
                <p:cNvPr id="593" name="Shape 593"/>
                <p:cNvSpPr/>
                <p:nvPr/>
              </p:nvSpPr>
              <p:spPr>
                <a:xfrm>
                  <a:off x="338137" y="0"/>
                  <a:ext cx="238086" cy="35814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none" lIns="0" tIns="0" rIns="0" bIns="0" numCol="1" anchor="ctr">
                  <a:spAutoFit/>
                </a:bodyPr>
                <a:lstStyle>
                  <a:lvl1pPr algn="ctr">
                    <a:defRPr sz="1800" b="1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 lvl="0">
                    <a:defRPr b="0"/>
                  </a:pPr>
                  <a:r>
                    <a:rPr b="1" dirty="0"/>
                    <a:t>6</a:t>
                  </a:r>
                </a:p>
              </p:txBody>
            </p:sp>
          </p:grpSp>
          <p:grpSp>
            <p:nvGrpSpPr>
              <p:cNvPr id="597" name="Group 597"/>
              <p:cNvGrpSpPr/>
              <p:nvPr/>
            </p:nvGrpSpPr>
            <p:grpSpPr>
              <a:xfrm>
                <a:off x="914360" y="-1"/>
                <a:ext cx="914361" cy="358142"/>
                <a:chOff x="0" y="0"/>
                <a:chExt cx="914359" cy="358140"/>
              </a:xfrm>
            </p:grpSpPr>
            <p:sp>
              <p:nvSpPr>
                <p:cNvPr id="595" name="Shape 595"/>
                <p:cNvSpPr/>
                <p:nvPr/>
              </p:nvSpPr>
              <p:spPr>
                <a:xfrm>
                  <a:off x="0" y="67782"/>
                  <a:ext cx="914360" cy="22257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/>
                  <a:endParaRPr/>
                </a:p>
              </p:txBody>
            </p:sp>
            <p:sp>
              <p:nvSpPr>
                <p:cNvPr id="596" name="Shape 596"/>
                <p:cNvSpPr/>
                <p:nvPr/>
              </p:nvSpPr>
              <p:spPr>
                <a:xfrm>
                  <a:off x="338137" y="0"/>
                  <a:ext cx="238086" cy="35814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none" lIns="0" tIns="0" rIns="0" bIns="0" numCol="1" anchor="ctr">
                  <a:spAutoFit/>
                </a:bodyPr>
                <a:lstStyle>
                  <a:lvl1pPr algn="ctr">
                    <a:defRPr sz="1800" b="1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 lvl="0">
                    <a:defRPr b="0"/>
                  </a:pPr>
                  <a:r>
                    <a:rPr b="1"/>
                    <a:t>0</a:t>
                  </a:r>
                </a:p>
              </p:txBody>
            </p:sp>
          </p:grpSp>
          <p:grpSp>
            <p:nvGrpSpPr>
              <p:cNvPr id="600" name="Group 600"/>
              <p:cNvGrpSpPr/>
              <p:nvPr/>
            </p:nvGrpSpPr>
            <p:grpSpPr>
              <a:xfrm>
                <a:off x="1828720" y="-1"/>
                <a:ext cx="914361" cy="358142"/>
                <a:chOff x="0" y="0"/>
                <a:chExt cx="914359" cy="358140"/>
              </a:xfrm>
            </p:grpSpPr>
            <p:sp>
              <p:nvSpPr>
                <p:cNvPr id="598" name="Shape 598"/>
                <p:cNvSpPr/>
                <p:nvPr/>
              </p:nvSpPr>
              <p:spPr>
                <a:xfrm>
                  <a:off x="0" y="67782"/>
                  <a:ext cx="914360" cy="22257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/>
                  <a:endParaRPr/>
                </a:p>
              </p:txBody>
            </p:sp>
            <p:sp>
              <p:nvSpPr>
                <p:cNvPr id="599" name="Shape 599"/>
                <p:cNvSpPr/>
                <p:nvPr/>
              </p:nvSpPr>
              <p:spPr>
                <a:xfrm>
                  <a:off x="338137" y="0"/>
                  <a:ext cx="238086" cy="35814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none" lIns="0" tIns="0" rIns="0" bIns="0" numCol="1" anchor="ctr">
                  <a:spAutoFit/>
                </a:bodyPr>
                <a:lstStyle>
                  <a:lvl1pPr algn="ctr">
                    <a:defRPr sz="1800" b="1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 lvl="0">
                    <a:defRPr b="0"/>
                  </a:pPr>
                  <a:r>
                    <a:rPr b="1"/>
                    <a:t>6</a:t>
                  </a:r>
                </a:p>
              </p:txBody>
            </p:sp>
          </p:grpSp>
          <p:grpSp>
            <p:nvGrpSpPr>
              <p:cNvPr id="603" name="Group 603"/>
              <p:cNvGrpSpPr/>
              <p:nvPr/>
            </p:nvGrpSpPr>
            <p:grpSpPr>
              <a:xfrm>
                <a:off x="2743081" y="-1"/>
                <a:ext cx="914361" cy="358142"/>
                <a:chOff x="0" y="0"/>
                <a:chExt cx="914359" cy="358140"/>
              </a:xfrm>
            </p:grpSpPr>
            <p:sp>
              <p:nvSpPr>
                <p:cNvPr id="601" name="Shape 601"/>
                <p:cNvSpPr/>
                <p:nvPr/>
              </p:nvSpPr>
              <p:spPr>
                <a:xfrm>
                  <a:off x="0" y="67782"/>
                  <a:ext cx="914360" cy="22257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/>
                  <a:endParaRPr/>
                </a:p>
              </p:txBody>
            </p:sp>
            <p:sp>
              <p:nvSpPr>
                <p:cNvPr id="602" name="Shape 602"/>
                <p:cNvSpPr/>
                <p:nvPr/>
              </p:nvSpPr>
              <p:spPr>
                <a:xfrm>
                  <a:off x="338137" y="0"/>
                  <a:ext cx="238086" cy="35814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none" lIns="0" tIns="0" rIns="0" bIns="0" numCol="1" anchor="ctr">
                  <a:spAutoFit/>
                </a:bodyPr>
                <a:lstStyle>
                  <a:lvl1pPr algn="ctr">
                    <a:defRPr sz="1800" b="1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 lvl="0">
                    <a:defRPr b="0"/>
                  </a:pPr>
                  <a:r>
                    <a:rPr b="1"/>
                    <a:t>3</a:t>
                  </a:r>
                </a:p>
              </p:txBody>
            </p:sp>
          </p:grpSp>
          <p:grpSp>
            <p:nvGrpSpPr>
              <p:cNvPr id="606" name="Group 606"/>
              <p:cNvGrpSpPr/>
              <p:nvPr/>
            </p:nvGrpSpPr>
            <p:grpSpPr>
              <a:xfrm>
                <a:off x="3657441" y="-1"/>
                <a:ext cx="914361" cy="358142"/>
                <a:chOff x="0" y="0"/>
                <a:chExt cx="914359" cy="358140"/>
              </a:xfrm>
            </p:grpSpPr>
            <p:sp>
              <p:nvSpPr>
                <p:cNvPr id="604" name="Shape 604"/>
                <p:cNvSpPr/>
                <p:nvPr/>
              </p:nvSpPr>
              <p:spPr>
                <a:xfrm>
                  <a:off x="0" y="67782"/>
                  <a:ext cx="914360" cy="222576"/>
                </a:xfrm>
                <a:prstGeom prst="rect">
                  <a:avLst/>
                </a:prstGeom>
                <a:solidFill>
                  <a:srgbClr val="D9D9D9"/>
                </a:solidFill>
                <a:ln w="254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/>
                  <a:endParaRPr/>
                </a:p>
              </p:txBody>
            </p:sp>
            <p:sp>
              <p:nvSpPr>
                <p:cNvPr id="605" name="Shape 605"/>
                <p:cNvSpPr/>
                <p:nvPr/>
              </p:nvSpPr>
              <p:spPr>
                <a:xfrm>
                  <a:off x="338137" y="0"/>
                  <a:ext cx="238086" cy="35814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none" lIns="0" tIns="0" rIns="0" bIns="0" numCol="1" anchor="ctr">
                  <a:spAutoFit/>
                </a:bodyPr>
                <a:lstStyle>
                  <a:lvl1pPr algn="ctr">
                    <a:defRPr sz="1800" b="1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 lvl="0">
                    <a:defRPr b="0"/>
                  </a:pPr>
                  <a:r>
                    <a:rPr b="1"/>
                    <a:t>7</a:t>
                  </a:r>
                </a:p>
              </p:txBody>
            </p:sp>
          </p:grpSp>
        </p:grpSp>
        <p:sp>
          <p:nvSpPr>
            <p:cNvPr id="608" name="Shape 608"/>
            <p:cNvSpPr/>
            <p:nvPr/>
          </p:nvSpPr>
          <p:spPr>
            <a:xfrm>
              <a:off x="0" y="439256"/>
              <a:ext cx="668338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16</a:t>
              </a:r>
            </a:p>
          </p:txBody>
        </p:sp>
        <p:sp>
          <p:nvSpPr>
            <p:cNvPr id="609" name="Shape 609"/>
            <p:cNvSpPr/>
            <p:nvPr/>
          </p:nvSpPr>
          <p:spPr>
            <a:xfrm>
              <a:off x="769937" y="451956"/>
              <a:ext cx="990601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20</a:t>
              </a:r>
            </a:p>
          </p:txBody>
        </p:sp>
        <p:sp>
          <p:nvSpPr>
            <p:cNvPr id="610" name="Shape 610"/>
            <p:cNvSpPr/>
            <p:nvPr/>
          </p:nvSpPr>
          <p:spPr>
            <a:xfrm flipV="1">
              <a:off x="330420" y="276447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611" name="Shape 611"/>
            <p:cNvSpPr/>
            <p:nvPr/>
          </p:nvSpPr>
          <p:spPr>
            <a:xfrm flipV="1">
              <a:off x="1244781" y="290358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612" name="Shape 612"/>
            <p:cNvSpPr/>
            <p:nvPr/>
          </p:nvSpPr>
          <p:spPr>
            <a:xfrm>
              <a:off x="1684337" y="451956"/>
              <a:ext cx="990601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24</a:t>
              </a:r>
            </a:p>
          </p:txBody>
        </p:sp>
        <p:sp>
          <p:nvSpPr>
            <p:cNvPr id="613" name="Shape 613"/>
            <p:cNvSpPr/>
            <p:nvPr/>
          </p:nvSpPr>
          <p:spPr>
            <a:xfrm flipV="1">
              <a:off x="2159141" y="290358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614" name="Shape 614"/>
            <p:cNvSpPr/>
            <p:nvPr/>
          </p:nvSpPr>
          <p:spPr>
            <a:xfrm>
              <a:off x="2616199" y="451956"/>
              <a:ext cx="990601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28</a:t>
              </a:r>
            </a:p>
          </p:txBody>
        </p:sp>
        <p:sp>
          <p:nvSpPr>
            <p:cNvPr id="615" name="Shape 615"/>
            <p:cNvSpPr/>
            <p:nvPr/>
          </p:nvSpPr>
          <p:spPr>
            <a:xfrm flipV="1">
              <a:off x="3073502" y="290358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616" name="Shape 616"/>
            <p:cNvSpPr/>
            <p:nvPr/>
          </p:nvSpPr>
          <p:spPr>
            <a:xfrm>
              <a:off x="3530600" y="451956"/>
              <a:ext cx="990600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32</a:t>
              </a:r>
            </a:p>
          </p:txBody>
        </p:sp>
        <p:sp>
          <p:nvSpPr>
            <p:cNvPr id="617" name="Shape 617"/>
            <p:cNvSpPr/>
            <p:nvPr/>
          </p:nvSpPr>
          <p:spPr>
            <a:xfrm flipV="1">
              <a:off x="3987862" y="290358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618" name="Shape 618"/>
            <p:cNvSpPr/>
            <p:nvPr/>
          </p:nvSpPr>
          <p:spPr>
            <a:xfrm>
              <a:off x="4445000" y="451956"/>
              <a:ext cx="990600" cy="35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/>
              <a:r>
                <a:t>36</a:t>
              </a:r>
            </a:p>
          </p:txBody>
        </p:sp>
        <p:sp>
          <p:nvSpPr>
            <p:cNvPr id="619" name="Shape 619"/>
            <p:cNvSpPr/>
            <p:nvPr/>
          </p:nvSpPr>
          <p:spPr>
            <a:xfrm flipV="1">
              <a:off x="4902223" y="290358"/>
              <a:ext cx="1" cy="22257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041287" y="6083325"/>
            <a:ext cx="4673713" cy="70788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%</a:t>
            </a:r>
            <a:r>
              <a:rPr lang="en-US" sz="2000" b="1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eax</a:t>
            </a:r>
            <a:r>
              <a:rPr lang="en-US" sz="20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: lower 32 bits of </a:t>
            </a:r>
            <a:r>
              <a:rPr lang="en-US" sz="2000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%</a:t>
            </a:r>
            <a:r>
              <a:rPr lang="en-US" sz="2000" b="1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rax</a:t>
            </a:r>
            <a:endParaRPr lang="en-US" sz="2000" b="1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000" b="1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movl</a:t>
            </a:r>
            <a:r>
              <a:rPr lang="en-US" sz="20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automatically </a:t>
            </a:r>
            <a:r>
              <a:rPr lang="en-US" sz="2000" dirty="0" err="1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zeros</a:t>
            </a:r>
            <a:r>
              <a:rPr lang="en-US" sz="20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higher 32 bits</a:t>
            </a:r>
            <a:endParaRPr kumimoji="0" lang="en-US" sz="200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 charset="0"/>
              <a:ea typeface="Arial" charset="0"/>
              <a:cs typeface="Arial" charset="0"/>
              <a:sym typeface="Arial Narrow Bold"/>
            </a:endParaRP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ChangeArrowheads="1"/>
          </p:cNvSpPr>
          <p:nvPr/>
        </p:nvSpPr>
        <p:spPr bwMode="auto">
          <a:xfrm>
            <a:off x="513024" y="3524105"/>
            <a:ext cx="8382000" cy="285975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= z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$0,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 = 0 (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init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)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jmp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.L3               # 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middle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.L4:                        #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loop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: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cs-CZ" sz="1800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   $1, (%rdi,%rax,4) #   z[i]++ (</a:t>
            </a:r>
            <a:r>
              <a:rPr lang="cs-CZ" sz="1800" dirty="0" err="1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loop</a:t>
            </a:r>
            <a:r>
              <a:rPr lang="cs-CZ" sz="1800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body)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$1,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i++ (update)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.L3:                        #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middle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cmpq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$4,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i:4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jle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.L4               # 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if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&lt;=,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loop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(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condition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)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rep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; ret</a:t>
            </a:r>
          </a:p>
        </p:txBody>
      </p:sp>
      <p:sp>
        <p:nvSpPr>
          <p:cNvPr id="72706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417513"/>
            <a:ext cx="83820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Loop Example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928662" y="1508137"/>
            <a:ext cx="403860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void </a:t>
            </a:r>
            <a:r>
              <a:rPr lang="en-US" sz="1800" dirty="0" err="1">
                <a:latin typeface="Courier New" pitchFamily="-96" charset="0"/>
              </a:rPr>
              <a:t>zincr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z)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for (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 = 0;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 &lt; ZLEN;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++)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z[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]++;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447763" y="2073499"/>
            <a:ext cx="1079781" cy="338552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ourier New" charset="0"/>
                <a:ea typeface="Courier New" charset="0"/>
                <a:cs typeface="Courier New" charset="0"/>
                <a:sym typeface="Arial Narrow Bold"/>
              </a:rPr>
              <a:t>ZLEN = 5</a:t>
            </a:r>
          </a:p>
        </p:txBody>
      </p:sp>
    </p:spTree>
    <p:extLst>
      <p:ext uri="{BB962C8B-B14F-4D97-AF65-F5344CB8AC3E}">
        <p14:creationId xmlns:p14="http://schemas.microsoft.com/office/powerpoint/2010/main" val="181851599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ChangeArrowheads="1"/>
          </p:cNvSpPr>
          <p:nvPr/>
        </p:nvSpPr>
        <p:spPr bwMode="auto">
          <a:xfrm>
            <a:off x="513024" y="3524105"/>
            <a:ext cx="8382000" cy="285975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= z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$0,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 = 0 (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init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)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jmp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.L3               # 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middle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.L4:                        #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loop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: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cs-CZ" sz="1800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   $1, (%rdi,%rax,4) #   z[i]++ (</a:t>
            </a:r>
            <a:r>
              <a:rPr lang="cs-CZ" sz="1800" dirty="0" err="1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loop</a:t>
            </a:r>
            <a:r>
              <a:rPr lang="cs-CZ" sz="1800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body)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$1,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i++ (update)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.L3:                        #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middle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cmpq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$4,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i:4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jle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.L4               # 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if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&lt;=,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loop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(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condition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)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rep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; ret</a:t>
            </a:r>
          </a:p>
        </p:txBody>
      </p:sp>
      <p:sp>
        <p:nvSpPr>
          <p:cNvPr id="72706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417513"/>
            <a:ext cx="83820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Loop Example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928662" y="1508137"/>
            <a:ext cx="403860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void </a:t>
            </a:r>
            <a:r>
              <a:rPr lang="en-US" sz="1800" dirty="0" err="1">
                <a:latin typeface="Courier New" pitchFamily="-96" charset="0"/>
              </a:rPr>
              <a:t>zincr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z)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for (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 = 0;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 &lt; ZLEN;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++)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z[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]++;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447763" y="2073499"/>
            <a:ext cx="1079781" cy="338552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ourier New" charset="0"/>
                <a:ea typeface="Courier New" charset="0"/>
                <a:cs typeface="Courier New" charset="0"/>
                <a:sym typeface="Arial Narrow Bold"/>
              </a:rPr>
              <a:t>ZLEN = 5</a:t>
            </a:r>
          </a:p>
        </p:txBody>
      </p:sp>
      <p:sp>
        <p:nvSpPr>
          <p:cNvPr id="8" name="Rectangular Callout 7">
            <a:extLst>
              <a:ext uri="{FF2B5EF4-FFF2-40B4-BE49-F238E27FC236}">
                <a16:creationId xmlns:a16="http://schemas.microsoft.com/office/drawing/2014/main" id="{B7CAF0E7-6757-9B44-83CC-6AB618CC1B8A}"/>
              </a:ext>
            </a:extLst>
          </p:cNvPr>
          <p:cNvSpPr/>
          <p:nvPr/>
        </p:nvSpPr>
        <p:spPr>
          <a:xfrm>
            <a:off x="2947962" y="2782671"/>
            <a:ext cx="1482665" cy="646329"/>
          </a:xfrm>
          <a:prstGeom prst="wedgeRectCallout">
            <a:avLst>
              <a:gd name="adj1" fmla="val -44845"/>
              <a:gd name="adj2" fmla="val 237265"/>
            </a:avLst>
          </a:prstGeom>
          <a:solidFill>
            <a:srgbClr val="FFC000"/>
          </a:solidFill>
          <a:ln w="25400" cap="flat">
            <a:noFill/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 rtl="0" latinLnBrk="1" hangingPunct="0"/>
            <a:r>
              <a:rPr lang="en-US" sz="1800" b="1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Array starting address</a:t>
            </a:r>
            <a:endParaRPr kumimoji="0" lang="en-U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 charset="0"/>
              <a:ea typeface="Calibri" charset="0"/>
              <a:cs typeface="Calibri" charset="0"/>
              <a:sym typeface="Calibri"/>
            </a:endParaRPr>
          </a:p>
        </p:txBody>
      </p:sp>
      <p:sp>
        <p:nvSpPr>
          <p:cNvPr id="9" name="Rectangular Callout 8">
            <a:extLst>
              <a:ext uri="{FF2B5EF4-FFF2-40B4-BE49-F238E27FC236}">
                <a16:creationId xmlns:a16="http://schemas.microsoft.com/office/drawing/2014/main" id="{83FACD2C-D80A-F948-98EE-1F758930B426}"/>
              </a:ext>
            </a:extLst>
          </p:cNvPr>
          <p:cNvSpPr/>
          <p:nvPr/>
        </p:nvSpPr>
        <p:spPr>
          <a:xfrm>
            <a:off x="3689294" y="3600875"/>
            <a:ext cx="1067028" cy="369330"/>
          </a:xfrm>
          <a:prstGeom prst="wedgeRectCallout">
            <a:avLst>
              <a:gd name="adj1" fmla="val -52636"/>
              <a:gd name="adj2" fmla="val 241016"/>
            </a:avLst>
          </a:prstGeom>
          <a:solidFill>
            <a:srgbClr val="FFC000"/>
          </a:solidFill>
          <a:ln w="25400" cap="flat">
            <a:noFill/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 rtl="0" latinLnBrk="1" hangingPunct="0"/>
            <a:r>
              <a:rPr lang="en-US" sz="1800" b="1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Index (</a:t>
            </a:r>
            <a:r>
              <a:rPr lang="en-US" sz="1800" b="1" dirty="0" err="1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i</a:t>
            </a:r>
            <a:r>
              <a:rPr lang="en-US" sz="1800" b="1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)</a:t>
            </a:r>
            <a:endParaRPr kumimoji="0" lang="en-U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 charset="0"/>
              <a:ea typeface="Calibri" charset="0"/>
              <a:cs typeface="Calibri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5336760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8F8F8F"/>
      </a:accent3>
      <a:accent4>
        <a:srgbClr val="707070"/>
      </a:accent4>
      <a:accent5>
        <a:srgbClr val="AAE2CA"/>
      </a:accent5>
      <a:accent6>
        <a:srgbClr val="2D2DB9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0CC99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ctr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 Narrow Bold"/>
            <a:ea typeface="Arial Narrow Bold"/>
            <a:cs typeface="Arial Narrow Bold"/>
            <a:sym typeface="Arial Narrow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CC99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 Narrow Bold"/>
            <a:ea typeface="Arial Narrow Bold"/>
            <a:cs typeface="Arial Narrow Bold"/>
            <a:sym typeface="Arial Narrow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8F8F8F"/>
      </a:accent3>
      <a:accent4>
        <a:srgbClr val="707070"/>
      </a:accent4>
      <a:accent5>
        <a:srgbClr val="AAE2CA"/>
      </a:accent5>
      <a:accent6>
        <a:srgbClr val="2D2DB9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0CC99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ctr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 Narrow Bold"/>
            <a:ea typeface="Arial Narrow Bold"/>
            <a:cs typeface="Arial Narrow Bold"/>
            <a:sym typeface="Arial Narrow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CC99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 Narrow Bold"/>
            <a:ea typeface="Arial Narrow Bold"/>
            <a:cs typeface="Arial Narrow Bold"/>
            <a:sym typeface="Arial Narrow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4444</TotalTime>
  <Words>5308</Words>
  <Application>Microsoft Macintosh PowerPoint</Application>
  <PresentationFormat>On-screen Show (4:3)</PresentationFormat>
  <Paragraphs>1196</Paragraphs>
  <Slides>46</Slides>
  <Notes>45</Notes>
  <HiddenSlides>2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62" baseType="lpstr">
      <vt:lpstr>Calibri Bold</vt:lpstr>
      <vt:lpstr>Calibri Bold Italic</vt:lpstr>
      <vt:lpstr>Times New Roman Bold</vt:lpstr>
      <vt:lpstr>Arial</vt:lpstr>
      <vt:lpstr>Arial Narrow Bold</vt:lpstr>
      <vt:lpstr>Avenir Roman</vt:lpstr>
      <vt:lpstr>Calibri</vt:lpstr>
      <vt:lpstr>Courier</vt:lpstr>
      <vt:lpstr>Courier New</vt:lpstr>
      <vt:lpstr>Courier New Bold</vt:lpstr>
      <vt:lpstr>Helvetica</vt:lpstr>
      <vt:lpstr>Menlo-Regular</vt:lpstr>
      <vt:lpstr>Times New Roman</vt:lpstr>
      <vt:lpstr>Wingdings</vt:lpstr>
      <vt:lpstr>Wingdings 2</vt:lpstr>
      <vt:lpstr>Default</vt:lpstr>
      <vt:lpstr>Machine-Level Programming : Advanced Datatypes: Arrays, Structs, and Unions  cs154 Introduction to Computer Systems  Junchen Jiang  </vt:lpstr>
      <vt:lpstr>Back to Data</vt:lpstr>
      <vt:lpstr>Accessing lower register bits</vt:lpstr>
      <vt:lpstr>Today</vt:lpstr>
      <vt:lpstr>Array Allocation</vt:lpstr>
      <vt:lpstr>Array Example</vt:lpstr>
      <vt:lpstr>Array Access Example</vt:lpstr>
      <vt:lpstr>Array Loop Example</vt:lpstr>
      <vt:lpstr>Array Loop Example</vt:lpstr>
      <vt:lpstr>Pointer Arithmetic</vt:lpstr>
      <vt:lpstr>Pointers and Arrays</vt:lpstr>
      <vt:lpstr>Today</vt:lpstr>
      <vt:lpstr>Multidimensional (Nested) Arrays</vt:lpstr>
      <vt:lpstr>Multidimensional (Nested) Arrays</vt:lpstr>
      <vt:lpstr>Nested Array Example</vt:lpstr>
      <vt:lpstr>Nested Array Row Access</vt:lpstr>
      <vt:lpstr>Nested Array Row Access Code</vt:lpstr>
      <vt:lpstr>Nested Array Element Access</vt:lpstr>
      <vt:lpstr>Nested Array Element Access Code</vt:lpstr>
      <vt:lpstr>Nested Array Element Access Code</vt:lpstr>
      <vt:lpstr>Nested Array Element Access Code</vt:lpstr>
      <vt:lpstr>Nested Array Element Access Code</vt:lpstr>
      <vt:lpstr>Multi-Level Array Example</vt:lpstr>
      <vt:lpstr>Element Access in Multi-Level Array</vt:lpstr>
      <vt:lpstr>Array Element Accesses</vt:lpstr>
      <vt:lpstr>Today</vt:lpstr>
      <vt:lpstr>Structure Representation</vt:lpstr>
      <vt:lpstr>Generating Pointer to Structure Member</vt:lpstr>
      <vt:lpstr>Example: Following Linked List</vt:lpstr>
      <vt:lpstr>Example: Following Linked List</vt:lpstr>
      <vt:lpstr>Example: Following Linked List</vt:lpstr>
      <vt:lpstr>Example: Following Linked List</vt:lpstr>
      <vt:lpstr>Example: Following Linked List</vt:lpstr>
      <vt:lpstr>Structures &amp; Alignment</vt:lpstr>
      <vt:lpstr>Structures &amp; Alignment</vt:lpstr>
      <vt:lpstr>Structures &amp; Alignment</vt:lpstr>
      <vt:lpstr>Saving Space</vt:lpstr>
      <vt:lpstr>Arrays of Structures</vt:lpstr>
      <vt:lpstr>Specific Cases of Alignment (x86-64)</vt:lpstr>
      <vt:lpstr>Today</vt:lpstr>
      <vt:lpstr>Union Allocation</vt:lpstr>
      <vt:lpstr>Union Example</vt:lpstr>
      <vt:lpstr>Union Example</vt:lpstr>
      <vt:lpstr>Summary</vt:lpstr>
      <vt:lpstr>Alignment Principles</vt:lpstr>
      <vt:lpstr>Example of circumventing type system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Machine-Level Programming : Arrays, Structs, and Unions  cs154 Introduction to Computer Systems Lecture 9 Section 3.8, 3.9 </dc:title>
  <cp:lastModifiedBy>Junchen Jiang</cp:lastModifiedBy>
  <cp:revision>470</cp:revision>
  <cp:lastPrinted>2017-04-14T19:31:43Z</cp:lastPrinted>
  <dcterms:modified xsi:type="dcterms:W3CDTF">2020-04-22T16:08:24Z</dcterms:modified>
</cp:coreProperties>
</file>