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35"/>
  </p:notesMasterIdLst>
  <p:sldIdLst>
    <p:sldId id="317" r:id="rId3"/>
    <p:sldId id="470" r:id="rId4"/>
    <p:sldId id="382" r:id="rId5"/>
    <p:sldId id="432" r:id="rId6"/>
    <p:sldId id="471" r:id="rId7"/>
    <p:sldId id="472" r:id="rId8"/>
    <p:sldId id="473" r:id="rId9"/>
    <p:sldId id="474" r:id="rId10"/>
    <p:sldId id="475" r:id="rId11"/>
    <p:sldId id="482" r:id="rId12"/>
    <p:sldId id="476" r:id="rId13"/>
    <p:sldId id="477" r:id="rId14"/>
    <p:sldId id="478" r:id="rId15"/>
    <p:sldId id="479" r:id="rId16"/>
    <p:sldId id="439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36" r:id="rId31"/>
    <p:sldId id="502" r:id="rId32"/>
    <p:sldId id="503" r:id="rId33"/>
    <p:sldId id="504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 autoAdjust="0"/>
    <p:restoredTop sz="88874" autoAdjust="0"/>
  </p:normalViewPr>
  <p:slideViewPr>
    <p:cSldViewPr>
      <p:cViewPr varScale="1">
        <p:scale>
          <a:sx n="112" d="100"/>
          <a:sy n="112" d="100"/>
        </p:scale>
        <p:origin x="1968" y="184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96-3147-AE03-69330904ACDE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3147-AE03-69330904ACDE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3147-AE03-69330904ACDE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3147-AE03-69330904ACDE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96-3147-AE03-69330904ACDE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96-3147-AE03-69330904A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15780272"/>
        <c:axId val="-1754031360"/>
      </c:lineChart>
      <c:catAx>
        <c:axId val="-181578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-1754031360"/>
        <c:crossesAt val="0"/>
        <c:auto val="1"/>
        <c:lblAlgn val="ctr"/>
        <c:lblOffset val="100"/>
        <c:noMultiLvlLbl val="0"/>
      </c:catAx>
      <c:valAx>
        <c:axId val="-1754031360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-181578027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Locating</a:t>
            </a:r>
            <a:r>
              <a:rPr lang="en-US" baseline="0" dirty="0"/>
              <a:t> set:</a:t>
            </a:r>
          </a:p>
          <a:p>
            <a:endParaRPr lang="en-US" baseline="0" dirty="0"/>
          </a:p>
          <a:p>
            <a:r>
              <a:rPr lang="en-US" baseline="0" dirty="0"/>
              <a:t>Can only be one set</a:t>
            </a:r>
          </a:p>
          <a:p>
            <a:r>
              <a:rPr lang="en-US" baseline="0" dirty="0"/>
              <a:t>Set number = Memory block number %  number of sets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7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Ask: if s = 2,</a:t>
            </a:r>
            <a:r>
              <a:rPr lang="en-US" baseline="0" dirty="0"/>
              <a:t> i.e., a total of 4 sets,</a:t>
            </a:r>
          </a:p>
          <a:p>
            <a:r>
              <a:rPr lang="en-US" baseline="0" dirty="0"/>
              <a:t>And the address is 8 bits, how many bits of tag there are?</a:t>
            </a:r>
          </a:p>
          <a:p>
            <a:endParaRPr lang="en-US" baseline="0" dirty="0"/>
          </a:p>
          <a:p>
            <a:r>
              <a:rPr lang="en-US" baseline="0" dirty="0"/>
              <a:t>Answer: 64 </a:t>
            </a:r>
            <a:r>
              <a:rPr lang="mr-IN" baseline="0" dirty="0"/>
              <a:t>–</a:t>
            </a:r>
            <a:r>
              <a:rPr lang="en-US" baseline="0" dirty="0"/>
              <a:t> 3 </a:t>
            </a:r>
            <a:r>
              <a:rPr lang="mr-IN" baseline="0" dirty="0"/>
              <a:t>–</a:t>
            </a:r>
            <a:r>
              <a:rPr lang="en-US" baseline="0" dirty="0"/>
              <a:t> 2 = 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1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5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39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5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7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8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0FC8B-A6C6-9D47-A748-EF5366235BD0}" type="slidenum">
              <a:rPr lang="en-US"/>
              <a:pPr/>
              <a:t>29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4" y="4343707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8" tIns="44959" rIns="89918" bIns="44959">
            <a:prstTxWarp prst="textNoShape">
              <a:avLst/>
            </a:prstTxWarp>
          </a:bodyPr>
          <a:lstStyle/>
          <a:p>
            <a:r>
              <a:rPr lang="en-US" dirty="0"/>
              <a:t>Each memory block is B bytes, B=2^b</a:t>
            </a:r>
          </a:p>
        </p:txBody>
      </p:sp>
    </p:spTree>
    <p:extLst>
      <p:ext uri="{BB962C8B-B14F-4D97-AF65-F5344CB8AC3E}">
        <p14:creationId xmlns:p14="http://schemas.microsoft.com/office/powerpoint/2010/main" val="179294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ym typeface="Wingdings"/>
              </a:rPr>
              <a:t>Slower technologies are cheaper, so they can be made bigger while are still affordable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what a program needs would</a:t>
            </a:r>
            <a:r>
              <a:rPr lang="en-US" baseline="0" dirty="0"/>
              <a:t> be from the DRAM (let’s focus on this part)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0065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754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2590800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</a:rPr>
              <a:t>The Memory Hierarchy and Caches</a:t>
            </a:r>
            <a:br>
              <a:rPr lang="en-US" b="1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CS154, Spring 2020, Prof. Yanjing Li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Intro to Computer Systems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b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Book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Sections 6.1-6.5</a:t>
            </a:r>
            <a:endParaRPr lang="en-US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D452-2191-8549-9DD7-F404E831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689600"/>
            <a:ext cx="8382000" cy="1143000"/>
          </a:xfrm>
        </p:spPr>
        <p:txBody>
          <a:bodyPr/>
          <a:lstStyle/>
          <a:p>
            <a:r>
              <a:rPr lang="en-US" dirty="0"/>
              <a:t>CPU Core (incl L1, L2), L3, and DRAM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D4331FB-F909-3F43-8C35-89DDB54A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447800"/>
            <a:ext cx="8382000" cy="39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DF5C8-6BDA-0942-A7ED-3902618831D8}"/>
              </a:ext>
            </a:extLst>
          </p:cNvPr>
          <p:cNvSpPr txBox="1"/>
          <p:nvPr/>
        </p:nvSpPr>
        <p:spPr>
          <a:xfrm>
            <a:off x="4569484" y="5115580"/>
            <a:ext cx="3035639" cy="5232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Intel </a:t>
            </a:r>
            <a:r>
              <a:rPr lang="en-US" sz="2800" dirty="0" err="1"/>
              <a:t>Skylake</a:t>
            </a:r>
            <a:r>
              <a:rPr lang="en-US" sz="2800" dirty="0"/>
              <a:t> Server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B024AD-3362-1C4A-A70B-D4E68F32A5D8}"/>
              </a:ext>
            </a:extLst>
          </p:cNvPr>
          <p:cNvGrpSpPr/>
          <p:nvPr/>
        </p:nvGrpSpPr>
        <p:grpSpPr>
          <a:xfrm rot="16200000">
            <a:off x="2357438" y="-1800548"/>
            <a:ext cx="1698625" cy="5194300"/>
            <a:chOff x="5949950" y="1635347"/>
            <a:chExt cx="1698625" cy="5194300"/>
          </a:xfrm>
        </p:grpSpPr>
        <p:pic>
          <p:nvPicPr>
            <p:cNvPr id="6" name="Picture 37" descr="samsung-dimm-better.jpg">
              <a:extLst>
                <a:ext uri="{FF2B5EF4-FFF2-40B4-BE49-F238E27FC236}">
                  <a16:creationId xmlns:a16="http://schemas.microsoft.com/office/drawing/2014/main" id="{ACDE736B-BFFA-8A42-B01A-24583F9D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2" y="1635347"/>
              <a:ext cx="1312863" cy="519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48">
              <a:extLst>
                <a:ext uri="{FF2B5EF4-FFF2-40B4-BE49-F238E27FC236}">
                  <a16:creationId xmlns:a16="http://schemas.microsoft.com/office/drawing/2014/main" id="{EFFBBBAD-2FAB-C44F-B03E-8D7473CA3B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46788" y="4089880"/>
              <a:ext cx="42068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56">
              <a:extLst>
                <a:ext uri="{FF2B5EF4-FFF2-40B4-BE49-F238E27FC236}">
                  <a16:creationId xmlns:a16="http://schemas.microsoft.com/office/drawing/2014/main" id="{BF5D080C-C7BB-D546-842F-BE21AEE2D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25988" y="3886680"/>
              <a:ext cx="4756150" cy="666750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C10E06B5-0531-B744-8205-331D1153A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799931" y="4036699"/>
              <a:ext cx="2640013" cy="523875"/>
            </a:xfrm>
            <a:prstGeom prst="rect">
              <a:avLst/>
            </a:prstGeom>
            <a:solidFill>
              <a:srgbClr val="C0C0C0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DRAM BANKS</a:t>
              </a: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6853F764-0D07-6F4B-B9FD-6EDAD1FE7F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16637" y="3762856"/>
              <a:ext cx="320675" cy="654050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282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571501"/>
            <a:ext cx="8382000" cy="1143000"/>
          </a:xfrm>
        </p:spPr>
        <p:txBody>
          <a:bodyPr/>
          <a:lstStyle/>
          <a:p>
            <a:r>
              <a:rPr lang="en-US" dirty="0"/>
              <a:t>Why Does Memory Hierarchy 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530" y="1600200"/>
            <a:ext cx="8382000" cy="3962400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r>
              <a:rPr lang="en-US" sz="2400" dirty="0"/>
              <a:t>Memory hierarchies only work if </a:t>
            </a:r>
            <a:r>
              <a:rPr lang="mr-IN" sz="2400" dirty="0"/>
              <a:t>…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small, fast memory actually stores data that is used/re-used by the processor at a given time</a:t>
            </a:r>
          </a:p>
          <a:p>
            <a:pPr lvl="1"/>
            <a:r>
              <a:rPr lang="en-US" sz="2400" dirty="0"/>
              <a:t>Do they???</a:t>
            </a:r>
          </a:p>
        </p:txBody>
      </p:sp>
    </p:spTree>
    <p:extLst>
      <p:ext uri="{BB962C8B-B14F-4D97-AF65-F5344CB8AC3E}">
        <p14:creationId xmlns:p14="http://schemas.microsoft.com/office/powerpoint/2010/main" val="16658526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Locality!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pPr>
              <a:buNone/>
            </a:pPr>
            <a:r>
              <a:rPr lang="en-US" sz="2800" dirty="0"/>
              <a:t>The key to bridging this CPU-Memory gap is a fundamental property of computer programs known as </a:t>
            </a:r>
            <a:r>
              <a:rPr lang="en-US" sz="2800" dirty="0">
                <a:solidFill>
                  <a:srgbClr val="FF0000"/>
                </a:solidFill>
              </a:rPr>
              <a:t>locality</a:t>
            </a:r>
          </a:p>
        </p:txBody>
      </p:sp>
    </p:spTree>
    <p:extLst>
      <p:ext uri="{BB962C8B-B14F-4D97-AF65-F5344CB8AC3E}">
        <p14:creationId xmlns:p14="http://schemas.microsoft.com/office/powerpoint/2010/main" val="41211048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 algn="l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 algn="l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1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2946142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2888" y="3373160"/>
            <a:ext cx="259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Spatial locality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9225" y="3834825"/>
            <a:ext cx="302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Temporal locality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688" y="4656892"/>
            <a:ext cx="259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Spatial locality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3025" y="5054025"/>
            <a:ext cx="302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Temporal locality</a:t>
            </a:r>
          </a:p>
        </p:txBody>
      </p:sp>
    </p:spTree>
    <p:extLst>
      <p:ext uri="{BB962C8B-B14F-4D97-AF65-F5344CB8AC3E}">
        <p14:creationId xmlns:p14="http://schemas.microsoft.com/office/powerpoint/2010/main" val="134716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Claim:</a:t>
            </a:r>
            <a:r>
              <a:rPr lang="en-US" sz="2400" dirty="0"/>
              <a:t> Being able to look at code and get a qualitative sense of its locality is a key skill for a professional programmer.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/>
              <a:t>: Can you permute the loops so that the function scans the 3-d array </a:t>
            </a:r>
            <a:r>
              <a:rPr lang="en-US" sz="2400" b="0" dirty="0">
                <a:latin typeface="Courier New"/>
                <a:cs typeface="Courier New"/>
              </a:rPr>
              <a:t>a </a:t>
            </a:r>
            <a:r>
              <a:rPr lang="en-US" sz="2400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765550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34215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442325" cy="5191125"/>
          </a:xfrm>
        </p:spPr>
        <p:txBody>
          <a:bodyPr/>
          <a:lstStyle/>
          <a:p>
            <a:r>
              <a:rPr lang="en-US" sz="2000" dirty="0"/>
              <a:t>Why do memory hierarchies work?</a:t>
            </a:r>
          </a:p>
          <a:p>
            <a:pPr lvl="1"/>
            <a:r>
              <a:rPr lang="en-US" sz="1800" dirty="0"/>
              <a:t>Because of locality, programs tend to access the data at level k more often than they access the data at level k+1. </a:t>
            </a:r>
          </a:p>
          <a:p>
            <a:pPr lvl="1"/>
            <a:r>
              <a:rPr lang="en-US" sz="1800" dirty="0"/>
              <a:t>Thus, the storage at level k+1 can be slower, and thus larger and cheaper per bit.</a:t>
            </a:r>
          </a:p>
          <a:p>
            <a:endParaRPr lang="en-US" sz="2000" b="0" dirty="0"/>
          </a:p>
          <a:p>
            <a:r>
              <a:rPr lang="en-US" sz="2000" b="0" dirty="0"/>
              <a:t>The memory hierarchy creates a </a:t>
            </a:r>
            <a:r>
              <a:rPr lang="en-US" sz="2000" b="0" dirty="0">
                <a:solidFill>
                  <a:srgbClr val="00B050"/>
                </a:solidFill>
              </a:rPr>
              <a:t>large</a:t>
            </a:r>
            <a:r>
              <a:rPr lang="en-US" sz="2000" b="0" dirty="0"/>
              <a:t> pool of storage that costs as much as the </a:t>
            </a:r>
            <a:r>
              <a:rPr lang="en-US" sz="2000" b="0" dirty="0">
                <a:solidFill>
                  <a:srgbClr val="00B050"/>
                </a:solidFill>
              </a:rPr>
              <a:t>cheap</a:t>
            </a:r>
            <a:r>
              <a:rPr lang="en-US" sz="2000" b="0" dirty="0"/>
              <a:t> storage near the bottom, but that serves data to programs at the rate of the </a:t>
            </a:r>
            <a:r>
              <a:rPr lang="en-US" sz="2000" b="0" dirty="0">
                <a:solidFill>
                  <a:srgbClr val="00B050"/>
                </a:solidFill>
              </a:rPr>
              <a:t>fast</a:t>
            </a:r>
            <a:r>
              <a:rPr lang="en-US" sz="2000" b="0" dirty="0"/>
              <a:t> storage near the top.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Fundamental idea of a memory hierarchy:</a:t>
            </a:r>
          </a:p>
          <a:p>
            <a:pPr lvl="1"/>
            <a:r>
              <a:rPr lang="en-US" sz="1800" dirty="0"/>
              <a:t>A smaller, faster memory that acts as a staging area for a subset of the data in a larger, slower memory</a:t>
            </a:r>
          </a:p>
          <a:p>
            <a:pPr lvl="1"/>
            <a:r>
              <a:rPr lang="en-US" sz="1800" dirty="0"/>
              <a:t>For each k, the faster, smaller device at level k serves as a cache for the larger, slower device at level k+1.</a:t>
            </a:r>
          </a:p>
          <a:p>
            <a:endParaRPr lang="en-US" sz="2000" b="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charset="0"/>
                <a:ea typeface="Calibri" charset="0"/>
                <a:cs typeface="Calibri" charset="0"/>
              </a:rPr>
              <a:t>Now, Back to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5968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0" y="-806427"/>
            <a:ext cx="7772400" cy="2887662"/>
          </a:xfrm>
        </p:spPr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135" y="2348591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327" y="4343400"/>
            <a:ext cx="161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viewed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172429"/>
            <a:ext cx="3829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called “cache blocks”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(Typical: 32, 64 bytes)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3094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111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838200"/>
            <a:ext cx="7772400" cy="2887662"/>
          </a:xfrm>
        </p:spPr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135" y="2348591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327" y="4343400"/>
            <a:ext cx="161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791200" y="3962400"/>
            <a:ext cx="29718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</a:rPr>
              <a:t>The degree to which the cache exploits locality can be quantified as </a:t>
            </a:r>
            <a:r>
              <a:rPr lang="en-US" sz="2400" i="1" dirty="0">
                <a:latin typeface="Calibri" pitchFamily="34" charset="0"/>
              </a:rPr>
              <a:t>hit rate </a:t>
            </a:r>
            <a:r>
              <a:rPr lang="en-US" sz="2400" dirty="0">
                <a:latin typeface="Calibri" pitchFamily="34" charset="0"/>
              </a:rPr>
              <a:t>=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</a:rPr>
              <a:t># hits / # accesses</a:t>
            </a:r>
          </a:p>
        </p:txBody>
      </p:sp>
    </p:spTree>
    <p:extLst>
      <p:ext uri="{BB962C8B-B14F-4D97-AF65-F5344CB8AC3E}">
        <p14:creationId xmlns:p14="http://schemas.microsoft.com/office/powerpoint/2010/main" val="1801739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2467"/>
            <a:ext cx="7772400" cy="2887662"/>
          </a:xfrm>
        </p:spPr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553" y="2240280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607" y="4343400"/>
            <a:ext cx="161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91200" y="3962400"/>
            <a:ext cx="29718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</a:rPr>
              <a:t>The degree to which the cache fails to exploit locality is its </a:t>
            </a:r>
            <a:r>
              <a:rPr lang="en-US" sz="2400" i="1" dirty="0">
                <a:latin typeface="Calibri" pitchFamily="34" charset="0"/>
              </a:rPr>
              <a:t>miss rate </a:t>
            </a:r>
            <a:r>
              <a:rPr lang="en-US" sz="2400" dirty="0">
                <a:latin typeface="Calibri" pitchFamily="34" charset="0"/>
              </a:rPr>
              <a:t>=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</a:rPr>
              <a:t># misses / # accesses</a:t>
            </a:r>
          </a:p>
        </p:txBody>
      </p:sp>
    </p:spTree>
    <p:extLst>
      <p:ext uri="{BB962C8B-B14F-4D97-AF65-F5344CB8AC3E}">
        <p14:creationId xmlns:p14="http://schemas.microsoft.com/office/powerpoint/2010/main" val="47924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495800" cy="5435600"/>
          </a:xfrm>
        </p:spPr>
        <p:txBody>
          <a:bodyPr>
            <a:normAutofit/>
          </a:bodyPr>
          <a:lstStyle/>
          <a:p>
            <a:pPr marL="2794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Current topics: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Intro to memory hierarchy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Caches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52400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52400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52400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Circuits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52400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Gates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52400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Register-Transfer Level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2400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Microarchitecture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52400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Instruction Set Architecture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52400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Operating System/Virtual Machines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52400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Programming Language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52400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52400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52400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Register-Transfer Level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63512" y="3687827"/>
            <a:ext cx="4214813" cy="471487"/>
          </a:xfrm>
          <a:prstGeom prst="rect">
            <a:avLst/>
          </a:prstGeom>
          <a:noFill/>
          <a:ln w="603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232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533400"/>
            <a:ext cx="7591425" cy="762000"/>
          </a:xfrm>
        </p:spPr>
        <p:txBody>
          <a:bodyPr/>
          <a:lstStyle/>
          <a:p>
            <a:r>
              <a:rPr lang="en-US" dirty="0"/>
              <a:t>Basic Flow for a “Mem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Reg</a:t>
            </a:r>
            <a:r>
              <a:rPr lang="en-US" dirty="0">
                <a:sym typeface="Wingdings" panose="05000000000000000000" pitchFamily="2" charset="2"/>
              </a:rPr>
              <a:t>”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Wingdings" panose="05000000000000000000" pitchFamily="2" charset="2"/>
              </a:rPr>
              <a:t>mov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7315200" cy="495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 bwMode="auto">
          <a:xfrm>
            <a:off x="6705600" y="1790114"/>
            <a:ext cx="2286000" cy="838200"/>
          </a:xfrm>
          <a:prstGeom prst="wedgeRectCallout">
            <a:avLst>
              <a:gd name="adj1" fmla="val -38966"/>
              <a:gd name="adj2" fmla="val 93045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</a:rPr>
              <a:t>How </a:t>
            </a:r>
            <a:r>
              <a:rPr lang="en-US" sz="2400">
                <a:latin typeface="Calibri" pitchFamily="34" charset="0"/>
              </a:rPr>
              <a:t>to check if there’s a match?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6858000" y="4171071"/>
            <a:ext cx="2133599" cy="838200"/>
          </a:xfrm>
          <a:prstGeom prst="wedgeRectCallout">
            <a:avLst>
              <a:gd name="adj1" fmla="val -45404"/>
              <a:gd name="adj2" fmla="val 72682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</a:rPr>
              <a:t>Which block to replace?</a:t>
            </a:r>
          </a:p>
        </p:txBody>
      </p:sp>
    </p:spTree>
    <p:extLst>
      <p:ext uri="{BB962C8B-B14F-4D97-AF65-F5344CB8AC3E}">
        <p14:creationId xmlns:p14="http://schemas.microsoft.com/office/powerpoint/2010/main" val="629072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Design and Organization (S, E, B)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1616" y="1344634"/>
            <a:ext cx="14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030224" y="2302300"/>
            <a:ext cx="181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 (cache block)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165781" y="5112603"/>
            <a:ext cx="3011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Cache size:</a:t>
            </a:r>
          </a:p>
          <a:p>
            <a:r>
              <a:rPr lang="en-US" sz="2400" i="1" dirty="0">
                <a:latin typeface="Calibri" pitchFamily="34" charset="0"/>
              </a:rPr>
              <a:t>C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8998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79" y="328381"/>
            <a:ext cx="7592093" cy="762000"/>
          </a:xfrm>
        </p:spPr>
        <p:txBody>
          <a:bodyPr/>
          <a:lstStyle/>
          <a:p>
            <a:r>
              <a:rPr lang="en-US" dirty="0"/>
              <a:t>Cache Read: </a:t>
            </a:r>
            <a:br>
              <a:rPr lang="en-US" dirty="0"/>
            </a:br>
            <a:r>
              <a:rPr lang="en-US" dirty="0"/>
              <a:t>How Do I Find My Data?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9180" y="1344634"/>
            <a:ext cx="153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 pitchFamily="34" charset="0"/>
              </a:rPr>
              <a:t>E  </a:t>
            </a:r>
            <a:r>
              <a:rPr lang="en-US" sz="1800" dirty="0">
                <a:latin typeface="Calibri" pitchFamily="34" charset="0"/>
              </a:rPr>
              <a:t>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79643" y="631454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22664" y="6161353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48148" y="543925"/>
            <a:ext cx="3061594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5888" indent="-115888" algn="l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 algn="l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 has matching tag</a:t>
            </a:r>
          </a:p>
          <a:p>
            <a:pPr marL="115888" indent="-115888" algn="l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 algn="l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 at offset</a:t>
            </a:r>
          </a:p>
        </p:txBody>
      </p:sp>
    </p:spTree>
    <p:extLst>
      <p:ext uri="{BB962C8B-B14F-4D97-AF65-F5344CB8AC3E}">
        <p14:creationId xmlns:p14="http://schemas.microsoft.com/office/powerpoint/2010/main" val="1217606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53855"/>
            <a:ext cx="7592093" cy="762000"/>
          </a:xfrm>
        </p:spPr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3515535"/>
            <a:ext cx="240458" cy="2580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376" y="460652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S = 2</a:t>
            </a:r>
            <a:r>
              <a:rPr lang="en-US" sz="1800" b="1" baseline="30000" dirty="0">
                <a:latin typeface="Calibri" pitchFamily="34" charset="0"/>
              </a:rPr>
              <a:t>s</a:t>
            </a:r>
            <a:r>
              <a:rPr lang="en-US" sz="1800" b="1" dirty="0">
                <a:latin typeface="Calibri" pitchFamily="34" charset="0"/>
              </a:rPr>
              <a:t> sets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7018" y="1110111"/>
            <a:ext cx="56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>
                <a:latin typeface="Calibri" pitchFamily="34" charset="0"/>
              </a:rPr>
              <a:t>Direct mapped: One block per set</a:t>
            </a:r>
          </a:p>
          <a:p>
            <a:pPr algn="l" eaLnBrk="0" hangingPunct="0"/>
            <a:r>
              <a:rPr lang="en-US" sz="2400" dirty="0">
                <a:latin typeface="Calibri" pitchFamily="34" charset="0"/>
              </a:rPr>
              <a:t>Assume: cache block size 8 bytes (B=8, b=3)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37689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37689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37689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100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4191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4305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4305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4305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4305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4305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3505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3619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3619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3619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3619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3619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3619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3619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3619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3619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3619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55626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5676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5676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5676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5676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56769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5676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5676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5676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5676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5676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31184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44109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find set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143774" y="2423953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134374" y="2423953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896374" y="2423953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0" y="2037421"/>
            <a:ext cx="26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 (8 bytes):</a:t>
            </a:r>
          </a:p>
        </p:txBody>
      </p:sp>
      <p:sp>
        <p:nvSpPr>
          <p:cNvPr id="63" name="AutoShape 16"/>
          <p:cNvSpPr>
            <a:spLocks/>
          </p:cNvSpPr>
          <p:nvPr/>
        </p:nvSpPr>
        <p:spPr bwMode="auto">
          <a:xfrm rot="16200000" flipV="1">
            <a:off x="6524774" y="2392819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4" name="AutoShape 16"/>
          <p:cNvSpPr>
            <a:spLocks/>
          </p:cNvSpPr>
          <p:nvPr/>
        </p:nvSpPr>
        <p:spPr bwMode="auto">
          <a:xfrm rot="16200000" flipV="1">
            <a:off x="7401075" y="2504303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5" name="AutoShape 16"/>
          <p:cNvSpPr>
            <a:spLocks/>
          </p:cNvSpPr>
          <p:nvPr/>
        </p:nvSpPr>
        <p:spPr bwMode="auto">
          <a:xfrm rot="16200000" flipV="1">
            <a:off x="8086874" y="2580502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01068" y="2936279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66569" y="2935069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39491" y="2935069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18" y="49911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(s=2)</a:t>
            </a:r>
          </a:p>
        </p:txBody>
      </p:sp>
    </p:spTree>
    <p:extLst>
      <p:ext uri="{BB962C8B-B14F-4D97-AF65-F5344CB8AC3E}">
        <p14:creationId xmlns:p14="http://schemas.microsoft.com/office/powerpoint/2010/main" val="52940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524000" y="4191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3780630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3780630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3780630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3440668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Address of </a:t>
            </a:r>
            <a:r>
              <a:rPr lang="en-US" sz="1800" b="1" dirty="0" err="1">
                <a:latin typeface="Calibri" pitchFamily="34" charset="0"/>
              </a:rPr>
              <a:t>int</a:t>
            </a:r>
            <a:r>
              <a:rPr lang="en-US" sz="1800" b="1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4202668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431696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431696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431696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4316968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431696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431696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431696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4316968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4316968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4316968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37124" y="3181506"/>
            <a:ext cx="417890" cy="215783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6" y="3935189"/>
            <a:ext cx="3782623" cy="382689"/>
          </a:xfrm>
          <a:prstGeom prst="bentConnector3">
            <a:avLst>
              <a:gd name="adj1" fmla="val 1002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3593068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match: assume yes = hit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4116511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3593068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  <a:endCxn id="157" idx="2"/>
          </p:cNvCxnSpPr>
          <p:nvPr/>
        </p:nvCxnSpPr>
        <p:spPr bwMode="auto">
          <a:xfrm rot="5400000">
            <a:off x="5976408" y="2324037"/>
            <a:ext cx="570290" cy="4025173"/>
          </a:xfrm>
          <a:prstGeom prst="bentConnector3">
            <a:avLst>
              <a:gd name="adj1" fmla="val 14008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50408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4320564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" y="1302603"/>
            <a:ext cx="435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>
                <a:latin typeface="Calibri" pitchFamily="34" charset="0"/>
              </a:rPr>
              <a:t>Direct mapped: One block per set</a:t>
            </a:r>
          </a:p>
          <a:p>
            <a:pPr algn="l" eaLnBrk="0" hangingPunct="0"/>
            <a:r>
              <a:rPr lang="en-US" sz="24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018" y="253855"/>
            <a:ext cx="7592093" cy="762000"/>
          </a:xfrm>
        </p:spPr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0332" y="4329003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Set 1</a:t>
            </a:r>
          </a:p>
        </p:txBody>
      </p:sp>
    </p:spTree>
    <p:extLst>
      <p:ext uri="{BB962C8B-B14F-4D97-AF65-F5344CB8AC3E}">
        <p14:creationId xmlns:p14="http://schemas.microsoft.com/office/powerpoint/2010/main" val="2105353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524000" y="4191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1400" b="1" dirty="0">
              <a:latin typeface="Calibri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37689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37689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37689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34290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Address of </a:t>
            </a:r>
            <a:r>
              <a:rPr lang="en-US" sz="1800" b="1" dirty="0" err="1">
                <a:latin typeface="Calibri" pitchFamily="34" charset="0"/>
              </a:rPr>
              <a:t>int</a:t>
            </a:r>
            <a:r>
              <a:rPr lang="en-US" sz="1800" b="1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4191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 b="1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43053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43053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4305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43053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43053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43053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31184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39043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3581400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match: assume yes = hit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41048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35814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23123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46482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57266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 err="1">
                <a:latin typeface="Calibri" pitchFamily="34" charset="0"/>
              </a:rPr>
              <a:t>int</a:t>
            </a:r>
            <a:r>
              <a:rPr lang="en-US" sz="1800" b="1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50292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800" b="1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46627" y="6242174"/>
            <a:ext cx="571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No match: </a:t>
            </a:r>
            <a:r>
              <a:rPr lang="en-US" sz="2400" b="1" dirty="0">
                <a:latin typeface="Calibri" pitchFamily="34" charset="0"/>
              </a:rPr>
              <a:t>old block is evicted and replaced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1302603"/>
            <a:ext cx="435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>
                <a:latin typeface="Calibri" pitchFamily="34" charset="0"/>
              </a:rPr>
              <a:t>Direct mapped: One block per set</a:t>
            </a:r>
          </a:p>
          <a:p>
            <a:pPr algn="l" eaLnBrk="0" hangingPunct="0"/>
            <a:r>
              <a:rPr lang="en-US" sz="24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7018" y="253855"/>
            <a:ext cx="7592093" cy="762000"/>
          </a:xfrm>
        </p:spPr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</p:spTree>
    <p:extLst>
      <p:ext uri="{BB962C8B-B14F-4D97-AF65-F5344CB8AC3E}">
        <p14:creationId xmlns:p14="http://schemas.microsoft.com/office/powerpoint/2010/main" val="368543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Example: 2-way set associative cache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7620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334869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blocks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5660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647686" y="1522790"/>
            <a:ext cx="17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572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66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8999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1352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3603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5879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1207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159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63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3365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0845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28325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0809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3742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6095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58346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0622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5951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1902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0706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8108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5588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3068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572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066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8999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1352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3603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5879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1207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7159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5963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3365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0845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8325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0809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3742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6095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58346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0622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5951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1902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0706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8108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5588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3068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4572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6066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18999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1352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3603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5879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1207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7159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5963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3365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0845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28325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0809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3742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6095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58346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0622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5951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1902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0706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68108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5588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3068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4572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6066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18999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1352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3603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5879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1207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7159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5963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3365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0845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28325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0809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3742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6095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58346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0622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5951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1902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0706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68108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5588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3068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  <p:extLst>
      <p:ext uri="{BB962C8B-B14F-4D97-AF65-F5344CB8AC3E}">
        <p14:creationId xmlns:p14="http://schemas.microsoft.com/office/powerpoint/2010/main" val="20556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 bwMode="auto">
          <a:xfrm>
            <a:off x="65660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647686" y="1522790"/>
            <a:ext cx="17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572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066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8999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1352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3603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5879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120788" y="3375269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7159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5963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3365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0845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8325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0809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3742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6095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58346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0622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5951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1902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0706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8108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5588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3068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  <a:endCxn id="108" idx="0"/>
          </p:cNvCxnSpPr>
          <p:nvPr/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  <a:endCxn id="119" idx="0"/>
          </p:cNvCxnSpPr>
          <p:nvPr/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4290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cxnSp>
        <p:nvCxnSpPr>
          <p:cNvPr id="136" name="Straight Connector 135"/>
          <p:cNvCxnSpPr/>
          <p:nvPr/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  <a:endCxn id="124" idx="2"/>
          </p:cNvCxnSpPr>
          <p:nvPr/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Example: 2-way set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213029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 bwMode="auto">
          <a:xfrm>
            <a:off x="65660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770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572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066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8999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1352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3603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5879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120788" y="3375269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7159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5963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3365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084544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832550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0809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3742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6095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58346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0622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5951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1902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0706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8108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5588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3068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  <a:endCxn id="108" idx="0"/>
          </p:cNvCxnSpPr>
          <p:nvPr/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  <a:endCxn id="119" idx="0"/>
          </p:cNvCxnSpPr>
          <p:nvPr/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429000" y="1981200"/>
            <a:ext cx="152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cxnSp>
        <p:nvCxnSpPr>
          <p:cNvPr id="136" name="Straight Connector 135"/>
          <p:cNvCxnSpPr/>
          <p:nvPr/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457200" y="2641599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  <a:endCxn id="124" idx="2"/>
          </p:cNvCxnSpPr>
          <p:nvPr/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/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3399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95889" y="5562600"/>
            <a:ext cx="6301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No match: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One block in set is selected for eviction and replacement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Example: 2-way set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19876499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" y="-856283"/>
            <a:ext cx="8839200" cy="288766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Set Associativity Affects Data Placement</a:t>
            </a:r>
          </a:p>
        </p:txBody>
      </p:sp>
      <p:sp>
        <p:nvSpPr>
          <p:cNvPr id="1434627" name="Rectangle 3"/>
          <p:cNvSpPr>
            <a:spLocks noChangeArrowheads="1"/>
          </p:cNvSpPr>
          <p:nvPr/>
        </p:nvSpPr>
        <p:spPr bwMode="auto">
          <a:xfrm>
            <a:off x="6612255" y="3937884"/>
            <a:ext cx="12192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4628" name="Group 4"/>
          <p:cNvGrpSpPr>
            <a:grpSpLocks/>
          </p:cNvGrpSpPr>
          <p:nvPr/>
        </p:nvGrpSpPr>
        <p:grpSpPr bwMode="auto">
          <a:xfrm>
            <a:off x="6624955" y="3944234"/>
            <a:ext cx="1193800" cy="1054100"/>
            <a:chOff x="1749" y="2308"/>
            <a:chExt cx="752" cy="664"/>
          </a:xfrm>
        </p:grpSpPr>
        <p:sp>
          <p:nvSpPr>
            <p:cNvPr id="1434629" name="Rectangle 5"/>
            <p:cNvSpPr>
              <a:spLocks noChangeArrowheads="1"/>
            </p:cNvSpPr>
            <p:nvPr/>
          </p:nvSpPr>
          <p:spPr bwMode="auto">
            <a:xfrm>
              <a:off x="1749" y="2312"/>
              <a:ext cx="752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0" name="Line 6"/>
            <p:cNvSpPr>
              <a:spLocks noChangeShapeType="1"/>
            </p:cNvSpPr>
            <p:nvPr/>
          </p:nvSpPr>
          <p:spPr bwMode="auto">
            <a:xfrm>
              <a:off x="1837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1" name="Line 7"/>
            <p:cNvSpPr>
              <a:spLocks noChangeShapeType="1"/>
            </p:cNvSpPr>
            <p:nvPr/>
          </p:nvSpPr>
          <p:spPr bwMode="auto">
            <a:xfrm>
              <a:off x="1933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2" name="Line 8"/>
            <p:cNvSpPr>
              <a:spLocks noChangeShapeType="1"/>
            </p:cNvSpPr>
            <p:nvPr/>
          </p:nvSpPr>
          <p:spPr bwMode="auto">
            <a:xfrm>
              <a:off x="2029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3" name="Line 9"/>
            <p:cNvSpPr>
              <a:spLocks noChangeShapeType="1"/>
            </p:cNvSpPr>
            <p:nvPr/>
          </p:nvSpPr>
          <p:spPr bwMode="auto">
            <a:xfrm>
              <a:off x="2125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4" name="Line 10"/>
            <p:cNvSpPr>
              <a:spLocks noChangeShapeType="1"/>
            </p:cNvSpPr>
            <p:nvPr/>
          </p:nvSpPr>
          <p:spPr bwMode="auto">
            <a:xfrm>
              <a:off x="2221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5" name="Line 11"/>
            <p:cNvSpPr>
              <a:spLocks noChangeShapeType="1"/>
            </p:cNvSpPr>
            <p:nvPr/>
          </p:nvSpPr>
          <p:spPr bwMode="auto">
            <a:xfrm>
              <a:off x="2317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6" name="Line 12"/>
            <p:cNvSpPr>
              <a:spLocks noChangeShapeType="1"/>
            </p:cNvSpPr>
            <p:nvPr/>
          </p:nvSpPr>
          <p:spPr bwMode="auto">
            <a:xfrm>
              <a:off x="2413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637" name="Rectangle 13"/>
          <p:cNvSpPr>
            <a:spLocks noChangeArrowheads="1"/>
          </p:cNvSpPr>
          <p:nvPr/>
        </p:nvSpPr>
        <p:spPr bwMode="auto">
          <a:xfrm>
            <a:off x="3387725" y="3967287"/>
            <a:ext cx="1524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9" name="Rectangle 15"/>
          <p:cNvSpPr>
            <a:spLocks noChangeArrowheads="1"/>
          </p:cNvSpPr>
          <p:nvPr/>
        </p:nvSpPr>
        <p:spPr bwMode="auto">
          <a:xfrm>
            <a:off x="2790825" y="3979987"/>
            <a:ext cx="11938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0" name="Line 16"/>
          <p:cNvSpPr>
            <a:spLocks noChangeShapeType="1"/>
          </p:cNvSpPr>
          <p:nvPr/>
        </p:nvSpPr>
        <p:spPr bwMode="auto">
          <a:xfrm>
            <a:off x="29305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>
            <a:off x="30829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2" name="Line 18"/>
          <p:cNvSpPr>
            <a:spLocks noChangeShapeType="1"/>
          </p:cNvSpPr>
          <p:nvPr/>
        </p:nvSpPr>
        <p:spPr bwMode="auto">
          <a:xfrm>
            <a:off x="32353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>
            <a:off x="33877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4" name="Line 20"/>
          <p:cNvSpPr>
            <a:spLocks noChangeShapeType="1"/>
          </p:cNvSpPr>
          <p:nvPr/>
        </p:nvSpPr>
        <p:spPr bwMode="auto">
          <a:xfrm>
            <a:off x="35401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>
            <a:off x="36925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6" name="Line 22"/>
          <p:cNvSpPr>
            <a:spLocks noChangeShapeType="1"/>
          </p:cNvSpPr>
          <p:nvPr/>
        </p:nvSpPr>
        <p:spPr bwMode="auto">
          <a:xfrm>
            <a:off x="3844925" y="3973637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7" name="Rectangle 23"/>
          <p:cNvSpPr>
            <a:spLocks noChangeArrowheads="1"/>
          </p:cNvSpPr>
          <p:nvPr/>
        </p:nvSpPr>
        <p:spPr bwMode="auto">
          <a:xfrm>
            <a:off x="2622550" y="3714875"/>
            <a:ext cx="1520825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Verdana" charset="0"/>
              </a:rPr>
              <a:t>0 1 2 3 4 5 6 7</a:t>
            </a:r>
          </a:p>
        </p:txBody>
      </p:sp>
      <p:sp>
        <p:nvSpPr>
          <p:cNvPr id="1434648" name="Rectangle 24"/>
          <p:cNvSpPr>
            <a:spLocks noChangeArrowheads="1"/>
          </p:cNvSpPr>
          <p:nvPr/>
        </p:nvSpPr>
        <p:spPr bwMode="auto">
          <a:xfrm>
            <a:off x="4491515" y="3691822"/>
            <a:ext cx="14589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0     1      2     3</a:t>
            </a:r>
          </a:p>
        </p:txBody>
      </p:sp>
      <p:sp>
        <p:nvSpPr>
          <p:cNvPr id="1434649" name="Rectangle 25"/>
          <p:cNvSpPr>
            <a:spLocks noChangeArrowheads="1"/>
          </p:cNvSpPr>
          <p:nvPr/>
        </p:nvSpPr>
        <p:spPr bwMode="auto">
          <a:xfrm>
            <a:off x="4478815" y="3944234"/>
            <a:ext cx="3048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0" name="Rectangle 26"/>
          <p:cNvSpPr>
            <a:spLocks noChangeArrowheads="1"/>
          </p:cNvSpPr>
          <p:nvPr/>
        </p:nvSpPr>
        <p:spPr bwMode="auto">
          <a:xfrm>
            <a:off x="4491515" y="3956934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1" name="Line 27"/>
          <p:cNvSpPr>
            <a:spLocks noChangeShapeType="1"/>
          </p:cNvSpPr>
          <p:nvPr/>
        </p:nvSpPr>
        <p:spPr bwMode="auto">
          <a:xfrm>
            <a:off x="4631215" y="3950584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2" name="Rectangle 28"/>
          <p:cNvSpPr>
            <a:spLocks noChangeArrowheads="1"/>
          </p:cNvSpPr>
          <p:nvPr/>
        </p:nvSpPr>
        <p:spPr bwMode="auto">
          <a:xfrm>
            <a:off x="4872515" y="3956934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5012215" y="3950584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4" name="Rectangle 30"/>
          <p:cNvSpPr>
            <a:spLocks noChangeArrowheads="1"/>
          </p:cNvSpPr>
          <p:nvPr/>
        </p:nvSpPr>
        <p:spPr bwMode="auto">
          <a:xfrm>
            <a:off x="5253515" y="3956934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5" name="Line 31"/>
          <p:cNvSpPr>
            <a:spLocks noChangeShapeType="1"/>
          </p:cNvSpPr>
          <p:nvPr/>
        </p:nvSpPr>
        <p:spPr bwMode="auto">
          <a:xfrm>
            <a:off x="5393215" y="3950584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6" name="Rectangle 32"/>
          <p:cNvSpPr>
            <a:spLocks noChangeArrowheads="1"/>
          </p:cNvSpPr>
          <p:nvPr/>
        </p:nvSpPr>
        <p:spPr bwMode="auto">
          <a:xfrm>
            <a:off x="5634515" y="3956934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7" name="Line 33"/>
          <p:cNvSpPr>
            <a:spLocks noChangeShapeType="1"/>
          </p:cNvSpPr>
          <p:nvPr/>
        </p:nvSpPr>
        <p:spPr bwMode="auto">
          <a:xfrm>
            <a:off x="5774215" y="3950584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8" name="Rectangle 34"/>
          <p:cNvSpPr>
            <a:spLocks noChangeArrowheads="1"/>
          </p:cNvSpPr>
          <p:nvPr/>
        </p:nvSpPr>
        <p:spPr bwMode="auto">
          <a:xfrm>
            <a:off x="486692" y="3644588"/>
            <a:ext cx="20390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Set Number</a:t>
            </a:r>
          </a:p>
        </p:txBody>
      </p:sp>
      <p:sp>
        <p:nvSpPr>
          <p:cNvPr id="1434659" name="Rectangle 35"/>
          <p:cNvSpPr>
            <a:spLocks noChangeArrowheads="1"/>
          </p:cNvSpPr>
          <p:nvPr/>
        </p:nvSpPr>
        <p:spPr bwMode="auto">
          <a:xfrm>
            <a:off x="947737" y="4346575"/>
            <a:ext cx="110966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Cache</a:t>
            </a:r>
          </a:p>
        </p:txBody>
      </p:sp>
      <p:sp>
        <p:nvSpPr>
          <p:cNvPr id="1434660" name="Rectangle 36"/>
          <p:cNvSpPr>
            <a:spLocks noChangeArrowheads="1"/>
          </p:cNvSpPr>
          <p:nvPr/>
        </p:nvSpPr>
        <p:spPr bwMode="auto">
          <a:xfrm>
            <a:off x="2784475" y="5117879"/>
            <a:ext cx="1186223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Direct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Mapped</a:t>
            </a:r>
          </a:p>
        </p:txBody>
      </p:sp>
      <p:sp>
        <p:nvSpPr>
          <p:cNvPr id="1434661" name="Rectangle 37"/>
          <p:cNvSpPr>
            <a:spLocks noChangeArrowheads="1"/>
          </p:cNvSpPr>
          <p:nvPr/>
        </p:nvSpPr>
        <p:spPr bwMode="auto">
          <a:xfrm>
            <a:off x="4600575" y="1858962"/>
            <a:ext cx="1524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2" name="Rectangle 38"/>
          <p:cNvSpPr>
            <a:spLocks noChangeArrowheads="1"/>
          </p:cNvSpPr>
          <p:nvPr/>
        </p:nvSpPr>
        <p:spPr bwMode="auto">
          <a:xfrm>
            <a:off x="2784475" y="1871662"/>
            <a:ext cx="4851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3" name="Line 39"/>
          <p:cNvSpPr>
            <a:spLocks noChangeShapeType="1"/>
          </p:cNvSpPr>
          <p:nvPr/>
        </p:nvSpPr>
        <p:spPr bwMode="auto">
          <a:xfrm>
            <a:off x="2924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4" name="Line 40"/>
          <p:cNvSpPr>
            <a:spLocks noChangeShapeType="1"/>
          </p:cNvSpPr>
          <p:nvPr/>
        </p:nvSpPr>
        <p:spPr bwMode="auto">
          <a:xfrm>
            <a:off x="30765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5" name="Line 41"/>
          <p:cNvSpPr>
            <a:spLocks noChangeShapeType="1"/>
          </p:cNvSpPr>
          <p:nvPr/>
        </p:nvSpPr>
        <p:spPr bwMode="auto">
          <a:xfrm>
            <a:off x="32289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6" name="Line 42"/>
          <p:cNvSpPr>
            <a:spLocks noChangeShapeType="1"/>
          </p:cNvSpPr>
          <p:nvPr/>
        </p:nvSpPr>
        <p:spPr bwMode="auto">
          <a:xfrm>
            <a:off x="33813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7" name="Line 43"/>
          <p:cNvSpPr>
            <a:spLocks noChangeShapeType="1"/>
          </p:cNvSpPr>
          <p:nvPr/>
        </p:nvSpPr>
        <p:spPr bwMode="auto">
          <a:xfrm>
            <a:off x="35337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8" name="Line 44"/>
          <p:cNvSpPr>
            <a:spLocks noChangeShapeType="1"/>
          </p:cNvSpPr>
          <p:nvPr/>
        </p:nvSpPr>
        <p:spPr bwMode="auto">
          <a:xfrm>
            <a:off x="3686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9" name="Line 45"/>
          <p:cNvSpPr>
            <a:spLocks noChangeShapeType="1"/>
          </p:cNvSpPr>
          <p:nvPr/>
        </p:nvSpPr>
        <p:spPr bwMode="auto">
          <a:xfrm>
            <a:off x="38385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0" name="Line 46"/>
          <p:cNvSpPr>
            <a:spLocks noChangeShapeType="1"/>
          </p:cNvSpPr>
          <p:nvPr/>
        </p:nvSpPr>
        <p:spPr bwMode="auto">
          <a:xfrm>
            <a:off x="39909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1" name="Line 47"/>
          <p:cNvSpPr>
            <a:spLocks noChangeShapeType="1"/>
          </p:cNvSpPr>
          <p:nvPr/>
        </p:nvSpPr>
        <p:spPr bwMode="auto">
          <a:xfrm>
            <a:off x="41433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2" name="Line 48"/>
          <p:cNvSpPr>
            <a:spLocks noChangeShapeType="1"/>
          </p:cNvSpPr>
          <p:nvPr/>
        </p:nvSpPr>
        <p:spPr bwMode="auto">
          <a:xfrm>
            <a:off x="42957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3" name="Line 49"/>
          <p:cNvSpPr>
            <a:spLocks noChangeShapeType="1"/>
          </p:cNvSpPr>
          <p:nvPr/>
        </p:nvSpPr>
        <p:spPr bwMode="auto">
          <a:xfrm>
            <a:off x="4448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4" name="Line 50"/>
          <p:cNvSpPr>
            <a:spLocks noChangeShapeType="1"/>
          </p:cNvSpPr>
          <p:nvPr/>
        </p:nvSpPr>
        <p:spPr bwMode="auto">
          <a:xfrm>
            <a:off x="46005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5" name="Line 51"/>
          <p:cNvSpPr>
            <a:spLocks noChangeShapeType="1"/>
          </p:cNvSpPr>
          <p:nvPr/>
        </p:nvSpPr>
        <p:spPr bwMode="auto">
          <a:xfrm>
            <a:off x="47529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6" name="Line 52"/>
          <p:cNvSpPr>
            <a:spLocks noChangeShapeType="1"/>
          </p:cNvSpPr>
          <p:nvPr/>
        </p:nvSpPr>
        <p:spPr bwMode="auto">
          <a:xfrm>
            <a:off x="49053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7" name="Line 53"/>
          <p:cNvSpPr>
            <a:spLocks noChangeShapeType="1"/>
          </p:cNvSpPr>
          <p:nvPr/>
        </p:nvSpPr>
        <p:spPr bwMode="auto">
          <a:xfrm>
            <a:off x="50577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8" name="Line 54"/>
          <p:cNvSpPr>
            <a:spLocks noChangeShapeType="1"/>
          </p:cNvSpPr>
          <p:nvPr/>
        </p:nvSpPr>
        <p:spPr bwMode="auto">
          <a:xfrm>
            <a:off x="5210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9" name="Line 55"/>
          <p:cNvSpPr>
            <a:spLocks noChangeShapeType="1"/>
          </p:cNvSpPr>
          <p:nvPr/>
        </p:nvSpPr>
        <p:spPr bwMode="auto">
          <a:xfrm>
            <a:off x="53625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0" name="Line 56"/>
          <p:cNvSpPr>
            <a:spLocks noChangeShapeType="1"/>
          </p:cNvSpPr>
          <p:nvPr/>
        </p:nvSpPr>
        <p:spPr bwMode="auto">
          <a:xfrm>
            <a:off x="55149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1" name="Line 57"/>
          <p:cNvSpPr>
            <a:spLocks noChangeShapeType="1"/>
          </p:cNvSpPr>
          <p:nvPr/>
        </p:nvSpPr>
        <p:spPr bwMode="auto">
          <a:xfrm>
            <a:off x="56673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2" name="Line 58"/>
          <p:cNvSpPr>
            <a:spLocks noChangeShapeType="1"/>
          </p:cNvSpPr>
          <p:nvPr/>
        </p:nvSpPr>
        <p:spPr bwMode="auto">
          <a:xfrm>
            <a:off x="58197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3" name="Line 59"/>
          <p:cNvSpPr>
            <a:spLocks noChangeShapeType="1"/>
          </p:cNvSpPr>
          <p:nvPr/>
        </p:nvSpPr>
        <p:spPr bwMode="auto">
          <a:xfrm>
            <a:off x="5972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4" name="Line 60"/>
          <p:cNvSpPr>
            <a:spLocks noChangeShapeType="1"/>
          </p:cNvSpPr>
          <p:nvPr/>
        </p:nvSpPr>
        <p:spPr bwMode="auto">
          <a:xfrm>
            <a:off x="61245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5" name="Line 61"/>
          <p:cNvSpPr>
            <a:spLocks noChangeShapeType="1"/>
          </p:cNvSpPr>
          <p:nvPr/>
        </p:nvSpPr>
        <p:spPr bwMode="auto">
          <a:xfrm>
            <a:off x="62769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6" name="Line 62"/>
          <p:cNvSpPr>
            <a:spLocks noChangeShapeType="1"/>
          </p:cNvSpPr>
          <p:nvPr/>
        </p:nvSpPr>
        <p:spPr bwMode="auto">
          <a:xfrm>
            <a:off x="64293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7" name="Line 63"/>
          <p:cNvSpPr>
            <a:spLocks noChangeShapeType="1"/>
          </p:cNvSpPr>
          <p:nvPr/>
        </p:nvSpPr>
        <p:spPr bwMode="auto">
          <a:xfrm>
            <a:off x="65817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8" name="Line 64"/>
          <p:cNvSpPr>
            <a:spLocks noChangeShapeType="1"/>
          </p:cNvSpPr>
          <p:nvPr/>
        </p:nvSpPr>
        <p:spPr bwMode="auto">
          <a:xfrm>
            <a:off x="6734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9" name="Line 65"/>
          <p:cNvSpPr>
            <a:spLocks noChangeShapeType="1"/>
          </p:cNvSpPr>
          <p:nvPr/>
        </p:nvSpPr>
        <p:spPr bwMode="auto">
          <a:xfrm>
            <a:off x="68865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0" name="Line 66"/>
          <p:cNvSpPr>
            <a:spLocks noChangeShapeType="1"/>
          </p:cNvSpPr>
          <p:nvPr/>
        </p:nvSpPr>
        <p:spPr bwMode="auto">
          <a:xfrm>
            <a:off x="70389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1" name="Line 67"/>
          <p:cNvSpPr>
            <a:spLocks noChangeShapeType="1"/>
          </p:cNvSpPr>
          <p:nvPr/>
        </p:nvSpPr>
        <p:spPr bwMode="auto">
          <a:xfrm>
            <a:off x="71913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2" name="Line 68"/>
          <p:cNvSpPr>
            <a:spLocks noChangeShapeType="1"/>
          </p:cNvSpPr>
          <p:nvPr/>
        </p:nvSpPr>
        <p:spPr bwMode="auto">
          <a:xfrm>
            <a:off x="73437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3" name="Line 69"/>
          <p:cNvSpPr>
            <a:spLocks noChangeShapeType="1"/>
          </p:cNvSpPr>
          <p:nvPr/>
        </p:nvSpPr>
        <p:spPr bwMode="auto">
          <a:xfrm>
            <a:off x="7496175" y="1865312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4" name="Rectangle 70"/>
          <p:cNvSpPr>
            <a:spLocks noChangeArrowheads="1"/>
          </p:cNvSpPr>
          <p:nvPr/>
        </p:nvSpPr>
        <p:spPr bwMode="auto">
          <a:xfrm>
            <a:off x="2667000" y="1600200"/>
            <a:ext cx="1712913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0 1 2 3 4 5 6 7 8 9</a:t>
            </a:r>
          </a:p>
        </p:txBody>
      </p:sp>
      <p:sp>
        <p:nvSpPr>
          <p:cNvPr id="1434695" name="Rectangle 71"/>
          <p:cNvSpPr>
            <a:spLocks noChangeArrowheads="1"/>
          </p:cNvSpPr>
          <p:nvPr/>
        </p:nvSpPr>
        <p:spPr bwMode="auto">
          <a:xfrm>
            <a:off x="4191000" y="1393825"/>
            <a:ext cx="171291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1 1 1 1 1 1 1 1 1 1 0 1 2 3 4 5 6 7 8 9</a:t>
            </a:r>
          </a:p>
        </p:txBody>
      </p:sp>
      <p:sp>
        <p:nvSpPr>
          <p:cNvPr id="1434696" name="Rectangle 72"/>
          <p:cNvSpPr>
            <a:spLocks noChangeArrowheads="1"/>
          </p:cNvSpPr>
          <p:nvPr/>
        </p:nvSpPr>
        <p:spPr bwMode="auto">
          <a:xfrm>
            <a:off x="5715000" y="1393825"/>
            <a:ext cx="171291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2 2 2 2 2 2 2 2 2 2 0 1 2 3 4 5 6 7 8 9</a:t>
            </a:r>
          </a:p>
        </p:txBody>
      </p:sp>
      <p:sp>
        <p:nvSpPr>
          <p:cNvPr id="1434697" name="Rectangle 73"/>
          <p:cNvSpPr>
            <a:spLocks noChangeArrowheads="1"/>
          </p:cNvSpPr>
          <p:nvPr/>
        </p:nvSpPr>
        <p:spPr bwMode="auto">
          <a:xfrm>
            <a:off x="7086600" y="1393825"/>
            <a:ext cx="81121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911225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Verdana" charset="0"/>
              </a:rPr>
              <a:t>3 3</a:t>
            </a:r>
          </a:p>
          <a:p>
            <a:pPr algn="ctr" defTabSz="911225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Verdana" charset="0"/>
              </a:rPr>
              <a:t>0 1</a:t>
            </a:r>
          </a:p>
        </p:txBody>
      </p:sp>
      <p:sp>
        <p:nvSpPr>
          <p:cNvPr id="1434698" name="Rectangle 74"/>
          <p:cNvSpPr>
            <a:spLocks noChangeArrowheads="1"/>
          </p:cNvSpPr>
          <p:nvPr/>
        </p:nvSpPr>
        <p:spPr bwMode="auto">
          <a:xfrm>
            <a:off x="722312" y="2073275"/>
            <a:ext cx="1411288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Memory</a:t>
            </a:r>
          </a:p>
        </p:txBody>
      </p:sp>
      <p:sp>
        <p:nvSpPr>
          <p:cNvPr id="1434699" name="Rectangle 75"/>
          <p:cNvSpPr>
            <a:spLocks noChangeArrowheads="1"/>
          </p:cNvSpPr>
          <p:nvPr/>
        </p:nvSpPr>
        <p:spPr bwMode="auto">
          <a:xfrm>
            <a:off x="367640" y="1369700"/>
            <a:ext cx="231634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Block number</a:t>
            </a:r>
          </a:p>
        </p:txBody>
      </p:sp>
      <p:sp>
        <p:nvSpPr>
          <p:cNvPr id="1434700" name="Rectangle 76"/>
          <p:cNvSpPr>
            <a:spLocks noChangeArrowheads="1"/>
          </p:cNvSpPr>
          <p:nvPr/>
        </p:nvSpPr>
        <p:spPr bwMode="auto">
          <a:xfrm>
            <a:off x="3110730" y="3019011"/>
            <a:ext cx="466960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Where can block 12 be placed?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4380856" y="5117879"/>
            <a:ext cx="1589732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2-way set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associative</a:t>
            </a: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6426989" y="5117878"/>
            <a:ext cx="1589732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fully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associative</a:t>
            </a:r>
          </a:p>
        </p:txBody>
      </p:sp>
      <p:sp>
        <p:nvSpPr>
          <p:cNvPr id="79" name="Rectangle 36"/>
          <p:cNvSpPr>
            <a:spLocks noChangeArrowheads="1"/>
          </p:cNvSpPr>
          <p:nvPr/>
        </p:nvSpPr>
        <p:spPr bwMode="auto">
          <a:xfrm>
            <a:off x="2604977" y="5801520"/>
            <a:ext cx="1652698" cy="10130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Only into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C00000"/>
                </a:solidFill>
                <a:latin typeface="Verdana" charset="0"/>
              </a:rPr>
              <a:t>set </a:t>
            </a: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4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(12 mod 8)</a:t>
            </a: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4403546" y="5801520"/>
            <a:ext cx="1652697" cy="10130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Anywhere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in set 0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(12 mod 4)</a:t>
            </a: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6581775" y="5910524"/>
            <a:ext cx="145482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Verdana" charset="0"/>
              </a:rPr>
              <a:t>Anywhere</a:t>
            </a:r>
          </a:p>
        </p:txBody>
      </p:sp>
    </p:spTree>
    <p:extLst>
      <p:ext uri="{BB962C8B-B14F-4D97-AF65-F5344CB8AC3E}">
        <p14:creationId xmlns:p14="http://schemas.microsoft.com/office/powerpoint/2010/main" val="21216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27" grpId="0" animBg="1"/>
      <p:bldP spid="1434637" grpId="0" animBg="1"/>
      <p:bldP spid="1434639" grpId="0" animBg="1"/>
      <p:bldP spid="1434640" grpId="0" animBg="1"/>
      <p:bldP spid="1434641" grpId="0" animBg="1"/>
      <p:bldP spid="1434642" grpId="0" animBg="1"/>
      <p:bldP spid="1434643" grpId="0" animBg="1"/>
      <p:bldP spid="1434644" grpId="0" animBg="1"/>
      <p:bldP spid="1434645" grpId="0" animBg="1"/>
      <p:bldP spid="1434646" grpId="0" animBg="1"/>
      <p:bldP spid="1434647" grpId="0"/>
      <p:bldP spid="1434648" grpId="0"/>
      <p:bldP spid="1434649" grpId="0" animBg="1"/>
      <p:bldP spid="1434650" grpId="0" animBg="1"/>
      <p:bldP spid="1434651" grpId="0" animBg="1"/>
      <p:bldP spid="1434652" grpId="0" animBg="1"/>
      <p:bldP spid="1434653" grpId="0" animBg="1"/>
      <p:bldP spid="1434654" grpId="0" animBg="1"/>
      <p:bldP spid="1434655" grpId="0" animBg="1"/>
      <p:bldP spid="1434656" grpId="0" animBg="1"/>
      <p:bldP spid="1434657" grpId="0" animBg="1"/>
      <p:bldP spid="1434658" grpId="0"/>
      <p:bldP spid="1434659" grpId="0"/>
      <p:bldP spid="1434660" grpId="0"/>
      <p:bldP spid="77" grpId="0"/>
      <p:bldP spid="78" grpId="0"/>
      <p:bldP spid="79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Instruction Type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Register Move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Conditional Branch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Compare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Memory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 Move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Register</a:t>
                      </a:r>
                    </a:p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Move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  <a:r>
                        <a:rPr lang="en-US" baseline="0" dirty="0"/>
                        <a:t> call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 return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96%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H&amp;P: Computer Architecture a Quantitative Approach</a:t>
            </a:r>
          </a:p>
          <a:p>
            <a:endParaRPr lang="en-US" dirty="0"/>
          </a:p>
          <a:p>
            <a:r>
              <a:rPr lang="en-US" dirty="0"/>
              <a:t>&gt; 34% of instructions access data memory!</a:t>
            </a:r>
          </a:p>
          <a:p>
            <a:pPr lvl="1"/>
            <a:endParaRPr lang="en-US" dirty="0"/>
          </a:p>
          <a:p>
            <a:r>
              <a:rPr lang="en-US" dirty="0"/>
              <a:t>100% of instructions are stored in instruction memory!</a:t>
            </a:r>
          </a:p>
        </p:txBody>
      </p:sp>
    </p:spTree>
    <p:extLst>
      <p:ext uri="{BB962C8B-B14F-4D97-AF65-F5344CB8AC3E}">
        <p14:creationId xmlns:p14="http://schemas.microsoft.com/office/powerpoint/2010/main" val="5068738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Other Basic Cache Design Considerations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90001" y="1447800"/>
            <a:ext cx="8229600" cy="5387974"/>
          </a:xfrm>
        </p:spPr>
        <p:txBody>
          <a:bodyPr>
            <a:normAutofit/>
          </a:bodyPr>
          <a:lstStyle/>
          <a:p>
            <a:r>
              <a:rPr lang="en-US" b="1" dirty="0"/>
              <a:t>Block Replacement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Which block should be replaced on a miss?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Write Strategy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What happens on a write?</a:t>
            </a:r>
          </a:p>
        </p:txBody>
      </p:sp>
    </p:spTree>
    <p:extLst>
      <p:ext uri="{BB962C8B-B14F-4D97-AF65-F5344CB8AC3E}">
        <p14:creationId xmlns:p14="http://schemas.microsoft.com/office/powerpoint/2010/main" val="5388745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Replacement: Which block to vote 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No choice in a direct mapped cache</a:t>
            </a:r>
          </a:p>
          <a:p>
            <a:r>
              <a:rPr lang="en-US" dirty="0"/>
              <a:t>In an associative cache, which block from set should be evicted when the set becomes full?</a:t>
            </a:r>
          </a:p>
          <a:p>
            <a:r>
              <a:rPr lang="en-US" b="1" dirty="0"/>
              <a:t>Random</a:t>
            </a:r>
          </a:p>
          <a:p>
            <a:r>
              <a:rPr lang="en-US" b="1" dirty="0"/>
              <a:t>Least Recently Used (LRU)</a:t>
            </a:r>
          </a:p>
          <a:p>
            <a:pPr lvl="1"/>
            <a:r>
              <a:rPr lang="en-US" dirty="0"/>
              <a:t>LRU cache state must be updated on every access</a:t>
            </a:r>
          </a:p>
          <a:p>
            <a:pPr lvl="1"/>
            <a:r>
              <a:rPr lang="en-US" dirty="0"/>
              <a:t>True implementation only feasible for small sets (2-way)</a:t>
            </a:r>
          </a:p>
          <a:p>
            <a:pPr lvl="1"/>
            <a:r>
              <a:rPr lang="en-US" dirty="0"/>
              <a:t>Pseudo-LRU binary tree often used for 4-8 way</a:t>
            </a:r>
          </a:p>
          <a:p>
            <a:r>
              <a:rPr lang="en-US" b="1" dirty="0"/>
              <a:t>First In, First Out (FIFO) aka Round-Robin</a:t>
            </a:r>
          </a:p>
          <a:p>
            <a:pPr lvl="1"/>
            <a:r>
              <a:rPr lang="en-US" dirty="0"/>
              <a:t>Used in highly associative caches</a:t>
            </a:r>
          </a:p>
          <a:p>
            <a:r>
              <a:rPr lang="en-US" b="1" dirty="0"/>
              <a:t>Not Most Recently Used (NMRU)</a:t>
            </a:r>
          </a:p>
          <a:p>
            <a:pPr lvl="1"/>
            <a:r>
              <a:rPr lang="en-US" dirty="0"/>
              <a:t>FIFO with exception for most recently used block(s)</a:t>
            </a:r>
          </a:p>
        </p:txBody>
      </p:sp>
    </p:spTree>
    <p:extLst>
      <p:ext uri="{BB962C8B-B14F-4D97-AF65-F5344CB8AC3E}">
        <p14:creationId xmlns:p14="http://schemas.microsoft.com/office/powerpoint/2010/main" val="38757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Strategy: How are writes handled?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Cache Hit</a:t>
            </a:r>
          </a:p>
          <a:p>
            <a:pPr lvl="1"/>
            <a:r>
              <a:rPr lang="en-US" b="1" dirty="0"/>
              <a:t>Write Through – </a:t>
            </a:r>
            <a:r>
              <a:rPr lang="en-US" dirty="0"/>
              <a:t>write to memory immediately, generally higher traffic but simpler to design</a:t>
            </a:r>
          </a:p>
          <a:p>
            <a:pPr lvl="1"/>
            <a:r>
              <a:rPr lang="en-US" b="1" dirty="0"/>
              <a:t>Write Back – </a:t>
            </a:r>
            <a:r>
              <a:rPr lang="en-US" dirty="0"/>
              <a:t>write cache only, memory is written when evicted, dirty bit per block avoids unnecessary write backs, more complicated</a:t>
            </a:r>
          </a:p>
          <a:p>
            <a:r>
              <a:rPr lang="en-US" dirty="0"/>
              <a:t>Cache Miss</a:t>
            </a:r>
          </a:p>
          <a:p>
            <a:pPr lvl="1"/>
            <a:r>
              <a:rPr lang="en-US" b="1" dirty="0"/>
              <a:t>No Write Allocate – </a:t>
            </a:r>
            <a:r>
              <a:rPr lang="en-US" dirty="0"/>
              <a:t>only write to main memory</a:t>
            </a:r>
          </a:p>
          <a:p>
            <a:pPr lvl="1"/>
            <a:r>
              <a:rPr lang="en-US" b="1" dirty="0"/>
              <a:t>Write Allocate – </a:t>
            </a:r>
            <a:r>
              <a:rPr lang="en-US" dirty="0"/>
              <a:t>fetch block into cache, then write</a:t>
            </a:r>
          </a:p>
          <a:p>
            <a:r>
              <a:rPr lang="en-US" dirty="0"/>
              <a:t>Common Combinations</a:t>
            </a:r>
          </a:p>
          <a:p>
            <a:pPr lvl="1"/>
            <a:r>
              <a:rPr lang="en-US" dirty="0"/>
              <a:t>Write Through &amp; No Write Allocate (old)</a:t>
            </a:r>
          </a:p>
          <a:p>
            <a:pPr lvl="1"/>
            <a:r>
              <a:rPr lang="en-US" dirty="0"/>
              <a:t>Write Back &amp; Write Allocate (new)</a:t>
            </a:r>
          </a:p>
        </p:txBody>
      </p:sp>
    </p:spTree>
    <p:extLst>
      <p:ext uri="{BB962C8B-B14F-4D97-AF65-F5344CB8AC3E}">
        <p14:creationId xmlns:p14="http://schemas.microsoft.com/office/powerpoint/2010/main" val="19230534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gap </a:t>
            </a:r>
            <a:r>
              <a:rPr lang="en-US" sz="2400" dirty="0">
                <a:ln>
                  <a:solidFill>
                    <a:srgbClr val="DF9F98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widens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15502336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34% of instructions access data memory</a:t>
            </a:r>
          </a:p>
          <a:p>
            <a:endParaRPr lang="en-US" dirty="0"/>
          </a:p>
          <a:p>
            <a:r>
              <a:rPr lang="en-US" dirty="0"/>
              <a:t>100% of instructions access instruction memory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Memory is many orders of magnitude slower than the processor</a:t>
            </a:r>
          </a:p>
          <a:p>
            <a:pPr lvl="1"/>
            <a:r>
              <a:rPr lang="en-US" dirty="0"/>
              <a:t>For example: Four-issue 2 GHz superscalar accessing 100 ns DRAM could execute 800 instructions during the time for one memory access!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1"/>
                </a:solidFill>
              </a:rPr>
              <a:t>These numbers don’t make sense</a:t>
            </a:r>
          </a:p>
          <a:p>
            <a:pPr marL="0" indent="0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643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382000" cy="1143000"/>
          </a:xfrm>
        </p:spPr>
        <p:txBody>
          <a:bodyPr/>
          <a:lstStyle/>
          <a:p>
            <a:r>
              <a:rPr lang="en-US" dirty="0"/>
              <a:t>There must be a way to speed up memory access!</a:t>
            </a:r>
          </a:p>
        </p:txBody>
      </p:sp>
    </p:spTree>
    <p:extLst>
      <p:ext uri="{BB962C8B-B14F-4D97-AF65-F5344CB8AC3E}">
        <p14:creationId xmlns:p14="http://schemas.microsoft.com/office/powerpoint/2010/main" val="30519655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Memories Slow in the First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4997302"/>
          </a:xfrm>
        </p:spPr>
        <p:txBody>
          <a:bodyPr/>
          <a:lstStyle/>
          <a:p>
            <a:r>
              <a:rPr lang="en-US" sz="2800" dirty="0"/>
              <a:t>Not all memories are slow</a:t>
            </a:r>
          </a:p>
          <a:p>
            <a:endParaRPr lang="en-US" sz="2800" dirty="0"/>
          </a:p>
          <a:p>
            <a:r>
              <a:rPr lang="en-US" sz="2800" dirty="0"/>
              <a:t>But, bigger </a:t>
            </a:r>
            <a:r>
              <a:rPr lang="en-US" sz="2800" dirty="0">
                <a:sym typeface="Wingdings"/>
              </a:rPr>
              <a:t>means slower  Fundamental Tradeoff</a:t>
            </a:r>
          </a:p>
          <a:p>
            <a:pPr lvl="1" algn="l"/>
            <a:r>
              <a:rPr lang="en-US" sz="2800" dirty="0">
                <a:sym typeface="Wingdings"/>
              </a:rPr>
              <a:t> Technology differences</a:t>
            </a:r>
          </a:p>
          <a:p>
            <a:pPr lvl="2" algn="l"/>
            <a:r>
              <a:rPr lang="en-US" sz="2800" dirty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Hard disk (slow) vs. SSD vs. DRAM vs. SRAM (fast)</a:t>
            </a:r>
          </a:p>
          <a:p>
            <a:pPr lvl="2" algn="l"/>
            <a:endParaRPr lang="en-US" sz="2800" dirty="0">
              <a:sym typeface="Wingdings"/>
            </a:endParaRPr>
          </a:p>
          <a:p>
            <a:pPr lvl="1" algn="l"/>
            <a:r>
              <a:rPr lang="en-US" sz="2800" dirty="0">
                <a:sym typeface="Wingdings"/>
              </a:rPr>
              <a:t> Just physics</a:t>
            </a:r>
          </a:p>
          <a:p>
            <a:pPr lvl="2" algn="l"/>
            <a:r>
              <a:rPr lang="en-US" sz="2400" dirty="0">
                <a:sym typeface="Wingdings"/>
              </a:rPr>
              <a:t>Signals in longer wires take longer to travel</a:t>
            </a:r>
            <a:endParaRPr lang="en-US" sz="2800" i="1" dirty="0">
              <a:solidFill>
                <a:schemeClr val="accent1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8047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Arial"/>
                <a:cs typeface="Arial"/>
              </a:rPr>
              <a:t>Key Idea: Memory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694391" y="834509"/>
            <a:ext cx="723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495400" y="1283385"/>
            <a:ext cx="1121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264793" y="3821797"/>
            <a:ext cx="15827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706309" y="4847322"/>
            <a:ext cx="2699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6271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578100" y="5947460"/>
            <a:ext cx="2956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119"/>
            <a:ext cx="2062758" cy="7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495400" y="1948547"/>
            <a:ext cx="1121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476"/>
            <a:ext cx="2838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4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473"/>
            <a:ext cx="2628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6271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495400" y="2780397"/>
            <a:ext cx="1121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90" y="4238399"/>
            <a:ext cx="218418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disk blocks retrieved from local disks.</a:t>
            </a:r>
          </a:p>
        </p:txBody>
      </p:sp>
    </p:spTree>
    <p:extLst>
      <p:ext uri="{BB962C8B-B14F-4D97-AF65-F5344CB8AC3E}">
        <p14:creationId xmlns:p14="http://schemas.microsoft.com/office/powerpoint/2010/main" val="324323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124200"/>
            <a:ext cx="8382000" cy="3962400"/>
          </a:xfrm>
        </p:spPr>
        <p:txBody>
          <a:bodyPr>
            <a:normAutofit/>
          </a:bodyPr>
          <a:lstStyle/>
          <a:p>
            <a:r>
              <a:rPr lang="en-US" dirty="0"/>
              <a:t>Capacity:  Register &lt;&lt; Cache &lt;&lt; DRAM</a:t>
            </a:r>
          </a:p>
          <a:p>
            <a:r>
              <a:rPr lang="en-US" dirty="0"/>
              <a:t>Speed:    Register &gt;&gt; Cache &gt;&gt; DRAM</a:t>
            </a:r>
          </a:p>
          <a:p>
            <a:endParaRPr lang="en-US" dirty="0"/>
          </a:p>
          <a:p>
            <a:r>
              <a:rPr lang="it-IT" dirty="0"/>
              <a:t>On a data access:</a:t>
            </a:r>
          </a:p>
          <a:p>
            <a:pPr lvl="1"/>
            <a:r>
              <a:rPr lang="en-US" dirty="0"/>
              <a:t>if data is in fast memory -&gt; low-latency access (to cache or register)</a:t>
            </a:r>
          </a:p>
          <a:p>
            <a:pPr lvl="1"/>
            <a:r>
              <a:rPr lang="en-US" dirty="0"/>
              <a:t>if data is not in fast memory -&gt; long-latency access to DRAM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32200" y="1420813"/>
            <a:ext cx="1473200" cy="1398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Small Fast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Memory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(Cache)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6600" y="1420814"/>
            <a:ext cx="1549400" cy="13985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60600" y="210661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51600" y="1295400"/>
            <a:ext cx="20066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Big Slow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Memory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(DRAM)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5105400" y="21336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46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20178</TotalTime>
  <Pages>0</Pages>
  <Words>2260</Words>
  <Characters>0</Characters>
  <Application>Microsoft Macintosh PowerPoint</Application>
  <PresentationFormat>On-screen Show (4:3)</PresentationFormat>
  <Lines>0</Lines>
  <Paragraphs>673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Calibri Bold</vt:lpstr>
      <vt:lpstr>ＭＳ Ｐゴシック</vt:lpstr>
      <vt:lpstr>ヒラギノ角ゴ ProN W3</vt:lpstr>
      <vt:lpstr>ヒラギノ角ゴ ProN W6</vt:lpstr>
      <vt:lpstr>Arial</vt:lpstr>
      <vt:lpstr>Arial Narrow</vt:lpstr>
      <vt:lpstr>Calibri</vt:lpstr>
      <vt:lpstr>Courier New</vt:lpstr>
      <vt:lpstr>Gill Sans</vt:lpstr>
      <vt:lpstr>Mangal</vt:lpstr>
      <vt:lpstr>Verdana</vt:lpstr>
      <vt:lpstr>Wingdings</vt:lpstr>
      <vt:lpstr>Wingdings 2</vt:lpstr>
      <vt:lpstr>Title Slide</vt:lpstr>
      <vt:lpstr>Title and Content</vt:lpstr>
      <vt:lpstr>The Memory Hierarchy and Caches  CS154, Spring 2020, Prof. Yanjing Li Intro to Computer Systems  Book Sections 6.1-6.5</vt:lpstr>
      <vt:lpstr>Lecture Goals</vt:lpstr>
      <vt:lpstr>Some numbers</vt:lpstr>
      <vt:lpstr>The CPU-Memory Gap</vt:lpstr>
      <vt:lpstr>Synthesize This</vt:lpstr>
      <vt:lpstr>There must be a way to speed up memory access!</vt:lpstr>
      <vt:lpstr>Why Are Memories Slow in the First Place?</vt:lpstr>
      <vt:lpstr>Key Idea: Memory       Hierarchy</vt:lpstr>
      <vt:lpstr>Memory Hierarchy</vt:lpstr>
      <vt:lpstr>PowerPoint Presentation</vt:lpstr>
      <vt:lpstr>Why Does Memory Hierarchy Work?</vt:lpstr>
      <vt:lpstr>Locality! </vt:lpstr>
      <vt:lpstr>Locality</vt:lpstr>
      <vt:lpstr>Locality Example</vt:lpstr>
      <vt:lpstr>Locality Example</vt:lpstr>
      <vt:lpstr>Now, Back to Memory Hierarchy</vt:lpstr>
      <vt:lpstr>General Cache Concepts</vt:lpstr>
      <vt:lpstr>General Cache Concepts: Hit</vt:lpstr>
      <vt:lpstr>General Cache Concepts: Miss</vt:lpstr>
      <vt:lpstr>Basic Flow for a “Mem  Reg” mov</vt:lpstr>
      <vt:lpstr>General Cache Design and Organization (S, E, B)</vt:lpstr>
      <vt:lpstr>Cache Read:  How Do I Find My Data?</vt:lpstr>
      <vt:lpstr>Example: Direct mapped cache (E = 1)</vt:lpstr>
      <vt:lpstr>Example: Direct mapped cache (E = 1)</vt:lpstr>
      <vt:lpstr>Example: Direct mapped cache (E = 1)</vt:lpstr>
      <vt:lpstr>Example: 2-way set associative cache</vt:lpstr>
      <vt:lpstr>Example: 2-way set associative cache</vt:lpstr>
      <vt:lpstr>Example: 2-way set associative cache</vt:lpstr>
      <vt:lpstr>Set Associativity Affects Data Placement</vt:lpstr>
      <vt:lpstr>Other Basic Cache Design Considerations</vt:lpstr>
      <vt:lpstr>Block Replacement: Which block to vote off?</vt:lpstr>
      <vt:lpstr>Write Strategy: How are writes handled?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Microsoft Office User</cp:lastModifiedBy>
  <cp:revision>1268</cp:revision>
  <dcterms:created xsi:type="dcterms:W3CDTF">2011-01-05T21:32:11Z</dcterms:created>
  <dcterms:modified xsi:type="dcterms:W3CDTF">2020-04-23T06:31:45Z</dcterms:modified>
</cp:coreProperties>
</file>