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2"/>
  </p:notesMasterIdLst>
  <p:sldIdLst>
    <p:sldId id="317" r:id="rId2"/>
    <p:sldId id="505" r:id="rId3"/>
    <p:sldId id="506" r:id="rId4"/>
    <p:sldId id="507" r:id="rId5"/>
    <p:sldId id="508" r:id="rId6"/>
    <p:sldId id="509" r:id="rId7"/>
    <p:sldId id="537" r:id="rId8"/>
    <p:sldId id="510" r:id="rId9"/>
    <p:sldId id="515" r:id="rId10"/>
    <p:sldId id="516" r:id="rId11"/>
    <p:sldId id="517" r:id="rId12"/>
    <p:sldId id="518" r:id="rId13"/>
    <p:sldId id="519" r:id="rId14"/>
    <p:sldId id="520" r:id="rId15"/>
    <p:sldId id="521" r:id="rId16"/>
    <p:sldId id="522" r:id="rId17"/>
    <p:sldId id="523" r:id="rId18"/>
    <p:sldId id="524" r:id="rId19"/>
    <p:sldId id="525" r:id="rId20"/>
    <p:sldId id="526" r:id="rId21"/>
    <p:sldId id="527" r:id="rId22"/>
    <p:sldId id="528" r:id="rId23"/>
    <p:sldId id="529" r:id="rId24"/>
    <p:sldId id="530" r:id="rId25"/>
    <p:sldId id="531" r:id="rId26"/>
    <p:sldId id="532" r:id="rId27"/>
    <p:sldId id="533" r:id="rId28"/>
    <p:sldId id="534" r:id="rId29"/>
    <p:sldId id="535" r:id="rId30"/>
    <p:sldId id="538" r:id="rId31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008000"/>
    <a:srgbClr val="CC0000"/>
    <a:srgbClr val="CCFF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30" autoAdjust="0"/>
    <p:restoredTop sz="88874" autoAdjust="0"/>
  </p:normalViewPr>
  <p:slideViewPr>
    <p:cSldViewPr>
      <p:cViewPr varScale="1">
        <p:scale>
          <a:sx n="112" d="100"/>
          <a:sy n="112" d="100"/>
        </p:scale>
        <p:origin x="1968" y="184"/>
      </p:cViewPr>
      <p:guideLst>
        <p:guide orient="horz" pos="2160"/>
        <p:guide pos="2880"/>
      </p:guideLst>
    </p:cSldViewPr>
  </p:slideViewPr>
  <p:notesTextViewPr>
    <p:cViewPr>
      <p:scale>
        <a:sx n="85" d="100"/>
        <a:sy n="85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16927-21FB-45BE-9815-9A740330FA9B}" type="datetimeFigureOut">
              <a:rPr lang="en-US" smtClean="0"/>
              <a:pPr/>
              <a:t>4/23/20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65B0C-B35D-4608-94F8-324A6C7A47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13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474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r>
              <a:rPr lang="en-US" dirty="0"/>
              <a:t>50% all cold</a:t>
            </a:r>
            <a:r>
              <a:rPr lang="en-US" baseline="0" dirty="0"/>
              <a:t> misses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7453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9663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2795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6136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8086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280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827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7470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9169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2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/>
          </p:nvPr>
        </p:nvSpPr>
        <p:spPr>
          <a:xfrm>
            <a:off x="974391" y="4554201"/>
            <a:ext cx="5354925" cy="4314943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1278663" y="726094"/>
            <a:ext cx="4754835" cy="358260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881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700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8276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9593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3105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25525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3952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Interface between SW and HW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19789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31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noFill/>
          <a:ln/>
        </p:spPr>
        <p:txBody>
          <a:bodyPr lIns="95683" tIns="47003" rIns="95683" bIns="47003"/>
          <a:lstStyle/>
          <a:p>
            <a:endParaRPr lang="en-US"/>
          </a:p>
        </p:txBody>
      </p:sp>
      <p:sp>
        <p:nvSpPr>
          <p:cNvPr id="4096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4125" y="715963"/>
            <a:ext cx="4795838" cy="3598862"/>
          </a:xfrm>
          <a:ln w="12700"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173812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1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766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4879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5986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4261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 = B*E*S</a:t>
            </a:r>
          </a:p>
          <a:p>
            <a:endParaRPr lang="en-US" dirty="0"/>
          </a:p>
          <a:p>
            <a:r>
              <a:rPr lang="en-US" dirty="0"/>
              <a:t>Assume only 8-bits of address are used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072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98538"/>
            <a:ext cx="2057400" cy="5127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8538"/>
            <a:ext cx="6019800" cy="51276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772400" cy="7540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>
              <a:solidFill>
                <a:srgbClr val="80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</a:rPr>
              <a:t>CMSC 15400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533400" y="1752600"/>
            <a:ext cx="8077200" cy="2590800"/>
          </a:xfrm>
        </p:spPr>
        <p:txBody>
          <a:bodyPr/>
          <a:lstStyle/>
          <a:p>
            <a:pPr lvl="0">
              <a:defRPr/>
            </a:pPr>
            <a:r>
              <a:rPr lang="en-US" b="1" dirty="0">
                <a:solidFill>
                  <a:srgbClr val="000000"/>
                </a:solidFill>
              </a:rPr>
              <a:t>Cache Performance Analysis</a:t>
            </a:r>
            <a:br>
              <a:rPr lang="en-US" b="1" dirty="0">
                <a:solidFill>
                  <a:srgbClr val="000000"/>
                </a:solidFill>
              </a:rPr>
            </a:br>
            <a:br>
              <a:rPr lang="en-US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2800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CS154, Spring 2020, Prof. Yanjing Li</a:t>
            </a:r>
            <a:br>
              <a:rPr lang="en-US" sz="2800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2800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Intro to Computer Systems</a:t>
            </a:r>
            <a:br>
              <a:rPr lang="en-US" sz="2800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br>
              <a:rPr lang="en-US" sz="2800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2800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Book Sections 6.6-6.7</a:t>
            </a:r>
            <a:endParaRPr lang="en-US" sz="440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Write down the Address Trace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5791200" y="3581400"/>
            <a:ext cx="1828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5791200" y="3962400"/>
            <a:ext cx="1828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5791200" y="4343400"/>
            <a:ext cx="1828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5791200" y="4724400"/>
            <a:ext cx="1828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auto">
          <a:xfrm>
            <a:off x="5791200" y="5105400"/>
            <a:ext cx="1828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auto">
          <a:xfrm>
            <a:off x="5791200" y="1676400"/>
            <a:ext cx="1828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0" name="Rectangle 24"/>
          <p:cNvSpPr>
            <a:spLocks noChangeArrowheads="1"/>
          </p:cNvSpPr>
          <p:nvPr/>
        </p:nvSpPr>
        <p:spPr bwMode="auto">
          <a:xfrm>
            <a:off x="5791200" y="2057400"/>
            <a:ext cx="1828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1" name="Rectangle 25"/>
          <p:cNvSpPr>
            <a:spLocks noChangeArrowheads="1"/>
          </p:cNvSpPr>
          <p:nvPr/>
        </p:nvSpPr>
        <p:spPr bwMode="auto">
          <a:xfrm>
            <a:off x="5791200" y="2438400"/>
            <a:ext cx="1828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lvl="0"/>
            <a:endParaRPr lang="en-US" sz="1800" dirty="0">
              <a:latin typeface="Courier New" pitchFamily="49" charset="0"/>
            </a:endParaRPr>
          </a:p>
        </p:txBody>
      </p:sp>
      <p:sp>
        <p:nvSpPr>
          <p:cNvPr id="12" name="Rectangle 26"/>
          <p:cNvSpPr>
            <a:spLocks noChangeArrowheads="1"/>
          </p:cNvSpPr>
          <p:nvPr/>
        </p:nvSpPr>
        <p:spPr bwMode="auto">
          <a:xfrm>
            <a:off x="5791200" y="2819400"/>
            <a:ext cx="1828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3" name="Rectangle 27"/>
          <p:cNvSpPr>
            <a:spLocks noChangeArrowheads="1"/>
          </p:cNvSpPr>
          <p:nvPr/>
        </p:nvSpPr>
        <p:spPr bwMode="auto">
          <a:xfrm>
            <a:off x="5791200" y="3200400"/>
            <a:ext cx="1828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4" name="Text Box 29"/>
          <p:cNvSpPr txBox="1">
            <a:spLocks noChangeArrowheads="1"/>
          </p:cNvSpPr>
          <p:nvPr/>
        </p:nvSpPr>
        <p:spPr bwMode="auto">
          <a:xfrm>
            <a:off x="7696200" y="16764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0x00 </a:t>
            </a:r>
          </a:p>
        </p:txBody>
      </p:sp>
      <p:sp>
        <p:nvSpPr>
          <p:cNvPr id="15" name="Text Box 30"/>
          <p:cNvSpPr txBox="1">
            <a:spLocks noChangeArrowheads="1"/>
          </p:cNvSpPr>
          <p:nvPr/>
        </p:nvSpPr>
        <p:spPr bwMode="auto">
          <a:xfrm>
            <a:off x="7696200" y="20716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0x04 </a:t>
            </a:r>
          </a:p>
        </p:txBody>
      </p:sp>
      <p:sp>
        <p:nvSpPr>
          <p:cNvPr id="16" name="Text Box 31"/>
          <p:cNvSpPr txBox="1">
            <a:spLocks noChangeArrowheads="1"/>
          </p:cNvSpPr>
          <p:nvPr/>
        </p:nvSpPr>
        <p:spPr bwMode="auto">
          <a:xfrm>
            <a:off x="7696200" y="24669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0x08 </a:t>
            </a:r>
          </a:p>
        </p:txBody>
      </p:sp>
      <p:sp>
        <p:nvSpPr>
          <p:cNvPr id="17" name="Text Box 32"/>
          <p:cNvSpPr txBox="1">
            <a:spLocks noChangeArrowheads="1"/>
          </p:cNvSpPr>
          <p:nvPr/>
        </p:nvSpPr>
        <p:spPr bwMode="auto">
          <a:xfrm>
            <a:off x="7696200" y="28622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0x0C </a:t>
            </a:r>
          </a:p>
        </p:txBody>
      </p:sp>
      <p:sp>
        <p:nvSpPr>
          <p:cNvPr id="18" name="Text Box 33"/>
          <p:cNvSpPr txBox="1">
            <a:spLocks noChangeArrowheads="1"/>
          </p:cNvSpPr>
          <p:nvPr/>
        </p:nvSpPr>
        <p:spPr bwMode="auto">
          <a:xfrm>
            <a:off x="7696200" y="32575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</a:t>
            </a:r>
          </a:p>
        </p:txBody>
      </p:sp>
      <p:sp>
        <p:nvSpPr>
          <p:cNvPr id="24" name="Freeform 23"/>
          <p:cNvSpPr/>
          <p:nvPr/>
        </p:nvSpPr>
        <p:spPr>
          <a:xfrm>
            <a:off x="7619661" y="2847212"/>
            <a:ext cx="1344211" cy="927967"/>
          </a:xfrm>
          <a:custGeom>
            <a:avLst/>
            <a:gdLst>
              <a:gd name="connsiteX0" fmla="*/ 0 w 1344211"/>
              <a:gd name="connsiteY0" fmla="*/ 927967 h 927967"/>
              <a:gd name="connsiteX1" fmla="*/ 1318787 w 1344211"/>
              <a:gd name="connsiteY1" fmla="*/ 0 h 927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44211" h="927967">
                <a:moveTo>
                  <a:pt x="0" y="927967"/>
                </a:moveTo>
                <a:cubicBezTo>
                  <a:pt x="746227" y="767879"/>
                  <a:pt x="1492454" y="607791"/>
                  <a:pt x="1318787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7635942" y="2228567"/>
            <a:ext cx="1286263" cy="1530332"/>
          </a:xfrm>
          <a:custGeom>
            <a:avLst/>
            <a:gdLst>
              <a:gd name="connsiteX0" fmla="*/ 0 w 1286263"/>
              <a:gd name="connsiteY0" fmla="*/ 1530332 h 1530332"/>
              <a:gd name="connsiteX1" fmla="*/ 1286225 w 1286263"/>
              <a:gd name="connsiteY1" fmla="*/ 211642 h 1530332"/>
              <a:gd name="connsiteX2" fmla="*/ 32563 w 1286263"/>
              <a:gd name="connsiteY2" fmla="*/ 0 h 1530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86263" h="1530332">
                <a:moveTo>
                  <a:pt x="0" y="1530332"/>
                </a:moveTo>
                <a:cubicBezTo>
                  <a:pt x="640399" y="998514"/>
                  <a:pt x="1280798" y="466697"/>
                  <a:pt x="1286225" y="211642"/>
                </a:cubicBezTo>
                <a:cubicBezTo>
                  <a:pt x="1291652" y="-43413"/>
                  <a:pt x="727233" y="379869"/>
                  <a:pt x="32563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7603379" y="1938201"/>
            <a:ext cx="1658294" cy="1836978"/>
          </a:xfrm>
          <a:custGeom>
            <a:avLst/>
            <a:gdLst>
              <a:gd name="connsiteX0" fmla="*/ 16282 w 1658294"/>
              <a:gd name="connsiteY0" fmla="*/ 1836978 h 1836978"/>
              <a:gd name="connsiteX1" fmla="*/ 1286225 w 1658294"/>
              <a:gd name="connsiteY1" fmla="*/ 664809 h 1836978"/>
              <a:gd name="connsiteX2" fmla="*/ 0 w 1658294"/>
              <a:gd name="connsiteY2" fmla="*/ 225246 h 1836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58294" h="1836978">
                <a:moveTo>
                  <a:pt x="16282" y="1836978"/>
                </a:moveTo>
                <a:cubicBezTo>
                  <a:pt x="652610" y="1385204"/>
                  <a:pt x="1288939" y="933431"/>
                  <a:pt x="1286225" y="664809"/>
                </a:cubicBezTo>
                <a:cubicBezTo>
                  <a:pt x="1283511" y="396187"/>
                  <a:pt x="2708127" y="-379832"/>
                  <a:pt x="0" y="225246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7620000" y="12308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29" name="Rectangle 43"/>
          <p:cNvSpPr>
            <a:spLocks noChangeArrowheads="1"/>
          </p:cNvSpPr>
          <p:nvPr/>
        </p:nvSpPr>
        <p:spPr bwMode="auto">
          <a:xfrm>
            <a:off x="533400" y="1524000"/>
            <a:ext cx="685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rdi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0" name="Rectangle 52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0x10</a:t>
            </a:r>
          </a:p>
        </p:txBody>
      </p:sp>
      <p:cxnSp>
        <p:nvCxnSpPr>
          <p:cNvPr id="32" name="Curved Connector 31"/>
          <p:cNvCxnSpPr/>
          <p:nvPr/>
        </p:nvCxnSpPr>
        <p:spPr bwMode="auto">
          <a:xfrm>
            <a:off x="2286000" y="1676400"/>
            <a:ext cx="3505200" cy="1676400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3" name="Rectangle 32"/>
          <p:cNvSpPr/>
          <p:nvPr/>
        </p:nvSpPr>
        <p:spPr>
          <a:xfrm>
            <a:off x="4648200" y="1676400"/>
            <a:ext cx="1143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filter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228600" y="4221956"/>
          <a:ext cx="5257801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32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5" name="Text Box 33"/>
          <p:cNvSpPr txBox="1">
            <a:spLocks noChangeArrowheads="1"/>
          </p:cNvSpPr>
          <p:nvPr/>
        </p:nvSpPr>
        <p:spPr bwMode="auto">
          <a:xfrm>
            <a:off x="7696200" y="32575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7696200" y="32480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0x10</a:t>
            </a: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7696200" y="36433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0x14 </a:t>
            </a: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7696200" y="40386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0x18 </a:t>
            </a:r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7696200" y="44338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0x1C </a:t>
            </a:r>
          </a:p>
        </p:txBody>
      </p:sp>
      <p:sp>
        <p:nvSpPr>
          <p:cNvPr id="34" name="Rectangle 4"/>
          <p:cNvSpPr>
            <a:spLocks/>
          </p:cNvSpPr>
          <p:nvPr/>
        </p:nvSpPr>
        <p:spPr bwMode="auto">
          <a:xfrm>
            <a:off x="111760" y="2598899"/>
            <a:ext cx="3393440" cy="88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nn-NO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(i = 0; i &lt; 4; i++){</a:t>
            </a:r>
          </a:p>
          <a:p>
            <a:pPr algn="l"/>
            <a:r>
              <a:rPr lang="nn-NO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a += in[i]*filter[i];</a:t>
            </a:r>
          </a:p>
          <a:p>
            <a:pPr algn="l"/>
            <a:r>
              <a:rPr lang="nn-NO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</p:txBody>
      </p:sp>
      <p:cxnSp>
        <p:nvCxnSpPr>
          <p:cNvPr id="40" name="Straight Arrow Connector 39"/>
          <p:cNvCxnSpPr/>
          <p:nvPr/>
        </p:nvCxnSpPr>
        <p:spPr bwMode="auto">
          <a:xfrm flipH="1" flipV="1">
            <a:off x="2971800" y="5029200"/>
            <a:ext cx="838200" cy="0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>
            <a:off x="2971800" y="5105400"/>
            <a:ext cx="838200" cy="228600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flipH="1" flipV="1">
            <a:off x="2971800" y="5426694"/>
            <a:ext cx="838200" cy="0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2971800" y="5502894"/>
            <a:ext cx="838200" cy="228600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flipH="1" flipV="1">
            <a:off x="2980944" y="5794454"/>
            <a:ext cx="838200" cy="0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>
            <a:off x="2980944" y="5870654"/>
            <a:ext cx="838200" cy="228600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 flipH="1" flipV="1">
            <a:off x="2980944" y="6172200"/>
            <a:ext cx="838200" cy="0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Rectangle 21"/>
          <p:cNvSpPr/>
          <p:nvPr/>
        </p:nvSpPr>
        <p:spPr>
          <a:xfrm>
            <a:off x="5300689" y="3254734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</a:t>
            </a:r>
            <a:endParaRPr lang="en-US" sz="1800" dirty="0"/>
          </a:p>
        </p:txBody>
      </p:sp>
      <p:sp>
        <p:nvSpPr>
          <p:cNvPr id="23" name="Rectangle 22"/>
          <p:cNvSpPr/>
          <p:nvPr/>
        </p:nvSpPr>
        <p:spPr bwMode="auto">
          <a:xfrm>
            <a:off x="4038600" y="4889120"/>
            <a:ext cx="782320" cy="292480"/>
          </a:xfrm>
          <a:prstGeom prst="rect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1769365" y="4889120"/>
            <a:ext cx="782320" cy="292480"/>
          </a:xfrm>
          <a:prstGeom prst="rect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038600" y="5271747"/>
            <a:ext cx="782320" cy="292480"/>
          </a:xfrm>
          <a:prstGeom prst="rect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1769365" y="5271747"/>
            <a:ext cx="782320" cy="292480"/>
          </a:xfrm>
          <a:prstGeom prst="rect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4038600" y="5648214"/>
            <a:ext cx="782320" cy="292480"/>
          </a:xfrm>
          <a:prstGeom prst="rect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1769365" y="5648214"/>
            <a:ext cx="782320" cy="292480"/>
          </a:xfrm>
          <a:prstGeom prst="rect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4038600" y="6030841"/>
            <a:ext cx="782320" cy="292480"/>
          </a:xfrm>
          <a:prstGeom prst="rect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1769365" y="6030841"/>
            <a:ext cx="782320" cy="292480"/>
          </a:xfrm>
          <a:prstGeom prst="rect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987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Our Address Trace Interact With the Cache?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8-bit addresses</a:t>
            </a:r>
          </a:p>
          <a:p>
            <a:r>
              <a:rPr lang="en-US" dirty="0"/>
              <a:t>32 Bytes Data Cache</a:t>
            </a:r>
          </a:p>
          <a:p>
            <a:r>
              <a:rPr lang="en-US" dirty="0"/>
              <a:t>Direct-Mapped (E=1) </a:t>
            </a:r>
          </a:p>
          <a:p>
            <a:r>
              <a:rPr lang="en-US" dirty="0"/>
              <a:t>4 Sets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many bits for Block Offset?</a:t>
            </a:r>
          </a:p>
          <a:p>
            <a:r>
              <a:rPr lang="en-US" dirty="0"/>
              <a:t>How many bits for Set Index?</a:t>
            </a:r>
          </a:p>
          <a:p>
            <a:r>
              <a:rPr lang="en-US" dirty="0"/>
              <a:t>How many bits for Tag?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692956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Our Address Trace Interact With the Cache?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8-bit addresses</a:t>
            </a:r>
          </a:p>
          <a:p>
            <a:r>
              <a:rPr lang="en-US" dirty="0"/>
              <a:t>32 Bytes Data Cache</a:t>
            </a:r>
          </a:p>
          <a:p>
            <a:r>
              <a:rPr lang="en-US" dirty="0"/>
              <a:t>Direct-Mapped (E=1) </a:t>
            </a:r>
          </a:p>
          <a:p>
            <a:r>
              <a:rPr lang="en-US" dirty="0"/>
              <a:t>4 Sets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many bits for Block Offset?  </a:t>
            </a:r>
            <a:r>
              <a:rPr lang="en-US" dirty="0">
                <a:solidFill>
                  <a:schemeClr val="accent6"/>
                </a:solidFill>
              </a:rPr>
              <a:t>3</a:t>
            </a:r>
          </a:p>
          <a:p>
            <a:r>
              <a:rPr lang="en-US" dirty="0"/>
              <a:t>How many bits for Set Index?  </a:t>
            </a:r>
            <a:r>
              <a:rPr lang="en-US" dirty="0">
                <a:solidFill>
                  <a:schemeClr val="accent6"/>
                </a:solidFill>
              </a:rPr>
              <a:t>2</a:t>
            </a:r>
          </a:p>
          <a:p>
            <a:r>
              <a:rPr lang="en-US" dirty="0"/>
              <a:t>How many bits for Tag?  </a:t>
            </a:r>
            <a:r>
              <a:rPr lang="en-US" dirty="0">
                <a:solidFill>
                  <a:schemeClr val="accent2"/>
                </a:solidFill>
              </a:rPr>
              <a:t>3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5683250" y="4157464"/>
            <a:ext cx="2136775" cy="624086"/>
            <a:chOff x="5683250" y="4157464"/>
            <a:chExt cx="2136775" cy="624086"/>
          </a:xfrm>
        </p:grpSpPr>
        <p:sp>
          <p:nvSpPr>
            <p:cNvPr id="4" name="Rectangle 5"/>
            <p:cNvSpPr>
              <a:spLocks noChangeArrowheads="1"/>
            </p:cNvSpPr>
            <p:nvPr/>
          </p:nvSpPr>
          <p:spPr bwMode="auto">
            <a:xfrm>
              <a:off x="5683250" y="4495800"/>
              <a:ext cx="703262" cy="28575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xxx</a:t>
              </a:r>
            </a:p>
          </p:txBody>
        </p:sp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5802312" y="4157464"/>
              <a:ext cx="527387" cy="397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t=3</a:t>
              </a: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6430962" y="4157464"/>
              <a:ext cx="540787" cy="397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000" b="0" dirty="0" err="1">
                  <a:latin typeface="Calibri"/>
                  <a:cs typeface="Calibri"/>
                </a:rPr>
                <a:t>s</a:t>
              </a:r>
              <a:r>
                <a:rPr lang="en-US" sz="2000" b="0" dirty="0">
                  <a:latin typeface="Calibri"/>
                  <a:cs typeface="Calibri"/>
                </a:rPr>
                <a:t>=2</a:t>
              </a:r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7170737" y="4157464"/>
              <a:ext cx="575478" cy="397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b=3</a:t>
              </a:r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6400800" y="4495800"/>
              <a:ext cx="703262" cy="28575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xx</a:t>
              </a:r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7116762" y="4495800"/>
              <a:ext cx="703263" cy="28575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xxx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2140594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101182" cy="762000"/>
          </a:xfrm>
        </p:spPr>
        <p:txBody>
          <a:bodyPr/>
          <a:lstStyle/>
          <a:p>
            <a:r>
              <a:rPr lang="en-US" dirty="0"/>
              <a:t>Step 2: Direct-mapped cache simulation</a:t>
            </a:r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2982913" y="1214165"/>
            <a:ext cx="41798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149512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149513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149514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16769" y="4491474"/>
            <a:ext cx="6467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Calibri Bold" panose="020F0702030404030204" pitchFamily="34" charset="0"/>
              </a:rPr>
              <a:t>What is the expected miss rate?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38200" y="6015335"/>
            <a:ext cx="6467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Calibri Bold" panose="020F0702030404030204" pitchFamily="34" charset="0"/>
              </a:rPr>
              <a:t>??%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38200" y="54102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Calibri Bold" panose="020F0702030404030204" pitchFamily="34" charset="0"/>
              </a:rPr>
              <a:t>Capacity Misses?  Conflict Misses?  Compulsory Misses?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36870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/>
          </p:nvPr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2982913" y="1214165"/>
            <a:ext cx="41798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35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36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38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1422149697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sp>
        <p:nvSpPr>
          <p:cNvPr id="3" name="Right Arrow 2"/>
          <p:cNvSpPr/>
          <p:nvPr/>
        </p:nvSpPr>
        <p:spPr bwMode="auto">
          <a:xfrm>
            <a:off x="3144678" y="2642460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8203" y="452807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  <p:cxnSp>
        <p:nvCxnSpPr>
          <p:cNvPr id="6" name="Elbow Connector 5"/>
          <p:cNvCxnSpPr>
            <a:endCxn id="52" idx="1"/>
          </p:cNvCxnSpPr>
          <p:nvPr/>
        </p:nvCxnSpPr>
        <p:spPr bwMode="auto">
          <a:xfrm rot="5400000">
            <a:off x="2606405" y="3032397"/>
            <a:ext cx="2940590" cy="2819400"/>
          </a:xfrm>
          <a:prstGeom prst="bentConnector4">
            <a:avLst>
              <a:gd name="adj1" fmla="val 46860"/>
              <a:gd name="adj2" fmla="val 10810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37" name="Table 36"/>
          <p:cNvGraphicFramePr>
            <a:graphicFrameLocks noGrp="1"/>
          </p:cNvGraphicFramePr>
          <p:nvPr>
            <p:extLst/>
          </p:nvPr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2982913" y="1214165"/>
            <a:ext cx="41798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40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42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43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44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1492313726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0x10, 0x14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sp>
        <p:nvSpPr>
          <p:cNvPr id="3" name="Right Arrow 2"/>
          <p:cNvSpPr/>
          <p:nvPr/>
        </p:nvSpPr>
        <p:spPr bwMode="auto">
          <a:xfrm>
            <a:off x="3144678" y="2642460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8203" y="452807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  <p:cxnSp>
        <p:nvCxnSpPr>
          <p:cNvPr id="6" name="Elbow Connector 5"/>
          <p:cNvCxnSpPr>
            <a:endCxn id="52" idx="1"/>
          </p:cNvCxnSpPr>
          <p:nvPr/>
        </p:nvCxnSpPr>
        <p:spPr bwMode="auto">
          <a:xfrm rot="5400000">
            <a:off x="2606405" y="3032397"/>
            <a:ext cx="2940590" cy="2819400"/>
          </a:xfrm>
          <a:prstGeom prst="bentConnector4">
            <a:avLst>
              <a:gd name="adj1" fmla="val 46860"/>
              <a:gd name="adj2" fmla="val 10810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37" name="Table 36"/>
          <p:cNvGraphicFramePr>
            <a:graphicFrameLocks noGrp="1"/>
          </p:cNvGraphicFramePr>
          <p:nvPr/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2982913" y="1214165"/>
            <a:ext cx="41798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40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42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43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44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171146083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Table 33"/>
          <p:cNvGraphicFramePr>
            <a:graphicFrameLocks noGrp="1"/>
          </p:cNvGraphicFramePr>
          <p:nvPr>
            <p:extLst/>
          </p:nvPr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?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?</a:t>
              </a:r>
              <a:endParaRPr lang="en-US" sz="2000" b="0" dirty="0">
                <a:latin typeface="Calibri"/>
                <a:cs typeface="Calibri"/>
              </a:endParaRP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0x10, 0x14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sp>
        <p:nvSpPr>
          <p:cNvPr id="3" name="Right Arrow 2"/>
          <p:cNvSpPr/>
          <p:nvPr/>
        </p:nvSpPr>
        <p:spPr bwMode="auto">
          <a:xfrm>
            <a:off x="142333" y="2638765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814345" y="443725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  <p:cxnSp>
        <p:nvCxnSpPr>
          <p:cNvPr id="33" name="Elbow Connector 32"/>
          <p:cNvCxnSpPr>
            <a:endCxn id="50" idx="1"/>
          </p:cNvCxnSpPr>
          <p:nvPr/>
        </p:nvCxnSpPr>
        <p:spPr bwMode="auto">
          <a:xfrm rot="5400000">
            <a:off x="1660989" y="3966144"/>
            <a:ext cx="2341601" cy="329578"/>
          </a:xfrm>
          <a:prstGeom prst="bentConnector4">
            <a:avLst>
              <a:gd name="adj1" fmla="val 46057"/>
              <a:gd name="adj2" fmla="val 169361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Rectangle 3"/>
          <p:cNvSpPr>
            <a:spLocks noChangeArrowheads="1"/>
          </p:cNvSpPr>
          <p:nvPr/>
        </p:nvSpPr>
        <p:spPr bwMode="auto">
          <a:xfrm>
            <a:off x="2982913" y="1214165"/>
            <a:ext cx="41798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40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402938582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1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000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0x00, 0x04</a:t>
              </a:r>
              <a:endParaRPr lang="en-US" sz="2000" b="0" dirty="0">
                <a:latin typeface="Calibri"/>
                <a:cs typeface="Calibri"/>
              </a:endParaRP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 , 0x14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sp>
        <p:nvSpPr>
          <p:cNvPr id="3" name="Right Arrow 2"/>
          <p:cNvSpPr/>
          <p:nvPr/>
        </p:nvSpPr>
        <p:spPr bwMode="auto">
          <a:xfrm>
            <a:off x="142333" y="2638765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814345" y="443725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  <p:cxnSp>
        <p:nvCxnSpPr>
          <p:cNvPr id="33" name="Elbow Connector 32"/>
          <p:cNvCxnSpPr>
            <a:endCxn id="50" idx="1"/>
          </p:cNvCxnSpPr>
          <p:nvPr/>
        </p:nvCxnSpPr>
        <p:spPr bwMode="auto">
          <a:xfrm rot="5400000">
            <a:off x="1660989" y="3966144"/>
            <a:ext cx="2341601" cy="329578"/>
          </a:xfrm>
          <a:prstGeom prst="bentConnector4">
            <a:avLst>
              <a:gd name="adj1" fmla="val 46057"/>
              <a:gd name="adj2" fmla="val 169361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Rectangle 3"/>
          <p:cNvSpPr>
            <a:spLocks noChangeArrowheads="1"/>
          </p:cNvSpPr>
          <p:nvPr/>
        </p:nvSpPr>
        <p:spPr bwMode="auto">
          <a:xfrm>
            <a:off x="2982913" y="1214165"/>
            <a:ext cx="40274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40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384220935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able 34"/>
          <p:cNvGraphicFramePr>
            <a:graphicFrameLocks noGrp="1"/>
          </p:cNvGraphicFramePr>
          <p:nvPr>
            <p:extLst/>
          </p:nvPr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" name="Rectangle 3"/>
          <p:cNvSpPr>
            <a:spLocks noChangeArrowheads="1"/>
          </p:cNvSpPr>
          <p:nvPr/>
        </p:nvSpPr>
        <p:spPr bwMode="auto">
          <a:xfrm>
            <a:off x="2982913" y="1214165"/>
            <a:ext cx="40274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7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38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39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41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1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000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0x00, 0x04</a:t>
              </a:r>
              <a:endParaRPr lang="en-US" sz="2000" b="0" dirty="0">
                <a:latin typeface="Calibri"/>
                <a:cs typeface="Calibri"/>
              </a:endParaRP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 , 0x14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sp>
        <p:nvSpPr>
          <p:cNvPr id="3" name="Right Arrow 2"/>
          <p:cNvSpPr/>
          <p:nvPr/>
        </p:nvSpPr>
        <p:spPr bwMode="auto">
          <a:xfrm>
            <a:off x="3136063" y="3022148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cxnSp>
        <p:nvCxnSpPr>
          <p:cNvPr id="5" name="Elbow Connector 4"/>
          <p:cNvCxnSpPr>
            <a:stCxn id="9" idx="2"/>
            <a:endCxn id="52" idx="1"/>
          </p:cNvCxnSpPr>
          <p:nvPr/>
        </p:nvCxnSpPr>
        <p:spPr bwMode="auto">
          <a:xfrm rot="5400000">
            <a:off x="2777854" y="3241946"/>
            <a:ext cx="2559592" cy="2781300"/>
          </a:xfrm>
          <a:prstGeom prst="bentConnector4">
            <a:avLst>
              <a:gd name="adj1" fmla="val 46393"/>
              <a:gd name="adj2" fmla="val 10821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1768203" y="473850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00B050"/>
                </a:solidFill>
                <a:latin typeface="Calibri" pitchFamily="34" charset="0"/>
              </a:rPr>
              <a:t>hit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5334000" y="3124199"/>
            <a:ext cx="228600" cy="228601"/>
          </a:xfrm>
          <a:prstGeom prst="rect">
            <a:avLst/>
          </a:prstGeom>
          <a:noFill/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72163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Cache Performance Metrics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94725" cy="4972050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Miss Rate</a:t>
            </a:r>
          </a:p>
          <a:p>
            <a:pPr lvl="1"/>
            <a:r>
              <a:rPr lang="en-GB" dirty="0"/>
              <a:t>Fraction of memory references not found in cache (misses / accesses)</a:t>
            </a:r>
            <a:br>
              <a:rPr lang="en-GB" dirty="0"/>
            </a:br>
            <a:r>
              <a:rPr lang="en-GB" dirty="0"/>
              <a:t>= 1 – hit rate</a:t>
            </a:r>
          </a:p>
          <a:p>
            <a:pPr lvl="1"/>
            <a:r>
              <a:rPr lang="en-GB" dirty="0"/>
              <a:t>Typical numbers (in percentages):</a:t>
            </a:r>
          </a:p>
          <a:p>
            <a:pPr lvl="2"/>
            <a:r>
              <a:rPr lang="en-GB" dirty="0"/>
              <a:t>3-10% for L1</a:t>
            </a:r>
          </a:p>
          <a:p>
            <a:pPr lvl="2"/>
            <a:r>
              <a:rPr lang="en-GB" dirty="0"/>
              <a:t>can be quite small (e.g., &lt; 1%) for L2, depending on size, etc.</a:t>
            </a:r>
          </a:p>
          <a:p>
            <a:r>
              <a:rPr lang="en-GB" dirty="0"/>
              <a:t>Hit Time</a:t>
            </a:r>
          </a:p>
          <a:p>
            <a:pPr lvl="1"/>
            <a:r>
              <a:rPr lang="en-GB" dirty="0"/>
              <a:t>Time to deliver a line in the cache to the processor</a:t>
            </a:r>
          </a:p>
          <a:p>
            <a:pPr lvl="2"/>
            <a:r>
              <a:rPr lang="en-GB" dirty="0"/>
              <a:t>includes time to determine whether the line is in the cache</a:t>
            </a:r>
          </a:p>
          <a:p>
            <a:pPr lvl="1"/>
            <a:r>
              <a:rPr lang="en-GB" dirty="0"/>
              <a:t>Typical numbers:</a:t>
            </a:r>
          </a:p>
          <a:p>
            <a:pPr lvl="2"/>
            <a:r>
              <a:rPr lang="en-GB" dirty="0"/>
              <a:t>4 clock cycle for L1</a:t>
            </a:r>
          </a:p>
          <a:p>
            <a:pPr lvl="2"/>
            <a:r>
              <a:rPr lang="en-GB" dirty="0"/>
              <a:t>10 clock cycles for L2</a:t>
            </a:r>
          </a:p>
          <a:p>
            <a:r>
              <a:rPr lang="en-GB" dirty="0"/>
              <a:t>Miss Penalty</a:t>
            </a:r>
          </a:p>
          <a:p>
            <a:pPr lvl="1"/>
            <a:r>
              <a:rPr lang="en-GB" dirty="0"/>
              <a:t>Additional time required because of a miss</a:t>
            </a:r>
          </a:p>
          <a:p>
            <a:pPr lvl="2"/>
            <a:r>
              <a:rPr lang="en-GB" dirty="0"/>
              <a:t>typically 50-200 cycles for main memory (Trend: increasing!)</a:t>
            </a:r>
          </a:p>
        </p:txBody>
      </p:sp>
    </p:spTree>
    <p:extLst>
      <p:ext uri="{BB962C8B-B14F-4D97-AF65-F5344CB8AC3E}">
        <p14:creationId xmlns:p14="http://schemas.microsoft.com/office/powerpoint/2010/main" val="1941087908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1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000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0x00, 0x04</a:t>
              </a:r>
              <a:endParaRPr lang="en-US" sz="2000" b="0" dirty="0">
                <a:latin typeface="Calibri"/>
                <a:cs typeface="Calibri"/>
              </a:endParaRP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 , 0x14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sp>
        <p:nvSpPr>
          <p:cNvPr id="3" name="Right Arrow 2"/>
          <p:cNvSpPr/>
          <p:nvPr/>
        </p:nvSpPr>
        <p:spPr bwMode="auto">
          <a:xfrm>
            <a:off x="0" y="3017440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cxnSp>
        <p:nvCxnSpPr>
          <p:cNvPr id="5" name="Elbow Connector 4"/>
          <p:cNvCxnSpPr>
            <a:endCxn id="50" idx="1"/>
          </p:cNvCxnSpPr>
          <p:nvPr/>
        </p:nvCxnSpPr>
        <p:spPr bwMode="auto">
          <a:xfrm rot="5400000">
            <a:off x="1883034" y="4136768"/>
            <a:ext cx="1948932" cy="381000"/>
          </a:xfrm>
          <a:prstGeom prst="bentConnector4">
            <a:avLst>
              <a:gd name="adj1" fmla="val 45262"/>
              <a:gd name="adj2" fmla="val 16000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35" name="Table 34"/>
          <p:cNvGraphicFramePr>
            <a:graphicFrameLocks noGrp="1"/>
          </p:cNvGraphicFramePr>
          <p:nvPr>
            <p:extLst/>
          </p:nvPr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" name="Rectangle 3"/>
          <p:cNvSpPr>
            <a:spLocks noChangeArrowheads="1"/>
          </p:cNvSpPr>
          <p:nvPr/>
        </p:nvSpPr>
        <p:spPr bwMode="auto">
          <a:xfrm>
            <a:off x="2982913" y="1214165"/>
            <a:ext cx="40274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7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38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39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41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814345" y="4539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00B050"/>
                </a:solidFill>
                <a:latin typeface="Calibri" pitchFamily="34" charset="0"/>
              </a:rPr>
              <a:t>hit</a:t>
            </a:r>
          </a:p>
        </p:txBody>
      </p:sp>
    </p:spTree>
    <p:extLst>
      <p:ext uri="{BB962C8B-B14F-4D97-AF65-F5344CB8AC3E}">
        <p14:creationId xmlns:p14="http://schemas.microsoft.com/office/powerpoint/2010/main" val="506573566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619651" y="489740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  <p:sp>
        <p:nvSpPr>
          <p:cNvPr id="34" name="Right Arrow 33"/>
          <p:cNvSpPr/>
          <p:nvPr/>
        </p:nvSpPr>
        <p:spPr bwMode="auto">
          <a:xfrm>
            <a:off x="3110706" y="3419716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>
            <p:extLst/>
          </p:nvPr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2982913" y="1214165"/>
            <a:ext cx="40274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8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39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41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42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5335904" y="3434956"/>
            <a:ext cx="228600" cy="228601"/>
          </a:xfrm>
          <a:prstGeom prst="rect">
            <a:avLst/>
          </a:prstGeom>
          <a:noFill/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cxnSp>
        <p:nvCxnSpPr>
          <p:cNvPr id="46" name="Elbow Connector 45"/>
          <p:cNvCxnSpPr>
            <a:stCxn id="44" idx="2"/>
          </p:cNvCxnSpPr>
          <p:nvPr/>
        </p:nvCxnSpPr>
        <p:spPr bwMode="auto">
          <a:xfrm rot="5400000">
            <a:off x="2781520" y="3549037"/>
            <a:ext cx="2554164" cy="2783204"/>
          </a:xfrm>
          <a:prstGeom prst="bentConnector4">
            <a:avLst>
              <a:gd name="adj1" fmla="val 36003"/>
              <a:gd name="adj2" fmla="val 108214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56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57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1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58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000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59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0x00, 0x04</a:t>
              </a:r>
              <a:endParaRPr lang="en-US" sz="2000" b="0" dirty="0">
                <a:latin typeface="Calibri"/>
                <a:cs typeface="Calibri"/>
              </a:endParaRPr>
            </a:p>
          </p:txBody>
        </p:sp>
      </p:grpSp>
      <p:sp>
        <p:nvSpPr>
          <p:cNvPr id="60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61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62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63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64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65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66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67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68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 , 0x14</a:t>
            </a:r>
          </a:p>
        </p:txBody>
      </p:sp>
      <p:sp>
        <p:nvSpPr>
          <p:cNvPr id="69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70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71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</p:spTree>
    <p:extLst>
      <p:ext uri="{BB962C8B-B14F-4D97-AF65-F5344CB8AC3E}">
        <p14:creationId xmlns:p14="http://schemas.microsoft.com/office/powerpoint/2010/main" val="978317708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1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000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0x00, 0x04</a:t>
              </a:r>
              <a:endParaRPr lang="en-US" sz="2000" b="0" dirty="0">
                <a:latin typeface="Calibri"/>
                <a:cs typeface="Calibri"/>
              </a:endParaRP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 , 0x14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0x18, 0x1C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619651" y="489740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  <p:sp>
        <p:nvSpPr>
          <p:cNvPr id="34" name="Right Arrow 33"/>
          <p:cNvSpPr/>
          <p:nvPr/>
        </p:nvSpPr>
        <p:spPr bwMode="auto">
          <a:xfrm>
            <a:off x="3110706" y="3419716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2982913" y="1214165"/>
            <a:ext cx="40274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8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39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41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42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5335904" y="3434956"/>
            <a:ext cx="228600" cy="228601"/>
          </a:xfrm>
          <a:prstGeom prst="rect">
            <a:avLst/>
          </a:prstGeom>
          <a:noFill/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cxnSp>
        <p:nvCxnSpPr>
          <p:cNvPr id="46" name="Elbow Connector 45"/>
          <p:cNvCxnSpPr>
            <a:stCxn id="44" idx="2"/>
            <a:endCxn id="53" idx="1"/>
          </p:cNvCxnSpPr>
          <p:nvPr/>
        </p:nvCxnSpPr>
        <p:spPr bwMode="auto">
          <a:xfrm rot="5400000">
            <a:off x="2781520" y="3549037"/>
            <a:ext cx="2554164" cy="2783204"/>
          </a:xfrm>
          <a:prstGeom prst="bentConnector4">
            <a:avLst>
              <a:gd name="adj1" fmla="val 36003"/>
              <a:gd name="adj2" fmla="val 108214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674400673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cxnSp>
        <p:nvCxnSpPr>
          <p:cNvPr id="5" name="Elbow Connector 4"/>
          <p:cNvCxnSpPr>
            <a:stCxn id="69" idx="2"/>
            <a:endCxn id="88" idx="1"/>
          </p:cNvCxnSpPr>
          <p:nvPr/>
        </p:nvCxnSpPr>
        <p:spPr bwMode="auto">
          <a:xfrm rot="5400000">
            <a:off x="1911136" y="4439273"/>
            <a:ext cx="1923655" cy="411925"/>
          </a:xfrm>
          <a:prstGeom prst="bentConnector4">
            <a:avLst>
              <a:gd name="adj1" fmla="val 45200"/>
              <a:gd name="adj2" fmla="val 155496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61" name="Table 60"/>
          <p:cNvGraphicFramePr>
            <a:graphicFrameLocks noGrp="1"/>
          </p:cNvGraphicFramePr>
          <p:nvPr/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2982913" y="1214165"/>
            <a:ext cx="40274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63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64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65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66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67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68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2964625" y="3454807"/>
            <a:ext cx="228600" cy="228601"/>
          </a:xfrm>
          <a:prstGeom prst="rect">
            <a:avLst/>
          </a:prstGeom>
          <a:noFill/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70" name="Right Arrow 69"/>
          <p:cNvSpPr/>
          <p:nvPr/>
        </p:nvSpPr>
        <p:spPr bwMode="auto">
          <a:xfrm>
            <a:off x="240902" y="3401428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grpSp>
        <p:nvGrpSpPr>
          <p:cNvPr id="71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72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1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73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000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74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0x00, 0x04</a:t>
              </a:r>
              <a:endParaRPr lang="en-US" sz="2000" b="0" dirty="0">
                <a:latin typeface="Calibri"/>
                <a:cs typeface="Calibri"/>
              </a:endParaRPr>
            </a:p>
          </p:txBody>
        </p:sp>
      </p:grpSp>
      <p:sp>
        <p:nvSpPr>
          <p:cNvPr id="75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76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77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78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79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80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81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82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83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 , 0x14</a:t>
            </a:r>
          </a:p>
        </p:txBody>
      </p:sp>
      <p:sp>
        <p:nvSpPr>
          <p:cNvPr id="84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85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86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0x18, 0x1C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1746164" y="4604232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</p:spTree>
    <p:extLst>
      <p:ext uri="{BB962C8B-B14F-4D97-AF65-F5344CB8AC3E}">
        <p14:creationId xmlns:p14="http://schemas.microsoft.com/office/powerpoint/2010/main" val="564127588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cxnSp>
        <p:nvCxnSpPr>
          <p:cNvPr id="5" name="Elbow Connector 4"/>
          <p:cNvCxnSpPr>
            <a:stCxn id="69" idx="2"/>
          </p:cNvCxnSpPr>
          <p:nvPr/>
        </p:nvCxnSpPr>
        <p:spPr bwMode="auto">
          <a:xfrm rot="5400000">
            <a:off x="1911136" y="4439273"/>
            <a:ext cx="1923655" cy="411925"/>
          </a:xfrm>
          <a:prstGeom prst="bentConnector4">
            <a:avLst>
              <a:gd name="adj1" fmla="val 45200"/>
              <a:gd name="adj2" fmla="val 155496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61" name="Table 60"/>
          <p:cNvGraphicFramePr>
            <a:graphicFrameLocks noGrp="1"/>
          </p:cNvGraphicFramePr>
          <p:nvPr/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2982913" y="1214165"/>
            <a:ext cx="40274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63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64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65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66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67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68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2964625" y="3454807"/>
            <a:ext cx="228600" cy="228601"/>
          </a:xfrm>
          <a:prstGeom prst="rect">
            <a:avLst/>
          </a:prstGeom>
          <a:noFill/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70" name="Right Arrow 69"/>
          <p:cNvSpPr/>
          <p:nvPr/>
        </p:nvSpPr>
        <p:spPr bwMode="auto">
          <a:xfrm>
            <a:off x="240902" y="3401428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746164" y="4604232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  <p:grpSp>
        <p:nvGrpSpPr>
          <p:cNvPr id="35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3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1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3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000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3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0x00, 0x04</a:t>
              </a:r>
              <a:endParaRPr lang="en-US" sz="2000" b="0" dirty="0">
                <a:latin typeface="Calibri"/>
                <a:cs typeface="Calibri"/>
              </a:endParaRPr>
            </a:p>
          </p:txBody>
        </p:sp>
      </p:grpSp>
      <p:sp>
        <p:nvSpPr>
          <p:cNvPr id="3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4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4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4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0x08, 0x0C</a:t>
            </a:r>
          </a:p>
        </p:txBody>
      </p:sp>
      <p:sp>
        <p:nvSpPr>
          <p:cNvPr id="4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4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4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 , 0x14</a:t>
            </a:r>
          </a:p>
        </p:txBody>
      </p:sp>
      <p:sp>
        <p:nvSpPr>
          <p:cNvPr id="4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4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5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0x18, 0x1C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</p:spTree>
    <p:extLst>
      <p:ext uri="{BB962C8B-B14F-4D97-AF65-F5344CB8AC3E}">
        <p14:creationId xmlns:p14="http://schemas.microsoft.com/office/powerpoint/2010/main" val="1302986528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1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000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0x00, 0x04</a:t>
              </a:r>
              <a:endParaRPr lang="en-US" sz="2000" b="0" dirty="0">
                <a:latin typeface="Calibri"/>
                <a:cs typeface="Calibri"/>
              </a:endParaRP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0x08, 0x0C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 , 0x14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0x18, 0x1C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cxnSp>
        <p:nvCxnSpPr>
          <p:cNvPr id="5" name="Elbow Connector 4"/>
          <p:cNvCxnSpPr>
            <a:stCxn id="46" idx="2"/>
            <a:endCxn id="53" idx="1"/>
          </p:cNvCxnSpPr>
          <p:nvPr/>
        </p:nvCxnSpPr>
        <p:spPr bwMode="auto">
          <a:xfrm rot="5400000">
            <a:off x="2959848" y="3757844"/>
            <a:ext cx="2167029" cy="2752724"/>
          </a:xfrm>
          <a:prstGeom prst="bentConnector4">
            <a:avLst>
              <a:gd name="adj1" fmla="val 21265"/>
              <a:gd name="adj2" fmla="val 108305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1638300" y="521633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00B050"/>
                </a:solidFill>
                <a:latin typeface="Calibri" pitchFamily="34" charset="0"/>
              </a:rPr>
              <a:t>hit</a:t>
            </a:r>
          </a:p>
        </p:txBody>
      </p:sp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2982913" y="1214165"/>
            <a:ext cx="40274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40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2964625" y="3454807"/>
            <a:ext cx="228600" cy="228601"/>
          </a:xfrm>
          <a:prstGeom prst="rect">
            <a:avLst/>
          </a:prstGeom>
          <a:noFill/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4" name="Right Arrow 43"/>
          <p:cNvSpPr/>
          <p:nvPr/>
        </p:nvSpPr>
        <p:spPr bwMode="auto">
          <a:xfrm>
            <a:off x="3126390" y="3757054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5305424" y="3822091"/>
            <a:ext cx="228600" cy="228601"/>
          </a:xfrm>
          <a:prstGeom prst="rect">
            <a:avLst/>
          </a:prstGeom>
          <a:noFill/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14085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1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000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0x00, 0x04</a:t>
              </a:r>
              <a:endParaRPr lang="en-US" sz="2000" b="0" dirty="0">
                <a:latin typeface="Calibri"/>
                <a:cs typeface="Calibri"/>
              </a:endParaRP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0x08, 0x0C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 , 0x14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0x18, 0x1C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sp>
        <p:nvSpPr>
          <p:cNvPr id="3" name="Right Arrow 2"/>
          <p:cNvSpPr/>
          <p:nvPr/>
        </p:nvSpPr>
        <p:spPr bwMode="auto">
          <a:xfrm>
            <a:off x="0" y="3779440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cxnSp>
        <p:nvCxnSpPr>
          <p:cNvPr id="5" name="Elbow Connector 4"/>
          <p:cNvCxnSpPr>
            <a:stCxn id="43" idx="2"/>
            <a:endCxn id="51" idx="1"/>
          </p:cNvCxnSpPr>
          <p:nvPr/>
        </p:nvCxnSpPr>
        <p:spPr bwMode="auto">
          <a:xfrm rot="5400000">
            <a:off x="2088732" y="4616870"/>
            <a:ext cx="1568462" cy="411925"/>
          </a:xfrm>
          <a:prstGeom prst="bentConnector4">
            <a:avLst>
              <a:gd name="adj1" fmla="val 44113"/>
              <a:gd name="adj2" fmla="val 155496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2982913" y="1214165"/>
            <a:ext cx="40274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7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38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39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41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2964625" y="3810000"/>
            <a:ext cx="228600" cy="228601"/>
          </a:xfrm>
          <a:prstGeom prst="rect">
            <a:avLst/>
          </a:prstGeom>
          <a:noFill/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746163" y="4842912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00B050"/>
                </a:solidFill>
                <a:latin typeface="Calibri" pitchFamily="34" charset="0"/>
              </a:rPr>
              <a:t>hit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49908" y="3317775"/>
            <a:ext cx="21849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8 accesses</a:t>
            </a:r>
          </a:p>
          <a:p>
            <a:r>
              <a:rPr lang="en-US" sz="1800" dirty="0">
                <a:latin typeface="Calibri" pitchFamily="34" charset="0"/>
              </a:rPr>
              <a:t>4 misses (cold), 4 hits</a:t>
            </a:r>
          </a:p>
          <a:p>
            <a:r>
              <a:rPr lang="en-US" sz="1800" b="1" dirty="0">
                <a:latin typeface="Calibri" pitchFamily="34" charset="0"/>
              </a:rPr>
              <a:t>50% </a:t>
            </a:r>
            <a:r>
              <a:rPr lang="en-US" sz="1800" dirty="0">
                <a:latin typeface="Calibri" pitchFamily="34" charset="0"/>
              </a:rPr>
              <a:t>hit rate</a:t>
            </a:r>
          </a:p>
        </p:txBody>
      </p:sp>
    </p:spTree>
    <p:extLst>
      <p:ext uri="{BB962C8B-B14F-4D97-AF65-F5344CB8AC3E}">
        <p14:creationId xmlns:p14="http://schemas.microsoft.com/office/powerpoint/2010/main" val="470877579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1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000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0x00, 0x04</a:t>
              </a:r>
              <a:endParaRPr lang="en-US" sz="2000" b="0" dirty="0">
                <a:latin typeface="Calibri"/>
                <a:cs typeface="Calibri"/>
              </a:endParaRP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0x08, 0x0C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 , 0x14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0x18, 0x1C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2982913" y="1214165"/>
            <a:ext cx="40274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7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38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39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41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2964625" y="3810000"/>
            <a:ext cx="228600" cy="228601"/>
          </a:xfrm>
          <a:prstGeom prst="rect">
            <a:avLst/>
          </a:prstGeom>
          <a:noFill/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248400" y="2994847"/>
            <a:ext cx="46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00B050"/>
                </a:solidFill>
                <a:latin typeface="Calibri" pitchFamily="34" charset="0"/>
              </a:rPr>
              <a:t>hit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74394" y="3999842"/>
            <a:ext cx="21849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8 mem accesses</a:t>
            </a:r>
          </a:p>
          <a:p>
            <a:r>
              <a:rPr lang="en-US" sz="1800" dirty="0">
                <a:latin typeface="Calibri" pitchFamily="34" charset="0"/>
              </a:rPr>
              <a:t>4 misses (cold), 4 hits</a:t>
            </a:r>
          </a:p>
          <a:p>
            <a:r>
              <a:rPr lang="en-US" sz="1800" b="1" dirty="0">
                <a:latin typeface="Calibri" pitchFamily="34" charset="0"/>
              </a:rPr>
              <a:t>50% </a:t>
            </a:r>
            <a:r>
              <a:rPr lang="en-US" sz="1800" dirty="0">
                <a:latin typeface="Calibri" pitchFamily="34" charset="0"/>
              </a:rPr>
              <a:t>hit rate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176674" y="3041380"/>
            <a:ext cx="46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00B050"/>
                </a:solidFill>
                <a:latin typeface="Calibri" pitchFamily="34" charset="0"/>
              </a:rPr>
              <a:t>hit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175803" y="260217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067501" y="260217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248400" y="3745468"/>
            <a:ext cx="46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00B050"/>
                </a:solidFill>
                <a:latin typeface="Calibri" pitchFamily="34" charset="0"/>
              </a:rPr>
              <a:t>hit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176674" y="3792001"/>
            <a:ext cx="46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00B050"/>
                </a:solidFill>
                <a:latin typeface="Calibri" pitchFamily="34" charset="0"/>
              </a:rPr>
              <a:t>hit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175803" y="3352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67501" y="3352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</p:spTree>
    <p:extLst>
      <p:ext uri="{BB962C8B-B14F-4D97-AF65-F5344CB8AC3E}">
        <p14:creationId xmlns:p14="http://schemas.microsoft.com/office/powerpoint/2010/main" val="1982472008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4267200" y="19050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Data</a:t>
            </a:r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4267200" y="2438400"/>
            <a:ext cx="16764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Instructions</a:t>
            </a:r>
          </a:p>
        </p:txBody>
      </p:sp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1066800" y="1066800"/>
            <a:ext cx="3200400" cy="2209800"/>
          </a:xfrm>
          <a:prstGeom prst="rect">
            <a:avLst/>
          </a:prstGeom>
          <a:solidFill>
            <a:srgbClr val="E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algn="l" eaLnBrk="0" hangingPunct="0"/>
            <a:r>
              <a:rPr lang="en-US" sz="2400" b="1" dirty="0">
                <a:latin typeface="Calibri" pitchFamily="34" charset="0"/>
              </a:rPr>
              <a:t>CPU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7226300" cy="573088"/>
          </a:xfrm>
        </p:spPr>
        <p:txBody>
          <a:bodyPr/>
          <a:lstStyle/>
          <a:p>
            <a:r>
              <a:rPr lang="en-US" dirty="0"/>
              <a:t>Software View of Architecture State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3536950"/>
            <a:ext cx="6629400" cy="3092450"/>
          </a:xfrm>
        </p:spPr>
        <p:txBody>
          <a:bodyPr/>
          <a:lstStyle/>
          <a:p>
            <a:pPr marL="227013" indent="-227013" defTabSz="895350">
              <a:tabLst>
                <a:tab pos="1371600" algn="l"/>
                <a:tab pos="4572000" algn="l"/>
              </a:tabLst>
            </a:pPr>
            <a:r>
              <a:rPr lang="en-US" dirty="0"/>
              <a:t>Programmer-Visible State</a:t>
            </a:r>
          </a:p>
          <a:p>
            <a:pPr marL="487363" lvl="1" indent="-227013" defTabSz="895350">
              <a:tabLst>
                <a:tab pos="1371600" algn="l"/>
                <a:tab pos="4572000" algn="l"/>
              </a:tabLst>
            </a:pPr>
            <a:r>
              <a:rPr lang="en-US" sz="2000" dirty="0"/>
              <a:t>Does NOT change when we add caches</a:t>
            </a:r>
          </a:p>
          <a:p>
            <a:pPr marL="487363" lvl="1" indent="-227013" defTabSz="895350">
              <a:tabLst>
                <a:tab pos="1371600" algn="l"/>
                <a:tab pos="4572000" algn="l"/>
              </a:tabLst>
            </a:pPr>
            <a:endParaRPr lang="en-US" sz="2000" dirty="0"/>
          </a:p>
          <a:p>
            <a:pPr marL="227013" indent="-227013" defTabSz="895350">
              <a:tabLst>
                <a:tab pos="1371600" algn="l"/>
                <a:tab pos="4572000" algn="l"/>
              </a:tabLst>
            </a:pPr>
            <a:r>
              <a:rPr lang="en-US" dirty="0"/>
              <a:t>Contrast with </a:t>
            </a:r>
            <a:r>
              <a:rPr lang="en-US" u="sng" dirty="0"/>
              <a:t>microarchitecture</a:t>
            </a:r>
            <a:r>
              <a:rPr lang="en-US" dirty="0"/>
              <a:t> state</a:t>
            </a:r>
          </a:p>
          <a:p>
            <a:pPr marL="487363" lvl="1" indent="-227013" defTabSz="895350">
              <a:tabLst>
                <a:tab pos="1371600" algn="l"/>
                <a:tab pos="4572000" algn="l"/>
              </a:tabLst>
            </a:pPr>
            <a:r>
              <a:rPr lang="en-US" sz="2000" dirty="0"/>
              <a:t>Microarchitecture is the specific implementation of an ISA</a:t>
            </a:r>
          </a:p>
          <a:p>
            <a:pPr marL="773113" lvl="2" indent="-227013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HW designer decides what the microarchitecture looks like</a:t>
            </a:r>
          </a:p>
          <a:p>
            <a:pPr marL="487363" lvl="1" indent="-227013" defTabSz="895350">
              <a:tabLst>
                <a:tab pos="1371600" algn="l"/>
                <a:tab pos="4572000" algn="l"/>
              </a:tabLst>
            </a:pPr>
            <a:r>
              <a:rPr lang="en-US" sz="2000" dirty="0"/>
              <a:t>Caches: part of the microarchitecture state</a:t>
            </a:r>
          </a:p>
          <a:p>
            <a:pPr marL="227013" indent="-227013" defTabSz="895350">
              <a:tabLst>
                <a:tab pos="1371600" algn="l"/>
                <a:tab pos="4572000" algn="l"/>
              </a:tabLst>
            </a:pPr>
            <a:endParaRPr lang="en-US" dirty="0"/>
          </a:p>
          <a:p>
            <a:pPr marL="227013" indent="-227013" defTabSz="895350">
              <a:tabLst>
                <a:tab pos="1371600" algn="l"/>
                <a:tab pos="4572000" algn="l"/>
              </a:tabLst>
            </a:pPr>
            <a:endParaRPr lang="en-US" dirty="0"/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676400" y="1752600"/>
            <a:ext cx="533400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r>
              <a:rPr lang="en-US" sz="2400" b="1" dirty="0">
                <a:solidFill>
                  <a:schemeClr val="tx1"/>
                </a:solidFill>
                <a:latin typeface="Calibri" pitchFamily="34" charset="0"/>
              </a:rPr>
              <a:t>PC</a:t>
            </a: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2362200" y="1447800"/>
            <a:ext cx="13716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r>
              <a:rPr lang="en-US" sz="2400" b="1" dirty="0">
                <a:latin typeface="Calibri" pitchFamily="34" charset="0"/>
              </a:rPr>
              <a:t>Registers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6019800" y="990600"/>
            <a:ext cx="1752600" cy="381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eaLnBrk="0" hangingPunct="0"/>
            <a:r>
              <a:rPr lang="en-US" sz="2400" b="1" dirty="0">
                <a:latin typeface="Calibri" pitchFamily="34" charset="0"/>
              </a:rPr>
              <a:t>Memory</a:t>
            </a:r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6172200" y="1676400"/>
            <a:ext cx="1752600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tx1"/>
                </a:solidFill>
                <a:latin typeface="Calibri" pitchFamily="34" charset="0"/>
              </a:rPr>
              <a:t>Object Code</a:t>
            </a:r>
          </a:p>
          <a:p>
            <a:pPr algn="l" eaLnBrk="0" hangingPunct="0"/>
            <a:r>
              <a:rPr lang="en-US" sz="2000" b="1" dirty="0">
                <a:solidFill>
                  <a:schemeClr val="tx1"/>
                </a:solidFill>
                <a:latin typeface="Calibri" pitchFamily="34" charset="0"/>
              </a:rPr>
              <a:t>Program Data</a:t>
            </a:r>
          </a:p>
          <a:p>
            <a:pPr algn="l" eaLnBrk="0" hangingPunct="0"/>
            <a:r>
              <a:rPr lang="en-US" sz="2000" b="1" dirty="0">
                <a:solidFill>
                  <a:schemeClr val="tx1"/>
                </a:solidFill>
                <a:latin typeface="Calibri" pitchFamily="34" charset="0"/>
              </a:rPr>
              <a:t>OS Data</a:t>
            </a:r>
          </a:p>
        </p:txBody>
      </p:sp>
      <p:sp>
        <p:nvSpPr>
          <p:cNvPr id="147465" name="Line 9"/>
          <p:cNvSpPr>
            <a:spLocks noChangeShapeType="1"/>
          </p:cNvSpPr>
          <p:nvPr/>
        </p:nvSpPr>
        <p:spPr bwMode="auto">
          <a:xfrm>
            <a:off x="4267200" y="17526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6" name="Line 10"/>
          <p:cNvSpPr>
            <a:spLocks noChangeShapeType="1"/>
          </p:cNvSpPr>
          <p:nvPr/>
        </p:nvSpPr>
        <p:spPr bwMode="auto">
          <a:xfrm>
            <a:off x="4267200" y="22860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7" name="Line 11"/>
          <p:cNvSpPr>
            <a:spLocks noChangeShapeType="1"/>
          </p:cNvSpPr>
          <p:nvPr/>
        </p:nvSpPr>
        <p:spPr bwMode="auto">
          <a:xfrm>
            <a:off x="4267200" y="28194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4267200" y="13462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Addresses</a:t>
            </a:r>
          </a:p>
        </p:txBody>
      </p:sp>
      <p:sp>
        <p:nvSpPr>
          <p:cNvPr id="147471" name="Rectangle 15"/>
          <p:cNvSpPr>
            <a:spLocks noChangeArrowheads="1"/>
          </p:cNvSpPr>
          <p:nvPr/>
        </p:nvSpPr>
        <p:spPr bwMode="auto">
          <a:xfrm>
            <a:off x="6019800" y="2971800"/>
            <a:ext cx="17526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400" b="1" dirty="0">
                <a:latin typeface="Calibri" pitchFamily="34" charset="0"/>
              </a:rPr>
              <a:t>Stack</a:t>
            </a:r>
          </a:p>
        </p:txBody>
      </p:sp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2362200" y="2362200"/>
            <a:ext cx="13716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400" b="1" dirty="0">
                <a:solidFill>
                  <a:schemeClr val="tx1"/>
                </a:solidFill>
                <a:latin typeface="Calibri" pitchFamily="34" charset="0"/>
              </a:rPr>
              <a:t>Condition</a:t>
            </a:r>
          </a:p>
          <a:p>
            <a:pPr eaLnBrk="0" hangingPunct="0"/>
            <a:r>
              <a:rPr lang="en-US" sz="2400" b="1" dirty="0">
                <a:solidFill>
                  <a:schemeClr val="tx1"/>
                </a:solidFill>
                <a:latin typeface="Calibri" pitchFamily="34" charset="0"/>
              </a:rPr>
              <a:t>Codes</a:t>
            </a:r>
          </a:p>
        </p:txBody>
      </p:sp>
      <p:sp>
        <p:nvSpPr>
          <p:cNvPr id="18" name="Freeform 10"/>
          <p:cNvSpPr>
            <a:spLocks/>
          </p:cNvSpPr>
          <p:nvPr/>
        </p:nvSpPr>
        <p:spPr bwMode="auto">
          <a:xfrm>
            <a:off x="1371600" y="2549955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</p:spTree>
    <p:extLst>
      <p:ext uri="{BB962C8B-B14F-4D97-AF65-F5344CB8AC3E}">
        <p14:creationId xmlns:p14="http://schemas.microsoft.com/office/powerpoint/2010/main" val="19106685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-762000"/>
            <a:ext cx="7772400" cy="2887662"/>
          </a:xfrm>
        </p:spPr>
        <p:txBody>
          <a:bodyPr/>
          <a:lstStyle/>
          <a:p>
            <a:r>
              <a:rPr lang="en-US" dirty="0"/>
              <a:t>Architecture vs. Microarchitecture</a:t>
            </a:r>
          </a:p>
        </p:txBody>
      </p:sp>
      <p:sp>
        <p:nvSpPr>
          <p:cNvPr id="8" name="AutoShape 12"/>
          <p:cNvSpPr>
            <a:spLocks noChangeArrowheads="1"/>
          </p:cNvSpPr>
          <p:nvPr/>
        </p:nvSpPr>
        <p:spPr bwMode="auto">
          <a:xfrm>
            <a:off x="457200" y="5715000"/>
            <a:ext cx="4225925" cy="4587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Physics</a:t>
            </a: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457200" y="5275262"/>
            <a:ext cx="4225925" cy="45878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Devices</a:t>
            </a:r>
          </a:p>
        </p:txBody>
      </p:sp>
      <p:sp>
        <p:nvSpPr>
          <p:cNvPr id="10" name="AutoShape 11"/>
          <p:cNvSpPr>
            <a:spLocks noChangeArrowheads="1"/>
          </p:cNvSpPr>
          <p:nvPr/>
        </p:nvSpPr>
        <p:spPr bwMode="auto">
          <a:xfrm>
            <a:off x="457200" y="488315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Circuits</a:t>
            </a:r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457200" y="4497387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Gates</a:t>
            </a: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457200" y="410610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Register-Transfer Level</a:t>
            </a: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457200" y="3702875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Microarchitecture</a:t>
            </a:r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>
            <a:off x="457200" y="3231388"/>
            <a:ext cx="4225925" cy="4714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Instruction Set Architecture (ISA)</a:t>
            </a:r>
          </a:p>
        </p:txBody>
      </p:sp>
      <p:sp>
        <p:nvSpPr>
          <p:cNvPr id="15" name="AutoShape 7"/>
          <p:cNvSpPr>
            <a:spLocks noChangeArrowheads="1"/>
          </p:cNvSpPr>
          <p:nvPr/>
        </p:nvSpPr>
        <p:spPr bwMode="auto">
          <a:xfrm>
            <a:off x="457200" y="2828163"/>
            <a:ext cx="4214813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Operating System/Virtual Machines</a:t>
            </a:r>
          </a:p>
        </p:txBody>
      </p:sp>
      <p:sp>
        <p:nvSpPr>
          <p:cNvPr id="16" name="AutoShape 10"/>
          <p:cNvSpPr>
            <a:spLocks noChangeArrowheads="1"/>
          </p:cNvSpPr>
          <p:nvPr/>
        </p:nvSpPr>
        <p:spPr bwMode="auto">
          <a:xfrm>
            <a:off x="457200" y="2424938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Programming Language</a:t>
            </a:r>
          </a:p>
        </p:txBody>
      </p:sp>
      <p:sp>
        <p:nvSpPr>
          <p:cNvPr id="17" name="AutoShape 3"/>
          <p:cNvSpPr>
            <a:spLocks noChangeArrowheads="1"/>
          </p:cNvSpPr>
          <p:nvPr/>
        </p:nvSpPr>
        <p:spPr bwMode="auto">
          <a:xfrm>
            <a:off x="457200" y="2003425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Algorithm</a:t>
            </a:r>
          </a:p>
        </p:txBody>
      </p:sp>
      <p:sp>
        <p:nvSpPr>
          <p:cNvPr id="18" name="AutoShape 5"/>
          <p:cNvSpPr>
            <a:spLocks noChangeArrowheads="1"/>
          </p:cNvSpPr>
          <p:nvPr/>
        </p:nvSpPr>
        <p:spPr bwMode="auto">
          <a:xfrm>
            <a:off x="457200" y="1600200"/>
            <a:ext cx="4217988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19" name="AutoShape 4"/>
          <p:cNvSpPr>
            <a:spLocks noChangeArrowheads="1"/>
          </p:cNvSpPr>
          <p:nvPr/>
        </p:nvSpPr>
        <p:spPr bwMode="auto">
          <a:xfrm>
            <a:off x="457200" y="4116387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Register-Transfer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5700823" y="2590801"/>
            <a:ext cx="2193851" cy="312928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800" b="1" dirty="0">
                <a:solidFill>
                  <a:srgbClr val="FFFFFF"/>
                </a:solidFill>
                <a:latin typeface="Courier New" charset="0"/>
                <a:ea typeface="Courier New" charset="0"/>
                <a:cs typeface="Courier New" charset="0"/>
              </a:rPr>
              <a:t>%rip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5698763" y="3248783"/>
            <a:ext cx="2193852" cy="312928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800" dirty="0">
                <a:solidFill>
                  <a:srgbClr val="FFFFFF"/>
                </a:solidFill>
              </a:rPr>
              <a:t>L1 cache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5730948" y="4455922"/>
            <a:ext cx="2193852" cy="312928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800">
                <a:solidFill>
                  <a:srgbClr val="FFFFFF"/>
                </a:solidFill>
              </a:rPr>
              <a:t>memory address bits</a:t>
            </a:r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flipH="1">
            <a:off x="4714138" y="2743200"/>
            <a:ext cx="924662" cy="651323"/>
          </a:xfrm>
          <a:prstGeom prst="straightConnector1">
            <a:avLst/>
          </a:prstGeom>
          <a:ln w="28575"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 bwMode="auto">
          <a:xfrm flipH="1">
            <a:off x="4728314" y="3394523"/>
            <a:ext cx="910486" cy="465321"/>
          </a:xfrm>
          <a:prstGeom prst="straightConnector1">
            <a:avLst/>
          </a:prstGeom>
          <a:ln w="28575"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 bwMode="auto">
          <a:xfrm flipH="1" flipV="1">
            <a:off x="4728314" y="3467132"/>
            <a:ext cx="910486" cy="1104868"/>
          </a:xfrm>
          <a:prstGeom prst="straightConnector1">
            <a:avLst/>
          </a:prstGeom>
          <a:ln w="28575"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 bwMode="auto">
          <a:xfrm>
            <a:off x="4907812" y="1626422"/>
            <a:ext cx="4236188" cy="681229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800" b="1" dirty="0">
                <a:solidFill>
                  <a:srgbClr val="C00000"/>
                </a:solidFill>
              </a:rPr>
              <a:t>Is the following part of Architecture or </a:t>
            </a:r>
            <a:r>
              <a:rPr lang="en-US" sz="1800" b="1">
                <a:solidFill>
                  <a:srgbClr val="C00000"/>
                </a:solidFill>
              </a:rPr>
              <a:t>Microarchitecture?</a:t>
            </a:r>
            <a:endParaRPr lang="en-US" sz="1800" b="1" dirty="0">
              <a:solidFill>
                <a:srgbClr val="C00000"/>
              </a:solidFill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704175" y="3859844"/>
            <a:ext cx="2193852" cy="312928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800" dirty="0">
                <a:solidFill>
                  <a:srgbClr val="FFFFFF"/>
                </a:solidFill>
              </a:rPr>
              <a:t>cache valid bits</a:t>
            </a:r>
          </a:p>
        </p:txBody>
      </p:sp>
      <p:cxnSp>
        <p:nvCxnSpPr>
          <p:cNvPr id="25" name="Straight Arrow Connector 24"/>
          <p:cNvCxnSpPr/>
          <p:nvPr/>
        </p:nvCxnSpPr>
        <p:spPr bwMode="auto">
          <a:xfrm flipH="1" flipV="1">
            <a:off x="4728314" y="3932453"/>
            <a:ext cx="910486" cy="106147"/>
          </a:xfrm>
          <a:prstGeom prst="straightConnector1">
            <a:avLst/>
          </a:prstGeom>
          <a:ln w="28575"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68681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b"/>
          <a:lstStyle/>
          <a:p>
            <a:pPr eaLnBrk="1" hangingPunct="1"/>
            <a:r>
              <a:rPr lang="en-US" dirty="0"/>
              <a:t>Let’s think about those numbers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8" tIns="44450" rIns="90488" bIns="44450"/>
          <a:lstStyle/>
          <a:p>
            <a:pPr>
              <a:defRPr/>
            </a:pPr>
            <a:r>
              <a:rPr lang="en-US" dirty="0"/>
              <a:t>Huge difference between a hit and a miss</a:t>
            </a:r>
          </a:p>
          <a:p>
            <a:pPr lvl="1" eaLnBrk="1" hangingPunct="1">
              <a:lnSpc>
                <a:spcPct val="100000"/>
              </a:lnSpc>
              <a:defRPr/>
            </a:pPr>
            <a:r>
              <a:rPr lang="en-US" sz="1800" dirty="0"/>
              <a:t>Could be 100x, if just L1 and main memory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Would you believe 99% hits is twice as good as 97%?</a:t>
            </a:r>
          </a:p>
          <a:p>
            <a:pPr lvl="1" eaLnBrk="1" hangingPunct="1">
              <a:lnSpc>
                <a:spcPct val="100000"/>
              </a:lnSpc>
              <a:defRPr/>
            </a:pPr>
            <a:r>
              <a:rPr lang="en-US" sz="1800" dirty="0"/>
              <a:t>Consider: </a:t>
            </a:r>
            <a:br>
              <a:rPr lang="en-US" sz="1800" dirty="0"/>
            </a:br>
            <a:r>
              <a:rPr lang="en-US" sz="1800" dirty="0"/>
              <a:t>cache hit time of 1 cycle</a:t>
            </a:r>
            <a:br>
              <a:rPr lang="en-US" sz="1800" dirty="0"/>
            </a:br>
            <a:r>
              <a:rPr lang="en-US" sz="1800" dirty="0"/>
              <a:t>miss penalty of 100 cycles</a:t>
            </a:r>
          </a:p>
          <a:p>
            <a:pPr lvl="1">
              <a:defRPr/>
            </a:pPr>
            <a:endParaRPr lang="en-US" sz="1800" dirty="0"/>
          </a:p>
          <a:p>
            <a:pPr lvl="1">
              <a:defRPr/>
            </a:pPr>
            <a:r>
              <a:rPr lang="en-US" sz="1800" dirty="0"/>
              <a:t>Average memory access time = hit time + miss rate * miss penalty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z="1800" dirty="0"/>
              <a:t>	 97% hits:  1 cycle + 0.03 * 100 cycles =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b="1" dirty="0">
                <a:solidFill>
                  <a:srgbClr val="C00000"/>
                </a:solidFill>
              </a:rPr>
              <a:t>4 cycles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z="1800" dirty="0"/>
              <a:t>	 99% hits:  1 cycle + 0.01 * 100 cycles = </a:t>
            </a:r>
            <a:r>
              <a:rPr lang="en-US" sz="1800" b="1" dirty="0">
                <a:solidFill>
                  <a:srgbClr val="C00000"/>
                </a:solidFill>
              </a:rPr>
              <a:t>2 cycles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endParaRPr lang="en-US" sz="1600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C00000"/>
                </a:solidFill>
              </a:rPr>
              <a:t>But.. Misses in caches are inevitable</a:t>
            </a:r>
            <a:endParaRPr lang="en-US" sz="1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7584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 I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Representation of Numbers</a:t>
            </a:r>
          </a:p>
          <a:p>
            <a:endParaRPr lang="en-US" dirty="0"/>
          </a:p>
          <a:p>
            <a:r>
              <a:rPr lang="en-US" dirty="0"/>
              <a:t>Integer Arithmetic</a:t>
            </a:r>
          </a:p>
          <a:p>
            <a:endParaRPr lang="en-US" dirty="0"/>
          </a:p>
          <a:p>
            <a:r>
              <a:rPr lang="en-US" dirty="0"/>
              <a:t>Basic x86-64 Architecture</a:t>
            </a:r>
          </a:p>
          <a:p>
            <a:endParaRPr lang="en-US" dirty="0"/>
          </a:p>
          <a:p>
            <a:r>
              <a:rPr lang="en-US" dirty="0"/>
              <a:t>Control Flow</a:t>
            </a:r>
          </a:p>
          <a:p>
            <a:endParaRPr lang="en-US" dirty="0"/>
          </a:p>
          <a:p>
            <a:r>
              <a:rPr lang="en-US" dirty="0"/>
              <a:t>Functions, Buffer Overflow</a:t>
            </a:r>
          </a:p>
          <a:p>
            <a:endParaRPr lang="en-US" dirty="0"/>
          </a:p>
          <a:p>
            <a:r>
              <a:rPr lang="en-US" dirty="0"/>
              <a:t>Arrays, </a:t>
            </a:r>
            <a:r>
              <a:rPr lang="en-US" dirty="0" err="1"/>
              <a:t>Structs</a:t>
            </a:r>
            <a:r>
              <a:rPr lang="en-US" dirty="0"/>
              <a:t>, Unions</a:t>
            </a:r>
          </a:p>
          <a:p>
            <a:endParaRPr lang="en-US" dirty="0"/>
          </a:p>
          <a:p>
            <a:r>
              <a:rPr lang="en-US" dirty="0"/>
              <a:t>Memory Hierarchy and Caching</a:t>
            </a:r>
          </a:p>
          <a:p>
            <a:endParaRPr lang="en-US" dirty="0"/>
          </a:p>
          <a:p>
            <a:r>
              <a:rPr lang="en-US" dirty="0"/>
              <a:t>Architecture vs. microarchitecture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6939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Categorizing Misses: The Three C’s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334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Compulsory (or cold)</a:t>
            </a:r>
            <a:r>
              <a:rPr lang="en-US" dirty="0"/>
              <a:t> – first-reference to a block, occur even with infinite cache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>
                <a:solidFill>
                  <a:srgbClr val="C00000"/>
                </a:solidFill>
              </a:rPr>
              <a:t>Capacity</a:t>
            </a:r>
            <a:r>
              <a:rPr lang="en-US" dirty="0"/>
              <a:t> – cache is too small to hold all data needed by program at a given time (refer to as the working set)</a:t>
            </a:r>
          </a:p>
          <a:p>
            <a:endParaRPr lang="en-US" dirty="0"/>
          </a:p>
          <a:p>
            <a:r>
              <a:rPr lang="en-US" b="1" dirty="0">
                <a:solidFill>
                  <a:srgbClr val="C00000"/>
                </a:solidFill>
              </a:rPr>
              <a:t>Conflict</a:t>
            </a:r>
            <a:r>
              <a:rPr lang="en-US" dirty="0"/>
              <a:t> – misses that occur because of collisions, even when the cache is large enough</a:t>
            </a:r>
          </a:p>
          <a:p>
            <a:pPr lvl="1"/>
            <a:r>
              <a:rPr lang="en-US" dirty="0"/>
              <a:t>E.g., referencing blocks 0, 8, 0, 8, 0, 8 </a:t>
            </a:r>
            <a:r>
              <a:rPr lang="mr-IN" dirty="0"/>
              <a:t>…</a:t>
            </a:r>
            <a:r>
              <a:rPr lang="en-US" dirty="0"/>
              <a:t> would always miss if 0 and 8 are mapped to the </a:t>
            </a:r>
            <a:r>
              <a:rPr lang="en-US"/>
              <a:t>same cache line </a:t>
            </a:r>
            <a:r>
              <a:rPr lang="en-US" dirty="0"/>
              <a:t>in a large direct-mapped cache</a:t>
            </a:r>
          </a:p>
        </p:txBody>
      </p:sp>
    </p:spTree>
    <p:extLst>
      <p:ext uri="{BB962C8B-B14F-4D97-AF65-F5344CB8AC3E}">
        <p14:creationId xmlns:p14="http://schemas.microsoft.com/office/powerpoint/2010/main" val="8232498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3211513" y="1391766"/>
            <a:ext cx="6161087" cy="31675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4 bit addresses, B=2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  <a:p>
            <a:pPr algn="l">
              <a:lnSpc>
                <a:spcPct val="100000"/>
              </a:lnSpc>
            </a:pPr>
            <a:endParaRPr lang="en-US" sz="2000" b="0" dirty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endParaRPr lang="en-US" sz="2000" b="0" dirty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Address trace (reads, one byte per read):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	</a:t>
            </a:r>
            <a:r>
              <a:rPr lang="en-US" sz="2000" dirty="0">
                <a:latin typeface="Calibri"/>
                <a:cs typeface="Calibri"/>
              </a:rPr>
              <a:t>0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1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7	[0</a:t>
            </a:r>
            <a:r>
              <a:rPr lang="en-US" sz="2000" u="sng" dirty="0">
                <a:latin typeface="Calibri"/>
                <a:cs typeface="Calibri"/>
              </a:rPr>
              <a:t>11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8	[1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0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65138" y="1633736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x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584200" y="1295400"/>
            <a:ext cx="52899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t</a:t>
            </a:r>
            <a:r>
              <a:rPr lang="en-US" sz="2000" b="0" dirty="0">
                <a:latin typeface="Calibri"/>
                <a:cs typeface="Calibri"/>
              </a:rPr>
              <a:t>=1</a:t>
            </a: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1212850" y="1295400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149512" name="Rectangle 8"/>
          <p:cNvSpPr>
            <a:spLocks noChangeArrowheads="1"/>
          </p:cNvSpPr>
          <p:nvPr/>
        </p:nvSpPr>
        <p:spPr bwMode="auto">
          <a:xfrm>
            <a:off x="1952625" y="1295400"/>
            <a:ext cx="57522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b=1</a:t>
            </a:r>
          </a:p>
        </p:txBody>
      </p:sp>
      <p:sp>
        <p:nvSpPr>
          <p:cNvPr id="149513" name="Rectangle 9"/>
          <p:cNvSpPr>
            <a:spLocks noChangeArrowheads="1"/>
          </p:cNvSpPr>
          <p:nvPr/>
        </p:nvSpPr>
        <p:spPr bwMode="auto">
          <a:xfrm>
            <a:off x="1182688" y="1633736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149514" name="Rectangle 10"/>
          <p:cNvSpPr>
            <a:spLocks noChangeArrowheads="1"/>
          </p:cNvSpPr>
          <p:nvPr/>
        </p:nvSpPr>
        <p:spPr bwMode="auto">
          <a:xfrm>
            <a:off x="1898650" y="1633736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678" name="Text Box 174"/>
          <p:cNvSpPr txBox="1">
            <a:spLocks noChangeArrowheads="1"/>
          </p:cNvSpPr>
          <p:nvPr/>
        </p:nvSpPr>
        <p:spPr bwMode="auto">
          <a:xfrm>
            <a:off x="6657975" y="2968823"/>
            <a:ext cx="1299709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 [cold]</a:t>
            </a:r>
          </a:p>
        </p:txBody>
      </p:sp>
      <p:grpSp>
        <p:nvGrpSpPr>
          <p:cNvPr id="3" name="Group 176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81" name="Rectangle 177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82" name="Rectangle 178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83" name="Rectangle 179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149684" name="Text Box 180"/>
          <p:cNvSpPr txBox="1">
            <a:spLocks noChangeArrowheads="1"/>
          </p:cNvSpPr>
          <p:nvPr/>
        </p:nvSpPr>
        <p:spPr bwMode="auto">
          <a:xfrm>
            <a:off x="6748463" y="3273623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149685" name="Text Box 181"/>
          <p:cNvSpPr txBox="1">
            <a:spLocks noChangeArrowheads="1"/>
          </p:cNvSpPr>
          <p:nvPr/>
        </p:nvSpPr>
        <p:spPr bwMode="auto">
          <a:xfrm>
            <a:off x="6657975" y="3548063"/>
            <a:ext cx="1299709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 [cold]</a:t>
            </a:r>
          </a:p>
        </p:txBody>
      </p:sp>
      <p:grpSp>
        <p:nvGrpSpPr>
          <p:cNvPr id="4" name="Group 182"/>
          <p:cNvGrpSpPr>
            <a:grpSpLocks/>
          </p:cNvGrpSpPr>
          <p:nvPr/>
        </p:nvGrpSpPr>
        <p:grpSpPr bwMode="auto">
          <a:xfrm>
            <a:off x="3352800" y="6096000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87" name="Rectangle 183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88" name="Rectangle 184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89" name="Rectangle 185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M[6-7]</a:t>
              </a:r>
            </a:p>
          </p:txBody>
        </p:sp>
      </p:grpSp>
      <p:sp>
        <p:nvSpPr>
          <p:cNvPr id="149690" name="Text Box 186"/>
          <p:cNvSpPr txBox="1">
            <a:spLocks noChangeArrowheads="1"/>
          </p:cNvSpPr>
          <p:nvPr/>
        </p:nvSpPr>
        <p:spPr bwMode="auto">
          <a:xfrm>
            <a:off x="6701478" y="3883223"/>
            <a:ext cx="1299522" cy="28982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 [cold]</a:t>
            </a:r>
          </a:p>
        </p:txBody>
      </p:sp>
      <p:grpSp>
        <p:nvGrpSpPr>
          <p:cNvPr id="5" name="Group 187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92" name="Rectangle 188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3" name="Rectangle 189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4" name="Rectangle 190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M[8-9]</a:t>
              </a:r>
            </a:p>
          </p:txBody>
        </p:sp>
      </p:grpSp>
      <p:sp>
        <p:nvSpPr>
          <p:cNvPr id="149695" name="Text Box 191"/>
          <p:cNvSpPr txBox="1">
            <a:spLocks noChangeArrowheads="1"/>
          </p:cNvSpPr>
          <p:nvPr/>
        </p:nvSpPr>
        <p:spPr bwMode="auto">
          <a:xfrm>
            <a:off x="6657975" y="4188023"/>
            <a:ext cx="1629827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 [conflict]</a:t>
            </a:r>
          </a:p>
        </p:txBody>
      </p:sp>
      <p:grpSp>
        <p:nvGrpSpPr>
          <p:cNvPr id="6" name="Group 192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97" name="Rectangle 193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8" name="Rectangle 194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99" name="Rectangle 195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sp>
        <p:nvSpPr>
          <p:cNvPr id="7" name="Line Callout 1 6"/>
          <p:cNvSpPr/>
          <p:nvPr/>
        </p:nvSpPr>
        <p:spPr bwMode="auto">
          <a:xfrm>
            <a:off x="561206" y="3174520"/>
            <a:ext cx="1666081" cy="747086"/>
          </a:xfrm>
          <a:prstGeom prst="borderCallout1">
            <a:avLst>
              <a:gd name="adj1" fmla="val 15219"/>
              <a:gd name="adj2" fmla="val 108347"/>
              <a:gd name="adj3" fmla="val 27764"/>
              <a:gd name="adj4" fmla="val 369860"/>
            </a:avLst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Spatial Locality</a:t>
            </a:r>
          </a:p>
        </p:txBody>
      </p:sp>
      <p:sp>
        <p:nvSpPr>
          <p:cNvPr id="54" name="Line Callout 1 53"/>
          <p:cNvSpPr/>
          <p:nvPr/>
        </p:nvSpPr>
        <p:spPr bwMode="auto">
          <a:xfrm>
            <a:off x="465138" y="4267199"/>
            <a:ext cx="2062713" cy="1155197"/>
          </a:xfrm>
          <a:prstGeom prst="borderCallout1">
            <a:avLst>
              <a:gd name="adj1" fmla="val 15219"/>
              <a:gd name="adj2" fmla="val 108347"/>
              <a:gd name="adj3" fmla="val 7412"/>
              <a:gd name="adj4" fmla="val 306004"/>
            </a:avLst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Temporal Locality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(Unexploited)</a:t>
            </a:r>
          </a:p>
        </p:txBody>
      </p:sp>
    </p:spTree>
    <p:extLst>
      <p:ext uri="{BB962C8B-B14F-4D97-AF65-F5344CB8AC3E}">
        <p14:creationId xmlns:p14="http://schemas.microsoft.com/office/powerpoint/2010/main" val="7018769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678" grpId="0"/>
      <p:bldP spid="149684" grpId="0"/>
      <p:bldP spid="149685" grpId="0"/>
      <p:bldP spid="149690" grpId="0"/>
      <p:bldP spid="149695" grpId="0"/>
      <p:bldP spid="7" grpId="0" animBg="1"/>
      <p:bldP spid="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101182" cy="762000"/>
          </a:xfrm>
        </p:spPr>
        <p:txBody>
          <a:bodyPr/>
          <a:lstStyle/>
          <a:p>
            <a:r>
              <a:rPr lang="en-US" dirty="0"/>
              <a:t>2-way set associative cache simulation</a:t>
            </a:r>
          </a:p>
        </p:txBody>
      </p:sp>
      <p:sp>
        <p:nvSpPr>
          <p:cNvPr id="202755" name="Rectangle 3"/>
          <p:cNvSpPr>
            <a:spLocks noChangeArrowheads="1"/>
          </p:cNvSpPr>
          <p:nvPr/>
        </p:nvSpPr>
        <p:spPr bwMode="auto">
          <a:xfrm>
            <a:off x="3211513" y="1712243"/>
            <a:ext cx="5475287" cy="2859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M=4-bit addresses, B=2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S=2 sets, E=2 blocks/set</a:t>
            </a:r>
          </a:p>
          <a:p>
            <a:pPr algn="l">
              <a:lnSpc>
                <a:spcPct val="100000"/>
              </a:lnSpc>
            </a:pPr>
            <a:endParaRPr lang="en-US" sz="2000" b="0" dirty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Address trace (reads, one byte per read):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	</a:t>
            </a:r>
            <a:r>
              <a:rPr lang="en-US" sz="2000" dirty="0">
                <a:latin typeface="Calibri"/>
                <a:cs typeface="Calibri"/>
              </a:rPr>
              <a:t>0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1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7	[01</a:t>
            </a:r>
            <a:r>
              <a:rPr lang="en-US" sz="2000" u="sng" dirty="0">
                <a:latin typeface="Calibri"/>
                <a:cs typeface="Calibri"/>
              </a:rPr>
              <a:t>1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8	[10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0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</a:t>
            </a:r>
          </a:p>
        </p:txBody>
      </p:sp>
      <p:sp>
        <p:nvSpPr>
          <p:cNvPr id="202756" name="Rectangle 4"/>
          <p:cNvSpPr>
            <a:spLocks noChangeArrowheads="1"/>
          </p:cNvSpPr>
          <p:nvPr/>
        </p:nvSpPr>
        <p:spPr bwMode="auto">
          <a:xfrm>
            <a:off x="457200" y="184150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202757" name="Rectangle 5"/>
          <p:cNvSpPr>
            <a:spLocks noChangeArrowheads="1"/>
          </p:cNvSpPr>
          <p:nvPr/>
        </p:nvSpPr>
        <p:spPr bwMode="auto">
          <a:xfrm>
            <a:off x="576262" y="1507455"/>
            <a:ext cx="52638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t=2</a:t>
            </a:r>
          </a:p>
        </p:txBody>
      </p:sp>
      <p:sp>
        <p:nvSpPr>
          <p:cNvPr id="202758" name="Rectangle 6"/>
          <p:cNvSpPr>
            <a:spLocks noChangeArrowheads="1"/>
          </p:cNvSpPr>
          <p:nvPr/>
        </p:nvSpPr>
        <p:spPr bwMode="auto">
          <a:xfrm>
            <a:off x="1204912" y="1507455"/>
            <a:ext cx="55393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s=1</a:t>
            </a:r>
          </a:p>
        </p:txBody>
      </p:sp>
      <p:sp>
        <p:nvSpPr>
          <p:cNvPr id="202759" name="Rectangle 7"/>
          <p:cNvSpPr>
            <a:spLocks noChangeArrowheads="1"/>
          </p:cNvSpPr>
          <p:nvPr/>
        </p:nvSpPr>
        <p:spPr bwMode="auto">
          <a:xfrm>
            <a:off x="1944687" y="1507455"/>
            <a:ext cx="58123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b=1</a:t>
            </a:r>
          </a:p>
        </p:txBody>
      </p:sp>
      <p:sp>
        <p:nvSpPr>
          <p:cNvPr id="202760" name="Rectangle 8"/>
          <p:cNvSpPr>
            <a:spLocks noChangeArrowheads="1"/>
          </p:cNvSpPr>
          <p:nvPr/>
        </p:nvSpPr>
        <p:spPr bwMode="auto">
          <a:xfrm>
            <a:off x="1174750" y="184150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sp>
        <p:nvSpPr>
          <p:cNvPr id="202761" name="Rectangle 9"/>
          <p:cNvSpPr>
            <a:spLocks noChangeArrowheads="1"/>
          </p:cNvSpPr>
          <p:nvPr/>
        </p:nvSpPr>
        <p:spPr bwMode="auto">
          <a:xfrm>
            <a:off x="1890712" y="184150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922713" y="5106988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63" name="Rectangle 11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202764" name="Rectangle 12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202765" name="Rectangle 13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202766" name="Rectangle 14"/>
          <p:cNvSpPr>
            <a:spLocks noChangeArrowheads="1"/>
          </p:cNvSpPr>
          <p:nvPr/>
        </p:nvSpPr>
        <p:spPr bwMode="auto">
          <a:xfrm>
            <a:off x="4071938" y="4724400"/>
            <a:ext cx="31691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alibri"/>
                <a:cs typeface="Calibri"/>
              </a:rPr>
              <a:t>v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7" name="Rectangle 15"/>
          <p:cNvSpPr>
            <a:spLocks noChangeArrowheads="1"/>
          </p:cNvSpPr>
          <p:nvPr/>
        </p:nvSpPr>
        <p:spPr bwMode="auto">
          <a:xfrm>
            <a:off x="4549775" y="4724400"/>
            <a:ext cx="53853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202768" name="Rectangle 16"/>
          <p:cNvSpPr>
            <a:spLocks noChangeArrowheads="1"/>
          </p:cNvSpPr>
          <p:nvPr/>
        </p:nvSpPr>
        <p:spPr bwMode="auto">
          <a:xfrm>
            <a:off x="5410200" y="4724400"/>
            <a:ext cx="75781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202769" name="Rectangle 17"/>
          <p:cNvSpPr>
            <a:spLocks noChangeArrowheads="1"/>
          </p:cNvSpPr>
          <p:nvPr/>
        </p:nvSpPr>
        <p:spPr bwMode="auto">
          <a:xfrm>
            <a:off x="3922713" y="541655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0" name="Rectangle 18"/>
          <p:cNvSpPr>
            <a:spLocks noChangeArrowheads="1"/>
          </p:cNvSpPr>
          <p:nvPr/>
        </p:nvSpPr>
        <p:spPr bwMode="auto">
          <a:xfrm>
            <a:off x="4497388" y="541655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1" name="Rectangle 19"/>
          <p:cNvSpPr>
            <a:spLocks noChangeArrowheads="1"/>
          </p:cNvSpPr>
          <p:nvPr/>
        </p:nvSpPr>
        <p:spPr bwMode="auto">
          <a:xfrm>
            <a:off x="5165725" y="541655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2" name="Rectangle 20"/>
          <p:cNvSpPr>
            <a:spLocks noChangeArrowheads="1"/>
          </p:cNvSpPr>
          <p:nvPr/>
        </p:nvSpPr>
        <p:spPr bwMode="auto">
          <a:xfrm>
            <a:off x="3922713" y="592455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3" name="Rectangle 21"/>
          <p:cNvSpPr>
            <a:spLocks noChangeArrowheads="1"/>
          </p:cNvSpPr>
          <p:nvPr/>
        </p:nvSpPr>
        <p:spPr bwMode="auto">
          <a:xfrm>
            <a:off x="4497388" y="592455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4" name="Rectangle 22"/>
          <p:cNvSpPr>
            <a:spLocks noChangeArrowheads="1"/>
          </p:cNvSpPr>
          <p:nvPr/>
        </p:nvSpPr>
        <p:spPr bwMode="auto">
          <a:xfrm>
            <a:off x="5165725" y="592455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5" name="Rectangle 23"/>
          <p:cNvSpPr>
            <a:spLocks noChangeArrowheads="1"/>
          </p:cNvSpPr>
          <p:nvPr/>
        </p:nvSpPr>
        <p:spPr bwMode="auto">
          <a:xfrm>
            <a:off x="3922713" y="624840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6" name="Rectangle 24"/>
          <p:cNvSpPr>
            <a:spLocks noChangeArrowheads="1"/>
          </p:cNvSpPr>
          <p:nvPr/>
        </p:nvSpPr>
        <p:spPr bwMode="auto">
          <a:xfrm>
            <a:off x="4497388" y="624840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7" name="Rectangle 25"/>
          <p:cNvSpPr>
            <a:spLocks noChangeArrowheads="1"/>
          </p:cNvSpPr>
          <p:nvPr/>
        </p:nvSpPr>
        <p:spPr bwMode="auto">
          <a:xfrm>
            <a:off x="5165725" y="624840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9" name="Text Box 27"/>
          <p:cNvSpPr txBox="1">
            <a:spLocks noChangeArrowheads="1"/>
          </p:cNvSpPr>
          <p:nvPr/>
        </p:nvSpPr>
        <p:spPr bwMode="auto">
          <a:xfrm>
            <a:off x="6657975" y="2984698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3922713" y="5110163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81" name="Rectangle 29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82" name="Rectangle 30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00</a:t>
              </a:r>
            </a:p>
          </p:txBody>
        </p:sp>
        <p:sp>
          <p:nvSpPr>
            <p:cNvPr id="202783" name="Rectangle 31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202784" name="Text Box 32"/>
          <p:cNvSpPr txBox="1">
            <a:spLocks noChangeArrowheads="1"/>
          </p:cNvSpPr>
          <p:nvPr/>
        </p:nvSpPr>
        <p:spPr bwMode="auto">
          <a:xfrm>
            <a:off x="6748463" y="3276600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202785" name="Text Box 33"/>
          <p:cNvSpPr txBox="1">
            <a:spLocks noChangeArrowheads="1"/>
          </p:cNvSpPr>
          <p:nvPr/>
        </p:nvSpPr>
        <p:spPr bwMode="auto">
          <a:xfrm>
            <a:off x="6657975" y="3581400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3922713" y="5921375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87" name="Rectangle 35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88" name="Rectangle 36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01</a:t>
              </a:r>
            </a:p>
          </p:txBody>
        </p:sp>
        <p:sp>
          <p:nvSpPr>
            <p:cNvPr id="202789" name="Rectangle 37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M[6-7]</a:t>
              </a:r>
            </a:p>
          </p:txBody>
        </p:sp>
      </p:grpSp>
      <p:sp>
        <p:nvSpPr>
          <p:cNvPr id="202790" name="Text Box 38"/>
          <p:cNvSpPr txBox="1">
            <a:spLocks noChangeArrowheads="1"/>
          </p:cNvSpPr>
          <p:nvPr/>
        </p:nvSpPr>
        <p:spPr bwMode="auto">
          <a:xfrm>
            <a:off x="6657975" y="3886200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3922713" y="541337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92" name="Rectangle 40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93" name="Rectangle 41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10</a:t>
              </a:r>
            </a:p>
          </p:txBody>
        </p:sp>
        <p:sp>
          <p:nvSpPr>
            <p:cNvPr id="202794" name="Rectangle 42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M[8-9]</a:t>
              </a:r>
            </a:p>
          </p:txBody>
        </p:sp>
      </p:grpSp>
      <p:sp>
        <p:nvSpPr>
          <p:cNvPr id="202795" name="Text Box 43"/>
          <p:cNvSpPr txBox="1">
            <a:spLocks noChangeArrowheads="1"/>
          </p:cNvSpPr>
          <p:nvPr/>
        </p:nvSpPr>
        <p:spPr bwMode="auto">
          <a:xfrm>
            <a:off x="6748463" y="4191000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825750" y="5416550"/>
            <a:ext cx="858838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227045" y="51816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227045" y="60314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0" name="Line Callout 1 49"/>
          <p:cNvSpPr/>
          <p:nvPr/>
        </p:nvSpPr>
        <p:spPr bwMode="auto">
          <a:xfrm>
            <a:off x="561206" y="3174520"/>
            <a:ext cx="1666081" cy="747086"/>
          </a:xfrm>
          <a:prstGeom prst="borderCallout1">
            <a:avLst>
              <a:gd name="adj1" fmla="val 15219"/>
              <a:gd name="adj2" fmla="val 108347"/>
              <a:gd name="adj3" fmla="val 27764"/>
              <a:gd name="adj4" fmla="val 369860"/>
            </a:avLst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Spatial Locality</a:t>
            </a:r>
          </a:p>
        </p:txBody>
      </p:sp>
      <p:sp>
        <p:nvSpPr>
          <p:cNvPr id="51" name="Line Callout 1 50"/>
          <p:cNvSpPr/>
          <p:nvPr/>
        </p:nvSpPr>
        <p:spPr bwMode="auto">
          <a:xfrm>
            <a:off x="465138" y="4267199"/>
            <a:ext cx="2062713" cy="1155197"/>
          </a:xfrm>
          <a:prstGeom prst="borderCallout1">
            <a:avLst>
              <a:gd name="adj1" fmla="val 15219"/>
              <a:gd name="adj2" fmla="val 108347"/>
              <a:gd name="adj3" fmla="val 7412"/>
              <a:gd name="adj4" fmla="val 306004"/>
            </a:avLst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Temporal Locality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(Exploited)</a:t>
            </a:r>
          </a:p>
        </p:txBody>
      </p:sp>
    </p:spTree>
    <p:extLst>
      <p:ext uri="{BB962C8B-B14F-4D97-AF65-F5344CB8AC3E}">
        <p14:creationId xmlns:p14="http://schemas.microsoft.com/office/powerpoint/2010/main" val="21280339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79" grpId="0"/>
      <p:bldP spid="202784" grpId="0"/>
      <p:bldP spid="202785" grpId="0"/>
      <p:bldP spid="202790" grpId="0"/>
      <p:bldP spid="202795" grpId="0"/>
      <p:bldP spid="50" grpId="0" animBg="1"/>
      <p:bldP spid="5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838200" y="1826626"/>
            <a:ext cx="1503265" cy="2712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29214" y="1879327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838200" y="2163261"/>
            <a:ext cx="1503265" cy="2712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29214" y="2215961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838200" y="2499896"/>
            <a:ext cx="1503265" cy="2712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29214" y="2552596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838200" y="2836530"/>
            <a:ext cx="1503265" cy="2712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929214" y="2889231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838200" y="3173165"/>
            <a:ext cx="1503265" cy="2712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29214" y="3225866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838200" y="3509800"/>
            <a:ext cx="1503265" cy="2712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29214" y="3562500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838200" y="3846435"/>
            <a:ext cx="1503265" cy="2712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929214" y="3899135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838200" y="4183069"/>
            <a:ext cx="1503265" cy="2712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29214" y="4235770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19790" y="1725067"/>
            <a:ext cx="314510" cy="29136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0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1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2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3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4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5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6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7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4168987" y="1826627"/>
            <a:ext cx="1499616" cy="5394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4260001" y="1879327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4260001" y="2133600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4168987" y="2499897"/>
            <a:ext cx="1499616" cy="5394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4260001" y="2552596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4260001" y="2806870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94" name="Rectangle 93"/>
          <p:cNvSpPr/>
          <p:nvPr/>
        </p:nvSpPr>
        <p:spPr bwMode="auto">
          <a:xfrm>
            <a:off x="4168987" y="3173166"/>
            <a:ext cx="1499616" cy="5394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4260001" y="3225866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4260001" y="3480139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4168987" y="3846436"/>
            <a:ext cx="1499616" cy="5394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4260001" y="3899135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4260001" y="4153409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7087266" y="1825132"/>
            <a:ext cx="1499616" cy="24941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7180154" y="1912380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7180154" y="2209800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7180154" y="2501171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7180154" y="2805971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7180154" y="3110771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7180154" y="3415571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09" name="Rectangle 108"/>
          <p:cNvSpPr/>
          <p:nvPr/>
        </p:nvSpPr>
        <p:spPr bwMode="auto">
          <a:xfrm>
            <a:off x="7180154" y="3720371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7180154" y="4025171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11" name="Rectangle 36"/>
          <p:cNvSpPr>
            <a:spLocks noChangeArrowheads="1"/>
          </p:cNvSpPr>
          <p:nvPr/>
        </p:nvSpPr>
        <p:spPr bwMode="auto">
          <a:xfrm>
            <a:off x="928349" y="4650218"/>
            <a:ext cx="130644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b="1" dirty="0">
                <a:solidFill>
                  <a:schemeClr val="tx1"/>
                </a:solidFill>
                <a:latin typeface="Verdana" charset="0"/>
              </a:rPr>
              <a:t>Direct</a:t>
            </a:r>
          </a:p>
          <a:p>
            <a:pPr>
              <a:spcBef>
                <a:spcPct val="0"/>
              </a:spcBef>
            </a:pPr>
            <a:r>
              <a:rPr lang="en-US" sz="2000" b="1" dirty="0">
                <a:solidFill>
                  <a:schemeClr val="tx1"/>
                </a:solidFill>
                <a:latin typeface="Verdana" charset="0"/>
              </a:rPr>
              <a:t>Mapped</a:t>
            </a:r>
          </a:p>
        </p:txBody>
      </p:sp>
      <p:sp>
        <p:nvSpPr>
          <p:cNvPr id="112" name="Rectangle 36"/>
          <p:cNvSpPr>
            <a:spLocks noChangeArrowheads="1"/>
          </p:cNvSpPr>
          <p:nvPr/>
        </p:nvSpPr>
        <p:spPr bwMode="auto">
          <a:xfrm>
            <a:off x="3963582" y="4650218"/>
            <a:ext cx="1787350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b="1" dirty="0">
                <a:solidFill>
                  <a:schemeClr val="tx1"/>
                </a:solidFill>
                <a:latin typeface="Verdana" charset="0"/>
              </a:rPr>
              <a:t>2-way set </a:t>
            </a:r>
          </a:p>
          <a:p>
            <a:pPr>
              <a:spcBef>
                <a:spcPct val="0"/>
              </a:spcBef>
            </a:pPr>
            <a:r>
              <a:rPr lang="en-US" sz="2000" b="1" dirty="0">
                <a:solidFill>
                  <a:schemeClr val="tx1"/>
                </a:solidFill>
                <a:latin typeface="Verdana" charset="0"/>
              </a:rPr>
              <a:t>associative</a:t>
            </a:r>
          </a:p>
        </p:txBody>
      </p:sp>
      <p:sp>
        <p:nvSpPr>
          <p:cNvPr id="113" name="Rectangle 112"/>
          <p:cNvSpPr>
            <a:spLocks noChangeArrowheads="1"/>
          </p:cNvSpPr>
          <p:nvPr/>
        </p:nvSpPr>
        <p:spPr bwMode="auto">
          <a:xfrm>
            <a:off x="6934200" y="4650218"/>
            <a:ext cx="1787350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b="1" dirty="0">
                <a:solidFill>
                  <a:schemeClr val="tx1"/>
                </a:solidFill>
                <a:latin typeface="Verdana" charset="0"/>
              </a:rPr>
              <a:t>fully</a:t>
            </a:r>
          </a:p>
          <a:p>
            <a:pPr>
              <a:spcBef>
                <a:spcPct val="0"/>
              </a:spcBef>
            </a:pPr>
            <a:r>
              <a:rPr lang="en-US" sz="2000" b="1" dirty="0">
                <a:solidFill>
                  <a:schemeClr val="tx1"/>
                </a:solidFill>
                <a:latin typeface="Verdana" charset="0"/>
              </a:rPr>
              <a:t>associative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3766054" y="1865055"/>
            <a:ext cx="31451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0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sz="2000" dirty="0">
              <a:latin typeface="Calibri" pitchFamily="34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1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sz="2000" dirty="0">
              <a:latin typeface="Calibri" pitchFamily="34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2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sz="2000" dirty="0">
              <a:latin typeface="Calibri" pitchFamily="34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3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408129" y="1317744"/>
            <a:ext cx="7027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Set #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3665468" y="1335377"/>
            <a:ext cx="7027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Calibri" pitchFamily="34" charset="0"/>
              </a:rPr>
              <a:t>Set #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449919" y="5569803"/>
            <a:ext cx="266700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i="1" dirty="0">
                <a:latin typeface="Calibri" pitchFamily="34" charset="0"/>
              </a:rPr>
              <a:t>More</a:t>
            </a:r>
            <a:r>
              <a:rPr lang="en-US" sz="2400" dirty="0">
                <a:latin typeface="Calibri" pitchFamily="34" charset="0"/>
              </a:rPr>
              <a:t> cache misses</a:t>
            </a:r>
          </a:p>
          <a:p>
            <a:r>
              <a:rPr lang="en-US" sz="2400" b="1" i="1" dirty="0">
                <a:latin typeface="Calibri" pitchFamily="34" charset="0"/>
              </a:rPr>
              <a:t>Simpler</a:t>
            </a:r>
            <a:r>
              <a:rPr lang="en-US" sz="2400" dirty="0">
                <a:latin typeface="Calibri" pitchFamily="34" charset="0"/>
              </a:rPr>
              <a:t> lookups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5943600" y="5569803"/>
            <a:ext cx="312420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i="1" dirty="0">
                <a:latin typeface="Calibri" pitchFamily="34" charset="0"/>
              </a:rPr>
              <a:t>Less</a:t>
            </a:r>
            <a:r>
              <a:rPr lang="en-US" sz="2400" dirty="0">
                <a:latin typeface="Calibri" pitchFamily="34" charset="0"/>
              </a:rPr>
              <a:t> cache misses</a:t>
            </a:r>
          </a:p>
          <a:p>
            <a:r>
              <a:rPr lang="en-US" sz="2400" b="1" i="1" dirty="0">
                <a:latin typeface="Calibri" pitchFamily="34" charset="0"/>
              </a:rPr>
              <a:t>More complex</a:t>
            </a:r>
            <a:r>
              <a:rPr lang="en-US" sz="2400" dirty="0">
                <a:latin typeface="Calibri" pitchFamily="34" charset="0"/>
              </a:rPr>
              <a:t> lookups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2589210" y="1663590"/>
            <a:ext cx="527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line</a:t>
            </a:r>
          </a:p>
        </p:txBody>
      </p:sp>
      <p:cxnSp>
        <p:nvCxnSpPr>
          <p:cNvPr id="123" name="Straight Arrow Connector 122"/>
          <p:cNvCxnSpPr>
            <a:stCxn id="121" idx="1"/>
            <a:endCxn id="43" idx="3"/>
          </p:cNvCxnSpPr>
          <p:nvPr/>
        </p:nvCxnSpPr>
        <p:spPr bwMode="auto">
          <a:xfrm flipH="1">
            <a:off x="2243054" y="1848256"/>
            <a:ext cx="346156" cy="11398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5" name="TextBox 124"/>
          <p:cNvSpPr txBox="1"/>
          <p:nvPr/>
        </p:nvSpPr>
        <p:spPr>
          <a:xfrm>
            <a:off x="2681933" y="2187898"/>
            <a:ext cx="481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</a:t>
            </a:r>
          </a:p>
        </p:txBody>
      </p:sp>
      <p:cxnSp>
        <p:nvCxnSpPr>
          <p:cNvPr id="126" name="Straight Arrow Connector 125"/>
          <p:cNvCxnSpPr>
            <a:stCxn id="125" idx="1"/>
            <a:endCxn id="46" idx="3"/>
          </p:cNvCxnSpPr>
          <p:nvPr/>
        </p:nvCxnSpPr>
        <p:spPr bwMode="auto">
          <a:xfrm flipH="1" flipV="1">
            <a:off x="2341465" y="2298876"/>
            <a:ext cx="340468" cy="736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2" name="Straight Arrow Connector 131"/>
          <p:cNvCxnSpPr/>
          <p:nvPr/>
        </p:nvCxnSpPr>
        <p:spPr bwMode="auto">
          <a:xfrm>
            <a:off x="3294010" y="5997493"/>
            <a:ext cx="2456922" cy="0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101182" cy="762000"/>
          </a:xfrm>
        </p:spPr>
        <p:txBody>
          <a:bodyPr/>
          <a:lstStyle/>
          <a:p>
            <a:r>
              <a:rPr lang="en-US" dirty="0"/>
              <a:t>Associativity vs. Cache Misses</a:t>
            </a:r>
          </a:p>
        </p:txBody>
      </p:sp>
    </p:spTree>
    <p:extLst>
      <p:ext uri="{BB962C8B-B14F-4D97-AF65-F5344CB8AC3E}">
        <p14:creationId xmlns:p14="http://schemas.microsoft.com/office/powerpoint/2010/main" val="18896848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 animBg="1"/>
      <p:bldP spid="1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analyze cache performance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67431" y="5082114"/>
            <a:ext cx="3886200" cy="163646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000" dirty="0">
              <a:latin typeface="Calibri" pitchFamily="34" charset="0"/>
            </a:endParaRPr>
          </a:p>
          <a:p>
            <a:pPr marR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000" b="1" dirty="0">
                <a:latin typeface="Calibri" pitchFamily="34" charset="0"/>
              </a:rPr>
              <a:t>Step #1:</a:t>
            </a:r>
            <a:r>
              <a:rPr lang="en-US" sz="2000" dirty="0">
                <a:latin typeface="Calibri" pitchFamily="34" charset="0"/>
              </a:rPr>
              <a:t> Address trace</a:t>
            </a:r>
          </a:p>
          <a:p>
            <a:pPr marR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000" dirty="0">
              <a:latin typeface="Calibri" pitchFamily="34" charset="0"/>
            </a:endParaRPr>
          </a:p>
          <a:p>
            <a:pPr marR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000" b="1" dirty="0">
                <a:latin typeface="Calibri" pitchFamily="34" charset="0"/>
              </a:rPr>
              <a:t>Step #2:</a:t>
            </a:r>
            <a:r>
              <a:rPr lang="en-US" sz="2000" dirty="0">
                <a:latin typeface="Calibri" pitchFamily="34" charset="0"/>
              </a:rPr>
              <a:t> Simulate cache misses/hits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9662" y="1138616"/>
            <a:ext cx="2819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>
                <a:latin typeface="Arial" charset="0"/>
                <a:ea typeface="Arial" charset="0"/>
                <a:cs typeface="Arial" charset="0"/>
                <a:sym typeface="Monaco" charset="0"/>
              </a:rPr>
              <a:t>Initial values:</a:t>
            </a:r>
            <a:endParaRPr lang="en-US" sz="1800" b="1" dirty="0">
              <a:latin typeface="Arial" charset="0"/>
              <a:ea typeface="Arial" charset="0"/>
              <a:cs typeface="Arial" charset="0"/>
              <a:sym typeface="Monaco" charset="0"/>
            </a:endParaRPr>
          </a:p>
          <a:p>
            <a:pPr lvl="0"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filter = 0x00</a:t>
            </a:r>
          </a:p>
          <a:p>
            <a:pPr lvl="0"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 = 0x10</a:t>
            </a:r>
          </a:p>
        </p:txBody>
      </p:sp>
      <p:sp>
        <p:nvSpPr>
          <p:cNvPr id="17" name="Rectangle 4"/>
          <p:cNvSpPr>
            <a:spLocks/>
          </p:cNvSpPr>
          <p:nvPr/>
        </p:nvSpPr>
        <p:spPr bwMode="auto">
          <a:xfrm>
            <a:off x="426614" y="2091932"/>
            <a:ext cx="3835400" cy="68697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filter[4];</a:t>
            </a:r>
          </a:p>
          <a:p>
            <a:pPr algn="l"/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apply_filter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 in){}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26614" y="2895600"/>
            <a:ext cx="3124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latin typeface="Arial" charset="0"/>
                <a:ea typeface="Arial" charset="0"/>
                <a:cs typeface="Arial" charset="0"/>
                <a:sym typeface="Monaco" charset="0"/>
              </a:rPr>
              <a:t>8-bit address</a:t>
            </a:r>
          </a:p>
          <a:p>
            <a:pPr lvl="0"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latin typeface="Arial" charset="0"/>
                <a:ea typeface="Arial" charset="0"/>
                <a:cs typeface="Arial" charset="0"/>
                <a:sym typeface="Monaco" charset="0"/>
              </a:rPr>
              <a:t>32-byte data cache</a:t>
            </a:r>
          </a:p>
          <a:p>
            <a:pPr lvl="0"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latin typeface="Arial" charset="0"/>
                <a:ea typeface="Arial" charset="0"/>
                <a:cs typeface="Arial" charset="0"/>
                <a:sym typeface="Monaco" charset="0"/>
              </a:rPr>
              <a:t>Direct-mapped (E=1)</a:t>
            </a:r>
          </a:p>
          <a:p>
            <a:pPr lvl="0"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latin typeface="Arial" charset="0"/>
                <a:ea typeface="Arial" charset="0"/>
                <a:cs typeface="Arial" charset="0"/>
                <a:sym typeface="Monaco" charset="0"/>
              </a:rPr>
              <a:t>4 sets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7018" y="4159889"/>
            <a:ext cx="31404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Calibri" pitchFamily="34" charset="0"/>
              </a:rPr>
              <a:t>What’s the hit rate?</a:t>
            </a: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648200" y="1372797"/>
            <a:ext cx="3835400" cy="3427803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filter[4];</a:t>
            </a:r>
          </a:p>
          <a:p>
            <a:pPr algn="l"/>
            <a:endParaRPr lang="nn-NO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apply_filter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 in) {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i;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 = 0;  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(i = 0; i &lt; 4; i++){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a += in[i]*filter[i];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a;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4093617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code and </a:t>
            </a:r>
            <a:r>
              <a:rPr lang="en-US" dirty="0" err="1"/>
              <a:t>Asm</a:t>
            </a:r>
            <a:endParaRPr lang="en-US" dirty="0"/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508000" y="1397000"/>
            <a:ext cx="3835400" cy="4546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filter[4];</a:t>
            </a:r>
          </a:p>
          <a:p>
            <a:pPr algn="l"/>
            <a:endParaRPr lang="nn-NO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apply_filter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 in) {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i;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 = 0;  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(i = 0; i &lt; 4; i++){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a += in[i]*filter[i];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a;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4572000" y="1397000"/>
            <a:ext cx="4394200" cy="45466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apply_filter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.L2: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(%rdi,%rdx,4),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filter(,%rdx,4),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.L2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</p:spTree>
    <p:extLst>
      <p:ext uri="{BB962C8B-B14F-4D97-AF65-F5344CB8AC3E}">
        <p14:creationId xmlns:p14="http://schemas.microsoft.com/office/powerpoint/2010/main" val="154923777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20178</TotalTime>
  <Pages>0</Pages>
  <Words>3342</Words>
  <Characters>0</Characters>
  <Application>Microsoft Macintosh PowerPoint</Application>
  <PresentationFormat>On-screen Show (4:3)</PresentationFormat>
  <Lines>0</Lines>
  <Paragraphs>1042</Paragraphs>
  <Slides>30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4" baseType="lpstr">
      <vt:lpstr>Calibri Bold</vt:lpstr>
      <vt:lpstr>ＭＳ Ｐゴシック</vt:lpstr>
      <vt:lpstr>ヒラギノ角ゴ ProN W3</vt:lpstr>
      <vt:lpstr>ヒラギノ角ゴ ProN W6</vt:lpstr>
      <vt:lpstr>Arial</vt:lpstr>
      <vt:lpstr>Arial Narrow</vt:lpstr>
      <vt:lpstr>Calibri</vt:lpstr>
      <vt:lpstr>Courier New</vt:lpstr>
      <vt:lpstr>Courier New Bold</vt:lpstr>
      <vt:lpstr>Gill Sans</vt:lpstr>
      <vt:lpstr>Monaco</vt:lpstr>
      <vt:lpstr>Verdana</vt:lpstr>
      <vt:lpstr>Wingdings</vt:lpstr>
      <vt:lpstr>Title Slide</vt:lpstr>
      <vt:lpstr>Cache Performance Analysis  CS154, Spring 2020, Prof. Yanjing Li Intro to Computer Systems  Book Sections 6.6-6.7</vt:lpstr>
      <vt:lpstr>Cache Performance Metrics</vt:lpstr>
      <vt:lpstr>Let’s think about those numbers</vt:lpstr>
      <vt:lpstr>Categorizing Misses: The Three C’s</vt:lpstr>
      <vt:lpstr>Direct-mapped cache simulation</vt:lpstr>
      <vt:lpstr>2-way set associative cache simulation</vt:lpstr>
      <vt:lpstr>Associativity vs. Cache Misses</vt:lpstr>
      <vt:lpstr>Let’s analyze cache performance</vt:lpstr>
      <vt:lpstr>C code and Asm</vt:lpstr>
      <vt:lpstr>Step 1: Write down the Address Trace</vt:lpstr>
      <vt:lpstr>How Does Our Address Trace Interact With the Cache?</vt:lpstr>
      <vt:lpstr>How Does Our Address Trace Interact With the Cache?</vt:lpstr>
      <vt:lpstr>Step 2: Direct-mapped cache simulation</vt:lpstr>
      <vt:lpstr>Direct-mapped cache simulation</vt:lpstr>
      <vt:lpstr>Direct-mapped cache simulation</vt:lpstr>
      <vt:lpstr>Direct-mapped cache simulation</vt:lpstr>
      <vt:lpstr>Direct-mapped cache simulation</vt:lpstr>
      <vt:lpstr>Direct-mapped cache simulation</vt:lpstr>
      <vt:lpstr>Direct-mapped cache simulation</vt:lpstr>
      <vt:lpstr>Direct-mapped cache simulation</vt:lpstr>
      <vt:lpstr>Direct-mapped cache simulation</vt:lpstr>
      <vt:lpstr>Direct-mapped cache simulation</vt:lpstr>
      <vt:lpstr>Direct-mapped cache simulation</vt:lpstr>
      <vt:lpstr>Direct-mapped cache simulation</vt:lpstr>
      <vt:lpstr>Direct-mapped cache simulation</vt:lpstr>
      <vt:lpstr>Direct-mapped cache simulation</vt:lpstr>
      <vt:lpstr>Direct-mapped cache simulation</vt:lpstr>
      <vt:lpstr>Software View of Architecture State</vt:lpstr>
      <vt:lpstr>Architecture vs. Microarchitecture</vt:lpstr>
      <vt:lpstr>Exam I Topics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Microsoft Office User</cp:lastModifiedBy>
  <cp:revision>1268</cp:revision>
  <dcterms:created xsi:type="dcterms:W3CDTF">2011-01-05T21:32:11Z</dcterms:created>
  <dcterms:modified xsi:type="dcterms:W3CDTF">2020-04-23T05:21:11Z</dcterms:modified>
</cp:coreProperties>
</file>