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41"/>
  </p:notesMasterIdLst>
  <p:handoutMasterIdLst>
    <p:handoutMasterId r:id="rId42"/>
  </p:handoutMasterIdLst>
  <p:sldIdLst>
    <p:sldId id="542" r:id="rId3"/>
    <p:sldId id="1339" r:id="rId4"/>
    <p:sldId id="1344" r:id="rId5"/>
    <p:sldId id="1345" r:id="rId6"/>
    <p:sldId id="1362" r:id="rId7"/>
    <p:sldId id="1365" r:id="rId8"/>
    <p:sldId id="1340" r:id="rId9"/>
    <p:sldId id="1367" r:id="rId10"/>
    <p:sldId id="1348" r:id="rId11"/>
    <p:sldId id="1341" r:id="rId12"/>
    <p:sldId id="1347" r:id="rId13"/>
    <p:sldId id="1349" r:id="rId14"/>
    <p:sldId id="1366" r:id="rId15"/>
    <p:sldId id="1363" r:id="rId16"/>
    <p:sldId id="1356" r:id="rId17"/>
    <p:sldId id="1357" r:id="rId18"/>
    <p:sldId id="1358" r:id="rId19"/>
    <p:sldId id="1359" r:id="rId20"/>
    <p:sldId id="1360" r:id="rId21"/>
    <p:sldId id="1364" r:id="rId22"/>
    <p:sldId id="1361" r:id="rId23"/>
    <p:sldId id="1338" r:id="rId24"/>
    <p:sldId id="1299" r:id="rId25"/>
    <p:sldId id="1300" r:id="rId26"/>
    <p:sldId id="1302" r:id="rId27"/>
    <p:sldId id="1301" r:id="rId28"/>
    <p:sldId id="1311" r:id="rId29"/>
    <p:sldId id="1343" r:id="rId30"/>
    <p:sldId id="1334" r:id="rId31"/>
    <p:sldId id="1352" r:id="rId32"/>
    <p:sldId id="1355" r:id="rId33"/>
    <p:sldId id="1353" r:id="rId34"/>
    <p:sldId id="1354" r:id="rId35"/>
    <p:sldId id="1312" r:id="rId36"/>
    <p:sldId id="1304" r:id="rId37"/>
    <p:sldId id="1350" r:id="rId38"/>
    <p:sldId id="1313" r:id="rId39"/>
    <p:sldId id="1314" r:id="rId40"/>
  </p:sldIdLst>
  <p:sldSz cx="9144000" cy="6858000" type="screen4x3"/>
  <p:notesSz cx="7302500" cy="9586913"/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F5CD"/>
    <a:srgbClr val="990000"/>
    <a:srgbClr val="D5F1CF"/>
    <a:srgbClr val="F1C7C7"/>
    <a:srgbClr val="E9E1C9"/>
    <a:srgbClr val="F6F5BD"/>
    <a:srgbClr val="DED8C4"/>
    <a:srgbClr val="E7DDBB"/>
    <a:srgbClr val="DDCE9F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99" autoAdjust="0"/>
    <p:restoredTop sz="86029" autoAdjust="0"/>
  </p:normalViewPr>
  <p:slideViewPr>
    <p:cSldViewPr snapToObjects="1">
      <p:cViewPr varScale="1">
        <p:scale>
          <a:sx n="110" d="100"/>
          <a:sy n="110" d="100"/>
        </p:scale>
        <p:origin x="184" y="1360"/>
      </p:cViewPr>
      <p:guideLst>
        <p:guide orient="horz" pos="4319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31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3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GO</a:t>
            </a:r>
            <a:r>
              <a:rPr lang="en-US" baseline="0" dirty="0"/>
              <a:t> SLOW … OKAY IF DOESN’T FINISH … NEXT LECTURE SIGNAL CAN HAVE </a:t>
            </a:r>
            <a:r>
              <a:rPr lang="en-US" baseline="0"/>
              <a:t>EXTRA TIME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Timer interrupt …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this is an</a:t>
            </a:r>
            <a:r>
              <a:rPr lang="en-US" baseline="0" dirty="0"/>
              <a:t> ambiguous definition.</a:t>
            </a:r>
          </a:p>
          <a:p>
            <a:r>
              <a:rPr lang="en-US" baseline="0" dirty="0"/>
              <a:t>Maybe should write COULD overlap in time.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[[[  WE COULD</a:t>
            </a:r>
            <a:r>
              <a:rPr lang="en-US" baseline="0" dirty="0"/>
              <a:t> SKIP THIS … AND MOVE INTO MEM-* LECTURES, IF WE DON”T HAVE TIME ]]]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8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31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5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(Can skip</a:t>
            </a:r>
            <a:r>
              <a:rPr lang="en-US" baseline="0" dirty="0"/>
              <a:t> for now, we will talk about this again in the future)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0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lxr.linux.no</a:t>
            </a:r>
            <a:r>
              <a:rPr lang="en-US" dirty="0"/>
              <a:t>/#linux+v3.6/include/</a:t>
            </a:r>
            <a:r>
              <a:rPr lang="en-US" dirty="0" err="1"/>
              <a:t>linux</a:t>
            </a:r>
            <a:r>
              <a:rPr lang="en-US" dirty="0"/>
              <a:t>/syscalls.h#L567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3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each system call in the table briefly.</a:t>
            </a:r>
          </a:p>
          <a:p>
            <a:r>
              <a:rPr lang="en-US" dirty="0" err="1"/>
              <a:t>Lseek</a:t>
            </a:r>
            <a:r>
              <a:rPr lang="en-US" baseline="0" dirty="0"/>
              <a:t> = skip minutes in video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0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described</a:t>
            </a:r>
            <a:r>
              <a:rPr lang="en-US" baseline="0" dirty="0"/>
              <a:t> later in detail in slide 10.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06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58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14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13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68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2622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299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4689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2999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074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970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966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72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248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1247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040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3248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137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solidFill>
                <a:srgbClr val="99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lang="en-US" sz="1000" smtClean="0">
                <a:solidFill>
                  <a:srgbClr val="990000"/>
                </a:solidFill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solidFill>
                <a:srgbClr val="99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  <p:extLst>
      <p:ext uri="{BB962C8B-B14F-4D97-AF65-F5344CB8AC3E}">
        <p14:creationId xmlns:p14="http://schemas.microsoft.com/office/powerpoint/2010/main" val="228822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ilippo.io/linux-syscall-tabl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books.org/wiki/X86_Assembly/Interfacing_with_Linu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676400"/>
          </a:xfrm>
        </p:spPr>
        <p:txBody>
          <a:bodyPr/>
          <a:lstStyle/>
          <a:p>
            <a:pPr marL="0" indent="0"/>
            <a:r>
              <a:rPr lang="en-US" dirty="0"/>
              <a:t>OS2: System Calls and Processes</a:t>
            </a:r>
            <a:br>
              <a:rPr lang="en-US" dirty="0"/>
            </a:br>
            <a:r>
              <a:rPr lang="en-US" sz="2000" dirty="0"/>
              <a:t>Chapter 8.2-8.3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i="1" dirty="0"/>
              <a:t>[Show Slide 22 – before class starts]</a:t>
            </a:r>
            <a:br>
              <a:rPr lang="en-US" sz="2000" i="1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776271" y="2514600"/>
            <a:ext cx="7678738" cy="2743200"/>
          </a:xfrm>
        </p:spPr>
        <p:txBody>
          <a:bodyPr/>
          <a:lstStyle/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Instructors:</a:t>
            </a:r>
            <a:r>
              <a:rPr lang="en-US" sz="2400" dirty="0"/>
              <a:t> </a:t>
            </a:r>
          </a:p>
          <a:p>
            <a:r>
              <a:rPr lang="en-US" sz="2400" b="1" dirty="0"/>
              <a:t>Haryadi Gunawi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Two-level indirection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2295525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level: </a:t>
            </a:r>
          </a:p>
          <a:p>
            <a:pPr lvl="1"/>
            <a:r>
              <a:rPr lang="en-US" dirty="0"/>
              <a:t>Use only </a:t>
            </a:r>
            <a:r>
              <a:rPr lang="en-US" dirty="0">
                <a:solidFill>
                  <a:srgbClr val="FF0000"/>
                </a:solidFill>
              </a:rPr>
              <a:t>1 </a:t>
            </a:r>
            <a:r>
              <a:rPr lang="en-US" dirty="0" err="1"/>
              <a:t>syscall</a:t>
            </a:r>
            <a:r>
              <a:rPr lang="en-US" dirty="0"/>
              <a:t> handler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0x80</a:t>
            </a:r>
          </a:p>
          <a:p>
            <a:pPr lvl="1"/>
            <a:r>
              <a:rPr lang="en-US" dirty="0">
                <a:sym typeface="Wingdings"/>
              </a:rPr>
              <a:t>Trap to exception[128] </a:t>
            </a:r>
          </a:p>
          <a:p>
            <a:pPr lvl="1"/>
            <a:r>
              <a:rPr lang="en-US" dirty="0">
                <a:sym typeface="Wingdings"/>
              </a:rPr>
              <a:t>Calls </a:t>
            </a:r>
            <a:r>
              <a:rPr lang="en-US" dirty="0" err="1">
                <a:sym typeface="Wingdings"/>
              </a:rPr>
              <a:t>syscall_handler</a:t>
            </a:r>
            <a:r>
              <a:rPr lang="en-US" dirty="0">
                <a:sym typeface="Wingdings"/>
              </a:rPr>
              <a:t>() in 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685800"/>
            <a:ext cx="4267200" cy="1169551"/>
          </a:xfrm>
          <a:prstGeom prst="rect">
            <a:avLst/>
          </a:prstGeom>
          <a:solidFill>
            <a:srgbClr val="DDCE9F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u="sng" dirty="0">
                <a:latin typeface="Monaco"/>
                <a:cs typeface="Monaco"/>
              </a:rPr>
              <a:t>In OS kernel:</a:t>
            </a:r>
          </a:p>
          <a:p>
            <a:pPr algn="ctr"/>
            <a:endParaRPr lang="en-US" sz="1400" i="1" u="sng" dirty="0">
              <a:latin typeface="Monaco"/>
              <a:cs typeface="Monaco"/>
            </a:endParaRPr>
          </a:p>
          <a:p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syscall_handler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arg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  …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}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600200"/>
            <a:ext cx="1295400" cy="1325701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 rot="5400000">
            <a:off x="5824203" y="3855722"/>
            <a:ext cx="3657602" cy="219455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7636" y="3200400"/>
            <a:ext cx="2004727" cy="1371600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Vmlinux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Syscall_handler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(){}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156566" y="3886200"/>
            <a:ext cx="13868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0xC0001000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86200"/>
            <a:ext cx="3754725" cy="278327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236116"/>
              </p:ext>
            </p:extLst>
          </p:nvPr>
        </p:nvGraphicFramePr>
        <p:xfrm>
          <a:off x="1676400" y="4953000"/>
          <a:ext cx="2094426" cy="1316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574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Exc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Addresses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7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7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128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(0x80)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ill Sans"/>
                          <a:cs typeface="Gill Sans"/>
                        </a:rPr>
                        <a:t>0xC0001000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7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9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Two-level indirection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54801" cy="1304925"/>
          </a:xfrm>
        </p:spPr>
        <p:txBody>
          <a:bodyPr/>
          <a:lstStyle/>
          <a:p>
            <a:r>
              <a:rPr lang="en-US" dirty="0"/>
              <a:t>With only 1 handler, how to route different system calls?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e.g. open, read, write, exit, …</a:t>
            </a:r>
          </a:p>
          <a:p>
            <a:r>
              <a:rPr lang="en-US" dirty="0">
                <a:sym typeface="Wingdings"/>
              </a:rPr>
              <a:t>2</a:t>
            </a:r>
            <a:r>
              <a:rPr lang="en-US" baseline="30000" dirty="0">
                <a:sym typeface="Wingdings"/>
              </a:rPr>
              <a:t>nd</a:t>
            </a:r>
            <a:r>
              <a:rPr lang="en-US" dirty="0">
                <a:sym typeface="Wingdings"/>
              </a:rPr>
              <a:t> level: Use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syscall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number</a:t>
            </a:r>
            <a:r>
              <a:rPr lang="en-US" dirty="0">
                <a:sym typeface="Wingdings"/>
              </a:rPr>
              <a:t> and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syscall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arguments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Wingdings"/>
              </a:rPr>
              <a:t>Different </a:t>
            </a:r>
            <a:r>
              <a:rPr lang="en-US" dirty="0" err="1">
                <a:solidFill>
                  <a:srgbClr val="000000"/>
                </a:solidFill>
                <a:sym typeface="Wingdings"/>
              </a:rPr>
              <a:t>OSes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 (Linux, Mac, etc.) will have a different </a:t>
            </a:r>
            <a:r>
              <a:rPr lang="en-US" dirty="0" err="1">
                <a:solidFill>
                  <a:srgbClr val="000000"/>
                </a:solidFill>
                <a:sym typeface="Wingdings"/>
              </a:rPr>
              <a:t>syscall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 table and </a:t>
            </a:r>
            <a:r>
              <a:rPr lang="en-US" dirty="0" err="1">
                <a:solidFill>
                  <a:srgbClr val="000000"/>
                </a:solidFill>
                <a:sym typeface="Wingdings"/>
              </a:rPr>
              <a:t>syscall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 arguments (the compilers will take care of this)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415436"/>
            <a:ext cx="3505200" cy="1815882"/>
          </a:xfrm>
          <a:prstGeom prst="rect">
            <a:avLst/>
          </a:prstGeom>
          <a:solidFill>
            <a:srgbClr val="F6F5BD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u="sng" dirty="0">
                <a:latin typeface="Monaco"/>
                <a:cs typeface="Monaco"/>
              </a:rPr>
              <a:t>In OS kernel:</a:t>
            </a:r>
          </a:p>
          <a:p>
            <a:endParaRPr lang="en-US" sz="1400" dirty="0">
              <a:latin typeface="Monaco"/>
              <a:cs typeface="Monaco"/>
            </a:endParaRPr>
          </a:p>
          <a:p>
            <a:r>
              <a:rPr lang="en-US" sz="1400" dirty="0" err="1">
                <a:latin typeface="Monaco"/>
                <a:cs typeface="Monaco"/>
              </a:rPr>
              <a:t>syscall_handler</a:t>
            </a:r>
            <a:r>
              <a:rPr lang="en-US" sz="1400" dirty="0">
                <a:latin typeface="Monaco"/>
                <a:cs typeface="Monaco"/>
              </a:rPr>
              <a:t>(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num</a:t>
            </a:r>
            <a:r>
              <a:rPr lang="en-US" sz="1400" dirty="0">
                <a:latin typeface="Monaco"/>
                <a:cs typeface="Monaco"/>
              </a:rPr>
              <a:t>,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args</a:t>
            </a:r>
            <a:r>
              <a:rPr lang="en-US" sz="1400" dirty="0">
                <a:latin typeface="Monaco"/>
                <a:cs typeface="Monaco"/>
              </a:rPr>
              <a:t>) {</a:t>
            </a:r>
          </a:p>
          <a:p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if(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num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==1) 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sys_exit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args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 …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 if(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num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==4) 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sys_write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args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 …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52916" b="6441"/>
          <a:stretch/>
        </p:blipFill>
        <p:spPr>
          <a:xfrm>
            <a:off x="5135880" y="4114800"/>
            <a:ext cx="3111856" cy="25686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6488668"/>
            <a:ext cx="4798831" cy="369332"/>
          </a:xfrm>
          <a:prstGeom prst="rect">
            <a:avLst/>
          </a:prstGeom>
          <a:solidFill>
            <a:srgbClr val="D9D9D9"/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Note: X86-64 will have a different 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syscall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table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953000" y="3864730"/>
            <a:ext cx="859292" cy="263523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4503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</a:t>
            </a:r>
            <a:r>
              <a:rPr lang="en-US" dirty="0">
                <a:solidFill>
                  <a:srgbClr val="FF0000"/>
                </a:solidFill>
              </a:rPr>
              <a:t>write</a:t>
            </a:r>
            <a:r>
              <a:rPr lang="en-US" dirty="0"/>
              <a:t> system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54801" cy="1304925"/>
          </a:xfrm>
        </p:spPr>
        <p:txBody>
          <a:bodyPr/>
          <a:lstStyle/>
          <a:p>
            <a:r>
              <a:rPr lang="en-US" dirty="0"/>
              <a:t>How does a program make a system call?</a:t>
            </a:r>
          </a:p>
          <a:p>
            <a:r>
              <a:rPr lang="en-US" dirty="0">
                <a:solidFill>
                  <a:srgbClr val="000000"/>
                </a:solidFill>
              </a:rPr>
              <a:t>Step 1: Set the arguments in registers (e.g. </a:t>
            </a:r>
            <a:r>
              <a:rPr lang="en-US" dirty="0" err="1">
                <a:solidFill>
                  <a:srgbClr val="000000"/>
                </a:solidFill>
              </a:rPr>
              <a:t>eax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ebx</a:t>
            </a:r>
            <a:r>
              <a:rPr lang="en-US" dirty="0">
                <a:solidFill>
                  <a:srgbClr val="000000"/>
                </a:solidFill>
              </a:rPr>
              <a:t>, ..)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eax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the system call number (4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00000"/>
                </a:solidFill>
              </a:rPr>
              <a:t> write)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The rest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 err="1">
                <a:solidFill>
                  <a:schemeClr val="accent1"/>
                </a:solidFill>
              </a:rPr>
              <a:t>ebx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ecx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edx</a:t>
            </a:r>
            <a:r>
              <a:rPr lang="en-US" dirty="0">
                <a:solidFill>
                  <a:srgbClr val="000000"/>
                </a:solidFill>
              </a:rPr>
              <a:t>): used by the specific system calls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write() accepts 3 arguments</a:t>
            </a:r>
          </a:p>
          <a:p>
            <a:r>
              <a:rPr lang="en-US" dirty="0">
                <a:solidFill>
                  <a:srgbClr val="000000"/>
                </a:solidFill>
              </a:rPr>
              <a:t>Step 2: Make </a:t>
            </a:r>
            <a:r>
              <a:rPr lang="en-US" dirty="0">
                <a:solidFill>
                  <a:srgbClr val="FF6600"/>
                </a:solidFill>
              </a:rPr>
              <a:t>the interrupt 0x80 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(The OS automatically copy </a:t>
            </a:r>
            <a:r>
              <a:rPr lang="en-US" i="1" dirty="0" err="1">
                <a:solidFill>
                  <a:srgbClr val="000000"/>
                </a:solidFill>
              </a:rPr>
              <a:t>eax-edx</a:t>
            </a:r>
            <a:r>
              <a:rPr lang="en-US" i="1" dirty="0">
                <a:solidFill>
                  <a:srgbClr val="000000"/>
                </a:solidFill>
              </a:rPr>
              <a:t> to “</a:t>
            </a:r>
            <a:r>
              <a:rPr lang="en-US" i="1" dirty="0" err="1">
                <a:solidFill>
                  <a:srgbClr val="000000"/>
                </a:solidFill>
              </a:rPr>
              <a:t>num</a:t>
            </a:r>
            <a:r>
              <a:rPr lang="en-US" i="1" dirty="0">
                <a:solidFill>
                  <a:srgbClr val="000000"/>
                </a:solidFill>
              </a:rPr>
              <a:t>” and “</a:t>
            </a:r>
            <a:r>
              <a:rPr lang="en-US" i="1" dirty="0" err="1">
                <a:solidFill>
                  <a:srgbClr val="000000"/>
                </a:solidFill>
              </a:rPr>
              <a:t>args</a:t>
            </a:r>
            <a:r>
              <a:rPr lang="en-US" i="1" dirty="0">
                <a:solidFill>
                  <a:srgbClr val="000000"/>
                </a:solidFill>
              </a:rPr>
              <a:t>”)</a:t>
            </a:r>
          </a:p>
        </p:txBody>
      </p:sp>
      <p:pic>
        <p:nvPicPr>
          <p:cNvPr id="5" name="Picture 4" descr="Screen Shot 2014-05-01 at 9.10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" r="23951" b="47590"/>
          <a:stretch/>
        </p:blipFill>
        <p:spPr>
          <a:xfrm>
            <a:off x="-21409" y="4419600"/>
            <a:ext cx="6208692" cy="2066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8563" y="4952999"/>
            <a:ext cx="4871228" cy="237221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5991" y="4419600"/>
            <a:ext cx="3283041" cy="1600438"/>
          </a:xfrm>
          <a:prstGeom prst="rect">
            <a:avLst/>
          </a:prstGeom>
          <a:solidFill>
            <a:srgbClr val="F6F5BD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aco"/>
                <a:cs typeface="Monaco"/>
              </a:rPr>
              <a:t>// Inside OS:</a:t>
            </a:r>
          </a:p>
          <a:p>
            <a:r>
              <a:rPr lang="en-US" sz="1400" dirty="0" err="1">
                <a:latin typeface="Monaco"/>
                <a:cs typeface="Monaco"/>
              </a:rPr>
              <a:t>syscall_handler</a:t>
            </a:r>
            <a:r>
              <a:rPr lang="en-US" sz="1400" dirty="0">
                <a:latin typeface="Monaco"/>
                <a:cs typeface="Monaco"/>
              </a:rPr>
              <a:t>(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num</a:t>
            </a:r>
            <a:r>
              <a:rPr lang="en-US" sz="1400" dirty="0">
                <a:latin typeface="Monaco"/>
                <a:cs typeface="Monaco"/>
              </a:rPr>
              <a:t>,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args</a:t>
            </a:r>
            <a:r>
              <a:rPr lang="en-US" sz="1400" dirty="0">
                <a:latin typeface="Monaco"/>
                <a:cs typeface="Monaco"/>
              </a:rPr>
              <a:t>) {</a:t>
            </a:r>
          </a:p>
          <a:p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if(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num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==1) 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sys_exit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args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 …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 if(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num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==4) 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sys_write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args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 …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083" y="6013657"/>
            <a:ext cx="4901708" cy="319564"/>
          </a:xfrm>
          <a:prstGeom prst="rect">
            <a:avLst/>
          </a:prstGeom>
          <a:solidFill>
            <a:srgbClr val="FF6600">
              <a:alpha val="27000"/>
            </a:srgbClr>
          </a:solidFill>
          <a:ln w="28575" cmpd="sng">
            <a:solidFill>
              <a:srgbClr val="FF66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563" y="5190221"/>
            <a:ext cx="4871228" cy="813276"/>
          </a:xfrm>
          <a:prstGeom prst="rect">
            <a:avLst/>
          </a:prstGeom>
          <a:solidFill>
            <a:srgbClr val="008000">
              <a:alpha val="27000"/>
            </a:srgbClr>
          </a:solidFill>
          <a:ln w="28575" cmpd="sng">
            <a:solidFill>
              <a:srgbClr val="008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2244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972243"/>
            <a:ext cx="1930400" cy="193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Systems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04800" y="76200"/>
            <a:ext cx="3871913" cy="943355"/>
          </a:xfrm>
        </p:spPr>
        <p:txBody>
          <a:bodyPr/>
          <a:lstStyle/>
          <a:p>
            <a:endParaRPr lang="en-US" u="sng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762000" y="1295400"/>
            <a:ext cx="7913102" cy="1343152"/>
          </a:xfrm>
        </p:spPr>
        <p:txBody>
          <a:bodyPr/>
          <a:lstStyle/>
          <a:p>
            <a:r>
              <a:rPr lang="en-US" b="0" dirty="0"/>
              <a:t>Must pass arguments through </a:t>
            </a:r>
            <a:r>
              <a:rPr lang="en-US" u="sng" dirty="0"/>
              <a:t>CPU registers</a:t>
            </a:r>
          </a:p>
        </p:txBody>
      </p:sp>
      <p:sp>
        <p:nvSpPr>
          <p:cNvPr id="14" name="Folded Corner 13"/>
          <p:cNvSpPr/>
          <p:nvPr/>
        </p:nvSpPr>
        <p:spPr>
          <a:xfrm>
            <a:off x="6111102" y="1895689"/>
            <a:ext cx="2438400" cy="742863"/>
          </a:xfrm>
          <a:prstGeom prst="foldedCorner">
            <a:avLst>
              <a:gd name="adj" fmla="val 36020"/>
            </a:avLst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You call: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000000"/>
                </a:solidFill>
                <a:latin typeface="Gill Sans"/>
                <a:cs typeface="Gill Sans"/>
              </a:rPr>
              <a:t>w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rite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(1, “hello”, 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);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5562600" y="4343400"/>
            <a:ext cx="3453251" cy="2514601"/>
          </a:xfrm>
          <a:prstGeom prst="foldedCorner">
            <a:avLst>
              <a:gd name="adj" fmla="val 36020"/>
            </a:avLst>
          </a:prstGeom>
          <a:solidFill>
            <a:srgbClr val="DC9E1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u="sng" kern="0" dirty="0">
                <a:solidFill>
                  <a:srgbClr val="000000"/>
                </a:solidFill>
                <a:latin typeface="Gill Sans"/>
                <a:cs typeface="Gill Sans"/>
              </a:rPr>
              <a:t>in OS/</a:t>
            </a:r>
            <a:r>
              <a:rPr lang="en-US" sz="1800" b="0" u="sng" kern="0" dirty="0" err="1">
                <a:solidFill>
                  <a:srgbClr val="000000"/>
                </a:solidFill>
                <a:latin typeface="Gill Sans"/>
                <a:cs typeface="Gill Sans"/>
              </a:rPr>
              <a:t>vmlinux</a:t>
            </a:r>
            <a:r>
              <a:rPr lang="en-US" sz="1800" b="0" u="sng" kern="0" dirty="0">
                <a:solidFill>
                  <a:srgbClr val="000000"/>
                </a:solidFill>
                <a:latin typeface="Gill Sans"/>
                <a:cs typeface="Gill Sans"/>
              </a:rPr>
              <a:t> space: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int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syscall_handler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num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, 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args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// </a:t>
            </a:r>
            <a:r>
              <a:rPr lang="en-US" sz="1800" kern="0" dirty="0">
                <a:solidFill>
                  <a:srgbClr val="000000"/>
                </a:solidFill>
                <a:latin typeface="Gill Sans"/>
                <a:cs typeface="Gill Sans"/>
              </a:rPr>
              <a:t>implicitly: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 //  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num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= %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eax</a:t>
            </a: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 // 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args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= %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ebx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, %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ecx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 if (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num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== 4)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   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sys_write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(..)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95400" y="2393893"/>
            <a:ext cx="2362200" cy="4593437"/>
            <a:chOff x="4030396" y="2286002"/>
            <a:chExt cx="2362200" cy="4593437"/>
          </a:xfrm>
        </p:grpSpPr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 rot="5400000">
              <a:off x="2580081" y="3736317"/>
              <a:ext cx="4593437" cy="169280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Memory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69556" y="2393893"/>
              <a:ext cx="2323040" cy="1435659"/>
            </a:xfrm>
            <a:prstGeom prst="rect">
              <a:avLst/>
            </a:prstGeom>
            <a:solidFill>
              <a:srgbClr val="DC9E1F"/>
            </a:solidFill>
            <a:ln w="12700" cmpd="sng">
              <a:solidFill>
                <a:srgbClr val="000000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Vmlinux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0" kern="0" dirty="0">
                <a:solidFill>
                  <a:srgbClr val="000000"/>
                </a:solidFill>
                <a:latin typeface="Gill Sans"/>
                <a:cs typeface="Gill San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 err="1">
                  <a:solidFill>
                    <a:srgbClr val="000000"/>
                  </a:solidFill>
                  <a:latin typeface="Gill Sans"/>
                  <a:cs typeface="Gill Sans"/>
                </a:rPr>
                <a:t>syscall_handler</a:t>
              </a:r>
              <a:r>
                <a:rPr lang="en-US" sz="18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() {}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0" kern="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69556" y="5894208"/>
              <a:ext cx="1558083" cy="609600"/>
            </a:xfrm>
            <a:prstGeom prst="rect">
              <a:avLst/>
            </a:prstGeom>
            <a:solidFill>
              <a:schemeClr val="accent1"/>
            </a:solidFill>
            <a:ln w="12700" cmpd="sng">
              <a:solidFill>
                <a:srgbClr val="000000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Your program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111102" y="2819400"/>
            <a:ext cx="2877855" cy="1447799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%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eax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= 4      (write)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%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ebx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 = 1      (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stdout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noProof="0" dirty="0">
                <a:solidFill>
                  <a:srgbClr val="000000"/>
                </a:solidFill>
                <a:latin typeface="Gill Sans"/>
                <a:cs typeface="Gill Sans"/>
              </a:rPr>
              <a:t>%</a:t>
            </a:r>
            <a:r>
              <a:rPr lang="en-US" sz="1800" b="0" kern="0" noProof="0" dirty="0" err="1">
                <a:solidFill>
                  <a:srgbClr val="000000"/>
                </a:solidFill>
                <a:latin typeface="Gill Sans"/>
                <a:cs typeface="Gill Sans"/>
              </a:rPr>
              <a:t>ecx</a:t>
            </a:r>
            <a:r>
              <a:rPr lang="en-US" sz="1800" b="0" kern="0" noProof="0" dirty="0">
                <a:solidFill>
                  <a:srgbClr val="000000"/>
                </a:solidFill>
                <a:latin typeface="Gill Sans"/>
                <a:cs typeface="Gill Sans"/>
              </a:rPr>
              <a:t> = “hello”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noProof="0" dirty="0">
                <a:solidFill>
                  <a:srgbClr val="000000"/>
                </a:solidFill>
                <a:latin typeface="Gill Sans"/>
                <a:cs typeface="Gill Sans"/>
              </a:rPr>
              <a:t>%</a:t>
            </a:r>
            <a:r>
              <a:rPr lang="en-US" sz="1800" b="0" kern="0" noProof="0" dirty="0" err="1">
                <a:solidFill>
                  <a:srgbClr val="000000"/>
                </a:solidFill>
                <a:latin typeface="Gill Sans"/>
                <a:cs typeface="Gill Sans"/>
              </a:rPr>
              <a:t>edx</a:t>
            </a:r>
            <a:r>
              <a:rPr lang="en-US" sz="1800" b="0" kern="0" noProof="0" dirty="0">
                <a:solidFill>
                  <a:srgbClr val="000000"/>
                </a:solidFill>
                <a:latin typeface="Gill Sans"/>
                <a:cs typeface="Gill Sans"/>
              </a:rPr>
              <a:t> = 5       (</a:t>
            </a:r>
            <a:r>
              <a:rPr lang="en-US" sz="1800" b="0" kern="0" noProof="0" dirty="0" err="1">
                <a:solidFill>
                  <a:srgbClr val="000000"/>
                </a:solidFill>
                <a:latin typeface="Gill Sans"/>
                <a:cs typeface="Gill Sans"/>
              </a:rPr>
              <a:t>strlen</a:t>
            </a:r>
            <a:r>
              <a:rPr lang="en-US" sz="1800" b="0" kern="0" noProof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i</a:t>
            </a:r>
            <a:r>
              <a:rPr kumimoji="0" lang="en-US" sz="1800" b="0" i="0" u="none" strike="noStrike" kern="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nt</a:t>
            </a:r>
            <a:r>
              <a: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 0x80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3086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</a:t>
            </a:r>
            <a:r>
              <a:rPr lang="en-US" dirty="0">
                <a:solidFill>
                  <a:srgbClr val="FF0000"/>
                </a:solidFill>
              </a:rPr>
              <a:t>exit</a:t>
            </a:r>
            <a:r>
              <a:rPr lang="en-US" dirty="0"/>
              <a:t> system call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54801" cy="1304925"/>
          </a:xfrm>
        </p:spPr>
        <p:txBody>
          <a:bodyPr/>
          <a:lstStyle/>
          <a:p>
            <a:r>
              <a:rPr lang="en-US" dirty="0"/>
              <a:t>Explicit (call exit yourself) or implicit (end of main() function)</a:t>
            </a:r>
          </a:p>
          <a:p>
            <a:pPr lvl="1"/>
            <a:r>
              <a:rPr lang="en-US" dirty="0"/>
              <a:t>The OS will clean up your process’ memory</a:t>
            </a:r>
          </a:p>
          <a:p>
            <a:r>
              <a:rPr lang="en-US" dirty="0">
                <a:solidFill>
                  <a:srgbClr val="000000"/>
                </a:solidFill>
              </a:rPr>
              <a:t>Step 1: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eax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the system call number (1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00000"/>
                </a:solidFill>
              </a:rPr>
              <a:t> exit)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The rest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ebx</a:t>
            </a:r>
            <a:r>
              <a:rPr lang="en-US" dirty="0">
                <a:solidFill>
                  <a:srgbClr val="000000"/>
                </a:solidFill>
              </a:rPr>
              <a:t>): used by the specific system calls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exit() accepts only 1 argument (the exit code: 0, -1, etc.)</a:t>
            </a:r>
          </a:p>
          <a:p>
            <a:r>
              <a:rPr lang="en-US" dirty="0">
                <a:solidFill>
                  <a:srgbClr val="000000"/>
                </a:solidFill>
              </a:rPr>
              <a:t>Step 2: Make </a:t>
            </a:r>
            <a:r>
              <a:rPr lang="en-US" dirty="0">
                <a:solidFill>
                  <a:srgbClr val="FF6600"/>
                </a:solidFill>
              </a:rPr>
              <a:t>the interrupt 0x80 </a:t>
            </a:r>
          </a:p>
        </p:txBody>
      </p:sp>
      <p:pic>
        <p:nvPicPr>
          <p:cNvPr id="5" name="Picture 4" descr="Screen Shot 2014-05-01 at 9.10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3" r="23951" b="17407"/>
          <a:stretch/>
        </p:blipFill>
        <p:spPr>
          <a:xfrm>
            <a:off x="-152400" y="4441308"/>
            <a:ext cx="6783330" cy="1328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05516" y="5257800"/>
            <a:ext cx="3505200" cy="1384995"/>
          </a:xfrm>
          <a:prstGeom prst="rect">
            <a:avLst/>
          </a:prstGeom>
          <a:solidFill>
            <a:srgbClr val="F6F5BD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Monaco"/>
                <a:cs typeface="Monaco"/>
              </a:rPr>
              <a:t>syscall_handler</a:t>
            </a:r>
            <a:r>
              <a:rPr lang="en-US" sz="1400" dirty="0">
                <a:latin typeface="Monaco"/>
                <a:cs typeface="Monaco"/>
              </a:rPr>
              <a:t>(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num</a:t>
            </a:r>
            <a:r>
              <a:rPr lang="en-US" sz="1400" dirty="0">
                <a:latin typeface="Monaco"/>
                <a:cs typeface="Monaco"/>
              </a:rPr>
              <a:t>,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args</a:t>
            </a:r>
            <a:r>
              <a:rPr lang="en-US" sz="1400" dirty="0">
                <a:latin typeface="Monaco"/>
                <a:cs typeface="Monaco"/>
              </a:rPr>
              <a:t>) {</a:t>
            </a:r>
          </a:p>
          <a:p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if(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num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==1) 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sys_exit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args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 …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 if(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num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==4) 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sys_write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args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 …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639" y="5360484"/>
            <a:ext cx="4794158" cy="354516"/>
          </a:xfrm>
          <a:prstGeom prst="rect">
            <a:avLst/>
          </a:prstGeom>
          <a:solidFill>
            <a:srgbClr val="FF6600">
              <a:alpha val="27000"/>
            </a:srgbClr>
          </a:solidFill>
          <a:ln w="28575" cmpd="sng">
            <a:solidFill>
              <a:srgbClr val="FF66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638" y="5029200"/>
            <a:ext cx="4794159" cy="317502"/>
          </a:xfrm>
          <a:prstGeom prst="rect">
            <a:avLst/>
          </a:prstGeom>
          <a:solidFill>
            <a:srgbClr val="008000">
              <a:alpha val="27000"/>
            </a:srgbClr>
          </a:solidFill>
          <a:ln w="28575" cmpd="sng">
            <a:solidFill>
              <a:srgbClr val="008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2511" y="3748810"/>
            <a:ext cx="1973199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"/>
                <a:cs typeface="Gill Sans"/>
              </a:rPr>
              <a:t>x86</a:t>
            </a:r>
            <a:r>
              <a:rPr lang="en-US" sz="2000" dirty="0">
                <a:solidFill>
                  <a:srgbClr val="FF0000"/>
                </a:solidFill>
                <a:latin typeface="Gill Sans"/>
                <a:cs typeface="Gill Sans"/>
              </a:rPr>
              <a:t>_32</a:t>
            </a:r>
            <a:r>
              <a:rPr lang="en-US" sz="1600" dirty="0">
                <a:solidFill>
                  <a:srgbClr val="FF0000"/>
                </a:solidFill>
                <a:latin typeface="Gill Sans"/>
                <a:cs typeface="Gill Sans"/>
              </a:rPr>
              <a:t>:</a:t>
            </a:r>
          </a:p>
          <a:p>
            <a:pPr lvl="0"/>
            <a:r>
              <a:rPr lang="en-US" sz="1600" b="0" kern="0" dirty="0">
                <a:solidFill>
                  <a:srgbClr val="000000"/>
                </a:solidFill>
                <a:latin typeface="Gill Sans"/>
                <a:cs typeface="Gill Sans"/>
              </a:rPr>
              <a:t>exit = </a:t>
            </a:r>
            <a:r>
              <a:rPr lang="en-US" sz="1600" b="0" kern="0" dirty="0" err="1">
                <a:solidFill>
                  <a:srgbClr val="000000"/>
                </a:solidFill>
                <a:latin typeface="Gill Sans"/>
                <a:cs typeface="Gill Sans"/>
              </a:rPr>
              <a:t>syscall</a:t>
            </a:r>
            <a:r>
              <a:rPr lang="en-US" sz="1600" b="0" kern="0" dirty="0">
                <a:solidFill>
                  <a:srgbClr val="000000"/>
                </a:solidFill>
                <a:latin typeface="Gill Sans"/>
                <a:cs typeface="Gill Sans"/>
              </a:rPr>
              <a:t> #1</a:t>
            </a:r>
          </a:p>
          <a:p>
            <a:endParaRPr lang="en-US" sz="1600" b="0" dirty="0"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dirty="0">
                <a:solidFill>
                  <a:srgbClr val="000000"/>
                </a:solidFill>
                <a:latin typeface="Gill Sans"/>
                <a:cs typeface="Gill Sans"/>
              </a:rPr>
              <a:t>In x86_64: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0" kern="0" dirty="0">
                <a:solidFill>
                  <a:srgbClr val="000000"/>
                </a:solidFill>
                <a:latin typeface="Gill Sans"/>
                <a:cs typeface="Gill Sans"/>
              </a:rPr>
              <a:t>exit = </a:t>
            </a:r>
            <a:r>
              <a:rPr lang="en-US" sz="1600" b="0" kern="0" dirty="0" err="1">
                <a:solidFill>
                  <a:srgbClr val="000000"/>
                </a:solidFill>
                <a:latin typeface="Gill Sans"/>
                <a:cs typeface="Gill Sans"/>
              </a:rPr>
              <a:t>syscall</a:t>
            </a:r>
            <a:r>
              <a:rPr lang="en-US" sz="1600" b="0" kern="0" dirty="0">
                <a:solidFill>
                  <a:srgbClr val="000000"/>
                </a:solidFill>
                <a:latin typeface="Gill Sans"/>
                <a:cs typeface="Gill Sans"/>
              </a:rPr>
              <a:t> #60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6838" y="4675828"/>
            <a:ext cx="367449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chemeClr val="accent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2639" y="4770113"/>
            <a:ext cx="4794159" cy="228599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7502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9" grpId="0" animBg="1"/>
      <p:bldP spid="1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User and Kernel Mode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51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vs. System/Kernel Mode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  <a:p>
            <a:pPr lvl="1"/>
            <a:r>
              <a:rPr lang="en-US" dirty="0"/>
              <a:t>CPU runs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user</a:t>
            </a:r>
            <a:r>
              <a:rPr lang="en-US" dirty="0"/>
              <a:t> code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/>
              </a:rPr>
              <a:t>User mode</a:t>
            </a:r>
          </a:p>
          <a:p>
            <a:pPr lvl="1"/>
            <a:r>
              <a:rPr lang="en-US" dirty="0">
                <a:sym typeface="Wingdings"/>
              </a:rPr>
              <a:t>CPU runs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OS kernel</a:t>
            </a:r>
            <a:r>
              <a:rPr lang="en-US" dirty="0">
                <a:sym typeface="Wingdings"/>
              </a:rPr>
              <a:t> code 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Kernel/system mode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Watch </a:t>
            </a:r>
            <a:r>
              <a:rPr lang="en-US" dirty="0" err="1"/>
              <a:t>youtube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green or red</a:t>
            </a:r>
            <a:r>
              <a:rPr lang="en-US" b="1" dirty="0">
                <a:solidFill>
                  <a:srgbClr val="FF0000"/>
                </a:solidFill>
              </a:rPr>
              <a:t>??</a:t>
            </a:r>
            <a:r>
              <a:rPr lang="en-US" dirty="0"/>
              <a:t> Why</a:t>
            </a:r>
            <a:r>
              <a:rPr lang="en-US" b="1" dirty="0">
                <a:solidFill>
                  <a:srgbClr val="FF0000"/>
                </a:solidFill>
              </a:rPr>
              <a:t>?? Green (browser) + Red (network)</a:t>
            </a:r>
          </a:p>
          <a:p>
            <a:pPr lvl="1"/>
            <a:r>
              <a:rPr lang="en-US" dirty="0"/>
              <a:t>Infinite loop of </a:t>
            </a:r>
            <a:r>
              <a:rPr lang="en-US" dirty="0" err="1"/>
              <a:t>i</a:t>
            </a:r>
            <a:r>
              <a:rPr lang="en-US" dirty="0"/>
              <a:t>++ 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green or red</a:t>
            </a:r>
            <a:r>
              <a:rPr lang="en-US" b="1" dirty="0">
                <a:solidFill>
                  <a:srgbClr val="FF0000"/>
                </a:solidFill>
              </a:rPr>
              <a:t>??</a:t>
            </a:r>
            <a:r>
              <a:rPr lang="en-US" dirty="0"/>
              <a:t> Why</a:t>
            </a:r>
            <a:r>
              <a:rPr lang="en-US" b="1" dirty="0">
                <a:solidFill>
                  <a:srgbClr val="FF0000"/>
                </a:solidFill>
              </a:rPr>
              <a:t>?? Green only</a:t>
            </a:r>
          </a:p>
        </p:txBody>
      </p:sp>
      <p:pic>
        <p:nvPicPr>
          <p:cNvPr id="5" name="Picture 4" descr="Screen shot 2014-04-29 at 3.45.5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9"/>
          <a:stretch/>
        </p:blipFill>
        <p:spPr>
          <a:xfrm>
            <a:off x="685800" y="4597400"/>
            <a:ext cx="784074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0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vs. Kernel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1045278"/>
            <a:ext cx="5681448" cy="1088322"/>
          </a:xfrm>
        </p:spPr>
        <p:txBody>
          <a:bodyPr/>
          <a:lstStyle/>
          <a:p>
            <a:r>
              <a:rPr lang="en-US" dirty="0"/>
              <a:t>Simplified Example:</a:t>
            </a:r>
          </a:p>
          <a:p>
            <a:pPr lvl="1"/>
            <a:r>
              <a:rPr lang="en-US" dirty="0"/>
              <a:t>(note in reality, 1 C </a:t>
            </a:r>
            <a:r>
              <a:rPr lang="en-US" dirty="0" err="1"/>
              <a:t>instr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many ASM </a:t>
            </a:r>
            <a:r>
              <a:rPr lang="en-US" dirty="0" err="1">
                <a:sym typeface="Wingdings"/>
              </a:rPr>
              <a:t>instrs</a:t>
            </a:r>
            <a:r>
              <a:rPr lang="en-US" dirty="0">
                <a:sym typeface="Wingdings"/>
              </a:rPr>
              <a:t>)</a:t>
            </a:r>
            <a:endParaRPr lang="en-US" dirty="0"/>
          </a:p>
          <a:p>
            <a:pPr lvl="1"/>
            <a:r>
              <a:rPr lang="en-US" u="sng" dirty="0"/>
              <a:t>CPU in green or red mode?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rot="5400000">
            <a:off x="4248451" y="2914349"/>
            <a:ext cx="5828697" cy="137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680641" y="3393408"/>
            <a:ext cx="246276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367957" y="977715"/>
            <a:ext cx="465381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Gill Sans"/>
                <a:cs typeface="Gill Sans"/>
              </a:rPr>
              <a:t>2</a:t>
            </a:r>
            <a:r>
              <a:rPr lang="en-US" baseline="30000">
                <a:solidFill>
                  <a:srgbClr val="FFFFFF"/>
                </a:solidFill>
                <a:latin typeface="Gill Sans"/>
                <a:cs typeface="Gill Sans"/>
              </a:rPr>
              <a:t>n</a:t>
            </a:r>
            <a:r>
              <a:rPr lang="en-US">
                <a:solidFill>
                  <a:srgbClr val="FFFFFF"/>
                </a:solidFill>
                <a:latin typeface="Gill Sans"/>
                <a:cs typeface="Gill Sans"/>
              </a:rPr>
              <a:t>-1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943600" y="535690"/>
            <a:ext cx="465381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1800" b="0" kern="0" baseline="3000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-1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078324" y="6182807"/>
            <a:ext cx="246276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16697" y="697941"/>
            <a:ext cx="1455703" cy="2121459"/>
          </a:xfrm>
          <a:prstGeom prst="rect">
            <a:avLst/>
          </a:prstGeom>
          <a:solidFill>
            <a:srgbClr val="FF0000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Vmlinux</a:t>
            </a: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sys_handler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()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syswrite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()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timeofday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()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2641" y="4735568"/>
            <a:ext cx="1335959" cy="1208032"/>
          </a:xfrm>
          <a:prstGeom prst="rect">
            <a:avLst/>
          </a:prstGeom>
          <a:solidFill>
            <a:srgbClr val="CCFFCC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Program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calling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syscalls</a:t>
            </a: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732010" y="3933651"/>
            <a:ext cx="2382790" cy="368254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CPU, 0x 8000 1100 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787188" y="1856165"/>
            <a:ext cx="1451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0xC000 6000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3025" y="2224466"/>
            <a:ext cx="2565110" cy="1569660"/>
          </a:xfrm>
          <a:prstGeom prst="rect">
            <a:avLst/>
          </a:prstGeom>
          <a:solidFill>
            <a:srgbClr val="CCFFCC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F() 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++;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u="sng" dirty="0">
                <a:solidFill>
                  <a:srgbClr val="000000"/>
                </a:solidFill>
                <a:latin typeface="Monaco"/>
                <a:cs typeface="Monaco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(1, i, ..);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j++;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u="sng" dirty="0" err="1">
                <a:solidFill>
                  <a:srgbClr val="000000"/>
                </a:solidFill>
                <a:latin typeface="Monaco"/>
                <a:cs typeface="Monaco"/>
              </a:rPr>
              <a:t>gettimeofday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k++;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676400" y="3933651"/>
            <a:ext cx="0" cy="2511859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7855061" y="5486400"/>
            <a:ext cx="13388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0x80001100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57" y="2218724"/>
            <a:ext cx="2217456" cy="156966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pPr algn="r"/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0x 8000 1100</a:t>
            </a:r>
          </a:p>
          <a:p>
            <a:pPr algn="r"/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0x 8000 1200</a:t>
            </a:r>
          </a:p>
          <a:p>
            <a:pPr algn="r"/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0x 8000 1300</a:t>
            </a:r>
          </a:p>
          <a:p>
            <a:pPr algn="r"/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0x 8000 1400</a:t>
            </a:r>
          </a:p>
          <a:p>
            <a:pPr algn="r"/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0x 8000 1500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7761033" y="2420669"/>
            <a:ext cx="1450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0xC000 7000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726581" y="4313268"/>
            <a:ext cx="2382790" cy="368254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CPU, 0x 8000 1200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400" y="3907763"/>
            <a:ext cx="989733" cy="430887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0" dirty="0">
                <a:solidFill>
                  <a:srgbClr val="000000"/>
                </a:solidFill>
                <a:latin typeface="Gill Sans"/>
                <a:cs typeface="Gill Sans"/>
              </a:rPr>
              <a:t>time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734524" y="4716801"/>
            <a:ext cx="2382790" cy="368254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CPU, 0x C000 5000 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752819" y="5085055"/>
            <a:ext cx="2382790" cy="368254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CPU, 0x C000 6000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752819" y="5452123"/>
            <a:ext cx="2382790" cy="368254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CPU, 0x 8000 1300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774028" y="5820377"/>
            <a:ext cx="2382790" cy="368254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CPU, 0x 8000 1400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1747353" y="6184946"/>
            <a:ext cx="2382790" cy="368254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CPU, 0x C000 5000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4130143" y="4070470"/>
            <a:ext cx="2238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1" kern="0" dirty="0">
                <a:solidFill>
                  <a:srgbClr val="000000"/>
                </a:solidFill>
                <a:latin typeface="Gill Sans"/>
                <a:cs typeface="Gill Sans"/>
              </a:rPr>
              <a:t>(prepare </a:t>
            </a:r>
            <a:r>
              <a:rPr lang="en-US" sz="1800" b="0" i="1" kern="0" dirty="0" err="1">
                <a:solidFill>
                  <a:srgbClr val="000000"/>
                </a:solidFill>
                <a:latin typeface="Gill Sans"/>
                <a:cs typeface="Gill Sans"/>
              </a:rPr>
              <a:t>ea</a:t>
            </a:r>
            <a:r>
              <a:rPr lang="en-US" sz="1800" b="0" i="1" kern="0" dirty="0">
                <a:solidFill>
                  <a:srgbClr val="000000"/>
                </a:solidFill>
                <a:latin typeface="Gill Sans"/>
                <a:cs typeface="Gill Sans"/>
              </a:rPr>
              <a:t>/b/c/dx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1" kern="0" dirty="0" err="1">
                <a:solidFill>
                  <a:srgbClr val="000000"/>
                </a:solidFill>
                <a:latin typeface="Gill Sans"/>
                <a:cs typeface="Gill Sans"/>
              </a:rPr>
              <a:t>args</a:t>
            </a:r>
            <a:r>
              <a:rPr lang="en-US" sz="1800" b="0" i="1" kern="0" dirty="0">
                <a:solidFill>
                  <a:srgbClr val="000000"/>
                </a:solidFill>
                <a:latin typeface="Gill Sans"/>
                <a:cs typeface="Gill Sans"/>
              </a:rPr>
              <a:t> and make int x80)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4156818" y="4685098"/>
            <a:ext cx="12025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1" kern="0" dirty="0" err="1">
                <a:solidFill>
                  <a:srgbClr val="000000"/>
                </a:solidFill>
                <a:latin typeface="Gill Sans"/>
                <a:cs typeface="Gill Sans"/>
              </a:rPr>
              <a:t>sys_handler</a:t>
            </a:r>
            <a:endParaRPr lang="en-US" sz="18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4149015" y="3733862"/>
            <a:ext cx="5337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1" kern="0" dirty="0" err="1">
                <a:solidFill>
                  <a:srgbClr val="000000"/>
                </a:solidFill>
                <a:latin typeface="Gill Sans"/>
                <a:cs typeface="Gill Sans"/>
              </a:rPr>
              <a:t>i</a:t>
            </a:r>
            <a:r>
              <a:rPr lang="en-US" sz="1800" b="0" i="1" kern="0" dirty="0">
                <a:solidFill>
                  <a:srgbClr val="000000"/>
                </a:solidFill>
                <a:latin typeface="Gill Sans"/>
                <a:cs typeface="Gill Sans"/>
              </a:rPr>
              <a:t>++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4157240" y="5453309"/>
            <a:ext cx="5649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1" kern="0" dirty="0">
                <a:solidFill>
                  <a:srgbClr val="000000"/>
                </a:solidFill>
                <a:latin typeface="Gill Sans"/>
                <a:cs typeface="Gill Sans"/>
              </a:rPr>
              <a:t>j++</a:t>
            </a:r>
          </a:p>
        </p:txBody>
      </p:sp>
      <p:sp>
        <p:nvSpPr>
          <p:cNvPr id="36" name="Text Box 12">
            <a:extLst>
              <a:ext uri="{FF2B5EF4-FFF2-40B4-BE49-F238E27FC236}">
                <a16:creationId xmlns:a16="http://schemas.microsoft.com/office/drawing/2014/main" id="{37BCC2DA-4C2E-1940-AAF1-96AFD0586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193" y="1343391"/>
            <a:ext cx="1451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0xC000 5000</a:t>
            </a:r>
          </a:p>
        </p:txBody>
      </p:sp>
      <p:sp>
        <p:nvSpPr>
          <p:cNvPr id="37" name="Text Box 12">
            <a:extLst>
              <a:ext uri="{FF2B5EF4-FFF2-40B4-BE49-F238E27FC236}">
                <a16:creationId xmlns:a16="http://schemas.microsoft.com/office/drawing/2014/main" id="{B7E2A7FF-7797-BE44-9C09-418C777B0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7500" y="5070212"/>
            <a:ext cx="9733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1" kern="0" dirty="0" err="1">
                <a:solidFill>
                  <a:srgbClr val="000000"/>
                </a:solidFill>
                <a:latin typeface="Gill Sans"/>
                <a:cs typeface="Gill Sans"/>
              </a:rPr>
              <a:t>sys_write</a:t>
            </a:r>
            <a:endParaRPr lang="en-US" sz="18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8" name="Text Box 12">
            <a:extLst>
              <a:ext uri="{FF2B5EF4-FFF2-40B4-BE49-F238E27FC236}">
                <a16:creationId xmlns:a16="http://schemas.microsoft.com/office/drawing/2014/main" id="{2077C439-938F-FD44-83D1-FE52122B6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240" y="5788674"/>
            <a:ext cx="8162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1" kern="0" dirty="0">
                <a:solidFill>
                  <a:srgbClr val="000000"/>
                </a:solidFill>
                <a:latin typeface="Gill Sans"/>
                <a:cs typeface="Gill Sans"/>
              </a:rPr>
              <a:t>int x80</a:t>
            </a: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FAFF7FA4-138C-B149-9B95-FA1BA4D8B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490" y="6173788"/>
            <a:ext cx="12025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1" kern="0" dirty="0" err="1">
                <a:solidFill>
                  <a:srgbClr val="000000"/>
                </a:solidFill>
                <a:latin typeface="Gill Sans"/>
                <a:cs typeface="Gill Sans"/>
              </a:rPr>
              <a:t>sys_handler</a:t>
            </a:r>
            <a:endParaRPr lang="en-US" sz="18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84DDB2EB-75BE-5248-9D51-4D702C424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768" y="6557963"/>
            <a:ext cx="2382790" cy="368254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CPU, 0x C000 7000</a:t>
            </a:r>
          </a:p>
        </p:txBody>
      </p:sp>
      <p:sp>
        <p:nvSpPr>
          <p:cNvPr id="42" name="Text Box 12">
            <a:extLst>
              <a:ext uri="{FF2B5EF4-FFF2-40B4-BE49-F238E27FC236}">
                <a16:creationId xmlns:a16="http://schemas.microsoft.com/office/drawing/2014/main" id="{1761808D-BFF5-D144-8C1F-C03881CC9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8905" y="6546805"/>
            <a:ext cx="11705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1" kern="0" dirty="0" err="1">
                <a:solidFill>
                  <a:srgbClr val="000000"/>
                </a:solidFill>
                <a:latin typeface="Gill Sans"/>
                <a:cs typeface="Gill Sans"/>
              </a:rPr>
              <a:t>timeofday</a:t>
            </a:r>
            <a:r>
              <a:rPr lang="en-US" sz="1800" b="0" i="1" kern="0" dirty="0">
                <a:solidFill>
                  <a:srgbClr val="000000"/>
                </a:solidFill>
                <a:latin typeface="Gill Sans"/>
                <a:cs typeface="Gill Sans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71507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5" grpId="0"/>
      <p:bldP spid="37" grpId="0"/>
      <p:bldP spid="38" grpId="0"/>
      <p:bldP spid="39" grpId="0"/>
      <p:bldP spid="41" grpId="0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and kernel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6842125" cy="5191125"/>
          </a:xfrm>
        </p:spPr>
        <p:txBody>
          <a:bodyPr/>
          <a:lstStyle/>
          <a:p>
            <a:r>
              <a:rPr lang="en-US" dirty="0"/>
              <a:t>How does the CPU know whether it’s in user or kernel mode?</a:t>
            </a:r>
          </a:p>
          <a:p>
            <a:pPr lvl="1"/>
            <a:r>
              <a:rPr lang="en-US" dirty="0"/>
              <a:t>Based on the PC/%</a:t>
            </a:r>
            <a:r>
              <a:rPr lang="en-US" dirty="0" err="1"/>
              <a:t>eip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E.g. start at 0xC… means kernel mode??? </a:t>
            </a:r>
            <a:r>
              <a:rPr lang="en-US" b="1" dirty="0">
                <a:solidFill>
                  <a:srgbClr val="FF0000"/>
                </a:solidFill>
              </a:rPr>
              <a:t>Not really!</a:t>
            </a:r>
          </a:p>
          <a:p>
            <a:r>
              <a:rPr lang="en-US" dirty="0" err="1"/>
              <a:t>Int</a:t>
            </a:r>
            <a:r>
              <a:rPr lang="en-US" dirty="0"/>
              <a:t> 0x80</a:t>
            </a:r>
          </a:p>
          <a:p>
            <a:pPr lvl="1"/>
            <a:r>
              <a:rPr lang="en-US" dirty="0"/>
              <a:t>Built-in </a:t>
            </a:r>
          </a:p>
          <a:p>
            <a:pPr lvl="1"/>
            <a:r>
              <a:rPr lang="en-US" dirty="0"/>
              <a:t>CPU has an internal register </a:t>
            </a:r>
          </a:p>
          <a:p>
            <a:pPr lvl="1"/>
            <a:r>
              <a:rPr lang="en-US" dirty="0"/>
              <a:t>If in user mode and user makes </a:t>
            </a:r>
            <a:r>
              <a:rPr lang="en-US" dirty="0" err="1"/>
              <a:t>int</a:t>
            </a:r>
            <a:r>
              <a:rPr lang="en-US" dirty="0"/>
              <a:t> 0x80 .. Change to kernel mode</a:t>
            </a:r>
          </a:p>
          <a:p>
            <a:pPr lvl="1"/>
            <a:r>
              <a:rPr lang="en-US" dirty="0"/>
              <a:t>When returning, change to user mode</a:t>
            </a:r>
          </a:p>
          <a:p>
            <a:r>
              <a:rPr lang="en-US" dirty="0"/>
              <a:t>Kernel mode (important!)</a:t>
            </a:r>
          </a:p>
          <a:p>
            <a:pPr lvl="1"/>
            <a:r>
              <a:rPr lang="en-US" dirty="0"/>
              <a:t>“King/God mode” </a:t>
            </a:r>
            <a:r>
              <a:rPr lang="en-US" dirty="0">
                <a:sym typeface="Wingdings"/>
              </a:rPr>
              <a:t> can access anything!!! All hardware, disk content, all process’ memory, etc.!!</a:t>
            </a:r>
          </a:p>
          <a:p>
            <a:pPr lvl="1"/>
            <a:r>
              <a:rPr lang="en-US" dirty="0">
                <a:sym typeface="Wingdings"/>
              </a:rPr>
              <a:t>Hacker’s destination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042368" y="1728684"/>
            <a:ext cx="2083419" cy="368254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CPU, 0x80001100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986758" y="1728684"/>
            <a:ext cx="0" cy="2511859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36939" y="2108301"/>
            <a:ext cx="2083419" cy="368254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CPU, 0x80001200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8067" y="2880088"/>
            <a:ext cx="989733" cy="430887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0" dirty="0">
                <a:solidFill>
                  <a:srgbClr val="000000"/>
                </a:solidFill>
                <a:latin typeface="Gill Sans"/>
                <a:cs typeface="Gill Sans"/>
              </a:rPr>
              <a:t>time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44882" y="2511834"/>
            <a:ext cx="2083419" cy="368254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CPU, 0xC0005000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063177" y="2880088"/>
            <a:ext cx="2083419" cy="368254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CPU, 0xC0005...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063177" y="3247156"/>
            <a:ext cx="2083419" cy="368254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CPU, 0x80001300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084386" y="3615410"/>
            <a:ext cx="2083419" cy="368254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CPU, 0x80001400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057711" y="3979979"/>
            <a:ext cx="2083419" cy="368254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CPU, 0xC0007000</a:t>
            </a:r>
          </a:p>
        </p:txBody>
      </p:sp>
    </p:spTree>
    <p:extLst>
      <p:ext uri="{BB962C8B-B14F-4D97-AF65-F5344CB8AC3E}">
        <p14:creationId xmlns:p14="http://schemas.microsoft.com/office/powerpoint/2010/main" val="273930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Why should you care about sys/</a:t>
            </a:r>
            <a:r>
              <a:rPr lang="en-US" dirty="0" err="1"/>
              <a:t>libcalls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1533526"/>
          </a:xfrm>
        </p:spPr>
        <p:txBody>
          <a:bodyPr>
            <a:normAutofit/>
          </a:bodyPr>
          <a:lstStyle/>
          <a:p>
            <a:r>
              <a:rPr lang="en-US" dirty="0"/>
              <a:t>Suppose you want to print something to the screen ..</a:t>
            </a:r>
          </a:p>
          <a:p>
            <a:pPr lvl="1"/>
            <a:r>
              <a:rPr lang="en-US" dirty="0"/>
              <a:t>Which one is faster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r>
              <a:rPr lang="en-US" dirty="0"/>
              <a:t>  Why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r>
              <a:rPr lang="en-US" dirty="0"/>
              <a:t> Which program has more red/green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120824"/>
            <a:ext cx="2565110" cy="584776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for 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=1…10000)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(“%d ”,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399" y="3657599"/>
            <a:ext cx="4334256" cy="22860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char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bigstr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[1000000];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for(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=1…10000)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offset=…(quite complex here);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strcpy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bigstr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[offset],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itoa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));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//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bigstr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=“1 2 3 4 5 6 7 … 10000”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write(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bigstr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, …);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4240" y="2664748"/>
            <a:ext cx="4048760" cy="584776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for 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=1…10000)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write(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, ..);</a:t>
            </a:r>
          </a:p>
        </p:txBody>
      </p:sp>
    </p:spTree>
    <p:extLst>
      <p:ext uri="{BB962C8B-B14F-4D97-AF65-F5344CB8AC3E}">
        <p14:creationId xmlns:p14="http://schemas.microsoft.com/office/powerpoint/2010/main" val="412236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30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41972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Ideally reduce unnecessary </a:t>
            </a:r>
            <a:r>
              <a:rPr lang="en-US" dirty="0">
                <a:solidFill>
                  <a:srgbClr val="FF0000"/>
                </a:solidFill>
              </a:rPr>
              <a:t>user/kernel crossings</a:t>
            </a:r>
          </a:p>
          <a:p>
            <a:pPr lvl="1"/>
            <a:r>
              <a:rPr lang="en-US" dirty="0"/>
              <a:t>User/kernel crossing is expensive</a:t>
            </a:r>
          </a:p>
          <a:p>
            <a:pPr lvl="1"/>
            <a:r>
              <a:rPr lang="en-US" dirty="0"/>
              <a:t>Long jump, saving registers, saving return address, setup arguments via registers, etc. etc. </a:t>
            </a:r>
          </a:p>
          <a:p>
            <a:pPr lvl="1"/>
            <a:r>
              <a:rPr lang="en-US" dirty="0"/>
              <a:t>Hence, the many C libraries are provided today!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4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 vs. library call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362074"/>
            <a:ext cx="5386462" cy="4915543"/>
          </a:xfrm>
        </p:spPr>
        <p:txBody>
          <a:bodyPr/>
          <a:lstStyle/>
          <a:p>
            <a:r>
              <a:rPr lang="en-US" dirty="0"/>
              <a:t>Library call does </a:t>
            </a:r>
            <a:r>
              <a:rPr lang="en-US" u="sng" dirty="0"/>
              <a:t>not</a:t>
            </a:r>
            <a:r>
              <a:rPr lang="en-US" dirty="0"/>
              <a:t> involve user/kernel crossing</a:t>
            </a:r>
          </a:p>
          <a:p>
            <a:pPr lvl="1"/>
            <a:r>
              <a:rPr lang="en-US" dirty="0"/>
              <a:t>Library (e.g. </a:t>
            </a:r>
            <a:r>
              <a:rPr lang="en-US" b="1" dirty="0" err="1">
                <a:solidFill>
                  <a:srgbClr val="FF6600"/>
                </a:solidFill>
              </a:rPr>
              <a:t>libc.so</a:t>
            </a:r>
            <a:r>
              <a:rPr lang="en-US" dirty="0"/>
              <a:t>) is loaded into the user’s code segment</a:t>
            </a:r>
          </a:p>
          <a:p>
            <a:pPr lvl="1"/>
            <a:r>
              <a:rPr lang="en-US" dirty="0"/>
              <a:t>So a call to the library will only make a </a:t>
            </a:r>
            <a:r>
              <a:rPr lang="en-US" b="1" dirty="0">
                <a:solidFill>
                  <a:srgbClr val="FF6600"/>
                </a:solidFill>
              </a:rPr>
              <a:t>local jump</a:t>
            </a:r>
          </a:p>
          <a:p>
            <a:pPr lvl="2"/>
            <a:r>
              <a:rPr lang="en-US" i="1" dirty="0"/>
              <a:t>(eventually make a </a:t>
            </a:r>
            <a:r>
              <a:rPr lang="en-US" i="1" dirty="0" err="1"/>
              <a:t>syscall</a:t>
            </a:r>
            <a:r>
              <a:rPr lang="en-US" i="1" dirty="0"/>
              <a:t> if needed)</a:t>
            </a:r>
          </a:p>
          <a:p>
            <a:r>
              <a:rPr lang="en-US" dirty="0"/>
              <a:t>Is a function “f” a </a:t>
            </a:r>
            <a:r>
              <a:rPr lang="en-US" dirty="0" err="1"/>
              <a:t>syscall</a:t>
            </a:r>
            <a:r>
              <a:rPr lang="en-US" dirty="0"/>
              <a:t> or library?</a:t>
            </a:r>
          </a:p>
          <a:p>
            <a:pPr lvl="1"/>
            <a:r>
              <a:rPr lang="en-US" dirty="0"/>
              <a:t>Run “</a:t>
            </a:r>
            <a:r>
              <a:rPr lang="en-US" b="1" dirty="0"/>
              <a:t>man 3 f</a:t>
            </a:r>
            <a:r>
              <a:rPr lang="en-US" dirty="0"/>
              <a:t>”</a:t>
            </a:r>
            <a:r>
              <a:rPr lang="en-US" b="1" dirty="0"/>
              <a:t> </a:t>
            </a:r>
            <a:r>
              <a:rPr lang="en-US" dirty="0"/>
              <a:t>and see the description</a:t>
            </a:r>
          </a:p>
          <a:p>
            <a:pPr lvl="1"/>
            <a:r>
              <a:rPr lang="en-US" dirty="0"/>
              <a:t>(or just google it)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(Some libraries e.g. </a:t>
            </a:r>
            <a:r>
              <a:rPr lang="en-US" dirty="0" err="1">
                <a:sym typeface="Wingdings"/>
              </a:rPr>
              <a:t>fwrite</a:t>
            </a:r>
            <a:r>
              <a:rPr lang="en-US" dirty="0">
                <a:sym typeface="Wingdings"/>
              </a:rPr>
              <a:t> will </a:t>
            </a:r>
            <a:r>
              <a:rPr lang="en-US" b="1" i="1" dirty="0">
                <a:sym typeface="Wingdings"/>
              </a:rPr>
              <a:t>eventually</a:t>
            </a:r>
            <a:r>
              <a:rPr lang="en-US" dirty="0">
                <a:sym typeface="Wingdings"/>
              </a:rPr>
              <a:t> make system calls e.g. write)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 rot="5400000">
            <a:off x="4238840" y="3098493"/>
            <a:ext cx="4505904" cy="15535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3337" y="1719801"/>
            <a:ext cx="1389851" cy="990601"/>
          </a:xfrm>
          <a:prstGeom prst="rect">
            <a:avLst/>
          </a:prstGeom>
          <a:solidFill>
            <a:srgbClr val="FF0000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Vmlinux</a:t>
            </a: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ys_write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0645" y="4832833"/>
            <a:ext cx="1389851" cy="1208032"/>
          </a:xfrm>
          <a:prstGeom prst="rect">
            <a:avLst/>
          </a:prstGeom>
          <a:solidFill>
            <a:srgbClr val="CCFFCC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Call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write()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rot="5400000">
            <a:off x="5766226" y="3218124"/>
            <a:ext cx="4789432" cy="15535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80674" y="4419601"/>
            <a:ext cx="1422543" cy="1858018"/>
          </a:xfrm>
          <a:prstGeom prst="rect">
            <a:avLst/>
          </a:prstGeom>
          <a:solidFill>
            <a:srgbClr val="CCFFCC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Call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strcpy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()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19219" y="4528033"/>
            <a:ext cx="1524000" cy="609600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Monao"/>
                <a:cs typeface="Monao"/>
              </a:rPr>
              <a:t>/lib/</a:t>
            </a:r>
            <a:r>
              <a:rPr lang="en-US" sz="1800" dirty="0" err="1">
                <a:solidFill>
                  <a:srgbClr val="000000"/>
                </a:solidFill>
                <a:latin typeface="Monao"/>
                <a:cs typeface="Monao"/>
              </a:rPr>
              <a:t>libc.so</a:t>
            </a:r>
            <a:endParaRPr lang="en-US" sz="1800" dirty="0">
              <a:solidFill>
                <a:srgbClr val="000000"/>
              </a:solidFill>
              <a:latin typeface="Monao"/>
              <a:cs typeface="Monao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err="1">
                <a:solidFill>
                  <a:srgbClr val="000000"/>
                </a:solidFill>
                <a:latin typeface="Monao"/>
                <a:cs typeface="Monao"/>
              </a:rPr>
              <a:t>strcpy</a:t>
            </a:r>
            <a:r>
              <a:rPr lang="en-US" sz="1800" b="0" kern="0" dirty="0">
                <a:solidFill>
                  <a:srgbClr val="000000"/>
                </a:solidFill>
                <a:latin typeface="Monao"/>
                <a:cs typeface="Monao"/>
              </a:rPr>
              <a:t>() </a:t>
            </a:r>
          </a:p>
        </p:txBody>
      </p:sp>
    </p:spTree>
    <p:extLst>
      <p:ext uri="{BB962C8B-B14F-4D97-AF65-F5344CB8AC3E}">
        <p14:creationId xmlns:p14="http://schemas.microsoft.com/office/powerpoint/2010/main" val="5698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36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vs.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4860925" cy="5191125"/>
          </a:xfrm>
        </p:spPr>
        <p:txBody>
          <a:bodyPr/>
          <a:lstStyle/>
          <a:p>
            <a:r>
              <a:rPr lang="en-US" dirty="0"/>
              <a:t>Motivational example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myprog</a:t>
            </a:r>
            <a:r>
              <a:rPr lang="en-US" dirty="0"/>
              <a:t>” opens </a:t>
            </a:r>
            <a:r>
              <a:rPr lang="en-US" dirty="0" err="1"/>
              <a:t>file.txt</a:t>
            </a:r>
            <a:endParaRPr lang="en-US" dirty="0"/>
          </a:p>
          <a:p>
            <a:pPr lvl="1"/>
            <a:r>
              <a:rPr lang="en-US" dirty="0"/>
              <a:t>Two shells run the programs but in different directories</a:t>
            </a:r>
          </a:p>
          <a:p>
            <a:r>
              <a:rPr lang="en-US" dirty="0"/>
              <a:t>Which one works? </a:t>
            </a:r>
          </a:p>
          <a:p>
            <a:pPr lvl="1"/>
            <a:r>
              <a:rPr lang="en-US" dirty="0"/>
              <a:t>Shell 1 or shell 2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/>
              <a:t>Why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/>
              <a:t>Yes, but specifically </a:t>
            </a:r>
            <a:r>
              <a:rPr lang="en-US" dirty="0">
                <a:solidFill>
                  <a:srgbClr val="000000"/>
                </a:solidFill>
              </a:rPr>
              <a:t>why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What is inside “</a:t>
            </a:r>
            <a:r>
              <a:rPr lang="en-US" dirty="0" err="1">
                <a:solidFill>
                  <a:srgbClr val="000000"/>
                </a:solidFill>
              </a:rPr>
              <a:t>sys_open</a:t>
            </a:r>
            <a:r>
              <a:rPr lang="en-US" dirty="0">
                <a:solidFill>
                  <a:srgbClr val="000000"/>
                </a:solidFill>
              </a:rPr>
              <a:t>()” that returns the error?</a:t>
            </a:r>
          </a:p>
          <a:p>
            <a:r>
              <a:rPr lang="en-US" dirty="0">
                <a:solidFill>
                  <a:srgbClr val="000000"/>
                </a:solidFill>
              </a:rPr>
              <a:t>Program becomes process(</a:t>
            </a:r>
            <a:r>
              <a:rPr lang="en-US" dirty="0" err="1">
                <a:solidFill>
                  <a:srgbClr val="000000"/>
                </a:solidFill>
              </a:rPr>
              <a:t>es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Each process has its own </a:t>
            </a:r>
            <a:r>
              <a:rPr lang="en-US" dirty="0">
                <a:solidFill>
                  <a:srgbClr val="FF0000"/>
                </a:solidFill>
              </a:rPr>
              <a:t>process state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472" y="1828800"/>
            <a:ext cx="3441204" cy="1323439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myprog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main() {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 open(“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file.txt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”)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if 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== -1) ERROR;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7996" y="3581400"/>
            <a:ext cx="2514600" cy="1323439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CC99"/>
                </a:solidFill>
                <a:latin typeface="Monaco"/>
                <a:cs typeface="Monaco"/>
              </a:rPr>
              <a:t>Shell 1: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% cd /code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% ./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myprog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…</a:t>
            </a:r>
          </a:p>
          <a:p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Success/Fail?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4511" y="782179"/>
            <a:ext cx="2514600" cy="830997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My files: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/code/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myprog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/data/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file.txt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1102" y="5105400"/>
            <a:ext cx="2514600" cy="1323439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CC99"/>
                </a:solidFill>
                <a:latin typeface="Monaco"/>
                <a:cs typeface="Monaco"/>
              </a:rPr>
              <a:t>Shell 2: 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% cd /data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% /code/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myprog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…</a:t>
            </a:r>
          </a:p>
          <a:p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Success/Fail?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14400" y="137"/>
            <a:ext cx="5943600" cy="617356"/>
          </a:xfrm>
          <a:prstGeom prst="roundRect">
            <a:avLst/>
          </a:prstGeom>
          <a:solidFill>
            <a:srgbClr val="DC9E1F">
              <a:lumMod val="5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42924" dir="5400000" rotWithShape="0">
              <a:srgbClr val="000000">
                <a:alpha val="40000"/>
              </a:srgbClr>
            </a:outerShdw>
          </a:effectLst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We use this code a lot in this</a:t>
            </a:r>
            <a:r>
              <a:rPr kumimoji="0" lang="en-US" sz="1800" b="0" i="1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lecture.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So please digest them while we wait for the class to start.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5D49DD-E14A-5A4A-AD69-ABE79E8950D8}"/>
              </a:ext>
            </a:extLst>
          </p:cNvPr>
          <p:cNvSpPr/>
          <p:nvPr/>
        </p:nvSpPr>
        <p:spPr bwMode="auto">
          <a:xfrm>
            <a:off x="6324600" y="4548671"/>
            <a:ext cx="966289" cy="33283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8F29E0-5EBE-9B43-85CF-1344B97426D4}"/>
              </a:ext>
            </a:extLst>
          </p:cNvPr>
          <p:cNvSpPr/>
          <p:nvPr/>
        </p:nvSpPr>
        <p:spPr bwMode="auto">
          <a:xfrm>
            <a:off x="5410472" y="6075821"/>
            <a:ext cx="966289" cy="33283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2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vs.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Program: </a:t>
            </a:r>
          </a:p>
          <a:p>
            <a:pPr lvl="1"/>
            <a:r>
              <a:rPr lang="en-US" dirty="0"/>
              <a:t>A collection of static code and static data</a:t>
            </a:r>
          </a:p>
          <a:p>
            <a:pPr lvl="1"/>
            <a:r>
              <a:rPr lang="en-US" dirty="0"/>
              <a:t>E.g. /code/</a:t>
            </a:r>
            <a:r>
              <a:rPr lang="en-US" dirty="0" err="1"/>
              <a:t>myprog</a:t>
            </a:r>
            <a:r>
              <a:rPr lang="en-US" dirty="0"/>
              <a:t>, /bin/</a:t>
            </a:r>
            <a:r>
              <a:rPr lang="en-US" dirty="0" err="1"/>
              <a:t>ls</a:t>
            </a:r>
            <a:endParaRPr lang="en-US" dirty="0"/>
          </a:p>
          <a:p>
            <a:r>
              <a:rPr lang="en-US" dirty="0"/>
              <a:t>Process</a:t>
            </a:r>
          </a:p>
          <a:p>
            <a:pPr lvl="1"/>
            <a:r>
              <a:rPr lang="en-US" dirty="0"/>
              <a:t>Instance of a computer program that is </a:t>
            </a:r>
            <a:r>
              <a:rPr lang="en-US" dirty="0">
                <a:solidFill>
                  <a:srgbClr val="FF0000"/>
                </a:solidFill>
              </a:rPr>
              <a:t>being executed</a:t>
            </a:r>
          </a:p>
          <a:p>
            <a:pPr lvl="1"/>
            <a:r>
              <a:rPr lang="en-US" dirty="0"/>
              <a:t>Has its own </a:t>
            </a:r>
            <a:r>
              <a:rPr lang="en-US" dirty="0">
                <a:solidFill>
                  <a:srgbClr val="FF0000"/>
                </a:solidFill>
              </a:rPr>
              <a:t>context</a:t>
            </a:r>
          </a:p>
          <a:p>
            <a:pPr lvl="2"/>
            <a:r>
              <a:rPr lang="en-US" b="1" dirty="0"/>
              <a:t>Context</a:t>
            </a:r>
            <a:r>
              <a:rPr lang="en-US" dirty="0"/>
              <a:t>: its code and data stored in memory (stack, registers, program counter, heap, etc.)</a:t>
            </a:r>
          </a:p>
          <a:p>
            <a:pPr lvl="1"/>
            <a:r>
              <a:rPr lang="en-US" dirty="0"/>
              <a:t>Has private virtual address space (more later in VM)</a:t>
            </a:r>
          </a:p>
          <a:p>
            <a:r>
              <a:rPr lang="en-US" dirty="0"/>
              <a:t>Process != program</a:t>
            </a:r>
          </a:p>
          <a:p>
            <a:pPr lvl="1"/>
            <a:r>
              <a:rPr lang="en-US" dirty="0"/>
              <a:t>In previous example: the </a:t>
            </a:r>
            <a:r>
              <a:rPr lang="en-US" b="1" dirty="0"/>
              <a:t>two</a:t>
            </a:r>
            <a:r>
              <a:rPr lang="en-US" dirty="0"/>
              <a:t> processes of the </a:t>
            </a:r>
            <a:r>
              <a:rPr lang="en-US" b="1" dirty="0"/>
              <a:t>same</a:t>
            </a:r>
            <a:r>
              <a:rPr lang="en-US" dirty="0"/>
              <a:t> program have </a:t>
            </a:r>
            <a:r>
              <a:rPr lang="en-US" b="1" dirty="0"/>
              <a:t>different</a:t>
            </a:r>
            <a:r>
              <a:rPr lang="en-US" dirty="0"/>
              <a:t> current working directories (</a:t>
            </a:r>
            <a:r>
              <a:rPr lang="en-US" b="1" dirty="0"/>
              <a:t>CWD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CWD is inherited from the parent process (i.e. the shell in this example) – more when we discuss fork()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762000"/>
            <a:ext cx="2514600" cy="830997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CC99"/>
                </a:solidFill>
                <a:latin typeface="Monaco"/>
                <a:cs typeface="Monaco"/>
              </a:rPr>
              <a:t>Shell 1: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% cd 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/code 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  <a:sym typeface="Wingdings"/>
              </a:rPr>
              <a:t> CWD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% ./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myprog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9106" y="1752600"/>
            <a:ext cx="2514600" cy="830997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CC99"/>
                </a:solidFill>
                <a:latin typeface="Monaco"/>
                <a:cs typeface="Monaco"/>
              </a:rPr>
              <a:t>Shell 2: 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% cd 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/data 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  <a:sym typeface="Wingdings"/>
              </a:rPr>
              <a:t> CWD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% /code/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myprog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43103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29 at 3.45.5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62"/>
          <a:stretch/>
        </p:blipFill>
        <p:spPr>
          <a:xfrm>
            <a:off x="1571775" y="1295400"/>
            <a:ext cx="7425397" cy="2438400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447800"/>
            <a:ext cx="10477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firefox</a:t>
            </a:r>
            <a:r>
              <a:rPr lang="en-US" dirty="0"/>
              <a:t> program, 3 processes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733" y="4371976"/>
            <a:ext cx="8610600" cy="1828800"/>
          </a:xfrm>
        </p:spPr>
        <p:txBody>
          <a:bodyPr/>
          <a:lstStyle/>
          <a:p>
            <a:r>
              <a:rPr lang="en-US" dirty="0"/>
              <a:t>Why does OS </a:t>
            </a:r>
            <a:r>
              <a:rPr lang="en-US" dirty="0">
                <a:solidFill>
                  <a:srgbClr val="FF0000"/>
                </a:solidFill>
              </a:rPr>
              <a:t>separate</a:t>
            </a:r>
            <a:r>
              <a:rPr lang="en-US" dirty="0"/>
              <a:t> processes for different users</a:t>
            </a:r>
            <a:r>
              <a:rPr lang="en-US" dirty="0">
                <a:solidFill>
                  <a:srgbClr val="FF0000"/>
                </a:solidFill>
              </a:rPr>
              <a:t>? </a:t>
            </a:r>
            <a:r>
              <a:rPr lang="en-US" sz="1600" dirty="0">
                <a:solidFill>
                  <a:srgbClr val="FF0000"/>
                </a:solidFill>
              </a:rPr>
              <a:t>(39:15 in video)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Why Mac OS doesn’t create </a:t>
            </a:r>
            <a:r>
              <a:rPr lang="en-US" dirty="0">
                <a:solidFill>
                  <a:srgbClr val="FF0000"/>
                </a:solidFill>
              </a:rPr>
              <a:t>multiple</a:t>
            </a:r>
            <a:r>
              <a:rPr lang="en-US" dirty="0"/>
              <a:t> </a:t>
            </a:r>
            <a:r>
              <a:rPr lang="en-US" dirty="0" err="1"/>
              <a:t>firefox</a:t>
            </a:r>
            <a:r>
              <a:rPr lang="en-US" dirty="0"/>
              <a:t> processes for ‘</a:t>
            </a:r>
            <a:r>
              <a:rPr lang="en-US" dirty="0" err="1"/>
              <a:t>haryadi</a:t>
            </a:r>
            <a:r>
              <a:rPr lang="en-US" dirty="0"/>
              <a:t>’</a:t>
            </a:r>
            <a:r>
              <a:rPr lang="en-US" dirty="0">
                <a:solidFill>
                  <a:srgbClr val="FF0000"/>
                </a:solidFill>
              </a:rPr>
              <a:t>? </a:t>
            </a:r>
            <a:r>
              <a:rPr lang="en-US" sz="1600" dirty="0">
                <a:solidFill>
                  <a:srgbClr val="FF0000"/>
                </a:solidFill>
              </a:rPr>
              <a:t>(39:30 in video)</a:t>
            </a:r>
            <a:endParaRPr lang="en-US" dirty="0"/>
          </a:p>
          <a:p>
            <a:r>
              <a:rPr lang="en-US" dirty="0"/>
              <a:t>Why is </a:t>
            </a:r>
            <a:r>
              <a:rPr lang="en-US" dirty="0" err="1"/>
              <a:t>firefox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plugin</a:t>
            </a:r>
            <a:r>
              <a:rPr lang="en-US" dirty="0"/>
              <a:t> process created as a </a:t>
            </a:r>
            <a:r>
              <a:rPr lang="en-US" dirty="0">
                <a:solidFill>
                  <a:srgbClr val="800000"/>
                </a:solidFill>
              </a:rPr>
              <a:t>separate</a:t>
            </a:r>
            <a:r>
              <a:rPr lang="en-US" dirty="0"/>
              <a:t> process</a:t>
            </a:r>
            <a:r>
              <a:rPr lang="en-US" dirty="0">
                <a:solidFill>
                  <a:srgbClr val="FF0000"/>
                </a:solidFill>
              </a:rPr>
              <a:t>? </a:t>
            </a:r>
            <a:r>
              <a:rPr lang="en-US" sz="1600" dirty="0">
                <a:solidFill>
                  <a:srgbClr val="FF0000"/>
                </a:solidFill>
              </a:rPr>
              <a:t>(40:45 in video)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4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Process State (PID, PC, …)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2676525"/>
          </a:xfrm>
        </p:spPr>
        <p:txBody>
          <a:bodyPr/>
          <a:lstStyle/>
          <a:p>
            <a:r>
              <a:rPr lang="en-US" dirty="0"/>
              <a:t>Process ID </a:t>
            </a:r>
          </a:p>
          <a:p>
            <a:pPr lvl="1"/>
            <a:r>
              <a:rPr lang="en-US" dirty="0"/>
              <a:t>Run “top” or “</a:t>
            </a:r>
            <a:r>
              <a:rPr lang="en-US" dirty="0" err="1"/>
              <a:t>ps</a:t>
            </a:r>
            <a:r>
              <a:rPr lang="en-US" dirty="0"/>
              <a:t> –e”</a:t>
            </a:r>
          </a:p>
          <a:p>
            <a:pPr lvl="1"/>
            <a:r>
              <a:rPr lang="en-US" dirty="0"/>
              <a:t>Firefox PIDs in previous slide</a:t>
            </a:r>
          </a:p>
          <a:p>
            <a:r>
              <a:rPr lang="en-US" dirty="0"/>
              <a:t>Program counter (PC / %</a:t>
            </a:r>
            <a:r>
              <a:rPr lang="en-US" dirty="0" err="1"/>
              <a:t>eip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Run 2 “increment” processes</a:t>
            </a:r>
          </a:p>
          <a:p>
            <a:pPr lvl="1"/>
            <a:r>
              <a:rPr lang="en-US" dirty="0"/>
              <a:t>P56 might already reach k++</a:t>
            </a:r>
          </a:p>
          <a:p>
            <a:pPr lvl="1"/>
            <a:r>
              <a:rPr lang="en-US" dirty="0"/>
              <a:t>P76 might only at </a:t>
            </a:r>
            <a:r>
              <a:rPr lang="en-US" dirty="0" err="1"/>
              <a:t>i</a:t>
            </a:r>
            <a:r>
              <a:rPr lang="en-US" dirty="0"/>
              <a:t>++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4479" y="1177633"/>
            <a:ext cx="2917425" cy="2062103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“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increment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” program: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i,j,k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,..;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main() {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++;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 j++;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 k++;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 …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4184639"/>
            <a:ext cx="2029251" cy="1815882"/>
          </a:xfrm>
          <a:prstGeom prst="rect">
            <a:avLst/>
          </a:prstGeom>
          <a:solidFill>
            <a:srgbClr val="E2AC00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“</a:t>
            </a:r>
            <a:r>
              <a:rPr lang="en-US" sz="1600" dirty="0">
                <a:latin typeface="Monaco"/>
                <a:cs typeface="Monaco"/>
              </a:rPr>
              <a:t>increment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” 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56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++;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 j++;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 k++;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9491" y="4184639"/>
            <a:ext cx="2057400" cy="1815882"/>
          </a:xfrm>
          <a:prstGeom prst="rect">
            <a:avLst/>
          </a:prstGeom>
          <a:solidFill>
            <a:srgbClr val="CCFFCC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“increment” 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76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++;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 j++;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 k++;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 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136904" y="3352800"/>
            <a:ext cx="1938304" cy="3264932"/>
            <a:chOff x="7136904" y="3352800"/>
            <a:chExt cx="1938304" cy="3264932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136904" y="3352800"/>
              <a:ext cx="1905000" cy="2895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Gill Sans"/>
                <a:cs typeface="Gill San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136904" y="3352800"/>
              <a:ext cx="19050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  <a:latin typeface="Gill Sans"/>
                  <a:cs typeface="Gill Sans"/>
                </a:rPr>
                <a:t>OS</a:t>
              </a:r>
              <a:endParaRPr lang="en-US">
                <a:latin typeface="Gill Sans"/>
                <a:cs typeface="Gill San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136904" y="4416455"/>
              <a:ext cx="1905000" cy="609600"/>
            </a:xfrm>
            <a:prstGeom prst="rect">
              <a:avLst/>
            </a:prstGeom>
            <a:solidFill>
              <a:srgbClr val="E2A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Gill Sans"/>
                  <a:cs typeface="Gill Sans"/>
                </a:rPr>
                <a:t>Process 56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7136904" y="5301633"/>
              <a:ext cx="1905000" cy="5334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Gill Sans"/>
                  <a:cs typeface="Gill Sans"/>
                </a:rPr>
                <a:t>Process 76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36904" y="6248400"/>
              <a:ext cx="1938304" cy="369332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Memory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357018" y="5562600"/>
            <a:ext cx="1517339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7054" y="5116967"/>
            <a:ext cx="762000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PC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657600" y="5105400"/>
            <a:ext cx="1517339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57779" y="4736068"/>
            <a:ext cx="762000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PC</a:t>
            </a:r>
          </a:p>
        </p:txBody>
      </p:sp>
    </p:spTree>
    <p:extLst>
      <p:ext uri="{BB962C8B-B14F-4D97-AF65-F5344CB8AC3E}">
        <p14:creationId xmlns:p14="http://schemas.microsoft.com/office/powerpoint/2010/main" val="235591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6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Process State: Stack and 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Heap / stack</a:t>
            </a:r>
          </a:p>
          <a:p>
            <a:pPr lvl="1"/>
            <a:r>
              <a:rPr lang="en-US" dirty="0"/>
              <a:t>Each process has its own stack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i</a:t>
            </a:r>
            <a:r>
              <a:rPr lang="en-US" dirty="0"/>
              <a:t>++” in two processes modify different memory locations of “</a:t>
            </a:r>
            <a:r>
              <a:rPr lang="en-US" dirty="0" err="1"/>
              <a:t>i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Will you see same “</a:t>
            </a:r>
            <a:r>
              <a:rPr lang="en-US" dirty="0" err="1"/>
              <a:t>i</a:t>
            </a:r>
            <a:r>
              <a:rPr lang="en-US" dirty="0"/>
              <a:t>” values</a:t>
            </a:r>
            <a:r>
              <a:rPr lang="en-US" b="1" dirty="0">
                <a:solidFill>
                  <a:srgbClr val="FF0000"/>
                </a:solidFill>
              </a:rPr>
              <a:t>? </a:t>
            </a:r>
          </a:p>
          <a:p>
            <a:r>
              <a:rPr lang="en-US" dirty="0"/>
              <a:t>OS creates a </a:t>
            </a:r>
            <a:r>
              <a:rPr lang="en-US" dirty="0">
                <a:solidFill>
                  <a:srgbClr val="FF0000"/>
                </a:solidFill>
              </a:rPr>
              <a:t>Process Control Block (PCB)</a:t>
            </a:r>
            <a:r>
              <a:rPr lang="en-US" dirty="0"/>
              <a:t> per process</a:t>
            </a:r>
          </a:p>
          <a:p>
            <a:pPr lvl="1"/>
            <a:r>
              <a:rPr lang="en-US" dirty="0"/>
              <a:t>Keeps track the process state of a process</a:t>
            </a:r>
          </a:p>
          <a:p>
            <a:pPr lvl="1"/>
            <a:r>
              <a:rPr lang="en-US" dirty="0"/>
              <a:t>(More in </a:t>
            </a:r>
            <a:r>
              <a:rPr lang="en-US"/>
              <a:t>future lectures)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305300"/>
            <a:ext cx="2029251" cy="1077218"/>
          </a:xfrm>
          <a:prstGeom prst="rect">
            <a:avLst/>
          </a:prstGeom>
          <a:solidFill>
            <a:srgbClr val="E2AC00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“</a:t>
            </a:r>
            <a:r>
              <a:rPr lang="en-US" sz="1600" dirty="0" err="1">
                <a:latin typeface="Monaco"/>
                <a:cs typeface="Monaco"/>
              </a:rPr>
              <a:t>printRand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” 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=rand();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print(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);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4305300"/>
            <a:ext cx="2057400" cy="1323439"/>
          </a:xfrm>
          <a:prstGeom prst="rect">
            <a:avLst/>
          </a:prstGeom>
          <a:solidFill>
            <a:srgbClr val="CCFFCC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“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printRand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” 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=rand();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print(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); …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88100" y="3429000"/>
            <a:ext cx="1905000" cy="3429000"/>
            <a:chOff x="6996611" y="3200400"/>
            <a:chExt cx="1905000" cy="342900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996611" y="3200400"/>
              <a:ext cx="1905000" cy="3429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Gill Sans"/>
                <a:cs typeface="Gill San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996611" y="4663470"/>
              <a:ext cx="1905000" cy="426660"/>
            </a:xfrm>
            <a:prstGeom prst="rect">
              <a:avLst/>
            </a:prstGeom>
            <a:solidFill>
              <a:srgbClr val="E2A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Gill Sans"/>
                  <a:cs typeface="Gill Sans"/>
                </a:rPr>
                <a:t>Code of 44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996611" y="4236810"/>
              <a:ext cx="1905000" cy="426660"/>
            </a:xfrm>
            <a:prstGeom prst="rect">
              <a:avLst/>
            </a:prstGeom>
            <a:solidFill>
              <a:srgbClr val="E2A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Gill Sans"/>
                  <a:cs typeface="Gill Sans"/>
                </a:rPr>
                <a:t>Stack of 44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996611" y="5791200"/>
              <a:ext cx="1905000" cy="42666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Gill Sans"/>
                  <a:cs typeface="Gill Sans"/>
                </a:rPr>
                <a:t>Code of 55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996611" y="5364540"/>
              <a:ext cx="1905000" cy="42666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Gill Sans"/>
                  <a:cs typeface="Gill Sans"/>
                </a:rPr>
                <a:t>Stack of 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2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88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49" y="228600"/>
            <a:ext cx="5245100" cy="573088"/>
          </a:xfrm>
        </p:spPr>
        <p:txBody>
          <a:bodyPr/>
          <a:lstStyle/>
          <a:p>
            <a:r>
              <a:rPr lang="en-US" dirty="0"/>
              <a:t>Processes (Summary) 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6150"/>
            <a:ext cx="8624887" cy="32448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Definition: A </a:t>
            </a:r>
            <a:r>
              <a:rPr lang="en-US" i="1" dirty="0">
                <a:solidFill>
                  <a:srgbClr val="C00000"/>
                </a:solidFill>
              </a:rPr>
              <a:t>process</a:t>
            </a:r>
            <a:r>
              <a:rPr lang="en-US" dirty="0"/>
              <a:t> is an instance of a running program.</a:t>
            </a:r>
          </a:p>
          <a:p>
            <a:pPr lvl="1">
              <a:spcBef>
                <a:spcPts val="0"/>
              </a:spcBef>
            </a:pPr>
            <a:r>
              <a:rPr lang="en-US" dirty="0"/>
              <a:t>One of the most profound ideas in computer science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 the same as “program” or “processor”</a:t>
            </a:r>
          </a:p>
          <a:p>
            <a:pPr lvl="1">
              <a:spcBef>
                <a:spcPts val="0"/>
              </a:spcBef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dirty="0"/>
              <a:t>Process provides each program with two key abstractions:</a:t>
            </a:r>
          </a:p>
          <a:p>
            <a:pPr lvl="1">
              <a:spcBef>
                <a:spcPts val="0"/>
              </a:spcBef>
            </a:pPr>
            <a:r>
              <a:rPr lang="en-US" dirty="0"/>
              <a:t>Logical control flow</a:t>
            </a:r>
          </a:p>
          <a:p>
            <a:pPr lvl="2">
              <a:spcBef>
                <a:spcPts val="0"/>
              </a:spcBef>
            </a:pPr>
            <a:r>
              <a:rPr lang="en-US" dirty="0"/>
              <a:t>Each program seems to have exclusive use of the CPU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Private virtual address space</a:t>
            </a:r>
          </a:p>
          <a:p>
            <a:pPr lvl="2">
              <a:spcBef>
                <a:spcPts val="0"/>
              </a:spcBef>
            </a:pPr>
            <a:r>
              <a:rPr lang="en-US" dirty="0"/>
              <a:t>Each program seems to have exclusive use of main memory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1" y="3352799"/>
            <a:ext cx="5029200" cy="320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How are these Illusions maintained?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Process executions interleaved (multitasking) or run on separate cores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Address spaces managed by virtual memory system (next chapter)</a:t>
            </a:r>
          </a:p>
          <a:p>
            <a:pPr lvl="1">
              <a:spcBef>
                <a:spcPts val="0"/>
              </a:spcBef>
            </a:pPr>
            <a:r>
              <a:rPr lang="en-US" dirty="0"/>
              <a:t>At left: example of process table entry maintained by OS</a:t>
            </a:r>
          </a:p>
        </p:txBody>
      </p:sp>
      <p:pic>
        <p:nvPicPr>
          <p:cNvPr id="3" name="Picture 2" descr="process_entr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463" y="3886201"/>
            <a:ext cx="3441224" cy="2675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3710" y="6596390"/>
            <a:ext cx="4467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Calibri" pitchFamily="34" charset="0"/>
              </a:rPr>
              <a:t>http://</a:t>
            </a:r>
            <a:r>
              <a:rPr lang="en-US" sz="1000" b="0" dirty="0" err="1">
                <a:latin typeface="Calibri" pitchFamily="34" charset="0"/>
              </a:rPr>
              <a:t>www.cs.purdue.edu</a:t>
            </a:r>
            <a:r>
              <a:rPr lang="en-US" sz="1000" b="0" dirty="0">
                <a:latin typeface="Calibri" pitchFamily="34" charset="0"/>
              </a:rPr>
              <a:t>/homes/</a:t>
            </a:r>
            <a:r>
              <a:rPr lang="en-US" sz="1000" b="0" dirty="0" err="1">
                <a:latin typeface="Calibri" pitchFamily="34" charset="0"/>
              </a:rPr>
              <a:t>grr</a:t>
            </a:r>
            <a:r>
              <a:rPr lang="en-US" sz="1000" b="0" dirty="0">
                <a:latin typeface="Calibri" pitchFamily="34" charset="0"/>
              </a:rPr>
              <a:t>/cs354/</a:t>
            </a:r>
            <a:r>
              <a:rPr lang="en-US" sz="1000" b="0" dirty="0" err="1">
                <a:latin typeface="Calibri" pitchFamily="34" charset="0"/>
              </a:rPr>
              <a:t>LectureNotes</a:t>
            </a:r>
            <a:r>
              <a:rPr lang="en-US" sz="1000" b="0" dirty="0">
                <a:latin typeface="Calibri" pitchFamily="34" charset="0"/>
              </a:rPr>
              <a:t>/Spring2002/week5-1/</a:t>
            </a:r>
          </a:p>
        </p:txBody>
      </p:sp>
    </p:spTree>
    <p:extLst>
      <p:ext uri="{BB962C8B-B14F-4D97-AF65-F5344CB8AC3E}">
        <p14:creationId xmlns:p14="http://schemas.microsoft.com/office/powerpoint/2010/main" val="161711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3209925"/>
          </a:xfrm>
        </p:spPr>
        <p:txBody>
          <a:bodyPr/>
          <a:lstStyle/>
          <a:p>
            <a:r>
              <a:rPr lang="en-US" dirty="0"/>
              <a:t>Top-down description (</a:t>
            </a:r>
            <a:r>
              <a:rPr lang="en-US" dirty="0" err="1"/>
              <a:t>wikipedia.org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 computing, a system call is how a program </a:t>
            </a:r>
            <a:r>
              <a:rPr lang="en-US" dirty="0">
                <a:solidFill>
                  <a:srgbClr val="FF0000"/>
                </a:solidFill>
              </a:rPr>
              <a:t>requests a service </a:t>
            </a:r>
            <a:r>
              <a:rPr lang="en-US" dirty="0"/>
              <a:t>from an operating system's kernel. </a:t>
            </a:r>
          </a:p>
          <a:p>
            <a:pPr lvl="1"/>
            <a:r>
              <a:rPr lang="en-US" dirty="0"/>
              <a:t>This may include </a:t>
            </a:r>
            <a:r>
              <a:rPr lang="en-US" dirty="0">
                <a:solidFill>
                  <a:srgbClr val="008000"/>
                </a:solidFill>
              </a:rPr>
              <a:t>hardware-related services </a:t>
            </a:r>
            <a:r>
              <a:rPr lang="en-US" dirty="0"/>
              <a:t>(for example, accessing a hard disk drive), creation and execution of new processes, and communication with integral kernel services such as process scheduling. </a:t>
            </a:r>
          </a:p>
          <a:p>
            <a:pPr lvl="1"/>
            <a:r>
              <a:rPr lang="en-US" dirty="0"/>
              <a:t>System calls provide an </a:t>
            </a:r>
            <a:r>
              <a:rPr lang="en-US" dirty="0">
                <a:solidFill>
                  <a:srgbClr val="FF0000"/>
                </a:solidFill>
              </a:rPr>
              <a:t>essential interface </a:t>
            </a:r>
            <a:r>
              <a:rPr lang="en-US" dirty="0"/>
              <a:t>between a process and the operating system.</a:t>
            </a:r>
          </a:p>
          <a:p>
            <a:r>
              <a:rPr lang="en-US" dirty="0"/>
              <a:t>My simple version:</a:t>
            </a:r>
          </a:p>
          <a:p>
            <a:pPr lvl="1"/>
            <a:r>
              <a:rPr lang="en-US" dirty="0"/>
              <a:t>A program cannot do everything by itself</a:t>
            </a:r>
          </a:p>
          <a:p>
            <a:pPr lvl="1"/>
            <a:r>
              <a:rPr lang="en-US" dirty="0"/>
              <a:t>Need OS to help (e.g. read/write to disk, or </a:t>
            </a:r>
            <a:r>
              <a:rPr lang="en-US" dirty="0" err="1"/>
              <a:t>gettimeofday</a:t>
            </a:r>
            <a:r>
              <a:rPr lang="en-US" dirty="0"/>
              <a:t>(), or receive data from the network card)</a:t>
            </a:r>
          </a:p>
        </p:txBody>
      </p:sp>
    </p:spTree>
    <p:extLst>
      <p:ext uri="{BB962C8B-B14F-4D97-AF65-F5344CB8AC3E}">
        <p14:creationId xmlns:p14="http://schemas.microsoft.com/office/powerpoint/2010/main" val="17072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Multi-tasking/multi-programming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327525" cy="4972050"/>
          </a:xfrm>
        </p:spPr>
        <p:txBody>
          <a:bodyPr/>
          <a:lstStyle/>
          <a:p>
            <a:r>
              <a:rPr lang="en-US" dirty="0"/>
              <a:t>Multiple </a:t>
            </a:r>
            <a:r>
              <a:rPr lang="en-US" b="1" dirty="0"/>
              <a:t>processes</a:t>
            </a:r>
            <a:r>
              <a:rPr lang="en-US" dirty="0"/>
              <a:t> resident at a time</a:t>
            </a:r>
          </a:p>
          <a:p>
            <a:r>
              <a:rPr lang="en-US" dirty="0"/>
              <a:t>Creates an illusion that </a:t>
            </a:r>
            <a:r>
              <a:rPr lang="en-US" u="sng" dirty="0"/>
              <a:t>concurrent processes</a:t>
            </a:r>
            <a:r>
              <a:rPr lang="en-US" dirty="0"/>
              <a:t> can run at the same time even if there is only one CPU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813" y="4073520"/>
            <a:ext cx="1153298" cy="2158917"/>
          </a:xfrm>
          <a:prstGeom prst="rect">
            <a:avLst/>
          </a:prstGeom>
        </p:spPr>
      </p:pic>
      <p:pic>
        <p:nvPicPr>
          <p:cNvPr id="6" name="Picture 5" descr="Screen shot 2014-05-03 at 4.24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94" y="1676400"/>
            <a:ext cx="36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259580"/>
            <a:ext cx="31623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0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5842000" cy="573088"/>
          </a:xfrm>
        </p:spPr>
        <p:txBody>
          <a:bodyPr/>
          <a:lstStyle/>
          <a:p>
            <a:r>
              <a:rPr lang="en-US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8294687" cy="2552700"/>
          </a:xfrm>
        </p:spPr>
        <p:txBody>
          <a:bodyPr/>
          <a:lstStyle/>
          <a:p>
            <a:r>
              <a:rPr lang="en-US" dirty="0"/>
              <a:t>Control flow passes from one process to another via a </a:t>
            </a:r>
            <a:r>
              <a:rPr lang="en-US" i="1" dirty="0">
                <a:solidFill>
                  <a:srgbClr val="C00000"/>
                </a:solidFill>
              </a:rPr>
              <a:t>context switch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Ex: CPU context switches from Process A to Process B</a:t>
            </a:r>
          </a:p>
          <a:p>
            <a:r>
              <a:rPr lang="en-US" dirty="0"/>
              <a:t>But what triggers context switch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/>
              <a:t>i.e. how can the OS “steal” the CPU from running the program?</a:t>
            </a:r>
          </a:p>
          <a:p>
            <a:pPr lvl="1"/>
            <a:r>
              <a:rPr lang="en-US" dirty="0"/>
              <a:t>(hint: From last lecture)</a:t>
            </a:r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2342466" y="35814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3865458" y="35814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/>
        </p:nvSpPr>
        <p:spPr bwMode="auto">
          <a:xfrm flipH="1">
            <a:off x="3721100" y="35814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5422900" y="42672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5422900" y="46815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5422900" y="50942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/>
        </p:nvSpPr>
        <p:spPr bwMode="auto">
          <a:xfrm>
            <a:off x="5405438" y="55308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5422900" y="59880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/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/>
        </p:nvSpPr>
        <p:spPr bwMode="auto">
          <a:xfrm>
            <a:off x="6937375" y="46485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/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/>
        </p:nvSpPr>
        <p:spPr bwMode="auto">
          <a:xfrm>
            <a:off x="6937375" y="55180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295400" y="41529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41" name="Straight Arrow Connector 40"/>
          <p:cNvCxnSpPr>
            <a:cxnSpLocks/>
          </p:cNvCxnSpPr>
          <p:nvPr/>
        </p:nvCxnSpPr>
        <p:spPr bwMode="auto">
          <a:xfrm rot="16200000" flipH="1">
            <a:off x="346987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/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739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2"/>
            <a:ext cx="6070600" cy="573088"/>
          </a:xfrm>
        </p:spPr>
        <p:txBody>
          <a:bodyPr/>
          <a:lstStyle/>
          <a:p>
            <a:r>
              <a:rPr lang="en-US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219200"/>
            <a:ext cx="7896225" cy="2590800"/>
          </a:xfrm>
        </p:spPr>
        <p:txBody>
          <a:bodyPr/>
          <a:lstStyle/>
          <a:p>
            <a:r>
              <a:rPr lang="en-US" dirty="0"/>
              <a:t>Two 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C00000"/>
                </a:solidFill>
              </a:rPr>
              <a:t>concurrently</a:t>
            </a:r>
            <a:r>
              <a:rPr lang="en-US" dirty="0"/>
              <a:t> (</a:t>
            </a:r>
            <a:r>
              <a:rPr lang="en-US" i="1" dirty="0"/>
              <a:t>are concurrent)</a:t>
            </a:r>
            <a:r>
              <a:rPr lang="en-US" dirty="0"/>
              <a:t> if their flows overlap in time</a:t>
            </a:r>
          </a:p>
          <a:p>
            <a:r>
              <a:rPr lang="en-US" dirty="0"/>
              <a:t>Otherwise, they are </a:t>
            </a:r>
            <a:r>
              <a:rPr lang="en-US" i="1" dirty="0">
                <a:solidFill>
                  <a:srgbClr val="C00000"/>
                </a:solidFill>
              </a:rPr>
              <a:t>sequential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Examples (running on single core):</a:t>
            </a:r>
          </a:p>
          <a:p>
            <a:pPr lvl="1"/>
            <a:r>
              <a:rPr lang="en-US" dirty="0"/>
              <a:t>Concurrent: A &amp; B, A &amp; C</a:t>
            </a:r>
          </a:p>
          <a:p>
            <a:pPr lvl="1"/>
            <a:r>
              <a:rPr lang="en-US" dirty="0"/>
              <a:t>Sequential: B &amp; C</a:t>
            </a:r>
          </a:p>
        </p:txBody>
      </p:sp>
      <p:sp>
        <p:nvSpPr>
          <p:cNvPr id="485383" name="Line 7"/>
          <p:cNvSpPr>
            <a:spLocks noChangeShapeType="1"/>
          </p:cNvSpPr>
          <p:nvPr/>
        </p:nvSpPr>
        <p:spPr bwMode="auto">
          <a:xfrm>
            <a:off x="3124200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2622332" y="39624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4146332" y="39624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5670332" y="39624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5387" name="Line 11"/>
          <p:cNvSpPr>
            <a:spLocks noChangeShapeType="1"/>
          </p:cNvSpPr>
          <p:nvPr/>
        </p:nvSpPr>
        <p:spPr bwMode="auto">
          <a:xfrm>
            <a:off x="46482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8" name="Line 12"/>
          <p:cNvSpPr>
            <a:spLocks noChangeShapeType="1"/>
          </p:cNvSpPr>
          <p:nvPr/>
        </p:nvSpPr>
        <p:spPr bwMode="auto">
          <a:xfrm>
            <a:off x="61722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9" name="Line 13"/>
          <p:cNvSpPr>
            <a:spLocks noChangeShapeType="1"/>
          </p:cNvSpPr>
          <p:nvPr/>
        </p:nvSpPr>
        <p:spPr bwMode="auto">
          <a:xfrm>
            <a:off x="3124200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0" name="Line 14"/>
          <p:cNvSpPr>
            <a:spLocks noChangeShapeType="1"/>
          </p:cNvSpPr>
          <p:nvPr/>
        </p:nvSpPr>
        <p:spPr bwMode="auto">
          <a:xfrm>
            <a:off x="6172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1" name="Line 15"/>
          <p:cNvSpPr>
            <a:spLocks noChangeShapeType="1"/>
          </p:cNvSpPr>
          <p:nvPr/>
        </p:nvSpPr>
        <p:spPr bwMode="auto">
          <a:xfrm>
            <a:off x="2667000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2" name="Line 16"/>
          <p:cNvSpPr>
            <a:spLocks noChangeShapeType="1"/>
          </p:cNvSpPr>
          <p:nvPr/>
        </p:nvSpPr>
        <p:spPr bwMode="auto">
          <a:xfrm>
            <a:off x="2667000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3" name="Line 17"/>
          <p:cNvSpPr>
            <a:spLocks noChangeShapeType="1"/>
          </p:cNvSpPr>
          <p:nvPr/>
        </p:nvSpPr>
        <p:spPr bwMode="auto">
          <a:xfrm>
            <a:off x="2667000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4" name="Line 18"/>
          <p:cNvSpPr>
            <a:spLocks noChangeShapeType="1"/>
          </p:cNvSpPr>
          <p:nvPr/>
        </p:nvSpPr>
        <p:spPr bwMode="auto">
          <a:xfrm>
            <a:off x="2667000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5" name="Line 19"/>
          <p:cNvSpPr>
            <a:spLocks noChangeShapeType="1"/>
          </p:cNvSpPr>
          <p:nvPr/>
        </p:nvSpPr>
        <p:spPr bwMode="auto">
          <a:xfrm>
            <a:off x="2667000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010947" y="48723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1752600" y="44958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8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animBg="1"/>
      <p:bldP spid="485384" grpId="0"/>
      <p:bldP spid="485385" grpId="0"/>
      <p:bldP spid="485386" grpId="0"/>
      <p:bldP spid="485387" grpId="0" animBg="1"/>
      <p:bldP spid="485388" grpId="0" animBg="1"/>
      <p:bldP spid="485389" grpId="0" animBg="1"/>
      <p:bldP spid="485390" grpId="0" animBg="1"/>
      <p:bldP spid="485391" grpId="0" animBg="1"/>
      <p:bldP spid="485392" grpId="0" animBg="1"/>
      <p:bldP spid="485393" grpId="0" animBg="1"/>
      <p:bldP spid="485394" grpId="0" animBg="1"/>
      <p:bldP spid="485395" grpId="0" animBg="1"/>
      <p:bldP spid="20" grpId="0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573088"/>
          </a:xfrm>
        </p:spPr>
        <p:txBody>
          <a:bodyPr/>
          <a:lstStyle/>
          <a:p>
            <a:r>
              <a:rPr lang="en-US"/>
              <a:t>User View of Concurrent Processes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31" y="1285875"/>
            <a:ext cx="7896225" cy="1990725"/>
          </a:xfrm>
        </p:spPr>
        <p:txBody>
          <a:bodyPr/>
          <a:lstStyle/>
          <a:p>
            <a:r>
              <a:rPr lang="en-US" dirty="0"/>
              <a:t>Control flows for concurrent processes are physically disjoint in time</a:t>
            </a:r>
          </a:p>
          <a:p>
            <a:endParaRPr lang="en-US" dirty="0"/>
          </a:p>
          <a:p>
            <a:r>
              <a:rPr lang="en-US" dirty="0"/>
              <a:t>However, we can think of concurrent processes are running in parallel with each other</a:t>
            </a:r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1219200" y="431165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486406" name="Line 6"/>
          <p:cNvSpPr>
            <a:spLocks noChangeShapeType="1"/>
          </p:cNvSpPr>
          <p:nvPr/>
        </p:nvSpPr>
        <p:spPr bwMode="auto">
          <a:xfrm>
            <a:off x="3276600" y="4191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2709863" y="38100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4233863" y="38100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6409" name="Text Box 9"/>
          <p:cNvSpPr txBox="1">
            <a:spLocks noChangeArrowheads="1"/>
          </p:cNvSpPr>
          <p:nvPr/>
        </p:nvSpPr>
        <p:spPr bwMode="auto">
          <a:xfrm>
            <a:off x="5757863" y="38100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6410" name="Line 10"/>
          <p:cNvSpPr>
            <a:spLocks noChangeShapeType="1"/>
          </p:cNvSpPr>
          <p:nvPr/>
        </p:nvSpPr>
        <p:spPr bwMode="auto">
          <a:xfrm>
            <a:off x="4800600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1" name="Line 11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2" name="Line 12"/>
          <p:cNvSpPr>
            <a:spLocks noChangeShapeType="1"/>
          </p:cNvSpPr>
          <p:nvPr/>
        </p:nvSpPr>
        <p:spPr bwMode="auto">
          <a:xfrm>
            <a:off x="3276600" y="4495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3" name="Line 13"/>
          <p:cNvSpPr>
            <a:spLocks noChangeShapeType="1"/>
          </p:cNvSpPr>
          <p:nvPr/>
        </p:nvSpPr>
        <p:spPr bwMode="auto">
          <a:xfrm>
            <a:off x="2819400" y="4191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4" name="Line 14"/>
          <p:cNvSpPr>
            <a:spLocks noChangeShapeType="1"/>
          </p:cNvSpPr>
          <p:nvPr/>
        </p:nvSpPr>
        <p:spPr bwMode="auto">
          <a:xfrm>
            <a:off x="2819400" y="4800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5" name="Line 15"/>
          <p:cNvSpPr>
            <a:spLocks noChangeShapeType="1"/>
          </p:cNvSpPr>
          <p:nvPr/>
        </p:nvSpPr>
        <p:spPr bwMode="auto">
          <a:xfrm>
            <a:off x="63246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6" name="Line 16"/>
          <p:cNvSpPr>
            <a:spLocks noChangeShapeType="1"/>
          </p:cNvSpPr>
          <p:nvPr/>
        </p:nvSpPr>
        <p:spPr bwMode="auto">
          <a:xfrm>
            <a:off x="2819400" y="4343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7" name="Line 17"/>
          <p:cNvSpPr>
            <a:spLocks noChangeShapeType="1"/>
          </p:cNvSpPr>
          <p:nvPr/>
        </p:nvSpPr>
        <p:spPr bwMode="auto">
          <a:xfrm>
            <a:off x="2819400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981200" y="4000500"/>
            <a:ext cx="457200" cy="1257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82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State: </a:t>
            </a:r>
            <a:r>
              <a:rPr lang="en-US" dirty="0">
                <a:solidFill>
                  <a:srgbClr val="FF0000"/>
                </a:solidFill>
              </a:rPr>
              <a:t>Process Address Space </a:t>
            </a:r>
            <a:r>
              <a:rPr lang="en-US" dirty="0"/>
              <a:t>(A Simple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86" y="1540966"/>
            <a:ext cx="4403725" cy="3057525"/>
          </a:xfrm>
        </p:spPr>
        <p:txBody>
          <a:bodyPr/>
          <a:lstStyle/>
          <a:p>
            <a:r>
              <a:rPr lang="en-US" dirty="0"/>
              <a:t>Infinite recursive program</a:t>
            </a:r>
          </a:p>
          <a:p>
            <a:pPr lvl="1"/>
            <a:r>
              <a:rPr lang="en-US" dirty="0"/>
              <a:t>What will grow? Stack/heap?</a:t>
            </a:r>
          </a:p>
          <a:p>
            <a:pPr lvl="1"/>
            <a:r>
              <a:rPr lang="en-US" dirty="0"/>
              <a:t>High to low? Or low to high?</a:t>
            </a:r>
          </a:p>
          <a:p>
            <a:r>
              <a:rPr lang="en-US" dirty="0"/>
              <a:t>Run infinite </a:t>
            </a:r>
            <a:r>
              <a:rPr lang="en-US" dirty="0" err="1"/>
              <a:t>malloc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What will grow? Stack/heap?</a:t>
            </a:r>
          </a:p>
          <a:p>
            <a:pPr lvl="1"/>
            <a:r>
              <a:rPr lang="en-US" dirty="0"/>
              <a:t>High to low? Or low to high?</a:t>
            </a:r>
          </a:p>
          <a:p>
            <a:r>
              <a:rPr lang="en-US" dirty="0"/>
              <a:t>What will happen? Why?</a:t>
            </a:r>
          </a:p>
          <a:p>
            <a:pPr lvl="1"/>
            <a:r>
              <a:rPr lang="en-US" dirty="0"/>
              <a:t>(If we let it run forever)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114800" y="4446930"/>
            <a:ext cx="2278952" cy="2415693"/>
            <a:chOff x="6591300" y="1588532"/>
            <a:chExt cx="2776857" cy="2971800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6591300" y="1752600"/>
              <a:ext cx="2209800" cy="2743200"/>
            </a:xfrm>
            <a:prstGeom prst="rect">
              <a:avLst/>
            </a:prstGeom>
            <a:solidFill>
              <a:srgbClr val="7E97AD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6591300" y="1752600"/>
              <a:ext cx="2209800" cy="762000"/>
            </a:xfrm>
            <a:prstGeom prst="rect">
              <a:avLst/>
            </a:prstGeom>
            <a:solidFill>
              <a:srgbClr val="64646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Stack</a:t>
              </a: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591300" y="3962400"/>
              <a:ext cx="2209800" cy="533400"/>
            </a:xfrm>
            <a:prstGeom prst="rect">
              <a:avLst/>
            </a:prstGeom>
            <a:solidFill>
              <a:srgbClr val="CC8E6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6591300" y="3124200"/>
              <a:ext cx="2209800" cy="8382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Heap</a:t>
              </a: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7429500" y="2514600"/>
              <a:ext cx="0" cy="3048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7886700" y="2819400"/>
              <a:ext cx="0" cy="3048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8801100" y="4191000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8801100" y="1588532"/>
              <a:ext cx="56705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2</a:t>
              </a:r>
              <a:r>
                <a: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-1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13981" y="3069729"/>
            <a:ext cx="3657600" cy="1323439"/>
          </a:xfrm>
          <a:prstGeom prst="rect">
            <a:avLst/>
          </a:prstGeom>
          <a:solidFill>
            <a:srgbClr val="E2AC00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while(true) {</a:t>
            </a:r>
            <a:b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</a:b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*p =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malloc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(4000);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 " %08x \n", p);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  <a:b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</a:b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1362075"/>
            <a:ext cx="3352800" cy="1569660"/>
          </a:xfrm>
          <a:prstGeom prst="rect">
            <a:avLst/>
          </a:prstGeom>
          <a:solidFill>
            <a:srgbClr val="CCFFCC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void f() {</a:t>
            </a:r>
            <a:b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</a:b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  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arr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[1000]; 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  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(“%08x ",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arr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  f();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  <a:b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</a:b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517549" y="6436851"/>
            <a:ext cx="1602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Logical address</a:t>
            </a:r>
          </a:p>
        </p:txBody>
      </p:sp>
    </p:spTree>
    <p:extLst>
      <p:ext uri="{BB962C8B-B14F-4D97-AF65-F5344CB8AC3E}">
        <p14:creationId xmlns:p14="http://schemas.microsoft.com/office/powerpoint/2010/main" val="23087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Process Address Space</a:t>
            </a:r>
            <a:endParaRPr lang="en-GB" dirty="0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908457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908457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908457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908458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908457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6298578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908457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V="1">
            <a:off x="6298578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298578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908457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642822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8055849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7749462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917828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7765428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8109916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7725741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3796678" y="1595216"/>
            <a:ext cx="1111500" cy="26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latin typeface="Courier New" pitchFamily="49" charset="0"/>
                <a:ea typeface="msgothic" charset="0"/>
                <a:cs typeface="msgothic" charset="0"/>
              </a:rPr>
              <a:t>0xc0000000</a:t>
            </a:r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3788741" y="6189452"/>
            <a:ext cx="1111500" cy="26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latin typeface="Courier New" pitchFamily="49" charset="0"/>
                <a:ea typeface="msgothic" charset="0"/>
                <a:cs typeface="msgothic" charset="0"/>
              </a:rPr>
              <a:t>0x08048000</a:t>
            </a:r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3815728" y="3498907"/>
            <a:ext cx="1111500" cy="26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4908457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4908457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7746378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7898778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304800" y="1362075"/>
            <a:ext cx="36417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/>
              <a:t>Stack</a:t>
            </a:r>
          </a:p>
          <a:p>
            <a:pPr lvl="1"/>
            <a:r>
              <a:rPr lang="en-US" sz="1800" dirty="0"/>
              <a:t>Runtime stack (8MB limit)</a:t>
            </a:r>
          </a:p>
          <a:p>
            <a:pPr lvl="1"/>
            <a:r>
              <a:rPr lang="en-US" sz="1800" dirty="0"/>
              <a:t>E. g., local variables</a:t>
            </a:r>
          </a:p>
          <a:p>
            <a:r>
              <a:rPr lang="en-US" sz="2000" dirty="0"/>
              <a:t>Heap</a:t>
            </a:r>
          </a:p>
          <a:p>
            <a:pPr lvl="1"/>
            <a:r>
              <a:rPr lang="en-US" sz="1800" dirty="0"/>
              <a:t>Dynamically allocated storage</a:t>
            </a:r>
          </a:p>
          <a:p>
            <a:pPr lvl="1"/>
            <a:r>
              <a:rPr lang="en-US" sz="1800" dirty="0"/>
              <a:t>When call  </a:t>
            </a:r>
            <a:r>
              <a:rPr lang="en-US" sz="1800" dirty="0" err="1"/>
              <a:t>malloc</a:t>
            </a:r>
            <a:r>
              <a:rPr lang="en-US" sz="1800" dirty="0"/>
              <a:t>(), </a:t>
            </a:r>
            <a:r>
              <a:rPr lang="en-US" sz="1800" dirty="0" err="1"/>
              <a:t>calloc</a:t>
            </a:r>
            <a:r>
              <a:rPr lang="en-US" sz="1800" dirty="0"/>
              <a:t>(), new()</a:t>
            </a:r>
          </a:p>
          <a:p>
            <a:r>
              <a:rPr lang="en-US" sz="2000" dirty="0"/>
              <a:t>Data</a:t>
            </a:r>
          </a:p>
          <a:p>
            <a:pPr lvl="1"/>
            <a:r>
              <a:rPr lang="en-US" sz="1800" dirty="0"/>
              <a:t>Statically allocated data</a:t>
            </a:r>
          </a:p>
          <a:p>
            <a:pPr lvl="1"/>
            <a:r>
              <a:rPr lang="en-US" sz="1800" dirty="0"/>
              <a:t>E.g., arrays &amp; strings declared in code</a:t>
            </a:r>
          </a:p>
          <a:p>
            <a:r>
              <a:rPr lang="en-US" sz="2000" dirty="0"/>
              <a:t>Text/Code</a:t>
            </a:r>
          </a:p>
          <a:p>
            <a:pPr lvl="1"/>
            <a:r>
              <a:rPr lang="en-US" sz="1800" dirty="0"/>
              <a:t>Executable machine instructions</a:t>
            </a:r>
          </a:p>
          <a:p>
            <a:pPr lvl="1"/>
            <a:r>
              <a:rPr lang="en-US" sz="1800" dirty="0"/>
              <a:t>Read-only</a:t>
            </a:r>
          </a:p>
        </p:txBody>
      </p:sp>
    </p:spTree>
    <p:extLst>
      <p:ext uri="{BB962C8B-B14F-4D97-AF65-F5344CB8AC3E}">
        <p14:creationId xmlns:p14="http://schemas.microsoft.com/office/powerpoint/2010/main" val="3632771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Address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This is enough …</a:t>
            </a:r>
          </a:p>
          <a:p>
            <a:r>
              <a:rPr lang="en-US" dirty="0"/>
              <a:t>Note: </a:t>
            </a:r>
          </a:p>
          <a:p>
            <a:pPr lvl="1"/>
            <a:r>
              <a:rPr lang="en-US" dirty="0"/>
              <a:t>Each process address range starts at 0 to 2</a:t>
            </a:r>
            <a:r>
              <a:rPr lang="en-US" baseline="30000" dirty="0"/>
              <a:t>n</a:t>
            </a:r>
            <a:r>
              <a:rPr lang="en-US" dirty="0"/>
              <a:t>-1</a:t>
            </a:r>
          </a:p>
          <a:p>
            <a:pPr lvl="1"/>
            <a:r>
              <a:rPr lang="en-US" dirty="0"/>
              <a:t>This is </a:t>
            </a:r>
            <a:r>
              <a:rPr lang="en-US" b="1" dirty="0">
                <a:solidFill>
                  <a:srgbClr val="FF0000"/>
                </a:solidFill>
              </a:rPr>
              <a:t>virtual/logical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address (</a:t>
            </a:r>
            <a:r>
              <a:rPr lang="en-US" b="1" dirty="0"/>
              <a:t>not</a:t>
            </a:r>
            <a:r>
              <a:rPr lang="en-US" dirty="0"/>
              <a:t> physical address)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76600" y="4033323"/>
            <a:ext cx="2278952" cy="2415693"/>
            <a:chOff x="6591300" y="1588532"/>
            <a:chExt cx="2776857" cy="297180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6591300" y="1752600"/>
              <a:ext cx="2209800" cy="2743200"/>
            </a:xfrm>
            <a:prstGeom prst="rect">
              <a:avLst/>
            </a:prstGeom>
            <a:solidFill>
              <a:srgbClr val="7E97AD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591300" y="1752600"/>
              <a:ext cx="2209800" cy="761999"/>
            </a:xfrm>
            <a:prstGeom prst="rect">
              <a:avLst/>
            </a:prstGeom>
            <a:solidFill>
              <a:srgbClr val="64646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Stack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591300" y="3962400"/>
              <a:ext cx="2209800" cy="533400"/>
            </a:xfrm>
            <a:prstGeom prst="rect">
              <a:avLst/>
            </a:prstGeom>
            <a:solidFill>
              <a:srgbClr val="CC8E6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591300" y="3124201"/>
              <a:ext cx="2209800" cy="8382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Heap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429500" y="2514600"/>
              <a:ext cx="0" cy="3048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886700" y="2819400"/>
              <a:ext cx="0" cy="3048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8801100" y="4191000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8801100" y="1588532"/>
              <a:ext cx="56705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2</a:t>
              </a:r>
              <a:r>
                <a: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5876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59" y="435678"/>
            <a:ext cx="7592093" cy="762000"/>
          </a:xfrm>
        </p:spPr>
        <p:txBody>
          <a:bodyPr/>
          <a:lstStyle/>
          <a:p>
            <a:r>
              <a:rPr lang="en-US" dirty="0"/>
              <a:t>Where are they in memory?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2074"/>
            <a:ext cx="4373324" cy="5495926"/>
          </a:xfrm>
        </p:spPr>
        <p:txBody>
          <a:bodyPr>
            <a:normAutofit/>
          </a:bodyPr>
          <a:lstStyle/>
          <a:p>
            <a:r>
              <a:rPr lang="en-US" dirty="0"/>
              <a:t>Scattered</a:t>
            </a:r>
          </a:p>
          <a:p>
            <a:pPr lvl="1"/>
            <a:r>
              <a:rPr lang="en-US" dirty="0"/>
              <a:t>They don’t have to be in contiguous location</a:t>
            </a:r>
          </a:p>
          <a:p>
            <a:pPr lvl="1"/>
            <a:r>
              <a:rPr lang="en-US" dirty="0"/>
              <a:t>Thus, there must be an </a:t>
            </a:r>
            <a:r>
              <a:rPr lang="en-US" b="1" u="sng" dirty="0"/>
              <a:t>indirection</a:t>
            </a:r>
          </a:p>
          <a:p>
            <a:r>
              <a:rPr lang="en-US" dirty="0"/>
              <a:t>Who helps with the indirection?</a:t>
            </a:r>
          </a:p>
          <a:p>
            <a:pPr lvl="1"/>
            <a:r>
              <a:rPr lang="en-US" dirty="0"/>
              <a:t>Memory Management Unit (MMU) and Virtual Memory (VM)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More 1 week from now</a:t>
            </a:r>
          </a:p>
          <a:p>
            <a:pPr lvl="1"/>
            <a:r>
              <a:rPr lang="en-US" dirty="0"/>
              <a:t>CPU: store R1 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0xBFFDD00</a:t>
            </a:r>
            <a:r>
              <a:rPr lang="en-US" dirty="0"/>
              <a:t>] </a:t>
            </a:r>
            <a:r>
              <a:rPr lang="en-US" dirty="0">
                <a:sym typeface="Wingdings"/>
              </a:rPr>
              <a:t> store R1 </a:t>
            </a:r>
            <a:r>
              <a:rPr lang="en-US" dirty="0" err="1">
                <a:sym typeface="Wingdings"/>
              </a:rPr>
              <a:t>Mem</a:t>
            </a:r>
            <a:r>
              <a:rPr lang="en-US" dirty="0">
                <a:sym typeface="Wingdings"/>
              </a:rPr>
              <a:t>[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0x28924500</a:t>
            </a:r>
            <a:r>
              <a:rPr lang="en-US" dirty="0">
                <a:sym typeface="Wingdings"/>
              </a:rPr>
              <a:t>]</a:t>
            </a:r>
          </a:p>
          <a:p>
            <a:pPr lvl="1"/>
            <a:r>
              <a:rPr lang="en-US" dirty="0">
                <a:sym typeface="Wingdings"/>
              </a:rPr>
              <a:t>CPU uses with virtual/logical addresses for user programs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7086600" y="1285298"/>
            <a:ext cx="1918665" cy="5181600"/>
            <a:chOff x="7086600" y="1285298"/>
            <a:chExt cx="1918665" cy="51816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7097095" y="1285298"/>
              <a:ext cx="1905000" cy="5181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Gill Sans"/>
                <a:cs typeface="Gill Sans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7086600" y="1285298"/>
              <a:ext cx="19050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OS</a:t>
              </a:r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097095" y="3952298"/>
              <a:ext cx="1905000" cy="426660"/>
            </a:xfrm>
            <a:prstGeom prst="rect">
              <a:avLst/>
            </a:prstGeom>
            <a:solidFill>
              <a:srgbClr val="E2A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Gill Sans"/>
                  <a:cs typeface="Gill Sans"/>
                </a:rPr>
                <a:t>Code of 44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086600" y="1971098"/>
              <a:ext cx="1905000" cy="426660"/>
            </a:xfrm>
            <a:prstGeom prst="rect">
              <a:avLst/>
            </a:prstGeom>
            <a:solidFill>
              <a:srgbClr val="E2A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Gill Sans"/>
                  <a:cs typeface="Gill Sans"/>
                </a:rPr>
                <a:t>Stack of 44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086600" y="4638098"/>
              <a:ext cx="1905000" cy="42666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Gill Sans"/>
                  <a:cs typeface="Gill Sans"/>
                </a:rPr>
                <a:t>Code of 55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100265" y="3342698"/>
              <a:ext cx="1905000" cy="42666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Gill Sans"/>
                  <a:cs typeface="Gill Sans"/>
                </a:rPr>
                <a:t>Stack of 55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100265" y="5704898"/>
              <a:ext cx="1905000" cy="42666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Gill Sans"/>
                  <a:cs typeface="Gill Sans"/>
                </a:rPr>
                <a:t>Heap of 55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7086600" y="2656898"/>
              <a:ext cx="1905000" cy="426660"/>
            </a:xfrm>
            <a:prstGeom prst="rect">
              <a:avLst/>
            </a:prstGeom>
            <a:solidFill>
              <a:srgbClr val="E2A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Gill Sans"/>
                  <a:cs typeface="Gill Sans"/>
                </a:rPr>
                <a:t>Heap of 44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19599" y="2421143"/>
            <a:ext cx="1905000" cy="426660"/>
          </a:xfrm>
          <a:prstGeom prst="rect">
            <a:avLst/>
          </a:prstGeom>
          <a:solidFill>
            <a:srgbClr val="E2A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Code of 44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19599" y="1971098"/>
            <a:ext cx="1905000" cy="426660"/>
          </a:xfrm>
          <a:prstGeom prst="rect">
            <a:avLst/>
          </a:prstGeom>
          <a:solidFill>
            <a:srgbClr val="E2A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Heap of 44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19599" y="1482616"/>
            <a:ext cx="1905000" cy="426660"/>
          </a:xfrm>
          <a:prstGeom prst="rect">
            <a:avLst/>
          </a:prstGeom>
          <a:solidFill>
            <a:srgbClr val="E2A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Stack of 44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373323" y="2697693"/>
            <a:ext cx="246276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0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154218" y="1332506"/>
            <a:ext cx="465381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2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-1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633264" y="4446979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Code of 55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633264" y="3541211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Stack of 55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633264" y="3967871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Heap of 55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402585" y="4682009"/>
            <a:ext cx="246276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0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183480" y="3316822"/>
            <a:ext cx="465381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2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-1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491598" y="3429000"/>
            <a:ext cx="608667" cy="366806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756113" y="2997913"/>
            <a:ext cx="1191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/>
              </a:rPr>
              <a:t>Physical </a:t>
            </a:r>
            <a:r>
              <a:rPr lang="en-US" sz="1400" dirty="0" err="1">
                <a:solidFill>
                  <a:srgbClr val="FF0000"/>
                </a:solidFill>
                <a:sym typeface="Wingdings"/>
              </a:rPr>
              <a:t>addr</a:t>
            </a:r>
            <a:r>
              <a:rPr lang="en-US" sz="1400" dirty="0">
                <a:solidFill>
                  <a:srgbClr val="FF0000"/>
                </a:solidFill>
                <a:sym typeface="Wingdings"/>
              </a:rPr>
              <a:t>:</a:t>
            </a:r>
          </a:p>
          <a:p>
            <a:r>
              <a:rPr lang="en-US" sz="1400" dirty="0">
                <a:solidFill>
                  <a:srgbClr val="FF0000"/>
                </a:solidFill>
                <a:sym typeface="Wingdings"/>
              </a:rPr>
              <a:t>0x28924500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35597" y="3084515"/>
            <a:ext cx="123162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Logical </a:t>
            </a:r>
            <a:r>
              <a:rPr lang="en-US" sz="1600" dirty="0" err="1">
                <a:solidFill>
                  <a:srgbClr val="FF0000"/>
                </a:solidFill>
              </a:rPr>
              <a:t>addr</a:t>
            </a:r>
            <a:r>
              <a:rPr lang="en-US" sz="1600" dirty="0">
                <a:solidFill>
                  <a:srgbClr val="FF0000"/>
                </a:solidFill>
              </a:rPr>
              <a:t>:</a:t>
            </a:r>
          </a:p>
          <a:p>
            <a:r>
              <a:rPr lang="en-US" sz="1600" dirty="0">
                <a:solidFill>
                  <a:srgbClr val="FF0000"/>
                </a:solidFill>
              </a:rPr>
              <a:t>0xBFFFDD00</a:t>
            </a:r>
          </a:p>
        </p:txBody>
      </p:sp>
    </p:spTree>
    <p:extLst>
      <p:ext uri="{BB962C8B-B14F-4D97-AF65-F5344CB8AC3E}">
        <p14:creationId xmlns:p14="http://schemas.microsoft.com/office/powerpoint/2010/main" val="110828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9015582" cy="762000"/>
          </a:xfrm>
        </p:spPr>
        <p:txBody>
          <a:bodyPr/>
          <a:lstStyle/>
          <a:p>
            <a:r>
              <a:rPr lang="en-US" dirty="0"/>
              <a:t>Another view: Process as an </a:t>
            </a:r>
            <a:r>
              <a:rPr lang="en-US" u="sng" dirty="0"/>
              <a:t>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SzPct val="60000"/>
              <a:buFont typeface="Wingdings 2" pitchFamily="18" charset="2"/>
              <a:buChar char="¢"/>
            </a:pPr>
            <a:r>
              <a:rPr lang="en-US" dirty="0"/>
              <a:t>In the book: </a:t>
            </a:r>
            <a:r>
              <a:rPr lang="en-US" i="1" dirty="0"/>
              <a:t>Process is “one of the most </a:t>
            </a:r>
            <a:r>
              <a:rPr lang="en-US" i="1" dirty="0">
                <a:solidFill>
                  <a:srgbClr val="FF0000"/>
                </a:solidFill>
              </a:rPr>
              <a:t>profound</a:t>
            </a:r>
            <a:r>
              <a:rPr lang="en-US" i="1" dirty="0"/>
              <a:t> and successful ideas in computer science” – </a:t>
            </a:r>
            <a:r>
              <a:rPr lang="en-US" dirty="0"/>
              <a:t>Profound, why?</a:t>
            </a:r>
          </a:p>
          <a:p>
            <a:r>
              <a:rPr lang="en-US" b="1" u="sng" dirty="0"/>
              <a:t>Process</a:t>
            </a:r>
            <a:r>
              <a:rPr lang="en-US" u="sng" dirty="0"/>
              <a:t> abstracts </a:t>
            </a:r>
            <a:r>
              <a:rPr lang="en-US" b="1" u="sng" dirty="0"/>
              <a:t>processor</a:t>
            </a:r>
          </a:p>
          <a:p>
            <a:pPr lvl="1"/>
            <a:r>
              <a:rPr lang="en-US" dirty="0"/>
              <a:t>Do you deal with the processors/CPUs directly?</a:t>
            </a:r>
          </a:p>
          <a:p>
            <a:pPr lvl="1"/>
            <a:r>
              <a:rPr lang="en-US" dirty="0"/>
              <a:t>Do you worry about how many processors/cores are there?</a:t>
            </a:r>
          </a:p>
          <a:p>
            <a:pPr lvl="2"/>
            <a:r>
              <a:rPr lang="en-US" dirty="0"/>
              <a:t>100 processes on a quad-core (where to run?)</a:t>
            </a:r>
            <a:endParaRPr lang="en-US" i="1" dirty="0"/>
          </a:p>
          <a:p>
            <a:r>
              <a:rPr lang="en-US" b="1" dirty="0"/>
              <a:t>Stack/heap </a:t>
            </a:r>
            <a:r>
              <a:rPr lang="en-US" dirty="0"/>
              <a:t>(local vs. global variables) abstracts </a:t>
            </a:r>
            <a:r>
              <a:rPr lang="en-US" b="1" dirty="0">
                <a:solidFill>
                  <a:srgbClr val="FF0000"/>
                </a:solidFill>
              </a:rPr>
              <a:t>…?</a:t>
            </a:r>
            <a:r>
              <a:rPr lang="en-US" b="1" dirty="0"/>
              <a:t> </a:t>
            </a:r>
            <a:endParaRPr lang="en-US" dirty="0"/>
          </a:p>
          <a:p>
            <a:pPr lvl="1"/>
            <a:r>
              <a:rPr lang="en-US" dirty="0"/>
              <a:t>Do you deal with memory directly?</a:t>
            </a:r>
          </a:p>
          <a:p>
            <a:pPr lvl="1"/>
            <a:r>
              <a:rPr lang="en-US" dirty="0"/>
              <a:t>What are the locations of your variables in memory?</a:t>
            </a:r>
          </a:p>
          <a:p>
            <a:r>
              <a:rPr lang="en-US" dirty="0"/>
              <a:t>(In general, when systems get complex, you provide abstraction to </a:t>
            </a:r>
            <a:r>
              <a:rPr lang="en-US" b="1" i="1" dirty="0">
                <a:solidFill>
                  <a:srgbClr val="FF0000"/>
                </a:solidFill>
              </a:rPr>
              <a:t>simplify complexities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make your users happy/productive)</a:t>
            </a:r>
          </a:p>
        </p:txBody>
      </p:sp>
    </p:spTree>
    <p:extLst>
      <p:ext uri="{BB962C8B-B14F-4D97-AF65-F5344CB8AC3E}">
        <p14:creationId xmlns:p14="http://schemas.microsoft.com/office/powerpoint/2010/main" val="152411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and writing files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619125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Fd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open</a:t>
            </a:r>
            <a:r>
              <a:rPr lang="en-US" dirty="0"/>
              <a:t>(</a:t>
            </a:r>
            <a:r>
              <a:rPr lang="en-US" dirty="0">
                <a:solidFill>
                  <a:srgbClr val="3366FF"/>
                </a:solidFill>
              </a:rPr>
              <a:t>/</a:t>
            </a:r>
            <a:r>
              <a:rPr lang="en-US" dirty="0" err="1">
                <a:solidFill>
                  <a:srgbClr val="3366FF"/>
                </a:solidFill>
              </a:rPr>
              <a:t>tmp</a:t>
            </a:r>
            <a:r>
              <a:rPr lang="en-US" dirty="0">
                <a:solidFill>
                  <a:srgbClr val="3366FF"/>
                </a:solidFill>
              </a:rPr>
              <a:t>/</a:t>
            </a:r>
            <a:r>
              <a:rPr lang="en-US" dirty="0" err="1">
                <a:solidFill>
                  <a:srgbClr val="3366FF"/>
                </a:solidFill>
              </a:rPr>
              <a:t>newfile.txt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write</a:t>
            </a:r>
            <a:r>
              <a:rPr lang="en-US" dirty="0"/>
              <a:t>(</a:t>
            </a:r>
            <a:r>
              <a:rPr lang="en-US" dirty="0" err="1"/>
              <a:t>fd</a:t>
            </a:r>
            <a:r>
              <a:rPr lang="en-US" dirty="0"/>
              <a:t>, buffer, </a:t>
            </a:r>
            <a:r>
              <a:rPr lang="en-US" dirty="0" err="1"/>
              <a:t>len</a:t>
            </a:r>
            <a:r>
              <a:rPr lang="en-US" dirty="0"/>
              <a:t>);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695325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Fd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open</a:t>
            </a:r>
            <a:r>
              <a:rPr lang="en-US" dirty="0"/>
              <a:t>(</a:t>
            </a:r>
            <a:r>
              <a:rPr lang="en-US" dirty="0">
                <a:solidFill>
                  <a:srgbClr val="3366FF"/>
                </a:solidFill>
              </a:rPr>
              <a:t>…/</a:t>
            </a:r>
            <a:r>
              <a:rPr lang="en-US" dirty="0" err="1">
                <a:solidFill>
                  <a:srgbClr val="3366FF"/>
                </a:solidFill>
              </a:rPr>
              <a:t>Dropbox</a:t>
            </a:r>
            <a:r>
              <a:rPr lang="en-US" dirty="0">
                <a:solidFill>
                  <a:srgbClr val="3366FF"/>
                </a:solidFill>
              </a:rPr>
              <a:t>/</a:t>
            </a:r>
            <a:r>
              <a:rPr lang="en-US" dirty="0" err="1">
                <a:solidFill>
                  <a:srgbClr val="3366FF"/>
                </a:solidFill>
              </a:rPr>
              <a:t>newfile.txt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write</a:t>
            </a:r>
            <a:r>
              <a:rPr lang="en-US" dirty="0"/>
              <a:t>(</a:t>
            </a:r>
            <a:r>
              <a:rPr lang="en-US" dirty="0" err="1"/>
              <a:t>fd</a:t>
            </a:r>
            <a:r>
              <a:rPr lang="en-US" dirty="0"/>
              <a:t>, buffer, </a:t>
            </a:r>
            <a:r>
              <a:rPr lang="en-US" dirty="0" err="1"/>
              <a:t>len</a:t>
            </a:r>
            <a:r>
              <a:rPr lang="en-US" dirty="0"/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38175" y="4114800"/>
            <a:ext cx="7473142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7400" y="4190342"/>
            <a:ext cx="1182891" cy="369332"/>
          </a:xfrm>
          <a:prstGeom prst="rect">
            <a:avLst/>
          </a:prstGeom>
          <a:solidFill>
            <a:srgbClr val="FF0000"/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ys_open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7556" y="4190342"/>
            <a:ext cx="1396920" cy="369332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ys_write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4191000"/>
            <a:ext cx="1047230" cy="369332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2828" y="4210957"/>
            <a:ext cx="1529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System calls in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OS Kernel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81141" y="3232666"/>
            <a:ext cx="4467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0" kern="0" dirty="0">
                <a:solidFill>
                  <a:srgbClr val="000000"/>
                </a:solidFill>
                <a:latin typeface="Gill Sans"/>
                <a:cs typeface="Gill Sans"/>
              </a:rPr>
              <a:t>Applications / Programs / Processes</a:t>
            </a: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53829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048000"/>
            <a:ext cx="880070" cy="8800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091" y="3118031"/>
            <a:ext cx="711200" cy="7112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638175" y="5105400"/>
            <a:ext cx="7473142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5678" y="5710772"/>
            <a:ext cx="1572767" cy="816629"/>
          </a:xfrm>
          <a:prstGeom prst="rect">
            <a:avLst/>
          </a:prstGeom>
        </p:spPr>
      </p:pic>
      <p:sp>
        <p:nvSpPr>
          <p:cNvPr id="24" name="Cloud 23"/>
          <p:cNvSpPr/>
          <p:nvPr/>
        </p:nvSpPr>
        <p:spPr>
          <a:xfrm>
            <a:off x="6214853" y="5758988"/>
            <a:ext cx="1767655" cy="868863"/>
          </a:xfrm>
          <a:prstGeom prst="cloud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Cloud</a:t>
            </a:r>
          </a:p>
        </p:txBody>
      </p:sp>
      <p:cxnSp>
        <p:nvCxnSpPr>
          <p:cNvPr id="26" name="Curved Connector 25"/>
          <p:cNvCxnSpPr>
            <a:stCxn id="3" idx="2"/>
          </p:cNvCxnSpPr>
          <p:nvPr/>
        </p:nvCxnSpPr>
        <p:spPr bwMode="auto">
          <a:xfrm rot="16200000" flipH="1">
            <a:off x="902058" y="3653274"/>
            <a:ext cx="4154127" cy="809978"/>
          </a:xfrm>
          <a:prstGeom prst="curvedConnector4">
            <a:avLst>
              <a:gd name="adj1" fmla="val 22966"/>
              <a:gd name="adj2" fmla="val 166753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9" name="Curved Connector 28"/>
          <p:cNvCxnSpPr>
            <a:stCxn id="4" idx="2"/>
            <a:endCxn id="23" idx="1"/>
          </p:cNvCxnSpPr>
          <p:nvPr/>
        </p:nvCxnSpPr>
        <p:spPr bwMode="auto">
          <a:xfrm rot="5400000">
            <a:off x="3781218" y="3301860"/>
            <a:ext cx="4061687" cy="1572766"/>
          </a:xfrm>
          <a:prstGeom prst="curvedConnector4">
            <a:avLst>
              <a:gd name="adj1" fmla="val 16126"/>
              <a:gd name="adj2" fmla="val 126477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7789" y="5257800"/>
            <a:ext cx="216809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0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          vs.           library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091" y="1362075"/>
            <a:ext cx="4135998" cy="4972050"/>
          </a:xfrm>
        </p:spPr>
        <p:txBody>
          <a:bodyPr/>
          <a:lstStyle/>
          <a:p>
            <a:r>
              <a:rPr lang="en-US" dirty="0"/>
              <a:t>write(</a:t>
            </a:r>
            <a:r>
              <a:rPr lang="en-US" dirty="0" err="1"/>
              <a:t>stdout</a:t>
            </a:r>
            <a:r>
              <a:rPr lang="en-US" dirty="0"/>
              <a:t>, </a:t>
            </a:r>
            <a:r>
              <a:rPr lang="en-US" dirty="0" err="1"/>
              <a:t>buf</a:t>
            </a:r>
            <a:r>
              <a:rPr lang="en-US" dirty="0"/>
              <a:t>, </a:t>
            </a:r>
            <a:r>
              <a:rPr lang="en-US" dirty="0" err="1"/>
              <a:t>len</a:t>
            </a:r>
            <a:r>
              <a:rPr lang="en-US" dirty="0"/>
              <a:t>)</a:t>
            </a:r>
          </a:p>
          <a:p>
            <a:r>
              <a:rPr lang="en-US" dirty="0"/>
              <a:t>write(</a:t>
            </a:r>
            <a:r>
              <a:rPr lang="en-US" dirty="0" err="1"/>
              <a:t>stdout</a:t>
            </a:r>
            <a:r>
              <a:rPr lang="en-US" dirty="0"/>
              <a:t>, “a”, 100)</a:t>
            </a:r>
          </a:p>
          <a:p>
            <a:pPr lvl="1"/>
            <a:r>
              <a:rPr lang="en-US" dirty="0"/>
              <a:t>Bug</a:t>
            </a:r>
            <a:r>
              <a:rPr lang="en-US" b="1" dirty="0">
                <a:solidFill>
                  <a:srgbClr val="FF0000"/>
                </a:solidFill>
              </a:rPr>
              <a:t>??</a:t>
            </a:r>
            <a:endParaRPr lang="en-US" b="1" dirty="0">
              <a:solidFill>
                <a:srgbClr val="FF0000"/>
              </a:solidFill>
              <a:sym typeface="Wingdings"/>
            </a:endParaRPr>
          </a:p>
          <a:p>
            <a:r>
              <a:rPr lang="en-US" dirty="0">
                <a:sym typeface="Wingdings"/>
              </a:rPr>
              <a:t>write(</a:t>
            </a:r>
            <a:r>
              <a:rPr lang="en-US" dirty="0" err="1">
                <a:sym typeface="Wingdings"/>
              </a:rPr>
              <a:t>stdout</a:t>
            </a:r>
            <a:r>
              <a:rPr lang="en-US" dirty="0">
                <a:sym typeface="Wingdings"/>
              </a:rPr>
              <a:t>, “44.44”, 5)</a:t>
            </a:r>
          </a:p>
          <a:p>
            <a:pPr lvl="1"/>
            <a:r>
              <a:rPr lang="en-US" dirty="0">
                <a:sym typeface="Wingdings"/>
              </a:rPr>
              <a:t>Print up to two decimal places</a:t>
            </a:r>
          </a:p>
          <a:p>
            <a:pPr lvl="1"/>
            <a:r>
              <a:rPr lang="en-US" dirty="0">
                <a:sym typeface="Wingdings"/>
              </a:rPr>
              <a:t>Easy to setup?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4481512" cy="4972050"/>
          </a:xfrm>
        </p:spPr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(</a:t>
            </a:r>
            <a:r>
              <a:rPr lang="en-US" dirty="0" err="1"/>
              <a:t>manyFormats</a:t>
            </a:r>
            <a:r>
              <a:rPr lang="en-US" dirty="0"/>
              <a:t>)</a:t>
            </a:r>
          </a:p>
          <a:p>
            <a:r>
              <a:rPr lang="en-US" dirty="0" err="1"/>
              <a:t>printf</a:t>
            </a:r>
            <a:r>
              <a:rPr lang="en-US" dirty="0"/>
              <a:t>(“a”)</a:t>
            </a:r>
          </a:p>
          <a:p>
            <a:pPr lvl="1"/>
            <a:r>
              <a:rPr lang="en-US" dirty="0"/>
              <a:t>Length is implicit</a:t>
            </a:r>
          </a:p>
          <a:p>
            <a:r>
              <a:rPr lang="en-US" dirty="0" err="1"/>
              <a:t>printf</a:t>
            </a:r>
            <a:r>
              <a:rPr lang="en-US" dirty="0"/>
              <a:t>(“%5.2f”, float)</a:t>
            </a:r>
          </a:p>
          <a:p>
            <a:pPr lvl="1"/>
            <a:r>
              <a:rPr lang="en-US" dirty="0"/>
              <a:t>Nice formatting supports</a:t>
            </a:r>
          </a:p>
          <a:p>
            <a:r>
              <a:rPr lang="en-US" dirty="0"/>
              <a:t>Other examples:</a:t>
            </a:r>
          </a:p>
          <a:p>
            <a:pPr lvl="1"/>
            <a:r>
              <a:rPr lang="en-US" dirty="0"/>
              <a:t>Java </a:t>
            </a:r>
            <a:r>
              <a:rPr lang="en-US" dirty="0" err="1"/>
              <a:t>OutputStream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Libraries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user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friendly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Eventually will make system calls!</a:t>
            </a:r>
          </a:p>
        </p:txBody>
      </p:sp>
    </p:spTree>
    <p:extLst>
      <p:ext uri="{BB962C8B-B14F-4D97-AF65-F5344CB8AC3E}">
        <p14:creationId xmlns:p14="http://schemas.microsoft.com/office/powerpoint/2010/main" val="6523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Library       vs.      Systems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" y="1133182"/>
            <a:ext cx="3871913" cy="828499"/>
          </a:xfrm>
        </p:spPr>
        <p:txBody>
          <a:bodyPr/>
          <a:lstStyle/>
          <a:p>
            <a:r>
              <a:rPr lang="en-US" b="0" dirty="0"/>
              <a:t>Just put arguments to the </a:t>
            </a:r>
            <a:r>
              <a:rPr lang="en-US" u="sng" dirty="0"/>
              <a:t>stack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050741"/>
            <a:ext cx="4114800" cy="1343152"/>
          </a:xfrm>
        </p:spPr>
        <p:txBody>
          <a:bodyPr/>
          <a:lstStyle/>
          <a:p>
            <a:r>
              <a:rPr lang="en-US" b="0" dirty="0"/>
              <a:t>Must pass arguments through </a:t>
            </a:r>
            <a:r>
              <a:rPr lang="en-US" u="sng" dirty="0"/>
              <a:t>CPU registers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604196" y="2108115"/>
            <a:ext cx="2895600" cy="742863"/>
          </a:xfrm>
          <a:prstGeom prst="foldedCorner">
            <a:avLst>
              <a:gd name="adj" fmla="val 36020"/>
            </a:avLst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You call:</a:t>
            </a:r>
            <a:endParaRPr lang="en-US" sz="180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0" noProof="0" dirty="0" err="1">
                <a:solidFill>
                  <a:srgbClr val="000000"/>
                </a:solidFill>
                <a:latin typeface="Gill Sans"/>
                <a:cs typeface="Gill Sans"/>
              </a:rPr>
              <a:t>lib</a:t>
            </a:r>
            <a:r>
              <a:rPr kumimoji="0" lang="en-US" sz="180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_</a:t>
            </a:r>
            <a:r>
              <a:rPr kumimoji="0" lang="en-US" sz="18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write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(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1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,</a:t>
            </a:r>
            <a:r>
              <a:rPr kumimoji="0" lang="en-US" sz="18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 </a:t>
            </a:r>
            <a:r>
              <a:rPr lang="en-US" sz="1800" kern="0" noProof="0" dirty="0">
                <a:solidFill>
                  <a:srgbClr val="000000"/>
                </a:solidFill>
                <a:latin typeface="Gill Sans"/>
                <a:cs typeface="Gill Sans"/>
              </a:rPr>
              <a:t>“hello”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, </a:t>
            </a:r>
            <a:r>
              <a:rPr lang="en-US" sz="1800" kern="0" noProof="0" dirty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);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609600" y="4933863"/>
            <a:ext cx="2438400" cy="1847937"/>
          </a:xfrm>
          <a:prstGeom prst="foldedCorner">
            <a:avLst>
              <a:gd name="adj" fmla="val 36020"/>
            </a:avLst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u="sng" kern="0" dirty="0" err="1">
                <a:solidFill>
                  <a:srgbClr val="000000"/>
                </a:solidFill>
                <a:latin typeface="Gill Sans"/>
                <a:cs typeface="Gill Sans"/>
              </a:rPr>
              <a:t>mylib.o</a:t>
            </a:r>
            <a:r>
              <a:rPr lang="en-US" sz="1800" b="0" u="sng" kern="0" dirty="0">
                <a:solidFill>
                  <a:srgbClr val="000000"/>
                </a:solidFill>
                <a:latin typeface="Gill Sans"/>
                <a:cs typeface="Gill Sans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int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b="0" kern="0" noProof="0" dirty="0" err="1">
                <a:solidFill>
                  <a:srgbClr val="000000"/>
                </a:solidFill>
                <a:latin typeface="Gill Sans"/>
                <a:cs typeface="Gill Sans"/>
              </a:rPr>
              <a:t>lib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_write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  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int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Gill Sans"/>
                <a:cs typeface="Gill Sans"/>
              </a:rPr>
              <a:t>fd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  char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buf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[],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  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int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Gill Sans"/>
                <a:cs typeface="Gill Sans"/>
              </a:rPr>
              <a:t>len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…}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47971"/>
              </p:ext>
            </p:extLst>
          </p:nvPr>
        </p:nvGraphicFramePr>
        <p:xfrm>
          <a:off x="990600" y="2868446"/>
          <a:ext cx="9906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“hello”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Stack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3600" y="3992638"/>
            <a:ext cx="36004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fd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619986"/>
            <a:ext cx="47961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buf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5959" y="3244716"/>
            <a:ext cx="4612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noProof="0" dirty="0" err="1">
                <a:solidFill>
                  <a:srgbClr val="000000"/>
                </a:solidFill>
                <a:latin typeface="Gill Sans"/>
                <a:cs typeface="Gill Sans"/>
              </a:rPr>
              <a:t>len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6111102" y="2076537"/>
            <a:ext cx="2438400" cy="742863"/>
          </a:xfrm>
          <a:prstGeom prst="foldedCorner">
            <a:avLst>
              <a:gd name="adj" fmla="val 36020"/>
            </a:avLst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You call: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000000"/>
                </a:solidFill>
                <a:latin typeface="Gill Sans"/>
                <a:cs typeface="Gill Sans"/>
              </a:rPr>
              <a:t>w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rite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(1, “hello”, 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);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248400" y="5010063"/>
            <a:ext cx="2438400" cy="1847937"/>
          </a:xfrm>
          <a:prstGeom prst="foldedCorner">
            <a:avLst>
              <a:gd name="adj" fmla="val 36020"/>
            </a:avLst>
          </a:prstGeom>
          <a:solidFill>
            <a:srgbClr val="DC9E1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u="sng" kern="0" dirty="0">
                <a:solidFill>
                  <a:srgbClr val="000000"/>
                </a:solidFill>
                <a:latin typeface="Gill Sans"/>
                <a:cs typeface="Gill Sans"/>
              </a:rPr>
              <a:t>in OS/</a:t>
            </a:r>
            <a:r>
              <a:rPr lang="en-US" sz="1800" b="0" u="sng" kern="0" dirty="0" err="1">
                <a:solidFill>
                  <a:srgbClr val="000000"/>
                </a:solidFill>
                <a:latin typeface="Gill Sans"/>
                <a:cs typeface="Gill Sans"/>
              </a:rPr>
              <a:t>vmlinux</a:t>
            </a:r>
            <a:r>
              <a:rPr lang="en-US" sz="1800" b="0" u="sng" kern="0" dirty="0">
                <a:solidFill>
                  <a:srgbClr val="000000"/>
                </a:solidFill>
                <a:latin typeface="Gill Sans"/>
                <a:cs typeface="Gill Sans"/>
              </a:rPr>
              <a:t> space: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int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sys_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write(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  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int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Gill Sans"/>
                <a:cs typeface="Gill Sans"/>
              </a:rPr>
              <a:t>fd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  char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buf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[],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  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int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Gill Sans"/>
                <a:cs typeface="Gill Sans"/>
              </a:rPr>
              <a:t>len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…}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102" y="3003463"/>
            <a:ext cx="1930400" cy="19304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030396" y="2286002"/>
            <a:ext cx="1692808" cy="4593437"/>
            <a:chOff x="4030396" y="2286002"/>
            <a:chExt cx="1692808" cy="4593437"/>
          </a:xfrm>
        </p:grpSpPr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 rot="5400000">
              <a:off x="2580081" y="3736317"/>
              <a:ext cx="4593437" cy="169280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Memory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69556" y="2393893"/>
              <a:ext cx="1558084" cy="1435659"/>
            </a:xfrm>
            <a:prstGeom prst="rect">
              <a:avLst/>
            </a:prstGeom>
            <a:solidFill>
              <a:srgbClr val="DC9E1F"/>
            </a:solidFill>
            <a:ln w="12700" cmpd="sng">
              <a:solidFill>
                <a:srgbClr val="000000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Vmlinux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0" kern="0" dirty="0">
                <a:solidFill>
                  <a:srgbClr val="000000"/>
                </a:solidFill>
                <a:latin typeface="Gill Sans"/>
                <a:cs typeface="Gill San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 err="1">
                  <a:solidFill>
                    <a:srgbClr val="000000"/>
                  </a:solidFill>
                  <a:latin typeface="Gill Sans"/>
                  <a:cs typeface="Gill Sans"/>
                </a:rPr>
                <a:t>sys_write</a:t>
              </a:r>
              <a:r>
                <a:rPr lang="en-US" sz="18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() { }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0" kern="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69556" y="5894208"/>
              <a:ext cx="1558083" cy="609600"/>
            </a:xfrm>
            <a:prstGeom prst="rect">
              <a:avLst/>
            </a:prstGeom>
            <a:solidFill>
              <a:schemeClr val="accent1"/>
            </a:solidFill>
            <a:ln w="12700" cmpd="sng">
              <a:solidFill>
                <a:srgbClr val="000000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Your program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185348" y="3535911"/>
            <a:ext cx="1712307" cy="826059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%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ebx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 =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noProof="0" dirty="0">
                <a:solidFill>
                  <a:srgbClr val="000000"/>
                </a:solidFill>
                <a:latin typeface="Gill Sans"/>
                <a:cs typeface="Gill Sans"/>
              </a:rPr>
              <a:t>%</a:t>
            </a:r>
            <a:r>
              <a:rPr lang="en-US" sz="1800" b="0" kern="0" noProof="0" dirty="0" err="1">
                <a:solidFill>
                  <a:srgbClr val="000000"/>
                </a:solidFill>
                <a:latin typeface="Gill Sans"/>
                <a:cs typeface="Gill Sans"/>
              </a:rPr>
              <a:t>ecx</a:t>
            </a:r>
            <a:r>
              <a:rPr lang="en-US" sz="1800" b="0" kern="0" noProof="0" dirty="0">
                <a:solidFill>
                  <a:srgbClr val="000000"/>
                </a:solidFill>
                <a:latin typeface="Gill Sans"/>
                <a:cs typeface="Gill Sans"/>
              </a:rPr>
              <a:t> = “hello”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noProof="0" dirty="0">
                <a:solidFill>
                  <a:srgbClr val="000000"/>
                </a:solidFill>
                <a:latin typeface="Gill Sans"/>
                <a:cs typeface="Gill Sans"/>
              </a:rPr>
              <a:t>%</a:t>
            </a:r>
            <a:r>
              <a:rPr lang="en-US" sz="1800" b="0" kern="0" noProof="0" dirty="0" err="1">
                <a:solidFill>
                  <a:srgbClr val="000000"/>
                </a:solidFill>
                <a:latin typeface="Gill Sans"/>
                <a:cs typeface="Gill Sans"/>
              </a:rPr>
              <a:t>edx</a:t>
            </a:r>
            <a:r>
              <a:rPr lang="en-US" sz="1800" b="0" kern="0" noProof="0" dirty="0">
                <a:solidFill>
                  <a:srgbClr val="000000"/>
                </a:solidFill>
                <a:latin typeface="Gill Sans"/>
                <a:cs typeface="Gill Sans"/>
              </a:rPr>
              <a:t> = 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227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animBg="1"/>
      <p:bldP spid="15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0990" y="2971800"/>
            <a:ext cx="7896225" cy="2438400"/>
          </a:xfrm>
        </p:spPr>
        <p:txBody>
          <a:bodyPr/>
          <a:lstStyle/>
          <a:p>
            <a:r>
              <a:rPr lang="en-US" dirty="0"/>
              <a:t>How many system calls?</a:t>
            </a:r>
          </a:p>
          <a:p>
            <a:pPr lvl="1"/>
            <a:r>
              <a:rPr lang="en-US" dirty="0"/>
              <a:t>Google “Linux system call table”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hit: </a:t>
            </a:r>
            <a:r>
              <a:rPr lang="en-US" dirty="0">
                <a:hlinkClick r:id="rId3"/>
              </a:rPr>
              <a:t>https://filippo.io/linux-syscall-table/</a:t>
            </a:r>
            <a:endParaRPr lang="en-US" dirty="0"/>
          </a:p>
          <a:p>
            <a:pPr lvl="1"/>
            <a:r>
              <a:rPr lang="en-US" dirty="0"/>
              <a:t>Or, </a:t>
            </a:r>
            <a:r>
              <a:rPr lang="en-US" dirty="0" err="1"/>
              <a:t>objdump</a:t>
            </a:r>
            <a:r>
              <a:rPr lang="en-US" dirty="0"/>
              <a:t> –t </a:t>
            </a:r>
            <a:r>
              <a:rPr lang="en-US" dirty="0" err="1"/>
              <a:t>vmlinux</a:t>
            </a:r>
            <a:r>
              <a:rPr lang="en-US" dirty="0"/>
              <a:t> | </a:t>
            </a:r>
            <a:r>
              <a:rPr lang="en-US" dirty="0" err="1"/>
              <a:t>grep</a:t>
            </a:r>
            <a:r>
              <a:rPr lang="en-US" dirty="0"/>
              <a:t> sys_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300+ system calls</a:t>
            </a:r>
            <a:r>
              <a:rPr lang="en-US" dirty="0"/>
              <a:t> (and you can add your own system calls)</a:t>
            </a:r>
          </a:p>
          <a:p>
            <a:r>
              <a:rPr lang="en-US" dirty="0"/>
              <a:t>But exception table is limited! </a:t>
            </a:r>
          </a:p>
          <a:p>
            <a:pPr lvl="1"/>
            <a:r>
              <a:rPr lang="en-US" dirty="0"/>
              <a:t>Exception/interrupt table in HW (e.g., </a:t>
            </a:r>
            <a:r>
              <a:rPr lang="en-US" b="1" dirty="0">
                <a:solidFill>
                  <a:srgbClr val="FF0000"/>
                </a:solidFill>
              </a:rPr>
              <a:t>256 entries</a:t>
            </a:r>
            <a:r>
              <a:rPr lang="en-US" dirty="0"/>
              <a:t>, many for other purposes such as network, disk, timer interrupts)</a:t>
            </a:r>
          </a:p>
          <a:p>
            <a:pPr lvl="1"/>
            <a:r>
              <a:rPr lang="en-US" dirty="0"/>
              <a:t>How to call them from user program?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2-level indirection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55640" b="6181"/>
          <a:stretch/>
        </p:blipFill>
        <p:spPr>
          <a:xfrm>
            <a:off x="4876800" y="0"/>
            <a:ext cx="4038600" cy="354813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0780" y="1066800"/>
            <a:ext cx="4443238" cy="1981200"/>
          </a:xfrm>
          <a:prstGeom prst="roundRect">
            <a:avLst/>
          </a:prstGeom>
          <a:solidFill>
            <a:srgbClr val="800000"/>
          </a:solidFill>
          <a:ln w="28575" cap="flat" cmpd="sng" algn="ctr">
            <a:noFill/>
            <a:prstDash val="solid"/>
          </a:ln>
          <a:effectLst/>
        </p:spPr>
        <p:txBody>
          <a:bodyPr t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Last lecture: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FFFFFF"/>
                </a:solidFill>
                <a:latin typeface="Gill Sans"/>
                <a:cs typeface="Gill Sans"/>
              </a:rPr>
              <a:t>Jumping from user program 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FFFFFF"/>
                </a:solidFill>
                <a:latin typeface="Gill Sans"/>
                <a:cs typeface="Gill Sans"/>
              </a:rPr>
              <a:t>OS/kernel functions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FFFFFF"/>
                </a:solidFill>
                <a:latin typeface="Gill Sans"/>
                <a:cs typeface="Gill Sans"/>
              </a:rPr>
              <a:t>can </a:t>
            </a:r>
            <a:r>
              <a:rPr lang="en-US" sz="1800" kern="0" dirty="0">
                <a:solidFill>
                  <a:srgbClr val="FFFFFF"/>
                </a:solidFill>
                <a:latin typeface="Gill Sans"/>
                <a:cs typeface="Gill Sans"/>
              </a:rPr>
              <a:t>ONLY</a:t>
            </a:r>
            <a:r>
              <a:rPr lang="en-US" sz="1800" b="0" kern="0" dirty="0">
                <a:solidFill>
                  <a:srgbClr val="FFFFFF"/>
                </a:solidFill>
                <a:latin typeface="Gill Sans"/>
                <a:cs typeface="Gill Sans"/>
              </a:rPr>
              <a:t> be done </a:t>
            </a:r>
            <a:r>
              <a:rPr lang="en-US" sz="1800" kern="0" dirty="0">
                <a:solidFill>
                  <a:srgbClr val="FFFFFF"/>
                </a:solidFill>
                <a:latin typeface="Gill Sans"/>
                <a:cs typeface="Gill Sans"/>
              </a:rPr>
              <a:t>via interrupt/exception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</a:rPr>
              <a:t>One interrupt #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  <a:sym typeface="Wingdings"/>
              </a:rPr>
              <a:t> One kernel function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FFFFFF"/>
                </a:solidFill>
                <a:latin typeface="Gill Sans"/>
                <a:cs typeface="Gill Sans"/>
                <a:sym typeface="Wingdings"/>
              </a:rPr>
              <a:t>Interrupt #0  </a:t>
            </a:r>
            <a:r>
              <a:rPr lang="en-US" sz="1800" b="0" kern="0" dirty="0" err="1">
                <a:solidFill>
                  <a:srgbClr val="FFFFFF"/>
                </a:solidFill>
                <a:latin typeface="Gill Sans"/>
                <a:cs typeface="Gill Sans"/>
                <a:sym typeface="Wingdings"/>
              </a:rPr>
              <a:t>DivideByZero</a:t>
            </a:r>
            <a:r>
              <a:rPr lang="en-US" sz="1800" b="0" kern="0" dirty="0">
                <a:solidFill>
                  <a:srgbClr val="FFFFFF"/>
                </a:solidFill>
                <a:latin typeface="Gill Sans"/>
                <a:cs typeface="Gill Sans"/>
                <a:sym typeface="Wingdings"/>
              </a:rPr>
              <a:t> function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9357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2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BC34BC-15D5-564A-829B-CAAA1A6F0D0E}"/>
              </a:ext>
            </a:extLst>
          </p:cNvPr>
          <p:cNvSpPr txBox="1"/>
          <p:nvPr/>
        </p:nvSpPr>
        <p:spPr>
          <a:xfrm>
            <a:off x="152400" y="5450979"/>
            <a:ext cx="625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x86-64 uses a different set of registers (%</a:t>
            </a:r>
            <a:r>
              <a:rPr lang="en-US" sz="1800" b="0" dirty="0" err="1">
                <a:solidFill>
                  <a:srgbClr val="FF0000"/>
                </a:solidFill>
                <a:latin typeface="Calibri" pitchFamily="34" charset="0"/>
              </a:rPr>
              <a:t>rax</a:t>
            </a:r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, %</a:t>
            </a:r>
            <a:r>
              <a:rPr lang="en-US" sz="1800" b="0" dirty="0" err="1">
                <a:solidFill>
                  <a:srgbClr val="FF0000"/>
                </a:solidFill>
                <a:latin typeface="Calibri" pitchFamily="34" charset="0"/>
              </a:rPr>
              <a:t>rdi</a:t>
            </a:r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, %</a:t>
            </a:r>
            <a:r>
              <a:rPr lang="en-US" sz="1800" b="0" dirty="0" err="1">
                <a:solidFill>
                  <a:srgbClr val="FF0000"/>
                </a:solidFill>
                <a:latin typeface="Calibri" pitchFamily="34" charset="0"/>
              </a:rPr>
              <a:t>rsi</a:t>
            </a:r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, %</a:t>
            </a:r>
            <a:r>
              <a:rPr lang="en-US" sz="1800" b="0" dirty="0" err="1">
                <a:solidFill>
                  <a:srgbClr val="FF0000"/>
                </a:solidFill>
                <a:latin typeface="Calibri" pitchFamily="34" charset="0"/>
              </a:rPr>
              <a:t>rdx</a:t>
            </a:r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, …)</a:t>
            </a:r>
          </a:p>
          <a:p>
            <a:pPr algn="ctr"/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Textbook P730-731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Bottom-Up Description</a:t>
            </a:r>
          </a:p>
        </p:txBody>
      </p:sp>
      <p:pic>
        <p:nvPicPr>
          <p:cNvPr id="4" name="Picture 3" descr="Screen Shot 2014-05-01 at 9.10.5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 r="26180" b="50741"/>
          <a:stretch/>
        </p:blipFill>
        <p:spPr>
          <a:xfrm>
            <a:off x="0" y="2514600"/>
            <a:ext cx="9144000" cy="2936379"/>
          </a:xfrm>
          <a:prstGeom prst="rect">
            <a:avLst/>
          </a:prstGeom>
        </p:spPr>
      </p:pic>
      <p:pic>
        <p:nvPicPr>
          <p:cNvPr id="5" name="Picture 4" descr="Screen Shot 2014-05-01 at 9.10.5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66"/>
          <a:stretch/>
        </p:blipFill>
        <p:spPr>
          <a:xfrm>
            <a:off x="1143000" y="6019800"/>
            <a:ext cx="6959601" cy="4253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1200" y="130968"/>
            <a:ext cx="2674121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"/>
                <a:cs typeface="Gill Sans"/>
              </a:rPr>
              <a:t>x86</a:t>
            </a:r>
            <a:r>
              <a:rPr lang="en-US" sz="2000" dirty="0">
                <a:solidFill>
                  <a:srgbClr val="FF0000"/>
                </a:solidFill>
                <a:latin typeface="Gill Sans"/>
                <a:cs typeface="Gill Sans"/>
              </a:rPr>
              <a:t>_32</a:t>
            </a:r>
            <a:r>
              <a:rPr lang="en-US" sz="1600" dirty="0">
                <a:solidFill>
                  <a:srgbClr val="FF0000"/>
                </a:solidFill>
                <a:latin typeface="Gill Sans"/>
                <a:cs typeface="Gill Sans"/>
              </a:rPr>
              <a:t>:</a:t>
            </a:r>
          </a:p>
          <a:p>
            <a:r>
              <a:rPr lang="en-US" sz="1600" b="0" dirty="0">
                <a:latin typeface="Gill Sans"/>
                <a:cs typeface="Gill Sans"/>
                <a:hlinkClick r:id="rId4"/>
              </a:rPr>
              <a:t>https://en.wikibooks.org/wiki/X86_Assembly/Interfacing_with_Linux</a:t>
            </a:r>
            <a:endParaRPr lang="en-US" sz="1600" b="0" dirty="0">
              <a:latin typeface="Gill Sans"/>
              <a:cs typeface="Gill Sans"/>
            </a:endParaRPr>
          </a:p>
          <a:p>
            <a:r>
              <a:rPr lang="en-US" sz="1600" b="0" dirty="0">
                <a:latin typeface="Gill Sans"/>
                <a:cs typeface="Gill Sans"/>
              </a:rPr>
              <a:t>(We use %</a:t>
            </a:r>
            <a:r>
              <a:rPr lang="en-US" sz="1600" b="0" dirty="0" err="1">
                <a:latin typeface="Gill Sans"/>
                <a:cs typeface="Gill Sans"/>
              </a:rPr>
              <a:t>eax</a:t>
            </a:r>
            <a:r>
              <a:rPr lang="en-US" sz="1600" b="0" dirty="0">
                <a:latin typeface="Gill Sans"/>
                <a:cs typeface="Gill Sans"/>
              </a:rPr>
              <a:t>, %</a:t>
            </a:r>
            <a:r>
              <a:rPr lang="en-US" sz="1600" b="0" dirty="0" err="1">
                <a:latin typeface="Gill Sans"/>
                <a:cs typeface="Gill Sans"/>
              </a:rPr>
              <a:t>ebx</a:t>
            </a:r>
            <a:r>
              <a:rPr lang="en-US" sz="1600" b="0" dirty="0">
                <a:latin typeface="Gill Sans"/>
                <a:cs typeface="Gill Sans"/>
              </a:rPr>
              <a:t>, %</a:t>
            </a:r>
            <a:r>
              <a:rPr lang="en-US" sz="1600" b="0" dirty="0" err="1">
                <a:latin typeface="Gill Sans"/>
                <a:cs typeface="Gill Sans"/>
              </a:rPr>
              <a:t>ecx</a:t>
            </a:r>
            <a:r>
              <a:rPr lang="en-US" sz="1600" b="0" dirty="0">
                <a:latin typeface="Gill Sans"/>
                <a:cs typeface="Gill Sans"/>
              </a:rPr>
              <a:t>)</a:t>
            </a:r>
          </a:p>
          <a:p>
            <a:endParaRPr lang="en-US" sz="1600" b="0" dirty="0"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dirty="0">
                <a:solidFill>
                  <a:srgbClr val="000000"/>
                </a:solidFill>
                <a:latin typeface="Gill Sans"/>
                <a:cs typeface="Gill Sans"/>
              </a:rPr>
              <a:t>In x86_64: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b="0" kern="0" dirty="0" err="1">
                <a:solidFill>
                  <a:srgbClr val="000000"/>
                </a:solidFill>
                <a:latin typeface="Gill Sans"/>
                <a:cs typeface="Gill Sans"/>
              </a:rPr>
              <a:t>syscall</a:t>
            </a:r>
            <a:r>
              <a:rPr lang="en-US" sz="1600" b="0" kern="0" dirty="0">
                <a:solidFill>
                  <a:srgbClr val="000000"/>
                </a:solidFill>
                <a:latin typeface="Gill Sans"/>
                <a:cs typeface="Gill Sans"/>
              </a:rPr>
              <a:t> = </a:t>
            </a:r>
            <a:r>
              <a:rPr lang="en-US" sz="1600" b="0" kern="0" dirty="0" err="1">
                <a:solidFill>
                  <a:srgbClr val="000000"/>
                </a:solidFill>
                <a:latin typeface="Gill Sans"/>
                <a:cs typeface="Gill Sans"/>
              </a:rPr>
              <a:t>int</a:t>
            </a:r>
            <a:r>
              <a:rPr lang="en-US" sz="1600" b="0" kern="0" dirty="0">
                <a:solidFill>
                  <a:srgbClr val="000000"/>
                </a:solidFill>
                <a:latin typeface="Gill Sans"/>
                <a:cs typeface="Gill Sans"/>
              </a:rPr>
              <a:t> 0x80</a:t>
            </a:r>
          </a:p>
          <a:p>
            <a:endParaRPr lang="en-US" sz="1600" b="0" dirty="0">
              <a:latin typeface="Gill Sans"/>
              <a:cs typeface="Gill Sans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3780949" y="1828800"/>
            <a:ext cx="1734501" cy="809137"/>
          </a:xfrm>
          <a:prstGeom prst="wedgeEllipseCallout">
            <a:avLst>
              <a:gd name="adj1" fmla="val -22041"/>
              <a:gd name="adj2" fmla="val 74802"/>
            </a:avLst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3 arguments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4033314" y="5165326"/>
            <a:ext cx="3205686" cy="809137"/>
          </a:xfrm>
          <a:prstGeom prst="wedgeEllipseCallout">
            <a:avLst>
              <a:gd name="adj1" fmla="val -37510"/>
              <a:gd name="adj2" fmla="val -109802"/>
            </a:avLst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Why 4 registers?</a:t>
            </a:r>
          </a:p>
        </p:txBody>
      </p:sp>
    </p:spTree>
    <p:extLst>
      <p:ext uri="{BB962C8B-B14F-4D97-AF65-F5344CB8AC3E}">
        <p14:creationId xmlns:p14="http://schemas.microsoft.com/office/powerpoint/2010/main" val="366019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18213</TotalTime>
  <Words>3315</Words>
  <Application>Microsoft Macintosh PowerPoint</Application>
  <PresentationFormat>On-screen Show (4:3)</PresentationFormat>
  <Paragraphs>628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Monao</vt:lpstr>
      <vt:lpstr>Arial</vt:lpstr>
      <vt:lpstr>Arial Narrow</vt:lpstr>
      <vt:lpstr>Calibri</vt:lpstr>
      <vt:lpstr>Courier New</vt:lpstr>
      <vt:lpstr>Gill Sans</vt:lpstr>
      <vt:lpstr>Monaco</vt:lpstr>
      <vt:lpstr>Times New Roman</vt:lpstr>
      <vt:lpstr>Wingdings</vt:lpstr>
      <vt:lpstr>Wingdings 2</vt:lpstr>
      <vt:lpstr>template2007</vt:lpstr>
      <vt:lpstr>1_template2007</vt:lpstr>
      <vt:lpstr>OS2: System Calls and Processes Chapter 8.2-8.3   [Show Slide 22 – before class starts]  </vt:lpstr>
      <vt:lpstr>System Calls</vt:lpstr>
      <vt:lpstr>System Calls</vt:lpstr>
      <vt:lpstr>Opening and writing files </vt:lpstr>
      <vt:lpstr>System calls          vs.           library calls</vt:lpstr>
      <vt:lpstr>Library       vs.      Systems calls</vt:lpstr>
      <vt:lpstr>System calls</vt:lpstr>
      <vt:lpstr>System Calls</vt:lpstr>
      <vt:lpstr>System Calls</vt:lpstr>
      <vt:lpstr>Two-level indirection</vt:lpstr>
      <vt:lpstr>Two-level indirection</vt:lpstr>
      <vt:lpstr>Making write system call</vt:lpstr>
      <vt:lpstr>Systems calls</vt:lpstr>
      <vt:lpstr>Making exit system call</vt:lpstr>
      <vt:lpstr>User and Kernel Mode</vt:lpstr>
      <vt:lpstr>User vs. System/Kernel Mode</vt:lpstr>
      <vt:lpstr>User vs. Kernel Mode</vt:lpstr>
      <vt:lpstr>User and kernel mode</vt:lpstr>
      <vt:lpstr>Why should you care about sys/libcalls?</vt:lpstr>
      <vt:lpstr>Why should you care?</vt:lpstr>
      <vt:lpstr>System call vs. library call</vt:lpstr>
      <vt:lpstr>Processes</vt:lpstr>
      <vt:lpstr>Program vs. Process</vt:lpstr>
      <vt:lpstr>Program vs. Process</vt:lpstr>
      <vt:lpstr>1 firefox program, 3 processes</vt:lpstr>
      <vt:lpstr>Process State (PID, PC, …)</vt:lpstr>
      <vt:lpstr>Ex Process State: Stack and Heap</vt:lpstr>
      <vt:lpstr>Extra</vt:lpstr>
      <vt:lpstr>Processes (Summary) </vt:lpstr>
      <vt:lpstr>Multi-tasking/multi-programming</vt:lpstr>
      <vt:lpstr>Context Switching</vt:lpstr>
      <vt:lpstr>Concurrent Processes</vt:lpstr>
      <vt:lpstr>User View of Concurrent Processes</vt:lpstr>
      <vt:lpstr>Process State: Process Address Space (A Simple View)</vt:lpstr>
      <vt:lpstr>Process Address Space</vt:lpstr>
      <vt:lpstr>Process Address Space</vt:lpstr>
      <vt:lpstr>Where are they in memory?</vt:lpstr>
      <vt:lpstr>Another view: Process as an abstraction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Junchen Jiang</cp:lastModifiedBy>
  <cp:revision>1443</cp:revision>
  <cp:lastPrinted>1999-09-20T15:19:18Z</cp:lastPrinted>
  <dcterms:created xsi:type="dcterms:W3CDTF">2011-01-05T23:04:21Z</dcterms:created>
  <dcterms:modified xsi:type="dcterms:W3CDTF">2020-05-06T19:44:12Z</dcterms:modified>
</cp:coreProperties>
</file>