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49"/>
  </p:notesMasterIdLst>
  <p:handoutMasterIdLst>
    <p:handoutMasterId r:id="rId50"/>
  </p:handoutMasterIdLst>
  <p:sldIdLst>
    <p:sldId id="1307" r:id="rId3"/>
    <p:sldId id="1306" r:id="rId4"/>
    <p:sldId id="1300" r:id="rId5"/>
    <p:sldId id="1301" r:id="rId6"/>
    <p:sldId id="1302" r:id="rId7"/>
    <p:sldId id="1367" r:id="rId8"/>
    <p:sldId id="1344" r:id="rId9"/>
    <p:sldId id="1362" r:id="rId10"/>
    <p:sldId id="1345" r:id="rId11"/>
    <p:sldId id="1360" r:id="rId12"/>
    <p:sldId id="1341" r:id="rId13"/>
    <p:sldId id="1361" r:id="rId14"/>
    <p:sldId id="1363" r:id="rId15"/>
    <p:sldId id="1364" r:id="rId16"/>
    <p:sldId id="1365" r:id="rId17"/>
    <p:sldId id="1340" r:id="rId18"/>
    <p:sldId id="1308" r:id="rId19"/>
    <p:sldId id="1342" r:id="rId20"/>
    <p:sldId id="1309" r:id="rId21"/>
    <p:sldId id="1380" r:id="rId22"/>
    <p:sldId id="1304" r:id="rId23"/>
    <p:sldId id="1366" r:id="rId24"/>
    <p:sldId id="1372" r:id="rId25"/>
    <p:sldId id="1378" r:id="rId26"/>
    <p:sldId id="1370" r:id="rId27"/>
    <p:sldId id="1369" r:id="rId28"/>
    <p:sldId id="1311" r:id="rId29"/>
    <p:sldId id="1330" r:id="rId30"/>
    <p:sldId id="1332" r:id="rId31"/>
    <p:sldId id="1331" r:id="rId32"/>
    <p:sldId id="1354" r:id="rId33"/>
    <p:sldId id="1336" r:id="rId34"/>
    <p:sldId id="1335" r:id="rId35"/>
    <p:sldId id="1355" r:id="rId36"/>
    <p:sldId id="1379" r:id="rId37"/>
    <p:sldId id="1376" r:id="rId38"/>
    <p:sldId id="1352" r:id="rId39"/>
    <p:sldId id="1373" r:id="rId40"/>
    <p:sldId id="1374" r:id="rId41"/>
    <p:sldId id="1375" r:id="rId42"/>
    <p:sldId id="1348" r:id="rId43"/>
    <p:sldId id="1349" r:id="rId44"/>
    <p:sldId id="1350" r:id="rId45"/>
    <p:sldId id="1351" r:id="rId46"/>
    <p:sldId id="1377" r:id="rId47"/>
    <p:sldId id="1338" r:id="rId48"/>
  </p:sldIdLst>
  <p:sldSz cx="9144000" cy="6858000" type="screen4x3"/>
  <p:notesSz cx="7302500" cy="9586913"/>
  <p:custDataLst>
    <p:tags r:id="rId5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5CD"/>
    <a:srgbClr val="990000"/>
    <a:srgbClr val="D5F1CF"/>
    <a:srgbClr val="F1C7C7"/>
    <a:srgbClr val="E9E1C9"/>
    <a:srgbClr val="F6F5BD"/>
    <a:srgbClr val="DED8C4"/>
    <a:srgbClr val="E7DDBB"/>
    <a:srgbClr val="DDCE9F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5" autoAdjust="0"/>
    <p:restoredTop sz="90791" autoAdjust="0"/>
  </p:normalViewPr>
  <p:slideViewPr>
    <p:cSldViewPr snapToObjects="1">
      <p:cViewPr>
        <p:scale>
          <a:sx n="140" d="100"/>
          <a:sy n="140" d="100"/>
        </p:scale>
        <p:origin x="776" y="760"/>
      </p:cViewPr>
      <p:guideLst>
        <p:guide orient="horz" pos="39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31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3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Yes, no, 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signals defined in POSIX standard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</a:t>
            </a:r>
            <a:r>
              <a:rPr lang="en-US" baseline="0" dirty="0"/>
              <a:t> an </a:t>
            </a:r>
            <a:r>
              <a:rPr lang="en-US" baseline="0" dirty="0" err="1"/>
              <a:t>exampel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6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cmd</a:t>
            </a:r>
            <a:r>
              <a:rPr lang="en-US" dirty="0"/>
              <a:t>” can be built-in commands such as “echo”,</a:t>
            </a:r>
            <a:r>
              <a:rPr lang="en-US" baseline="0" dirty="0"/>
              <a:t> “cd”, “</a:t>
            </a:r>
            <a:r>
              <a:rPr lang="en-US" baseline="0" dirty="0" err="1"/>
              <a:t>pwd</a:t>
            </a:r>
            <a:r>
              <a:rPr lang="en-US" baseline="0" dirty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6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18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times will we print L0, L1, and Bye?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times will we print L0, L1, and Bye?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19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order cannot be known for sure.</a:t>
            </a:r>
          </a:p>
          <a:p>
            <a:r>
              <a:rPr lang="en-US" dirty="0"/>
              <a:t>Adding print statements may change the order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order cannot be known for sure.</a:t>
            </a:r>
          </a:p>
          <a:p>
            <a:r>
              <a:rPr lang="en-US" dirty="0"/>
              <a:t>Adding print statements may change the order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7982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2416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147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829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672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828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739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4992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237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6059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4256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137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7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solidFill>
                <a:srgbClr val="99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lang="en-US" sz="1000" smtClean="0">
                <a:solidFill>
                  <a:srgbClr val="99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solidFill>
                <a:srgbClr val="99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  <p:extLst>
      <p:ext uri="{BB962C8B-B14F-4D97-AF65-F5344CB8AC3E}">
        <p14:creationId xmlns:p14="http://schemas.microsoft.com/office/powerpoint/2010/main" val="105576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app.cs.cmu.edu/public/waside/waside-graphs.pdf" TargetMode="External"/><Relationship Id="rId4" Type="http://schemas.openxmlformats.org/officeDocument/2006/relationships/hyperlink" Target="http://csapp.cs.cmu.edu/public/waside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public/waside/waside-graph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public/waside/waside-graph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almossawi.com/firefox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br>
              <a:rPr lang="en-US" dirty="0"/>
            </a:br>
            <a:r>
              <a:rPr lang="en-US" dirty="0"/>
              <a:t>OS3: Fork, </a:t>
            </a:r>
            <a:r>
              <a:rPr lang="en-US" dirty="0" err="1"/>
              <a:t>execve</a:t>
            </a:r>
            <a:r>
              <a:rPr lang="en-US" dirty="0"/>
              <a:t>, and signals 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CMSC 15400: Introduction to Computer Systems</a:t>
            </a:r>
            <a:br>
              <a:rPr lang="en-US" sz="2000" b="0" dirty="0"/>
            </a:br>
            <a:r>
              <a:rPr lang="en-US" sz="2000" dirty="0"/>
              <a:t>Chapter 8.4 – 8.5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r>
              <a:rPr lang="en-US" b="1" dirty="0"/>
              <a:t>Instructor:</a:t>
            </a:r>
            <a:r>
              <a:rPr lang="en-US" dirty="0"/>
              <a:t> </a:t>
            </a:r>
          </a:p>
          <a:p>
            <a:r>
              <a:rPr lang="en-US" dirty="0" err="1"/>
              <a:t>Haryadi</a:t>
            </a:r>
            <a:r>
              <a:rPr lang="en-US" dirty="0"/>
              <a:t> </a:t>
            </a:r>
            <a:r>
              <a:rPr lang="en-US" dirty="0" err="1"/>
              <a:t>Gunawi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315001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 in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0150"/>
            <a:ext cx="4632325" cy="1162050"/>
          </a:xfrm>
        </p:spPr>
        <p:txBody>
          <a:bodyPr/>
          <a:lstStyle/>
          <a:p>
            <a:r>
              <a:rPr lang="en-US" dirty="0"/>
              <a:t>% </a:t>
            </a:r>
            <a:r>
              <a:rPr lang="en-US" dirty="0" err="1"/>
              <a:t>myprog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774" y="1828800"/>
            <a:ext cx="5914825" cy="353943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Monaco"/>
                <a:cs typeface="Monaco"/>
              </a:rPr>
              <a:t>SHELL CODE: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While (true) {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(“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My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pid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is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” +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getpid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());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Monaco"/>
                <a:cs typeface="Monaco"/>
              </a:rPr>
              <a:t>//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Monaco"/>
                <a:cs typeface="Monaco"/>
              </a:rPr>
              <a:t>pid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Monaco"/>
                <a:cs typeface="Monaco"/>
              </a:rPr>
              <a:t>???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getNewCommand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();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// execute the command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77000" y="977073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66505" y="977073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OS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66505" y="5732013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code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80170" y="4806378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 stack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80170" y="5273070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heap</a:t>
            </a:r>
          </a:p>
        </p:txBody>
      </p:sp>
    </p:spTree>
    <p:extLst>
      <p:ext uri="{BB962C8B-B14F-4D97-AF65-F5344CB8AC3E}">
        <p14:creationId xmlns:p14="http://schemas.microsoft.com/office/powerpoint/2010/main" val="83182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 in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0150"/>
            <a:ext cx="4632325" cy="1162050"/>
          </a:xfrm>
        </p:spPr>
        <p:txBody>
          <a:bodyPr/>
          <a:lstStyle/>
          <a:p>
            <a:r>
              <a:rPr lang="en-US" dirty="0"/>
              <a:t>% </a:t>
            </a:r>
            <a:r>
              <a:rPr lang="en-US" dirty="0" err="1"/>
              <a:t>myprog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774" y="1828800"/>
            <a:ext cx="5914825" cy="3046988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Monaco"/>
                <a:cs typeface="Monaco"/>
              </a:rPr>
              <a:t>SHELL CODE: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While (true) {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getNewCommand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();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if (</a:t>
            </a:r>
            <a:r>
              <a:rPr lang="en-US" sz="1600" i="1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i="1" dirty="0">
                <a:solidFill>
                  <a:srgbClr val="000000"/>
                </a:solidFill>
                <a:latin typeface="Monaco"/>
                <a:cs typeface="Monaco"/>
              </a:rPr>
              <a:t> is a program path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 {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ret = </a:t>
            </a:r>
            <a:r>
              <a:rPr lang="en-US" sz="1600" u="sng" dirty="0">
                <a:solidFill>
                  <a:srgbClr val="FF0000"/>
                </a:solidFill>
                <a:latin typeface="Monaco"/>
                <a:cs typeface="Monaco"/>
              </a:rPr>
              <a:t>fork();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(if “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cmd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” is a program)</a:t>
            </a:r>
          </a:p>
          <a:p>
            <a:endParaRPr lang="en-US" sz="1600" u="sng" dirty="0">
              <a:solidFill>
                <a:srgbClr val="FF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...</a:t>
            </a:r>
            <a:endParaRPr lang="en-US" sz="1600" i="1" dirty="0">
              <a:solidFill>
                <a:srgbClr val="BFBFBF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77000" y="977073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66505" y="977073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OS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66505" y="2237744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stack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66505" y="5732013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code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80170" y="4806378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 stack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80170" y="5273070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heap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57322" y="2677495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heap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57322" y="3124200"/>
            <a:ext cx="1905000" cy="42666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code</a:t>
            </a:r>
          </a:p>
        </p:txBody>
      </p:sp>
    </p:spTree>
    <p:extLst>
      <p:ext uri="{BB962C8B-B14F-4D97-AF65-F5344CB8AC3E}">
        <p14:creationId xmlns:p14="http://schemas.microsoft.com/office/powerpoint/2010/main" val="31624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 in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0150"/>
            <a:ext cx="4632325" cy="1162050"/>
          </a:xfrm>
        </p:spPr>
        <p:txBody>
          <a:bodyPr/>
          <a:lstStyle/>
          <a:p>
            <a:r>
              <a:rPr lang="en-US" dirty="0"/>
              <a:t>% </a:t>
            </a:r>
            <a:r>
              <a:rPr lang="en-US" dirty="0" err="1"/>
              <a:t>myprog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774" y="1828800"/>
            <a:ext cx="5914825" cy="4524316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Monaco"/>
                <a:cs typeface="Monaco"/>
              </a:rPr>
              <a:t>SHELL CODE: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While (true) {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getNewCommand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();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if 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is a program) {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ret = </a:t>
            </a:r>
            <a:r>
              <a:rPr lang="en-US" sz="1600" u="sng" dirty="0">
                <a:latin typeface="Monaco"/>
                <a:cs typeface="Monaco"/>
              </a:rPr>
              <a:t>fork();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(if “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cmd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” is a program)</a:t>
            </a:r>
          </a:p>
          <a:p>
            <a:endParaRPr lang="en-US" sz="1600" u="sng" dirty="0">
              <a:solidFill>
                <a:srgbClr val="FF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(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ret == 0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 {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the child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{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ret == 88 (child’s 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pid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)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77000" y="977073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66505" y="977073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OS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66505" y="2237744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stack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66505" y="5732013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code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80170" y="4806378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 stack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80170" y="5273070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heap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57322" y="2677495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heap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57322" y="3124200"/>
            <a:ext cx="1905000" cy="42666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code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53400" y="2210404"/>
            <a:ext cx="828583" cy="303591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et=??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53400" y="4791655"/>
            <a:ext cx="828583" cy="303591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et=??</a:t>
            </a:r>
          </a:p>
        </p:txBody>
      </p:sp>
    </p:spTree>
    <p:extLst>
      <p:ext uri="{BB962C8B-B14F-4D97-AF65-F5344CB8AC3E}">
        <p14:creationId xmlns:p14="http://schemas.microsoft.com/office/powerpoint/2010/main" val="353471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 in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0150"/>
            <a:ext cx="4632325" cy="1162050"/>
          </a:xfrm>
        </p:spPr>
        <p:txBody>
          <a:bodyPr/>
          <a:lstStyle/>
          <a:p>
            <a:r>
              <a:rPr lang="en-US" dirty="0"/>
              <a:t>% </a:t>
            </a:r>
            <a:r>
              <a:rPr lang="en-US" dirty="0" err="1"/>
              <a:t>myprog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774" y="1828800"/>
            <a:ext cx="5914825" cy="452431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Monaco"/>
                <a:cs typeface="Monaco"/>
              </a:rPr>
              <a:t>SHELL CODE: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While (true) {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getNewCommand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();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if 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is a program) {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ret = </a:t>
            </a:r>
            <a:r>
              <a:rPr lang="en-US" sz="1600" u="sng" dirty="0">
                <a:solidFill>
                  <a:srgbClr val="000000"/>
                </a:solidFill>
                <a:latin typeface="Monaco"/>
                <a:cs typeface="Monaco"/>
              </a:rPr>
              <a:t>fork();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(if “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cmd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” is a program)</a:t>
            </a:r>
          </a:p>
          <a:p>
            <a:endParaRPr lang="en-US" sz="1600" u="sng" dirty="0">
              <a:solidFill>
                <a:srgbClr val="FF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if (ret == 0) {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the child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{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ret == 88 (child’s 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pid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)</a:t>
            </a:r>
          </a:p>
          <a:p>
            <a:r>
              <a:rPr lang="en-US" sz="1600" i="1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Monaco"/>
                <a:cs typeface="Monaco"/>
              </a:rPr>
              <a:t>  // I’m still the parent (the shell), </a:t>
            </a:r>
          </a:p>
          <a:p>
            <a:r>
              <a:rPr lang="en-US" sz="1600" dirty="0">
                <a:latin typeface="Monaco"/>
                <a:cs typeface="Monaco"/>
              </a:rPr>
              <a:t>   </a:t>
            </a:r>
            <a:r>
              <a:rPr lang="en-US" sz="1600" dirty="0" err="1">
                <a:latin typeface="Monaco"/>
                <a:cs typeface="Monaco"/>
              </a:rPr>
              <a:t>printf</a:t>
            </a:r>
            <a:r>
              <a:rPr lang="en-US" sz="1600" dirty="0">
                <a:latin typeface="Monaco"/>
                <a:cs typeface="Monaco"/>
              </a:rPr>
              <a:t>(“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My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pid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is</a:t>
            </a:r>
            <a:r>
              <a:rPr lang="en-US" sz="1600" dirty="0">
                <a:latin typeface="Monaco"/>
                <a:cs typeface="Monaco"/>
              </a:rPr>
              <a:t>” +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getpid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()</a:t>
            </a:r>
            <a:r>
              <a:rPr lang="en-US" sz="1600" dirty="0">
                <a:latin typeface="Monaco"/>
                <a:cs typeface="Monaco"/>
              </a:rPr>
              <a:t>); </a:t>
            </a:r>
            <a:r>
              <a:rPr lang="en-US" sz="1600" i="1" dirty="0">
                <a:latin typeface="Monaco"/>
                <a:cs typeface="Monaco"/>
              </a:rPr>
              <a:t>// </a:t>
            </a:r>
            <a:r>
              <a:rPr lang="en-US" sz="1600" i="1" dirty="0" err="1">
                <a:latin typeface="Monaco"/>
                <a:cs typeface="Monaco"/>
              </a:rPr>
              <a:t>pid</a:t>
            </a:r>
            <a:r>
              <a:rPr lang="en-US" sz="1600" i="1" dirty="0">
                <a:latin typeface="Monaco"/>
                <a:cs typeface="Monaco"/>
              </a:rPr>
              <a:t>=</a:t>
            </a:r>
            <a:r>
              <a:rPr lang="en-US" sz="1600" i="1" dirty="0">
                <a:solidFill>
                  <a:srgbClr val="FF0000"/>
                </a:solidFill>
                <a:latin typeface="Monaco"/>
                <a:cs typeface="Monaco"/>
              </a:rPr>
              <a:t>77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77000" y="977073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66505" y="977073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OS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66505" y="2237744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stack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66505" y="5732013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code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80170" y="4806378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 stack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80170" y="5273070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heap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57322" y="2677495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heap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57322" y="3124200"/>
            <a:ext cx="1905000" cy="42666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code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7200" y="2210404"/>
            <a:ext cx="904783" cy="303591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et=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77200" y="4791655"/>
            <a:ext cx="904783" cy="303591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et=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2594098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 in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0150"/>
            <a:ext cx="4632325" cy="1162050"/>
          </a:xfrm>
        </p:spPr>
        <p:txBody>
          <a:bodyPr/>
          <a:lstStyle/>
          <a:p>
            <a:r>
              <a:rPr lang="en-US" dirty="0"/>
              <a:t>% </a:t>
            </a:r>
            <a:r>
              <a:rPr lang="en-US" dirty="0" err="1"/>
              <a:t>myprog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774" y="1828800"/>
            <a:ext cx="5914825" cy="4278094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Monaco"/>
                <a:cs typeface="Monaco"/>
              </a:rPr>
              <a:t>SHELL CODE: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While (true) {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getNewCommand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();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if 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is a program) {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ret = </a:t>
            </a:r>
            <a:r>
              <a:rPr lang="en-US" sz="1600" u="sng" dirty="0">
                <a:solidFill>
                  <a:srgbClr val="FF0000"/>
                </a:solidFill>
                <a:latin typeface="Monaco"/>
                <a:cs typeface="Monaco"/>
              </a:rPr>
              <a:t>fork();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(if “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cmd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” is a program)</a:t>
            </a:r>
          </a:p>
          <a:p>
            <a:endParaRPr lang="en-US" sz="1600" u="sng" dirty="0">
              <a:solidFill>
                <a:srgbClr val="FF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if (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ret == 0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 {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the child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(“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My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pid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is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” +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getpid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()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);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pid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 </a:t>
            </a:r>
            <a:r>
              <a:rPr lang="en-US" sz="1600" i="1" dirty="0">
                <a:solidFill>
                  <a:srgbClr val="FF0000"/>
                </a:solidFill>
                <a:latin typeface="Monaco"/>
                <a:cs typeface="Monaco"/>
              </a:rPr>
              <a:t>= 88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...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else {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ret == 88 (child’s 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pid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)</a:t>
            </a:r>
          </a:p>
          <a:p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   // I’m the parent (the shell), 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77000" y="977073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66505" y="977073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OS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66505" y="2237744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stack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66505" y="5732013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code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80170" y="4806378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 stack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80170" y="5273070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heap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57322" y="2677495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heap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57322" y="3124200"/>
            <a:ext cx="1905000" cy="42666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code</a:t>
            </a:r>
          </a:p>
        </p:txBody>
      </p:sp>
    </p:spTree>
    <p:extLst>
      <p:ext uri="{BB962C8B-B14F-4D97-AF65-F5344CB8AC3E}">
        <p14:creationId xmlns:p14="http://schemas.microsoft.com/office/powerpoint/2010/main" val="259409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 in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0150"/>
            <a:ext cx="4632325" cy="1162050"/>
          </a:xfrm>
        </p:spPr>
        <p:txBody>
          <a:bodyPr/>
          <a:lstStyle/>
          <a:p>
            <a:r>
              <a:rPr lang="en-US" dirty="0"/>
              <a:t>% </a:t>
            </a:r>
            <a:r>
              <a:rPr lang="en-US" dirty="0" err="1"/>
              <a:t>myprog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774" y="1828800"/>
            <a:ext cx="5914825" cy="4770537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Monaco"/>
                <a:cs typeface="Monaco"/>
              </a:rPr>
              <a:t>SHELL CODE: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While (true) {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getNewCommand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();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if 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is a program) {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ret </a:t>
            </a:r>
            <a:r>
              <a:rPr lang="en-US" sz="1600" dirty="0">
                <a:latin typeface="Monaco"/>
                <a:cs typeface="Monaco"/>
              </a:rPr>
              <a:t>= </a:t>
            </a:r>
            <a:r>
              <a:rPr lang="en-US" sz="1600" u="sng" dirty="0">
                <a:latin typeface="Monaco"/>
                <a:cs typeface="Monaco"/>
              </a:rPr>
              <a:t>fork();</a:t>
            </a:r>
            <a:r>
              <a:rPr lang="en-US" sz="1600" dirty="0">
                <a:latin typeface="Monaco"/>
                <a:cs typeface="Monaco"/>
              </a:rPr>
              <a:t>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(if “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cmd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” is a program)</a:t>
            </a:r>
          </a:p>
          <a:p>
            <a:endParaRPr lang="en-US" sz="1600" u="sng" dirty="0">
              <a:solidFill>
                <a:srgbClr val="FF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if (ret == 0) {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the child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(“My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is” +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getpid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());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pid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???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</a:t>
            </a:r>
            <a:r>
              <a:rPr lang="en-US" sz="1600" u="sng" dirty="0" err="1">
                <a:solidFill>
                  <a:srgbClr val="FF0000"/>
                </a:solidFill>
                <a:latin typeface="Monaco"/>
                <a:cs typeface="Monaco"/>
              </a:rPr>
              <a:t>execve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(</a:t>
            </a:r>
            <a:r>
              <a:rPr lang="en-US" sz="1600" u="sng" dirty="0" err="1">
                <a:solidFill>
                  <a:srgbClr val="FF6600"/>
                </a:solidFill>
                <a:latin typeface="Monaco"/>
                <a:cs typeface="Monaco"/>
              </a:rPr>
              <a:t>cmd</a:t>
            </a:r>
            <a:r>
              <a:rPr lang="en-US" sz="1600" u="sng" dirty="0">
                <a:solidFill>
                  <a:srgbClr val="FF6600"/>
                </a:solidFill>
                <a:latin typeface="Monaco"/>
                <a:cs typeface="Monaco"/>
              </a:rPr>
              <a:t>,</a:t>
            </a:r>
            <a:r>
              <a:rPr lang="en-US" sz="1600" dirty="0">
                <a:solidFill>
                  <a:srgbClr val="FF6600"/>
                </a:solidFill>
                <a:latin typeface="Monaco"/>
                <a:cs typeface="Monaco"/>
              </a:rPr>
              <a:t> …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OS will jump to the main() </a:t>
            </a:r>
          </a:p>
          <a:p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   // in the program in “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cmd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” string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else {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ret == 88 (child’s 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pid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)</a:t>
            </a:r>
          </a:p>
          <a:p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   // I’m the parent (the shell), 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77000" y="977073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66505" y="977073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OS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66505" y="2237744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stack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66505" y="5732013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code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80170" y="4806378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 stack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80170" y="5273070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heap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57322" y="2677495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heap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57322" y="3124200"/>
            <a:ext cx="1905000" cy="42666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code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29400" y="3210159"/>
            <a:ext cx="1905000" cy="42666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code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629400" y="2752499"/>
            <a:ext cx="1905000" cy="42666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heap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629400" y="2284230"/>
            <a:ext cx="1905000" cy="42666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stack</a:t>
            </a:r>
          </a:p>
        </p:txBody>
      </p:sp>
    </p:spTree>
    <p:extLst>
      <p:ext uri="{BB962C8B-B14F-4D97-AF65-F5344CB8AC3E}">
        <p14:creationId xmlns:p14="http://schemas.microsoft.com/office/powerpoint/2010/main" val="259409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6512"/>
          <a:stretch/>
        </p:blipFill>
        <p:spPr>
          <a:xfrm>
            <a:off x="378081" y="2001764"/>
            <a:ext cx="8262197" cy="4018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50758" y="4100830"/>
            <a:ext cx="1401221" cy="2105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75587" flipH="1">
            <a:off x="5719537" y="2608371"/>
            <a:ext cx="1147106" cy="1723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52617" flipH="1">
            <a:off x="2458927" y="2604046"/>
            <a:ext cx="997631" cy="149917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65147" y="4029756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ret = fork()</a:t>
            </a:r>
          </a:p>
        </p:txBody>
      </p:sp>
      <p:pic>
        <p:nvPicPr>
          <p:cNvPr id="7" name="Picture 6" descr="Screen shot 2014-05-07 at 8.58.3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0745">
            <a:off x="5671697" y="2157804"/>
            <a:ext cx="1361627" cy="1714896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 rot="19955811">
            <a:off x="4882534" y="2065101"/>
            <a:ext cx="2008281" cy="42666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execve</a:t>
            </a:r>
            <a:r>
              <a:rPr lang="en-US" sz="1800" b="0" dirty="0">
                <a:latin typeface="Gill Sans"/>
                <a:cs typeface="Gill Sans"/>
              </a:rPr>
              <a:t>(</a:t>
            </a:r>
            <a:r>
              <a:rPr lang="en-US" sz="1800" b="0" dirty="0" err="1">
                <a:latin typeface="Gill Sans"/>
                <a:cs typeface="Gill Sans"/>
              </a:rPr>
              <a:t>redcar</a:t>
            </a:r>
            <a:r>
              <a:rPr lang="en-US" sz="1800" b="0" dirty="0">
                <a:latin typeface="Gill Sans"/>
                <a:cs typeface="Gill Sans"/>
              </a:rPr>
              <a:t>)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44827" y="6243306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PID: 77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rot="1709667">
            <a:off x="993834" y="3523960"/>
            <a:ext cx="2217829" cy="721261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ret ==  (positive value)</a:t>
            </a:r>
          </a:p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(ret = PID of child, 88)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 rot="19455389">
            <a:off x="5923826" y="3816424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ret == “0”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258836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(the road is the sequence of instructions)</a:t>
            </a:r>
          </a:p>
        </p:txBody>
      </p:sp>
    </p:spTree>
    <p:extLst>
      <p:ext uri="{BB962C8B-B14F-4D97-AF65-F5344CB8AC3E}">
        <p14:creationId xmlns:p14="http://schemas.microsoft.com/office/powerpoint/2010/main" val="20483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5089525" cy="573088"/>
          </a:xfrm>
        </p:spPr>
        <p:txBody>
          <a:bodyPr/>
          <a:lstStyle/>
          <a:p>
            <a:r>
              <a:rPr lang="en-US"/>
              <a:t>Fork Example #2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838200" y="1990626"/>
            <a:ext cx="2678062" cy="341632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fork_ex2()</a:t>
            </a:r>
          </a:p>
          <a:p>
            <a:r>
              <a:rPr lang="en-US" sz="1800" dirty="0">
                <a:latin typeface="Courier New" pitchFamily="49" charset="0"/>
              </a:rPr>
              <a:t>{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("L0");</a:t>
            </a:r>
          </a:p>
          <a:p>
            <a:r>
              <a:rPr lang="en-US" sz="1800" dirty="0">
                <a:latin typeface="Courier New" pitchFamily="49" charset="0"/>
              </a:rPr>
              <a:t>   </a:t>
            </a:r>
          </a:p>
          <a:p>
            <a:r>
              <a:rPr lang="en-US" sz="1800" dirty="0">
                <a:latin typeface="Courier New" pitchFamily="49" charset="0"/>
              </a:rPr>
              <a:t>    fork();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("L1");    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fork();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("Bye");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491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3719" y="1219200"/>
            <a:ext cx="7896225" cy="7715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Both parent and child can continue forking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697537" y="3505200"/>
            <a:ext cx="457200" cy="336550"/>
            <a:chOff x="3072" y="3120"/>
            <a:chExt cx="288" cy="212"/>
          </a:xfrm>
        </p:grpSpPr>
        <p:sp>
          <p:nvSpPr>
            <p:cNvPr id="491527" name="Line 7"/>
            <p:cNvSpPr>
              <a:spLocks noChangeShapeType="1"/>
            </p:cNvSpPr>
            <p:nvPr/>
          </p:nvSpPr>
          <p:spPr bwMode="auto">
            <a:xfrm>
              <a:off x="3120" y="3312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28" name="Text Box 8"/>
            <p:cNvSpPr txBox="1">
              <a:spLocks noChangeArrowheads="1"/>
            </p:cNvSpPr>
            <p:nvPr/>
          </p:nvSpPr>
          <p:spPr bwMode="auto">
            <a:xfrm>
              <a:off x="3072" y="3120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L0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154737" y="2819400"/>
            <a:ext cx="533400" cy="1022350"/>
            <a:chOff x="3360" y="2688"/>
            <a:chExt cx="336" cy="644"/>
          </a:xfrm>
        </p:grpSpPr>
        <p:sp>
          <p:nvSpPr>
            <p:cNvPr id="491526" name="Line 6"/>
            <p:cNvSpPr>
              <a:spLocks noChangeShapeType="1"/>
            </p:cNvSpPr>
            <p:nvPr/>
          </p:nvSpPr>
          <p:spPr bwMode="auto">
            <a:xfrm flipV="1">
              <a:off x="3360" y="2880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360" y="2688"/>
              <a:ext cx="336" cy="644"/>
              <a:chOff x="3360" y="2688"/>
              <a:chExt cx="336" cy="644"/>
            </a:xfrm>
          </p:grpSpPr>
          <p:sp>
            <p:nvSpPr>
              <p:cNvPr id="491529" name="Line 9"/>
              <p:cNvSpPr>
                <a:spLocks noChangeShapeType="1"/>
              </p:cNvSpPr>
              <p:nvPr/>
            </p:nvSpPr>
            <p:spPr bwMode="auto">
              <a:xfrm>
                <a:off x="3360" y="2880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91530" name="Text Box 10"/>
              <p:cNvSpPr txBox="1">
                <a:spLocks noChangeArrowheads="1"/>
              </p:cNvSpPr>
              <p:nvPr/>
            </p:nvSpPr>
            <p:spPr bwMode="auto">
              <a:xfrm>
                <a:off x="3360" y="3120"/>
                <a:ext cx="270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 dirty="0">
                    <a:latin typeface="Courier New" pitchFamily="49" charset="0"/>
                  </a:rPr>
                  <a:t>L1</a:t>
                </a:r>
              </a:p>
            </p:txBody>
          </p:sp>
          <p:sp>
            <p:nvSpPr>
              <p:cNvPr id="491531" name="Text Box 11"/>
              <p:cNvSpPr txBox="1">
                <a:spLocks noChangeArrowheads="1"/>
              </p:cNvSpPr>
              <p:nvPr/>
            </p:nvSpPr>
            <p:spPr bwMode="auto">
              <a:xfrm>
                <a:off x="3360" y="2688"/>
                <a:ext cx="270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L1</a:t>
                </a:r>
              </a:p>
            </p:txBody>
          </p:sp>
          <p:sp>
            <p:nvSpPr>
              <p:cNvPr id="491541" name="Line 21"/>
              <p:cNvSpPr>
                <a:spLocks noChangeShapeType="1"/>
              </p:cNvSpPr>
              <p:nvPr/>
            </p:nvSpPr>
            <p:spPr bwMode="auto">
              <a:xfrm>
                <a:off x="3360" y="3312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88137" y="2514600"/>
            <a:ext cx="627063" cy="1327150"/>
            <a:chOff x="3696" y="2496"/>
            <a:chExt cx="395" cy="836"/>
          </a:xfrm>
        </p:grpSpPr>
        <p:sp>
          <p:nvSpPr>
            <p:cNvPr id="491532" name="Line 12"/>
            <p:cNvSpPr>
              <a:spLocks noChangeShapeType="1"/>
            </p:cNvSpPr>
            <p:nvPr/>
          </p:nvSpPr>
          <p:spPr bwMode="auto">
            <a:xfrm flipV="1">
              <a:off x="3696" y="312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33" name="Line 13"/>
            <p:cNvSpPr>
              <a:spLocks noChangeShapeType="1"/>
            </p:cNvSpPr>
            <p:nvPr/>
          </p:nvSpPr>
          <p:spPr bwMode="auto">
            <a:xfrm flipV="1">
              <a:off x="3696" y="268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34" name="Line 14"/>
            <p:cNvSpPr>
              <a:spLocks noChangeShapeType="1"/>
            </p:cNvSpPr>
            <p:nvPr/>
          </p:nvSpPr>
          <p:spPr bwMode="auto">
            <a:xfrm>
              <a:off x="3696" y="26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35" name="Line 15"/>
            <p:cNvSpPr>
              <a:spLocks noChangeShapeType="1"/>
            </p:cNvSpPr>
            <p:nvPr/>
          </p:nvSpPr>
          <p:spPr bwMode="auto">
            <a:xfrm>
              <a:off x="3696" y="3120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36" name="Text Box 16"/>
            <p:cNvSpPr txBox="1">
              <a:spLocks noChangeArrowheads="1"/>
            </p:cNvSpPr>
            <p:nvPr/>
          </p:nvSpPr>
          <p:spPr bwMode="auto">
            <a:xfrm>
              <a:off x="3744" y="3120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91537" name="Text Box 17"/>
            <p:cNvSpPr txBox="1">
              <a:spLocks noChangeArrowheads="1"/>
            </p:cNvSpPr>
            <p:nvPr/>
          </p:nvSpPr>
          <p:spPr bwMode="auto">
            <a:xfrm>
              <a:off x="3744" y="292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91538" name="Text Box 18"/>
            <p:cNvSpPr txBox="1">
              <a:spLocks noChangeArrowheads="1"/>
            </p:cNvSpPr>
            <p:nvPr/>
          </p:nvSpPr>
          <p:spPr bwMode="auto">
            <a:xfrm>
              <a:off x="3744" y="268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91539" name="Text Box 19"/>
            <p:cNvSpPr txBox="1">
              <a:spLocks noChangeArrowheads="1"/>
            </p:cNvSpPr>
            <p:nvPr/>
          </p:nvSpPr>
          <p:spPr bwMode="auto">
            <a:xfrm>
              <a:off x="3744" y="2496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91542" name="Line 22"/>
            <p:cNvSpPr>
              <a:spLocks noChangeShapeType="1"/>
            </p:cNvSpPr>
            <p:nvPr/>
          </p:nvSpPr>
          <p:spPr bwMode="auto">
            <a:xfrm>
              <a:off x="3696" y="331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44" name="Line 24"/>
            <p:cNvSpPr>
              <a:spLocks noChangeShapeType="1"/>
            </p:cNvSpPr>
            <p:nvPr/>
          </p:nvSpPr>
          <p:spPr bwMode="auto">
            <a:xfrm>
              <a:off x="3696" y="2880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67200" y="4470400"/>
            <a:ext cx="44613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Please read the textbooks “web aside” on process graphs:</a:t>
            </a:r>
            <a:endParaRPr lang="en-US" sz="1400" b="0" dirty="0">
              <a:latin typeface="Calibri" pitchFamily="34" charset="0"/>
            </a:endParaRPr>
          </a:p>
          <a:p>
            <a:r>
              <a:rPr lang="en-US" sz="1400" b="0" dirty="0">
                <a:latin typeface="Calibri" pitchFamily="34" charset="0"/>
                <a:hlinkClick r:id="rId3"/>
              </a:rPr>
              <a:t>http://csapp.cs.cmu.edu/</a:t>
            </a:r>
            <a:r>
              <a:rPr lang="en-US" sz="1400" b="0" dirty="0">
                <a:latin typeface="Calibri" pitchFamily="34" charset="0"/>
              </a:rPr>
              <a:t>            </a:t>
            </a:r>
          </a:p>
          <a:p>
            <a:r>
              <a:rPr lang="en-US" sz="1400" b="0" dirty="0">
                <a:latin typeface="Calibri" pitchFamily="34" charset="0"/>
              </a:rPr>
              <a:t>	“Web Asides” </a:t>
            </a:r>
            <a:r>
              <a:rPr lang="en-US" sz="1400" b="0" dirty="0">
                <a:latin typeface="Calibri" pitchFamily="34" charset="0"/>
                <a:sym typeface="Wingdings"/>
              </a:rPr>
              <a:t></a:t>
            </a:r>
            <a:endParaRPr lang="en-US" sz="1400" b="0" dirty="0">
              <a:latin typeface="Calibri" pitchFamily="34" charset="0"/>
            </a:endParaRPr>
          </a:p>
          <a:p>
            <a:r>
              <a:rPr lang="en-US" sz="1400" b="0" dirty="0">
                <a:latin typeface="Calibri" pitchFamily="34" charset="0"/>
                <a:hlinkClick r:id="rId4"/>
              </a:rPr>
              <a:t>http://csapp.cs.cmu.edu/public/waside.html</a:t>
            </a:r>
            <a:r>
              <a:rPr lang="en-US" sz="1400" b="0" dirty="0">
                <a:latin typeface="Calibri" pitchFamily="34" charset="0"/>
              </a:rPr>
              <a:t> </a:t>
            </a:r>
          </a:p>
          <a:p>
            <a:r>
              <a:rPr lang="en-US" sz="1400" b="0" dirty="0">
                <a:latin typeface="Calibri" pitchFamily="34" charset="0"/>
              </a:rPr>
              <a:t>	“Chapter 8: Exceptional Control Flow; ECF:GRAPHS — Process graphs” </a:t>
            </a:r>
            <a:r>
              <a:rPr lang="en-US" sz="1400" b="0" dirty="0">
                <a:latin typeface="Calibri" pitchFamily="34" charset="0"/>
                <a:sym typeface="Wingdings"/>
              </a:rPr>
              <a:t></a:t>
            </a:r>
          </a:p>
          <a:p>
            <a:r>
              <a:rPr lang="en-US" sz="1400" b="0" dirty="0">
                <a:latin typeface="Calibri" pitchFamily="34" charset="0"/>
                <a:hlinkClick r:id="rId5"/>
              </a:rPr>
              <a:t>http://csapp.cs.cmu.edu/public/waside/waside-graphs.pdf</a:t>
            </a:r>
            <a:endParaRPr lang="en-US" sz="1400" b="0" dirty="0">
              <a:latin typeface="Calibri" pitchFamily="34" charset="0"/>
            </a:endParaRPr>
          </a:p>
          <a:p>
            <a:r>
              <a:rPr lang="en-US" sz="1400" dirty="0">
                <a:latin typeface="Calibri" pitchFamily="34" charset="0"/>
              </a:rPr>
              <a:t>Provides useful further information about the topological sort of nodes in graph</a:t>
            </a:r>
          </a:p>
          <a:p>
            <a:endParaRPr 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086600" cy="573088"/>
          </a:xfrm>
        </p:spPr>
        <p:txBody>
          <a:bodyPr/>
          <a:lstStyle/>
          <a:p>
            <a:r>
              <a:rPr lang="en-US" dirty="0"/>
              <a:t>Fork Example #2 (with </a:t>
            </a:r>
            <a:r>
              <a:rPr lang="en-US" dirty="0" err="1"/>
              <a:t>pid</a:t>
            </a:r>
            <a:r>
              <a:rPr lang="en-US" dirty="0"/>
              <a:t>)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533400" y="2046238"/>
            <a:ext cx="4800600" cy="341632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fork2()</a:t>
            </a:r>
          </a:p>
          <a:p>
            <a:r>
              <a:rPr lang="en-US" sz="1800" dirty="0">
                <a:latin typeface="Courier New" pitchFamily="49" charset="0"/>
              </a:rPr>
              <a:t>{</a:t>
            </a:r>
          </a:p>
          <a:p>
            <a:r>
              <a:rPr lang="en-US" sz="1800" dirty="0">
                <a:latin typeface="Courier New" pitchFamily="49" charset="0"/>
              </a:rPr>
              <a:t>    print("L0 ” + </a:t>
            </a:r>
            <a:r>
              <a:rPr lang="en-US" sz="1800" dirty="0" err="1">
                <a:latin typeface="Courier New" pitchFamily="49" charset="0"/>
              </a:rPr>
              <a:t>getpid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fork();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print("L1 ” + </a:t>
            </a:r>
            <a:r>
              <a:rPr lang="en-US" sz="1800" dirty="0" err="1">
                <a:latin typeface="Courier New" pitchFamily="49" charset="0"/>
              </a:rPr>
              <a:t>getpid</a:t>
            </a:r>
            <a:r>
              <a:rPr lang="en-US" sz="1800" dirty="0">
                <a:latin typeface="Courier New" pitchFamily="49" charset="0"/>
              </a:rPr>
              <a:t>());    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fork();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print("Bye “ + </a:t>
            </a:r>
            <a:r>
              <a:rPr lang="en-US" sz="1800" dirty="0" err="1">
                <a:latin typeface="Courier New" pitchFamily="49" charset="0"/>
              </a:rPr>
              <a:t>getpid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491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3719" y="1219200"/>
            <a:ext cx="7896225" cy="7715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Both parent and child can continue forking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697537" y="3505200"/>
            <a:ext cx="457200" cy="336550"/>
            <a:chOff x="3072" y="3120"/>
            <a:chExt cx="288" cy="212"/>
          </a:xfrm>
        </p:grpSpPr>
        <p:sp>
          <p:nvSpPr>
            <p:cNvPr id="491527" name="Line 7"/>
            <p:cNvSpPr>
              <a:spLocks noChangeShapeType="1"/>
            </p:cNvSpPr>
            <p:nvPr/>
          </p:nvSpPr>
          <p:spPr bwMode="auto">
            <a:xfrm>
              <a:off x="3120" y="3312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28" name="Text Box 8"/>
            <p:cNvSpPr txBox="1">
              <a:spLocks noChangeArrowheads="1"/>
            </p:cNvSpPr>
            <p:nvPr/>
          </p:nvSpPr>
          <p:spPr bwMode="auto">
            <a:xfrm>
              <a:off x="3072" y="3120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L0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154737" y="2819400"/>
            <a:ext cx="533400" cy="1022350"/>
            <a:chOff x="3360" y="2688"/>
            <a:chExt cx="336" cy="644"/>
          </a:xfrm>
        </p:grpSpPr>
        <p:sp>
          <p:nvSpPr>
            <p:cNvPr id="491526" name="Line 6"/>
            <p:cNvSpPr>
              <a:spLocks noChangeShapeType="1"/>
            </p:cNvSpPr>
            <p:nvPr/>
          </p:nvSpPr>
          <p:spPr bwMode="auto">
            <a:xfrm flipV="1">
              <a:off x="3360" y="2880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360" y="2688"/>
              <a:ext cx="336" cy="644"/>
              <a:chOff x="3360" y="2688"/>
              <a:chExt cx="336" cy="644"/>
            </a:xfrm>
          </p:grpSpPr>
          <p:sp>
            <p:nvSpPr>
              <p:cNvPr id="491529" name="Line 9"/>
              <p:cNvSpPr>
                <a:spLocks noChangeShapeType="1"/>
              </p:cNvSpPr>
              <p:nvPr/>
            </p:nvSpPr>
            <p:spPr bwMode="auto">
              <a:xfrm>
                <a:off x="3360" y="2880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91530" name="Text Box 10"/>
              <p:cNvSpPr txBox="1">
                <a:spLocks noChangeArrowheads="1"/>
              </p:cNvSpPr>
              <p:nvPr/>
            </p:nvSpPr>
            <p:spPr bwMode="auto">
              <a:xfrm>
                <a:off x="3360" y="3120"/>
                <a:ext cx="270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 dirty="0">
                    <a:latin typeface="Courier New" pitchFamily="49" charset="0"/>
                  </a:rPr>
                  <a:t>L1</a:t>
                </a:r>
              </a:p>
            </p:txBody>
          </p:sp>
          <p:sp>
            <p:nvSpPr>
              <p:cNvPr id="491531" name="Text Box 11"/>
              <p:cNvSpPr txBox="1">
                <a:spLocks noChangeArrowheads="1"/>
              </p:cNvSpPr>
              <p:nvPr/>
            </p:nvSpPr>
            <p:spPr bwMode="auto">
              <a:xfrm>
                <a:off x="3360" y="2688"/>
                <a:ext cx="270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L1</a:t>
                </a:r>
              </a:p>
            </p:txBody>
          </p:sp>
          <p:sp>
            <p:nvSpPr>
              <p:cNvPr id="491541" name="Line 21"/>
              <p:cNvSpPr>
                <a:spLocks noChangeShapeType="1"/>
              </p:cNvSpPr>
              <p:nvPr/>
            </p:nvSpPr>
            <p:spPr bwMode="auto">
              <a:xfrm>
                <a:off x="3360" y="3312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88137" y="2514600"/>
            <a:ext cx="627063" cy="1327150"/>
            <a:chOff x="3696" y="2496"/>
            <a:chExt cx="395" cy="836"/>
          </a:xfrm>
        </p:grpSpPr>
        <p:sp>
          <p:nvSpPr>
            <p:cNvPr id="491532" name="Line 12"/>
            <p:cNvSpPr>
              <a:spLocks noChangeShapeType="1"/>
            </p:cNvSpPr>
            <p:nvPr/>
          </p:nvSpPr>
          <p:spPr bwMode="auto">
            <a:xfrm flipV="1">
              <a:off x="3696" y="312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33" name="Line 13"/>
            <p:cNvSpPr>
              <a:spLocks noChangeShapeType="1"/>
            </p:cNvSpPr>
            <p:nvPr/>
          </p:nvSpPr>
          <p:spPr bwMode="auto">
            <a:xfrm flipV="1">
              <a:off x="3696" y="268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34" name="Line 14"/>
            <p:cNvSpPr>
              <a:spLocks noChangeShapeType="1"/>
            </p:cNvSpPr>
            <p:nvPr/>
          </p:nvSpPr>
          <p:spPr bwMode="auto">
            <a:xfrm>
              <a:off x="3696" y="26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35" name="Line 15"/>
            <p:cNvSpPr>
              <a:spLocks noChangeShapeType="1"/>
            </p:cNvSpPr>
            <p:nvPr/>
          </p:nvSpPr>
          <p:spPr bwMode="auto">
            <a:xfrm>
              <a:off x="3696" y="3120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36" name="Text Box 16"/>
            <p:cNvSpPr txBox="1">
              <a:spLocks noChangeArrowheads="1"/>
            </p:cNvSpPr>
            <p:nvPr/>
          </p:nvSpPr>
          <p:spPr bwMode="auto">
            <a:xfrm>
              <a:off x="3744" y="3120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91537" name="Text Box 17"/>
            <p:cNvSpPr txBox="1">
              <a:spLocks noChangeArrowheads="1"/>
            </p:cNvSpPr>
            <p:nvPr/>
          </p:nvSpPr>
          <p:spPr bwMode="auto">
            <a:xfrm>
              <a:off x="3744" y="292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91538" name="Text Box 18"/>
            <p:cNvSpPr txBox="1">
              <a:spLocks noChangeArrowheads="1"/>
            </p:cNvSpPr>
            <p:nvPr/>
          </p:nvSpPr>
          <p:spPr bwMode="auto">
            <a:xfrm>
              <a:off x="3744" y="268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91539" name="Text Box 19"/>
            <p:cNvSpPr txBox="1">
              <a:spLocks noChangeArrowheads="1"/>
            </p:cNvSpPr>
            <p:nvPr/>
          </p:nvSpPr>
          <p:spPr bwMode="auto">
            <a:xfrm>
              <a:off x="3744" y="2496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91542" name="Line 22"/>
            <p:cNvSpPr>
              <a:spLocks noChangeShapeType="1"/>
            </p:cNvSpPr>
            <p:nvPr/>
          </p:nvSpPr>
          <p:spPr bwMode="auto">
            <a:xfrm>
              <a:off x="3696" y="331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44" name="Line 24"/>
            <p:cNvSpPr>
              <a:spLocks noChangeShapeType="1"/>
            </p:cNvSpPr>
            <p:nvPr/>
          </p:nvSpPr>
          <p:spPr bwMode="auto">
            <a:xfrm>
              <a:off x="3696" y="2880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896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5089525" cy="573088"/>
          </a:xfrm>
        </p:spPr>
        <p:txBody>
          <a:bodyPr/>
          <a:lstStyle/>
          <a:p>
            <a:r>
              <a:rPr lang="en-US" dirty="0"/>
              <a:t>Fork Example #3</a:t>
            </a:r>
          </a:p>
        </p:txBody>
      </p:sp>
      <p:sp>
        <p:nvSpPr>
          <p:cNvPr id="491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3719" y="1219200"/>
            <a:ext cx="7896225" cy="7715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Both parent and child can continue forking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3355406" cy="286232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void fork3()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("L0\n");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fork();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("L1\n");   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fork();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("L2\n");   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fork();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("Bye\n");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pSp>
        <p:nvGrpSpPr>
          <p:cNvPr id="27" name="Group 5"/>
          <p:cNvGrpSpPr>
            <a:grpSpLocks/>
          </p:cNvGrpSpPr>
          <p:nvPr/>
        </p:nvGrpSpPr>
        <p:grpSpPr bwMode="auto">
          <a:xfrm>
            <a:off x="5334000" y="1949450"/>
            <a:ext cx="2074863" cy="2622550"/>
            <a:chOff x="3552" y="1680"/>
            <a:chExt cx="1307" cy="1652"/>
          </a:xfrm>
        </p:grpSpPr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V="1">
              <a:off x="4128" y="2880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3552" y="3312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3840" y="3120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L1</a:t>
              </a: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4128" y="2880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4128" y="3120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L2</a:t>
              </a: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4128" y="2688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L2</a:t>
              </a:r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 flipV="1">
              <a:off x="4464" y="312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 flipV="1">
              <a:off x="4464" y="268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4464" y="26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4464" y="3120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4512" y="3120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4512" y="292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4512" y="268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4512" y="2496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 flipV="1">
              <a:off x="4128" y="2064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3840" y="2496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Text Box 22"/>
            <p:cNvSpPr txBox="1">
              <a:spLocks noChangeArrowheads="1"/>
            </p:cNvSpPr>
            <p:nvPr/>
          </p:nvSpPr>
          <p:spPr bwMode="auto">
            <a:xfrm>
              <a:off x="3840" y="2304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L1</a:t>
              </a:r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>
              <a:off x="4128" y="2064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Text Box 24"/>
            <p:cNvSpPr txBox="1">
              <a:spLocks noChangeArrowheads="1"/>
            </p:cNvSpPr>
            <p:nvPr/>
          </p:nvSpPr>
          <p:spPr bwMode="auto">
            <a:xfrm>
              <a:off x="4128" y="2304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L2</a:t>
              </a:r>
            </a:p>
          </p:txBody>
        </p:sp>
        <p:sp>
          <p:nvSpPr>
            <p:cNvPr id="47" name="Text Box 25"/>
            <p:cNvSpPr txBox="1">
              <a:spLocks noChangeArrowheads="1"/>
            </p:cNvSpPr>
            <p:nvPr/>
          </p:nvSpPr>
          <p:spPr bwMode="auto">
            <a:xfrm>
              <a:off x="4128" y="1872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L2</a:t>
              </a:r>
            </a:p>
          </p:txBody>
        </p:sp>
        <p:sp>
          <p:nvSpPr>
            <p:cNvPr id="48" name="Line 26"/>
            <p:cNvSpPr>
              <a:spLocks noChangeShapeType="1"/>
            </p:cNvSpPr>
            <p:nvPr/>
          </p:nvSpPr>
          <p:spPr bwMode="auto">
            <a:xfrm flipV="1">
              <a:off x="4464" y="230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" name="Line 27"/>
            <p:cNvSpPr>
              <a:spLocks noChangeShapeType="1"/>
            </p:cNvSpPr>
            <p:nvPr/>
          </p:nvSpPr>
          <p:spPr bwMode="auto">
            <a:xfrm flipV="1">
              <a:off x="4464" y="187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4464" y="18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4464" y="2304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2" name="Text Box 30"/>
            <p:cNvSpPr txBox="1">
              <a:spLocks noChangeArrowheads="1"/>
            </p:cNvSpPr>
            <p:nvPr/>
          </p:nvSpPr>
          <p:spPr bwMode="auto">
            <a:xfrm>
              <a:off x="4512" y="2304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4512" y="2112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4512" y="1872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55" name="Text Box 33"/>
            <p:cNvSpPr txBox="1">
              <a:spLocks noChangeArrowheads="1"/>
            </p:cNvSpPr>
            <p:nvPr/>
          </p:nvSpPr>
          <p:spPr bwMode="auto">
            <a:xfrm>
              <a:off x="4512" y="1680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56" name="Line 34"/>
            <p:cNvSpPr>
              <a:spLocks noChangeShapeType="1"/>
            </p:cNvSpPr>
            <p:nvPr/>
          </p:nvSpPr>
          <p:spPr bwMode="auto">
            <a:xfrm flipV="1">
              <a:off x="3840" y="2496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7" name="Text Box 35"/>
            <p:cNvSpPr txBox="1">
              <a:spLocks noChangeArrowheads="1"/>
            </p:cNvSpPr>
            <p:nvPr/>
          </p:nvSpPr>
          <p:spPr bwMode="auto">
            <a:xfrm>
              <a:off x="3552" y="3120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L0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09600" y="5754469"/>
            <a:ext cx="7820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  <a:hlinkClick r:id="rId3"/>
              </a:rPr>
              <a:t>http://csapp.cs.cmu.edu/public/waside/waside-graphs.pdf</a:t>
            </a:r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Provides useful further information about the topological sort of nodes in graph</a:t>
            </a:r>
          </a:p>
        </p:txBody>
      </p:sp>
    </p:spTree>
    <p:extLst>
      <p:ext uri="{BB962C8B-B14F-4D97-AF65-F5344CB8AC3E}">
        <p14:creationId xmlns:p14="http://schemas.microsoft.com/office/powerpoint/2010/main" val="10048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write a program that creates a new process?</a:t>
            </a:r>
          </a:p>
          <a:p>
            <a:endParaRPr lang="en-US" dirty="0"/>
          </a:p>
          <a:p>
            <a:r>
              <a:rPr lang="en-US" dirty="0"/>
              <a:t>Relates to Project 4</a:t>
            </a:r>
          </a:p>
        </p:txBody>
      </p:sp>
    </p:spTree>
    <p:extLst>
      <p:ext uri="{BB962C8B-B14F-4D97-AF65-F5344CB8AC3E}">
        <p14:creationId xmlns:p14="http://schemas.microsoft.com/office/powerpoint/2010/main" val="3779736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5089525" cy="573088"/>
          </a:xfrm>
        </p:spPr>
        <p:txBody>
          <a:bodyPr/>
          <a:lstStyle/>
          <a:p>
            <a:r>
              <a:rPr lang="en-US" dirty="0"/>
              <a:t>Fork Example #4</a:t>
            </a:r>
          </a:p>
        </p:txBody>
      </p:sp>
      <p:sp>
        <p:nvSpPr>
          <p:cNvPr id="491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3719" y="1219200"/>
            <a:ext cx="7896225" cy="7715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609600" y="1030288"/>
            <a:ext cx="2539540" cy="452431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("L0");</a:t>
            </a:r>
          </a:p>
          <a:p>
            <a:r>
              <a:rPr lang="en-US" sz="1800" dirty="0" err="1">
                <a:latin typeface="Courier New" pitchFamily="49" charset="0"/>
              </a:rPr>
              <a:t>rv</a:t>
            </a:r>
            <a:r>
              <a:rPr lang="en-US" sz="1800" dirty="0">
                <a:latin typeface="Courier New" pitchFamily="49" charset="0"/>
              </a:rPr>
              <a:t> = fork();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if (</a:t>
            </a:r>
            <a:r>
              <a:rPr lang="en-US" sz="1800" dirty="0" err="1">
                <a:latin typeface="Courier New" pitchFamily="49" charset="0"/>
              </a:rPr>
              <a:t>rv</a:t>
            </a:r>
            <a:r>
              <a:rPr lang="en-US" sz="1800" dirty="0">
                <a:latin typeface="Courier New" pitchFamily="49" charset="0"/>
              </a:rPr>
              <a:t> &gt; 0)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("L1");    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rv</a:t>
            </a:r>
            <a:r>
              <a:rPr lang="en-US" sz="1800" dirty="0">
                <a:latin typeface="Courier New" pitchFamily="49" charset="0"/>
              </a:rPr>
              <a:t> = fork();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if (</a:t>
            </a:r>
            <a:r>
              <a:rPr lang="en-US" sz="1800" dirty="0" err="1">
                <a:latin typeface="Courier New" pitchFamily="49" charset="0"/>
              </a:rPr>
              <a:t>rv</a:t>
            </a:r>
            <a:r>
              <a:rPr lang="en-US" sz="1800" dirty="0">
                <a:latin typeface="Courier New" pitchFamily="49" charset="0"/>
              </a:rPr>
              <a:t> &gt; 0) {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("L2");</a:t>
            </a:r>
          </a:p>
          <a:p>
            <a:r>
              <a:rPr lang="en-US" sz="1800" dirty="0">
                <a:latin typeface="Courier New" pitchFamily="49" charset="0"/>
              </a:rPr>
              <a:t>    fork();</a:t>
            </a:r>
          </a:p>
          <a:p>
            <a:r>
              <a:rPr lang="en-US" sz="1800" dirty="0">
                <a:latin typeface="Courier New" pitchFamily="49" charset="0"/>
              </a:rPr>
              <a:t>  }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("Bye");</a:t>
            </a:r>
          </a:p>
          <a:p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80427-C234-3C41-B3DA-F29E6ADF1DC4}"/>
              </a:ext>
            </a:extLst>
          </p:cNvPr>
          <p:cNvGrpSpPr/>
          <p:nvPr/>
        </p:nvGrpSpPr>
        <p:grpSpPr>
          <a:xfrm>
            <a:off x="4827588" y="4218641"/>
            <a:ext cx="457200" cy="338138"/>
            <a:chOff x="4827588" y="4218641"/>
            <a:chExt cx="457200" cy="338138"/>
          </a:xfrm>
        </p:grpSpPr>
        <p:sp>
          <p:nvSpPr>
            <p:cNvPr id="62" name="Text Box 19"/>
            <p:cNvSpPr txBox="1">
              <a:spLocks noChangeArrowheads="1"/>
            </p:cNvSpPr>
            <p:nvPr/>
          </p:nvSpPr>
          <p:spPr bwMode="auto">
            <a:xfrm>
              <a:off x="4827588" y="4218641"/>
              <a:ext cx="430213" cy="3381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1?</a:t>
              </a:r>
            </a:p>
          </p:txBody>
        </p:sp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4827588" y="4523441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6FE2248-BAE5-B048-BE1B-82E1ABC056F4}"/>
              </a:ext>
            </a:extLst>
          </p:cNvPr>
          <p:cNvGrpSpPr/>
          <p:nvPr/>
        </p:nvGrpSpPr>
        <p:grpSpPr>
          <a:xfrm>
            <a:off x="5284786" y="2923235"/>
            <a:ext cx="1600200" cy="1633538"/>
            <a:chOff x="5284786" y="2923235"/>
            <a:chExt cx="1600200" cy="1633538"/>
          </a:xfrm>
        </p:grpSpPr>
        <p:sp>
          <p:nvSpPr>
            <p:cNvPr id="64" name="Text Box 8"/>
            <p:cNvSpPr txBox="1">
              <a:spLocks noChangeArrowheads="1"/>
            </p:cNvSpPr>
            <p:nvPr/>
          </p:nvSpPr>
          <p:spPr bwMode="auto">
            <a:xfrm>
              <a:off x="5284786" y="4218635"/>
              <a:ext cx="430213" cy="3381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2?</a:t>
              </a:r>
            </a:p>
          </p:txBody>
        </p:sp>
        <p:sp>
          <p:nvSpPr>
            <p:cNvPr id="66" name="Text Box 17"/>
            <p:cNvSpPr txBox="1">
              <a:spLocks noChangeArrowheads="1"/>
            </p:cNvSpPr>
            <p:nvPr/>
          </p:nvSpPr>
          <p:spPr bwMode="auto">
            <a:xfrm>
              <a:off x="5319711" y="2923235"/>
              <a:ext cx="430213" cy="3381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3?</a:t>
              </a:r>
            </a:p>
          </p:txBody>
        </p:sp>
        <p:sp>
          <p:nvSpPr>
            <p:cNvPr id="65" name="Line 16"/>
            <p:cNvSpPr>
              <a:spLocks noChangeShapeType="1"/>
            </p:cNvSpPr>
            <p:nvPr/>
          </p:nvSpPr>
          <p:spPr bwMode="auto">
            <a:xfrm>
              <a:off x="5284786" y="3228035"/>
              <a:ext cx="1600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7" name="Line 18"/>
            <p:cNvSpPr>
              <a:spLocks noChangeShapeType="1"/>
            </p:cNvSpPr>
            <p:nvPr/>
          </p:nvSpPr>
          <p:spPr bwMode="auto">
            <a:xfrm flipV="1">
              <a:off x="5284786" y="3228035"/>
              <a:ext cx="0" cy="1295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" name="Line 21"/>
            <p:cNvSpPr>
              <a:spLocks noChangeShapeType="1"/>
            </p:cNvSpPr>
            <p:nvPr/>
          </p:nvSpPr>
          <p:spPr bwMode="auto">
            <a:xfrm>
              <a:off x="5284786" y="4523435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7BB0CD3-293C-3F42-9094-B475BBA9AD23}"/>
              </a:ext>
            </a:extLst>
          </p:cNvPr>
          <p:cNvGrpSpPr/>
          <p:nvPr/>
        </p:nvGrpSpPr>
        <p:grpSpPr>
          <a:xfrm>
            <a:off x="5715000" y="3532836"/>
            <a:ext cx="1169988" cy="1023938"/>
            <a:chOff x="5715000" y="3532836"/>
            <a:chExt cx="1169988" cy="1023938"/>
          </a:xfrm>
        </p:grpSpPr>
        <p:sp>
          <p:nvSpPr>
            <p:cNvPr id="71" name="Text Box 10"/>
            <p:cNvSpPr txBox="1">
              <a:spLocks noChangeArrowheads="1"/>
            </p:cNvSpPr>
            <p:nvPr/>
          </p:nvSpPr>
          <p:spPr bwMode="auto">
            <a:xfrm>
              <a:off x="5741988" y="4218636"/>
              <a:ext cx="430213" cy="3381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4?</a:t>
              </a:r>
            </a:p>
          </p:txBody>
        </p:sp>
        <p:sp>
          <p:nvSpPr>
            <p:cNvPr id="72" name="Text Box 15"/>
            <p:cNvSpPr txBox="1">
              <a:spLocks noChangeArrowheads="1"/>
            </p:cNvSpPr>
            <p:nvPr/>
          </p:nvSpPr>
          <p:spPr bwMode="auto">
            <a:xfrm>
              <a:off x="5715000" y="3532836"/>
              <a:ext cx="430213" cy="3381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5?</a:t>
              </a:r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 flipV="1">
              <a:off x="5741988" y="3837634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>
              <a:off x="5741988" y="3837636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3" name="Line 22"/>
            <p:cNvSpPr>
              <a:spLocks noChangeShapeType="1"/>
            </p:cNvSpPr>
            <p:nvPr/>
          </p:nvSpPr>
          <p:spPr bwMode="auto">
            <a:xfrm>
              <a:off x="5741988" y="4523436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D2076E-5C68-4049-88BE-7308ED629E92}"/>
              </a:ext>
            </a:extLst>
          </p:cNvPr>
          <p:cNvGrpSpPr/>
          <p:nvPr/>
        </p:nvGrpSpPr>
        <p:grpSpPr>
          <a:xfrm>
            <a:off x="6275383" y="3913837"/>
            <a:ext cx="609600" cy="642938"/>
            <a:chOff x="6275383" y="3913837"/>
            <a:chExt cx="609600" cy="642938"/>
          </a:xfrm>
        </p:grpSpPr>
        <p:sp>
          <p:nvSpPr>
            <p:cNvPr id="77" name="Text Box 13"/>
            <p:cNvSpPr txBox="1">
              <a:spLocks noChangeArrowheads="1"/>
            </p:cNvSpPr>
            <p:nvPr/>
          </p:nvSpPr>
          <p:spPr bwMode="auto">
            <a:xfrm>
              <a:off x="6351583" y="4218637"/>
              <a:ext cx="430213" cy="3381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6?</a:t>
              </a:r>
            </a:p>
          </p:txBody>
        </p:sp>
        <p:sp>
          <p:nvSpPr>
            <p:cNvPr id="78" name="Text Box 14"/>
            <p:cNvSpPr txBox="1">
              <a:spLocks noChangeArrowheads="1"/>
            </p:cNvSpPr>
            <p:nvPr/>
          </p:nvSpPr>
          <p:spPr bwMode="auto">
            <a:xfrm>
              <a:off x="6351583" y="3913837"/>
              <a:ext cx="430213" cy="3381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7?</a:t>
              </a:r>
            </a:p>
          </p:txBody>
        </p:sp>
        <p:sp>
          <p:nvSpPr>
            <p:cNvPr id="75" name="Line 11"/>
            <p:cNvSpPr>
              <a:spLocks noChangeShapeType="1"/>
            </p:cNvSpPr>
            <p:nvPr/>
          </p:nvSpPr>
          <p:spPr bwMode="auto">
            <a:xfrm flipV="1">
              <a:off x="6275383" y="4218637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6" name="Line 12"/>
            <p:cNvSpPr>
              <a:spLocks noChangeShapeType="1"/>
            </p:cNvSpPr>
            <p:nvPr/>
          </p:nvSpPr>
          <p:spPr bwMode="auto">
            <a:xfrm>
              <a:off x="6275383" y="4217833"/>
              <a:ext cx="60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9" name="Line 23"/>
            <p:cNvSpPr>
              <a:spLocks noChangeShapeType="1"/>
            </p:cNvSpPr>
            <p:nvPr/>
          </p:nvSpPr>
          <p:spPr bwMode="auto">
            <a:xfrm>
              <a:off x="6275383" y="4523437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09600" y="5754469"/>
            <a:ext cx="7820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  <a:hlinkClick r:id="rId3"/>
              </a:rPr>
              <a:t>http://csapp.cs.cmu.edu/public/waside/waside-graphs.pdf</a:t>
            </a:r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Provides useful further information about the topological sort of nodes in graph</a:t>
            </a:r>
          </a:p>
        </p:txBody>
      </p:sp>
      <p:sp>
        <p:nvSpPr>
          <p:cNvPr id="91" name="Text Box 19">
            <a:extLst>
              <a:ext uri="{FF2B5EF4-FFF2-40B4-BE49-F238E27FC236}">
                <a16:creationId xmlns:a16="http://schemas.microsoft.com/office/drawing/2014/main" id="{4735693C-E5BE-1F4E-BD47-2F8630BCC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878" y="4191760"/>
            <a:ext cx="339195" cy="2831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square" lIns="45720" tIns="18288" rIns="45720" bIns="18288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L0</a:t>
            </a:r>
          </a:p>
        </p:txBody>
      </p:sp>
      <p:sp>
        <p:nvSpPr>
          <p:cNvPr id="92" name="Text Box 19">
            <a:extLst>
              <a:ext uri="{FF2B5EF4-FFF2-40B4-BE49-F238E27FC236}">
                <a16:creationId xmlns:a16="http://schemas.microsoft.com/office/drawing/2014/main" id="{4D19DFC8-179B-BC4C-BA82-A1EC54BB3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176669"/>
            <a:ext cx="339195" cy="2831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square" lIns="45720" tIns="18288" rIns="45720" bIns="18288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L1</a:t>
            </a:r>
          </a:p>
        </p:txBody>
      </p:sp>
      <p:sp>
        <p:nvSpPr>
          <p:cNvPr id="93" name="Text Box 19">
            <a:extLst>
              <a:ext uri="{FF2B5EF4-FFF2-40B4-BE49-F238E27FC236}">
                <a16:creationId xmlns:a16="http://schemas.microsoft.com/office/drawing/2014/main" id="{B337D999-EA21-5344-B561-3AA4F9603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3578" y="2913756"/>
            <a:ext cx="462627" cy="2831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square" lIns="45720" tIns="18288" rIns="45720" bIns="18288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Bye</a:t>
            </a:r>
          </a:p>
        </p:txBody>
      </p:sp>
      <p:sp>
        <p:nvSpPr>
          <p:cNvPr id="94" name="Text Box 19">
            <a:extLst>
              <a:ext uri="{FF2B5EF4-FFF2-40B4-BE49-F238E27FC236}">
                <a16:creationId xmlns:a16="http://schemas.microsoft.com/office/drawing/2014/main" id="{2384E341-8B97-2F4D-8ECD-342A11C7E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986" y="3522674"/>
            <a:ext cx="462627" cy="2831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square" lIns="45720" tIns="18288" rIns="45720" bIns="18288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Bye</a:t>
            </a:r>
          </a:p>
        </p:txBody>
      </p:sp>
      <p:sp>
        <p:nvSpPr>
          <p:cNvPr id="95" name="Text Box 19">
            <a:extLst>
              <a:ext uri="{FF2B5EF4-FFF2-40B4-BE49-F238E27FC236}">
                <a16:creationId xmlns:a16="http://schemas.microsoft.com/office/drawing/2014/main" id="{865CD9E6-1D23-B54F-9A38-8B03FF65B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758" y="3887341"/>
            <a:ext cx="462627" cy="2831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square" lIns="45720" tIns="18288" rIns="45720" bIns="18288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Bye</a:t>
            </a:r>
          </a:p>
        </p:txBody>
      </p:sp>
      <p:sp>
        <p:nvSpPr>
          <p:cNvPr id="96" name="Text Box 19">
            <a:extLst>
              <a:ext uri="{FF2B5EF4-FFF2-40B4-BE49-F238E27FC236}">
                <a16:creationId xmlns:a16="http://schemas.microsoft.com/office/drawing/2014/main" id="{AD011A14-4005-4840-8459-50364A22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278" y="4191760"/>
            <a:ext cx="339195" cy="2831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square" lIns="45720" tIns="18288" rIns="45720" bIns="18288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L2</a:t>
            </a:r>
          </a:p>
        </p:txBody>
      </p:sp>
      <p:sp>
        <p:nvSpPr>
          <p:cNvPr id="97" name="Text Box 19">
            <a:extLst>
              <a:ext uri="{FF2B5EF4-FFF2-40B4-BE49-F238E27FC236}">
                <a16:creationId xmlns:a16="http://schemas.microsoft.com/office/drawing/2014/main" id="{579DFA33-673F-8B41-9934-27478044A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593" y="4246695"/>
            <a:ext cx="462627" cy="246221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square" lIns="45720" tIns="0" rIns="4572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Bye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070794-C228-8347-9319-B7FF695D473D}"/>
              </a:ext>
            </a:extLst>
          </p:cNvPr>
          <p:cNvSpPr/>
          <p:nvPr/>
        </p:nvSpPr>
        <p:spPr bwMode="auto">
          <a:xfrm>
            <a:off x="4267200" y="2286000"/>
            <a:ext cx="3352800" cy="2819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need fork() and </a:t>
            </a:r>
            <a:r>
              <a:rPr lang="en-US" dirty="0" err="1"/>
              <a:t>execve</a:t>
            </a:r>
            <a:r>
              <a:rPr lang="en-US" dirty="0"/>
              <a:t>()?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2438400"/>
            <a:ext cx="8710782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Yes, ideally: fork() + </a:t>
            </a:r>
            <a:r>
              <a:rPr lang="en-US" dirty="0" err="1"/>
              <a:t>execve</a:t>
            </a:r>
            <a:r>
              <a:rPr lang="en-US" dirty="0"/>
              <a:t>(</a:t>
            </a:r>
            <a:r>
              <a:rPr lang="en-US" dirty="0" err="1"/>
              <a:t>prog</a:t>
            </a:r>
            <a:r>
              <a:rPr lang="en-US" dirty="0"/>
              <a:t>) </a:t>
            </a:r>
            <a:r>
              <a:rPr lang="en-US" dirty="0">
                <a:sym typeface="Wingdings"/>
              </a:rPr>
              <a:t> </a:t>
            </a:r>
            <a:r>
              <a:rPr lang="en-US" dirty="0" err="1"/>
              <a:t>createNewProgram</a:t>
            </a:r>
            <a:r>
              <a:rPr lang="en-US" dirty="0"/>
              <a:t>(</a:t>
            </a:r>
            <a:r>
              <a:rPr lang="en-US" dirty="0" err="1"/>
              <a:t>prog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But, we’re attached with historical reasons</a:t>
            </a:r>
          </a:p>
          <a:p>
            <a:pPr lvl="1"/>
            <a:r>
              <a:rPr lang="en-US" dirty="0"/>
              <a:t>Not suggested to modify system call table; many legacy applications</a:t>
            </a:r>
          </a:p>
          <a:p>
            <a:r>
              <a:rPr lang="en-US" dirty="0"/>
              <a:t>fork </a:t>
            </a:r>
            <a:r>
              <a:rPr lang="en-US" dirty="0">
                <a:sym typeface="Wingdings"/>
              </a:rPr>
              <a:t> child inherits parent’s process state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Simplicity</a:t>
            </a:r>
            <a:r>
              <a:rPr lang="en-US" dirty="0"/>
              <a:t> of creating a new process address space (and </a:t>
            </a:r>
            <a:r>
              <a:rPr lang="en-US" dirty="0">
                <a:solidFill>
                  <a:srgbClr val="FF0000"/>
                </a:solidFill>
              </a:rPr>
              <a:t>inheriting</a:t>
            </a:r>
            <a:r>
              <a:rPr lang="en-US" dirty="0"/>
              <a:t> parent’s process state)</a:t>
            </a:r>
          </a:p>
          <a:p>
            <a:pPr lvl="1"/>
            <a:r>
              <a:rPr lang="en-US" dirty="0">
                <a:sym typeface="Wingdings"/>
              </a:rPr>
              <a:t>The two processes above, CWD = /data</a:t>
            </a:r>
            <a:endParaRPr lang="en-US" b="1" dirty="0">
              <a:solidFill>
                <a:srgbClr val="FF0000"/>
              </a:solidFill>
              <a:sym typeface="Wingdings"/>
            </a:endParaRPr>
          </a:p>
          <a:p>
            <a:r>
              <a:rPr lang="en-US" dirty="0"/>
              <a:t>What happens if fork does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copy the process state</a:t>
            </a:r>
            <a:r>
              <a:rPr lang="en-US" b="1" dirty="0">
                <a:solidFill>
                  <a:srgbClr val="FF0000"/>
                </a:solidFill>
              </a:rPr>
              <a:t>? </a:t>
            </a:r>
            <a:r>
              <a:rPr lang="en-US" sz="1700" b="1" dirty="0">
                <a:solidFill>
                  <a:srgbClr val="FF0000"/>
                </a:solidFill>
              </a:rPr>
              <a:t>(25:20 in lecture)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What is the CWD of </a:t>
            </a:r>
            <a:r>
              <a:rPr lang="en-US" dirty="0" err="1"/>
              <a:t>myProg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is one implication to the programmers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lvl="2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Hint: open(“</a:t>
            </a:r>
            <a:r>
              <a:rPr lang="en-US" b="1" dirty="0">
                <a:solidFill>
                  <a:srgbClr val="FF0000"/>
                </a:solidFill>
              </a:rPr>
              <a:t>???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”)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Another example: the “make” program</a:t>
            </a:r>
          </a:p>
          <a:p>
            <a:pPr lvl="2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gcc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file.c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(not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gcc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/…/full/long/path/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file.c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1213758"/>
            <a:ext cx="3441204" cy="1077218"/>
          </a:xfrm>
          <a:prstGeom prst="rect">
            <a:avLst/>
          </a:prstGeom>
          <a:solidFill>
            <a:srgbClr val="F1C7C7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myprog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main() 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open(“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file.txt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”)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if 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== -1) ERROR;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13758"/>
            <a:ext cx="2514600" cy="1077218"/>
          </a:xfrm>
          <a:prstGeom prst="rect">
            <a:avLst/>
          </a:prstGeom>
          <a:solidFill>
            <a:srgbClr val="D5F1CF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Shell: 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% cd /data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% /code/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myprog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…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29400" y="1000428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CWD=/data</a:t>
            </a:r>
          </a:p>
        </p:txBody>
      </p:sp>
    </p:spTree>
    <p:extLst>
      <p:ext uri="{BB962C8B-B14F-4D97-AF65-F5344CB8AC3E}">
        <p14:creationId xmlns:p14="http://schemas.microsoft.com/office/powerpoint/2010/main" val="247765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Non-determinism  / concurrency / race condition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451391" y="1905000"/>
            <a:ext cx="3016671" cy="30469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fork_ex9() {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ret = fork();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if (ret == 0)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(”Child");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}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else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(”Parent");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}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905000"/>
            <a:ext cx="823625" cy="646331"/>
          </a:xfrm>
          <a:prstGeom prst="rect">
            <a:avLst/>
          </a:prstGeom>
          <a:solidFill>
            <a:srgbClr val="F1C7C7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800000"/>
                </a:solidFill>
                <a:latin typeface="Calibri" pitchFamily="34" charset="0"/>
              </a:rPr>
              <a:t>Child</a:t>
            </a:r>
          </a:p>
          <a:p>
            <a:r>
              <a:rPr lang="en-US" sz="1800" dirty="0">
                <a:solidFill>
                  <a:srgbClr val="800000"/>
                </a:solidFill>
                <a:latin typeface="Calibri" pitchFamily="34" charset="0"/>
              </a:rPr>
              <a:t>Parent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3400" y="2719122"/>
            <a:ext cx="823625" cy="646331"/>
          </a:xfrm>
          <a:prstGeom prst="rect">
            <a:avLst/>
          </a:prstGeom>
          <a:solidFill>
            <a:srgbClr val="F1C7C7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800000"/>
                </a:solidFill>
                <a:latin typeface="Calibri" pitchFamily="34" charset="0"/>
              </a:rPr>
              <a:t>Parent</a:t>
            </a:r>
          </a:p>
          <a:p>
            <a:r>
              <a:rPr lang="en-US" sz="1800" dirty="0">
                <a:solidFill>
                  <a:srgbClr val="800000"/>
                </a:solidFill>
                <a:latin typeface="Calibri" pitchFamily="34" charset="0"/>
              </a:rPr>
              <a:t>Child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8800" y="1951166"/>
            <a:ext cx="3119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See “child” first, then “parent”</a:t>
            </a:r>
          </a:p>
          <a:p>
            <a:r>
              <a:rPr lang="en-US" sz="1800" dirty="0">
                <a:latin typeface="Calibri" pitchFamily="34" charset="0"/>
              </a:rPr>
              <a:t>or vice versa</a:t>
            </a:r>
          </a:p>
          <a:p>
            <a:r>
              <a:rPr lang="en-US" sz="1800" dirty="0">
                <a:latin typeface="Calibri" pitchFamily="34" charset="0"/>
              </a:rPr>
              <a:t>(Depends on OS</a:t>
            </a:r>
          </a:p>
          <a:p>
            <a:r>
              <a:rPr lang="en-US" sz="1800" dirty="0">
                <a:latin typeface="Calibri" pitchFamily="34" charset="0"/>
              </a:rPr>
              <a:t>Scheduling)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0" y="3678097"/>
            <a:ext cx="3200400" cy="2790476"/>
            <a:chOff x="4730453" y="3714776"/>
            <a:chExt cx="3200400" cy="2790476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172200" y="4475500"/>
              <a:ext cx="914400" cy="400024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193004" y="3714776"/>
              <a:ext cx="0" cy="38100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833771" y="4095776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fork()</a:t>
              </a:r>
            </a:p>
          </p:txBody>
        </p:sp>
        <p:cxnSp>
          <p:nvCxnSpPr>
            <p:cNvPr id="17" name="Straight Arrow Connector 16"/>
            <p:cNvCxnSpPr>
              <a:stCxn id="15" idx="2"/>
            </p:cNvCxnSpPr>
            <p:nvPr/>
          </p:nvCxnSpPr>
          <p:spPr>
            <a:xfrm flipH="1">
              <a:off x="5167026" y="4465108"/>
              <a:ext cx="25978" cy="410416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913363" y="4877432"/>
              <a:ext cx="10254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(a)</a:t>
              </a:r>
            </a:p>
            <a:p>
              <a:r>
                <a:rPr lang="en-US" sz="1800" dirty="0">
                  <a:latin typeface="Calibri" pitchFamily="34" charset="0"/>
                </a:rPr>
                <a:t>print </a:t>
              </a:r>
            </a:p>
            <a:p>
              <a:r>
                <a:rPr lang="en-US" sz="1800" dirty="0">
                  <a:latin typeface="Calibri" pitchFamily="34" charset="0"/>
                </a:rPr>
                <a:t>“parent”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5600" y="4875524"/>
              <a:ext cx="8432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(b)</a:t>
              </a:r>
            </a:p>
            <a:p>
              <a:r>
                <a:rPr lang="en-US" sz="1800" dirty="0">
                  <a:latin typeface="Calibri" pitchFamily="34" charset="0"/>
                </a:rPr>
                <a:t>print </a:t>
              </a:r>
            </a:p>
            <a:p>
              <a:r>
                <a:rPr lang="en-US" sz="1800" dirty="0">
                  <a:latin typeface="Calibri" pitchFamily="34" charset="0"/>
                </a:rPr>
                <a:t>“child”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30453" y="6135920"/>
              <a:ext cx="32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lphaLcParenBoth"/>
              </a:pPr>
              <a:r>
                <a:rPr lang="en-US" sz="1800" dirty="0">
                  <a:latin typeface="Calibri" pitchFamily="34" charset="0"/>
                </a:rPr>
                <a:t>and (b) are 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concurrent</a:t>
              </a:r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29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451391" y="1241792"/>
            <a:ext cx="3358609" cy="403187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fork_ex9() {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status;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ret = fork();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if (ret == 0)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(”Child");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}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else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u="sng" dirty="0">
                <a:solidFill>
                  <a:srgbClr val="FF0000"/>
                </a:solidFill>
                <a:latin typeface="Courier New" pitchFamily="49" charset="0"/>
              </a:rPr>
              <a:t>wait</a:t>
            </a:r>
            <a:r>
              <a:rPr lang="en-US" sz="1600" dirty="0">
                <a:latin typeface="Courier New" pitchFamily="49" charset="0"/>
              </a:rPr>
              <a:t>(&amp;status);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(”Parent");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}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5966" y="1201315"/>
            <a:ext cx="823625" cy="646331"/>
          </a:xfrm>
          <a:prstGeom prst="rect">
            <a:avLst/>
          </a:prstGeom>
          <a:solidFill>
            <a:srgbClr val="F1C7C7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800000"/>
                </a:solidFill>
                <a:latin typeface="Calibri" pitchFamily="34" charset="0"/>
              </a:rPr>
              <a:t>Child</a:t>
            </a:r>
          </a:p>
          <a:p>
            <a:r>
              <a:rPr lang="en-US" sz="1800" dirty="0">
                <a:solidFill>
                  <a:srgbClr val="800000"/>
                </a:solidFill>
                <a:latin typeface="Calibri" pitchFamily="34" charset="0"/>
              </a:rPr>
              <a:t>Parent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7239" y="2057400"/>
            <a:ext cx="823625" cy="646331"/>
          </a:xfrm>
          <a:prstGeom prst="rect">
            <a:avLst/>
          </a:prstGeom>
          <a:solidFill>
            <a:srgbClr val="F1C7C7"/>
          </a:solidFill>
        </p:spPr>
        <p:txBody>
          <a:bodyPr wrap="none" rtlCol="0">
            <a:spAutoFit/>
          </a:bodyPr>
          <a:lstStyle/>
          <a:p>
            <a:r>
              <a:rPr lang="en-US" sz="1800" strike="sngStrike" dirty="0">
                <a:solidFill>
                  <a:srgbClr val="800000"/>
                </a:solidFill>
                <a:latin typeface="Calibri" pitchFamily="34" charset="0"/>
              </a:rPr>
              <a:t>Parent</a:t>
            </a:r>
          </a:p>
          <a:p>
            <a:r>
              <a:rPr lang="en-US" sz="1800" strike="sngStrike" dirty="0">
                <a:solidFill>
                  <a:srgbClr val="800000"/>
                </a:solidFill>
                <a:latin typeface="Calibri" pitchFamily="34" charset="0"/>
              </a:rPr>
              <a:t>Child</a:t>
            </a:r>
            <a:endParaRPr lang="en-US" sz="1800" strike="sngStrike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1608" y="1847646"/>
            <a:ext cx="341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Impossible!!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parent waits for child </a:t>
            </a:r>
            <a:r>
              <a:rPr lang="en-US" sz="1800" u="sng" dirty="0">
                <a:solidFill>
                  <a:srgbClr val="FF0000"/>
                </a:solidFill>
                <a:latin typeface="Calibri" pitchFamily="34" charset="0"/>
              </a:rPr>
              <a:t>before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it prints parent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64886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Print “child” and “parent” are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NOT</a:t>
            </a:r>
            <a:r>
              <a:rPr lang="en-US" sz="1800" dirty="0">
                <a:latin typeface="Calibri" pitchFamily="34" charset="0"/>
              </a:rPr>
              <a:t> concurrent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21710" y="3168716"/>
            <a:ext cx="1988690" cy="1022284"/>
            <a:chOff x="5021710" y="3168716"/>
            <a:chExt cx="1988690" cy="1022284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562600" y="3929440"/>
              <a:ext cx="1447800" cy="26156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264408" y="3168716"/>
              <a:ext cx="0" cy="38100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021710" y="3549716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fork()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88781" y="4191000"/>
            <a:ext cx="843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“child”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exit()</a:t>
            </a:r>
          </a:p>
        </p:txBody>
      </p:sp>
      <p:cxnSp>
        <p:nvCxnSpPr>
          <p:cNvPr id="16" name="Straight Arrow Connector 15"/>
          <p:cNvCxnSpPr>
            <a:stCxn id="14" idx="2"/>
            <a:endCxn id="20" idx="3"/>
          </p:cNvCxnSpPr>
          <p:nvPr/>
        </p:nvCxnSpPr>
        <p:spPr>
          <a:xfrm flipH="1">
            <a:off x="5857072" y="5114330"/>
            <a:ext cx="1153328" cy="205537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48200" y="5135201"/>
            <a:ext cx="1208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wait(child)</a:t>
            </a:r>
          </a:p>
        </p:txBody>
      </p:sp>
      <p:cxnSp>
        <p:nvCxnSpPr>
          <p:cNvPr id="22" name="Straight Arrow Connector 21"/>
          <p:cNvCxnSpPr>
            <a:endCxn id="20" idx="0"/>
          </p:cNvCxnSpPr>
          <p:nvPr/>
        </p:nvCxnSpPr>
        <p:spPr>
          <a:xfrm>
            <a:off x="5240864" y="3919048"/>
            <a:ext cx="11772" cy="1216153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14359" y="5844034"/>
            <a:ext cx="163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print(“parent”)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252636" y="5593565"/>
            <a:ext cx="11772" cy="273835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9800" y="5221069"/>
            <a:ext cx="230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(depends on</a:t>
            </a:r>
          </a:p>
          <a:p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i.e., happens after)</a:t>
            </a:r>
          </a:p>
        </p:txBody>
      </p:sp>
      <p:sp>
        <p:nvSpPr>
          <p:cNvPr id="23" name="Oval Callout 22"/>
          <p:cNvSpPr/>
          <p:nvPr/>
        </p:nvSpPr>
        <p:spPr bwMode="auto">
          <a:xfrm>
            <a:off x="1219200" y="5338940"/>
            <a:ext cx="1828800" cy="1534178"/>
          </a:xfrm>
          <a:prstGeom prst="wedgeEllipseCallout">
            <a:avLst>
              <a:gd name="adj1" fmla="val -21598"/>
              <a:gd name="adj2" fmla="val -13993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b="0" dirty="0"/>
              <a:t>Wait until my child exits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010400" y="4572000"/>
            <a:ext cx="0" cy="22860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94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30" grpId="0"/>
      <p:bldP spid="15" grpId="0"/>
      <p:bldP spid="14" grpId="0"/>
      <p:bldP spid="20" grpId="0"/>
      <p:bldP spid="31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X and Y concurrent?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875" y="1362075"/>
            <a:ext cx="8317314" cy="4972050"/>
          </a:xfrm>
        </p:spPr>
        <p:txBody>
          <a:bodyPr/>
          <a:lstStyle/>
          <a:p>
            <a:r>
              <a:rPr lang="en-US" dirty="0"/>
              <a:t>How to debug concurrency?</a:t>
            </a:r>
          </a:p>
          <a:p>
            <a:pPr lvl="1"/>
            <a:r>
              <a:rPr lang="en-US" dirty="0"/>
              <a:t>Draw lattice!</a:t>
            </a:r>
          </a:p>
          <a:p>
            <a:pPr lvl="1"/>
            <a:r>
              <a:rPr lang="en-US" dirty="0"/>
              <a:t>X</a:t>
            </a:r>
            <a:r>
              <a:rPr lang="en-US" dirty="0">
                <a:sym typeface="Wingdings" pitchFamily="2" charset="2"/>
              </a:rPr>
              <a:t> Y, X must happen before 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and B concurrent ? </a:t>
            </a:r>
            <a:r>
              <a:rPr lang="en-US" dirty="0">
                <a:solidFill>
                  <a:srgbClr val="FF0000"/>
                </a:solidFill>
              </a:rPr>
              <a:t>… (Yes)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 and D ? </a:t>
            </a:r>
            <a:r>
              <a:rPr lang="en-US" dirty="0">
                <a:solidFill>
                  <a:srgbClr val="FF0000"/>
                </a:solidFill>
              </a:rPr>
              <a:t>… (No)</a:t>
            </a:r>
            <a:endParaRPr lang="en-US" dirty="0"/>
          </a:p>
          <a:p>
            <a:endParaRPr lang="en-US" dirty="0"/>
          </a:p>
          <a:p>
            <a:r>
              <a:rPr lang="en-US" dirty="0"/>
              <a:t>C and D ? </a:t>
            </a:r>
            <a:r>
              <a:rPr lang="en-US" dirty="0">
                <a:solidFill>
                  <a:srgbClr val="FF0000"/>
                </a:solidFill>
              </a:rPr>
              <a:t>… (Yes)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If X and Y concurrent, “XY” or “YX” possible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X must happen before Y, if there is X </a:t>
            </a:r>
            <a:r>
              <a:rPr lang="en-US" dirty="0">
                <a:sym typeface="Wingdings"/>
              </a:rPr>
              <a:t> …..  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53582" y="2258721"/>
            <a:ext cx="1109218" cy="40002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867401" y="1464496"/>
            <a:ext cx="0" cy="38100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82871" y="1845496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fork()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67400" y="2258721"/>
            <a:ext cx="1" cy="56983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16910" y="2811818"/>
            <a:ext cx="84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Print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1566" y="2765444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fork()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50032" y="3134776"/>
            <a:ext cx="1164157" cy="40002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62800" y="3134776"/>
            <a:ext cx="0" cy="40002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12825" y="3701534"/>
            <a:ext cx="83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Print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53400" y="3711529"/>
            <a:ext cx="82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Print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67400" y="3181150"/>
            <a:ext cx="0" cy="169565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 flipH="1">
            <a:off x="6019800" y="4070866"/>
            <a:ext cx="1108896" cy="80593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52838" y="4897291"/>
            <a:ext cx="84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Print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94270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wait() and </a:t>
            </a:r>
            <a:r>
              <a:rPr lang="en-US" dirty="0" err="1"/>
              <a:t>waitpid</a:t>
            </a:r>
            <a:r>
              <a:rPr lang="en-US" dirty="0"/>
              <a:t>()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381125"/>
          </a:xfrm>
        </p:spPr>
        <p:txBody>
          <a:bodyPr/>
          <a:lstStyle/>
          <a:p>
            <a:r>
              <a:rPr lang="en-US" dirty="0"/>
              <a:t>wait(..)</a:t>
            </a:r>
          </a:p>
          <a:p>
            <a:pPr lvl="1"/>
            <a:r>
              <a:rPr lang="en-US" dirty="0"/>
              <a:t>Wait for one (</a:t>
            </a:r>
            <a:r>
              <a:rPr lang="en-US" dirty="0">
                <a:solidFill>
                  <a:srgbClr val="FF0000"/>
                </a:solidFill>
              </a:rPr>
              <a:t>any</a:t>
            </a:r>
            <a:r>
              <a:rPr lang="en-US" dirty="0"/>
              <a:t>) of the </a:t>
            </a:r>
            <a:r>
              <a:rPr lang="en-US" dirty="0" err="1"/>
              <a:t>childrens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Please see </a:t>
            </a:r>
            <a:r>
              <a:rPr lang="en-US" dirty="0">
                <a:solidFill>
                  <a:srgbClr val="FF0000"/>
                </a:solidFill>
              </a:rPr>
              <a:t>lec19-extra.pptx, </a:t>
            </a:r>
            <a:r>
              <a:rPr lang="en-US" dirty="0"/>
              <a:t>slides #1-10 (A MUST!)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1381125"/>
          </a:xfrm>
        </p:spPr>
        <p:txBody>
          <a:bodyPr/>
          <a:lstStyle/>
          <a:p>
            <a:r>
              <a:rPr lang="en-US" dirty="0" err="1"/>
              <a:t>waitpid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pid</a:t>
            </a:r>
            <a:r>
              <a:rPr lang="en-US" dirty="0">
                <a:solidFill>
                  <a:srgbClr val="FF0000"/>
                </a:solidFill>
              </a:rPr>
              <a:t>, ..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Wait for specific child with </a:t>
            </a:r>
            <a:r>
              <a:rPr lang="en-US" dirty="0" err="1"/>
              <a:t>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24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896225" cy="3886200"/>
          </a:xfrm>
        </p:spPr>
        <p:txBody>
          <a:bodyPr/>
          <a:lstStyle/>
          <a:p>
            <a:r>
              <a:rPr lang="en-US" dirty="0"/>
              <a:t>Many software programs must create new processes</a:t>
            </a:r>
          </a:p>
          <a:p>
            <a:pPr lvl="1"/>
            <a:r>
              <a:rPr lang="en-US" dirty="0"/>
              <a:t>Firefox program runs plugins as new processes</a:t>
            </a:r>
          </a:p>
          <a:p>
            <a:pPr lvl="1"/>
            <a:r>
              <a:rPr lang="en-US" dirty="0"/>
              <a:t>Chrome creates a tab as a new process</a:t>
            </a:r>
          </a:p>
          <a:p>
            <a:pPr lvl="1"/>
            <a:r>
              <a:rPr lang="en-US" dirty="0"/>
              <a:t>So in web browsers code:</a:t>
            </a:r>
          </a:p>
          <a:p>
            <a:pPr lvl="2"/>
            <a:r>
              <a:rPr lang="en-US" dirty="0"/>
              <a:t>fork() … </a:t>
            </a:r>
            <a:r>
              <a:rPr lang="en-US" dirty="0" err="1"/>
              <a:t>execve</a:t>
            </a:r>
            <a:r>
              <a:rPr lang="en-US" dirty="0"/>
              <a:t>(</a:t>
            </a:r>
            <a:r>
              <a:rPr lang="en-US" dirty="0" err="1"/>
              <a:t>adobeFlash</a:t>
            </a:r>
            <a:r>
              <a:rPr lang="en-US" dirty="0"/>
              <a:t>) …</a:t>
            </a:r>
          </a:p>
          <a:p>
            <a:r>
              <a:rPr lang="en-US" dirty="0"/>
              <a:t>More fork examples, wait, </a:t>
            </a:r>
            <a:r>
              <a:rPr lang="en-US" dirty="0" err="1"/>
              <a:t>waitpid</a:t>
            </a:r>
            <a:r>
              <a:rPr lang="en-US" dirty="0"/>
              <a:t>, </a:t>
            </a:r>
            <a:r>
              <a:rPr lang="en-US" dirty="0" err="1"/>
              <a:t>execve</a:t>
            </a:r>
            <a:endParaRPr lang="en-US" dirty="0"/>
          </a:p>
          <a:p>
            <a:pPr lvl="1"/>
            <a:r>
              <a:rPr lang="en-US" dirty="0"/>
              <a:t>Read the book (and “</a:t>
            </a:r>
            <a:r>
              <a:rPr lang="en-US" b="1" dirty="0">
                <a:solidFill>
                  <a:srgbClr val="FF0000"/>
                </a:solidFill>
              </a:rPr>
              <a:t>os3-extra.pdf</a:t>
            </a:r>
            <a:r>
              <a:rPr lang="en-US" dirty="0"/>
              <a:t>” slides)</a:t>
            </a:r>
          </a:p>
        </p:txBody>
      </p:sp>
    </p:spTree>
    <p:extLst>
      <p:ext uri="{BB962C8B-B14F-4D97-AF65-F5344CB8AC3E}">
        <p14:creationId xmlns:p14="http://schemas.microsoft.com/office/powerpoint/2010/main" val="1097643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46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motivational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Firefox</a:t>
            </a:r>
          </a:p>
          <a:p>
            <a:pPr lvl="1"/>
            <a:r>
              <a:rPr lang="en-US" b="1" dirty="0"/>
              <a:t>Demo:</a:t>
            </a:r>
          </a:p>
          <a:p>
            <a:pPr lvl="2"/>
            <a:r>
              <a:rPr lang="en-US" dirty="0"/>
              <a:t>Open .html file with a long paragraph</a:t>
            </a:r>
          </a:p>
          <a:p>
            <a:pPr lvl="2"/>
            <a:r>
              <a:rPr lang="en-US" dirty="0"/>
              <a:t>Resize the window</a:t>
            </a:r>
          </a:p>
          <a:p>
            <a:pPr lvl="1"/>
            <a:r>
              <a:rPr lang="en-US" b="1" dirty="0"/>
              <a:t>What is happening?</a:t>
            </a:r>
          </a:p>
          <a:p>
            <a:pPr lvl="2"/>
            <a:r>
              <a:rPr lang="en-US" dirty="0"/>
              <a:t>As window size changes, text display is rearranged</a:t>
            </a:r>
          </a:p>
          <a:p>
            <a:pPr lvl="2"/>
            <a:r>
              <a:rPr lang="en-US" dirty="0"/>
              <a:t>How come? 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Signals! </a:t>
            </a:r>
          </a:p>
          <a:p>
            <a:pPr lvl="2"/>
            <a:r>
              <a:rPr lang="en-US" dirty="0"/>
              <a:t>Mouse </a:t>
            </a:r>
            <a:r>
              <a:rPr lang="en-US" dirty="0">
                <a:sym typeface="Wingdings"/>
              </a:rPr>
              <a:t> (I/O interrupt, steals CPU)  OS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dirty="0">
                <a:sym typeface="Wingdings"/>
              </a:rPr>
              <a:t>Firefox process</a:t>
            </a:r>
          </a:p>
          <a:p>
            <a:r>
              <a:rPr lang="en-US" dirty="0">
                <a:sym typeface="Wingdings"/>
              </a:rPr>
              <a:t>Acrobat reader and skim</a:t>
            </a:r>
          </a:p>
          <a:p>
            <a:pPr lvl="1"/>
            <a:r>
              <a:rPr lang="en-US" dirty="0">
                <a:sym typeface="Wingdings"/>
              </a:rPr>
              <a:t>Modify </a:t>
            </a:r>
            <a:r>
              <a:rPr lang="en-US" dirty="0" err="1">
                <a:sym typeface="Wingdings"/>
              </a:rPr>
              <a:t>pdf</a:t>
            </a:r>
            <a:r>
              <a:rPr lang="en-US" dirty="0">
                <a:sym typeface="Wingdings"/>
              </a:rPr>
              <a:t> with “acrobat reader”, “skim” asks auto, how come?</a:t>
            </a:r>
          </a:p>
          <a:p>
            <a:pPr lvl="1"/>
            <a:r>
              <a:rPr lang="en-US" dirty="0" err="1">
                <a:sym typeface="Wingdings"/>
              </a:rPr>
              <a:t>AcrobatSavesync</a:t>
            </a:r>
            <a:r>
              <a:rPr lang="en-US" dirty="0">
                <a:sym typeface="Wingdings"/>
              </a:rPr>
              <a:t>()</a:t>
            </a:r>
            <a:r>
              <a:rPr lang="en-US" dirty="0" err="1">
                <a:sym typeface="Wingdings"/>
              </a:rPr>
              <a:t>OSSignalToSkimSkimReload</a:t>
            </a: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848253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motivational 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2133600"/>
            <a:ext cx="7896225" cy="3438525"/>
          </a:xfrm>
        </p:spPr>
        <p:txBody>
          <a:bodyPr/>
          <a:lstStyle/>
          <a:p>
            <a:r>
              <a:rPr lang="en-US" dirty="0"/>
              <a:t>Divide by zero, …</a:t>
            </a:r>
          </a:p>
          <a:p>
            <a:pPr lvl="1"/>
            <a:r>
              <a:rPr lang="en-US" dirty="0"/>
              <a:t>Old days: process killed, no message</a:t>
            </a:r>
          </a:p>
          <a:p>
            <a:r>
              <a:rPr lang="en-US" dirty="0"/>
              <a:t>A nicer way: send the process an error signal (SIGFPE)</a:t>
            </a:r>
          </a:p>
          <a:p>
            <a:pPr lvl="1"/>
            <a:r>
              <a:rPr lang="en-US" b="1" dirty="0"/>
              <a:t>OS: </a:t>
            </a:r>
            <a:r>
              <a:rPr lang="en-US" dirty="0"/>
              <a:t>“Hey </a:t>
            </a:r>
            <a:r>
              <a:rPr lang="en-US" b="1" dirty="0"/>
              <a:t>P</a:t>
            </a:r>
            <a:r>
              <a:rPr lang="en-US" dirty="0"/>
              <a:t>, you make an FPE. You decide yourself what do do.”</a:t>
            </a:r>
          </a:p>
          <a:p>
            <a:pPr lvl="1"/>
            <a:r>
              <a:rPr lang="en-US" b="1" dirty="0"/>
              <a:t>P: </a:t>
            </a:r>
            <a:r>
              <a:rPr lang="en-US" dirty="0"/>
              <a:t>“Thank you for the signal, I will print out a specific message to my user”</a:t>
            </a:r>
          </a:p>
          <a:p>
            <a:pPr lvl="2"/>
            <a:r>
              <a:rPr lang="en-US" dirty="0"/>
              <a:t>E.g. “Send diagnosis report to Firefox developer?”</a:t>
            </a:r>
          </a:p>
          <a:p>
            <a:r>
              <a:rPr lang="en-US" dirty="0"/>
              <a:t>How does this work?</a:t>
            </a:r>
          </a:p>
          <a:p>
            <a:pPr lvl="1"/>
            <a:r>
              <a:rPr lang="en-US" dirty="0"/>
              <a:t>A program P provides a SIGFPE </a:t>
            </a:r>
            <a:r>
              <a:rPr lang="en-US" b="1" u="sng" dirty="0">
                <a:solidFill>
                  <a:srgbClr val="FF0000"/>
                </a:solidFill>
              </a:rPr>
              <a:t>signal handler</a:t>
            </a:r>
          </a:p>
          <a:p>
            <a:pPr lvl="2"/>
            <a:r>
              <a:rPr lang="en-US" i="1" dirty="0"/>
              <a:t>Note: Signal handler (in program) </a:t>
            </a:r>
            <a:r>
              <a:rPr lang="en-US" i="1" dirty="0">
                <a:solidFill>
                  <a:srgbClr val="FF0000"/>
                </a:solidFill>
              </a:rPr>
              <a:t>!=</a:t>
            </a:r>
            <a:r>
              <a:rPr lang="en-US" i="1" dirty="0"/>
              <a:t> exception handler (in OS)</a:t>
            </a:r>
          </a:p>
          <a:p>
            <a:pPr lvl="1"/>
            <a:r>
              <a:rPr lang="en-US" dirty="0"/>
              <a:t>OS lets  P have its own way to deal with the error </a:t>
            </a:r>
          </a:p>
        </p:txBody>
      </p:sp>
      <p:pic>
        <p:nvPicPr>
          <p:cNvPr id="4" name="Picture 3" descr="Screen shot 2014-05-06 at 10.35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20" y="76200"/>
            <a:ext cx="3657600" cy="23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 </a:t>
            </a:r>
            <a:r>
              <a:rPr lang="en-US" dirty="0">
                <a:solidFill>
                  <a:srgbClr val="FF0000"/>
                </a:solidFill>
              </a:rPr>
              <a:t>system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7630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do you start a program? How do you create a process?</a:t>
            </a:r>
          </a:p>
          <a:p>
            <a:pPr lvl="1"/>
            <a:r>
              <a:rPr lang="en-US" dirty="0"/>
              <a:t>Just double click the application button</a:t>
            </a:r>
          </a:p>
          <a:p>
            <a:pPr lvl="1"/>
            <a:r>
              <a:rPr lang="en-US" dirty="0"/>
              <a:t>Run it from the shell:  </a:t>
            </a:r>
            <a:r>
              <a:rPr lang="en-US" dirty="0">
                <a:latin typeface="Courier New" pitchFamily="49" charset="0"/>
              </a:rPr>
              <a:t>./</a:t>
            </a:r>
            <a:r>
              <a:rPr lang="en-US" dirty="0" err="1">
                <a:latin typeface="Courier New" pitchFamily="49" charset="0"/>
              </a:rPr>
              <a:t>myprog</a:t>
            </a: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fork</a:t>
            </a:r>
            <a:r>
              <a:rPr lang="en-US" dirty="0">
                <a:latin typeface="Courier New" pitchFamily="49" charset="0"/>
              </a:rPr>
              <a:t>(void)</a:t>
            </a:r>
            <a:endParaRPr lang="en-US" dirty="0"/>
          </a:p>
          <a:p>
            <a:pPr lvl="1"/>
            <a:r>
              <a:rPr lang="en-US" dirty="0"/>
              <a:t>creates a new process (</a:t>
            </a:r>
            <a:r>
              <a:rPr lang="en-US" b="1" dirty="0"/>
              <a:t>child</a:t>
            </a:r>
            <a:r>
              <a:rPr lang="en-US" dirty="0"/>
              <a:t> process) that is identical to the calling process (</a:t>
            </a:r>
            <a:r>
              <a:rPr lang="en-US" b="1" dirty="0"/>
              <a:t>parent</a:t>
            </a:r>
            <a:r>
              <a:rPr lang="en-US" dirty="0"/>
              <a:t> process)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execve</a:t>
            </a:r>
            <a:r>
              <a:rPr lang="en-US" dirty="0"/>
              <a:t>(char *</a:t>
            </a:r>
            <a:r>
              <a:rPr lang="en-US" dirty="0">
                <a:solidFill>
                  <a:schemeClr val="accent1"/>
                </a:solidFill>
              </a:rPr>
              <a:t>filename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[], char *</a:t>
            </a:r>
            <a:r>
              <a:rPr lang="en-US" dirty="0" err="1"/>
              <a:t>envp</a:t>
            </a:r>
            <a:r>
              <a:rPr lang="en-US" dirty="0"/>
              <a:t>[])</a:t>
            </a:r>
          </a:p>
          <a:p>
            <a:pPr lvl="1"/>
            <a:r>
              <a:rPr lang="en-US" dirty="0"/>
              <a:t>Runs a new program (filename) in the current process</a:t>
            </a:r>
          </a:p>
          <a:p>
            <a:pPr lvl="1"/>
            <a:r>
              <a:rPr lang="en-US" dirty="0"/>
              <a:t>Ex: </a:t>
            </a:r>
            <a:r>
              <a:rPr lang="en-US" dirty="0" err="1"/>
              <a:t>execve</a:t>
            </a:r>
            <a:r>
              <a:rPr lang="en-US" dirty="0"/>
              <a:t>(“</a:t>
            </a:r>
            <a:r>
              <a:rPr lang="en-US" dirty="0">
                <a:solidFill>
                  <a:srgbClr val="00CC99"/>
                </a:solidFill>
              </a:rPr>
              <a:t>somewhere/p0/hello</a:t>
            </a:r>
            <a:r>
              <a:rPr lang="en-US" dirty="0"/>
              <a:t>”, …)</a:t>
            </a:r>
          </a:p>
          <a:p>
            <a:r>
              <a:rPr lang="en-US" dirty="0"/>
              <a:t>For more / details:</a:t>
            </a:r>
          </a:p>
          <a:p>
            <a:pPr lvl="1"/>
            <a:r>
              <a:rPr lang="en-US" dirty="0"/>
              <a:t>% man fork (check return values, important)</a:t>
            </a:r>
          </a:p>
          <a:p>
            <a:pPr lvl="1"/>
            <a:r>
              <a:rPr lang="en-US" dirty="0"/>
              <a:t>% man </a:t>
            </a:r>
            <a:r>
              <a:rPr lang="en-US" dirty="0" err="1"/>
              <a:t>execve</a:t>
            </a:r>
            <a:endParaRPr lang="en-US" dirty="0"/>
          </a:p>
          <a:p>
            <a:r>
              <a:rPr lang="en-US" dirty="0"/>
              <a:t>Where is fork() and </a:t>
            </a:r>
            <a:r>
              <a:rPr lang="en-US" dirty="0" err="1"/>
              <a:t>execve</a:t>
            </a:r>
            <a:r>
              <a:rPr lang="en-US" dirty="0"/>
              <a:t>() implemented</a:t>
            </a: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dirty="0"/>
              <a:t> Where is the code</a:t>
            </a:r>
            <a:r>
              <a:rPr lang="en-US" dirty="0">
                <a:solidFill>
                  <a:srgbClr val="FF0000"/>
                </a:solidFill>
              </a:rPr>
              <a:t>? in the kernel</a:t>
            </a:r>
          </a:p>
        </p:txBody>
      </p:sp>
    </p:spTree>
    <p:extLst>
      <p:ext uri="{BB962C8B-B14F-4D97-AF65-F5344CB8AC3E}">
        <p14:creationId xmlns:p14="http://schemas.microsoft.com/office/powerpoint/2010/main" val="3358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019800" y="4476710"/>
            <a:ext cx="1270004" cy="826059"/>
          </a:xfrm>
          <a:prstGeom prst="rect">
            <a:avLst/>
          </a:prstGeom>
          <a:solidFill>
            <a:srgbClr val="FF0000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77461"/>
            <a:ext cx="7592093" cy="554922"/>
          </a:xfrm>
        </p:spPr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20574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signal</a:t>
            </a:r>
            <a:r>
              <a:rPr lang="en-US" dirty="0"/>
              <a:t> is a small “message” that notifies a process that an event of some type has occurred in the system</a:t>
            </a:r>
          </a:p>
          <a:p>
            <a:pPr lvl="1"/>
            <a:r>
              <a:rPr lang="en-US" dirty="0"/>
              <a:t>Signal type is identified by small integer IDs (1-30)</a:t>
            </a:r>
          </a:p>
          <a:p>
            <a:pPr lvl="1"/>
            <a:r>
              <a:rPr lang="en-US" dirty="0"/>
              <a:t>Signals can come directly </a:t>
            </a:r>
            <a:r>
              <a:rPr lang="en-US" dirty="0">
                <a:solidFill>
                  <a:srgbClr val="FF0000"/>
                </a:solidFill>
              </a:rPr>
              <a:t>from the OS</a:t>
            </a:r>
          </a:p>
          <a:p>
            <a:pPr lvl="1"/>
            <a:r>
              <a:rPr lang="en-US" dirty="0"/>
              <a:t>Signals can come from </a:t>
            </a:r>
            <a:r>
              <a:rPr lang="en-US" dirty="0">
                <a:solidFill>
                  <a:srgbClr val="FF0000"/>
                </a:solidFill>
              </a:rPr>
              <a:t>other processes </a:t>
            </a:r>
            <a:r>
              <a:rPr lang="en-US" dirty="0"/>
              <a:t>(mediated by the OS)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955741"/>
            <a:ext cx="1270004" cy="826059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CPU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5880" y="4736541"/>
            <a:ext cx="1270004" cy="826059"/>
          </a:xfrm>
          <a:prstGeom prst="rect">
            <a:avLst/>
          </a:prstGeom>
          <a:solidFill>
            <a:srgbClr val="FF0000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OS</a:t>
            </a:r>
          </a:p>
        </p:txBody>
      </p:sp>
      <p:cxnSp>
        <p:nvCxnSpPr>
          <p:cNvPr id="8" name="Curved Connector 7"/>
          <p:cNvCxnSpPr>
            <a:stCxn id="6" idx="3"/>
            <a:endCxn id="7" idx="3"/>
          </p:cNvCxnSpPr>
          <p:nvPr/>
        </p:nvCxnSpPr>
        <p:spPr>
          <a:xfrm flipV="1">
            <a:off x="2565404" y="5149571"/>
            <a:ext cx="30480" cy="1219200"/>
          </a:xfrm>
          <a:prstGeom prst="curvedConnector3">
            <a:avLst>
              <a:gd name="adj1" fmla="val 1283333"/>
            </a:avLst>
          </a:prstGeom>
          <a:ln w="28575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19400" y="5478978"/>
            <a:ext cx="1904133" cy="646331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Exception </a:t>
            </a:r>
          </a:p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(e.g. 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DivByZero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5880" y="3517341"/>
            <a:ext cx="1270004" cy="826059"/>
          </a:xfrm>
          <a:prstGeom prst="rect">
            <a:avLst/>
          </a:prstGeom>
          <a:solidFill>
            <a:srgbClr val="D5F1CF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Process</a:t>
            </a:r>
          </a:p>
        </p:txBody>
      </p:sp>
      <p:cxnSp>
        <p:nvCxnSpPr>
          <p:cNvPr id="15" name="Curved Connector 14"/>
          <p:cNvCxnSpPr>
            <a:stCxn id="7" idx="3"/>
            <a:endCxn id="14" idx="3"/>
          </p:cNvCxnSpPr>
          <p:nvPr/>
        </p:nvCxnSpPr>
        <p:spPr>
          <a:xfrm flipV="1">
            <a:off x="2595884" y="3930371"/>
            <a:ext cx="12700" cy="1219200"/>
          </a:xfrm>
          <a:prstGeom prst="curvedConnector3">
            <a:avLst>
              <a:gd name="adj1" fmla="val 2760000"/>
            </a:avLst>
          </a:prstGeom>
          <a:ln w="28575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71801" y="4107378"/>
            <a:ext cx="990600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SIGFPE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87973" y="3441141"/>
            <a:ext cx="1270004" cy="826059"/>
          </a:xfrm>
          <a:prstGeom prst="rect">
            <a:avLst/>
          </a:prstGeom>
          <a:solidFill>
            <a:srgbClr val="D5F1CF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Process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(ex: shell)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25" name="Curved Connector 24"/>
          <p:cNvCxnSpPr>
            <a:stCxn id="24" idx="3"/>
          </p:cNvCxnSpPr>
          <p:nvPr/>
        </p:nvCxnSpPr>
        <p:spPr>
          <a:xfrm>
            <a:off x="5957977" y="3854171"/>
            <a:ext cx="1204823" cy="12700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000000"/>
            </a:solidFill>
            <a:prstDash val="sysDash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08524" y="3441141"/>
            <a:ext cx="1478276" cy="826059"/>
          </a:xfrm>
          <a:prstGeom prst="rect">
            <a:avLst/>
          </a:prstGeom>
          <a:solidFill>
            <a:srgbClr val="D5F1CF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Process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(ex: 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firefox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00" y="3441141"/>
            <a:ext cx="990600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SIGKILL</a:t>
            </a:r>
          </a:p>
        </p:txBody>
      </p:sp>
      <p:cxnSp>
        <p:nvCxnSpPr>
          <p:cNvPr id="30" name="Curved Connector 29"/>
          <p:cNvCxnSpPr>
            <a:stCxn id="24" idx="2"/>
            <a:endCxn id="28" idx="2"/>
          </p:cNvCxnSpPr>
          <p:nvPr/>
        </p:nvCxnSpPr>
        <p:spPr>
          <a:xfrm rot="16200000" flipH="1">
            <a:off x="6635318" y="2954856"/>
            <a:ext cx="12700" cy="2624687"/>
          </a:xfrm>
          <a:prstGeom prst="curvedConnector3">
            <a:avLst>
              <a:gd name="adj1" fmla="val 4040000"/>
            </a:avLst>
          </a:prstGeom>
          <a:ln w="28575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10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 animBg="1"/>
      <p:bldP spid="7" grpId="0" animBg="1"/>
      <p:bldP spid="13" grpId="0"/>
      <p:bldP spid="14" grpId="0" animBg="1"/>
      <p:bldP spid="23" grpId="0"/>
      <p:bldP spid="24" grpId="0" animBg="1"/>
      <p:bldP spid="28" grpId="0" animBg="1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26" t="4678" r="17097"/>
          <a:stretch/>
        </p:blipFill>
        <p:spPr>
          <a:xfrm>
            <a:off x="914400" y="1828800"/>
            <a:ext cx="6705600" cy="310572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77223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5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Signals</a:t>
            </a:r>
          </a:p>
        </p:txBody>
      </p:sp>
      <p:sp>
        <p:nvSpPr>
          <p:cNvPr id="52125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396287" cy="1065212"/>
          </a:xfrm>
        </p:spPr>
        <p:txBody>
          <a:bodyPr/>
          <a:lstStyle/>
          <a:p>
            <a:r>
              <a:rPr lang="en-US" dirty="0"/>
              <a:t>..</a:t>
            </a:r>
          </a:p>
        </p:txBody>
      </p:sp>
      <p:graphicFrame>
        <p:nvGraphicFramePr>
          <p:cNvPr id="52125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720543"/>
              </p:ext>
            </p:extLst>
          </p:nvPr>
        </p:nvGraphicFramePr>
        <p:xfrm>
          <a:off x="609601" y="2982468"/>
          <a:ext cx="8001000" cy="2464308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7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3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0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ID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Name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Default Action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Corresponding Event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SIGINT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Interrupt (e.g.,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ctl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-c from keyboard)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SIGKILL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Kill program (cannot override or ignore)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SIGSEGV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Terminate &amp; Dump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Invalid memory reference (segmentation fault)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SIGALRM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Timer signal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SIGCHLD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Ignore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Child stopped or terminated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28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SIGWINCH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Ignore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Window size changed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604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7239000" cy="573087"/>
          </a:xfrm>
        </p:spPr>
        <p:txBody>
          <a:bodyPr/>
          <a:lstStyle/>
          <a:p>
            <a:r>
              <a:rPr lang="en-US" dirty="0"/>
              <a:t>Signal Handlers (examples)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398696" y="1066800"/>
            <a:ext cx="6078304" cy="3970318"/>
          </a:xfrm>
          <a:prstGeom prst="rect">
            <a:avLst/>
          </a:prstGeom>
          <a:solidFill>
            <a:srgbClr val="F6F5BD"/>
          </a:solidFill>
          <a:ln w="381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itchFamily="49" charset="0"/>
              </a:rPr>
              <a:t>// Examples of receiving signals, in YOUR PROGRAM</a:t>
            </a:r>
          </a:p>
          <a:p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u="sng" dirty="0" err="1">
                <a:solidFill>
                  <a:srgbClr val="FF0000"/>
                </a:solidFill>
                <a:latin typeface="Courier New" pitchFamily="49" charset="0"/>
              </a:rPr>
              <a:t>my_fpe_handler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sig) {</a:t>
            </a:r>
          </a:p>
          <a:p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(”I received FPE signal %d\n", sig);</a:t>
            </a:r>
          </a:p>
          <a:p>
            <a:r>
              <a:rPr lang="en-US" sz="1400" dirty="0">
                <a:latin typeface="Courier New" pitchFamily="49" charset="0"/>
              </a:rPr>
              <a:t>    exit(0);</a:t>
            </a:r>
          </a:p>
          <a:p>
            <a:r>
              <a:rPr lang="en-US" sz="1400" dirty="0">
                <a:latin typeface="Courier New" pitchFamily="49" charset="0"/>
              </a:rPr>
              <a:t>}</a:t>
            </a:r>
          </a:p>
          <a:p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my_sigwinch_handler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sig) {</a:t>
            </a:r>
          </a:p>
          <a:p>
            <a:r>
              <a:rPr lang="en-US" sz="1400" dirty="0">
                <a:latin typeface="Courier New" pitchFamily="49" charset="0"/>
              </a:rPr>
              <a:t>    // adjust my window size here</a:t>
            </a:r>
          </a:p>
          <a:p>
            <a:r>
              <a:rPr lang="en-US" sz="1400" dirty="0">
                <a:latin typeface="Courier New" pitchFamily="49" charset="0"/>
              </a:rPr>
              <a:t>    ...</a:t>
            </a:r>
          </a:p>
          <a:p>
            <a:r>
              <a:rPr lang="en-US" sz="1400" dirty="0">
                <a:latin typeface="Courier New" pitchFamily="49" charset="0"/>
              </a:rPr>
              <a:t>}</a:t>
            </a:r>
          </a:p>
          <a:p>
            <a:endParaRPr lang="en-US" sz="1400" dirty="0">
              <a:latin typeface="Courier New" pitchFamily="49" charset="0"/>
            </a:endParaRPr>
          </a:p>
          <a:p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main() {</a:t>
            </a:r>
          </a:p>
          <a:p>
            <a:r>
              <a:rPr lang="en-US" sz="1400" dirty="0">
                <a:latin typeface="Courier New" pitchFamily="49" charset="0"/>
              </a:rPr>
              <a:t>  // </a:t>
            </a:r>
            <a:r>
              <a:rPr lang="en-US" sz="1400" u="sng" dirty="0">
                <a:latin typeface="Courier New" pitchFamily="49" charset="0"/>
              </a:rPr>
              <a:t>register</a:t>
            </a:r>
            <a:r>
              <a:rPr lang="en-US" sz="1400" dirty="0">
                <a:latin typeface="Courier New" pitchFamily="49" charset="0"/>
              </a:rPr>
              <a:t> the signal handlers (</a:t>
            </a:r>
            <a:r>
              <a:rPr lang="en-US" sz="1400" dirty="0" err="1">
                <a:latin typeface="Courier New" pitchFamily="49" charset="0"/>
              </a:rPr>
              <a:t>func</a:t>
            </a:r>
            <a:r>
              <a:rPr lang="en-US" sz="1400" dirty="0">
                <a:latin typeface="Courier New" pitchFamily="49" charset="0"/>
              </a:rPr>
              <a:t> addresses)</a:t>
            </a:r>
          </a:p>
          <a:p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  signal(SIGFPE, 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my_fpe_handler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  signal(SIGWINCH, 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my_winch_handler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</a:rPr>
              <a:t>  // do some work</a:t>
            </a:r>
          </a:p>
          <a:p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3616" y="5105400"/>
            <a:ext cx="7378784" cy="1384995"/>
          </a:xfrm>
          <a:prstGeom prst="rect">
            <a:avLst/>
          </a:prstGeom>
          <a:solidFill>
            <a:srgbClr val="F6F5BD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itchFamily="49" charset="0"/>
              </a:rPr>
              <a:t>// A shell (an example of a SENDER), ex: kill -9 </a:t>
            </a:r>
            <a:r>
              <a:rPr lang="en-US" sz="1400" dirty="0" err="1">
                <a:latin typeface="Courier New" pitchFamily="49" charset="0"/>
              </a:rPr>
              <a:t>somePid</a:t>
            </a:r>
            <a:endParaRPr lang="en-US" sz="1400" dirty="0">
              <a:latin typeface="Courier New" pitchFamily="49" charset="0"/>
            </a:endParaRPr>
          </a:p>
          <a:p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if (</a:t>
            </a:r>
            <a:r>
              <a:rPr lang="en-US" sz="1400" dirty="0" err="1">
                <a:latin typeface="Courier New" pitchFamily="49" charset="0"/>
              </a:rPr>
              <a:t>cmd</a:t>
            </a:r>
            <a:r>
              <a:rPr lang="en-US" sz="1400" dirty="0">
                <a:latin typeface="Courier New" pitchFamily="49" charset="0"/>
              </a:rPr>
              <a:t> == “kill -9”) {                          // -9 </a:t>
            </a:r>
            <a:r>
              <a:rPr lang="en-US" sz="1400" dirty="0">
                <a:latin typeface="Courier New" pitchFamily="49" charset="0"/>
                <a:sym typeface="Wingdings"/>
              </a:rPr>
              <a:t> SIGKILL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pid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getPidToKillFromArg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args</a:t>
            </a:r>
            <a:r>
              <a:rPr lang="en-US" sz="1400" dirty="0">
                <a:latin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kill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pid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SIGKILL</a:t>
            </a:r>
            <a:r>
              <a:rPr lang="en-US" sz="1400" dirty="0">
                <a:latin typeface="Courier New" pitchFamily="49" charset="0"/>
              </a:rPr>
              <a:t>); // </a:t>
            </a:r>
            <a:r>
              <a:rPr lang="en-US" sz="1400" dirty="0">
                <a:latin typeface="Courier New" pitchFamily="49" charset="0"/>
                <a:sym typeface="Wingdings"/>
              </a:rPr>
              <a:t> system call (more in “man 3 kill “)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pic>
        <p:nvPicPr>
          <p:cNvPr id="2" name="Picture 1" descr="Screen Shot 2015-05-05 at 8.3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20" y="2670959"/>
            <a:ext cx="3536080" cy="22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8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4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42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4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4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42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42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187"/>
          <a:stretch/>
        </p:blipFill>
        <p:spPr>
          <a:xfrm>
            <a:off x="160414" y="1524000"/>
            <a:ext cx="8983586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8186" y="2743200"/>
            <a:ext cx="1600200" cy="228600"/>
          </a:xfrm>
          <a:prstGeom prst="rect">
            <a:avLst/>
          </a:prstGeom>
          <a:solidFill>
            <a:srgbClr val="FF0000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kill(B, </a:t>
            </a:r>
            <a:r>
              <a:rPr lang="en-US" sz="1800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2971800"/>
            <a:ext cx="1600200" cy="762000"/>
          </a:xfrm>
          <a:prstGeom prst="rect">
            <a:avLst/>
          </a:prstGeom>
          <a:solidFill>
            <a:srgbClr val="FF0000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Jump 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S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_handler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76746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191193C-D096-BE4B-B8AD-3750F09A7F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435678"/>
            <a:ext cx="7592093" cy="762000"/>
          </a:xfrm>
          <a:prstGeom prst="rect">
            <a:avLst/>
          </a:prstGeom>
        </p:spPr>
        <p:txBody>
          <a:bodyPr/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Signal and concurrency (in HW)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44BC888-09DD-3F4C-8D4D-E803D2EDF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" y="1371600"/>
            <a:ext cx="87868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Process1:</a:t>
            </a:r>
          </a:p>
          <a:p>
            <a:pPr marL="457200" lvl="1" indent="0">
              <a:buNone/>
            </a:pPr>
            <a:r>
              <a:rPr lang="en-US" b="0" dirty="0">
                <a:latin typeface="Courier" pitchFamily="2" charset="0"/>
              </a:rPr>
              <a:t>main()</a:t>
            </a:r>
          </a:p>
          <a:p>
            <a:pPr marL="457200" lvl="1" indent="0">
              <a:buNone/>
            </a:pPr>
            <a:r>
              <a:rPr lang="en-US" b="0" dirty="0">
                <a:latin typeface="Courier" pitchFamily="2" charset="0"/>
              </a:rPr>
              <a:t>   kill (2, sig)</a:t>
            </a:r>
          </a:p>
          <a:p>
            <a:pPr marL="457200" lvl="1" indent="0">
              <a:buNone/>
            </a:pPr>
            <a:r>
              <a:rPr lang="en-US" b="0" dirty="0">
                <a:latin typeface="Courier" pitchFamily="2" charset="0"/>
              </a:rPr>
              <a:t>   Print C</a:t>
            </a:r>
          </a:p>
          <a:p>
            <a:r>
              <a:rPr lang="en-US" dirty="0"/>
              <a:t>Process2:</a:t>
            </a:r>
          </a:p>
          <a:p>
            <a:pPr marL="457200" lvl="1" indent="0">
              <a:buNone/>
            </a:pPr>
            <a:r>
              <a:rPr lang="en-US" b="0" dirty="0">
                <a:latin typeface="Courier" pitchFamily="2" charset="0"/>
              </a:rPr>
              <a:t>main() {print A}</a:t>
            </a:r>
          </a:p>
          <a:p>
            <a:pPr marL="457200" lvl="1" indent="0">
              <a:buNone/>
            </a:pPr>
            <a:r>
              <a:rPr lang="en-US" b="0" dirty="0" err="1">
                <a:latin typeface="Courier" pitchFamily="2" charset="0"/>
              </a:rPr>
              <a:t>sig_handler</a:t>
            </a:r>
            <a:r>
              <a:rPr lang="en-US" b="0" dirty="0">
                <a:latin typeface="Courier" pitchFamily="2" charset="0"/>
              </a:rPr>
              <a:t>() {print B}</a:t>
            </a:r>
          </a:p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Are A and B concurrent? </a:t>
            </a:r>
            <a:r>
              <a:rPr lang="en-US" dirty="0">
                <a:solidFill>
                  <a:srgbClr val="FF0000"/>
                </a:solidFill>
              </a:rPr>
              <a:t>Yes</a:t>
            </a:r>
          </a:p>
          <a:p>
            <a:pPr lvl="2"/>
            <a:r>
              <a:rPr lang="en-US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Why? </a:t>
            </a:r>
            <a:r>
              <a:rPr lang="en-US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S_handler</a:t>
            </a:r>
            <a:r>
              <a:rPr lang="en-US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is a new execution “thread” (future </a:t>
            </a:r>
            <a:r>
              <a:rPr lang="en-US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lec</a:t>
            </a:r>
            <a:r>
              <a:rPr lang="en-US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), not in main()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? 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pPr lvl="2"/>
            <a:r>
              <a:rPr lang="en-US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Why? Print C only happens when kill() returns (that is after </a:t>
            </a:r>
            <a:r>
              <a:rPr lang="en-US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S_handler</a:t>
            </a:r>
            <a:r>
              <a:rPr lang="en-US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() finishes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? </a:t>
            </a:r>
            <a:r>
              <a:rPr lang="en-US" dirty="0">
                <a:solidFill>
                  <a:srgbClr val="FF0000"/>
                </a:solidFill>
              </a:rPr>
              <a:t>Yes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E3941-73C4-A24F-A12E-1AEDD4BB1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371600"/>
            <a:ext cx="4063294" cy="304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8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signal handlers</a:t>
            </a:r>
          </a:p>
          <a:p>
            <a:pPr lvl="1"/>
            <a:r>
              <a:rPr lang="en-US" dirty="0">
                <a:latin typeface="Courier New" pitchFamily="49" charset="0"/>
              </a:rPr>
              <a:t>void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some_function_name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sig) </a:t>
            </a:r>
            <a:endParaRPr lang="en-US" dirty="0"/>
          </a:p>
          <a:p>
            <a:r>
              <a:rPr lang="en-US" dirty="0"/>
              <a:t>Register them (signal())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signal(SIG???,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some_function_name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dirty="0"/>
              <a:t>Send signals (kill ())</a:t>
            </a:r>
          </a:p>
          <a:p>
            <a:pPr lvl="1"/>
            <a:r>
              <a:rPr lang="en-US" dirty="0"/>
              <a:t>Specify destination </a:t>
            </a:r>
            <a:r>
              <a:rPr lang="en-US" dirty="0" err="1"/>
              <a:t>pid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kill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pid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SIG???</a:t>
            </a:r>
            <a:r>
              <a:rPr lang="en-US" dirty="0">
                <a:latin typeface="Courier New" pitchFamily="49" charset="0"/>
              </a:rPr>
              <a:t>); 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19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6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66" y="430598"/>
            <a:ext cx="7592093" cy="762000"/>
          </a:xfrm>
        </p:spPr>
        <p:txBody>
          <a:bodyPr/>
          <a:lstStyle/>
          <a:p>
            <a:r>
              <a:rPr lang="en-US" dirty="0"/>
              <a:t>Just the beginning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34" y="1524000"/>
            <a:ext cx="3870325" cy="4276725"/>
          </a:xfrm>
        </p:spPr>
        <p:txBody>
          <a:bodyPr/>
          <a:lstStyle/>
          <a:p>
            <a:r>
              <a:rPr lang="en-US" dirty="0"/>
              <a:t>Google: evolution of </a:t>
            </a:r>
            <a:r>
              <a:rPr lang="en-US" dirty="0" err="1"/>
              <a:t>firefox</a:t>
            </a:r>
            <a:r>
              <a:rPr lang="en-US" dirty="0"/>
              <a:t> codebase</a:t>
            </a:r>
          </a:p>
          <a:p>
            <a:pPr lvl="1"/>
            <a:r>
              <a:rPr lang="en-US" dirty="0">
                <a:hlinkClick r:id="rId2"/>
              </a:rPr>
              <a:t>http://almossawi.com/firefox</a:t>
            </a:r>
            <a:endParaRPr lang="en-US" dirty="0"/>
          </a:p>
          <a:p>
            <a:r>
              <a:rPr lang="en-US" dirty="0"/>
              <a:t>Software systems are complex</a:t>
            </a:r>
          </a:p>
          <a:p>
            <a:pPr lvl="1"/>
            <a:r>
              <a:rPr lang="en-US" dirty="0"/>
              <a:t>Bugs exist!</a:t>
            </a:r>
          </a:p>
        </p:txBody>
      </p:sp>
      <p:pic>
        <p:nvPicPr>
          <p:cNvPr id="4" name="Picture 3" descr="Screen shot 2014-05-06 at 11.37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28800"/>
            <a:ext cx="4878493" cy="859787"/>
          </a:xfrm>
          <a:prstGeom prst="rect">
            <a:avLst/>
          </a:prstGeom>
        </p:spPr>
      </p:pic>
      <p:pic>
        <p:nvPicPr>
          <p:cNvPr id="5" name="Picture 4" descr="Screen shot 2014-05-06 at 11.37.2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59" y="2819400"/>
            <a:ext cx="507324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18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beginning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Among many purposes of signal, it is a </a:t>
            </a:r>
            <a:r>
              <a:rPr lang="en-US" u="sng" dirty="0"/>
              <a:t>mechanism/interface</a:t>
            </a:r>
            <a:r>
              <a:rPr lang="en-US" dirty="0"/>
              <a:t> to generate error messages and core dumps</a:t>
            </a:r>
          </a:p>
        </p:txBody>
      </p:sp>
      <p:pic>
        <p:nvPicPr>
          <p:cNvPr id="6" name="Picture 5" descr="Screen shot 2014-05-06 at 10.34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28240"/>
            <a:ext cx="4024702" cy="4102100"/>
          </a:xfrm>
          <a:prstGeom prst="rect">
            <a:avLst/>
          </a:prstGeom>
        </p:spPr>
      </p:pic>
      <p:pic>
        <p:nvPicPr>
          <p:cNvPr id="7" name="Picture 6" descr="Screen shot 2014-05-06 at 10.35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95600"/>
            <a:ext cx="4946895" cy="31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3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937125" cy="4972050"/>
          </a:xfrm>
        </p:spPr>
        <p:txBody>
          <a:bodyPr/>
          <a:lstStyle/>
          <a:p>
            <a:r>
              <a:rPr lang="en-US" dirty="0"/>
              <a:t>Basically </a:t>
            </a:r>
            <a:r>
              <a:rPr lang="en-US" dirty="0">
                <a:solidFill>
                  <a:srgbClr val="FF0000"/>
                </a:solidFill>
              </a:rPr>
              <a:t>all</a:t>
            </a:r>
            <a:r>
              <a:rPr lang="en-US" dirty="0"/>
              <a:t> processes are started from </a:t>
            </a:r>
            <a:r>
              <a:rPr lang="en-US" dirty="0">
                <a:solidFill>
                  <a:srgbClr val="FF0000"/>
                </a:solidFill>
              </a:rPr>
              <a:t>a shell</a:t>
            </a:r>
          </a:p>
          <a:p>
            <a:pPr lvl="1"/>
            <a:r>
              <a:rPr lang="en-US" dirty="0"/>
              <a:t>(Yes, there is GUI, etc. etc.)</a:t>
            </a:r>
          </a:p>
          <a:p>
            <a:pPr lvl="1"/>
            <a:r>
              <a:rPr lang="en-US" dirty="0"/>
              <a:t>A running shell is a process </a:t>
            </a:r>
          </a:p>
          <a:p>
            <a:pPr lvl="2"/>
            <a:r>
              <a:rPr lang="en-US" dirty="0"/>
              <a:t>From a shell program</a:t>
            </a:r>
          </a:p>
          <a:p>
            <a:pPr lvl="2"/>
            <a:r>
              <a:rPr lang="en-US" dirty="0"/>
              <a:t>E.g. /bin/</a:t>
            </a:r>
            <a:r>
              <a:rPr lang="en-US" dirty="0" err="1"/>
              <a:t>sh</a:t>
            </a:r>
            <a:r>
              <a:rPr lang="en-US" dirty="0"/>
              <a:t>, bash, </a:t>
            </a:r>
            <a:r>
              <a:rPr lang="en-US" dirty="0" err="1"/>
              <a:t>csh</a:t>
            </a:r>
            <a:r>
              <a:rPr lang="en-US" dirty="0"/>
              <a:t>, </a:t>
            </a:r>
            <a:r>
              <a:rPr lang="en-US" dirty="0" err="1"/>
              <a:t>tcsh</a:t>
            </a:r>
            <a:r>
              <a:rPr lang="en-US" dirty="0"/>
              <a:t>, …</a:t>
            </a:r>
          </a:p>
          <a:p>
            <a:pPr lvl="3"/>
            <a:r>
              <a:rPr lang="en-US" dirty="0"/>
              <a:t>echo $SHELL</a:t>
            </a:r>
          </a:p>
          <a:p>
            <a:r>
              <a:rPr lang="en-US" dirty="0"/>
              <a:t>Simple example, inherit CWD</a:t>
            </a:r>
          </a:p>
          <a:p>
            <a:pPr lvl="1"/>
            <a:r>
              <a:rPr lang="en-US" dirty="0"/>
              <a:t>Shell’s CWD is “/data”</a:t>
            </a:r>
          </a:p>
          <a:p>
            <a:pPr lvl="1"/>
            <a:r>
              <a:rPr lang="en-US" dirty="0"/>
              <a:t>Run </a:t>
            </a:r>
            <a:r>
              <a:rPr lang="en-US" dirty="0" err="1"/>
              <a:t>myprog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CWD</a:t>
            </a:r>
            <a:r>
              <a:rPr lang="en-US" dirty="0"/>
              <a:t> is passed from the shell process to </a:t>
            </a:r>
            <a:r>
              <a:rPr lang="en-US" dirty="0" err="1"/>
              <a:t>myprog</a:t>
            </a:r>
            <a:endParaRPr lang="en-US" dirty="0"/>
          </a:p>
          <a:p>
            <a:pPr lvl="1"/>
            <a:r>
              <a:rPr lang="en-US" dirty="0"/>
              <a:t>How come</a:t>
            </a:r>
            <a:r>
              <a:rPr lang="en-US" b="1" dirty="0"/>
              <a:t>?</a:t>
            </a:r>
          </a:p>
          <a:p>
            <a:pPr lvl="1"/>
            <a:r>
              <a:rPr lang="en-US" dirty="0"/>
              <a:t>OS provides </a:t>
            </a:r>
            <a:r>
              <a:rPr lang="en-US" b="1" dirty="0"/>
              <a:t>fork()</a:t>
            </a:r>
            <a:r>
              <a:rPr lang="en-US" dirty="0"/>
              <a:t> and </a:t>
            </a:r>
            <a:r>
              <a:rPr lang="en-US" b="1" dirty="0" err="1"/>
              <a:t>execve</a:t>
            </a:r>
            <a:r>
              <a:rPr lang="en-US" b="1" dirty="0"/>
              <a:t>()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3581" y="4876800"/>
            <a:ext cx="3441204" cy="1323439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myprog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main() {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open(“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file.txt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”)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if 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== -1) ERROR;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0" y="3657600"/>
            <a:ext cx="2514600" cy="1077218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Shell: 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% cd /data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% /code/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myprog</a:t>
            </a:r>
            <a:endParaRPr lang="en-US" sz="1600" dirty="0">
              <a:solidFill>
                <a:srgbClr val="FF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…</a:t>
            </a:r>
          </a:p>
        </p:txBody>
      </p:sp>
      <p:pic>
        <p:nvPicPr>
          <p:cNvPr id="7" name="Picture 6" descr="Screen Shot 2015-05-05 at 7.40.4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0"/>
          <a:stretch/>
        </p:blipFill>
        <p:spPr>
          <a:xfrm>
            <a:off x="5725160" y="922020"/>
            <a:ext cx="2603500" cy="2080260"/>
          </a:xfrm>
          <a:prstGeom prst="rect">
            <a:avLst/>
          </a:prstGeom>
        </p:spPr>
      </p:pic>
      <p:pic>
        <p:nvPicPr>
          <p:cNvPr id="8" name="Picture 7" descr="Screen Shot 2015-05-05 at 7.40.4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94"/>
          <a:stretch/>
        </p:blipFill>
        <p:spPr>
          <a:xfrm>
            <a:off x="5715000" y="685800"/>
            <a:ext cx="2603500" cy="24638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39000" y="4806378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CWD=/data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376160" y="3444270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CWD=/data</a:t>
            </a:r>
          </a:p>
        </p:txBody>
      </p:sp>
    </p:spTree>
    <p:extLst>
      <p:ext uri="{BB962C8B-B14F-4D97-AF65-F5344CB8AC3E}">
        <p14:creationId xmlns:p14="http://schemas.microsoft.com/office/powerpoint/2010/main" val="7597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beginning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What comes after error reporting? </a:t>
            </a:r>
            <a:r>
              <a:rPr lang="en-US" u="sng" dirty="0">
                <a:solidFill>
                  <a:srgbClr val="FF0000"/>
                </a:solidFill>
              </a:rPr>
              <a:t>Error/log Analysis!</a:t>
            </a:r>
          </a:p>
        </p:txBody>
      </p:sp>
      <p:pic>
        <p:nvPicPr>
          <p:cNvPr id="4" name="Picture 3" descr="Screen shot 2014-05-06 at 10.3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469178"/>
            <a:ext cx="6172200" cy="172412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Screen shot 2014-05-06 at 10.32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" y="1981200"/>
            <a:ext cx="5791200" cy="1561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creen shot 2014-05-06 at 10.33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154200"/>
            <a:ext cx="6172200" cy="112942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Screen shot 2014-05-06 at 10.34.1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6390640"/>
            <a:ext cx="40005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4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a Signal</a:t>
            </a:r>
            <a:endParaRPr lang="en-US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8548687" cy="4691062"/>
          </a:xfrm>
        </p:spPr>
        <p:txBody>
          <a:bodyPr/>
          <a:lstStyle/>
          <a:p>
            <a:r>
              <a:rPr lang="en-US" dirty="0"/>
              <a:t>Kernel </a:t>
            </a:r>
            <a:r>
              <a:rPr lang="en-US" i="1" dirty="0">
                <a:solidFill>
                  <a:srgbClr val="C00000"/>
                </a:solidFill>
              </a:rPr>
              <a:t>sends</a:t>
            </a:r>
            <a:r>
              <a:rPr lang="en-US" dirty="0"/>
              <a:t> (delivers) a signal to a </a:t>
            </a:r>
            <a:r>
              <a:rPr lang="en-US" i="1" dirty="0">
                <a:solidFill>
                  <a:srgbClr val="C00000"/>
                </a:solidFill>
              </a:rPr>
              <a:t>destination process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by updating some state in the context of the destination process</a:t>
            </a:r>
          </a:p>
          <a:p>
            <a:r>
              <a:rPr lang="en-US" dirty="0"/>
              <a:t>Kernel sends a signal for one of the following reasons:</a:t>
            </a:r>
          </a:p>
          <a:p>
            <a:pPr lvl="1"/>
            <a:r>
              <a:rPr lang="en-US" dirty="0"/>
              <a:t>Kernel has detected a system event such as divide-by-zero (SIGFPE) or the termination of a child process (SIGCHLD)</a:t>
            </a:r>
          </a:p>
          <a:p>
            <a:pPr lvl="1"/>
            <a:r>
              <a:rPr lang="en-US" dirty="0"/>
              <a:t>Another process has invoked the </a:t>
            </a:r>
            <a:r>
              <a:rPr lang="en-US" b="1" dirty="0">
                <a:latin typeface="Courier New" pitchFamily="49" charset="0"/>
              </a:rPr>
              <a:t>kill</a:t>
            </a:r>
            <a:r>
              <a:rPr lang="en-US" dirty="0"/>
              <a:t> system call to explicitly request the kernel to send a signal to the destination process</a:t>
            </a:r>
          </a:p>
          <a:p>
            <a:pPr lvl="3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5791200"/>
            <a:ext cx="1270004" cy="826059"/>
          </a:xfrm>
          <a:prstGeom prst="rect">
            <a:avLst/>
          </a:prstGeom>
          <a:solidFill>
            <a:srgbClr val="FF0000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4572000"/>
            <a:ext cx="1270004" cy="826059"/>
          </a:xfrm>
          <a:prstGeom prst="rect">
            <a:avLst/>
          </a:prstGeom>
          <a:solidFill>
            <a:srgbClr val="D5F1CF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Process</a:t>
            </a:r>
          </a:p>
        </p:txBody>
      </p:sp>
      <p:cxnSp>
        <p:nvCxnSpPr>
          <p:cNvPr id="6" name="Curved Connector 5"/>
          <p:cNvCxnSpPr>
            <a:stCxn id="4" idx="3"/>
            <a:endCxn id="5" idx="3"/>
          </p:cNvCxnSpPr>
          <p:nvPr/>
        </p:nvCxnSpPr>
        <p:spPr>
          <a:xfrm flipV="1">
            <a:off x="3784604" y="4985030"/>
            <a:ext cx="12700" cy="1219200"/>
          </a:xfrm>
          <a:prstGeom prst="curvedConnector3">
            <a:avLst>
              <a:gd name="adj1" fmla="val 2760000"/>
            </a:avLst>
          </a:prstGeom>
          <a:ln w="28575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38600" y="6016270"/>
            <a:ext cx="990600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Sending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4800364"/>
            <a:ext cx="1269999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Receiving</a:t>
            </a:r>
          </a:p>
        </p:txBody>
      </p:sp>
    </p:spTree>
    <p:extLst>
      <p:ext uri="{BB962C8B-B14F-4D97-AF65-F5344CB8AC3E}">
        <p14:creationId xmlns:p14="http://schemas.microsoft.com/office/powerpoint/2010/main" val="63503605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a Signal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 destination process </a:t>
            </a:r>
            <a:r>
              <a:rPr lang="en-US" i="1" dirty="0">
                <a:solidFill>
                  <a:srgbClr val="C00000"/>
                </a:solidFill>
              </a:rPr>
              <a:t>receives</a:t>
            </a:r>
            <a:r>
              <a:rPr lang="en-US" dirty="0"/>
              <a:t> a signal when it is forced by the kernel to react in some way to the delivery of the signal</a:t>
            </a:r>
          </a:p>
          <a:p>
            <a:r>
              <a:rPr lang="en-US" dirty="0"/>
              <a:t>Three possible ways to react: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Ignore</a:t>
            </a:r>
            <a:r>
              <a:rPr lang="en-US" dirty="0"/>
              <a:t> the signal (do nothing)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Terminate</a:t>
            </a:r>
            <a:r>
              <a:rPr lang="en-US" dirty="0"/>
              <a:t> the process (with optional core dump)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Catch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dirty="0"/>
              <a:t>the signal by executing a user-level function called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/>
              <a:t>Akin to a hardware exception handler being called in response to an asynchronous interrupt</a:t>
            </a:r>
          </a:p>
        </p:txBody>
      </p:sp>
      <p:graphicFrame>
        <p:nvGraphicFramePr>
          <p:cNvPr id="4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633115"/>
              </p:ext>
            </p:extLst>
          </p:nvPr>
        </p:nvGraphicFramePr>
        <p:xfrm>
          <a:off x="609601" y="4495800"/>
          <a:ext cx="8001000" cy="2020824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7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3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0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ID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Name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Default Action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Corresponding Event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/>
                          <a:cs typeface="Arial Narrow"/>
                        </a:rPr>
                        <a:t>SIGKILL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/>
                          <a:cs typeface="Arial Narrow"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/>
                          <a:cs typeface="Arial Narrow"/>
                        </a:rPr>
                        <a:t>Kill program (cannot override or ignore)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Arial Narrow"/>
                          <a:cs typeface="Arial Narrow"/>
                        </a:rPr>
                        <a:t>SIGSEGV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/>
                          <a:cs typeface="Arial Narrow"/>
                        </a:rPr>
                        <a:t>Terminate &amp; Dump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arrow"/>
                          <a:cs typeface="Arial Narrow"/>
                        </a:rPr>
                        <a:t>Invalid memory reference (segmentation fault)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/>
                          <a:cs typeface="Arial Narrow"/>
                        </a:rPr>
                        <a:t>SIGTSTP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/>
                          <a:cs typeface="Arial Narrow"/>
                        </a:rPr>
                        <a:t>Stop until next SIGCONT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/>
                          <a:cs typeface="Arial Narrow"/>
                        </a:rPr>
                        <a:t>Stop signal from terminal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28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/>
                          <a:cs typeface="Arial Narrow"/>
                        </a:rPr>
                        <a:t>SIGWINCH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/>
                          <a:cs typeface="Arial Narrow"/>
                        </a:rPr>
                        <a:t>Ignore/catch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/>
                          <a:cs typeface="Arial Narrow"/>
                        </a:rPr>
                        <a:t>Window size changed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30818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and Blocked Signals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5224462"/>
          </a:xfrm>
        </p:spPr>
        <p:txBody>
          <a:bodyPr/>
          <a:lstStyle/>
          <a:p>
            <a:r>
              <a:rPr lang="en-US" dirty="0"/>
              <a:t>A signal is </a:t>
            </a:r>
            <a:r>
              <a:rPr lang="en-US" i="1" dirty="0">
                <a:solidFill>
                  <a:srgbClr val="C00000"/>
                </a:solidFill>
              </a:rPr>
              <a:t>pending</a:t>
            </a:r>
            <a:r>
              <a:rPr lang="en-US" dirty="0"/>
              <a:t> if sent but not yet received</a:t>
            </a:r>
          </a:p>
          <a:p>
            <a:pPr lvl="1"/>
            <a:r>
              <a:rPr lang="en-US" dirty="0"/>
              <a:t>There can be at most one pending signal of any particular type</a:t>
            </a:r>
          </a:p>
          <a:p>
            <a:pPr lvl="1"/>
            <a:r>
              <a:rPr lang="en-US" dirty="0"/>
              <a:t>Important: Signals are not queued</a:t>
            </a:r>
          </a:p>
          <a:p>
            <a:pPr lvl="2"/>
            <a:r>
              <a:rPr lang="en-US" dirty="0"/>
              <a:t>If a process has a pending signal of type k, then subsequent signals of type k that are sent to that process are discarded</a:t>
            </a:r>
          </a:p>
          <a:p>
            <a:endParaRPr lang="en-US" dirty="0"/>
          </a:p>
          <a:p>
            <a:r>
              <a:rPr lang="en-US" dirty="0"/>
              <a:t>A process can </a:t>
            </a:r>
            <a:r>
              <a:rPr lang="en-US" i="1" dirty="0">
                <a:solidFill>
                  <a:srgbClr val="C00000"/>
                </a:solidFill>
              </a:rPr>
              <a:t>block</a:t>
            </a:r>
            <a:r>
              <a:rPr lang="en-US" dirty="0"/>
              <a:t> the receipt of certain signals</a:t>
            </a:r>
          </a:p>
          <a:p>
            <a:pPr lvl="1"/>
            <a:r>
              <a:rPr lang="en-US" dirty="0"/>
              <a:t>Blocked signals can be delivered, but will not be received until the signal is unblocked</a:t>
            </a:r>
          </a:p>
          <a:p>
            <a:endParaRPr lang="en-US" dirty="0"/>
          </a:p>
          <a:p>
            <a:r>
              <a:rPr lang="en-US" dirty="0"/>
              <a:t>A pending signal is received at most once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7917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	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117" y="1252538"/>
            <a:ext cx="8419883" cy="52244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Kernel maintains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pending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blocked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bit vectors in the context of each process</a:t>
            </a:r>
          </a:p>
          <a:p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: represents the set of pending signals</a:t>
            </a:r>
          </a:p>
          <a:p>
            <a:pPr lvl="1"/>
            <a:r>
              <a:rPr lang="en-US" dirty="0"/>
              <a:t>Kernel sets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delivered</a:t>
            </a:r>
          </a:p>
          <a:p>
            <a:pPr lvl="1"/>
            <a:r>
              <a:rPr lang="en-US" dirty="0"/>
              <a:t>Kernel clears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received 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blocked</a:t>
            </a:r>
            <a:r>
              <a:rPr lang="en-US" dirty="0"/>
              <a:t>: represents the set of blocked signals</a:t>
            </a:r>
          </a:p>
          <a:p>
            <a:pPr lvl="1"/>
            <a:r>
              <a:rPr lang="en-US" dirty="0"/>
              <a:t>Can be set and cleared by using the </a:t>
            </a:r>
            <a:r>
              <a:rPr lang="en-US" b="1" dirty="0" err="1">
                <a:latin typeface="Courier New" pitchFamily="49" charset="0"/>
              </a:rPr>
              <a:t>sigprocmask</a:t>
            </a:r>
            <a:r>
              <a:rPr lang="en-US" dirty="0"/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11132223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2459800" y="3895748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459800" y="4321198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609600"/>
            <a:ext cx="7592093" cy="762000"/>
          </a:xfrm>
        </p:spPr>
        <p:txBody>
          <a:bodyPr/>
          <a:lstStyle/>
          <a:p>
            <a:pPr marL="0" indent="0"/>
            <a:r>
              <a:rPr lang="en-US" sz="3400" dirty="0"/>
              <a:t>Another View of Signal Handlers as Concurrent Flows</a:t>
            </a:r>
          </a:p>
        </p:txBody>
      </p:sp>
      <p:sp>
        <p:nvSpPr>
          <p:cNvPr id="658472" name="Text Box 40"/>
          <p:cNvSpPr txBox="1">
            <a:spLocks noChangeArrowheads="1"/>
          </p:cNvSpPr>
          <p:nvPr/>
        </p:nvSpPr>
        <p:spPr bwMode="auto">
          <a:xfrm>
            <a:off x="386567" y="2728709"/>
            <a:ext cx="1604093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delivered</a:t>
            </a:r>
          </a:p>
        </p:txBody>
      </p:sp>
      <p:sp>
        <p:nvSpPr>
          <p:cNvPr id="658473" name="Line 41"/>
          <p:cNvSpPr>
            <a:spLocks noChangeShapeType="1"/>
          </p:cNvSpPr>
          <p:nvPr/>
        </p:nvSpPr>
        <p:spPr bwMode="auto">
          <a:xfrm>
            <a:off x="2050985" y="2977086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8474" name="Text Box 42"/>
          <p:cNvSpPr txBox="1">
            <a:spLocks noChangeArrowheads="1"/>
          </p:cNvSpPr>
          <p:nvPr/>
        </p:nvSpPr>
        <p:spPr bwMode="auto">
          <a:xfrm>
            <a:off x="469923" y="3276600"/>
            <a:ext cx="1520737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received</a:t>
            </a:r>
          </a:p>
        </p:txBody>
      </p:sp>
      <p:sp>
        <p:nvSpPr>
          <p:cNvPr id="658475" name="Line 43"/>
          <p:cNvSpPr>
            <a:spLocks noChangeShapeType="1"/>
          </p:cNvSpPr>
          <p:nvPr/>
        </p:nvSpPr>
        <p:spPr bwMode="auto">
          <a:xfrm>
            <a:off x="2050985" y="3461266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459800" y="3455058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459800" y="30282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459800" y="2602816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681822" y="19812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204814" y="19812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H="1">
            <a:off x="3234956" y="26060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H="1">
            <a:off x="4060456" y="1981200"/>
            <a:ext cx="12700" cy="393192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2021140" y="2433539"/>
            <a:ext cx="100881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732255" y="3069795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161236" y="3487948"/>
            <a:ext cx="184274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accent2"/>
                </a:solidFill>
                <a:latin typeface="Calibri" pitchFamily="34" charset="0"/>
              </a:rPr>
              <a:t>user code (handler)</a:t>
            </a:r>
          </a:p>
        </p:txBody>
      </p:sp>
      <p:sp>
        <p:nvSpPr>
          <p:cNvPr id="55" name="AutoShape 27"/>
          <p:cNvSpPr>
            <a:spLocks/>
          </p:cNvSpPr>
          <p:nvPr/>
        </p:nvSpPr>
        <p:spPr bwMode="auto">
          <a:xfrm>
            <a:off x="7197356" y="30271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7276731" y="2682542"/>
            <a:ext cx="1465954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FF0000"/>
                </a:solidFill>
                <a:latin typeface="Calibri" pitchFamily="34" charset="0"/>
              </a:rPr>
              <a:t>Process</a:t>
            </a:r>
          </a:p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FF0000"/>
                </a:solidFill>
                <a:latin typeface="Calibri" pitchFamily="34" charset="0"/>
              </a:rPr>
              <a:t>context switch</a:t>
            </a:r>
          </a:p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FF0000"/>
                </a:solidFill>
                <a:latin typeface="Calibri" pitchFamily="34" charset="0"/>
              </a:rPr>
              <a:t>(A to B)</a:t>
            </a: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7" name="AutoShape 29"/>
          <p:cNvSpPr>
            <a:spLocks/>
          </p:cNvSpPr>
          <p:nvPr/>
        </p:nvSpPr>
        <p:spPr bwMode="auto">
          <a:xfrm>
            <a:off x="7197356" y="38966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7276731" y="3917860"/>
            <a:ext cx="1465954" cy="5847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FF0000"/>
                </a:solidFill>
                <a:latin typeface="Calibri" pitchFamily="34" charset="0"/>
              </a:rPr>
              <a:t>context switch</a:t>
            </a:r>
          </a:p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FF0000"/>
                </a:solidFill>
                <a:latin typeface="Calibri" pitchFamily="34" charset="0"/>
              </a:rPr>
              <a:t>(B to A)</a:t>
            </a: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 flipH="1">
            <a:off x="4828806" y="3422185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61" name="Straight Arrow Connector 60"/>
          <p:cNvCxnSpPr>
            <a:stCxn id="48" idx="1"/>
          </p:cNvCxnSpPr>
          <p:nvPr/>
        </p:nvCxnSpPr>
        <p:spPr bwMode="auto">
          <a:xfrm rot="16200000" flipH="1">
            <a:off x="3812405" y="2449175"/>
            <a:ext cx="438952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3227054" y="3826502"/>
            <a:ext cx="1601750" cy="41649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3227055" y="4313324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722095" y="3938194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1678092" y="4322062"/>
            <a:ext cx="100881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819524" y="2709446"/>
            <a:ext cx="37446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curr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2812985" y="4242994"/>
            <a:ext cx="39799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next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193985" y="2977086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3178745" y="4294000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1219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dirty="0"/>
              <a:t>Core dump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9575" y="2286000"/>
            <a:ext cx="84296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An example: </a:t>
            </a:r>
          </a:p>
          <a:p>
            <a:pPr lvl="1"/>
            <a:r>
              <a:rPr lang="en-US" dirty="0"/>
              <a:t>run main() {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*p; *p = 17; 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See “core” file</a:t>
            </a:r>
          </a:p>
          <a:p>
            <a:pPr lvl="1"/>
            <a:r>
              <a:rPr lang="en-US" dirty="0"/>
              <a:t>Can debug using “</a:t>
            </a:r>
            <a:r>
              <a:rPr lang="en-US" dirty="0" err="1"/>
              <a:t>gdb</a:t>
            </a:r>
            <a:r>
              <a:rPr lang="en-US" dirty="0"/>
              <a:t>”; more: </a:t>
            </a:r>
            <a:r>
              <a:rPr lang="en-US" dirty="0" err="1"/>
              <a:t>google</a:t>
            </a:r>
            <a:r>
              <a:rPr lang="en-US" dirty="0"/>
              <a:t> “How to debug core file”</a:t>
            </a:r>
          </a:p>
          <a:p>
            <a:r>
              <a:rPr lang="en-US" dirty="0"/>
              <a:t>What’s happening?</a:t>
            </a:r>
          </a:p>
          <a:p>
            <a:pPr lvl="1"/>
            <a:r>
              <a:rPr lang="en-US" dirty="0"/>
              <a:t>The hardware/MMU throws a </a:t>
            </a:r>
            <a:r>
              <a:rPr lang="en-US" dirty="0">
                <a:solidFill>
                  <a:srgbClr val="FF0000"/>
                </a:solidFill>
              </a:rPr>
              <a:t>segmentation fault exception </a:t>
            </a:r>
            <a:r>
              <a:rPr lang="en-US" dirty="0"/>
              <a:t>(more in memory management) – handled by OS </a:t>
            </a:r>
          </a:p>
          <a:p>
            <a:pPr lvl="1"/>
            <a:r>
              <a:rPr lang="en-US" dirty="0"/>
              <a:t>OS sends </a:t>
            </a:r>
            <a:r>
              <a:rPr lang="en-US" dirty="0">
                <a:solidFill>
                  <a:srgbClr val="FF0000"/>
                </a:solidFill>
              </a:rPr>
              <a:t>SIGSEGV</a:t>
            </a:r>
            <a:r>
              <a:rPr lang="en-US" dirty="0"/>
              <a:t> to the process</a:t>
            </a:r>
          </a:p>
          <a:p>
            <a:pPr lvl="1"/>
            <a:r>
              <a:rPr lang="en-US" dirty="0"/>
              <a:t>OS creates a core dump file</a:t>
            </a:r>
          </a:p>
          <a:p>
            <a:pPr lvl="2"/>
            <a:r>
              <a:rPr lang="en-US" dirty="0"/>
              <a:t>Contains </a:t>
            </a:r>
            <a:r>
              <a:rPr lang="en-US" dirty="0">
                <a:solidFill>
                  <a:srgbClr val="FF0000"/>
                </a:solidFill>
              </a:rPr>
              <a:t>the current state of the processor and memory </a:t>
            </a:r>
            <a:r>
              <a:rPr lang="en-US" dirty="0"/>
              <a:t>(i.e. the process state of faulting process)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6520190"/>
            <a:ext cx="35702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Calibri" pitchFamily="34" charset="0"/>
              </a:rPr>
              <a:t>http://</a:t>
            </a:r>
            <a:r>
              <a:rPr lang="en-US" sz="1100" b="0" dirty="0" err="1">
                <a:latin typeface="Calibri" pitchFamily="34" charset="0"/>
              </a:rPr>
              <a:t>en.wikipedia.org</a:t>
            </a:r>
            <a:r>
              <a:rPr lang="en-US" sz="1100" b="0" dirty="0">
                <a:latin typeface="Calibri" pitchFamily="34" charset="0"/>
              </a:rPr>
              <a:t>/wiki/</a:t>
            </a:r>
            <a:r>
              <a:rPr lang="en-US" sz="1100" b="0" dirty="0" err="1">
                <a:latin typeface="Calibri" pitchFamily="34" charset="0"/>
              </a:rPr>
              <a:t>File:Ferrite_core_memory.jpg</a:t>
            </a:r>
            <a:endParaRPr lang="en-US" sz="1100" b="0" dirty="0">
              <a:latin typeface="Calibri" pitchFamily="34" charset="0"/>
            </a:endParaRPr>
          </a:p>
        </p:txBody>
      </p:sp>
      <p:graphicFrame>
        <p:nvGraphicFramePr>
          <p:cNvPr id="6" name="Group 41"/>
          <p:cNvGraphicFramePr>
            <a:graphicFrameLocks noGrp="1"/>
          </p:cNvGraphicFramePr>
          <p:nvPr/>
        </p:nvGraphicFramePr>
        <p:xfrm>
          <a:off x="609601" y="1371600"/>
          <a:ext cx="8001000" cy="704088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7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3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0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ID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Name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Default Action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Corresponding Event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SIGSEGV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 &amp; Dump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Invalid memory reference (segmentation fault)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683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0150"/>
            <a:ext cx="5851525" cy="5353050"/>
          </a:xfrm>
        </p:spPr>
        <p:txBody>
          <a:bodyPr>
            <a:normAutofit/>
          </a:bodyPr>
          <a:lstStyle/>
          <a:p>
            <a:r>
              <a:rPr lang="en-US" dirty="0"/>
              <a:t>Example: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Parent</a:t>
            </a:r>
            <a:r>
              <a:rPr lang="en-US" dirty="0"/>
              <a:t>: the </a:t>
            </a:r>
            <a:r>
              <a:rPr lang="en-US" b="1" dirty="0">
                <a:solidFill>
                  <a:schemeClr val="accent1"/>
                </a:solidFill>
              </a:rPr>
              <a:t>shell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process</a:t>
            </a:r>
          </a:p>
          <a:p>
            <a:pPr lvl="2"/>
            <a:r>
              <a:rPr lang="en-US" dirty="0"/>
              <a:t>% ./</a:t>
            </a:r>
            <a:r>
              <a:rPr lang="en-US" dirty="0" err="1"/>
              <a:t>myprog</a:t>
            </a:r>
            <a:endParaRPr lang="en-US" dirty="0"/>
          </a:p>
          <a:p>
            <a:pPr lvl="1"/>
            <a:r>
              <a:rPr lang="en-US" dirty="0"/>
              <a:t>Child: the </a:t>
            </a:r>
            <a:r>
              <a:rPr lang="en-US" b="1" dirty="0" err="1">
                <a:solidFill>
                  <a:srgbClr val="FF0000"/>
                </a:solidFill>
              </a:rPr>
              <a:t>myprog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process</a:t>
            </a:r>
          </a:p>
          <a:p>
            <a:pPr lvl="1"/>
            <a:r>
              <a:rPr lang="en-US" dirty="0"/>
              <a:t>“PCB”: process control block (i.e. </a:t>
            </a:r>
            <a:r>
              <a:rPr lang="en-US" dirty="0" err="1"/>
              <a:t>proc</a:t>
            </a:r>
            <a:r>
              <a:rPr lang="en-US" dirty="0"/>
              <a:t> states)</a:t>
            </a:r>
          </a:p>
          <a:p>
            <a:r>
              <a:rPr lang="en-US" dirty="0"/>
              <a:t>Flow of execution:</a:t>
            </a:r>
          </a:p>
          <a:p>
            <a:pPr lvl="1"/>
            <a:r>
              <a:rPr lang="en-US" b="1" dirty="0"/>
              <a:t>fork() </a:t>
            </a:r>
            <a:r>
              <a:rPr lang="en-US" dirty="0">
                <a:sym typeface="Wingdings"/>
              </a:rPr>
              <a:t> create a child process </a:t>
            </a:r>
          </a:p>
          <a:p>
            <a:pPr lvl="2"/>
            <a:r>
              <a:rPr lang="en-US" dirty="0">
                <a:sym typeface="Wingdings"/>
              </a:rPr>
              <a:t>copy process state (PC, SP, …)</a:t>
            </a:r>
          </a:p>
          <a:p>
            <a:pPr lvl="1"/>
            <a:r>
              <a:rPr lang="en-US" dirty="0" err="1">
                <a:sym typeface="Wingdings"/>
              </a:rPr>
              <a:t>e</a:t>
            </a:r>
            <a:r>
              <a:rPr lang="en-US" b="1" dirty="0" err="1">
                <a:sym typeface="Wingdings"/>
              </a:rPr>
              <a:t>xecve</a:t>
            </a:r>
            <a:r>
              <a:rPr lang="en-US" b="1" dirty="0">
                <a:sym typeface="Wingdings"/>
              </a:rPr>
              <a:t>(</a:t>
            </a:r>
            <a:r>
              <a:rPr lang="en-US" b="1" dirty="0" err="1">
                <a:solidFill>
                  <a:srgbClr val="FF0000"/>
                </a:solidFill>
                <a:sym typeface="Wingdings"/>
              </a:rPr>
              <a:t>myprog</a:t>
            </a:r>
            <a:r>
              <a:rPr lang="en-US" dirty="0">
                <a:sym typeface="Wingdings"/>
              </a:rPr>
              <a:t>)  </a:t>
            </a:r>
          </a:p>
          <a:p>
            <a:pPr lvl="2"/>
            <a:r>
              <a:rPr lang="en-US" dirty="0">
                <a:sym typeface="Wingdings"/>
              </a:rPr>
              <a:t>Take the program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from disk </a:t>
            </a:r>
            <a:r>
              <a:rPr lang="en-US" dirty="0">
                <a:sym typeface="Wingdings"/>
              </a:rPr>
              <a:t>(/code/</a:t>
            </a:r>
            <a:r>
              <a:rPr lang="en-US" dirty="0" err="1">
                <a:sym typeface="Wingdings"/>
              </a:rPr>
              <a:t>myprog</a:t>
            </a:r>
            <a:r>
              <a:rPr lang="en-US" dirty="0">
                <a:sym typeface="Wingdings"/>
              </a:rPr>
              <a:t>) and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overwrite</a:t>
            </a:r>
            <a:r>
              <a:rPr lang="en-US" dirty="0">
                <a:sym typeface="Wingdings"/>
              </a:rPr>
              <a:t> the child’s code segment</a:t>
            </a:r>
          </a:p>
          <a:p>
            <a:pPr lvl="2"/>
            <a:r>
              <a:rPr lang="en-US" dirty="0">
                <a:sym typeface="Wingdings"/>
              </a:rPr>
              <a:t>Initialize the heap and stack for the new program, and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jumps to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main</a:t>
            </a:r>
            <a:r>
              <a:rPr lang="en-US" b="1" dirty="0">
                <a:sym typeface="Wingdings"/>
              </a:rPr>
              <a:t>()</a:t>
            </a:r>
            <a:endParaRPr lang="en-US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77000" y="977073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66505" y="977072"/>
            <a:ext cx="1905000" cy="153752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OS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66505" y="2847344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Child’s stack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66505" y="5732013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Shell’s code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80170" y="4806378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Shell’s stack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80170" y="5273070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Shell’s heap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57322" y="3287095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Child’s heap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57322" y="3733800"/>
            <a:ext cx="1905000" cy="42666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Child’s code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515339" y="3810000"/>
            <a:ext cx="1905000" cy="42666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MyProg’s</a:t>
            </a:r>
            <a:r>
              <a:rPr lang="en-US" sz="1800" b="0" dirty="0">
                <a:latin typeface="Gill Sans"/>
                <a:cs typeface="Gill Sans"/>
              </a:rPr>
              <a:t> code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522065" y="3335580"/>
            <a:ext cx="1905000" cy="42666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MyProg’s</a:t>
            </a:r>
            <a:r>
              <a:rPr lang="en-US" sz="1800" b="0" dirty="0">
                <a:latin typeface="Gill Sans"/>
                <a:cs typeface="Gill Sans"/>
              </a:rPr>
              <a:t> heap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541603" y="2895600"/>
            <a:ext cx="1905000" cy="42666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MyProg’s</a:t>
            </a:r>
            <a:r>
              <a:rPr lang="en-US" sz="1800" b="0" dirty="0">
                <a:latin typeface="Gill Sans"/>
                <a:cs typeface="Gill Sans"/>
              </a:rPr>
              <a:t> stack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8001000" y="5212808"/>
            <a:ext cx="1066800" cy="612648"/>
          </a:xfrm>
          <a:prstGeom prst="wedgeEllipseCallout">
            <a:avLst>
              <a:gd name="adj1" fmla="val -53162"/>
              <a:gd name="adj2" fmla="val 70792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fork()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4145134" y="3103692"/>
            <a:ext cx="2286000" cy="366805"/>
          </a:xfrm>
          <a:prstGeom prst="wedgeEllipseCallout">
            <a:avLst>
              <a:gd name="adj1" fmla="val 57377"/>
              <a:gd name="adj2" fmla="val 170935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err="1"/>
              <a:t>execve</a:t>
            </a:r>
            <a:r>
              <a:rPr lang="en-US" sz="1600" dirty="0"/>
              <a:t>(</a:t>
            </a:r>
            <a:r>
              <a:rPr lang="en-US" sz="1600" dirty="0" err="1">
                <a:solidFill>
                  <a:srgbClr val="FF0000"/>
                </a:solidFill>
              </a:rPr>
              <a:t>MyProg</a:t>
            </a:r>
            <a:r>
              <a:rPr lang="en-US" sz="1600" dirty="0"/>
              <a:t>)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515339" y="1447800"/>
            <a:ext cx="121603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Shell PCB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541603" y="1904940"/>
            <a:ext cx="121603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Child PCB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617187" y="1935360"/>
            <a:ext cx="1306997" cy="42666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MyProg</a:t>
            </a:r>
            <a:r>
              <a:rPr lang="en-US" sz="1800" b="0" dirty="0">
                <a:latin typeface="Gill Sans"/>
                <a:cs typeface="Gill Sans"/>
              </a:rPr>
              <a:t> PCB</a:t>
            </a:r>
          </a:p>
        </p:txBody>
      </p:sp>
    </p:spTree>
    <p:extLst>
      <p:ext uri="{BB962C8B-B14F-4D97-AF65-F5344CB8AC3E}">
        <p14:creationId xmlns:p14="http://schemas.microsoft.com/office/powerpoint/2010/main" val="38018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676400"/>
            <a:ext cx="7604125" cy="4876800"/>
          </a:xfrm>
        </p:spPr>
        <p:txBody>
          <a:bodyPr>
            <a:normAutofit/>
          </a:bodyPr>
          <a:lstStyle/>
          <a:p>
            <a:r>
              <a:rPr lang="en-US" dirty="0"/>
              <a:t>OS provides </a:t>
            </a:r>
            <a:r>
              <a:rPr lang="en-US" dirty="0">
                <a:solidFill>
                  <a:srgbClr val="FF0000"/>
                </a:solidFill>
              </a:rPr>
              <a:t>fork</a:t>
            </a:r>
            <a:r>
              <a:rPr lang="en-US" dirty="0"/>
              <a:t>() and </a:t>
            </a:r>
            <a:r>
              <a:rPr lang="en-US" dirty="0" err="1">
                <a:solidFill>
                  <a:srgbClr val="FF0000"/>
                </a:solidFill>
              </a:rPr>
              <a:t>execve</a:t>
            </a:r>
            <a:r>
              <a:rPr lang="en-US" dirty="0"/>
              <a:t>()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Parent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child</a:t>
            </a:r>
            <a:r>
              <a:rPr lang="en-US" dirty="0"/>
              <a:t> relationship</a:t>
            </a:r>
          </a:p>
          <a:p>
            <a:endParaRPr lang="en-US" dirty="0"/>
          </a:p>
          <a:p>
            <a:r>
              <a:rPr lang="en-US" dirty="0"/>
              <a:t>Child inherits the same process state of the parent</a:t>
            </a:r>
          </a:p>
        </p:txBody>
      </p:sp>
    </p:spTree>
    <p:extLst>
      <p:ext uri="{BB962C8B-B14F-4D97-AF65-F5344CB8AC3E}">
        <p14:creationId xmlns:p14="http://schemas.microsoft.com/office/powerpoint/2010/main" val="108930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illustration (</a:t>
            </a:r>
            <a:r>
              <a:rPr lang="en-US" u="sng" dirty="0">
                <a:solidFill>
                  <a:srgbClr val="FF0000"/>
                </a:solidFill>
              </a:rPr>
              <a:t>memory</a:t>
            </a:r>
            <a:r>
              <a:rPr lang="en-US" dirty="0"/>
              <a:t> perspective)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6440" y="1369568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129540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105400"/>
            <a:ext cx="1077992" cy="13716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33800" y="1371600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447800"/>
            <a:ext cx="12954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5105400"/>
            <a:ext cx="1077992" cy="137160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77000" y="1371600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447800"/>
            <a:ext cx="1295400" cy="129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5105400"/>
            <a:ext cx="1077992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564" y="3505200"/>
            <a:ext cx="1077992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276600"/>
            <a:ext cx="1488495" cy="138430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 bwMode="auto">
          <a:xfrm>
            <a:off x="1981200" y="4679188"/>
            <a:ext cx="1382792" cy="612648"/>
          </a:xfrm>
          <a:prstGeom prst="wedgeEllipseCallout">
            <a:avLst>
              <a:gd name="adj1" fmla="val -53162"/>
              <a:gd name="adj2" fmla="val 70792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Fork()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4267200" y="2743200"/>
            <a:ext cx="2209800" cy="612648"/>
          </a:xfrm>
          <a:prstGeom prst="wedgeEllipseCallout">
            <a:avLst>
              <a:gd name="adj1" fmla="val -45846"/>
              <a:gd name="adj2" fmla="val 122202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err="1"/>
              <a:t>execve</a:t>
            </a:r>
            <a:r>
              <a:rPr lang="en-US" dirty="0"/>
              <a:t>(    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928620"/>
            <a:ext cx="281312" cy="26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762" y="445070"/>
            <a:ext cx="9395838" cy="762000"/>
          </a:xfrm>
        </p:spPr>
        <p:txBody>
          <a:bodyPr/>
          <a:lstStyle/>
          <a:p>
            <a:r>
              <a:rPr lang="en-US" dirty="0"/>
              <a:t>Another Illustration (</a:t>
            </a:r>
            <a:r>
              <a:rPr lang="en-US" u="sng" dirty="0">
                <a:solidFill>
                  <a:srgbClr val="FF0000"/>
                </a:solidFill>
              </a:rPr>
              <a:t>control flow </a:t>
            </a:r>
            <a:r>
              <a:rPr lang="en-US" dirty="0"/>
              <a:t>perspective)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6512"/>
          <a:stretch/>
        </p:blipFill>
        <p:spPr>
          <a:xfrm>
            <a:off x="378081" y="2001764"/>
            <a:ext cx="8262197" cy="4018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50758" y="4100830"/>
            <a:ext cx="1401221" cy="2105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75587" flipH="1">
            <a:off x="5719537" y="2608371"/>
            <a:ext cx="1147106" cy="1723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52617" flipH="1">
            <a:off x="2458927" y="2604046"/>
            <a:ext cx="997631" cy="149917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65147" y="4029756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ret = fork()</a:t>
            </a:r>
          </a:p>
        </p:txBody>
      </p:sp>
      <p:pic>
        <p:nvPicPr>
          <p:cNvPr id="7" name="Picture 6" descr="Screen shot 2014-05-07 at 8.58.3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0745">
            <a:off x="5671697" y="2157804"/>
            <a:ext cx="1361627" cy="1714896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 rot="19955811">
            <a:off x="4882534" y="2065101"/>
            <a:ext cx="2008281" cy="42666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execve</a:t>
            </a:r>
            <a:r>
              <a:rPr lang="en-US" sz="1800" b="0" dirty="0">
                <a:latin typeface="Gill Sans"/>
                <a:cs typeface="Gill Sans"/>
              </a:rPr>
              <a:t>(</a:t>
            </a:r>
            <a:r>
              <a:rPr lang="en-US" sz="1800" b="0" dirty="0" err="1">
                <a:latin typeface="Gill Sans"/>
                <a:cs typeface="Gill Sans"/>
              </a:rPr>
              <a:t>redcar</a:t>
            </a:r>
            <a:r>
              <a:rPr lang="en-US" sz="1800" b="0" dirty="0">
                <a:latin typeface="Gill Sans"/>
                <a:cs typeface="Gill Sans"/>
              </a:rPr>
              <a:t>)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44827" y="6243306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PID: silver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rot="1709667">
            <a:off x="1064108" y="3541804"/>
            <a:ext cx="2217829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ret ==  (positive value)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 rot="19455389">
            <a:off x="5923826" y="3816424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ret == “0”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442218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(the road is the sequence of instructions)</a:t>
            </a:r>
          </a:p>
        </p:txBody>
      </p:sp>
    </p:spTree>
    <p:extLst>
      <p:ext uri="{BB962C8B-B14F-4D97-AF65-F5344CB8AC3E}">
        <p14:creationId xmlns:p14="http://schemas.microsoft.com/office/powerpoint/2010/main" val="362372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 in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0150"/>
            <a:ext cx="4632325" cy="1162050"/>
          </a:xfrm>
        </p:spPr>
        <p:txBody>
          <a:bodyPr/>
          <a:lstStyle/>
          <a:p>
            <a:r>
              <a:rPr lang="en-US" dirty="0"/>
              <a:t>% </a:t>
            </a:r>
            <a:r>
              <a:rPr lang="en-US" dirty="0" err="1"/>
              <a:t>myprog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774" y="1828800"/>
            <a:ext cx="5914825" cy="3046988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Monaco"/>
                <a:cs typeface="Monaco"/>
              </a:rPr>
              <a:t>SHELL CODE: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While (true) {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getNewCommand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();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// execute the command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77000" y="977073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66505" y="977073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OS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66505" y="5732013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code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80170" y="4806378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 stack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80170" y="5273070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heap</a:t>
            </a:r>
          </a:p>
        </p:txBody>
      </p:sp>
    </p:spTree>
    <p:extLst>
      <p:ext uri="{BB962C8B-B14F-4D97-AF65-F5344CB8AC3E}">
        <p14:creationId xmlns:p14="http://schemas.microsoft.com/office/powerpoint/2010/main" val="34205065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16978</TotalTime>
  <Words>3505</Words>
  <Application>Microsoft Macintosh PowerPoint</Application>
  <PresentationFormat>On-screen Show (4:3)</PresentationFormat>
  <Paragraphs>762</Paragraphs>
  <Slides>46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Arial Narrow</vt:lpstr>
      <vt:lpstr>Calibri</vt:lpstr>
      <vt:lpstr>Courier</vt:lpstr>
      <vt:lpstr>Courier New</vt:lpstr>
      <vt:lpstr>Gill Sans</vt:lpstr>
      <vt:lpstr>Monaco</vt:lpstr>
      <vt:lpstr>Times New Roman</vt:lpstr>
      <vt:lpstr>Wingdings</vt:lpstr>
      <vt:lpstr>Wingdings 2</vt:lpstr>
      <vt:lpstr>template2007</vt:lpstr>
      <vt:lpstr>1_template2007</vt:lpstr>
      <vt:lpstr> OS3: Fork, execve, and signals   CMSC 15400: Introduction to Computer Systems Chapter 8.4 – 8.5</vt:lpstr>
      <vt:lpstr>fork() and execve()</vt:lpstr>
      <vt:lpstr>fork() and execve() system calls</vt:lpstr>
      <vt:lpstr>fork() and execve()</vt:lpstr>
      <vt:lpstr>Example</vt:lpstr>
      <vt:lpstr>fork() and execve()</vt:lpstr>
      <vt:lpstr>An illustration (memory perspective)</vt:lpstr>
      <vt:lpstr>Another Illustration (control flow perspective)</vt:lpstr>
      <vt:lpstr>fork() and execve() in shell</vt:lpstr>
      <vt:lpstr>fork() and execve() in shell</vt:lpstr>
      <vt:lpstr>fork() and execve() in shell</vt:lpstr>
      <vt:lpstr>fork() and execve() in shell</vt:lpstr>
      <vt:lpstr>fork() and execve() in shell</vt:lpstr>
      <vt:lpstr>fork() and execve() in shell</vt:lpstr>
      <vt:lpstr>fork() and execve() in shell</vt:lpstr>
      <vt:lpstr>Repeat …</vt:lpstr>
      <vt:lpstr>Fork Example #2</vt:lpstr>
      <vt:lpstr>Fork Example #2 (with pid)</vt:lpstr>
      <vt:lpstr>Fork Example #3</vt:lpstr>
      <vt:lpstr>Fork Example #4</vt:lpstr>
      <vt:lpstr>Why need fork() and execve()?</vt:lpstr>
      <vt:lpstr>Non-determinism  / concurrency / race condition</vt:lpstr>
      <vt:lpstr>Wait</vt:lpstr>
      <vt:lpstr>Are X and Y concurrent?</vt:lpstr>
      <vt:lpstr>wait() and waitpid()</vt:lpstr>
      <vt:lpstr>Why should you care?</vt:lpstr>
      <vt:lpstr>Signals</vt:lpstr>
      <vt:lpstr>A motivational example</vt:lpstr>
      <vt:lpstr>Another motivational  example</vt:lpstr>
      <vt:lpstr>Signals</vt:lpstr>
      <vt:lpstr>PowerPoint Presentation</vt:lpstr>
      <vt:lpstr>Signals</vt:lpstr>
      <vt:lpstr>Signal Handlers (examples)</vt:lpstr>
      <vt:lpstr>PowerPoint Presentation</vt:lpstr>
      <vt:lpstr>PowerPoint Presentation</vt:lpstr>
      <vt:lpstr>Signal summary</vt:lpstr>
      <vt:lpstr>Extra</vt:lpstr>
      <vt:lpstr>Just the beginning …</vt:lpstr>
      <vt:lpstr>Just the beginning …</vt:lpstr>
      <vt:lpstr>Just the beginning …</vt:lpstr>
      <vt:lpstr>Sending a Signal</vt:lpstr>
      <vt:lpstr>Receiving a Signal</vt:lpstr>
      <vt:lpstr>Pending and Blocked Signals</vt:lpstr>
      <vt:lpstr>Signal Concepts </vt:lpstr>
      <vt:lpstr>Another View of Signal Handlers as Concurrent Flows</vt:lpstr>
      <vt:lpstr>Core dump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Junchen Jiang</cp:lastModifiedBy>
  <cp:revision>1176</cp:revision>
  <cp:lastPrinted>1999-09-20T15:19:18Z</cp:lastPrinted>
  <dcterms:created xsi:type="dcterms:W3CDTF">2011-01-05T23:04:21Z</dcterms:created>
  <dcterms:modified xsi:type="dcterms:W3CDTF">2020-05-03T05:51:49Z</dcterms:modified>
</cp:coreProperties>
</file>