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542" r:id="rId2"/>
    <p:sldId id="1517" r:id="rId3"/>
    <p:sldId id="1472" r:id="rId4"/>
    <p:sldId id="1616" r:id="rId5"/>
    <p:sldId id="1473" r:id="rId6"/>
    <p:sldId id="1601" r:id="rId7"/>
    <p:sldId id="1618" r:id="rId8"/>
    <p:sldId id="1619" r:id="rId9"/>
    <p:sldId id="1587" r:id="rId10"/>
    <p:sldId id="1556" r:id="rId11"/>
    <p:sldId id="1604" r:id="rId12"/>
    <p:sldId id="1626" r:id="rId13"/>
    <p:sldId id="1605" r:id="rId14"/>
    <p:sldId id="1606" r:id="rId15"/>
    <p:sldId id="1607" r:id="rId16"/>
    <p:sldId id="1608" r:id="rId17"/>
    <p:sldId id="1609" r:id="rId18"/>
    <p:sldId id="1610" r:id="rId19"/>
    <p:sldId id="1611" r:id="rId20"/>
    <p:sldId id="1612" r:id="rId21"/>
    <p:sldId id="1613" r:id="rId22"/>
    <p:sldId id="1614" r:id="rId23"/>
    <p:sldId id="1620" r:id="rId24"/>
    <p:sldId id="1615" r:id="rId25"/>
    <p:sldId id="1627" r:id="rId26"/>
    <p:sldId id="1623" r:id="rId27"/>
    <p:sldId id="1624" r:id="rId28"/>
    <p:sldId id="1625" r:id="rId29"/>
    <p:sldId id="1528" r:id="rId30"/>
    <p:sldId id="1588" r:id="rId31"/>
    <p:sldId id="1621" r:id="rId32"/>
    <p:sldId id="1531" r:id="rId33"/>
    <p:sldId id="1590" r:id="rId34"/>
    <p:sldId id="1592" r:id="rId35"/>
    <p:sldId id="1533" r:id="rId36"/>
    <p:sldId id="1594" r:id="rId37"/>
    <p:sldId id="1596" r:id="rId38"/>
    <p:sldId id="1600" r:id="rId39"/>
    <p:sldId id="1598" r:id="rId40"/>
    <p:sldId id="1599" r:id="rId41"/>
    <p:sldId id="1628" r:id="rId42"/>
    <p:sldId id="1629" r:id="rId43"/>
    <p:sldId id="1630" r:id="rId44"/>
  </p:sldIdLst>
  <p:sldSz cx="9144000" cy="6858000" type="screen4x3"/>
  <p:notesSz cx="7302500" cy="9586913"/>
  <p:custDataLst>
    <p:tags r:id="rId47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68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F3D"/>
    <a:srgbClr val="990000"/>
    <a:srgbClr val="F6F5BD"/>
    <a:srgbClr val="F1C7C7"/>
    <a:srgbClr val="D5F1CF"/>
    <a:srgbClr val="EBAFAF"/>
    <a:srgbClr val="ACE3A1"/>
    <a:srgbClr val="CCCCCC"/>
    <a:srgbClr val="8DBA84"/>
    <a:srgbClr val="8AD8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73" autoAdjust="0"/>
    <p:restoredTop sz="91806" autoAdjust="0"/>
  </p:normalViewPr>
  <p:slideViewPr>
    <p:cSldViewPr snapToObjects="1">
      <p:cViewPr varScale="1">
        <p:scale>
          <a:sx n="81" d="100"/>
          <a:sy n="81" d="100"/>
        </p:scale>
        <p:origin x="192" y="1360"/>
      </p:cViewPr>
      <p:guideLst>
        <p:guide orient="horz" pos="768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gs" Target="tags/tag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DAC 2001 Tutorial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©R.A. Rutenbar, 2001</a:t>
            </a:r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5786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9755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03353-72E2-470C-8E67-87750F01FAF1}" type="slidenum">
              <a:rPr lang="en-US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3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083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6593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Closing a file decrements the reference count. Kernel</a:t>
            </a:r>
            <a:r>
              <a:rPr lang="en-US" baseline="0" dirty="0"/>
              <a:t> deletes entry if ref count = 0.</a:t>
            </a:r>
          </a:p>
          <a:p>
            <a:endParaRPr lang="en-US" dirty="0"/>
          </a:p>
          <a:p>
            <a:r>
              <a:rPr lang="en-US" dirty="0"/>
              <a:t>File</a:t>
            </a:r>
            <a:r>
              <a:rPr lang="en-US" baseline="0" dirty="0"/>
              <a:t> position … </a:t>
            </a:r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Closing a file decrements the reference count. Kernel</a:t>
            </a:r>
            <a:r>
              <a:rPr lang="en-US" baseline="0" dirty="0"/>
              <a:t> deletes entry if ref count = 0.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 would you want to do that? Read different parts of the file …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charset="0"/>
              <a:buChar char="Ø"/>
            </a:pPr>
            <a:r>
              <a:rPr lang="en-US" dirty="0"/>
              <a:t>= right angle bracket (greater</a:t>
            </a:r>
            <a:r>
              <a:rPr lang="en-US" baseline="0" dirty="0"/>
              <a:t> than)</a:t>
            </a:r>
          </a:p>
          <a:p>
            <a:pPr marL="171450" indent="-171450">
              <a:buFont typeface="Wingdings" charset="0"/>
              <a:buChar char="Ø"/>
            </a:pPr>
            <a:endParaRPr lang="en-US" baseline="0" dirty="0"/>
          </a:p>
          <a:p>
            <a:pPr marL="0" indent="0">
              <a:buFont typeface="Wingdings" charset="0"/>
              <a:buNone/>
            </a:pPr>
            <a:r>
              <a:rPr lang="en-US" dirty="0"/>
              <a:t>Fd1</a:t>
            </a:r>
            <a:r>
              <a:rPr lang="en-US" baseline="0" dirty="0"/>
              <a:t> points to a monitor</a:t>
            </a:r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If</a:t>
            </a:r>
            <a:r>
              <a:rPr lang="en-US" baseline="0" dirty="0"/>
              <a:t> there is only one process, one shell running, how many </a:t>
            </a:r>
            <a:r>
              <a:rPr lang="en-US" baseline="0" dirty="0" err="1"/>
              <a:t>fd</a:t>
            </a:r>
            <a:r>
              <a:rPr lang="en-US" baseline="0" dirty="0"/>
              <a:t> table there is in OS?</a:t>
            </a:r>
          </a:p>
          <a:p>
            <a:r>
              <a:rPr lang="en-US" dirty="0"/>
              <a:t>After fork, how many </a:t>
            </a:r>
            <a:r>
              <a:rPr lang="en-US" dirty="0" err="1"/>
              <a:t>fd</a:t>
            </a:r>
            <a:r>
              <a:rPr lang="en-US" dirty="0"/>
              <a:t> tables.</a:t>
            </a:r>
          </a:p>
          <a:p>
            <a:endParaRPr lang="en-US" dirty="0"/>
          </a:p>
          <a:p>
            <a:r>
              <a:rPr lang="en-US" dirty="0"/>
              <a:t>The four answers:</a:t>
            </a:r>
            <a:r>
              <a:rPr lang="en-US" baseline="0" dirty="0"/>
              <a:t> </a:t>
            </a:r>
            <a:r>
              <a:rPr lang="en-US" baseline="0" dirty="0" err="1"/>
              <a:t>out.txt</a:t>
            </a:r>
            <a:r>
              <a:rPr lang="en-US" baseline="0" dirty="0"/>
              <a:t>, </a:t>
            </a:r>
            <a:r>
              <a:rPr lang="en-US" baseline="0" dirty="0" err="1"/>
              <a:t>stdout</a:t>
            </a:r>
            <a:r>
              <a:rPr lang="en-US" baseline="0" dirty="0"/>
              <a:t>, </a:t>
            </a:r>
            <a:r>
              <a:rPr lang="en-US" baseline="0" dirty="0" err="1"/>
              <a:t>out.txt</a:t>
            </a:r>
            <a:r>
              <a:rPr lang="en-US" baseline="0" dirty="0"/>
              <a:t>, none ..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8709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err="1">
                <a:solidFill>
                  <a:schemeClr val="bg1"/>
                </a:solidFill>
              </a:rPr>
              <a:t>Pos</a:t>
            </a:r>
            <a:r>
              <a:rPr lang="en-US" dirty="0">
                <a:solidFill>
                  <a:schemeClr val="bg1"/>
                </a:solidFill>
              </a:rPr>
              <a:t> =</a:t>
            </a:r>
            <a:r>
              <a:rPr lang="en-US" baseline="0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10</a:t>
            </a:r>
          </a:p>
          <a:p>
            <a:r>
              <a:rPr lang="en-US" dirty="0" err="1">
                <a:solidFill>
                  <a:schemeClr val="bg1"/>
                </a:solidFill>
              </a:rPr>
              <a:t>Pos</a:t>
            </a:r>
            <a:r>
              <a:rPr lang="en-US" dirty="0">
                <a:solidFill>
                  <a:schemeClr val="bg1"/>
                </a:solidFill>
              </a:rPr>
              <a:t> = 11</a:t>
            </a:r>
          </a:p>
          <a:p>
            <a:r>
              <a:rPr lang="en-US" dirty="0" err="1">
                <a:solidFill>
                  <a:schemeClr val="bg1"/>
                </a:solidFill>
              </a:rPr>
              <a:t>Pos</a:t>
            </a:r>
            <a:r>
              <a:rPr lang="en-US" dirty="0">
                <a:solidFill>
                  <a:schemeClr val="bg1"/>
                </a:solidFill>
              </a:rPr>
              <a:t> = 20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Draw 3 file</a:t>
            </a:r>
            <a:r>
              <a:rPr lang="en-US" baseline="0" dirty="0"/>
              <a:t> descriptor structures.</a:t>
            </a:r>
          </a:p>
          <a:p>
            <a:endParaRPr lang="en-US" dirty="0"/>
          </a:p>
          <a:p>
            <a:r>
              <a:rPr lang="en-US" dirty="0"/>
              <a:t>c1 = a, c2 = a, c3 = b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Only copy the descriptor</a:t>
            </a:r>
            <a:r>
              <a:rPr lang="en-US" baseline="0" dirty="0"/>
              <a:t> table !!!!</a:t>
            </a:r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If parent sleep for 1 second:</a:t>
            </a:r>
          </a:p>
          <a:p>
            <a:r>
              <a:rPr lang="en-US" dirty="0"/>
              <a:t>Child: c1 = a, c2 = b</a:t>
            </a:r>
          </a:p>
          <a:p>
            <a:r>
              <a:rPr lang="en-US" dirty="0"/>
              <a:t>Parent: c1 = a, c2 = c</a:t>
            </a:r>
          </a:p>
          <a:p>
            <a:endParaRPr lang="en-US" dirty="0"/>
          </a:p>
          <a:p>
            <a:r>
              <a:rPr lang="en-US" dirty="0"/>
              <a:t>If child</a:t>
            </a:r>
            <a:r>
              <a:rPr lang="en-US" baseline="0" dirty="0"/>
              <a:t> sleep for 1 second:</a:t>
            </a:r>
            <a:endParaRPr lang="en-US" dirty="0"/>
          </a:p>
          <a:p>
            <a:r>
              <a:rPr lang="en-US" dirty="0"/>
              <a:t>Child: c1 = a, c2 = c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Parent: c1 = a, c2 = b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If parent sleep for 1 second:</a:t>
            </a:r>
          </a:p>
          <a:p>
            <a:r>
              <a:rPr lang="en-US" dirty="0"/>
              <a:t>Child: c1 = a, c2 = b</a:t>
            </a:r>
          </a:p>
          <a:p>
            <a:r>
              <a:rPr lang="en-US" dirty="0"/>
              <a:t>Parent: c1 = a, c2 = c</a:t>
            </a:r>
          </a:p>
          <a:p>
            <a:endParaRPr lang="en-US" dirty="0"/>
          </a:p>
          <a:p>
            <a:r>
              <a:rPr lang="en-US" dirty="0"/>
              <a:t>If child</a:t>
            </a:r>
            <a:r>
              <a:rPr lang="en-US" baseline="0" dirty="0"/>
              <a:t> sleep for 1 second:</a:t>
            </a:r>
            <a:endParaRPr lang="en-US" dirty="0"/>
          </a:p>
          <a:p>
            <a:r>
              <a:rPr lang="en-US" dirty="0"/>
              <a:t>Child: c1 = a, c2 = c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Parent: c1 = a, c2 = b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is the largest</a:t>
            </a:r>
            <a:r>
              <a:rPr lang="en-US" baseline="0" dirty="0"/>
              <a:t> number of bytes we can read? 2GB because signed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Please read the book to</a:t>
            </a:r>
            <a:r>
              <a:rPr lang="en-US" baseline="0" dirty="0"/>
              <a:t> understand what each line by line </a:t>
            </a:r>
            <a:r>
              <a:rPr lang="en-US" baseline="0"/>
              <a:t>is doing here.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Shortcount</a:t>
            </a:r>
            <a:r>
              <a:rPr lang="en-US" dirty="0"/>
              <a:t> !! At 7 KB …. Does not return 8 KB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7x (but imagine, </a:t>
            </a:r>
            <a:r>
              <a:rPr lang="en-US" dirty="0" err="1"/>
              <a:t>rio_read</a:t>
            </a:r>
            <a:r>
              <a:rPr lang="en-US" dirty="0"/>
              <a:t>(1byte) </a:t>
            </a:r>
            <a:r>
              <a:rPr lang="en-US" dirty="0">
                <a:sym typeface="Wingdings"/>
              </a:rPr>
              <a:t> 7000x saving!)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95167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Savings:</a:t>
            </a:r>
            <a:r>
              <a:rPr lang="en-US" baseline="0" dirty="0"/>
              <a:t> </a:t>
            </a:r>
            <a:r>
              <a:rPr lang="en-US" dirty="0"/>
              <a:t>7/3 = 2.3x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95167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At what other cost?</a:t>
            </a:r>
            <a:r>
              <a:rPr lang="en-US" baseline="0" dirty="0"/>
              <a:t> </a:t>
            </a:r>
          </a:p>
          <a:p>
            <a:endParaRPr lang="en-US" baseline="0" dirty="0"/>
          </a:p>
          <a:p>
            <a:r>
              <a:rPr lang="en-US" dirty="0"/>
              <a:t>Performance</a:t>
            </a:r>
            <a:r>
              <a:rPr lang="en-US" baseline="0" dirty="0"/>
              <a:t> vs. code complexity … </a:t>
            </a:r>
          </a:p>
          <a:p>
            <a:endParaRPr lang="en-US" dirty="0"/>
          </a:p>
          <a:p>
            <a:r>
              <a:rPr lang="en-US" dirty="0"/>
              <a:t>Some extra</a:t>
            </a:r>
            <a:r>
              <a:rPr lang="en-US" baseline="0" dirty="0"/>
              <a:t> buffer in memory.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14847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Draw 3 file</a:t>
            </a:r>
            <a:r>
              <a:rPr lang="en-US" baseline="0" dirty="0"/>
              <a:t> descriptor structures.</a:t>
            </a:r>
          </a:p>
          <a:p>
            <a:endParaRPr lang="en-US" dirty="0"/>
          </a:p>
          <a:p>
            <a:r>
              <a:rPr lang="en-US" dirty="0"/>
              <a:t>c1 = a, c2 = a, c3 = b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8455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Draw 3 file</a:t>
            </a:r>
            <a:r>
              <a:rPr lang="en-US" baseline="0" dirty="0"/>
              <a:t> descriptor structures.</a:t>
            </a:r>
          </a:p>
          <a:p>
            <a:endParaRPr lang="en-US" dirty="0"/>
          </a:p>
          <a:p>
            <a:r>
              <a:rPr lang="en-US" dirty="0"/>
              <a:t>c1 = a, c2 = a, c3 = b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7886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O_RDONLY</a:t>
            </a:r>
          </a:p>
          <a:p>
            <a:r>
              <a:rPr lang="en-US" dirty="0"/>
              <a:t>O_WRONLY</a:t>
            </a:r>
          </a:p>
          <a:p>
            <a:r>
              <a:rPr lang="en-US" dirty="0"/>
              <a:t>O_RDWR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“Moral” doesn’t follow??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is the largest</a:t>
            </a:r>
            <a:r>
              <a:rPr lang="en-US" baseline="0" dirty="0"/>
              <a:t> number of bytes we can read? 2GB because signed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Skip this … quickly… no time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057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8830843" y="6611779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sz="1000" dirty="0">
              <a:solidFill>
                <a:srgbClr val="80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6858000" y="0"/>
            <a:ext cx="2269435" cy="474338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-25648" y="6553200"/>
            <a:ext cx="12993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990000"/>
                </a:solidFill>
              </a:rPr>
              <a:t>CMSC 15400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685800" y="1708150"/>
            <a:ext cx="7772400" cy="1720850"/>
          </a:xfrm>
        </p:spPr>
        <p:txBody>
          <a:bodyPr/>
          <a:lstStyle/>
          <a:p>
            <a:pPr marL="0" indent="0"/>
            <a:r>
              <a:rPr lang="en-US" dirty="0"/>
              <a:t>Files</a:t>
            </a:r>
            <a:br>
              <a:rPr lang="en-US" dirty="0"/>
            </a:br>
            <a:r>
              <a:rPr lang="en-US" sz="2400" b="0" dirty="0"/>
              <a:t>CMSC 15400: Introduction to Computer Systems	</a:t>
            </a:r>
            <a:br>
              <a:rPr lang="en-US" sz="2400" b="0" dirty="0"/>
            </a:br>
            <a:r>
              <a:rPr lang="en-US" sz="2400" b="0" dirty="0"/>
              <a:t>Chapter 10</a:t>
            </a:r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</p:nvPr>
        </p:nvSpPr>
        <p:spPr>
          <a:xfrm>
            <a:off x="685800" y="4114800"/>
            <a:ext cx="7678738" cy="1524000"/>
          </a:xfrm>
        </p:spPr>
        <p:txBody>
          <a:bodyPr/>
          <a:lstStyle/>
          <a:p>
            <a:r>
              <a:rPr lang="en-US" sz="2400" b="1" dirty="0"/>
              <a:t>Instructor:</a:t>
            </a:r>
            <a:r>
              <a:rPr lang="en-US" sz="2400" dirty="0"/>
              <a:t> </a:t>
            </a:r>
          </a:p>
          <a:p>
            <a:r>
              <a:rPr lang="en-US" sz="2400" dirty="0"/>
              <a:t>Haryadi Gunawi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07" y="-152400"/>
            <a:ext cx="7592093" cy="762000"/>
          </a:xfrm>
        </p:spPr>
        <p:txBody>
          <a:bodyPr/>
          <a:lstStyle/>
          <a:p>
            <a:r>
              <a:rPr lang="en-US" dirty="0"/>
              <a:t>Practice problem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200" y="657987"/>
            <a:ext cx="9144000" cy="5742813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5556149"/>
              </p:ext>
            </p:extLst>
          </p:nvPr>
        </p:nvGraphicFramePr>
        <p:xfrm>
          <a:off x="6172200" y="1143000"/>
          <a:ext cx="2743200" cy="23180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190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41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3083">
                <a:tc>
                  <a:txBody>
                    <a:bodyPr/>
                    <a:lstStyle/>
                    <a:p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Gill Sans"/>
                          <a:cs typeface="Gill Sans"/>
                        </a:rPr>
                        <a:t>fd</a:t>
                      </a:r>
                      <a:endParaRPr lang="en-US" sz="1800" dirty="0">
                        <a:solidFill>
                          <a:srgbClr val="000000"/>
                        </a:solidFill>
                        <a:latin typeface="Gill Sans"/>
                        <a:cs typeface="Gill San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0000"/>
                          </a:solidFill>
                          <a:latin typeface="Gill Sans"/>
                          <a:cs typeface="Gill Sans"/>
                        </a:rPr>
                        <a:t>File</a:t>
                      </a:r>
                      <a:r>
                        <a:rPr lang="en-US" sz="1800" baseline="0" dirty="0">
                          <a:solidFill>
                            <a:srgbClr val="000000"/>
                          </a:solidFill>
                          <a:latin typeface="Gill Sans"/>
                          <a:cs typeface="Gill Sans"/>
                        </a:rPr>
                        <a:t> information</a:t>
                      </a:r>
                      <a:endParaRPr lang="en-US" sz="1800" dirty="0">
                        <a:solidFill>
                          <a:srgbClr val="000000"/>
                        </a:solidFill>
                        <a:latin typeface="Gill Sans"/>
                        <a:cs typeface="Gill San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083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0000"/>
                          </a:solidFill>
                          <a:latin typeface="Gill Sans"/>
                          <a:cs typeface="Gill Sans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Gill Sans"/>
                          <a:cs typeface="Gill Sans"/>
                        </a:rPr>
                        <a:t>stdin</a:t>
                      </a:r>
                      <a:endParaRPr lang="en-US" sz="1800" dirty="0">
                        <a:solidFill>
                          <a:srgbClr val="000000"/>
                        </a:solidFill>
                        <a:latin typeface="Gill Sans"/>
                        <a:cs typeface="Gill San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083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0000"/>
                          </a:solidFill>
                          <a:latin typeface="Gill Sans"/>
                          <a:cs typeface="Gill Sans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Gill Sans"/>
                          <a:cs typeface="Gill Sans"/>
                        </a:rPr>
                        <a:t>stdout</a:t>
                      </a:r>
                      <a:endParaRPr lang="en-US" sz="1800" dirty="0">
                        <a:solidFill>
                          <a:srgbClr val="000000"/>
                        </a:solidFill>
                        <a:latin typeface="Gill Sans"/>
                        <a:cs typeface="Gill San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3083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0000"/>
                          </a:solidFill>
                          <a:latin typeface="Gill Sans"/>
                          <a:cs typeface="Gill Sans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Gill Sans"/>
                          <a:cs typeface="Gill Sans"/>
                        </a:rPr>
                        <a:t>stderr</a:t>
                      </a:r>
                      <a:endParaRPr lang="en-US" sz="1800" dirty="0">
                        <a:solidFill>
                          <a:srgbClr val="000000"/>
                        </a:solidFill>
                        <a:latin typeface="Gill Sans"/>
                        <a:cs typeface="Gill San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5813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0000"/>
                          </a:solidFill>
                          <a:latin typeface="Gill Sans"/>
                          <a:cs typeface="Gill Sans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Gill Sans"/>
                          <a:cs typeface="Gill Sans"/>
                        </a:rPr>
                        <a:t>(unused)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9213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0000"/>
                          </a:solidFill>
                          <a:latin typeface="Gill Sans"/>
                          <a:cs typeface="Gill Sans"/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000000"/>
                        </a:solidFill>
                        <a:latin typeface="Gill Sans"/>
                        <a:cs typeface="Gill San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12719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File descriptors</a:t>
            </a:r>
            <a:br>
              <a:rPr lang="en-US" dirty="0"/>
            </a:br>
            <a:r>
              <a:rPr lang="en-US" dirty="0"/>
              <a:t>(Sharing and redirection)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Metadata, sharing, and redirection</a:t>
            </a:r>
          </a:p>
        </p:txBody>
      </p:sp>
    </p:spTree>
    <p:extLst>
      <p:ext uri="{BB962C8B-B14F-4D97-AF65-F5344CB8AC3E}">
        <p14:creationId xmlns:p14="http://schemas.microsoft.com/office/powerpoint/2010/main" val="20291041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304800"/>
            <a:ext cx="7592093" cy="554923"/>
          </a:xfrm>
        </p:spPr>
        <p:txBody>
          <a:bodyPr/>
          <a:lstStyle/>
          <a:p>
            <a:r>
              <a:rPr lang="en-US" dirty="0"/>
              <a:t>File descriptor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990601"/>
            <a:ext cx="8670925" cy="2667000"/>
          </a:xfrm>
        </p:spPr>
        <p:txBody>
          <a:bodyPr/>
          <a:lstStyle/>
          <a:p>
            <a:r>
              <a:rPr lang="en-US" dirty="0"/>
              <a:t>User: “</a:t>
            </a:r>
            <a:r>
              <a:rPr lang="en-US" dirty="0" err="1">
                <a:solidFill>
                  <a:srgbClr val="FF0000"/>
                </a:solidFill>
              </a:rPr>
              <a:t>fd</a:t>
            </a:r>
            <a:r>
              <a:rPr lang="en-US" dirty="0"/>
              <a:t>” is just a </a:t>
            </a:r>
            <a:r>
              <a:rPr lang="en-US" dirty="0">
                <a:solidFill>
                  <a:srgbClr val="FF0000"/>
                </a:solidFill>
              </a:rPr>
              <a:t>number</a:t>
            </a:r>
          </a:p>
          <a:p>
            <a:pPr lvl="1"/>
            <a:r>
              <a:rPr lang="en-US" dirty="0"/>
              <a:t>Ex: A Microsoft word’s FD table</a:t>
            </a:r>
          </a:p>
          <a:p>
            <a:r>
              <a:rPr lang="en-US" dirty="0"/>
              <a:t>OS: “</a:t>
            </a:r>
            <a:r>
              <a:rPr lang="en-US" dirty="0" err="1"/>
              <a:t>fd</a:t>
            </a:r>
            <a:r>
              <a:rPr lang="en-US" dirty="0"/>
              <a:t>” represents a pointer to </a:t>
            </a:r>
            <a:r>
              <a:rPr lang="en-US" dirty="0">
                <a:solidFill>
                  <a:srgbClr val="FF0000"/>
                </a:solidFill>
              </a:rPr>
              <a:t>file descriptor structure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Describe file access information</a:t>
            </a:r>
          </a:p>
          <a:p>
            <a:pPr lvl="1"/>
            <a:r>
              <a:rPr lang="en-US" dirty="0"/>
              <a:t>Current position, read/write mode, etc.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857472" y="3505200"/>
            <a:ext cx="4057928" cy="1815882"/>
          </a:xfrm>
          <a:prstGeom prst="rect">
            <a:avLst/>
          </a:prstGeom>
          <a:solidFill>
            <a:srgbClr val="E9E1C9"/>
          </a:solidFill>
          <a:ln w="28575" cmpd="sng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Monaco"/>
                <a:cs typeface="Monaco"/>
              </a:rPr>
              <a:t>// Inside OS:</a:t>
            </a:r>
          </a:p>
          <a:p>
            <a:r>
              <a:rPr lang="en-US" sz="1600" dirty="0" err="1">
                <a:solidFill>
                  <a:srgbClr val="FF0000"/>
                </a:solidFill>
                <a:latin typeface="Monaco"/>
                <a:cs typeface="Monaco"/>
              </a:rPr>
              <a:t>struct</a:t>
            </a:r>
            <a:r>
              <a:rPr lang="en-US" sz="1600" dirty="0">
                <a:solidFill>
                  <a:srgbClr val="FF0000"/>
                </a:solidFill>
                <a:latin typeface="Monaco"/>
                <a:cs typeface="Monaco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Monaco"/>
                <a:cs typeface="Monaco"/>
              </a:rPr>
              <a:t>fd</a:t>
            </a:r>
            <a:r>
              <a:rPr lang="en-US" sz="1600" dirty="0">
                <a:solidFill>
                  <a:srgbClr val="FF0000"/>
                </a:solidFill>
                <a:latin typeface="Monaco"/>
                <a:cs typeface="Monaco"/>
              </a:rPr>
              <a:t> </a:t>
            </a:r>
            <a:r>
              <a:rPr lang="en-US" sz="1600" dirty="0">
                <a:latin typeface="Monaco"/>
                <a:cs typeface="Monaco"/>
              </a:rPr>
              <a:t>{</a:t>
            </a:r>
          </a:p>
          <a:p>
            <a:r>
              <a:rPr lang="en-US" sz="1600" dirty="0">
                <a:latin typeface="Monaco"/>
                <a:cs typeface="Monaco"/>
              </a:rPr>
              <a:t>  </a:t>
            </a:r>
            <a:r>
              <a:rPr lang="en-US" sz="1600" dirty="0">
                <a:solidFill>
                  <a:srgbClr val="FF0000"/>
                </a:solidFill>
                <a:latin typeface="Monaco"/>
                <a:cs typeface="Monaco"/>
              </a:rPr>
              <a:t>WRITE</a:t>
            </a:r>
            <a:r>
              <a:rPr lang="en-US" sz="1600" dirty="0">
                <a:latin typeface="Monaco"/>
                <a:cs typeface="Monaco"/>
              </a:rPr>
              <a:t> mode</a:t>
            </a:r>
          </a:p>
          <a:p>
            <a:r>
              <a:rPr lang="en-US" sz="1600" dirty="0">
                <a:solidFill>
                  <a:srgbClr val="FF0000"/>
                </a:solidFill>
                <a:latin typeface="Monaco"/>
                <a:cs typeface="Monaco"/>
              </a:rPr>
              <a:t>  </a:t>
            </a:r>
            <a:r>
              <a:rPr lang="en-US" sz="1600" dirty="0" err="1">
                <a:solidFill>
                  <a:srgbClr val="FF0000"/>
                </a:solidFill>
                <a:latin typeface="Monaco"/>
                <a:cs typeface="Monaco"/>
              </a:rPr>
              <a:t>curpos</a:t>
            </a:r>
            <a:r>
              <a:rPr lang="en-US" sz="1600" dirty="0">
                <a:latin typeface="Monaco"/>
                <a:cs typeface="Monaco"/>
              </a:rPr>
              <a:t>=0</a:t>
            </a:r>
          </a:p>
          <a:p>
            <a:r>
              <a:rPr lang="en-US" sz="1600" dirty="0">
                <a:latin typeface="Monaco"/>
                <a:cs typeface="Monaco"/>
              </a:rPr>
              <a:t>  file = </a:t>
            </a:r>
            <a:r>
              <a:rPr lang="en-US" sz="1600" dirty="0">
                <a:solidFill>
                  <a:srgbClr val="FF0000"/>
                </a:solidFill>
                <a:latin typeface="Monaco"/>
                <a:cs typeface="Monaco"/>
              </a:rPr>
              <a:t>hw6.doc</a:t>
            </a:r>
          </a:p>
          <a:p>
            <a:r>
              <a:rPr lang="en-US" sz="1600" dirty="0">
                <a:latin typeface="Monaco"/>
                <a:cs typeface="Monaco"/>
              </a:rPr>
              <a:t>  (more in the next lecture)</a:t>
            </a:r>
          </a:p>
          <a:p>
            <a:r>
              <a:rPr lang="en-US" sz="1600" dirty="0">
                <a:latin typeface="Monaco"/>
                <a:cs typeface="Monaco"/>
              </a:rPr>
              <a:t>}</a:t>
            </a:r>
          </a:p>
        </p:txBody>
      </p:sp>
      <p:graphicFrame>
        <p:nvGraphicFramePr>
          <p:cNvPr id="42" name="Table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4723604"/>
              </p:ext>
            </p:extLst>
          </p:nvPr>
        </p:nvGraphicFramePr>
        <p:xfrm>
          <a:off x="533400" y="3962400"/>
          <a:ext cx="2743200" cy="2194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190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41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8728">
                <a:tc>
                  <a:txBody>
                    <a:bodyPr/>
                    <a:lstStyle/>
                    <a:p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Gill Sans"/>
                          <a:cs typeface="Gill Sans"/>
                        </a:rPr>
                        <a:t>fd</a:t>
                      </a:r>
                      <a:endParaRPr lang="en-US" sz="1800" dirty="0">
                        <a:solidFill>
                          <a:srgbClr val="000000"/>
                        </a:solidFill>
                        <a:latin typeface="Gill Sans"/>
                        <a:cs typeface="Gill San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0000"/>
                          </a:solidFill>
                          <a:latin typeface="Gill Sans"/>
                          <a:cs typeface="Gill Sans"/>
                        </a:rPr>
                        <a:t>(Descriptor</a:t>
                      </a:r>
                      <a:r>
                        <a:rPr lang="en-US" sz="1800" baseline="0" dirty="0">
                          <a:solidFill>
                            <a:srgbClr val="000000"/>
                          </a:solidFill>
                          <a:latin typeface="Gill Sans"/>
                          <a:cs typeface="Gill Sans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rgbClr val="000000"/>
                          </a:solidFill>
                          <a:latin typeface="Gill Sans"/>
                          <a:cs typeface="Gill Sans"/>
                        </a:rPr>
                        <a:t>Tbl</a:t>
                      </a:r>
                      <a:r>
                        <a:rPr lang="en-US" sz="1800" baseline="0" dirty="0">
                          <a:solidFill>
                            <a:srgbClr val="000000"/>
                          </a:solidFill>
                          <a:latin typeface="Gill Sans"/>
                          <a:cs typeface="Gill Sans"/>
                        </a:rPr>
                        <a:t>)</a:t>
                      </a:r>
                      <a:endParaRPr lang="en-US" sz="1800" dirty="0">
                        <a:solidFill>
                          <a:srgbClr val="000000"/>
                        </a:solidFill>
                        <a:latin typeface="Gill Sans"/>
                        <a:cs typeface="Gill San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8728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0000"/>
                          </a:solidFill>
                          <a:latin typeface="Gill Sans"/>
                          <a:cs typeface="Gill Sans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Gill Sans"/>
                          <a:cs typeface="Gill Sans"/>
                        </a:rPr>
                        <a:t>stdin</a:t>
                      </a:r>
                      <a:endParaRPr lang="en-US" sz="1800" dirty="0">
                        <a:solidFill>
                          <a:srgbClr val="000000"/>
                        </a:solidFill>
                        <a:latin typeface="Gill Sans"/>
                        <a:cs typeface="Gill San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8728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0000"/>
                          </a:solidFill>
                          <a:latin typeface="Gill Sans"/>
                          <a:cs typeface="Gill Sans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Gill Sans"/>
                          <a:cs typeface="Gill Sans"/>
                        </a:rPr>
                        <a:t>stdout</a:t>
                      </a:r>
                      <a:endParaRPr lang="en-US" sz="1800" dirty="0">
                        <a:solidFill>
                          <a:srgbClr val="000000"/>
                        </a:solidFill>
                        <a:latin typeface="Gill Sans"/>
                        <a:cs typeface="Gill San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8728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0000"/>
                          </a:solidFill>
                          <a:latin typeface="Gill Sans"/>
                          <a:cs typeface="Gill Sans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Gill Sans"/>
                          <a:cs typeface="Gill Sans"/>
                        </a:rPr>
                        <a:t>stderr</a:t>
                      </a:r>
                      <a:endParaRPr lang="en-US" sz="1800" dirty="0">
                        <a:solidFill>
                          <a:srgbClr val="000000"/>
                        </a:solidFill>
                        <a:latin typeface="Gill Sans"/>
                        <a:cs typeface="Gill San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6444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Gill Sans"/>
                          <a:cs typeface="Gill Sans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000000"/>
                        </a:solidFill>
                        <a:latin typeface="Gill Sans"/>
                        <a:cs typeface="Gill San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6444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Gill Sans"/>
                          <a:cs typeface="Gill Sans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000000"/>
                        </a:solidFill>
                        <a:latin typeface="Gill Sans"/>
                        <a:cs typeface="Gill San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43" name="Curved Connector 42"/>
          <p:cNvCxnSpPr/>
          <p:nvPr/>
        </p:nvCxnSpPr>
        <p:spPr>
          <a:xfrm flipV="1">
            <a:off x="2590800" y="4572000"/>
            <a:ext cx="2266672" cy="1066802"/>
          </a:xfrm>
          <a:prstGeom prst="curvedConnector3">
            <a:avLst/>
          </a:prstGeom>
          <a:ln w="57150" cmpd="sng">
            <a:solidFill>
              <a:srgbClr val="00000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851896" y="5432523"/>
            <a:ext cx="4057928" cy="1077218"/>
          </a:xfrm>
          <a:prstGeom prst="rect">
            <a:avLst/>
          </a:prstGeom>
          <a:solidFill>
            <a:srgbClr val="E9E1C9"/>
          </a:solidFill>
          <a:ln w="28575" cmpd="sng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endParaRPr lang="en-US" sz="1600" dirty="0">
              <a:latin typeface="Monaco"/>
              <a:cs typeface="Monaco"/>
            </a:endParaRPr>
          </a:p>
          <a:p>
            <a:r>
              <a:rPr lang="en-US" sz="1600" dirty="0">
                <a:latin typeface="Monaco"/>
                <a:cs typeface="Monaco"/>
              </a:rPr>
              <a:t>  </a:t>
            </a:r>
            <a:r>
              <a:rPr lang="en-US" sz="1600" dirty="0">
                <a:solidFill>
                  <a:srgbClr val="FF0000"/>
                </a:solidFill>
                <a:latin typeface="Monaco"/>
                <a:cs typeface="Monaco"/>
              </a:rPr>
              <a:t>READ</a:t>
            </a:r>
            <a:r>
              <a:rPr lang="en-US" sz="1600" dirty="0">
                <a:latin typeface="Monaco"/>
                <a:cs typeface="Monaco"/>
              </a:rPr>
              <a:t> mode</a:t>
            </a:r>
          </a:p>
          <a:p>
            <a:r>
              <a:rPr lang="en-US" sz="1600" dirty="0">
                <a:solidFill>
                  <a:srgbClr val="FF0000"/>
                </a:solidFill>
                <a:latin typeface="Monaco"/>
                <a:cs typeface="Monaco"/>
              </a:rPr>
              <a:t>  </a:t>
            </a:r>
            <a:r>
              <a:rPr lang="en-US" sz="1600" dirty="0" err="1">
                <a:solidFill>
                  <a:srgbClr val="FF0000"/>
                </a:solidFill>
                <a:latin typeface="Monaco"/>
                <a:cs typeface="Monaco"/>
              </a:rPr>
              <a:t>curpos</a:t>
            </a:r>
            <a:r>
              <a:rPr lang="en-US" sz="1600" dirty="0">
                <a:latin typeface="Monaco"/>
                <a:cs typeface="Monaco"/>
              </a:rPr>
              <a:t>=1000000 (bytes)</a:t>
            </a:r>
          </a:p>
          <a:p>
            <a:r>
              <a:rPr lang="en-US" sz="1600" dirty="0">
                <a:latin typeface="Monaco"/>
                <a:cs typeface="Monaco"/>
              </a:rPr>
              <a:t>  file = </a:t>
            </a:r>
            <a:r>
              <a:rPr lang="en-US" sz="1600" dirty="0" err="1">
                <a:solidFill>
                  <a:srgbClr val="FF0000"/>
                </a:solidFill>
                <a:latin typeface="Monaco"/>
                <a:cs typeface="Monaco"/>
              </a:rPr>
              <a:t>avengersSpoiler.doc</a:t>
            </a:r>
            <a:endParaRPr lang="en-US" sz="1600" dirty="0">
              <a:solidFill>
                <a:srgbClr val="FF0000"/>
              </a:solidFill>
              <a:latin typeface="Monaco"/>
              <a:cs typeface="Monaco"/>
            </a:endParaRPr>
          </a:p>
        </p:txBody>
      </p:sp>
      <p:cxnSp>
        <p:nvCxnSpPr>
          <p:cNvPr id="47" name="Curved Connector 46"/>
          <p:cNvCxnSpPr/>
          <p:nvPr/>
        </p:nvCxnSpPr>
        <p:spPr>
          <a:xfrm rot="10800000">
            <a:off x="2895600" y="5943600"/>
            <a:ext cx="1961872" cy="213360"/>
          </a:xfrm>
          <a:prstGeom prst="curvedConnector3">
            <a:avLst/>
          </a:prstGeom>
          <a:ln w="57150" cmpd="sng">
            <a:solidFill>
              <a:srgbClr val="00000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cxnSpLocks/>
          </p:cNvCxnSpPr>
          <p:nvPr/>
        </p:nvCxnSpPr>
        <p:spPr>
          <a:xfrm flipH="1">
            <a:off x="7010400" y="2209800"/>
            <a:ext cx="381000" cy="1143000"/>
          </a:xfrm>
          <a:prstGeom prst="straightConnector1">
            <a:avLst/>
          </a:prstGeom>
          <a:ln w="19050" cmpd="sng">
            <a:solidFill>
              <a:srgbClr val="000000"/>
            </a:solidFill>
            <a:headEnd type="none"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0710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618" name="Rectangle 42"/>
          <p:cNvSpPr>
            <a:spLocks noGrp="1" noChangeArrowheads="1"/>
          </p:cNvSpPr>
          <p:nvPr>
            <p:ph type="title"/>
          </p:nvPr>
        </p:nvSpPr>
        <p:spPr>
          <a:xfrm>
            <a:off x="234043" y="76200"/>
            <a:ext cx="8177382" cy="762000"/>
          </a:xfrm>
        </p:spPr>
        <p:txBody>
          <a:bodyPr/>
          <a:lstStyle/>
          <a:p>
            <a:r>
              <a:rPr lang="en-US" dirty="0"/>
              <a:t>(Another View)</a:t>
            </a:r>
          </a:p>
        </p:txBody>
      </p:sp>
      <p:sp>
        <p:nvSpPr>
          <p:cNvPr id="664580" name="Rectangle 4"/>
          <p:cNvSpPr>
            <a:spLocks noChangeArrowheads="1"/>
          </p:cNvSpPr>
          <p:nvPr/>
        </p:nvSpPr>
        <p:spPr bwMode="auto">
          <a:xfrm>
            <a:off x="1877602" y="3409049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64581" name="Rectangle 5"/>
          <p:cNvSpPr>
            <a:spLocks noChangeArrowheads="1"/>
          </p:cNvSpPr>
          <p:nvPr/>
        </p:nvSpPr>
        <p:spPr bwMode="auto">
          <a:xfrm>
            <a:off x="1877602" y="3637649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64582" name="Rectangle 6"/>
          <p:cNvSpPr>
            <a:spLocks noChangeArrowheads="1"/>
          </p:cNvSpPr>
          <p:nvPr/>
        </p:nvSpPr>
        <p:spPr bwMode="auto">
          <a:xfrm>
            <a:off x="1877602" y="3866249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64583" name="Rectangle 7"/>
          <p:cNvSpPr>
            <a:spLocks noChangeArrowheads="1"/>
          </p:cNvSpPr>
          <p:nvPr/>
        </p:nvSpPr>
        <p:spPr bwMode="auto">
          <a:xfrm>
            <a:off x="1877602" y="4094849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64584" name="Rectangle 8"/>
          <p:cNvSpPr>
            <a:spLocks noChangeArrowheads="1"/>
          </p:cNvSpPr>
          <p:nvPr/>
        </p:nvSpPr>
        <p:spPr bwMode="auto">
          <a:xfrm>
            <a:off x="1877602" y="4323449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64585" name="Rectangle 9"/>
          <p:cNvSpPr>
            <a:spLocks noChangeArrowheads="1"/>
          </p:cNvSpPr>
          <p:nvPr/>
        </p:nvSpPr>
        <p:spPr bwMode="auto">
          <a:xfrm>
            <a:off x="1268002" y="3409049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sz="1400" dirty="0" err="1">
                <a:solidFill>
                  <a:srgbClr val="000000"/>
                </a:solidFill>
                <a:latin typeface="Calibri" pitchFamily="34" charset="0"/>
              </a:rPr>
              <a:t>fd</a:t>
            </a:r>
            <a:r>
              <a:rPr lang="en-US" sz="1400" dirty="0">
                <a:solidFill>
                  <a:srgbClr val="000000"/>
                </a:solidFill>
                <a:latin typeface="Calibri" pitchFamily="34" charset="0"/>
              </a:rPr>
              <a:t> 0</a:t>
            </a:r>
          </a:p>
        </p:txBody>
      </p:sp>
      <p:sp>
        <p:nvSpPr>
          <p:cNvPr id="664586" name="Rectangle 10"/>
          <p:cNvSpPr>
            <a:spLocks noChangeArrowheads="1"/>
          </p:cNvSpPr>
          <p:nvPr/>
        </p:nvSpPr>
        <p:spPr bwMode="auto">
          <a:xfrm>
            <a:off x="1268002" y="3637649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sz="1400" dirty="0" err="1">
                <a:solidFill>
                  <a:srgbClr val="000000"/>
                </a:solidFill>
                <a:latin typeface="Calibri" pitchFamily="34" charset="0"/>
              </a:rPr>
              <a:t>fd</a:t>
            </a:r>
            <a:r>
              <a:rPr lang="en-US" sz="1400" dirty="0">
                <a:solidFill>
                  <a:srgbClr val="000000"/>
                </a:solidFill>
                <a:latin typeface="Calibri" pitchFamily="34" charset="0"/>
              </a:rPr>
              <a:t> 1</a:t>
            </a:r>
          </a:p>
        </p:txBody>
      </p:sp>
      <p:sp>
        <p:nvSpPr>
          <p:cNvPr id="664587" name="Rectangle 11"/>
          <p:cNvSpPr>
            <a:spLocks noChangeArrowheads="1"/>
          </p:cNvSpPr>
          <p:nvPr/>
        </p:nvSpPr>
        <p:spPr bwMode="auto">
          <a:xfrm>
            <a:off x="1268002" y="3866249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sz="1400" dirty="0" err="1">
                <a:solidFill>
                  <a:srgbClr val="000000"/>
                </a:solidFill>
                <a:latin typeface="Calibri" pitchFamily="34" charset="0"/>
              </a:rPr>
              <a:t>fd</a:t>
            </a:r>
            <a:r>
              <a:rPr lang="en-US" sz="1400" dirty="0">
                <a:solidFill>
                  <a:srgbClr val="000000"/>
                </a:solidFill>
                <a:latin typeface="Calibri" pitchFamily="34" charset="0"/>
              </a:rPr>
              <a:t> 2</a:t>
            </a:r>
          </a:p>
        </p:txBody>
      </p:sp>
      <p:sp>
        <p:nvSpPr>
          <p:cNvPr id="664588" name="Rectangle 12"/>
          <p:cNvSpPr>
            <a:spLocks noChangeArrowheads="1"/>
          </p:cNvSpPr>
          <p:nvPr/>
        </p:nvSpPr>
        <p:spPr bwMode="auto">
          <a:xfrm>
            <a:off x="1268002" y="4094849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sz="1400" dirty="0" err="1">
                <a:solidFill>
                  <a:srgbClr val="000000"/>
                </a:solidFill>
                <a:latin typeface="Calibri" pitchFamily="34" charset="0"/>
              </a:rPr>
              <a:t>fd</a:t>
            </a:r>
            <a:r>
              <a:rPr lang="en-US" sz="1400" dirty="0">
                <a:solidFill>
                  <a:srgbClr val="000000"/>
                </a:solidFill>
                <a:latin typeface="Calibri" pitchFamily="34" charset="0"/>
              </a:rPr>
              <a:t> 3</a:t>
            </a:r>
          </a:p>
        </p:txBody>
      </p:sp>
      <p:sp>
        <p:nvSpPr>
          <p:cNvPr id="664589" name="Rectangle 13"/>
          <p:cNvSpPr>
            <a:spLocks noChangeArrowheads="1"/>
          </p:cNvSpPr>
          <p:nvPr/>
        </p:nvSpPr>
        <p:spPr bwMode="auto">
          <a:xfrm>
            <a:off x="1268002" y="4323449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sz="1400" dirty="0" err="1">
                <a:solidFill>
                  <a:srgbClr val="000000"/>
                </a:solidFill>
                <a:latin typeface="Calibri" pitchFamily="34" charset="0"/>
              </a:rPr>
              <a:t>fd</a:t>
            </a:r>
            <a:r>
              <a:rPr lang="en-US" sz="1400" dirty="0">
                <a:solidFill>
                  <a:srgbClr val="000000"/>
                </a:solidFill>
                <a:latin typeface="Calibri" pitchFamily="34" charset="0"/>
              </a:rPr>
              <a:t> 4</a:t>
            </a:r>
          </a:p>
        </p:txBody>
      </p:sp>
      <p:sp>
        <p:nvSpPr>
          <p:cNvPr id="664590" name="Text Box 14"/>
          <p:cNvSpPr txBox="1">
            <a:spLocks noChangeArrowheads="1"/>
          </p:cNvSpPr>
          <p:nvPr/>
        </p:nvSpPr>
        <p:spPr bwMode="auto">
          <a:xfrm>
            <a:off x="597124" y="2374972"/>
            <a:ext cx="2560955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u="sng" dirty="0">
                <a:latin typeface="Calibri" pitchFamily="34" charset="0"/>
              </a:rPr>
              <a:t>Descriptor table</a:t>
            </a:r>
          </a:p>
          <a:p>
            <a:pPr algn="ctr"/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(file descriptor numbers)</a:t>
            </a:r>
          </a:p>
        </p:txBody>
      </p:sp>
      <p:sp>
        <p:nvSpPr>
          <p:cNvPr id="664591" name="Text Box 15"/>
          <p:cNvSpPr txBox="1">
            <a:spLocks noChangeArrowheads="1"/>
          </p:cNvSpPr>
          <p:nvPr/>
        </p:nvSpPr>
        <p:spPr bwMode="auto">
          <a:xfrm>
            <a:off x="3445766" y="2299885"/>
            <a:ext cx="2697918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u="sng" dirty="0">
                <a:latin typeface="Calibri" pitchFamily="34" charset="0"/>
              </a:rPr>
              <a:t>Open file table</a:t>
            </a:r>
          </a:p>
          <a:p>
            <a:pPr algn="ctr"/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(File descriptor structures)</a:t>
            </a:r>
          </a:p>
        </p:txBody>
      </p:sp>
      <p:sp>
        <p:nvSpPr>
          <p:cNvPr id="664593" name="Rectangle 17"/>
          <p:cNvSpPr>
            <a:spLocks noChangeArrowheads="1"/>
          </p:cNvSpPr>
          <p:nvPr/>
        </p:nvSpPr>
        <p:spPr bwMode="auto">
          <a:xfrm>
            <a:off x="4239802" y="3701149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dirty="0" err="1">
                <a:solidFill>
                  <a:srgbClr val="000000"/>
                </a:solidFill>
                <a:latin typeface="Calibri" pitchFamily="34" charset="0"/>
              </a:rPr>
              <a:t>pos</a:t>
            </a:r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=0</a:t>
            </a:r>
          </a:p>
        </p:txBody>
      </p:sp>
      <p:sp>
        <p:nvSpPr>
          <p:cNvPr id="664594" name="Rectangle 18"/>
          <p:cNvSpPr>
            <a:spLocks noChangeArrowheads="1"/>
          </p:cNvSpPr>
          <p:nvPr/>
        </p:nvSpPr>
        <p:spPr bwMode="auto">
          <a:xfrm>
            <a:off x="4239802" y="4005949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400" dirty="0" err="1">
                <a:solidFill>
                  <a:srgbClr val="000000"/>
                </a:solidFill>
                <a:latin typeface="Courier New" pitchFamily="49" charset="0"/>
              </a:rPr>
              <a:t>refcnt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</a:rPr>
              <a:t>=1</a:t>
            </a:r>
          </a:p>
        </p:txBody>
      </p:sp>
      <p:sp>
        <p:nvSpPr>
          <p:cNvPr id="664595" name="Rectangle 19"/>
          <p:cNvSpPr>
            <a:spLocks noChangeArrowheads="1"/>
          </p:cNvSpPr>
          <p:nvPr/>
        </p:nvSpPr>
        <p:spPr bwMode="auto">
          <a:xfrm>
            <a:off x="4239802" y="4310749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...</a:t>
            </a:r>
          </a:p>
        </p:txBody>
      </p:sp>
      <p:sp>
        <p:nvSpPr>
          <p:cNvPr id="664596" name="Line 20"/>
          <p:cNvSpPr>
            <a:spLocks noChangeShapeType="1"/>
          </p:cNvSpPr>
          <p:nvPr/>
        </p:nvSpPr>
        <p:spPr bwMode="auto">
          <a:xfrm flipV="1">
            <a:off x="2199864" y="3409047"/>
            <a:ext cx="2039938" cy="90170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64598" name="Rectangle 22"/>
          <p:cNvSpPr>
            <a:spLocks noChangeArrowheads="1"/>
          </p:cNvSpPr>
          <p:nvPr/>
        </p:nvSpPr>
        <p:spPr bwMode="auto">
          <a:xfrm>
            <a:off x="4239802" y="3396349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6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64599" name="Rectangle 23"/>
          <p:cNvSpPr>
            <a:spLocks noChangeArrowheads="1"/>
          </p:cNvSpPr>
          <p:nvPr/>
        </p:nvSpPr>
        <p:spPr bwMode="auto">
          <a:xfrm>
            <a:off x="4239802" y="5377549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dirty="0" err="1">
                <a:solidFill>
                  <a:srgbClr val="000000"/>
                </a:solidFill>
                <a:latin typeface="Calibri" pitchFamily="34" charset="0"/>
              </a:rPr>
              <a:t>pos</a:t>
            </a:r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=100</a:t>
            </a:r>
          </a:p>
        </p:txBody>
      </p:sp>
      <p:sp>
        <p:nvSpPr>
          <p:cNvPr id="664600" name="Rectangle 24"/>
          <p:cNvSpPr>
            <a:spLocks noChangeArrowheads="1"/>
          </p:cNvSpPr>
          <p:nvPr/>
        </p:nvSpPr>
        <p:spPr bwMode="auto">
          <a:xfrm>
            <a:off x="4239802" y="5682349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400">
                <a:solidFill>
                  <a:srgbClr val="000000"/>
                </a:solidFill>
                <a:latin typeface="Courier New" pitchFamily="49" charset="0"/>
              </a:rPr>
              <a:t>refcnt=1</a:t>
            </a:r>
          </a:p>
        </p:txBody>
      </p:sp>
      <p:sp>
        <p:nvSpPr>
          <p:cNvPr id="664601" name="Rectangle 25"/>
          <p:cNvSpPr>
            <a:spLocks noChangeArrowheads="1"/>
          </p:cNvSpPr>
          <p:nvPr/>
        </p:nvSpPr>
        <p:spPr bwMode="auto">
          <a:xfrm>
            <a:off x="4239802" y="5987149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...</a:t>
            </a:r>
          </a:p>
        </p:txBody>
      </p:sp>
      <p:sp>
        <p:nvSpPr>
          <p:cNvPr id="664602" name="Rectangle 26"/>
          <p:cNvSpPr>
            <a:spLocks noChangeArrowheads="1"/>
          </p:cNvSpPr>
          <p:nvPr/>
        </p:nvSpPr>
        <p:spPr bwMode="auto">
          <a:xfrm>
            <a:off x="4239802" y="5072749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6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64603" name="Line 27"/>
          <p:cNvSpPr>
            <a:spLocks noChangeShapeType="1"/>
          </p:cNvSpPr>
          <p:nvPr/>
        </p:nvSpPr>
        <p:spPr bwMode="auto">
          <a:xfrm>
            <a:off x="2199864" y="4421874"/>
            <a:ext cx="2057400" cy="698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64604" name="Text Box 28"/>
          <p:cNvSpPr txBox="1">
            <a:spLocks noChangeArrowheads="1"/>
          </p:cNvSpPr>
          <p:nvPr/>
        </p:nvSpPr>
        <p:spPr bwMode="auto">
          <a:xfrm>
            <a:off x="599664" y="3824974"/>
            <a:ext cx="8223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400">
                <a:solidFill>
                  <a:srgbClr val="000000"/>
                </a:solidFill>
                <a:latin typeface="Courier New" pitchFamily="49" charset="0"/>
              </a:rPr>
              <a:t>stderr</a:t>
            </a:r>
          </a:p>
        </p:txBody>
      </p:sp>
      <p:sp>
        <p:nvSpPr>
          <p:cNvPr id="664605" name="Text Box 29"/>
          <p:cNvSpPr txBox="1">
            <a:spLocks noChangeArrowheads="1"/>
          </p:cNvSpPr>
          <p:nvPr/>
        </p:nvSpPr>
        <p:spPr bwMode="auto">
          <a:xfrm>
            <a:off x="599664" y="3596374"/>
            <a:ext cx="8223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400">
                <a:solidFill>
                  <a:srgbClr val="000000"/>
                </a:solidFill>
                <a:latin typeface="Courier New" pitchFamily="49" charset="0"/>
              </a:rPr>
              <a:t>stdout</a:t>
            </a:r>
          </a:p>
        </p:txBody>
      </p:sp>
      <p:sp>
        <p:nvSpPr>
          <p:cNvPr id="664606" name="Text Box 30"/>
          <p:cNvSpPr txBox="1">
            <a:spLocks noChangeArrowheads="1"/>
          </p:cNvSpPr>
          <p:nvPr/>
        </p:nvSpPr>
        <p:spPr bwMode="auto">
          <a:xfrm>
            <a:off x="706027" y="3367774"/>
            <a:ext cx="715962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400">
                <a:solidFill>
                  <a:srgbClr val="000000"/>
                </a:solidFill>
                <a:latin typeface="Courier New" pitchFamily="49" charset="0"/>
              </a:rPr>
              <a:t>stdin</a:t>
            </a:r>
          </a:p>
        </p:txBody>
      </p:sp>
      <p:sp>
        <p:nvSpPr>
          <p:cNvPr id="664607" name="Line 31"/>
          <p:cNvSpPr>
            <a:spLocks noChangeShapeType="1"/>
          </p:cNvSpPr>
          <p:nvPr/>
        </p:nvSpPr>
        <p:spPr bwMode="auto">
          <a:xfrm flipV="1">
            <a:off x="5157377" y="3380474"/>
            <a:ext cx="1690687" cy="1539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64597" name="Line 21"/>
          <p:cNvSpPr>
            <a:spLocks noChangeShapeType="1"/>
          </p:cNvSpPr>
          <p:nvPr/>
        </p:nvSpPr>
        <p:spPr bwMode="auto">
          <a:xfrm flipV="1">
            <a:off x="5078002" y="4967973"/>
            <a:ext cx="1770062" cy="257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5" name="Folded Corner 44"/>
          <p:cNvSpPr/>
          <p:nvPr/>
        </p:nvSpPr>
        <p:spPr>
          <a:xfrm>
            <a:off x="6924263" y="1905000"/>
            <a:ext cx="1603845" cy="1524000"/>
          </a:xfrm>
          <a:prstGeom prst="foldedCorner">
            <a:avLst>
              <a:gd name="adj" fmla="val 36020"/>
            </a:avLst>
          </a:prstGeom>
          <a:solidFill>
            <a:schemeClr val="tx2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0" dirty="0">
                <a:solidFill>
                  <a:srgbClr val="FFFFFF"/>
                </a:solidFill>
                <a:latin typeface="Gill Sans"/>
                <a:cs typeface="Gill Sans"/>
              </a:rPr>
              <a:t>File metadata</a:t>
            </a:r>
          </a:p>
          <a:p>
            <a:pPr algn="ctr"/>
            <a:r>
              <a:rPr lang="en-US" sz="1600" b="0" dirty="0">
                <a:solidFill>
                  <a:srgbClr val="FFFFFF"/>
                </a:solidFill>
                <a:latin typeface="Gill Sans"/>
                <a:cs typeface="Gill Sans"/>
              </a:rPr>
              <a:t>(“stat()” </a:t>
            </a:r>
            <a:r>
              <a:rPr lang="en-US" sz="1600" b="0" dirty="0" err="1">
                <a:solidFill>
                  <a:srgbClr val="FFFFFF"/>
                </a:solidFill>
                <a:latin typeface="Gill Sans"/>
                <a:cs typeface="Gill Sans"/>
              </a:rPr>
              <a:t>syscall</a:t>
            </a:r>
            <a:r>
              <a:rPr lang="en-US" sz="1600" b="0" dirty="0">
                <a:solidFill>
                  <a:srgbClr val="FFFFFF"/>
                </a:solidFill>
                <a:latin typeface="Gill Sans"/>
                <a:cs typeface="Gill Sans"/>
              </a:rPr>
              <a:t>)</a:t>
            </a:r>
          </a:p>
          <a:p>
            <a:pPr algn="ctr"/>
            <a:r>
              <a:rPr lang="en-US" sz="1600" b="0" dirty="0">
                <a:solidFill>
                  <a:srgbClr val="FFFFFF"/>
                </a:solidFill>
                <a:latin typeface="Gill Sans"/>
                <a:cs typeface="Gill Sans"/>
              </a:rPr>
              <a:t>See book</a:t>
            </a:r>
          </a:p>
        </p:txBody>
      </p:sp>
      <p:sp>
        <p:nvSpPr>
          <p:cNvPr id="46" name="Folded Corner 45"/>
          <p:cNvSpPr/>
          <p:nvPr/>
        </p:nvSpPr>
        <p:spPr>
          <a:xfrm>
            <a:off x="6924264" y="4129774"/>
            <a:ext cx="1603845" cy="1341189"/>
          </a:xfrm>
          <a:prstGeom prst="foldedCorner">
            <a:avLst>
              <a:gd name="adj" fmla="val 36020"/>
            </a:avLst>
          </a:prstGeom>
          <a:solidFill>
            <a:schemeClr val="tx2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0" dirty="0">
                <a:solidFill>
                  <a:srgbClr val="FFFFFF"/>
                </a:solidFill>
                <a:latin typeface="Gill Sans"/>
                <a:cs typeface="Gill Sans"/>
              </a:rPr>
              <a:t>File metadata</a:t>
            </a:r>
          </a:p>
          <a:p>
            <a:pPr algn="ctr"/>
            <a:r>
              <a:rPr lang="en-US" sz="1600" b="0" dirty="0">
                <a:solidFill>
                  <a:srgbClr val="FFFFFF"/>
                </a:solidFill>
                <a:latin typeface="Gill Sans"/>
                <a:cs typeface="Gill Sans"/>
              </a:rPr>
              <a:t>(“stat()” </a:t>
            </a:r>
            <a:r>
              <a:rPr lang="en-US" sz="1600" b="0" dirty="0" err="1">
                <a:solidFill>
                  <a:srgbClr val="FFFFFF"/>
                </a:solidFill>
                <a:latin typeface="Gill Sans"/>
                <a:cs typeface="Gill Sans"/>
              </a:rPr>
              <a:t>syscall</a:t>
            </a:r>
            <a:r>
              <a:rPr lang="en-US" sz="1600" b="0" dirty="0">
                <a:solidFill>
                  <a:srgbClr val="FFFFFF"/>
                </a:solidFill>
                <a:latin typeface="Gill Sans"/>
                <a:cs typeface="Gill Sans"/>
              </a:rPr>
              <a:t>)</a:t>
            </a:r>
          </a:p>
          <a:p>
            <a:pPr algn="ctr"/>
            <a:r>
              <a:rPr lang="en-US" sz="1600" b="0" dirty="0">
                <a:solidFill>
                  <a:srgbClr val="FFFFFF"/>
                </a:solidFill>
                <a:latin typeface="Gill Sans"/>
                <a:cs typeface="Gill Sans"/>
              </a:rPr>
              <a:t>See book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695325"/>
          </a:xfrm>
        </p:spPr>
        <p:txBody>
          <a:bodyPr/>
          <a:lstStyle/>
          <a:p>
            <a:r>
              <a:rPr lang="en-US" dirty="0"/>
              <a:t>FDs = represent open files</a:t>
            </a:r>
          </a:p>
        </p:txBody>
      </p:sp>
    </p:spTree>
    <p:extLst>
      <p:ext uri="{BB962C8B-B14F-4D97-AF65-F5344CB8AC3E}">
        <p14:creationId xmlns:p14="http://schemas.microsoft.com/office/powerpoint/2010/main" val="2328007297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618" name="Rectangle 42"/>
          <p:cNvSpPr>
            <a:spLocks noGrp="1" noChangeArrowheads="1"/>
          </p:cNvSpPr>
          <p:nvPr>
            <p:ph type="title"/>
          </p:nvPr>
        </p:nvSpPr>
        <p:spPr>
          <a:xfrm>
            <a:off x="234043" y="76200"/>
            <a:ext cx="8177382" cy="762000"/>
          </a:xfrm>
        </p:spPr>
        <p:txBody>
          <a:bodyPr/>
          <a:lstStyle/>
          <a:p>
            <a:r>
              <a:rPr lang="en-US" dirty="0"/>
              <a:t>How the Unix kernel represents open files</a:t>
            </a:r>
          </a:p>
        </p:txBody>
      </p:sp>
      <p:sp>
        <p:nvSpPr>
          <p:cNvPr id="664619" name="Rectangle 43"/>
          <p:cNvSpPr>
            <a:spLocks noGrp="1" noChangeArrowheads="1"/>
          </p:cNvSpPr>
          <p:nvPr>
            <p:ph idx="1"/>
          </p:nvPr>
        </p:nvSpPr>
        <p:spPr>
          <a:xfrm>
            <a:off x="396875" y="1143000"/>
            <a:ext cx="5699125" cy="5105400"/>
          </a:xfrm>
        </p:spPr>
        <p:txBody>
          <a:bodyPr>
            <a:normAutofit/>
          </a:bodyPr>
          <a:lstStyle/>
          <a:p>
            <a:r>
              <a:rPr lang="en-US" dirty="0"/>
              <a:t>User: </a:t>
            </a:r>
          </a:p>
          <a:p>
            <a:pPr lvl="1"/>
            <a:r>
              <a:rPr lang="en-US" dirty="0"/>
              <a:t>“</a:t>
            </a:r>
            <a:r>
              <a:rPr lang="en-US" dirty="0" err="1"/>
              <a:t>fd</a:t>
            </a:r>
            <a:r>
              <a:rPr lang="en-US" dirty="0"/>
              <a:t>” is a number (a “handler”)</a:t>
            </a:r>
          </a:p>
          <a:p>
            <a:r>
              <a:rPr lang="en-US" dirty="0"/>
              <a:t>OS: </a:t>
            </a:r>
          </a:p>
          <a:p>
            <a:pPr lvl="1"/>
            <a:r>
              <a:rPr lang="en-US" dirty="0"/>
              <a:t>“</a:t>
            </a:r>
            <a:r>
              <a:rPr lang="en-US" dirty="0" err="1"/>
              <a:t>fd</a:t>
            </a:r>
            <a:r>
              <a:rPr lang="en-US" dirty="0"/>
              <a:t>” is actually a file descriptor structure </a:t>
            </a:r>
          </a:p>
          <a:p>
            <a:pPr lvl="1"/>
            <a:r>
              <a:rPr lang="en-US" b="1" dirty="0" err="1">
                <a:solidFill>
                  <a:srgbClr val="FF0000"/>
                </a:solidFill>
              </a:rPr>
              <a:t>fd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describes </a:t>
            </a:r>
            <a:r>
              <a:rPr lang="en-US" b="1" u="sng" dirty="0">
                <a:solidFill>
                  <a:srgbClr val="FF0000"/>
                </a:solidFill>
              </a:rPr>
              <a:t>file access </a:t>
            </a:r>
            <a:r>
              <a:rPr lang="en-US" dirty="0"/>
              <a:t>information</a:t>
            </a:r>
          </a:p>
          <a:p>
            <a:pPr lvl="2"/>
            <a:r>
              <a:rPr lang="en-US" i="1" dirty="0">
                <a:solidFill>
                  <a:srgbClr val="FF0000"/>
                </a:solidFill>
              </a:rPr>
              <a:t>Current position, open in read/write mode, etc.</a:t>
            </a:r>
          </a:p>
          <a:p>
            <a:pPr lvl="1"/>
            <a:r>
              <a:rPr lang="en-US" dirty="0"/>
              <a:t>However, </a:t>
            </a:r>
            <a:r>
              <a:rPr lang="en-US" i="1" dirty="0"/>
              <a:t>“</a:t>
            </a:r>
            <a:r>
              <a:rPr lang="en-US" i="1" dirty="0" err="1"/>
              <a:t>fd</a:t>
            </a:r>
            <a:r>
              <a:rPr lang="en-US" i="1" dirty="0"/>
              <a:t>” is </a:t>
            </a:r>
            <a:r>
              <a:rPr lang="en-US" b="1" i="1" dirty="0"/>
              <a:t>not </a:t>
            </a:r>
            <a:r>
              <a:rPr lang="en-US" i="1" dirty="0"/>
              <a:t>file metadata</a:t>
            </a:r>
          </a:p>
          <a:p>
            <a:pPr lvl="2"/>
            <a:r>
              <a:rPr lang="en-US" dirty="0" err="1"/>
              <a:t>Fd</a:t>
            </a:r>
            <a:r>
              <a:rPr lang="en-US" dirty="0"/>
              <a:t> does </a:t>
            </a:r>
            <a:r>
              <a:rPr lang="en-US" b="1" dirty="0"/>
              <a:t>not</a:t>
            </a:r>
            <a:r>
              <a:rPr lang="en-US" dirty="0"/>
              <a:t> describe the file </a:t>
            </a:r>
          </a:p>
        </p:txBody>
      </p:sp>
      <p:pic>
        <p:nvPicPr>
          <p:cNvPr id="35" name="Picture 34" descr="Screen Shot 2012-11-07 at 9.09.5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493059"/>
            <a:ext cx="2774239" cy="3350427"/>
          </a:xfrm>
          <a:prstGeom prst="rect">
            <a:avLst/>
          </a:prstGeom>
        </p:spPr>
      </p:pic>
      <p:sp>
        <p:nvSpPr>
          <p:cNvPr id="36" name="Rectangle 26"/>
          <p:cNvSpPr>
            <a:spLocks noChangeArrowheads="1"/>
          </p:cNvSpPr>
          <p:nvPr/>
        </p:nvSpPr>
        <p:spPr bwMode="auto">
          <a:xfrm>
            <a:off x="6344954" y="1828800"/>
            <a:ext cx="2667000" cy="156966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File </a:t>
            </a:r>
            <a:r>
              <a:rPr lang="en-US" sz="1600" dirty="0">
                <a:solidFill>
                  <a:srgbClr val="FF0000"/>
                </a:solidFill>
                <a:latin typeface="Calibri" pitchFamily="34" charset="0"/>
              </a:rPr>
              <a:t>METADATA</a:t>
            </a:r>
          </a:p>
          <a:p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(from “</a:t>
            </a:r>
            <a:r>
              <a:rPr lang="en-US" sz="1600" u="sng" dirty="0">
                <a:solidFill>
                  <a:srgbClr val="000000"/>
                </a:solidFill>
                <a:latin typeface="Calibri" pitchFamily="34" charset="0"/>
              </a:rPr>
              <a:t>stat</a:t>
            </a:r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” structure)</a:t>
            </a:r>
          </a:p>
          <a:p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This is NOT a file descriptor</a:t>
            </a:r>
          </a:p>
          <a:p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(see the BOOK regarding file metadata and the stat() system call)</a:t>
            </a:r>
          </a:p>
        </p:txBody>
      </p:sp>
    </p:spTree>
    <p:extLst>
      <p:ext uri="{BB962C8B-B14F-4D97-AF65-F5344CB8AC3E}">
        <p14:creationId xmlns:p14="http://schemas.microsoft.com/office/powerpoint/2010/main" val="1716312128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sharing</a:t>
            </a:r>
          </a:p>
        </p:txBody>
      </p:sp>
      <p:sp>
        <p:nvSpPr>
          <p:cNvPr id="66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1175" y="1220788"/>
            <a:ext cx="8307387" cy="1598612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dirty="0"/>
              <a:t>Two distinct FDs </a:t>
            </a:r>
            <a:r>
              <a:rPr lang="en-US" dirty="0">
                <a:solidFill>
                  <a:srgbClr val="FF0000"/>
                </a:solidFill>
              </a:rPr>
              <a:t>sharing</a:t>
            </a:r>
            <a:r>
              <a:rPr lang="en-US" dirty="0"/>
              <a:t> the same disk file </a:t>
            </a:r>
          </a:p>
          <a:p>
            <a:pPr lvl="1">
              <a:lnSpc>
                <a:spcPct val="85000"/>
              </a:lnSpc>
            </a:pPr>
            <a:r>
              <a:rPr lang="en-US" dirty="0"/>
              <a:t>E.g., Calling </a:t>
            </a:r>
            <a:r>
              <a:rPr lang="en-US" b="1" dirty="0">
                <a:latin typeface="Courier New" pitchFamily="49" charset="0"/>
              </a:rPr>
              <a:t>open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/>
              <a:t>twice with the same </a:t>
            </a:r>
            <a:r>
              <a:rPr lang="en-US" b="1" dirty="0">
                <a:latin typeface="Courier New" pitchFamily="49" charset="0"/>
              </a:rPr>
              <a:t>filename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/>
              <a:t>argument</a:t>
            </a:r>
            <a:endParaRPr lang="en-US" dirty="0">
              <a:latin typeface="Courier New" pitchFamily="49" charset="0"/>
            </a:endParaRPr>
          </a:p>
          <a:p>
            <a:pPr lvl="2">
              <a:lnSpc>
                <a:spcPct val="90000"/>
              </a:lnSpc>
            </a:pPr>
            <a:r>
              <a:rPr lang="en-US" dirty="0">
                <a:solidFill>
                  <a:srgbClr val="FF0000"/>
                </a:solidFill>
              </a:rPr>
              <a:t>fd3</a:t>
            </a:r>
            <a:r>
              <a:rPr lang="en-US" dirty="0"/>
              <a:t>=open(“</a:t>
            </a:r>
            <a:r>
              <a:rPr lang="en-US" dirty="0" err="1">
                <a:solidFill>
                  <a:srgbClr val="FF0000"/>
                </a:solidFill>
              </a:rPr>
              <a:t>file.txt</a:t>
            </a:r>
            <a:r>
              <a:rPr lang="en-US" dirty="0"/>
              <a:t>”),  </a:t>
            </a:r>
          </a:p>
          <a:p>
            <a:pPr lvl="2">
              <a:lnSpc>
                <a:spcPct val="90000"/>
              </a:lnSpc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fd4</a:t>
            </a:r>
            <a:r>
              <a:rPr lang="en-US" dirty="0"/>
              <a:t>=open(“</a:t>
            </a:r>
            <a:r>
              <a:rPr lang="en-US" dirty="0" err="1">
                <a:solidFill>
                  <a:srgbClr val="32946A"/>
                </a:solidFill>
              </a:rPr>
              <a:t>file.txt</a:t>
            </a:r>
            <a:r>
              <a:rPr lang="en-US" dirty="0"/>
              <a:t>”), 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read(</a:t>
            </a:r>
            <a:r>
              <a:rPr lang="en-US" dirty="0">
                <a:solidFill>
                  <a:srgbClr val="32946A"/>
                </a:solidFill>
              </a:rPr>
              <a:t>fd4</a:t>
            </a:r>
            <a:r>
              <a:rPr lang="en-US" dirty="0"/>
              <a:t>, </a:t>
            </a:r>
            <a:r>
              <a:rPr lang="en-US" dirty="0" err="1"/>
              <a:t>buf</a:t>
            </a:r>
            <a:r>
              <a:rPr lang="en-US" dirty="0"/>
              <a:t>, 1000) </a:t>
            </a:r>
          </a:p>
          <a:p>
            <a:pPr marL="914400" lvl="2" indent="0">
              <a:lnSpc>
                <a:spcPct val="90000"/>
              </a:lnSpc>
              <a:buNone/>
            </a:pPr>
            <a:endParaRPr lang="en-US" dirty="0"/>
          </a:p>
        </p:txBody>
      </p:sp>
      <p:sp>
        <p:nvSpPr>
          <p:cNvPr id="35" name="Rectangle 4"/>
          <p:cNvSpPr>
            <a:spLocks noChangeArrowheads="1"/>
          </p:cNvSpPr>
          <p:nvPr/>
        </p:nvSpPr>
        <p:spPr bwMode="auto">
          <a:xfrm>
            <a:off x="1506538" y="38989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6" name="Rectangle 5"/>
          <p:cNvSpPr>
            <a:spLocks noChangeArrowheads="1"/>
          </p:cNvSpPr>
          <p:nvPr/>
        </p:nvSpPr>
        <p:spPr bwMode="auto">
          <a:xfrm>
            <a:off x="1506538" y="41275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7" name="Rectangle 6"/>
          <p:cNvSpPr>
            <a:spLocks noChangeArrowheads="1"/>
          </p:cNvSpPr>
          <p:nvPr/>
        </p:nvSpPr>
        <p:spPr bwMode="auto">
          <a:xfrm>
            <a:off x="1506538" y="43561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8" name="Rectangle 7"/>
          <p:cNvSpPr>
            <a:spLocks noChangeArrowheads="1"/>
          </p:cNvSpPr>
          <p:nvPr/>
        </p:nvSpPr>
        <p:spPr bwMode="auto">
          <a:xfrm>
            <a:off x="1506538" y="45847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9" name="Rectangle 8"/>
          <p:cNvSpPr>
            <a:spLocks noChangeArrowheads="1"/>
          </p:cNvSpPr>
          <p:nvPr/>
        </p:nvSpPr>
        <p:spPr bwMode="auto">
          <a:xfrm>
            <a:off x="1506538" y="48133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0" name="Rectangle 9"/>
          <p:cNvSpPr>
            <a:spLocks noChangeArrowheads="1"/>
          </p:cNvSpPr>
          <p:nvPr/>
        </p:nvSpPr>
        <p:spPr bwMode="auto">
          <a:xfrm>
            <a:off x="896938" y="38989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sz="1400" dirty="0" err="1">
                <a:solidFill>
                  <a:srgbClr val="000000"/>
                </a:solidFill>
                <a:latin typeface="Calibri" pitchFamily="34" charset="0"/>
              </a:rPr>
              <a:t>fd</a:t>
            </a:r>
            <a:r>
              <a:rPr lang="en-US" sz="1400" dirty="0">
                <a:solidFill>
                  <a:srgbClr val="000000"/>
                </a:solidFill>
                <a:latin typeface="Calibri" pitchFamily="34" charset="0"/>
              </a:rPr>
              <a:t> 0</a:t>
            </a:r>
          </a:p>
        </p:txBody>
      </p:sp>
      <p:sp>
        <p:nvSpPr>
          <p:cNvPr id="41" name="Rectangle 10"/>
          <p:cNvSpPr>
            <a:spLocks noChangeArrowheads="1"/>
          </p:cNvSpPr>
          <p:nvPr/>
        </p:nvSpPr>
        <p:spPr bwMode="auto">
          <a:xfrm>
            <a:off x="896938" y="41275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sz="1400" dirty="0" err="1">
                <a:solidFill>
                  <a:srgbClr val="000000"/>
                </a:solidFill>
                <a:latin typeface="Calibri" pitchFamily="34" charset="0"/>
              </a:rPr>
              <a:t>fd</a:t>
            </a:r>
            <a:r>
              <a:rPr lang="en-US" sz="1400" dirty="0">
                <a:solidFill>
                  <a:srgbClr val="000000"/>
                </a:solidFill>
                <a:latin typeface="Calibri" pitchFamily="34" charset="0"/>
              </a:rPr>
              <a:t> 1</a:t>
            </a:r>
          </a:p>
        </p:txBody>
      </p:sp>
      <p:sp>
        <p:nvSpPr>
          <p:cNvPr id="42" name="Rectangle 11"/>
          <p:cNvSpPr>
            <a:spLocks noChangeArrowheads="1"/>
          </p:cNvSpPr>
          <p:nvPr/>
        </p:nvSpPr>
        <p:spPr bwMode="auto">
          <a:xfrm>
            <a:off x="896938" y="43561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sz="1400" dirty="0" err="1">
                <a:solidFill>
                  <a:srgbClr val="000000"/>
                </a:solidFill>
                <a:latin typeface="Calibri" pitchFamily="34" charset="0"/>
              </a:rPr>
              <a:t>fd</a:t>
            </a:r>
            <a:r>
              <a:rPr lang="en-US" sz="1400" dirty="0">
                <a:solidFill>
                  <a:srgbClr val="000000"/>
                </a:solidFill>
                <a:latin typeface="Calibri" pitchFamily="34" charset="0"/>
              </a:rPr>
              <a:t> 2</a:t>
            </a:r>
          </a:p>
        </p:txBody>
      </p:sp>
      <p:sp>
        <p:nvSpPr>
          <p:cNvPr id="43" name="Rectangle 12"/>
          <p:cNvSpPr>
            <a:spLocks noChangeArrowheads="1"/>
          </p:cNvSpPr>
          <p:nvPr/>
        </p:nvSpPr>
        <p:spPr bwMode="auto">
          <a:xfrm>
            <a:off x="896938" y="45847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sz="1400" dirty="0" err="1">
                <a:solidFill>
                  <a:srgbClr val="000000"/>
                </a:solidFill>
                <a:latin typeface="Calibri" pitchFamily="34" charset="0"/>
              </a:rPr>
              <a:t>fd</a:t>
            </a:r>
            <a:r>
              <a:rPr lang="en-US" sz="1400" dirty="0">
                <a:solidFill>
                  <a:srgbClr val="000000"/>
                </a:solidFill>
                <a:latin typeface="Calibri" pitchFamily="34" charset="0"/>
              </a:rPr>
              <a:t> 3</a:t>
            </a:r>
          </a:p>
        </p:txBody>
      </p:sp>
      <p:sp>
        <p:nvSpPr>
          <p:cNvPr id="44" name="Rectangle 13"/>
          <p:cNvSpPr>
            <a:spLocks noChangeArrowheads="1"/>
          </p:cNvSpPr>
          <p:nvPr/>
        </p:nvSpPr>
        <p:spPr bwMode="auto">
          <a:xfrm>
            <a:off x="896938" y="48133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sz="1400" dirty="0" err="1">
                <a:solidFill>
                  <a:srgbClr val="000000"/>
                </a:solidFill>
                <a:latin typeface="Calibri" pitchFamily="34" charset="0"/>
              </a:rPr>
              <a:t>fd</a:t>
            </a:r>
            <a:r>
              <a:rPr lang="en-US" sz="1400" dirty="0">
                <a:solidFill>
                  <a:srgbClr val="000000"/>
                </a:solidFill>
                <a:latin typeface="Calibri" pitchFamily="34" charset="0"/>
              </a:rPr>
              <a:t> 4</a:t>
            </a:r>
          </a:p>
        </p:txBody>
      </p: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896938" y="3408905"/>
            <a:ext cx="1726780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Descriptor table</a:t>
            </a:r>
          </a:p>
        </p:txBody>
      </p:sp>
      <p:sp>
        <p:nvSpPr>
          <p:cNvPr id="48" name="Rectangle 17"/>
          <p:cNvSpPr>
            <a:spLocks noChangeArrowheads="1"/>
          </p:cNvSpPr>
          <p:nvPr/>
        </p:nvSpPr>
        <p:spPr bwMode="auto">
          <a:xfrm>
            <a:off x="3868738" y="41910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dirty="0" err="1">
                <a:solidFill>
                  <a:srgbClr val="FF0000"/>
                </a:solidFill>
                <a:latin typeface="Calibri" pitchFamily="34" charset="0"/>
              </a:rPr>
              <a:t>pos</a:t>
            </a:r>
            <a:r>
              <a:rPr lang="en-US" sz="1600" dirty="0">
                <a:solidFill>
                  <a:srgbClr val="FF0000"/>
                </a:solidFill>
                <a:latin typeface="Calibri" pitchFamily="34" charset="0"/>
              </a:rPr>
              <a:t>=0</a:t>
            </a:r>
          </a:p>
        </p:txBody>
      </p:sp>
      <p:sp>
        <p:nvSpPr>
          <p:cNvPr id="49" name="Rectangle 18"/>
          <p:cNvSpPr>
            <a:spLocks noChangeArrowheads="1"/>
          </p:cNvSpPr>
          <p:nvPr/>
        </p:nvSpPr>
        <p:spPr bwMode="auto">
          <a:xfrm>
            <a:off x="3868738" y="44958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400">
                <a:solidFill>
                  <a:srgbClr val="000000"/>
                </a:solidFill>
                <a:latin typeface="Courier New" pitchFamily="49" charset="0"/>
              </a:rPr>
              <a:t>refcnt=1</a:t>
            </a:r>
          </a:p>
        </p:txBody>
      </p:sp>
      <p:sp>
        <p:nvSpPr>
          <p:cNvPr id="50" name="Rectangle 19"/>
          <p:cNvSpPr>
            <a:spLocks noChangeArrowheads="1"/>
          </p:cNvSpPr>
          <p:nvPr/>
        </p:nvSpPr>
        <p:spPr bwMode="auto">
          <a:xfrm>
            <a:off x="3868738" y="48006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...</a:t>
            </a:r>
          </a:p>
        </p:txBody>
      </p:sp>
      <p:sp>
        <p:nvSpPr>
          <p:cNvPr id="51" name="Line 20"/>
          <p:cNvSpPr>
            <a:spLocks noChangeShapeType="1"/>
          </p:cNvSpPr>
          <p:nvPr/>
        </p:nvSpPr>
        <p:spPr bwMode="auto">
          <a:xfrm flipV="1">
            <a:off x="2116138" y="3886195"/>
            <a:ext cx="1752600" cy="73342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2" name="Rectangle 22"/>
          <p:cNvSpPr>
            <a:spLocks noChangeArrowheads="1"/>
          </p:cNvSpPr>
          <p:nvPr/>
        </p:nvSpPr>
        <p:spPr bwMode="auto">
          <a:xfrm>
            <a:off x="3868738" y="38862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6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3" name="Rectangle 23"/>
          <p:cNvSpPr>
            <a:spLocks noChangeArrowheads="1"/>
          </p:cNvSpPr>
          <p:nvPr/>
        </p:nvSpPr>
        <p:spPr bwMode="auto">
          <a:xfrm>
            <a:off x="3868738" y="58674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dirty="0" err="1">
                <a:solidFill>
                  <a:srgbClr val="32946A"/>
                </a:solidFill>
                <a:latin typeface="Calibri" pitchFamily="34" charset="0"/>
              </a:rPr>
              <a:t>pos</a:t>
            </a:r>
            <a:r>
              <a:rPr lang="en-US" sz="1600" dirty="0">
                <a:solidFill>
                  <a:srgbClr val="32946A"/>
                </a:solidFill>
                <a:latin typeface="Calibri" pitchFamily="34" charset="0"/>
              </a:rPr>
              <a:t>=1000</a:t>
            </a:r>
          </a:p>
        </p:txBody>
      </p:sp>
      <p:sp>
        <p:nvSpPr>
          <p:cNvPr id="54" name="Rectangle 24"/>
          <p:cNvSpPr>
            <a:spLocks noChangeArrowheads="1"/>
          </p:cNvSpPr>
          <p:nvPr/>
        </p:nvSpPr>
        <p:spPr bwMode="auto">
          <a:xfrm>
            <a:off x="3868738" y="61722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400">
                <a:solidFill>
                  <a:srgbClr val="000000"/>
                </a:solidFill>
                <a:latin typeface="Courier New" pitchFamily="49" charset="0"/>
              </a:rPr>
              <a:t>refcnt=1</a:t>
            </a:r>
          </a:p>
        </p:txBody>
      </p:sp>
      <p:sp>
        <p:nvSpPr>
          <p:cNvPr id="55" name="Rectangle 25"/>
          <p:cNvSpPr>
            <a:spLocks noChangeArrowheads="1"/>
          </p:cNvSpPr>
          <p:nvPr/>
        </p:nvSpPr>
        <p:spPr bwMode="auto">
          <a:xfrm>
            <a:off x="3868738" y="64770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...</a:t>
            </a:r>
          </a:p>
        </p:txBody>
      </p:sp>
      <p:sp>
        <p:nvSpPr>
          <p:cNvPr id="56" name="Rectangle 26"/>
          <p:cNvSpPr>
            <a:spLocks noChangeArrowheads="1"/>
          </p:cNvSpPr>
          <p:nvPr/>
        </p:nvSpPr>
        <p:spPr bwMode="auto">
          <a:xfrm>
            <a:off x="3868738" y="55626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6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7" name="Line 27"/>
          <p:cNvSpPr>
            <a:spLocks noChangeShapeType="1"/>
          </p:cNvSpPr>
          <p:nvPr/>
        </p:nvSpPr>
        <p:spPr bwMode="auto">
          <a:xfrm>
            <a:off x="2116138" y="4911725"/>
            <a:ext cx="1770062" cy="698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8" name="Text Box 28"/>
          <p:cNvSpPr txBox="1">
            <a:spLocks noChangeArrowheads="1"/>
          </p:cNvSpPr>
          <p:nvPr/>
        </p:nvSpPr>
        <p:spPr bwMode="auto">
          <a:xfrm>
            <a:off x="228600" y="4314825"/>
            <a:ext cx="8223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400">
                <a:solidFill>
                  <a:srgbClr val="000000"/>
                </a:solidFill>
                <a:latin typeface="Courier New" pitchFamily="49" charset="0"/>
              </a:rPr>
              <a:t>stderr</a:t>
            </a:r>
          </a:p>
        </p:txBody>
      </p:sp>
      <p:sp>
        <p:nvSpPr>
          <p:cNvPr id="59" name="Text Box 29"/>
          <p:cNvSpPr txBox="1">
            <a:spLocks noChangeArrowheads="1"/>
          </p:cNvSpPr>
          <p:nvPr/>
        </p:nvSpPr>
        <p:spPr bwMode="auto">
          <a:xfrm>
            <a:off x="228600" y="4086225"/>
            <a:ext cx="8223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400">
                <a:solidFill>
                  <a:srgbClr val="000000"/>
                </a:solidFill>
                <a:latin typeface="Courier New" pitchFamily="49" charset="0"/>
              </a:rPr>
              <a:t>stdout</a:t>
            </a:r>
          </a:p>
        </p:txBody>
      </p:sp>
      <p:sp>
        <p:nvSpPr>
          <p:cNvPr id="60" name="Text Box 30"/>
          <p:cNvSpPr txBox="1">
            <a:spLocks noChangeArrowheads="1"/>
          </p:cNvSpPr>
          <p:nvPr/>
        </p:nvSpPr>
        <p:spPr bwMode="auto">
          <a:xfrm>
            <a:off x="334963" y="3857625"/>
            <a:ext cx="715962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400">
                <a:solidFill>
                  <a:srgbClr val="000000"/>
                </a:solidFill>
                <a:latin typeface="Courier New" pitchFamily="49" charset="0"/>
              </a:rPr>
              <a:t>stdin</a:t>
            </a:r>
          </a:p>
        </p:txBody>
      </p:sp>
      <p:sp>
        <p:nvSpPr>
          <p:cNvPr id="61" name="Line 31"/>
          <p:cNvSpPr>
            <a:spLocks noChangeShapeType="1"/>
          </p:cNvSpPr>
          <p:nvPr/>
        </p:nvSpPr>
        <p:spPr bwMode="auto">
          <a:xfrm flipV="1">
            <a:off x="4786313" y="3870325"/>
            <a:ext cx="1690687" cy="1539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0" name="Text Box 40"/>
          <p:cNvSpPr txBox="1">
            <a:spLocks noChangeArrowheads="1"/>
          </p:cNvSpPr>
          <p:nvPr/>
        </p:nvSpPr>
        <p:spPr bwMode="auto">
          <a:xfrm>
            <a:off x="3758514" y="3581400"/>
            <a:ext cx="408185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FD</a:t>
            </a:r>
          </a:p>
        </p:txBody>
      </p:sp>
      <p:sp>
        <p:nvSpPr>
          <p:cNvPr id="71" name="Text Box 41"/>
          <p:cNvSpPr txBox="1">
            <a:spLocks noChangeArrowheads="1"/>
          </p:cNvSpPr>
          <p:nvPr/>
        </p:nvSpPr>
        <p:spPr bwMode="auto">
          <a:xfrm>
            <a:off x="3766752" y="5257800"/>
            <a:ext cx="408185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FD</a:t>
            </a:r>
          </a:p>
        </p:txBody>
      </p:sp>
      <p:sp>
        <p:nvSpPr>
          <p:cNvPr id="74" name="Line 21"/>
          <p:cNvSpPr>
            <a:spLocks noChangeShapeType="1"/>
          </p:cNvSpPr>
          <p:nvPr/>
        </p:nvSpPr>
        <p:spPr bwMode="auto">
          <a:xfrm flipV="1">
            <a:off x="4706938" y="3870325"/>
            <a:ext cx="1770062" cy="184467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6" name="Folded Corner 65"/>
          <p:cNvSpPr/>
          <p:nvPr/>
        </p:nvSpPr>
        <p:spPr>
          <a:xfrm>
            <a:off x="6525986" y="3659435"/>
            <a:ext cx="1603845" cy="1005980"/>
          </a:xfrm>
          <a:prstGeom prst="foldedCorner">
            <a:avLst>
              <a:gd name="adj" fmla="val 36020"/>
            </a:avLst>
          </a:prstGeom>
          <a:solidFill>
            <a:schemeClr val="tx2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0" dirty="0">
                <a:solidFill>
                  <a:srgbClr val="FFFFFF"/>
                </a:solidFill>
                <a:latin typeface="Gill Sans"/>
                <a:cs typeface="Gill Sans"/>
              </a:rPr>
              <a:t>File metadata</a:t>
            </a:r>
          </a:p>
          <a:p>
            <a:pPr algn="ctr"/>
            <a:r>
              <a:rPr lang="en-US" sz="1600" b="0" dirty="0">
                <a:solidFill>
                  <a:srgbClr val="FFFFFF"/>
                </a:solidFill>
                <a:latin typeface="Gill Sans"/>
                <a:cs typeface="Gill Sans"/>
              </a:rPr>
              <a:t>of</a:t>
            </a:r>
          </a:p>
          <a:p>
            <a:pPr algn="ctr"/>
            <a:r>
              <a:rPr lang="en-US" sz="1600" b="0" dirty="0" err="1">
                <a:solidFill>
                  <a:srgbClr val="FFFFFF"/>
                </a:solidFill>
                <a:latin typeface="Gill Sans"/>
                <a:cs typeface="Gill Sans"/>
              </a:rPr>
              <a:t>file.txt</a:t>
            </a:r>
            <a:endParaRPr lang="en-US" sz="1600" b="0" dirty="0">
              <a:solidFill>
                <a:srgbClr val="FFFFFF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666894079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64524" y="435678"/>
            <a:ext cx="7592093" cy="762000"/>
          </a:xfrm>
        </p:spPr>
        <p:txBody>
          <a:bodyPr/>
          <a:lstStyle/>
          <a:p>
            <a:r>
              <a:rPr lang="en-US" dirty="0"/>
              <a:t>I/O redirection (Project 4)</a:t>
            </a:r>
          </a:p>
        </p:txBody>
      </p:sp>
      <p:sp>
        <p:nvSpPr>
          <p:cNvPr id="66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305800" cy="1905000"/>
          </a:xfrm>
        </p:spPr>
        <p:txBody>
          <a:bodyPr/>
          <a:lstStyle/>
          <a:p>
            <a:r>
              <a:rPr lang="en-US" dirty="0"/>
              <a:t>Question: How does a shell implement I/O redirection?</a:t>
            </a:r>
          </a:p>
          <a:p>
            <a:pPr lvl="1">
              <a:buFont typeface="Wingdings" pitchFamily="2" charset="2"/>
              <a:buNone/>
            </a:pPr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ourier New" pitchFamily="49" charset="0"/>
              </a:rPr>
              <a:t>ls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</a:rPr>
              <a:t> &gt; foo.txt</a:t>
            </a:r>
          </a:p>
          <a:p>
            <a:pPr lvl="1"/>
            <a:r>
              <a:rPr lang="en-US" dirty="0"/>
              <a:t>“&gt;” is a shell feature</a:t>
            </a:r>
          </a:p>
          <a:p>
            <a:pPr lvl="1"/>
            <a:r>
              <a:rPr lang="en-US" dirty="0"/>
              <a:t>The Q: How do you build a new shell feature (e.g. “&gt;”) with </a:t>
            </a:r>
            <a:r>
              <a:rPr lang="en-US" dirty="0" err="1"/>
              <a:t>syscalls</a:t>
            </a:r>
            <a:endParaRPr lang="en-US" dirty="0"/>
          </a:p>
          <a:p>
            <a:r>
              <a:rPr lang="en-US" dirty="0"/>
              <a:t>Answer: By calling the </a:t>
            </a:r>
            <a:r>
              <a:rPr lang="en-US" dirty="0">
                <a:solidFill>
                  <a:srgbClr val="FF0000"/>
                </a:solidFill>
                <a:latin typeface="Courier New" pitchFamily="49" charset="0"/>
              </a:rPr>
              <a:t>dup2(</a:t>
            </a:r>
            <a:r>
              <a:rPr lang="en-US" dirty="0" err="1">
                <a:solidFill>
                  <a:srgbClr val="FF0000"/>
                </a:solidFill>
                <a:latin typeface="Courier New" pitchFamily="49" charset="0"/>
              </a:rPr>
              <a:t>fdsrc</a:t>
            </a:r>
            <a:r>
              <a:rPr lang="en-US" dirty="0">
                <a:solidFill>
                  <a:srgbClr val="FF0000"/>
                </a:solidFill>
                <a:latin typeface="Courier New" pitchFamily="49" charset="0"/>
              </a:rPr>
              <a:t>, </a:t>
            </a:r>
            <a:r>
              <a:rPr lang="en-US" dirty="0" err="1">
                <a:solidFill>
                  <a:srgbClr val="FF0000"/>
                </a:solidFill>
                <a:latin typeface="Courier New" pitchFamily="49" charset="0"/>
              </a:rPr>
              <a:t>fddst</a:t>
            </a:r>
            <a:r>
              <a:rPr lang="en-US" dirty="0">
                <a:solidFill>
                  <a:srgbClr val="FF0000"/>
                </a:solidFill>
                <a:latin typeface="Courier New" pitchFamily="49" charset="0"/>
              </a:rPr>
              <a:t>)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/>
              <a:t>syscall</a:t>
            </a:r>
            <a:endParaRPr lang="en-US" dirty="0"/>
          </a:p>
          <a:p>
            <a:pPr lvl="1"/>
            <a:r>
              <a:rPr lang="en-US" dirty="0"/>
              <a:t>Copies (per-process) descriptor table entry </a:t>
            </a:r>
            <a:r>
              <a:rPr lang="en-US" b="1" dirty="0" err="1">
                <a:latin typeface="Courier New" pitchFamily="49" charset="0"/>
              </a:rPr>
              <a:t>fdsrc</a:t>
            </a:r>
            <a:r>
              <a:rPr lang="en-US" dirty="0"/>
              <a:t> to entry </a:t>
            </a:r>
            <a:r>
              <a:rPr lang="en-US" b="1" dirty="0" err="1">
                <a:latin typeface="Courier New" pitchFamily="49" charset="0"/>
              </a:rPr>
              <a:t>fddst</a:t>
            </a:r>
            <a:endParaRPr lang="en-US" b="1" dirty="0">
              <a:latin typeface="Courier New" pitchFamily="49" charset="0"/>
            </a:endParaRPr>
          </a:p>
        </p:txBody>
      </p:sp>
      <p:grpSp>
        <p:nvGrpSpPr>
          <p:cNvPr id="2" name="Group 28"/>
          <p:cNvGrpSpPr/>
          <p:nvPr/>
        </p:nvGrpSpPr>
        <p:grpSpPr>
          <a:xfrm>
            <a:off x="1049037" y="5106253"/>
            <a:ext cx="1838325" cy="1722438"/>
            <a:chOff x="906162" y="4221162"/>
            <a:chExt cx="1838325" cy="1722438"/>
          </a:xfrm>
        </p:grpSpPr>
        <p:sp>
          <p:nvSpPr>
            <p:cNvPr id="666663" name="Rectangle 39"/>
            <p:cNvSpPr>
              <a:spLocks noChangeAspect="1" noChangeArrowheads="1"/>
            </p:cNvSpPr>
            <p:nvPr/>
          </p:nvSpPr>
          <p:spPr bwMode="auto">
            <a:xfrm>
              <a:off x="1825324" y="4221162"/>
              <a:ext cx="919163" cy="34448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66664" name="Rectangle 40"/>
            <p:cNvSpPr>
              <a:spLocks noChangeAspect="1" noChangeArrowheads="1"/>
            </p:cNvSpPr>
            <p:nvPr/>
          </p:nvSpPr>
          <p:spPr bwMode="auto">
            <a:xfrm>
              <a:off x="1825324" y="4565650"/>
              <a:ext cx="919163" cy="34448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dirty="0">
                  <a:solidFill>
                    <a:srgbClr val="000000"/>
                  </a:solidFill>
                  <a:latin typeface="Courier New" pitchFamily="49" charset="0"/>
                </a:rPr>
                <a:t>monitor</a:t>
              </a:r>
            </a:p>
          </p:txBody>
        </p:sp>
        <p:sp>
          <p:nvSpPr>
            <p:cNvPr id="666665" name="Rectangle 41"/>
            <p:cNvSpPr>
              <a:spLocks noChangeAspect="1" noChangeArrowheads="1"/>
            </p:cNvSpPr>
            <p:nvPr/>
          </p:nvSpPr>
          <p:spPr bwMode="auto">
            <a:xfrm>
              <a:off x="1825324" y="4910137"/>
              <a:ext cx="919163" cy="34448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66666" name="Rectangle 42"/>
            <p:cNvSpPr>
              <a:spLocks noChangeAspect="1" noChangeArrowheads="1"/>
            </p:cNvSpPr>
            <p:nvPr/>
          </p:nvSpPr>
          <p:spPr bwMode="auto">
            <a:xfrm>
              <a:off x="1825324" y="5254625"/>
              <a:ext cx="919163" cy="34448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dirty="0">
                  <a:solidFill>
                    <a:srgbClr val="FF0000"/>
                  </a:solidFill>
                  <a:latin typeface="Courier New" pitchFamily="49" charset="0"/>
                </a:rPr>
                <a:t>foo</a:t>
              </a:r>
              <a:endParaRPr lang="en-US" b="0" dirty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666667" name="Rectangle 43"/>
            <p:cNvSpPr>
              <a:spLocks noChangeAspect="1" noChangeArrowheads="1"/>
            </p:cNvSpPr>
            <p:nvPr/>
          </p:nvSpPr>
          <p:spPr bwMode="auto">
            <a:xfrm>
              <a:off x="1825324" y="5599112"/>
              <a:ext cx="919163" cy="34448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solidFill>
                  <a:srgbClr val="FF0000"/>
                </a:solidFill>
                <a:latin typeface="Courier New" pitchFamily="49" charset="0"/>
              </a:endParaRPr>
            </a:p>
          </p:txBody>
        </p:sp>
        <p:sp>
          <p:nvSpPr>
            <p:cNvPr id="666668" name="Rectangle 44"/>
            <p:cNvSpPr>
              <a:spLocks noChangeAspect="1" noChangeArrowheads="1"/>
            </p:cNvSpPr>
            <p:nvPr/>
          </p:nvSpPr>
          <p:spPr bwMode="auto">
            <a:xfrm>
              <a:off x="906162" y="4221162"/>
              <a:ext cx="919162" cy="3444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/>
              <a:r>
                <a:rPr lang="en-US" sz="2000" dirty="0" err="1">
                  <a:solidFill>
                    <a:srgbClr val="000000"/>
                  </a:solidFill>
                  <a:latin typeface="Calibri" pitchFamily="34" charset="0"/>
                </a:rPr>
                <a:t>fd</a:t>
              </a:r>
              <a:r>
                <a:rPr lang="en-US" sz="2000" dirty="0">
                  <a:solidFill>
                    <a:srgbClr val="000000"/>
                  </a:solidFill>
                  <a:latin typeface="Calibri" pitchFamily="34" charset="0"/>
                </a:rPr>
                <a:t> 0</a:t>
              </a:r>
            </a:p>
          </p:txBody>
        </p:sp>
        <p:sp>
          <p:nvSpPr>
            <p:cNvPr id="666669" name="Rectangle 45"/>
            <p:cNvSpPr>
              <a:spLocks noChangeAspect="1" noChangeArrowheads="1"/>
            </p:cNvSpPr>
            <p:nvPr/>
          </p:nvSpPr>
          <p:spPr bwMode="auto">
            <a:xfrm>
              <a:off x="906162" y="4565650"/>
              <a:ext cx="919162" cy="34448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/>
              <a:r>
                <a:rPr lang="en-US" sz="2000" dirty="0" err="1">
                  <a:solidFill>
                    <a:srgbClr val="000000"/>
                  </a:solidFill>
                  <a:latin typeface="Calibri" pitchFamily="34" charset="0"/>
                </a:rPr>
                <a:t>fd</a:t>
              </a:r>
              <a:r>
                <a:rPr lang="en-US" sz="2000" dirty="0">
                  <a:solidFill>
                    <a:srgbClr val="000000"/>
                  </a:solidFill>
                  <a:latin typeface="Calibri" pitchFamily="34" charset="0"/>
                </a:rPr>
                <a:t> 1</a:t>
              </a:r>
            </a:p>
          </p:txBody>
        </p:sp>
        <p:sp>
          <p:nvSpPr>
            <p:cNvPr id="666670" name="Rectangle 46"/>
            <p:cNvSpPr>
              <a:spLocks noChangeAspect="1" noChangeArrowheads="1"/>
            </p:cNvSpPr>
            <p:nvPr/>
          </p:nvSpPr>
          <p:spPr bwMode="auto">
            <a:xfrm>
              <a:off x="906162" y="4910137"/>
              <a:ext cx="919162" cy="3444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/>
              <a:r>
                <a:rPr lang="en-US" sz="2000" dirty="0" err="1">
                  <a:solidFill>
                    <a:srgbClr val="000000"/>
                  </a:solidFill>
                  <a:latin typeface="Calibri" pitchFamily="34" charset="0"/>
                </a:rPr>
                <a:t>fd</a:t>
              </a:r>
              <a:r>
                <a:rPr lang="en-US" sz="2000" dirty="0">
                  <a:solidFill>
                    <a:srgbClr val="000000"/>
                  </a:solidFill>
                  <a:latin typeface="Calibri" pitchFamily="34" charset="0"/>
                </a:rPr>
                <a:t> 2</a:t>
              </a:r>
            </a:p>
          </p:txBody>
        </p:sp>
        <p:sp>
          <p:nvSpPr>
            <p:cNvPr id="666671" name="Rectangle 47"/>
            <p:cNvSpPr>
              <a:spLocks noChangeAspect="1" noChangeArrowheads="1"/>
            </p:cNvSpPr>
            <p:nvPr/>
          </p:nvSpPr>
          <p:spPr bwMode="auto">
            <a:xfrm>
              <a:off x="906162" y="5254625"/>
              <a:ext cx="919162" cy="34448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/>
              <a:r>
                <a:rPr lang="en-US" sz="2000" dirty="0" err="1">
                  <a:solidFill>
                    <a:srgbClr val="000000"/>
                  </a:solidFill>
                  <a:latin typeface="Calibri" pitchFamily="34" charset="0"/>
                </a:rPr>
                <a:t>fd</a:t>
              </a:r>
              <a:r>
                <a:rPr lang="en-US" sz="2000" dirty="0">
                  <a:solidFill>
                    <a:srgbClr val="000000"/>
                  </a:solidFill>
                  <a:latin typeface="Calibri" pitchFamily="34" charset="0"/>
                </a:rPr>
                <a:t> 3</a:t>
              </a:r>
            </a:p>
          </p:txBody>
        </p:sp>
        <p:sp>
          <p:nvSpPr>
            <p:cNvPr id="666672" name="Rectangle 48"/>
            <p:cNvSpPr>
              <a:spLocks noChangeAspect="1" noChangeArrowheads="1"/>
            </p:cNvSpPr>
            <p:nvPr/>
          </p:nvSpPr>
          <p:spPr bwMode="auto">
            <a:xfrm>
              <a:off x="906162" y="5599112"/>
              <a:ext cx="919162" cy="3444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/>
              <a:r>
                <a:rPr lang="en-US" sz="2000" dirty="0" err="1">
                  <a:solidFill>
                    <a:srgbClr val="000000"/>
                  </a:solidFill>
                  <a:latin typeface="Calibri" pitchFamily="34" charset="0"/>
                </a:rPr>
                <a:t>fd</a:t>
              </a:r>
              <a:r>
                <a:rPr lang="en-US" sz="2000" dirty="0">
                  <a:solidFill>
                    <a:srgbClr val="000000"/>
                  </a:solidFill>
                  <a:latin typeface="Calibri" pitchFamily="34" charset="0"/>
                </a:rPr>
                <a:t> 4</a:t>
              </a:r>
            </a:p>
          </p:txBody>
        </p:sp>
      </p:grpSp>
      <p:sp>
        <p:nvSpPr>
          <p:cNvPr id="666673" name="Text Box 49"/>
          <p:cNvSpPr txBox="1">
            <a:spLocks noChangeAspect="1" noChangeArrowheads="1"/>
          </p:cNvSpPr>
          <p:nvPr/>
        </p:nvSpPr>
        <p:spPr bwMode="auto">
          <a:xfrm>
            <a:off x="1317625" y="4115653"/>
            <a:ext cx="2767342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Descriptor table</a:t>
            </a:r>
          </a:p>
          <a:p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before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dup2(3,1)</a:t>
            </a:r>
          </a:p>
        </p:txBody>
      </p:sp>
      <p:grpSp>
        <p:nvGrpSpPr>
          <p:cNvPr id="3" name="Group 27"/>
          <p:cNvGrpSpPr/>
          <p:nvPr/>
        </p:nvGrpSpPr>
        <p:grpSpPr>
          <a:xfrm>
            <a:off x="5384500" y="5106253"/>
            <a:ext cx="1836737" cy="1722438"/>
            <a:chOff x="5241625" y="4267200"/>
            <a:chExt cx="1836737" cy="1722438"/>
          </a:xfrm>
        </p:grpSpPr>
        <p:sp>
          <p:nvSpPr>
            <p:cNvPr id="666676" name="Rectangle 52"/>
            <p:cNvSpPr>
              <a:spLocks noChangeAspect="1" noChangeArrowheads="1"/>
            </p:cNvSpPr>
            <p:nvPr/>
          </p:nvSpPr>
          <p:spPr bwMode="auto">
            <a:xfrm>
              <a:off x="6159200" y="4267200"/>
              <a:ext cx="919162" cy="34448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66677" name="Rectangle 53"/>
            <p:cNvSpPr>
              <a:spLocks noChangeAspect="1" noChangeArrowheads="1"/>
            </p:cNvSpPr>
            <p:nvPr/>
          </p:nvSpPr>
          <p:spPr bwMode="auto">
            <a:xfrm>
              <a:off x="6159200" y="4611688"/>
              <a:ext cx="919162" cy="34448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dirty="0">
                  <a:solidFill>
                    <a:srgbClr val="FF0000"/>
                  </a:solidFill>
                  <a:latin typeface="Courier New" pitchFamily="49" charset="0"/>
                </a:rPr>
                <a:t>foo</a:t>
              </a:r>
            </a:p>
          </p:txBody>
        </p:sp>
        <p:sp>
          <p:nvSpPr>
            <p:cNvPr id="666678" name="Rectangle 54"/>
            <p:cNvSpPr>
              <a:spLocks noChangeAspect="1" noChangeArrowheads="1"/>
            </p:cNvSpPr>
            <p:nvPr/>
          </p:nvSpPr>
          <p:spPr bwMode="auto">
            <a:xfrm>
              <a:off x="6159200" y="4956175"/>
              <a:ext cx="919162" cy="34448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66679" name="Rectangle 55"/>
            <p:cNvSpPr>
              <a:spLocks noChangeAspect="1" noChangeArrowheads="1"/>
            </p:cNvSpPr>
            <p:nvPr/>
          </p:nvSpPr>
          <p:spPr bwMode="auto">
            <a:xfrm>
              <a:off x="6159200" y="5300663"/>
              <a:ext cx="919162" cy="34448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dirty="0">
                  <a:solidFill>
                    <a:srgbClr val="FF0000"/>
                  </a:solidFill>
                  <a:latin typeface="Courier New" pitchFamily="49" charset="0"/>
                </a:rPr>
                <a:t>foo</a:t>
              </a:r>
              <a:endParaRPr lang="en-US" dirty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666680" name="Rectangle 56"/>
            <p:cNvSpPr>
              <a:spLocks noChangeAspect="1" noChangeArrowheads="1"/>
            </p:cNvSpPr>
            <p:nvPr/>
          </p:nvSpPr>
          <p:spPr bwMode="auto">
            <a:xfrm>
              <a:off x="6159200" y="5645150"/>
              <a:ext cx="919162" cy="34448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solidFill>
                  <a:srgbClr val="FF0000"/>
                </a:solidFill>
                <a:latin typeface="Courier New" pitchFamily="49" charset="0"/>
              </a:endParaRPr>
            </a:p>
          </p:txBody>
        </p:sp>
        <p:sp>
          <p:nvSpPr>
            <p:cNvPr id="666681" name="Rectangle 57"/>
            <p:cNvSpPr>
              <a:spLocks noChangeAspect="1" noChangeArrowheads="1"/>
            </p:cNvSpPr>
            <p:nvPr/>
          </p:nvSpPr>
          <p:spPr bwMode="auto">
            <a:xfrm>
              <a:off x="5241625" y="4267200"/>
              <a:ext cx="917575" cy="3444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/>
              <a:r>
                <a:rPr lang="en-US" sz="2000" dirty="0" err="1">
                  <a:solidFill>
                    <a:srgbClr val="000000"/>
                  </a:solidFill>
                  <a:latin typeface="Calibri" pitchFamily="34" charset="0"/>
                </a:rPr>
                <a:t>fd</a:t>
              </a:r>
              <a:r>
                <a:rPr lang="en-US" sz="2000" dirty="0">
                  <a:solidFill>
                    <a:srgbClr val="000000"/>
                  </a:solidFill>
                  <a:latin typeface="Calibri" pitchFamily="34" charset="0"/>
                </a:rPr>
                <a:t> 0</a:t>
              </a:r>
            </a:p>
          </p:txBody>
        </p:sp>
        <p:sp>
          <p:nvSpPr>
            <p:cNvPr id="666682" name="Rectangle 58"/>
            <p:cNvSpPr>
              <a:spLocks noChangeAspect="1" noChangeArrowheads="1"/>
            </p:cNvSpPr>
            <p:nvPr/>
          </p:nvSpPr>
          <p:spPr bwMode="auto">
            <a:xfrm>
              <a:off x="5241625" y="4611688"/>
              <a:ext cx="917575" cy="34448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/>
              <a:r>
                <a:rPr lang="en-US" sz="2000" dirty="0" err="1">
                  <a:solidFill>
                    <a:srgbClr val="000000"/>
                  </a:solidFill>
                  <a:latin typeface="Calibri" pitchFamily="34" charset="0"/>
                </a:rPr>
                <a:t>fd</a:t>
              </a:r>
              <a:r>
                <a:rPr lang="en-US" sz="2000" dirty="0">
                  <a:solidFill>
                    <a:srgbClr val="000000"/>
                  </a:solidFill>
                  <a:latin typeface="Calibri" pitchFamily="34" charset="0"/>
                </a:rPr>
                <a:t> 1</a:t>
              </a:r>
            </a:p>
          </p:txBody>
        </p:sp>
        <p:sp>
          <p:nvSpPr>
            <p:cNvPr id="666683" name="Rectangle 59"/>
            <p:cNvSpPr>
              <a:spLocks noChangeAspect="1" noChangeArrowheads="1"/>
            </p:cNvSpPr>
            <p:nvPr/>
          </p:nvSpPr>
          <p:spPr bwMode="auto">
            <a:xfrm>
              <a:off x="5241625" y="4956175"/>
              <a:ext cx="917575" cy="3444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/>
              <a:r>
                <a:rPr lang="en-US" sz="2000" dirty="0" err="1">
                  <a:solidFill>
                    <a:srgbClr val="000000"/>
                  </a:solidFill>
                  <a:latin typeface="Calibri" pitchFamily="34" charset="0"/>
                </a:rPr>
                <a:t>fd</a:t>
              </a:r>
              <a:r>
                <a:rPr lang="en-US" sz="2000" dirty="0">
                  <a:solidFill>
                    <a:srgbClr val="000000"/>
                  </a:solidFill>
                  <a:latin typeface="Calibri" pitchFamily="34" charset="0"/>
                </a:rPr>
                <a:t> 2</a:t>
              </a:r>
            </a:p>
          </p:txBody>
        </p:sp>
        <p:sp>
          <p:nvSpPr>
            <p:cNvPr id="666684" name="Rectangle 60"/>
            <p:cNvSpPr>
              <a:spLocks noChangeAspect="1" noChangeArrowheads="1"/>
            </p:cNvSpPr>
            <p:nvPr/>
          </p:nvSpPr>
          <p:spPr bwMode="auto">
            <a:xfrm>
              <a:off x="5241625" y="5300663"/>
              <a:ext cx="917575" cy="34448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/>
              <a:r>
                <a:rPr lang="en-US" sz="2000" dirty="0" err="1">
                  <a:solidFill>
                    <a:srgbClr val="000000"/>
                  </a:solidFill>
                  <a:latin typeface="Calibri" pitchFamily="34" charset="0"/>
                </a:rPr>
                <a:t>fd</a:t>
              </a:r>
              <a:r>
                <a:rPr lang="en-US" sz="2000" dirty="0">
                  <a:solidFill>
                    <a:srgbClr val="000000"/>
                  </a:solidFill>
                  <a:latin typeface="Calibri" pitchFamily="34" charset="0"/>
                </a:rPr>
                <a:t> 3</a:t>
              </a:r>
            </a:p>
          </p:txBody>
        </p:sp>
        <p:sp>
          <p:nvSpPr>
            <p:cNvPr id="666685" name="Rectangle 61"/>
            <p:cNvSpPr>
              <a:spLocks noChangeAspect="1" noChangeArrowheads="1"/>
            </p:cNvSpPr>
            <p:nvPr/>
          </p:nvSpPr>
          <p:spPr bwMode="auto">
            <a:xfrm>
              <a:off x="5241625" y="5645150"/>
              <a:ext cx="917575" cy="3444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/>
              <a:r>
                <a:rPr lang="en-US" sz="2000" dirty="0" err="1">
                  <a:solidFill>
                    <a:srgbClr val="000000"/>
                  </a:solidFill>
                  <a:latin typeface="Calibri" pitchFamily="34" charset="0"/>
                </a:rPr>
                <a:t>fd</a:t>
              </a:r>
              <a:r>
                <a:rPr lang="en-US" sz="2000" dirty="0">
                  <a:solidFill>
                    <a:srgbClr val="000000"/>
                  </a:solidFill>
                  <a:latin typeface="Calibri" pitchFamily="34" charset="0"/>
                </a:rPr>
                <a:t> 4</a:t>
              </a:r>
            </a:p>
          </p:txBody>
        </p:sp>
      </p:grpSp>
      <p:sp>
        <p:nvSpPr>
          <p:cNvPr id="666686" name="Text Box 62"/>
          <p:cNvSpPr txBox="1">
            <a:spLocks noChangeAspect="1" noChangeArrowheads="1"/>
          </p:cNvSpPr>
          <p:nvPr/>
        </p:nvSpPr>
        <p:spPr bwMode="auto">
          <a:xfrm>
            <a:off x="5638800" y="4115653"/>
            <a:ext cx="2550786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Descriptor table</a:t>
            </a:r>
          </a:p>
          <a:p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after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dup2(3,1)</a:t>
            </a:r>
          </a:p>
        </p:txBody>
      </p:sp>
      <p:sp>
        <p:nvSpPr>
          <p:cNvPr id="27" name="Right Arrow 26"/>
          <p:cNvSpPr/>
          <p:nvPr/>
        </p:nvSpPr>
        <p:spPr bwMode="auto">
          <a:xfrm>
            <a:off x="3800475" y="5563453"/>
            <a:ext cx="1295400" cy="592138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2700">
            <a:noFill/>
            <a:round/>
            <a:headEnd/>
            <a:tailEnd type="triangle" w="med" len="med"/>
          </a:ln>
          <a:effectLst/>
        </p:spPr>
        <p:txBody>
          <a:bodyPr wrap="none"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0171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6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6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66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66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6673" grpId="0"/>
      <p:bldP spid="666686" grpId="0"/>
      <p:bldP spid="2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7592093" cy="762000"/>
          </a:xfrm>
        </p:spPr>
        <p:txBody>
          <a:bodyPr/>
          <a:lstStyle/>
          <a:p>
            <a:r>
              <a:rPr lang="en-US" dirty="0"/>
              <a:t>Ex: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2091"/>
            <a:ext cx="4572000" cy="3311745"/>
          </a:xfrm>
        </p:spPr>
        <p:txBody>
          <a:bodyPr/>
          <a:lstStyle/>
          <a:p>
            <a:r>
              <a:rPr lang="en-US" dirty="0" err="1"/>
              <a:t>prog</a:t>
            </a:r>
            <a:r>
              <a:rPr lang="en-US" dirty="0"/>
              <a:t> &gt; </a:t>
            </a:r>
            <a:r>
              <a:rPr lang="en-US" dirty="0" err="1"/>
              <a:t>out.txt</a:t>
            </a:r>
            <a:endParaRPr lang="en-US" dirty="0"/>
          </a:p>
          <a:p>
            <a:pPr lvl="1"/>
            <a:r>
              <a:rPr lang="en-US" b="1" dirty="0"/>
              <a:t>fork()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/>
              <a:t>OS </a:t>
            </a:r>
            <a:r>
              <a:rPr lang="en-US" dirty="0">
                <a:solidFill>
                  <a:srgbClr val="FF0000"/>
                </a:solidFill>
              </a:rPr>
              <a:t>clones</a:t>
            </a:r>
            <a:r>
              <a:rPr lang="en-US" dirty="0"/>
              <a:t> the parent’s </a:t>
            </a:r>
            <a:r>
              <a:rPr lang="en-US" dirty="0" err="1"/>
              <a:t>fd</a:t>
            </a:r>
            <a:r>
              <a:rPr lang="en-US" dirty="0"/>
              <a:t> table to the child</a:t>
            </a:r>
          </a:p>
          <a:p>
            <a:pPr lvl="1"/>
            <a:r>
              <a:rPr lang="en-US" b="1" dirty="0"/>
              <a:t>open()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/>
              <a:t>only modify the child’s FD table</a:t>
            </a:r>
            <a:r>
              <a:rPr lang="en-US" b="1" dirty="0">
                <a:solidFill>
                  <a:srgbClr val="FF0000"/>
                </a:solidFill>
              </a:rPr>
              <a:t>!!</a:t>
            </a:r>
          </a:p>
          <a:p>
            <a:pPr lvl="1"/>
            <a:r>
              <a:rPr lang="en-US" b="1" dirty="0"/>
              <a:t>dup2() </a:t>
            </a:r>
            <a:r>
              <a:rPr lang="en-US" dirty="0">
                <a:sym typeface="Wingdings" pitchFamily="2" charset="2"/>
              </a:rPr>
              <a:t> manipulate </a:t>
            </a:r>
            <a:r>
              <a:rPr lang="en-US" dirty="0" err="1">
                <a:sym typeface="Wingdings" pitchFamily="2" charset="2"/>
              </a:rPr>
              <a:t>fds</a:t>
            </a:r>
            <a:endParaRPr lang="en-US" dirty="0">
              <a:sym typeface="Wingdings" pitchFamily="2" charset="2"/>
            </a:endParaRPr>
          </a:p>
          <a:p>
            <a:pPr lvl="2"/>
            <a:r>
              <a:rPr lang="en-US" dirty="0"/>
              <a:t>Child’s </a:t>
            </a:r>
            <a:r>
              <a:rPr lang="en-US" dirty="0" err="1"/>
              <a:t>fdTable</a:t>
            </a:r>
            <a:r>
              <a:rPr lang="en-US" dirty="0"/>
              <a:t>[1] </a:t>
            </a:r>
            <a:r>
              <a:rPr lang="en-US" dirty="0">
                <a:sym typeface="Wingdings"/>
              </a:rPr>
              <a:t> </a:t>
            </a:r>
            <a:r>
              <a:rPr lang="en-US" b="1" dirty="0" err="1">
                <a:solidFill>
                  <a:srgbClr val="FF0000"/>
                </a:solidFill>
                <a:sym typeface="Wingdings"/>
              </a:rPr>
              <a:t>Out.txt</a:t>
            </a:r>
            <a:endParaRPr lang="en-US" b="1" dirty="0">
              <a:solidFill>
                <a:srgbClr val="FF6600"/>
              </a:solidFill>
              <a:sym typeface="Wingdings"/>
            </a:endParaRPr>
          </a:p>
          <a:p>
            <a:pPr lvl="2"/>
            <a:r>
              <a:rPr lang="en-US" dirty="0">
                <a:sym typeface="Wingdings"/>
              </a:rPr>
              <a:t>Shell’s </a:t>
            </a:r>
            <a:r>
              <a:rPr lang="en-US" dirty="0" err="1">
                <a:sym typeface="Wingdings"/>
              </a:rPr>
              <a:t>fdTable</a:t>
            </a:r>
            <a:r>
              <a:rPr lang="en-US" dirty="0">
                <a:sym typeface="Wingdings"/>
              </a:rPr>
              <a:t>[1]  </a:t>
            </a:r>
            <a:r>
              <a:rPr lang="en-US" b="1" dirty="0" err="1">
                <a:solidFill>
                  <a:srgbClr val="FF6600"/>
                </a:solidFill>
                <a:sym typeface="Wingdings"/>
              </a:rPr>
              <a:t>stdout</a:t>
            </a:r>
            <a:endParaRPr lang="en-US" b="1" dirty="0">
              <a:solidFill>
                <a:srgbClr val="FF0000"/>
              </a:solidFill>
              <a:sym typeface="Wingdings"/>
            </a:endParaRPr>
          </a:p>
          <a:p>
            <a:pPr lvl="2"/>
            <a:r>
              <a:rPr lang="en-US" dirty="0"/>
              <a:t>Child’s </a:t>
            </a:r>
            <a:r>
              <a:rPr lang="en-US" dirty="0" err="1"/>
              <a:t>fdTable</a:t>
            </a:r>
            <a:r>
              <a:rPr lang="en-US" dirty="0"/>
              <a:t>[3] </a:t>
            </a:r>
            <a:r>
              <a:rPr lang="en-US" dirty="0">
                <a:sym typeface="Wingdings"/>
              </a:rPr>
              <a:t> </a:t>
            </a:r>
            <a:r>
              <a:rPr lang="en-US" b="1" dirty="0" err="1">
                <a:solidFill>
                  <a:srgbClr val="FF6600"/>
                </a:solidFill>
                <a:sym typeface="Wingdings"/>
              </a:rPr>
              <a:t>Out.txt</a:t>
            </a:r>
            <a:endParaRPr lang="en-US" b="1" dirty="0">
              <a:solidFill>
                <a:srgbClr val="FF6600"/>
              </a:solidFill>
              <a:sym typeface="Wingdings"/>
            </a:endParaRPr>
          </a:p>
          <a:p>
            <a:pPr lvl="2"/>
            <a:r>
              <a:rPr lang="en-US" dirty="0"/>
              <a:t>Shell’s </a:t>
            </a:r>
            <a:r>
              <a:rPr lang="en-US" dirty="0" err="1"/>
              <a:t>fdTable</a:t>
            </a:r>
            <a:r>
              <a:rPr lang="en-US" dirty="0"/>
              <a:t>[3] </a:t>
            </a:r>
            <a:r>
              <a:rPr lang="en-US" dirty="0">
                <a:sym typeface="Wingdings"/>
              </a:rPr>
              <a:t> </a:t>
            </a:r>
            <a:r>
              <a:rPr lang="en-US" b="1" dirty="0">
                <a:solidFill>
                  <a:srgbClr val="FF6600"/>
                </a:solidFill>
                <a:sym typeface="Wingdings"/>
              </a:rPr>
              <a:t>??</a:t>
            </a:r>
          </a:p>
          <a:p>
            <a:pPr lvl="2"/>
            <a:endParaRPr lang="en-US" b="1" dirty="0">
              <a:solidFill>
                <a:srgbClr val="FF0000"/>
              </a:solidFill>
            </a:endParaRPr>
          </a:p>
          <a:p>
            <a:pPr lvl="2"/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4343694"/>
              </p:ext>
            </p:extLst>
          </p:nvPr>
        </p:nvGraphicFramePr>
        <p:xfrm>
          <a:off x="3150957" y="4500841"/>
          <a:ext cx="2743200" cy="220133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190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41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3790">
                <a:tc>
                  <a:txBody>
                    <a:bodyPr/>
                    <a:lstStyle/>
                    <a:p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Gill Sans"/>
                          <a:cs typeface="Gill Sans"/>
                        </a:rPr>
                        <a:t>fd</a:t>
                      </a:r>
                      <a:endParaRPr lang="en-US" sz="1800" dirty="0">
                        <a:solidFill>
                          <a:srgbClr val="000000"/>
                        </a:solidFill>
                        <a:latin typeface="Gill Sans"/>
                        <a:cs typeface="Gill San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Gill Sans"/>
                          <a:cs typeface="Gill Sans"/>
                        </a:rPr>
                        <a:t>(child)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79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0000"/>
                          </a:solidFill>
                          <a:latin typeface="Gill Sans"/>
                          <a:cs typeface="Gill Sans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Gill Sans"/>
                          <a:cs typeface="Gill Sans"/>
                        </a:rPr>
                        <a:t>stdin</a:t>
                      </a:r>
                      <a:endParaRPr lang="en-US" sz="1800" dirty="0">
                        <a:solidFill>
                          <a:srgbClr val="000000"/>
                        </a:solidFill>
                        <a:latin typeface="Gill Sans"/>
                        <a:cs typeface="Gill San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379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0000"/>
                          </a:solidFill>
                          <a:latin typeface="Gill Sans"/>
                          <a:cs typeface="Gill Sans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Gill Sans"/>
                          <a:cs typeface="Gill Sans"/>
                        </a:rPr>
                        <a:t>stdout</a:t>
                      </a:r>
                      <a:endParaRPr lang="en-US" sz="1800" dirty="0">
                        <a:solidFill>
                          <a:srgbClr val="000000"/>
                        </a:solidFill>
                        <a:latin typeface="Gill Sans"/>
                        <a:cs typeface="Gill San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379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0000"/>
                          </a:solidFill>
                          <a:latin typeface="Gill Sans"/>
                          <a:cs typeface="Gill Sans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Gill Sans"/>
                          <a:cs typeface="Gill Sans"/>
                        </a:rPr>
                        <a:t>stderr</a:t>
                      </a:r>
                      <a:endParaRPr lang="en-US" sz="1800" dirty="0">
                        <a:solidFill>
                          <a:srgbClr val="000000"/>
                        </a:solidFill>
                        <a:latin typeface="Gill Sans"/>
                        <a:cs typeface="Gill San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9147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0000"/>
                          </a:solidFill>
                          <a:latin typeface="Gill Sans"/>
                          <a:cs typeface="Gill Sans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000000"/>
                        </a:solidFill>
                        <a:latin typeface="Gill Sans"/>
                        <a:cs typeface="Gill San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9147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0000"/>
                          </a:solidFill>
                          <a:latin typeface="Gill Sans"/>
                          <a:cs typeface="Gill Sans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0000"/>
                          </a:solidFill>
                          <a:latin typeface="Gill Sans"/>
                          <a:cs typeface="Gill Sans"/>
                        </a:rPr>
                        <a:t>..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2400" y="4268816"/>
            <a:ext cx="1116243" cy="1141383"/>
          </a:xfrm>
          <a:prstGeom prst="rect">
            <a:avLst/>
          </a:prstGeom>
        </p:spPr>
      </p:pic>
      <p:cxnSp>
        <p:nvCxnSpPr>
          <p:cNvPr id="6" name="Curved Connector 5"/>
          <p:cNvCxnSpPr/>
          <p:nvPr/>
        </p:nvCxnSpPr>
        <p:spPr>
          <a:xfrm flipV="1">
            <a:off x="4800600" y="4839508"/>
            <a:ext cx="2846157" cy="570691"/>
          </a:xfrm>
          <a:prstGeom prst="curvedConnector3">
            <a:avLst/>
          </a:prstGeom>
          <a:ln w="57150" cmpd="sng">
            <a:solidFill>
              <a:srgbClr val="00000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urved Connector 9"/>
          <p:cNvCxnSpPr/>
          <p:nvPr/>
        </p:nvCxnSpPr>
        <p:spPr>
          <a:xfrm>
            <a:off x="4768818" y="5410199"/>
            <a:ext cx="2470182" cy="572309"/>
          </a:xfrm>
          <a:prstGeom prst="curvedConnector3">
            <a:avLst/>
          </a:prstGeom>
          <a:ln w="57150" cmpd="sng">
            <a:solidFill>
              <a:srgbClr val="FF000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4768818" y="158044"/>
            <a:ext cx="4375182" cy="206210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2"/>
            </a:solidFill>
            <a:miter lim="800000"/>
            <a:headEnd/>
            <a:tailEnd type="none" w="sm" len="sm"/>
          </a:ln>
          <a:effectLst/>
        </p:spPr>
        <p:txBody>
          <a:bodyPr wrap="square" lIns="45720" rIns="45720">
            <a:spAutoFit/>
          </a:bodyPr>
          <a:lstStyle/>
          <a:p>
            <a:r>
              <a:rPr lang="en-US" sz="1600" u="sng" dirty="0">
                <a:solidFill>
                  <a:srgbClr val="000000"/>
                </a:solidFill>
                <a:latin typeface="Courier New" pitchFamily="49" charset="0"/>
              </a:rPr>
              <a:t>Shell code:</a:t>
            </a:r>
          </a:p>
          <a:p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rv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= fork();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if (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rv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== 0)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   // the child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fd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= open(“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out.txt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”)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dup2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fd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stdout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) // dup2(3,1)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execve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prog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}</a:t>
            </a: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4768818" y="2351782"/>
            <a:ext cx="4375182" cy="1323439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2"/>
            </a:solidFill>
            <a:miter lim="800000"/>
            <a:headEnd/>
            <a:tailEnd type="none" w="sm" len="sm"/>
          </a:ln>
          <a:effectLst/>
        </p:spPr>
        <p:txBody>
          <a:bodyPr wrap="square" lIns="45720" rIns="45720">
            <a:spAutoFit/>
          </a:bodyPr>
          <a:lstStyle/>
          <a:p>
            <a:r>
              <a:rPr lang="en-US" sz="1600" u="sng" dirty="0">
                <a:solidFill>
                  <a:srgbClr val="000000"/>
                </a:solidFill>
                <a:latin typeface="Courier New" pitchFamily="49" charset="0"/>
              </a:rPr>
              <a:t>“</a:t>
            </a:r>
            <a:r>
              <a:rPr lang="en-US" sz="1600" u="sng" dirty="0" err="1">
                <a:solidFill>
                  <a:srgbClr val="000000"/>
                </a:solidFill>
                <a:latin typeface="Courier New" pitchFamily="49" charset="0"/>
              </a:rPr>
              <a:t>prog</a:t>
            </a:r>
            <a:r>
              <a:rPr lang="en-US" sz="1600" u="sng" dirty="0">
                <a:solidFill>
                  <a:srgbClr val="000000"/>
                </a:solidFill>
                <a:latin typeface="Courier New" pitchFamily="49" charset="0"/>
              </a:rPr>
              <a:t>” code: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Main()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  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(“hello world”);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  // write(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1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, “hello world”, ..);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}</a:t>
            </a: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4852637"/>
              </p:ext>
            </p:extLst>
          </p:nvPr>
        </p:nvGraphicFramePr>
        <p:xfrm>
          <a:off x="359840" y="4685414"/>
          <a:ext cx="2307160" cy="183218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88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83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3790">
                <a:tc>
                  <a:txBody>
                    <a:bodyPr/>
                    <a:lstStyle/>
                    <a:p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Gill Sans"/>
                          <a:cs typeface="Gill Sans"/>
                        </a:rPr>
                        <a:t>fd</a:t>
                      </a:r>
                      <a:endParaRPr lang="en-US" sz="1800" dirty="0">
                        <a:solidFill>
                          <a:srgbClr val="000000"/>
                        </a:solidFill>
                        <a:latin typeface="Gill Sans"/>
                        <a:cs typeface="Gill San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Gill Sans"/>
                          <a:cs typeface="Gill Sans"/>
                        </a:rPr>
                        <a:t>(parent)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79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0000"/>
                          </a:solidFill>
                          <a:latin typeface="Gill Sans"/>
                          <a:cs typeface="Gill Sans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Gill Sans"/>
                          <a:cs typeface="Gill Sans"/>
                        </a:rPr>
                        <a:t>stdin</a:t>
                      </a:r>
                      <a:endParaRPr lang="en-US" sz="1800" dirty="0">
                        <a:solidFill>
                          <a:srgbClr val="000000"/>
                        </a:solidFill>
                        <a:latin typeface="Gill Sans"/>
                        <a:cs typeface="Gill San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379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0000"/>
                          </a:solidFill>
                          <a:latin typeface="Gill Sans"/>
                          <a:cs typeface="Gill Sans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Gill Sans"/>
                          <a:cs typeface="Gill Sans"/>
                        </a:rPr>
                        <a:t>stdout</a:t>
                      </a:r>
                      <a:endParaRPr lang="en-US" sz="1800" dirty="0">
                        <a:solidFill>
                          <a:srgbClr val="000000"/>
                        </a:solidFill>
                        <a:latin typeface="Gill Sans"/>
                        <a:cs typeface="Gill San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379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0000"/>
                          </a:solidFill>
                          <a:latin typeface="Gill Sans"/>
                          <a:cs typeface="Gill Sans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Gill Sans"/>
                          <a:cs typeface="Gill Sans"/>
                        </a:rPr>
                        <a:t>stderr</a:t>
                      </a:r>
                      <a:endParaRPr lang="en-US" sz="1800" dirty="0">
                        <a:solidFill>
                          <a:srgbClr val="000000"/>
                        </a:solidFill>
                        <a:latin typeface="Gill Sans"/>
                        <a:cs typeface="Gill San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9147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0000"/>
                          </a:solidFill>
                          <a:latin typeface="Gill Sans"/>
                          <a:cs typeface="Gill Sans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000000"/>
                        </a:solidFill>
                        <a:latin typeface="Gill Sans"/>
                        <a:cs typeface="Gill San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17" name="Group 16"/>
          <p:cNvGrpSpPr/>
          <p:nvPr/>
        </p:nvGrpSpPr>
        <p:grpSpPr>
          <a:xfrm>
            <a:off x="3974733" y="5601508"/>
            <a:ext cx="4178667" cy="1143000"/>
            <a:chOff x="3974733" y="5601508"/>
            <a:chExt cx="4178667" cy="1143000"/>
          </a:xfrm>
        </p:grpSpPr>
        <p:cxnSp>
          <p:nvCxnSpPr>
            <p:cNvPr id="7" name="Curved Connector 6"/>
            <p:cNvCxnSpPr/>
            <p:nvPr/>
          </p:nvCxnSpPr>
          <p:spPr>
            <a:xfrm>
              <a:off x="4800600" y="6172200"/>
              <a:ext cx="2438400" cy="106642"/>
            </a:xfrm>
            <a:prstGeom prst="curvedConnector3">
              <a:avLst/>
            </a:prstGeom>
            <a:ln w="57150" cmpd="sng">
              <a:solidFill>
                <a:srgbClr val="000000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AutoShape 12"/>
            <p:cNvSpPr>
              <a:spLocks noChangeArrowheads="1"/>
            </p:cNvSpPr>
            <p:nvPr/>
          </p:nvSpPr>
          <p:spPr bwMode="auto">
            <a:xfrm>
              <a:off x="7391400" y="5601508"/>
              <a:ext cx="762000" cy="1143000"/>
            </a:xfrm>
            <a:prstGeom prst="can">
              <a:avLst>
                <a:gd name="adj" fmla="val 37500"/>
              </a:avLst>
            </a:prstGeom>
            <a:solidFill>
              <a:srgbClr val="FF00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b="0" dirty="0" err="1">
                  <a:solidFill>
                    <a:srgbClr val="000000"/>
                  </a:solidFill>
                  <a:latin typeface="Gill Sans"/>
                  <a:cs typeface="Gill Sans"/>
                </a:rPr>
                <a:t>Out.txt</a:t>
              </a:r>
              <a:endParaRPr lang="en-US" b="0" dirty="0">
                <a:solidFill>
                  <a:srgbClr val="000000"/>
                </a:solidFill>
                <a:latin typeface="Gill Sans"/>
                <a:cs typeface="Gill Sans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974733" y="5987534"/>
              <a:ext cx="82586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800" b="0" dirty="0" err="1">
                  <a:solidFill>
                    <a:srgbClr val="000000"/>
                  </a:solidFill>
                  <a:latin typeface="Gill Sans"/>
                  <a:cs typeface="Gill Sans"/>
                </a:rPr>
                <a:t>out.txt</a:t>
              </a:r>
              <a:endParaRPr lang="en-US" sz="1800" b="0" dirty="0">
                <a:solidFill>
                  <a:srgbClr val="000000"/>
                </a:solidFill>
                <a:latin typeface="Gill Sans"/>
                <a:cs typeface="Gill San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97684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457200"/>
            <a:ext cx="7592093" cy="762000"/>
          </a:xfrm>
        </p:spPr>
        <p:txBody>
          <a:bodyPr/>
          <a:lstStyle/>
          <a:p>
            <a:r>
              <a:rPr lang="en-US" dirty="0"/>
              <a:t>I/O redirection example (cont.)</a:t>
            </a:r>
          </a:p>
        </p:txBody>
      </p:sp>
      <p:sp>
        <p:nvSpPr>
          <p:cNvPr id="66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00018"/>
            <a:ext cx="3974012" cy="1522412"/>
          </a:xfrm>
        </p:spPr>
        <p:txBody>
          <a:bodyPr/>
          <a:lstStyle/>
          <a:p>
            <a:r>
              <a:rPr lang="en-US" dirty="0"/>
              <a:t>call </a:t>
            </a:r>
            <a:r>
              <a:rPr lang="en-US" dirty="0">
                <a:latin typeface="Courier New" pitchFamily="49" charset="0"/>
              </a:rPr>
              <a:t>dup2(4,3)</a:t>
            </a:r>
          </a:p>
          <a:p>
            <a:pPr lvl="1"/>
            <a:r>
              <a:rPr lang="en-US" b="1" u="sng" dirty="0"/>
              <a:t>Both </a:t>
            </a:r>
            <a:r>
              <a:rPr lang="en-US" b="1" u="sng" dirty="0" err="1"/>
              <a:t>fd</a:t>
            </a:r>
            <a:r>
              <a:rPr lang="en-US" b="1" u="sng" dirty="0"/>
              <a:t> entries point to the </a:t>
            </a:r>
            <a:r>
              <a:rPr lang="en-US" b="1" u="sng" dirty="0">
                <a:solidFill>
                  <a:srgbClr val="FF0000"/>
                </a:solidFill>
              </a:rPr>
              <a:t>same</a:t>
            </a:r>
            <a:r>
              <a:rPr lang="en-US" b="1" u="sng" dirty="0"/>
              <a:t> file descriptor!!</a:t>
            </a:r>
            <a:r>
              <a:rPr lang="en-US" u="sng" dirty="0"/>
              <a:t> </a:t>
            </a:r>
          </a:p>
        </p:txBody>
      </p:sp>
      <p:sp>
        <p:nvSpPr>
          <p:cNvPr id="39" name="Rectangle 4"/>
          <p:cNvSpPr>
            <a:spLocks noChangeArrowheads="1"/>
          </p:cNvSpPr>
          <p:nvPr/>
        </p:nvSpPr>
        <p:spPr bwMode="auto">
          <a:xfrm>
            <a:off x="1506538" y="36703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0" name="Rectangle 5"/>
          <p:cNvSpPr>
            <a:spLocks noChangeArrowheads="1"/>
          </p:cNvSpPr>
          <p:nvPr/>
        </p:nvSpPr>
        <p:spPr bwMode="auto">
          <a:xfrm>
            <a:off x="1506538" y="38989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1" name="Rectangle 6"/>
          <p:cNvSpPr>
            <a:spLocks noChangeArrowheads="1"/>
          </p:cNvSpPr>
          <p:nvPr/>
        </p:nvSpPr>
        <p:spPr bwMode="auto">
          <a:xfrm>
            <a:off x="1506538" y="41275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2" name="Rectangle 7"/>
          <p:cNvSpPr>
            <a:spLocks noChangeArrowheads="1"/>
          </p:cNvSpPr>
          <p:nvPr/>
        </p:nvSpPr>
        <p:spPr bwMode="auto">
          <a:xfrm>
            <a:off x="1506538" y="43561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3" name="Rectangle 8"/>
          <p:cNvSpPr>
            <a:spLocks noChangeArrowheads="1"/>
          </p:cNvSpPr>
          <p:nvPr/>
        </p:nvSpPr>
        <p:spPr bwMode="auto">
          <a:xfrm>
            <a:off x="1506538" y="45847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4" name="Rectangle 9"/>
          <p:cNvSpPr>
            <a:spLocks noChangeArrowheads="1"/>
          </p:cNvSpPr>
          <p:nvPr/>
        </p:nvSpPr>
        <p:spPr bwMode="auto">
          <a:xfrm>
            <a:off x="896938" y="36703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sz="1400" dirty="0" err="1">
                <a:solidFill>
                  <a:srgbClr val="000000"/>
                </a:solidFill>
                <a:latin typeface="Calibri" pitchFamily="34" charset="0"/>
              </a:rPr>
              <a:t>fd</a:t>
            </a:r>
            <a:r>
              <a:rPr lang="en-US" sz="1400" dirty="0">
                <a:solidFill>
                  <a:srgbClr val="000000"/>
                </a:solidFill>
                <a:latin typeface="Calibri" pitchFamily="34" charset="0"/>
              </a:rPr>
              <a:t> 0</a:t>
            </a:r>
          </a:p>
        </p:txBody>
      </p:sp>
      <p:sp>
        <p:nvSpPr>
          <p:cNvPr id="45" name="Rectangle 10"/>
          <p:cNvSpPr>
            <a:spLocks noChangeArrowheads="1"/>
          </p:cNvSpPr>
          <p:nvPr/>
        </p:nvSpPr>
        <p:spPr bwMode="auto">
          <a:xfrm>
            <a:off x="896938" y="38989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sz="1400" dirty="0" err="1">
                <a:solidFill>
                  <a:srgbClr val="000000"/>
                </a:solidFill>
                <a:latin typeface="Calibri" pitchFamily="34" charset="0"/>
              </a:rPr>
              <a:t>fd</a:t>
            </a:r>
            <a:r>
              <a:rPr lang="en-US" sz="1400" dirty="0">
                <a:solidFill>
                  <a:srgbClr val="000000"/>
                </a:solidFill>
                <a:latin typeface="Calibri" pitchFamily="34" charset="0"/>
              </a:rPr>
              <a:t> 1</a:t>
            </a:r>
          </a:p>
        </p:txBody>
      </p:sp>
      <p:sp>
        <p:nvSpPr>
          <p:cNvPr id="46" name="Rectangle 11"/>
          <p:cNvSpPr>
            <a:spLocks noChangeArrowheads="1"/>
          </p:cNvSpPr>
          <p:nvPr/>
        </p:nvSpPr>
        <p:spPr bwMode="auto">
          <a:xfrm>
            <a:off x="896938" y="41275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sz="1400" dirty="0" err="1">
                <a:solidFill>
                  <a:srgbClr val="000000"/>
                </a:solidFill>
                <a:latin typeface="Calibri" pitchFamily="34" charset="0"/>
              </a:rPr>
              <a:t>fd</a:t>
            </a:r>
            <a:r>
              <a:rPr lang="en-US" sz="1400" dirty="0">
                <a:solidFill>
                  <a:srgbClr val="000000"/>
                </a:solidFill>
                <a:latin typeface="Calibri" pitchFamily="34" charset="0"/>
              </a:rPr>
              <a:t> 2</a:t>
            </a:r>
          </a:p>
        </p:txBody>
      </p:sp>
      <p:sp>
        <p:nvSpPr>
          <p:cNvPr id="47" name="Rectangle 12"/>
          <p:cNvSpPr>
            <a:spLocks noChangeArrowheads="1"/>
          </p:cNvSpPr>
          <p:nvPr/>
        </p:nvSpPr>
        <p:spPr bwMode="auto">
          <a:xfrm>
            <a:off x="896938" y="43561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sz="1400" dirty="0" err="1">
                <a:solidFill>
                  <a:srgbClr val="000000"/>
                </a:solidFill>
                <a:latin typeface="Calibri" pitchFamily="34" charset="0"/>
              </a:rPr>
              <a:t>fd</a:t>
            </a:r>
            <a:r>
              <a:rPr lang="en-US" sz="1400" dirty="0">
                <a:solidFill>
                  <a:srgbClr val="000000"/>
                </a:solidFill>
                <a:latin typeface="Calibri" pitchFamily="34" charset="0"/>
              </a:rPr>
              <a:t> 3</a:t>
            </a:r>
          </a:p>
        </p:txBody>
      </p:sp>
      <p:sp>
        <p:nvSpPr>
          <p:cNvPr id="48" name="Rectangle 13"/>
          <p:cNvSpPr>
            <a:spLocks noChangeArrowheads="1"/>
          </p:cNvSpPr>
          <p:nvPr/>
        </p:nvSpPr>
        <p:spPr bwMode="auto">
          <a:xfrm>
            <a:off x="896938" y="45847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sz="1400" dirty="0" err="1">
                <a:solidFill>
                  <a:srgbClr val="000000"/>
                </a:solidFill>
                <a:latin typeface="Calibri" pitchFamily="34" charset="0"/>
              </a:rPr>
              <a:t>fd</a:t>
            </a:r>
            <a:r>
              <a:rPr lang="en-US" sz="1400" dirty="0">
                <a:solidFill>
                  <a:srgbClr val="000000"/>
                </a:solidFill>
                <a:latin typeface="Calibri" pitchFamily="34" charset="0"/>
              </a:rPr>
              <a:t> 4</a:t>
            </a:r>
          </a:p>
        </p:txBody>
      </p:sp>
      <p:sp>
        <p:nvSpPr>
          <p:cNvPr id="52" name="Rectangle 17"/>
          <p:cNvSpPr>
            <a:spLocks noChangeArrowheads="1"/>
          </p:cNvSpPr>
          <p:nvPr/>
        </p:nvSpPr>
        <p:spPr bwMode="auto">
          <a:xfrm>
            <a:off x="3868738" y="3962400"/>
            <a:ext cx="10668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dirty="0" err="1">
                <a:solidFill>
                  <a:srgbClr val="000000"/>
                </a:solidFill>
                <a:latin typeface="Calibri" pitchFamily="34" charset="0"/>
              </a:rPr>
              <a:t>pos</a:t>
            </a:r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=5</a:t>
            </a:r>
          </a:p>
        </p:txBody>
      </p:sp>
      <p:sp>
        <p:nvSpPr>
          <p:cNvPr id="53" name="Rectangle 18"/>
          <p:cNvSpPr>
            <a:spLocks noChangeArrowheads="1"/>
          </p:cNvSpPr>
          <p:nvPr/>
        </p:nvSpPr>
        <p:spPr bwMode="auto">
          <a:xfrm>
            <a:off x="3868738" y="4267200"/>
            <a:ext cx="1389062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400" dirty="0" err="1">
                <a:solidFill>
                  <a:srgbClr val="000000"/>
                </a:solidFill>
                <a:latin typeface="Courier New" pitchFamily="49" charset="0"/>
              </a:rPr>
              <a:t>refcnt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</a:rPr>
              <a:t>=1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sym typeface="Wingdings"/>
              </a:rPr>
              <a:t>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</a:rPr>
              <a:t>0</a:t>
            </a:r>
          </a:p>
        </p:txBody>
      </p:sp>
      <p:sp>
        <p:nvSpPr>
          <p:cNvPr id="54" name="Rectangle 19"/>
          <p:cNvSpPr>
            <a:spLocks noChangeArrowheads="1"/>
          </p:cNvSpPr>
          <p:nvPr/>
        </p:nvSpPr>
        <p:spPr bwMode="auto">
          <a:xfrm>
            <a:off x="3868738" y="4572000"/>
            <a:ext cx="10668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...</a:t>
            </a:r>
          </a:p>
        </p:txBody>
      </p:sp>
      <p:sp>
        <p:nvSpPr>
          <p:cNvPr id="55" name="Line 20"/>
          <p:cNvSpPr>
            <a:spLocks noChangeShapeType="1"/>
          </p:cNvSpPr>
          <p:nvPr/>
        </p:nvSpPr>
        <p:spPr bwMode="auto">
          <a:xfrm>
            <a:off x="1828800" y="4509672"/>
            <a:ext cx="1937952" cy="71955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6" name="Rectangle 22"/>
          <p:cNvSpPr>
            <a:spLocks noChangeArrowheads="1"/>
          </p:cNvSpPr>
          <p:nvPr/>
        </p:nvSpPr>
        <p:spPr bwMode="auto">
          <a:xfrm>
            <a:off x="3868738" y="3657600"/>
            <a:ext cx="10668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6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7" name="Rectangle 23"/>
          <p:cNvSpPr>
            <a:spLocks noChangeArrowheads="1"/>
          </p:cNvSpPr>
          <p:nvPr/>
        </p:nvSpPr>
        <p:spPr bwMode="auto">
          <a:xfrm>
            <a:off x="3868738" y="56388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dirty="0" err="1">
                <a:solidFill>
                  <a:srgbClr val="000000"/>
                </a:solidFill>
                <a:latin typeface="Calibri" pitchFamily="34" charset="0"/>
              </a:rPr>
              <a:t>pos</a:t>
            </a:r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=10</a:t>
            </a:r>
          </a:p>
        </p:txBody>
      </p:sp>
      <p:sp>
        <p:nvSpPr>
          <p:cNvPr id="58" name="Rectangle 24"/>
          <p:cNvSpPr>
            <a:spLocks noChangeArrowheads="1"/>
          </p:cNvSpPr>
          <p:nvPr/>
        </p:nvSpPr>
        <p:spPr bwMode="auto">
          <a:xfrm>
            <a:off x="3868738" y="5943600"/>
            <a:ext cx="1389062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400" dirty="0" err="1">
                <a:solidFill>
                  <a:srgbClr val="000000"/>
                </a:solidFill>
                <a:latin typeface="Courier New" pitchFamily="49" charset="0"/>
              </a:rPr>
              <a:t>Refcnt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</a:rPr>
              <a:t>=1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  <a:sym typeface="Wingdings"/>
              </a:rPr>
              <a:t>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</a:rPr>
              <a:t>2</a:t>
            </a:r>
          </a:p>
        </p:txBody>
      </p:sp>
      <p:sp>
        <p:nvSpPr>
          <p:cNvPr id="59" name="Rectangle 25"/>
          <p:cNvSpPr>
            <a:spLocks noChangeArrowheads="1"/>
          </p:cNvSpPr>
          <p:nvPr/>
        </p:nvSpPr>
        <p:spPr bwMode="auto">
          <a:xfrm>
            <a:off x="3868738" y="62484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...</a:t>
            </a:r>
          </a:p>
        </p:txBody>
      </p:sp>
      <p:sp>
        <p:nvSpPr>
          <p:cNvPr id="60" name="Rectangle 26"/>
          <p:cNvSpPr>
            <a:spLocks noChangeArrowheads="1"/>
          </p:cNvSpPr>
          <p:nvPr/>
        </p:nvSpPr>
        <p:spPr bwMode="auto">
          <a:xfrm>
            <a:off x="3868738" y="53340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6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1" name="Line 27"/>
          <p:cNvSpPr>
            <a:spLocks noChangeShapeType="1"/>
          </p:cNvSpPr>
          <p:nvPr/>
        </p:nvSpPr>
        <p:spPr bwMode="auto">
          <a:xfrm>
            <a:off x="1828800" y="4683125"/>
            <a:ext cx="2057400" cy="698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2" name="Text Box 28"/>
          <p:cNvSpPr txBox="1">
            <a:spLocks noChangeArrowheads="1"/>
          </p:cNvSpPr>
          <p:nvPr/>
        </p:nvSpPr>
        <p:spPr bwMode="auto">
          <a:xfrm>
            <a:off x="228600" y="4086225"/>
            <a:ext cx="8223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400">
                <a:solidFill>
                  <a:srgbClr val="000000"/>
                </a:solidFill>
                <a:latin typeface="Courier New" pitchFamily="49" charset="0"/>
              </a:rPr>
              <a:t>stderr</a:t>
            </a:r>
          </a:p>
        </p:txBody>
      </p:sp>
      <p:sp>
        <p:nvSpPr>
          <p:cNvPr id="63" name="Text Box 29"/>
          <p:cNvSpPr txBox="1">
            <a:spLocks noChangeArrowheads="1"/>
          </p:cNvSpPr>
          <p:nvPr/>
        </p:nvSpPr>
        <p:spPr bwMode="auto">
          <a:xfrm>
            <a:off x="228600" y="3857625"/>
            <a:ext cx="8223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400">
                <a:solidFill>
                  <a:srgbClr val="000000"/>
                </a:solidFill>
                <a:latin typeface="Courier New" pitchFamily="49" charset="0"/>
              </a:rPr>
              <a:t>stdout</a:t>
            </a:r>
          </a:p>
        </p:txBody>
      </p:sp>
      <p:sp>
        <p:nvSpPr>
          <p:cNvPr id="64" name="Text Box 30"/>
          <p:cNvSpPr txBox="1">
            <a:spLocks noChangeArrowheads="1"/>
          </p:cNvSpPr>
          <p:nvPr/>
        </p:nvSpPr>
        <p:spPr bwMode="auto">
          <a:xfrm>
            <a:off x="334963" y="3629025"/>
            <a:ext cx="715962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400">
                <a:solidFill>
                  <a:srgbClr val="000000"/>
                </a:solidFill>
                <a:latin typeface="Courier New" pitchFamily="49" charset="0"/>
              </a:rPr>
              <a:t>stdin</a:t>
            </a:r>
          </a:p>
        </p:txBody>
      </p:sp>
      <p:sp>
        <p:nvSpPr>
          <p:cNvPr id="74" name="Text Box 40"/>
          <p:cNvSpPr txBox="1">
            <a:spLocks noChangeArrowheads="1"/>
          </p:cNvSpPr>
          <p:nvPr/>
        </p:nvSpPr>
        <p:spPr bwMode="auto">
          <a:xfrm>
            <a:off x="3758514" y="3352800"/>
            <a:ext cx="582211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FD A</a:t>
            </a:r>
          </a:p>
        </p:txBody>
      </p:sp>
      <p:sp>
        <p:nvSpPr>
          <p:cNvPr id="75" name="Text Box 41"/>
          <p:cNvSpPr txBox="1">
            <a:spLocks noChangeArrowheads="1"/>
          </p:cNvSpPr>
          <p:nvPr/>
        </p:nvSpPr>
        <p:spPr bwMode="auto">
          <a:xfrm>
            <a:off x="3766752" y="5029200"/>
            <a:ext cx="56958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FD B</a:t>
            </a:r>
          </a:p>
        </p:txBody>
      </p:sp>
      <p:sp>
        <p:nvSpPr>
          <p:cNvPr id="76" name="Line 21"/>
          <p:cNvSpPr>
            <a:spLocks noChangeShapeType="1"/>
          </p:cNvSpPr>
          <p:nvPr/>
        </p:nvSpPr>
        <p:spPr bwMode="auto">
          <a:xfrm flipV="1">
            <a:off x="4706938" y="5229224"/>
            <a:ext cx="1770062" cy="257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7" name="Folded Corner 76"/>
          <p:cNvSpPr/>
          <p:nvPr/>
        </p:nvSpPr>
        <p:spPr>
          <a:xfrm>
            <a:off x="6525986" y="4983409"/>
            <a:ext cx="1603845" cy="1005980"/>
          </a:xfrm>
          <a:prstGeom prst="foldedCorner">
            <a:avLst>
              <a:gd name="adj" fmla="val 36020"/>
            </a:avLst>
          </a:prstGeom>
          <a:solidFill>
            <a:schemeClr val="tx2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0" dirty="0">
                <a:solidFill>
                  <a:srgbClr val="FFFFFF"/>
                </a:solidFill>
                <a:latin typeface="Gill Sans"/>
                <a:cs typeface="Gill Sans"/>
              </a:rPr>
              <a:t>File metadata</a:t>
            </a:r>
          </a:p>
        </p:txBody>
      </p:sp>
      <p:sp>
        <p:nvSpPr>
          <p:cNvPr id="33" name="Line 20"/>
          <p:cNvSpPr>
            <a:spLocks noChangeShapeType="1"/>
          </p:cNvSpPr>
          <p:nvPr/>
        </p:nvSpPr>
        <p:spPr bwMode="auto">
          <a:xfrm flipV="1">
            <a:off x="1981200" y="3691354"/>
            <a:ext cx="1785552" cy="81831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5" name="Text Box 4"/>
          <p:cNvSpPr txBox="1">
            <a:spLocks noChangeArrowheads="1"/>
          </p:cNvSpPr>
          <p:nvPr/>
        </p:nvSpPr>
        <p:spPr bwMode="auto">
          <a:xfrm>
            <a:off x="4495800" y="1306138"/>
            <a:ext cx="4343400" cy="178510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2"/>
            </a:solidFill>
            <a:miter lim="800000"/>
            <a:headEnd/>
            <a:tailEnd type="none" w="sm" len="sm"/>
          </a:ln>
          <a:effectLst/>
        </p:spPr>
        <p:txBody>
          <a:bodyPr wrap="square" lIns="45720" rIns="45720">
            <a:spAutoFit/>
          </a:bodyPr>
          <a:lstStyle/>
          <a:p>
            <a:r>
              <a:rPr lang="en-US" sz="2200" dirty="0">
                <a:solidFill>
                  <a:srgbClr val="000000"/>
                </a:solidFill>
                <a:latin typeface="Courier New" pitchFamily="49" charset="0"/>
              </a:rPr>
              <a:t>dup2(4,3);     // read@</a:t>
            </a:r>
          </a:p>
          <a:p>
            <a:r>
              <a:rPr lang="en-US" sz="2200" dirty="0">
                <a:solidFill>
                  <a:srgbClr val="000000"/>
                </a:solidFill>
                <a:latin typeface="Courier New" pitchFamily="49" charset="0"/>
              </a:rPr>
              <a:t>read(4,buf,1); // pos=</a:t>
            </a:r>
            <a:r>
              <a:rPr lang="en-US" sz="2200" dirty="0">
                <a:solidFill>
                  <a:srgbClr val="FF0000"/>
                </a:solidFill>
                <a:latin typeface="Courier New" pitchFamily="49" charset="0"/>
              </a:rPr>
              <a:t>10</a:t>
            </a:r>
            <a:r>
              <a:rPr lang="en-US" sz="2200" dirty="0">
                <a:solidFill>
                  <a:srgbClr val="000000"/>
                </a:solidFill>
                <a:latin typeface="Courier New" pitchFamily="49" charset="0"/>
              </a:rPr>
              <a:t> </a:t>
            </a:r>
          </a:p>
          <a:p>
            <a:r>
              <a:rPr lang="en-US" sz="2200" dirty="0">
                <a:solidFill>
                  <a:srgbClr val="000000"/>
                </a:solidFill>
                <a:latin typeface="Courier New" pitchFamily="49" charset="0"/>
              </a:rPr>
              <a:t>read(3,buf,1); // pos=</a:t>
            </a:r>
            <a:r>
              <a:rPr lang="en-US" sz="2200" dirty="0">
                <a:solidFill>
                  <a:srgbClr val="FF0000"/>
                </a:solidFill>
                <a:latin typeface="Courier New" pitchFamily="49" charset="0"/>
              </a:rPr>
              <a:t>11</a:t>
            </a:r>
          </a:p>
          <a:p>
            <a:r>
              <a:rPr lang="en-US" sz="2200" dirty="0" err="1">
                <a:solidFill>
                  <a:srgbClr val="000000"/>
                </a:solidFill>
                <a:latin typeface="Courier New" pitchFamily="49" charset="0"/>
              </a:rPr>
              <a:t>lseek</a:t>
            </a:r>
            <a:r>
              <a:rPr lang="en-US" sz="2200" dirty="0">
                <a:solidFill>
                  <a:srgbClr val="000000"/>
                </a:solidFill>
                <a:latin typeface="Courier New" pitchFamily="49" charset="0"/>
              </a:rPr>
              <a:t>(3,20);</a:t>
            </a:r>
          </a:p>
          <a:p>
            <a:r>
              <a:rPr lang="en-US" sz="2200" dirty="0">
                <a:solidFill>
                  <a:srgbClr val="000000"/>
                </a:solidFill>
                <a:latin typeface="Courier New" pitchFamily="49" charset="0"/>
              </a:rPr>
              <a:t>read(4,buf,1); // pos=</a:t>
            </a:r>
            <a:r>
              <a:rPr lang="en-US" sz="2200" dirty="0">
                <a:solidFill>
                  <a:srgbClr val="FF0000"/>
                </a:solidFill>
                <a:latin typeface="Courier New" pitchFamily="49" charset="0"/>
              </a:rPr>
              <a:t>20</a:t>
            </a:r>
          </a:p>
        </p:txBody>
      </p:sp>
      <p:sp>
        <p:nvSpPr>
          <p:cNvPr id="34" name="Line 21"/>
          <p:cNvSpPr>
            <a:spLocks noChangeShapeType="1"/>
          </p:cNvSpPr>
          <p:nvPr/>
        </p:nvSpPr>
        <p:spPr bwMode="auto">
          <a:xfrm flipV="1">
            <a:off x="4810352" y="3593025"/>
            <a:ext cx="1770062" cy="257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6" name="Folded Corner 35"/>
          <p:cNvSpPr/>
          <p:nvPr/>
        </p:nvSpPr>
        <p:spPr>
          <a:xfrm>
            <a:off x="6629400" y="3347210"/>
            <a:ext cx="1603845" cy="1005980"/>
          </a:xfrm>
          <a:prstGeom prst="foldedCorner">
            <a:avLst>
              <a:gd name="adj" fmla="val 36020"/>
            </a:avLst>
          </a:prstGeom>
          <a:solidFill>
            <a:schemeClr val="tx2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0" dirty="0">
                <a:solidFill>
                  <a:srgbClr val="FFFFFF"/>
                </a:solidFill>
                <a:latin typeface="Gill Sans"/>
                <a:cs typeface="Gill Sans"/>
              </a:rPr>
              <a:t>File metadata</a:t>
            </a:r>
          </a:p>
        </p:txBody>
      </p:sp>
      <p:sp>
        <p:nvSpPr>
          <p:cNvPr id="38" name="Rectangle 5">
            <a:extLst>
              <a:ext uri="{FF2B5EF4-FFF2-40B4-BE49-F238E27FC236}">
                <a16:creationId xmlns:a16="http://schemas.microsoft.com/office/drawing/2014/main" id="{1A4E58D7-EEA2-F34E-BB00-7B54C7287E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041" y="5818186"/>
            <a:ext cx="433388" cy="441325"/>
          </a:xfrm>
          <a:prstGeom prst="rect">
            <a:avLst/>
          </a:prstGeom>
          <a:solidFill>
            <a:srgbClr val="D5F1C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800" dirty="0">
                <a:latin typeface="Calibri" pitchFamily="34" charset="0"/>
              </a:rPr>
              <a:t>0</a:t>
            </a:r>
            <a:endParaRPr lang="en-US" sz="1800" baseline="-25000" dirty="0">
              <a:latin typeface="Calibri" pitchFamily="34" charset="0"/>
            </a:endParaRPr>
          </a:p>
        </p:txBody>
      </p:sp>
      <p:sp>
        <p:nvSpPr>
          <p:cNvPr id="49" name="Rectangle 6">
            <a:extLst>
              <a:ext uri="{FF2B5EF4-FFF2-40B4-BE49-F238E27FC236}">
                <a16:creationId xmlns:a16="http://schemas.microsoft.com/office/drawing/2014/main" id="{6B686C9A-D94A-A94D-B05A-F55DD0C205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429" y="5818186"/>
            <a:ext cx="433388" cy="441325"/>
          </a:xfrm>
          <a:prstGeom prst="rect">
            <a:avLst/>
          </a:prstGeom>
          <a:solidFill>
            <a:srgbClr val="D5F1C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800" dirty="0">
                <a:latin typeface="Calibri" pitchFamily="34" charset="0"/>
              </a:rPr>
              <a:t>1</a:t>
            </a:r>
            <a:endParaRPr lang="en-US" sz="1800" baseline="-25000" dirty="0">
              <a:latin typeface="Calibri" pitchFamily="34" charset="0"/>
            </a:endParaRPr>
          </a:p>
        </p:txBody>
      </p:sp>
      <p:sp>
        <p:nvSpPr>
          <p:cNvPr id="50" name="Rectangle 7">
            <a:extLst>
              <a:ext uri="{FF2B5EF4-FFF2-40B4-BE49-F238E27FC236}">
                <a16:creationId xmlns:a16="http://schemas.microsoft.com/office/drawing/2014/main" id="{A2EF0450-4436-6746-8D9D-C5A61513B3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7040" y="5817585"/>
            <a:ext cx="838722" cy="441325"/>
          </a:xfrm>
          <a:prstGeom prst="rect">
            <a:avLst/>
          </a:prstGeom>
          <a:solidFill>
            <a:srgbClr val="D5F1C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800" dirty="0">
                <a:latin typeface="Calibri" pitchFamily="34" charset="0"/>
              </a:rPr>
              <a:t>…</a:t>
            </a:r>
          </a:p>
        </p:txBody>
      </p:sp>
      <p:sp>
        <p:nvSpPr>
          <p:cNvPr id="51" name="Rectangle 8">
            <a:extLst>
              <a:ext uri="{FF2B5EF4-FFF2-40B4-BE49-F238E27FC236}">
                <a16:creationId xmlns:a16="http://schemas.microsoft.com/office/drawing/2014/main" id="{1ACD412B-FD38-0446-B2E1-6E1FE4B7D3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7985" y="5807075"/>
            <a:ext cx="433388" cy="441325"/>
          </a:xfrm>
          <a:prstGeom prst="rect">
            <a:avLst/>
          </a:prstGeom>
          <a:solidFill>
            <a:srgbClr val="D5F1C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 anchorCtr="1"/>
          <a:lstStyle/>
          <a:p>
            <a:r>
              <a:rPr lang="en-US" sz="1800" dirty="0">
                <a:latin typeface="Calibri" pitchFamily="34" charset="0"/>
              </a:rPr>
              <a:t>10</a:t>
            </a:r>
            <a:endParaRPr lang="en-US" sz="1800" baseline="-25000" dirty="0">
              <a:latin typeface="Calibri" pitchFamily="34" charset="0"/>
            </a:endParaRPr>
          </a:p>
        </p:txBody>
      </p:sp>
      <p:sp>
        <p:nvSpPr>
          <p:cNvPr id="65" name="Rectangle 9">
            <a:extLst>
              <a:ext uri="{FF2B5EF4-FFF2-40B4-BE49-F238E27FC236}">
                <a16:creationId xmlns:a16="http://schemas.microsoft.com/office/drawing/2014/main" id="{23570DAC-78E0-5E4B-B69C-E51CD721E5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9480" y="5797578"/>
            <a:ext cx="433388" cy="4413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 anchorCtr="1"/>
          <a:lstStyle/>
          <a:p>
            <a:r>
              <a:rPr lang="en-US" sz="1800" dirty="0">
                <a:latin typeface="Calibri" pitchFamily="34" charset="0"/>
              </a:rPr>
              <a:t>11</a:t>
            </a:r>
            <a:endParaRPr lang="en-US" sz="1800" baseline="-25000" dirty="0">
              <a:latin typeface="Calibri" pitchFamily="34" charset="0"/>
            </a:endParaRPr>
          </a:p>
        </p:txBody>
      </p:sp>
      <p:sp>
        <p:nvSpPr>
          <p:cNvPr id="66" name="Rectangle 10">
            <a:extLst>
              <a:ext uri="{FF2B5EF4-FFF2-40B4-BE49-F238E27FC236}">
                <a16:creationId xmlns:a16="http://schemas.microsoft.com/office/drawing/2014/main" id="{C1EBB3B9-552B-3743-BA26-F5C55EE1BF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4352" y="5797578"/>
            <a:ext cx="433388" cy="4413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 anchorCtr="1"/>
          <a:lstStyle/>
          <a:p>
            <a:r>
              <a:rPr lang="en-US" sz="1800" dirty="0">
                <a:latin typeface="Calibri" pitchFamily="34" charset="0"/>
              </a:rPr>
              <a:t>…</a:t>
            </a:r>
            <a:endParaRPr lang="en-US" sz="1800" baseline="-25000" dirty="0">
              <a:latin typeface="Calibri" pitchFamily="34" charset="0"/>
            </a:endParaRPr>
          </a:p>
        </p:txBody>
      </p:sp>
      <p:sp>
        <p:nvSpPr>
          <p:cNvPr id="68" name="Line 12">
            <a:extLst>
              <a:ext uri="{FF2B5EF4-FFF2-40B4-BE49-F238E27FC236}">
                <a16:creationId xmlns:a16="http://schemas.microsoft.com/office/drawing/2014/main" id="{652E1805-11A0-6141-826F-FB9808D1AC1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16138" y="6258910"/>
            <a:ext cx="0" cy="381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81507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3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6005689" y="838200"/>
            <a:ext cx="3124200" cy="762000"/>
          </a:xfrm>
        </p:spPr>
        <p:txBody>
          <a:bodyPr/>
          <a:lstStyle/>
          <a:p>
            <a:r>
              <a:rPr lang="en-US" dirty="0"/>
              <a:t>Fun with file </a:t>
            </a:r>
            <a:br>
              <a:rPr lang="en-US" dirty="0"/>
            </a:br>
            <a:r>
              <a:rPr lang="en-US" dirty="0"/>
              <a:t>descriptors (1)</a:t>
            </a:r>
          </a:p>
        </p:txBody>
      </p:sp>
      <p:sp>
        <p:nvSpPr>
          <p:cNvPr id="73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2" y="5546124"/>
            <a:ext cx="8307388" cy="5334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What would this program print for file containing “</a:t>
            </a:r>
            <a:r>
              <a:rPr lang="en-US" dirty="0" err="1">
                <a:solidFill>
                  <a:srgbClr val="FF0000"/>
                </a:solidFill>
              </a:rPr>
              <a:t>abcde</a:t>
            </a:r>
            <a:r>
              <a:rPr lang="en-US" dirty="0"/>
              <a:t>”?</a:t>
            </a:r>
          </a:p>
          <a:p>
            <a:endParaRPr lang="en-US" dirty="0"/>
          </a:p>
        </p:txBody>
      </p:sp>
      <p:sp>
        <p:nvSpPr>
          <p:cNvPr id="735236" name="Text Box 4"/>
          <p:cNvSpPr txBox="1">
            <a:spLocks noChangeArrowheads="1"/>
          </p:cNvSpPr>
          <p:nvPr/>
        </p:nvSpPr>
        <p:spPr bwMode="auto">
          <a:xfrm>
            <a:off x="189448" y="392412"/>
            <a:ext cx="5340778" cy="4832092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2"/>
            </a:solidFill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r>
              <a:rPr lang="en-US" sz="2200" dirty="0" err="1">
                <a:solidFill>
                  <a:srgbClr val="000000"/>
                </a:solidFill>
                <a:latin typeface="Courier New" pitchFamily="49" charset="0"/>
              </a:rPr>
              <a:t>int</a:t>
            </a:r>
            <a:r>
              <a:rPr lang="en-US" sz="22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Courier New" pitchFamily="49" charset="0"/>
              </a:rPr>
              <a:t>fda</a:t>
            </a:r>
            <a:r>
              <a:rPr lang="en-US" sz="2200" dirty="0">
                <a:solidFill>
                  <a:srgbClr val="000000"/>
                </a:solidFill>
                <a:latin typeface="Courier New" pitchFamily="49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Courier New" pitchFamily="49" charset="0"/>
              </a:rPr>
              <a:t>fdb</a:t>
            </a:r>
            <a:r>
              <a:rPr lang="en-US" sz="2200" dirty="0">
                <a:solidFill>
                  <a:srgbClr val="000000"/>
                </a:solidFill>
                <a:latin typeface="Courier New" pitchFamily="49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Courier New" pitchFamily="49" charset="0"/>
              </a:rPr>
              <a:t>fdc</a:t>
            </a:r>
            <a:r>
              <a:rPr lang="en-US" sz="2200" dirty="0">
                <a:solidFill>
                  <a:srgbClr val="000000"/>
                </a:solidFill>
                <a:latin typeface="Courier New" pitchFamily="49" charset="0"/>
              </a:rPr>
              <a:t>;</a:t>
            </a:r>
          </a:p>
          <a:p>
            <a:r>
              <a:rPr lang="en-US" sz="2200" dirty="0">
                <a:solidFill>
                  <a:srgbClr val="000000"/>
                </a:solidFill>
                <a:latin typeface="Courier New" pitchFamily="49" charset="0"/>
              </a:rPr>
              <a:t>char c1, c2, c3;</a:t>
            </a:r>
          </a:p>
          <a:p>
            <a:r>
              <a:rPr lang="en-US" sz="2200" dirty="0" err="1">
                <a:solidFill>
                  <a:srgbClr val="000000"/>
                </a:solidFill>
                <a:latin typeface="Courier New" pitchFamily="49" charset="0"/>
              </a:rPr>
              <a:t>fda</a:t>
            </a:r>
            <a:r>
              <a:rPr lang="en-US" sz="2200" dirty="0">
                <a:solidFill>
                  <a:srgbClr val="000000"/>
                </a:solidFill>
                <a:latin typeface="Courier New" pitchFamily="49" charset="0"/>
              </a:rPr>
              <a:t> = Open(fname, O_RDONLY, 0);</a:t>
            </a:r>
          </a:p>
          <a:p>
            <a:r>
              <a:rPr lang="en-US" sz="2200" dirty="0" err="1">
                <a:solidFill>
                  <a:srgbClr val="000000"/>
                </a:solidFill>
                <a:latin typeface="Courier New" pitchFamily="49" charset="0"/>
              </a:rPr>
              <a:t>fdb</a:t>
            </a:r>
            <a:r>
              <a:rPr lang="en-US" sz="2200" dirty="0">
                <a:solidFill>
                  <a:srgbClr val="000000"/>
                </a:solidFill>
                <a:latin typeface="Courier New" pitchFamily="49" charset="0"/>
              </a:rPr>
              <a:t> = Open(fname, O_RDONLY, 0);</a:t>
            </a:r>
          </a:p>
          <a:p>
            <a:r>
              <a:rPr lang="en-US" sz="2200" dirty="0" err="1">
                <a:solidFill>
                  <a:srgbClr val="000000"/>
                </a:solidFill>
                <a:latin typeface="Courier New" pitchFamily="49" charset="0"/>
              </a:rPr>
              <a:t>fdc</a:t>
            </a:r>
            <a:r>
              <a:rPr lang="en-US" sz="2200" dirty="0">
                <a:solidFill>
                  <a:srgbClr val="000000"/>
                </a:solidFill>
                <a:latin typeface="Courier New" pitchFamily="49" charset="0"/>
              </a:rPr>
              <a:t> = Open(</a:t>
            </a:r>
            <a:r>
              <a:rPr lang="en-US" sz="2200" dirty="0" err="1">
                <a:solidFill>
                  <a:srgbClr val="000000"/>
                </a:solidFill>
                <a:latin typeface="Courier New" pitchFamily="49" charset="0"/>
              </a:rPr>
              <a:t>fname</a:t>
            </a:r>
            <a:r>
              <a:rPr lang="en-US" sz="2200" dirty="0">
                <a:solidFill>
                  <a:srgbClr val="000000"/>
                </a:solidFill>
                <a:latin typeface="Courier New" pitchFamily="49" charset="0"/>
              </a:rPr>
              <a:t>, O_RDONLY, 0);</a:t>
            </a:r>
          </a:p>
          <a:p>
            <a:endParaRPr lang="en-US" sz="2200" dirty="0">
              <a:solidFill>
                <a:srgbClr val="000000"/>
              </a:solidFill>
              <a:latin typeface="Courier New" pitchFamily="49" charset="0"/>
            </a:endParaRPr>
          </a:p>
          <a:p>
            <a:r>
              <a:rPr lang="en-US" sz="2200" dirty="0">
                <a:solidFill>
                  <a:srgbClr val="000000"/>
                </a:solidFill>
                <a:latin typeface="Courier New" pitchFamily="49" charset="0"/>
              </a:rPr>
              <a:t>dup2(</a:t>
            </a:r>
            <a:r>
              <a:rPr lang="en-US" sz="2200" dirty="0" err="1">
                <a:solidFill>
                  <a:srgbClr val="000000"/>
                </a:solidFill>
                <a:latin typeface="Courier New" pitchFamily="49" charset="0"/>
              </a:rPr>
              <a:t>fdb</a:t>
            </a:r>
            <a:r>
              <a:rPr lang="en-US" sz="2200" dirty="0">
                <a:solidFill>
                  <a:srgbClr val="000000"/>
                </a:solidFill>
                <a:latin typeface="Courier New" pitchFamily="49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Courier New" pitchFamily="49" charset="0"/>
              </a:rPr>
              <a:t>fdc</a:t>
            </a:r>
            <a:r>
              <a:rPr lang="en-US" sz="2200" dirty="0">
                <a:solidFill>
                  <a:srgbClr val="000000"/>
                </a:solidFill>
                <a:latin typeface="Courier New" pitchFamily="49" charset="0"/>
              </a:rPr>
              <a:t>);</a:t>
            </a:r>
          </a:p>
          <a:p>
            <a:endParaRPr lang="en-US" sz="2200" dirty="0">
              <a:solidFill>
                <a:srgbClr val="000000"/>
              </a:solidFill>
              <a:latin typeface="Courier New" pitchFamily="49" charset="0"/>
            </a:endParaRPr>
          </a:p>
          <a:p>
            <a:r>
              <a:rPr lang="en-US" sz="2200" dirty="0">
                <a:solidFill>
                  <a:srgbClr val="000000"/>
                </a:solidFill>
                <a:latin typeface="Courier New" pitchFamily="49" charset="0"/>
              </a:rPr>
              <a:t>read(</a:t>
            </a:r>
            <a:r>
              <a:rPr lang="en-US" sz="2200" dirty="0" err="1">
                <a:solidFill>
                  <a:srgbClr val="000000"/>
                </a:solidFill>
                <a:latin typeface="Courier New" pitchFamily="49" charset="0"/>
              </a:rPr>
              <a:t>fda</a:t>
            </a:r>
            <a:r>
              <a:rPr lang="en-US" sz="2200" dirty="0">
                <a:solidFill>
                  <a:srgbClr val="000000"/>
                </a:solidFill>
                <a:latin typeface="Courier New" pitchFamily="49" charset="0"/>
              </a:rPr>
              <a:t>, &amp;c1, 1);</a:t>
            </a:r>
          </a:p>
          <a:p>
            <a:r>
              <a:rPr lang="en-US" sz="2200" dirty="0">
                <a:solidFill>
                  <a:srgbClr val="000000"/>
                </a:solidFill>
                <a:latin typeface="Courier New" pitchFamily="49" charset="0"/>
              </a:rPr>
              <a:t>read(</a:t>
            </a:r>
            <a:r>
              <a:rPr lang="en-US" sz="2200" dirty="0" err="1">
                <a:solidFill>
                  <a:srgbClr val="000000"/>
                </a:solidFill>
                <a:latin typeface="Courier New" pitchFamily="49" charset="0"/>
              </a:rPr>
              <a:t>fdb</a:t>
            </a:r>
            <a:r>
              <a:rPr lang="en-US" sz="2200" dirty="0">
                <a:solidFill>
                  <a:srgbClr val="000000"/>
                </a:solidFill>
                <a:latin typeface="Courier New" pitchFamily="49" charset="0"/>
              </a:rPr>
              <a:t>, &amp;c2, 1);</a:t>
            </a:r>
          </a:p>
          <a:p>
            <a:r>
              <a:rPr lang="en-US" sz="2200" dirty="0">
                <a:solidFill>
                  <a:srgbClr val="000000"/>
                </a:solidFill>
                <a:latin typeface="Courier New" pitchFamily="49" charset="0"/>
              </a:rPr>
              <a:t>read(</a:t>
            </a:r>
            <a:r>
              <a:rPr lang="en-US" sz="2200" dirty="0" err="1">
                <a:solidFill>
                  <a:srgbClr val="000000"/>
                </a:solidFill>
                <a:latin typeface="Courier New" pitchFamily="49" charset="0"/>
              </a:rPr>
              <a:t>fdc</a:t>
            </a:r>
            <a:r>
              <a:rPr lang="en-US" sz="2200" dirty="0">
                <a:solidFill>
                  <a:srgbClr val="000000"/>
                </a:solidFill>
                <a:latin typeface="Courier New" pitchFamily="49" charset="0"/>
              </a:rPr>
              <a:t>, &amp;c3, 1);</a:t>
            </a:r>
          </a:p>
          <a:p>
            <a:endParaRPr lang="en-US" sz="2200" dirty="0">
              <a:solidFill>
                <a:srgbClr val="000000"/>
              </a:solidFill>
              <a:latin typeface="Courier New" pitchFamily="49" charset="0"/>
            </a:endParaRPr>
          </a:p>
          <a:p>
            <a:r>
              <a:rPr lang="en-US" sz="2200" dirty="0">
                <a:solidFill>
                  <a:srgbClr val="000000"/>
                </a:solidFill>
                <a:latin typeface="Courier New" pitchFamily="49" charset="0"/>
              </a:rPr>
              <a:t>// c1, c2, c3 = </a:t>
            </a:r>
            <a:r>
              <a:rPr lang="en-US" sz="2200" dirty="0">
                <a:solidFill>
                  <a:srgbClr val="FF0000"/>
                </a:solidFill>
                <a:latin typeface="Courier New" pitchFamily="49" charset="0"/>
              </a:rPr>
              <a:t>a, a, b</a:t>
            </a:r>
          </a:p>
          <a:p>
            <a:endParaRPr lang="en-US" sz="2200" dirty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51988" y="4957941"/>
            <a:ext cx="1431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dirty="0">
                <a:solidFill>
                  <a:srgbClr val="FFFFFF">
                    <a:lumMod val="50000"/>
                  </a:srgbClr>
                </a:solidFill>
                <a:latin typeface="Courier New"/>
                <a:cs typeface="Courier New"/>
              </a:rPr>
              <a:t>ffiles1.c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895124" y="5894858"/>
            <a:ext cx="877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dirty="0">
                <a:solidFill>
                  <a:srgbClr val="FFFFFF">
                    <a:lumMod val="50000"/>
                  </a:srgbClr>
                </a:solidFill>
                <a:latin typeface="Courier New"/>
                <a:cs typeface="Courier New"/>
              </a:rPr>
              <a:t>01234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9CABC2-B023-CD43-A30A-23FEBEAF93BF}"/>
              </a:ext>
            </a:extLst>
          </p:cNvPr>
          <p:cNvSpPr txBox="1"/>
          <p:nvPr/>
        </p:nvSpPr>
        <p:spPr>
          <a:xfrm>
            <a:off x="5682444" y="3105834"/>
            <a:ext cx="33026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Animation in lecture video 28:05</a:t>
            </a:r>
          </a:p>
          <a:p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(slide 42)</a:t>
            </a:r>
          </a:p>
        </p:txBody>
      </p:sp>
    </p:spTree>
    <p:extLst>
      <p:ext uri="{BB962C8B-B14F-4D97-AF65-F5344CB8AC3E}">
        <p14:creationId xmlns:p14="http://schemas.microsoft.com/office/powerpoint/2010/main" val="1774367403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Files and File Descriptors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304800"/>
            <a:ext cx="7592093" cy="762000"/>
          </a:xfrm>
        </p:spPr>
        <p:txBody>
          <a:bodyPr/>
          <a:lstStyle/>
          <a:p>
            <a:r>
              <a:rPr lang="en-US" dirty="0"/>
              <a:t>How processes share files: Fork()</a:t>
            </a:r>
          </a:p>
        </p:txBody>
      </p:sp>
      <p:sp>
        <p:nvSpPr>
          <p:cNvPr id="66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9413" y="1012122"/>
            <a:ext cx="8307387" cy="1066800"/>
          </a:xfrm>
        </p:spPr>
        <p:txBody>
          <a:bodyPr/>
          <a:lstStyle/>
          <a:p>
            <a:r>
              <a:rPr lang="en-US" dirty="0"/>
              <a:t>A child process </a:t>
            </a:r>
            <a:r>
              <a:rPr lang="en-US" dirty="0">
                <a:solidFill>
                  <a:srgbClr val="FF0000"/>
                </a:solidFill>
              </a:rPr>
              <a:t>inherits</a:t>
            </a:r>
            <a:r>
              <a:rPr lang="en-US" dirty="0"/>
              <a:t> its parent’s open files</a:t>
            </a:r>
            <a:endParaRPr lang="en-US" dirty="0">
              <a:latin typeface="Courier New" pitchFamily="49" charset="0"/>
            </a:endParaRPr>
          </a:p>
          <a:p>
            <a:pPr lvl="1"/>
            <a:r>
              <a:rPr lang="en-US" sz="2000" dirty="0">
                <a:ea typeface="+mn-ea"/>
                <a:cs typeface="+mn-cs"/>
              </a:rPr>
              <a:t>Note: situation unchanged by </a:t>
            </a:r>
            <a:r>
              <a:rPr lang="en-US" sz="2000" b="1" dirty="0">
                <a:latin typeface="Courier New" pitchFamily="49" charset="0"/>
                <a:ea typeface="+mn-ea"/>
                <a:cs typeface="Courier New" pitchFamily="49" charset="0"/>
              </a:rPr>
              <a:t>exec</a:t>
            </a:r>
            <a:r>
              <a:rPr lang="en-US" sz="2000" b="1" dirty="0">
                <a:latin typeface="Calibri"/>
                <a:ea typeface="+mn-ea"/>
                <a:cs typeface="Calibri"/>
              </a:rPr>
              <a:t> </a:t>
            </a:r>
            <a:r>
              <a:rPr lang="en-US" sz="2000" dirty="0">
                <a:ea typeface="+mn-ea"/>
                <a:cs typeface="+mn-cs"/>
              </a:rPr>
              <a:t>functions (use </a:t>
            </a:r>
            <a:r>
              <a:rPr lang="en-US" sz="2000" b="1" dirty="0" err="1">
                <a:latin typeface="Courier New"/>
                <a:ea typeface="+mn-ea"/>
                <a:cs typeface="Courier New"/>
              </a:rPr>
              <a:t>fcntl</a:t>
            </a:r>
            <a:r>
              <a:rPr lang="en-US" sz="2000" dirty="0">
                <a:ea typeface="+mn-ea"/>
                <a:cs typeface="+mn-cs"/>
              </a:rPr>
              <a:t> to change)</a:t>
            </a:r>
          </a:p>
          <a:p>
            <a:r>
              <a:rPr lang="en-US" i="1" dirty="0">
                <a:solidFill>
                  <a:srgbClr val="C00000"/>
                </a:solidFill>
              </a:rPr>
              <a:t>Before</a:t>
            </a:r>
            <a:r>
              <a:rPr lang="en-US" dirty="0"/>
              <a:t> fork() call:</a:t>
            </a:r>
          </a:p>
        </p:txBody>
      </p:sp>
      <p:sp>
        <p:nvSpPr>
          <p:cNvPr id="41" name="Rectangle 4"/>
          <p:cNvSpPr>
            <a:spLocks noChangeArrowheads="1"/>
          </p:cNvSpPr>
          <p:nvPr/>
        </p:nvSpPr>
        <p:spPr bwMode="auto">
          <a:xfrm>
            <a:off x="1506538" y="36703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2" name="Rectangle 5"/>
          <p:cNvSpPr>
            <a:spLocks noChangeArrowheads="1"/>
          </p:cNvSpPr>
          <p:nvPr/>
        </p:nvSpPr>
        <p:spPr bwMode="auto">
          <a:xfrm>
            <a:off x="1506538" y="38989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3" name="Rectangle 6"/>
          <p:cNvSpPr>
            <a:spLocks noChangeArrowheads="1"/>
          </p:cNvSpPr>
          <p:nvPr/>
        </p:nvSpPr>
        <p:spPr bwMode="auto">
          <a:xfrm>
            <a:off x="1506538" y="41275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4" name="Rectangle 7"/>
          <p:cNvSpPr>
            <a:spLocks noChangeArrowheads="1"/>
          </p:cNvSpPr>
          <p:nvPr/>
        </p:nvSpPr>
        <p:spPr bwMode="auto">
          <a:xfrm>
            <a:off x="1506538" y="43561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5" name="Rectangle 8"/>
          <p:cNvSpPr>
            <a:spLocks noChangeArrowheads="1"/>
          </p:cNvSpPr>
          <p:nvPr/>
        </p:nvSpPr>
        <p:spPr bwMode="auto">
          <a:xfrm>
            <a:off x="1506538" y="45847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6" name="Rectangle 9"/>
          <p:cNvSpPr>
            <a:spLocks noChangeArrowheads="1"/>
          </p:cNvSpPr>
          <p:nvPr/>
        </p:nvSpPr>
        <p:spPr bwMode="auto">
          <a:xfrm>
            <a:off x="896938" y="36703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sz="1400" dirty="0" err="1">
                <a:solidFill>
                  <a:srgbClr val="000000"/>
                </a:solidFill>
                <a:latin typeface="Calibri" pitchFamily="34" charset="0"/>
              </a:rPr>
              <a:t>fd</a:t>
            </a:r>
            <a:r>
              <a:rPr lang="en-US" sz="1400" dirty="0">
                <a:solidFill>
                  <a:srgbClr val="000000"/>
                </a:solidFill>
                <a:latin typeface="Calibri" pitchFamily="34" charset="0"/>
              </a:rPr>
              <a:t> 0</a:t>
            </a:r>
          </a:p>
        </p:txBody>
      </p:sp>
      <p:sp>
        <p:nvSpPr>
          <p:cNvPr id="47" name="Rectangle 10"/>
          <p:cNvSpPr>
            <a:spLocks noChangeArrowheads="1"/>
          </p:cNvSpPr>
          <p:nvPr/>
        </p:nvSpPr>
        <p:spPr bwMode="auto">
          <a:xfrm>
            <a:off x="896938" y="38989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sz="1400" dirty="0" err="1">
                <a:solidFill>
                  <a:srgbClr val="000000"/>
                </a:solidFill>
                <a:latin typeface="Calibri" pitchFamily="34" charset="0"/>
              </a:rPr>
              <a:t>fd</a:t>
            </a:r>
            <a:r>
              <a:rPr lang="en-US" sz="1400" dirty="0">
                <a:solidFill>
                  <a:srgbClr val="000000"/>
                </a:solidFill>
                <a:latin typeface="Calibri" pitchFamily="34" charset="0"/>
              </a:rPr>
              <a:t> 1</a:t>
            </a:r>
          </a:p>
        </p:txBody>
      </p:sp>
      <p:sp>
        <p:nvSpPr>
          <p:cNvPr id="48" name="Rectangle 11"/>
          <p:cNvSpPr>
            <a:spLocks noChangeArrowheads="1"/>
          </p:cNvSpPr>
          <p:nvPr/>
        </p:nvSpPr>
        <p:spPr bwMode="auto">
          <a:xfrm>
            <a:off x="896938" y="41275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sz="1400" dirty="0" err="1">
                <a:solidFill>
                  <a:srgbClr val="000000"/>
                </a:solidFill>
                <a:latin typeface="Calibri" pitchFamily="34" charset="0"/>
              </a:rPr>
              <a:t>fd</a:t>
            </a:r>
            <a:r>
              <a:rPr lang="en-US" sz="1400" dirty="0">
                <a:solidFill>
                  <a:srgbClr val="000000"/>
                </a:solidFill>
                <a:latin typeface="Calibri" pitchFamily="34" charset="0"/>
              </a:rPr>
              <a:t> 2</a:t>
            </a:r>
          </a:p>
        </p:txBody>
      </p:sp>
      <p:sp>
        <p:nvSpPr>
          <p:cNvPr id="49" name="Rectangle 12"/>
          <p:cNvSpPr>
            <a:spLocks noChangeArrowheads="1"/>
          </p:cNvSpPr>
          <p:nvPr/>
        </p:nvSpPr>
        <p:spPr bwMode="auto">
          <a:xfrm>
            <a:off x="896938" y="43561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sz="1400" dirty="0" err="1">
                <a:solidFill>
                  <a:srgbClr val="000000"/>
                </a:solidFill>
                <a:latin typeface="Calibri" pitchFamily="34" charset="0"/>
              </a:rPr>
              <a:t>fd</a:t>
            </a:r>
            <a:r>
              <a:rPr lang="en-US" sz="1400" dirty="0">
                <a:solidFill>
                  <a:srgbClr val="000000"/>
                </a:solidFill>
                <a:latin typeface="Calibri" pitchFamily="34" charset="0"/>
              </a:rPr>
              <a:t> 3</a:t>
            </a:r>
          </a:p>
        </p:txBody>
      </p:sp>
      <p:sp>
        <p:nvSpPr>
          <p:cNvPr id="50" name="Rectangle 13"/>
          <p:cNvSpPr>
            <a:spLocks noChangeArrowheads="1"/>
          </p:cNvSpPr>
          <p:nvPr/>
        </p:nvSpPr>
        <p:spPr bwMode="auto">
          <a:xfrm>
            <a:off x="896938" y="45847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sz="1400" dirty="0" err="1">
                <a:solidFill>
                  <a:srgbClr val="000000"/>
                </a:solidFill>
                <a:latin typeface="Calibri" pitchFamily="34" charset="0"/>
              </a:rPr>
              <a:t>fd</a:t>
            </a:r>
            <a:r>
              <a:rPr lang="en-US" sz="1400" dirty="0">
                <a:solidFill>
                  <a:srgbClr val="000000"/>
                </a:solidFill>
                <a:latin typeface="Calibri" pitchFamily="34" charset="0"/>
              </a:rPr>
              <a:t> 4</a:t>
            </a:r>
          </a:p>
        </p:txBody>
      </p:sp>
      <p:sp>
        <p:nvSpPr>
          <p:cNvPr id="51" name="Text Box 14"/>
          <p:cNvSpPr txBox="1">
            <a:spLocks noChangeArrowheads="1"/>
          </p:cNvSpPr>
          <p:nvPr/>
        </p:nvSpPr>
        <p:spPr bwMode="auto">
          <a:xfrm>
            <a:off x="610550" y="2636222"/>
            <a:ext cx="2390085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Descriptor table</a:t>
            </a:r>
          </a:p>
          <a:p>
            <a:pPr algn="ctr"/>
            <a:r>
              <a:rPr lang="en-US" sz="1800" dirty="0">
                <a:solidFill>
                  <a:srgbClr val="000000"/>
                </a:solidFill>
                <a:latin typeface="Calibri" pitchFamily="34" charset="0"/>
              </a:rPr>
              <a:t>[one table </a:t>
            </a:r>
            <a:r>
              <a:rPr lang="en-US" sz="1800" u="sng" dirty="0">
                <a:solidFill>
                  <a:srgbClr val="000000"/>
                </a:solidFill>
                <a:latin typeface="Calibri" pitchFamily="34" charset="0"/>
              </a:rPr>
              <a:t>per</a:t>
            </a:r>
            <a:r>
              <a:rPr lang="en-US" sz="18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1800" u="sng" dirty="0">
                <a:solidFill>
                  <a:srgbClr val="000000"/>
                </a:solidFill>
                <a:latin typeface="Calibri" pitchFamily="34" charset="0"/>
              </a:rPr>
              <a:t>process</a:t>
            </a:r>
            <a:r>
              <a:rPr lang="en-US" sz="1800" dirty="0">
                <a:solidFill>
                  <a:srgbClr val="000000"/>
                </a:solidFill>
                <a:latin typeface="Calibri" pitchFamily="34" charset="0"/>
              </a:rPr>
              <a:t>]</a:t>
            </a:r>
          </a:p>
        </p:txBody>
      </p:sp>
      <p:sp>
        <p:nvSpPr>
          <p:cNvPr id="52" name="Text Box 15"/>
          <p:cNvSpPr txBox="1">
            <a:spLocks noChangeArrowheads="1"/>
          </p:cNvSpPr>
          <p:nvPr/>
        </p:nvSpPr>
        <p:spPr bwMode="auto">
          <a:xfrm>
            <a:off x="2887296" y="2636222"/>
            <a:ext cx="3076721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Open file table / FD structures</a:t>
            </a:r>
          </a:p>
          <a:p>
            <a:pPr algn="ctr"/>
            <a:r>
              <a:rPr lang="en-US" sz="1800" dirty="0">
                <a:solidFill>
                  <a:srgbClr val="000000"/>
                </a:solidFill>
                <a:latin typeface="Calibri" pitchFamily="34" charset="0"/>
              </a:rPr>
              <a:t>[</a:t>
            </a:r>
            <a:r>
              <a:rPr lang="en-US" sz="1800" u="sng" dirty="0">
                <a:solidFill>
                  <a:srgbClr val="000000"/>
                </a:solidFill>
                <a:latin typeface="Calibri" pitchFamily="34" charset="0"/>
              </a:rPr>
              <a:t>shared</a:t>
            </a:r>
            <a:r>
              <a:rPr lang="en-US" sz="1800" dirty="0">
                <a:solidFill>
                  <a:srgbClr val="000000"/>
                </a:solidFill>
                <a:latin typeface="Calibri" pitchFamily="34" charset="0"/>
              </a:rPr>
              <a:t> by all processes]</a:t>
            </a:r>
          </a:p>
        </p:txBody>
      </p:sp>
      <p:sp>
        <p:nvSpPr>
          <p:cNvPr id="54" name="Rectangle 17"/>
          <p:cNvSpPr>
            <a:spLocks noChangeArrowheads="1"/>
          </p:cNvSpPr>
          <p:nvPr/>
        </p:nvSpPr>
        <p:spPr bwMode="auto">
          <a:xfrm>
            <a:off x="3868738" y="39624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File pos</a:t>
            </a:r>
          </a:p>
        </p:txBody>
      </p:sp>
      <p:sp>
        <p:nvSpPr>
          <p:cNvPr id="55" name="Rectangle 18"/>
          <p:cNvSpPr>
            <a:spLocks noChangeArrowheads="1"/>
          </p:cNvSpPr>
          <p:nvPr/>
        </p:nvSpPr>
        <p:spPr bwMode="auto">
          <a:xfrm>
            <a:off x="3868738" y="42672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400">
                <a:solidFill>
                  <a:srgbClr val="000000"/>
                </a:solidFill>
                <a:latin typeface="Courier New" pitchFamily="49" charset="0"/>
              </a:rPr>
              <a:t>refcnt=1</a:t>
            </a:r>
          </a:p>
        </p:txBody>
      </p:sp>
      <p:sp>
        <p:nvSpPr>
          <p:cNvPr id="56" name="Rectangle 19"/>
          <p:cNvSpPr>
            <a:spLocks noChangeArrowheads="1"/>
          </p:cNvSpPr>
          <p:nvPr/>
        </p:nvSpPr>
        <p:spPr bwMode="auto">
          <a:xfrm>
            <a:off x="3868738" y="45720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...</a:t>
            </a:r>
          </a:p>
        </p:txBody>
      </p:sp>
      <p:sp>
        <p:nvSpPr>
          <p:cNvPr id="57" name="Line 20"/>
          <p:cNvSpPr>
            <a:spLocks noChangeShapeType="1"/>
          </p:cNvSpPr>
          <p:nvPr/>
        </p:nvSpPr>
        <p:spPr bwMode="auto">
          <a:xfrm flipV="1">
            <a:off x="1828800" y="3657599"/>
            <a:ext cx="2039938" cy="3524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8" name="Rectangle 22"/>
          <p:cNvSpPr>
            <a:spLocks noChangeArrowheads="1"/>
          </p:cNvSpPr>
          <p:nvPr/>
        </p:nvSpPr>
        <p:spPr bwMode="auto">
          <a:xfrm>
            <a:off x="3868738" y="36576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6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9" name="Rectangle 23"/>
          <p:cNvSpPr>
            <a:spLocks noChangeArrowheads="1"/>
          </p:cNvSpPr>
          <p:nvPr/>
        </p:nvSpPr>
        <p:spPr bwMode="auto">
          <a:xfrm>
            <a:off x="3868738" y="56388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File pos</a:t>
            </a:r>
          </a:p>
        </p:txBody>
      </p:sp>
      <p:sp>
        <p:nvSpPr>
          <p:cNvPr id="60" name="Rectangle 24"/>
          <p:cNvSpPr>
            <a:spLocks noChangeArrowheads="1"/>
          </p:cNvSpPr>
          <p:nvPr/>
        </p:nvSpPr>
        <p:spPr bwMode="auto">
          <a:xfrm>
            <a:off x="3868738" y="59436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400">
                <a:solidFill>
                  <a:srgbClr val="000000"/>
                </a:solidFill>
                <a:latin typeface="Courier New" pitchFamily="49" charset="0"/>
              </a:rPr>
              <a:t>refcnt=1</a:t>
            </a:r>
          </a:p>
        </p:txBody>
      </p:sp>
      <p:sp>
        <p:nvSpPr>
          <p:cNvPr id="61" name="Rectangle 25"/>
          <p:cNvSpPr>
            <a:spLocks noChangeArrowheads="1"/>
          </p:cNvSpPr>
          <p:nvPr/>
        </p:nvSpPr>
        <p:spPr bwMode="auto">
          <a:xfrm>
            <a:off x="3868738" y="62484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...</a:t>
            </a:r>
          </a:p>
        </p:txBody>
      </p:sp>
      <p:sp>
        <p:nvSpPr>
          <p:cNvPr id="62" name="Rectangle 26"/>
          <p:cNvSpPr>
            <a:spLocks noChangeArrowheads="1"/>
          </p:cNvSpPr>
          <p:nvPr/>
        </p:nvSpPr>
        <p:spPr bwMode="auto">
          <a:xfrm>
            <a:off x="3868738" y="53340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6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3" name="Line 27"/>
          <p:cNvSpPr>
            <a:spLocks noChangeShapeType="1"/>
          </p:cNvSpPr>
          <p:nvPr/>
        </p:nvSpPr>
        <p:spPr bwMode="auto">
          <a:xfrm>
            <a:off x="1828800" y="4683125"/>
            <a:ext cx="2057400" cy="698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4" name="Text Box 28"/>
          <p:cNvSpPr txBox="1">
            <a:spLocks noChangeArrowheads="1"/>
          </p:cNvSpPr>
          <p:nvPr/>
        </p:nvSpPr>
        <p:spPr bwMode="auto">
          <a:xfrm>
            <a:off x="228600" y="4086225"/>
            <a:ext cx="8223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400">
                <a:solidFill>
                  <a:srgbClr val="000000"/>
                </a:solidFill>
                <a:latin typeface="Courier New" pitchFamily="49" charset="0"/>
              </a:rPr>
              <a:t>stderr</a:t>
            </a:r>
          </a:p>
        </p:txBody>
      </p:sp>
      <p:sp>
        <p:nvSpPr>
          <p:cNvPr id="65" name="Text Box 29"/>
          <p:cNvSpPr txBox="1">
            <a:spLocks noChangeArrowheads="1"/>
          </p:cNvSpPr>
          <p:nvPr/>
        </p:nvSpPr>
        <p:spPr bwMode="auto">
          <a:xfrm>
            <a:off x="228600" y="3857625"/>
            <a:ext cx="8223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400">
                <a:solidFill>
                  <a:srgbClr val="000000"/>
                </a:solidFill>
                <a:latin typeface="Courier New" pitchFamily="49" charset="0"/>
              </a:rPr>
              <a:t>stdout</a:t>
            </a:r>
          </a:p>
        </p:txBody>
      </p:sp>
      <p:sp>
        <p:nvSpPr>
          <p:cNvPr id="66" name="Text Box 30"/>
          <p:cNvSpPr txBox="1">
            <a:spLocks noChangeArrowheads="1"/>
          </p:cNvSpPr>
          <p:nvPr/>
        </p:nvSpPr>
        <p:spPr bwMode="auto">
          <a:xfrm>
            <a:off x="334963" y="3629025"/>
            <a:ext cx="715962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400">
                <a:solidFill>
                  <a:srgbClr val="000000"/>
                </a:solidFill>
                <a:latin typeface="Courier New" pitchFamily="49" charset="0"/>
              </a:rPr>
              <a:t>stdin</a:t>
            </a:r>
          </a:p>
        </p:txBody>
      </p:sp>
      <p:sp>
        <p:nvSpPr>
          <p:cNvPr id="76" name="Text Box 40"/>
          <p:cNvSpPr txBox="1">
            <a:spLocks noChangeArrowheads="1"/>
          </p:cNvSpPr>
          <p:nvPr/>
        </p:nvSpPr>
        <p:spPr bwMode="auto">
          <a:xfrm>
            <a:off x="3758514" y="3352800"/>
            <a:ext cx="154952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File A (terminal)</a:t>
            </a:r>
          </a:p>
        </p:txBody>
      </p:sp>
      <p:sp>
        <p:nvSpPr>
          <p:cNvPr id="77" name="Text Box 41"/>
          <p:cNvSpPr txBox="1">
            <a:spLocks noChangeArrowheads="1"/>
          </p:cNvSpPr>
          <p:nvPr/>
        </p:nvSpPr>
        <p:spPr bwMode="auto">
          <a:xfrm>
            <a:off x="3766752" y="5029200"/>
            <a:ext cx="1157689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File B (disk)</a:t>
            </a:r>
          </a:p>
        </p:txBody>
      </p:sp>
    </p:spTree>
    <p:extLst>
      <p:ext uri="{BB962C8B-B14F-4D97-AF65-F5344CB8AC3E}">
        <p14:creationId xmlns:p14="http://schemas.microsoft.com/office/powerpoint/2010/main" val="772605256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88659"/>
            <a:ext cx="8307387" cy="1295400"/>
          </a:xfrm>
        </p:spPr>
        <p:txBody>
          <a:bodyPr/>
          <a:lstStyle/>
          <a:p>
            <a:r>
              <a:rPr lang="en-US" dirty="0"/>
              <a:t>A child process inherits its parent’s open files</a:t>
            </a:r>
          </a:p>
          <a:p>
            <a:r>
              <a:rPr lang="en-US" i="1" dirty="0">
                <a:solidFill>
                  <a:srgbClr val="C00000"/>
                </a:solidFill>
              </a:rPr>
              <a:t>After</a:t>
            </a:r>
            <a:r>
              <a:rPr lang="en-US" dirty="0"/>
              <a:t> fork():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>
                <a:solidFill>
                  <a:srgbClr val="FF6600"/>
                </a:solidFill>
                <a:latin typeface="+mn-lt"/>
              </a:rPr>
              <a:t>Child’s table </a:t>
            </a:r>
            <a:r>
              <a:rPr lang="en-US" dirty="0">
                <a:latin typeface="+mn-lt"/>
              </a:rPr>
              <a:t>same as parent’s, and +1 to each </a:t>
            </a:r>
            <a:r>
              <a:rPr lang="en-US" dirty="0" err="1">
                <a:latin typeface="+mn-lt"/>
              </a:rPr>
              <a:t>refcnt</a:t>
            </a:r>
            <a:endParaRPr lang="en-US" dirty="0">
              <a:latin typeface="+mn-lt"/>
            </a:endParaRPr>
          </a:p>
        </p:txBody>
      </p:sp>
      <p:sp>
        <p:nvSpPr>
          <p:cNvPr id="53" name="Rectangle 4"/>
          <p:cNvSpPr>
            <a:spLocks noChangeArrowheads="1"/>
          </p:cNvSpPr>
          <p:nvPr/>
        </p:nvSpPr>
        <p:spPr bwMode="auto">
          <a:xfrm>
            <a:off x="1506538" y="36703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4" name="Rectangle 5"/>
          <p:cNvSpPr>
            <a:spLocks noChangeArrowheads="1"/>
          </p:cNvSpPr>
          <p:nvPr/>
        </p:nvSpPr>
        <p:spPr bwMode="auto">
          <a:xfrm>
            <a:off x="1506538" y="38989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5" name="Rectangle 6"/>
          <p:cNvSpPr>
            <a:spLocks noChangeArrowheads="1"/>
          </p:cNvSpPr>
          <p:nvPr/>
        </p:nvSpPr>
        <p:spPr bwMode="auto">
          <a:xfrm>
            <a:off x="1506538" y="41275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6" name="Rectangle 7"/>
          <p:cNvSpPr>
            <a:spLocks noChangeArrowheads="1"/>
          </p:cNvSpPr>
          <p:nvPr/>
        </p:nvSpPr>
        <p:spPr bwMode="auto">
          <a:xfrm>
            <a:off x="1506538" y="43561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7" name="Rectangle 8"/>
          <p:cNvSpPr>
            <a:spLocks noChangeArrowheads="1"/>
          </p:cNvSpPr>
          <p:nvPr/>
        </p:nvSpPr>
        <p:spPr bwMode="auto">
          <a:xfrm>
            <a:off x="1506538" y="45847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8" name="Rectangle 9"/>
          <p:cNvSpPr>
            <a:spLocks noChangeArrowheads="1"/>
          </p:cNvSpPr>
          <p:nvPr/>
        </p:nvSpPr>
        <p:spPr bwMode="auto">
          <a:xfrm>
            <a:off x="896938" y="36703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sz="1400" dirty="0" err="1">
                <a:solidFill>
                  <a:srgbClr val="000000"/>
                </a:solidFill>
                <a:latin typeface="Calibri" pitchFamily="34" charset="0"/>
              </a:rPr>
              <a:t>fd</a:t>
            </a:r>
            <a:r>
              <a:rPr lang="en-US" sz="1400" dirty="0">
                <a:solidFill>
                  <a:srgbClr val="000000"/>
                </a:solidFill>
                <a:latin typeface="Calibri" pitchFamily="34" charset="0"/>
              </a:rPr>
              <a:t> 0</a:t>
            </a:r>
          </a:p>
        </p:txBody>
      </p:sp>
      <p:sp>
        <p:nvSpPr>
          <p:cNvPr id="59" name="Rectangle 10"/>
          <p:cNvSpPr>
            <a:spLocks noChangeArrowheads="1"/>
          </p:cNvSpPr>
          <p:nvPr/>
        </p:nvSpPr>
        <p:spPr bwMode="auto">
          <a:xfrm>
            <a:off x="896938" y="38989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sz="1400" dirty="0" err="1">
                <a:solidFill>
                  <a:srgbClr val="000000"/>
                </a:solidFill>
                <a:latin typeface="Calibri" pitchFamily="34" charset="0"/>
              </a:rPr>
              <a:t>fd</a:t>
            </a:r>
            <a:r>
              <a:rPr lang="en-US" sz="1400" dirty="0">
                <a:solidFill>
                  <a:srgbClr val="000000"/>
                </a:solidFill>
                <a:latin typeface="Calibri" pitchFamily="34" charset="0"/>
              </a:rPr>
              <a:t> 1</a:t>
            </a:r>
          </a:p>
        </p:txBody>
      </p:sp>
      <p:sp>
        <p:nvSpPr>
          <p:cNvPr id="60" name="Rectangle 11"/>
          <p:cNvSpPr>
            <a:spLocks noChangeArrowheads="1"/>
          </p:cNvSpPr>
          <p:nvPr/>
        </p:nvSpPr>
        <p:spPr bwMode="auto">
          <a:xfrm>
            <a:off x="896938" y="41275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sz="1400" dirty="0" err="1">
                <a:solidFill>
                  <a:srgbClr val="000000"/>
                </a:solidFill>
                <a:latin typeface="Calibri" pitchFamily="34" charset="0"/>
              </a:rPr>
              <a:t>fd</a:t>
            </a:r>
            <a:r>
              <a:rPr lang="en-US" sz="1400" dirty="0">
                <a:solidFill>
                  <a:srgbClr val="000000"/>
                </a:solidFill>
                <a:latin typeface="Calibri" pitchFamily="34" charset="0"/>
              </a:rPr>
              <a:t> 2</a:t>
            </a:r>
          </a:p>
        </p:txBody>
      </p:sp>
      <p:sp>
        <p:nvSpPr>
          <p:cNvPr id="61" name="Rectangle 12"/>
          <p:cNvSpPr>
            <a:spLocks noChangeArrowheads="1"/>
          </p:cNvSpPr>
          <p:nvPr/>
        </p:nvSpPr>
        <p:spPr bwMode="auto">
          <a:xfrm>
            <a:off x="896938" y="43561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sz="1400" dirty="0" err="1">
                <a:solidFill>
                  <a:srgbClr val="000000"/>
                </a:solidFill>
                <a:latin typeface="Calibri" pitchFamily="34" charset="0"/>
              </a:rPr>
              <a:t>fd</a:t>
            </a:r>
            <a:r>
              <a:rPr lang="en-US" sz="1400" dirty="0">
                <a:solidFill>
                  <a:srgbClr val="000000"/>
                </a:solidFill>
                <a:latin typeface="Calibri" pitchFamily="34" charset="0"/>
              </a:rPr>
              <a:t> 3</a:t>
            </a:r>
          </a:p>
        </p:txBody>
      </p:sp>
      <p:sp>
        <p:nvSpPr>
          <p:cNvPr id="62" name="Rectangle 13"/>
          <p:cNvSpPr>
            <a:spLocks noChangeArrowheads="1"/>
          </p:cNvSpPr>
          <p:nvPr/>
        </p:nvSpPr>
        <p:spPr bwMode="auto">
          <a:xfrm>
            <a:off x="896938" y="45847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sz="1400" dirty="0" err="1">
                <a:solidFill>
                  <a:srgbClr val="000000"/>
                </a:solidFill>
                <a:latin typeface="Calibri" pitchFamily="34" charset="0"/>
              </a:rPr>
              <a:t>fd</a:t>
            </a:r>
            <a:r>
              <a:rPr lang="en-US" sz="1400" dirty="0">
                <a:solidFill>
                  <a:srgbClr val="000000"/>
                </a:solidFill>
                <a:latin typeface="Calibri" pitchFamily="34" charset="0"/>
              </a:rPr>
              <a:t> 4</a:t>
            </a:r>
          </a:p>
        </p:txBody>
      </p:sp>
      <p:sp>
        <p:nvSpPr>
          <p:cNvPr id="63" name="Text Box 14"/>
          <p:cNvSpPr txBox="1">
            <a:spLocks noChangeArrowheads="1"/>
          </p:cNvSpPr>
          <p:nvPr/>
        </p:nvSpPr>
        <p:spPr bwMode="auto">
          <a:xfrm>
            <a:off x="610550" y="2636222"/>
            <a:ext cx="2390085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Descriptor table</a:t>
            </a:r>
          </a:p>
          <a:p>
            <a:pPr algn="ctr"/>
            <a:r>
              <a:rPr lang="en-US" sz="1800" dirty="0">
                <a:solidFill>
                  <a:srgbClr val="000000"/>
                </a:solidFill>
                <a:latin typeface="Calibri" pitchFamily="34" charset="0"/>
              </a:rPr>
              <a:t>[one table per process]</a:t>
            </a:r>
          </a:p>
        </p:txBody>
      </p:sp>
      <p:sp>
        <p:nvSpPr>
          <p:cNvPr id="64" name="Text Box 15"/>
          <p:cNvSpPr txBox="1">
            <a:spLocks noChangeArrowheads="1"/>
          </p:cNvSpPr>
          <p:nvPr/>
        </p:nvSpPr>
        <p:spPr bwMode="auto">
          <a:xfrm>
            <a:off x="3159491" y="2636222"/>
            <a:ext cx="2532326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Open file table </a:t>
            </a:r>
          </a:p>
          <a:p>
            <a:pPr algn="ctr"/>
            <a:r>
              <a:rPr lang="en-US" sz="1800" dirty="0">
                <a:solidFill>
                  <a:srgbClr val="000000"/>
                </a:solidFill>
                <a:latin typeface="Calibri" pitchFamily="34" charset="0"/>
              </a:rPr>
              <a:t>[shared by all processes]</a:t>
            </a:r>
          </a:p>
        </p:txBody>
      </p:sp>
      <p:sp>
        <p:nvSpPr>
          <p:cNvPr id="66" name="Rectangle 17"/>
          <p:cNvSpPr>
            <a:spLocks noChangeArrowheads="1"/>
          </p:cNvSpPr>
          <p:nvPr/>
        </p:nvSpPr>
        <p:spPr bwMode="auto">
          <a:xfrm>
            <a:off x="3868738" y="39624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File pos</a:t>
            </a:r>
          </a:p>
        </p:txBody>
      </p:sp>
      <p:sp>
        <p:nvSpPr>
          <p:cNvPr id="67" name="Rectangle 18"/>
          <p:cNvSpPr>
            <a:spLocks noChangeArrowheads="1"/>
          </p:cNvSpPr>
          <p:nvPr/>
        </p:nvSpPr>
        <p:spPr bwMode="auto">
          <a:xfrm>
            <a:off x="3868738" y="42672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400" dirty="0" err="1">
                <a:solidFill>
                  <a:srgbClr val="000000"/>
                </a:solidFill>
                <a:latin typeface="Courier New" pitchFamily="49" charset="0"/>
              </a:rPr>
              <a:t>refcnt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</a:rPr>
              <a:t>=2</a:t>
            </a:r>
          </a:p>
        </p:txBody>
      </p:sp>
      <p:sp>
        <p:nvSpPr>
          <p:cNvPr id="68" name="Rectangle 19"/>
          <p:cNvSpPr>
            <a:spLocks noChangeArrowheads="1"/>
          </p:cNvSpPr>
          <p:nvPr/>
        </p:nvSpPr>
        <p:spPr bwMode="auto">
          <a:xfrm>
            <a:off x="3868738" y="45720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...</a:t>
            </a:r>
          </a:p>
        </p:txBody>
      </p:sp>
      <p:sp>
        <p:nvSpPr>
          <p:cNvPr id="69" name="Line 20"/>
          <p:cNvSpPr>
            <a:spLocks noChangeShapeType="1"/>
          </p:cNvSpPr>
          <p:nvPr/>
        </p:nvSpPr>
        <p:spPr bwMode="auto">
          <a:xfrm flipV="1">
            <a:off x="1828800" y="3657599"/>
            <a:ext cx="2039938" cy="3524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0" name="Rectangle 22"/>
          <p:cNvSpPr>
            <a:spLocks noChangeArrowheads="1"/>
          </p:cNvSpPr>
          <p:nvPr/>
        </p:nvSpPr>
        <p:spPr bwMode="auto">
          <a:xfrm>
            <a:off x="3868738" y="36576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6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1" name="Rectangle 23"/>
          <p:cNvSpPr>
            <a:spLocks noChangeArrowheads="1"/>
          </p:cNvSpPr>
          <p:nvPr/>
        </p:nvSpPr>
        <p:spPr bwMode="auto">
          <a:xfrm>
            <a:off x="3868738" y="56388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File pos</a:t>
            </a:r>
          </a:p>
        </p:txBody>
      </p:sp>
      <p:sp>
        <p:nvSpPr>
          <p:cNvPr id="72" name="Rectangle 24"/>
          <p:cNvSpPr>
            <a:spLocks noChangeArrowheads="1"/>
          </p:cNvSpPr>
          <p:nvPr/>
        </p:nvSpPr>
        <p:spPr bwMode="auto">
          <a:xfrm>
            <a:off x="3868738" y="59436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400" dirty="0" err="1">
                <a:solidFill>
                  <a:srgbClr val="000000"/>
                </a:solidFill>
                <a:latin typeface="Courier New" pitchFamily="49" charset="0"/>
              </a:rPr>
              <a:t>refcnt</a:t>
            </a:r>
            <a:r>
              <a:rPr lang="en-US" sz="1400" dirty="0">
                <a:solidFill>
                  <a:srgbClr val="000000"/>
                </a:solidFill>
                <a:latin typeface="Courier New" pitchFamily="49" charset="0"/>
              </a:rPr>
              <a:t>=2</a:t>
            </a:r>
          </a:p>
        </p:txBody>
      </p:sp>
      <p:sp>
        <p:nvSpPr>
          <p:cNvPr id="73" name="Rectangle 25"/>
          <p:cNvSpPr>
            <a:spLocks noChangeArrowheads="1"/>
          </p:cNvSpPr>
          <p:nvPr/>
        </p:nvSpPr>
        <p:spPr bwMode="auto">
          <a:xfrm>
            <a:off x="3868738" y="62484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...</a:t>
            </a:r>
          </a:p>
        </p:txBody>
      </p:sp>
      <p:sp>
        <p:nvSpPr>
          <p:cNvPr id="74" name="Rectangle 26"/>
          <p:cNvSpPr>
            <a:spLocks noChangeArrowheads="1"/>
          </p:cNvSpPr>
          <p:nvPr/>
        </p:nvSpPr>
        <p:spPr bwMode="auto">
          <a:xfrm>
            <a:off x="3868738" y="53340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6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5" name="Line 27"/>
          <p:cNvSpPr>
            <a:spLocks noChangeShapeType="1"/>
          </p:cNvSpPr>
          <p:nvPr/>
        </p:nvSpPr>
        <p:spPr bwMode="auto">
          <a:xfrm>
            <a:off x="1828800" y="4683125"/>
            <a:ext cx="2057400" cy="650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88" name="Text Box 40"/>
          <p:cNvSpPr txBox="1">
            <a:spLocks noChangeArrowheads="1"/>
          </p:cNvSpPr>
          <p:nvPr/>
        </p:nvSpPr>
        <p:spPr bwMode="auto">
          <a:xfrm>
            <a:off x="3758514" y="3352800"/>
            <a:ext cx="2599891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FD structure for A (terminal)</a:t>
            </a:r>
          </a:p>
        </p:txBody>
      </p:sp>
      <p:sp>
        <p:nvSpPr>
          <p:cNvPr id="89" name="Text Box 41"/>
          <p:cNvSpPr txBox="1">
            <a:spLocks noChangeArrowheads="1"/>
          </p:cNvSpPr>
          <p:nvPr/>
        </p:nvSpPr>
        <p:spPr bwMode="auto">
          <a:xfrm>
            <a:off x="3766752" y="5029200"/>
            <a:ext cx="2518738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FD structure for B (disk file)</a:t>
            </a:r>
          </a:p>
        </p:txBody>
      </p:sp>
      <p:sp>
        <p:nvSpPr>
          <p:cNvPr id="93" name="Rectangle 4"/>
          <p:cNvSpPr>
            <a:spLocks noChangeArrowheads="1"/>
          </p:cNvSpPr>
          <p:nvPr/>
        </p:nvSpPr>
        <p:spPr bwMode="auto">
          <a:xfrm>
            <a:off x="1507524" y="5410200"/>
            <a:ext cx="609600" cy="228600"/>
          </a:xfrm>
          <a:prstGeom prst="rect">
            <a:avLst/>
          </a:prstGeom>
          <a:solidFill>
            <a:srgbClr val="FFBF3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FF6600"/>
              </a:solidFill>
              <a:latin typeface="Calibri" pitchFamily="34" charset="0"/>
            </a:endParaRPr>
          </a:p>
        </p:txBody>
      </p:sp>
      <p:sp>
        <p:nvSpPr>
          <p:cNvPr id="94" name="Rectangle 5"/>
          <p:cNvSpPr>
            <a:spLocks noChangeArrowheads="1"/>
          </p:cNvSpPr>
          <p:nvPr/>
        </p:nvSpPr>
        <p:spPr bwMode="auto">
          <a:xfrm>
            <a:off x="1507524" y="5638800"/>
            <a:ext cx="609600" cy="228600"/>
          </a:xfrm>
          <a:prstGeom prst="rect">
            <a:avLst/>
          </a:prstGeom>
          <a:solidFill>
            <a:srgbClr val="FFBF3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FF6600"/>
              </a:solidFill>
              <a:latin typeface="Calibri" pitchFamily="34" charset="0"/>
            </a:endParaRPr>
          </a:p>
        </p:txBody>
      </p:sp>
      <p:sp>
        <p:nvSpPr>
          <p:cNvPr id="95" name="Rectangle 6"/>
          <p:cNvSpPr>
            <a:spLocks noChangeArrowheads="1"/>
          </p:cNvSpPr>
          <p:nvPr/>
        </p:nvSpPr>
        <p:spPr bwMode="auto">
          <a:xfrm>
            <a:off x="1507524" y="5867400"/>
            <a:ext cx="609600" cy="228600"/>
          </a:xfrm>
          <a:prstGeom prst="rect">
            <a:avLst/>
          </a:prstGeom>
          <a:solidFill>
            <a:srgbClr val="FFBF3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FF6600"/>
              </a:solidFill>
              <a:latin typeface="Calibri" pitchFamily="34" charset="0"/>
            </a:endParaRPr>
          </a:p>
        </p:txBody>
      </p:sp>
      <p:sp>
        <p:nvSpPr>
          <p:cNvPr id="96" name="Rectangle 7"/>
          <p:cNvSpPr>
            <a:spLocks noChangeArrowheads="1"/>
          </p:cNvSpPr>
          <p:nvPr/>
        </p:nvSpPr>
        <p:spPr bwMode="auto">
          <a:xfrm>
            <a:off x="1507524" y="6096000"/>
            <a:ext cx="609600" cy="228600"/>
          </a:xfrm>
          <a:prstGeom prst="rect">
            <a:avLst/>
          </a:prstGeom>
          <a:solidFill>
            <a:srgbClr val="FFBF3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FF6600"/>
              </a:solidFill>
              <a:latin typeface="Calibri" pitchFamily="34" charset="0"/>
            </a:endParaRPr>
          </a:p>
        </p:txBody>
      </p:sp>
      <p:sp>
        <p:nvSpPr>
          <p:cNvPr id="97" name="Rectangle 8"/>
          <p:cNvSpPr>
            <a:spLocks noChangeArrowheads="1"/>
          </p:cNvSpPr>
          <p:nvPr/>
        </p:nvSpPr>
        <p:spPr bwMode="auto">
          <a:xfrm>
            <a:off x="1507524" y="6324600"/>
            <a:ext cx="609600" cy="228600"/>
          </a:xfrm>
          <a:prstGeom prst="rect">
            <a:avLst/>
          </a:prstGeom>
          <a:solidFill>
            <a:srgbClr val="FFBF3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FF6600"/>
              </a:solidFill>
              <a:latin typeface="Calibri" pitchFamily="34" charset="0"/>
            </a:endParaRPr>
          </a:p>
        </p:txBody>
      </p:sp>
      <p:sp>
        <p:nvSpPr>
          <p:cNvPr id="98" name="Rectangle 9"/>
          <p:cNvSpPr>
            <a:spLocks noChangeArrowheads="1"/>
          </p:cNvSpPr>
          <p:nvPr/>
        </p:nvSpPr>
        <p:spPr bwMode="auto">
          <a:xfrm>
            <a:off x="897924" y="54102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sz="1400" dirty="0" err="1">
                <a:solidFill>
                  <a:srgbClr val="FF6600"/>
                </a:solidFill>
                <a:latin typeface="Calibri" pitchFamily="34" charset="0"/>
              </a:rPr>
              <a:t>fd</a:t>
            </a:r>
            <a:r>
              <a:rPr lang="en-US" sz="1400" dirty="0">
                <a:solidFill>
                  <a:srgbClr val="FF6600"/>
                </a:solidFill>
                <a:latin typeface="Calibri" pitchFamily="34" charset="0"/>
              </a:rPr>
              <a:t> 0</a:t>
            </a:r>
          </a:p>
        </p:txBody>
      </p:sp>
      <p:sp>
        <p:nvSpPr>
          <p:cNvPr id="99" name="Rectangle 10"/>
          <p:cNvSpPr>
            <a:spLocks noChangeArrowheads="1"/>
          </p:cNvSpPr>
          <p:nvPr/>
        </p:nvSpPr>
        <p:spPr bwMode="auto">
          <a:xfrm>
            <a:off x="897924" y="56388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sz="1400" dirty="0" err="1">
                <a:solidFill>
                  <a:srgbClr val="FF6600"/>
                </a:solidFill>
                <a:latin typeface="Calibri" pitchFamily="34" charset="0"/>
              </a:rPr>
              <a:t>fd</a:t>
            </a:r>
            <a:r>
              <a:rPr lang="en-US" sz="1400" dirty="0">
                <a:solidFill>
                  <a:srgbClr val="FF6600"/>
                </a:solidFill>
                <a:latin typeface="Calibri" pitchFamily="34" charset="0"/>
              </a:rPr>
              <a:t> 1</a:t>
            </a:r>
          </a:p>
        </p:txBody>
      </p:sp>
      <p:sp>
        <p:nvSpPr>
          <p:cNvPr id="100" name="Rectangle 11"/>
          <p:cNvSpPr>
            <a:spLocks noChangeArrowheads="1"/>
          </p:cNvSpPr>
          <p:nvPr/>
        </p:nvSpPr>
        <p:spPr bwMode="auto">
          <a:xfrm>
            <a:off x="897924" y="58674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sz="1400" dirty="0" err="1">
                <a:solidFill>
                  <a:srgbClr val="FF6600"/>
                </a:solidFill>
                <a:latin typeface="Calibri" pitchFamily="34" charset="0"/>
              </a:rPr>
              <a:t>fd</a:t>
            </a:r>
            <a:r>
              <a:rPr lang="en-US" sz="1400" dirty="0">
                <a:solidFill>
                  <a:srgbClr val="FF6600"/>
                </a:solidFill>
                <a:latin typeface="Calibri" pitchFamily="34" charset="0"/>
              </a:rPr>
              <a:t> 2</a:t>
            </a:r>
          </a:p>
        </p:txBody>
      </p:sp>
      <p:sp>
        <p:nvSpPr>
          <p:cNvPr id="101" name="Rectangle 12"/>
          <p:cNvSpPr>
            <a:spLocks noChangeArrowheads="1"/>
          </p:cNvSpPr>
          <p:nvPr/>
        </p:nvSpPr>
        <p:spPr bwMode="auto">
          <a:xfrm>
            <a:off x="897924" y="60960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sz="1400" dirty="0" err="1">
                <a:solidFill>
                  <a:srgbClr val="FF6600"/>
                </a:solidFill>
                <a:latin typeface="Calibri" pitchFamily="34" charset="0"/>
              </a:rPr>
              <a:t>fd</a:t>
            </a:r>
            <a:r>
              <a:rPr lang="en-US" sz="1400" dirty="0">
                <a:solidFill>
                  <a:srgbClr val="FF6600"/>
                </a:solidFill>
                <a:latin typeface="Calibri" pitchFamily="34" charset="0"/>
              </a:rPr>
              <a:t> 3</a:t>
            </a:r>
          </a:p>
        </p:txBody>
      </p:sp>
      <p:sp>
        <p:nvSpPr>
          <p:cNvPr id="102" name="Rectangle 13"/>
          <p:cNvSpPr>
            <a:spLocks noChangeArrowheads="1"/>
          </p:cNvSpPr>
          <p:nvPr/>
        </p:nvSpPr>
        <p:spPr bwMode="auto">
          <a:xfrm>
            <a:off x="897924" y="63246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sz="1400" dirty="0" err="1">
                <a:solidFill>
                  <a:srgbClr val="FF6600"/>
                </a:solidFill>
                <a:latin typeface="Calibri" pitchFamily="34" charset="0"/>
              </a:rPr>
              <a:t>fd</a:t>
            </a:r>
            <a:r>
              <a:rPr lang="en-US" sz="1400" dirty="0">
                <a:solidFill>
                  <a:srgbClr val="FF6600"/>
                </a:solidFill>
                <a:latin typeface="Calibri" pitchFamily="34" charset="0"/>
              </a:rPr>
              <a:t> 4</a:t>
            </a:r>
          </a:p>
        </p:txBody>
      </p:sp>
      <p:sp>
        <p:nvSpPr>
          <p:cNvPr id="103" name="Text Box 40"/>
          <p:cNvSpPr txBox="1">
            <a:spLocks noChangeArrowheads="1"/>
          </p:cNvSpPr>
          <p:nvPr/>
        </p:nvSpPr>
        <p:spPr bwMode="auto">
          <a:xfrm>
            <a:off x="1397559" y="3352800"/>
            <a:ext cx="743858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Parent</a:t>
            </a:r>
          </a:p>
        </p:txBody>
      </p:sp>
      <p:sp>
        <p:nvSpPr>
          <p:cNvPr id="104" name="Text Box 40"/>
          <p:cNvSpPr txBox="1">
            <a:spLocks noChangeArrowheads="1"/>
          </p:cNvSpPr>
          <p:nvPr/>
        </p:nvSpPr>
        <p:spPr bwMode="auto">
          <a:xfrm>
            <a:off x="1389742" y="5105400"/>
            <a:ext cx="614271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solidFill>
                  <a:srgbClr val="FF6600"/>
                </a:solidFill>
                <a:latin typeface="Calibri" pitchFamily="34" charset="0"/>
              </a:rPr>
              <a:t>Child</a:t>
            </a:r>
          </a:p>
        </p:txBody>
      </p:sp>
      <p:cxnSp>
        <p:nvCxnSpPr>
          <p:cNvPr id="106" name="Straight Arrow Connector 105"/>
          <p:cNvCxnSpPr/>
          <p:nvPr/>
        </p:nvCxnSpPr>
        <p:spPr bwMode="auto">
          <a:xfrm rot="5400000" flipH="1" flipV="1">
            <a:off x="1808070" y="3695608"/>
            <a:ext cx="2064922" cy="2056414"/>
          </a:xfrm>
          <a:prstGeom prst="straightConnector1">
            <a:avLst/>
          </a:prstGeom>
          <a:noFill/>
          <a:ln w="12700">
            <a:solidFill>
              <a:srgbClr val="FF6600"/>
            </a:solidFill>
            <a:round/>
            <a:headEnd/>
            <a:tailEnd type="triangle" w="med" len="med"/>
          </a:ln>
          <a:effectLst/>
        </p:spPr>
      </p:cxnSp>
      <p:cxnSp>
        <p:nvCxnSpPr>
          <p:cNvPr id="110" name="Straight Arrow Connector 109"/>
          <p:cNvCxnSpPr/>
          <p:nvPr/>
        </p:nvCxnSpPr>
        <p:spPr bwMode="auto">
          <a:xfrm flipV="1">
            <a:off x="1812324" y="5334000"/>
            <a:ext cx="2073876" cy="1107990"/>
          </a:xfrm>
          <a:prstGeom prst="straightConnector1">
            <a:avLst/>
          </a:prstGeom>
          <a:noFill/>
          <a:ln w="12700">
            <a:solidFill>
              <a:srgbClr val="FF6600"/>
            </a:solidFill>
            <a:round/>
            <a:headEnd/>
            <a:tailEnd type="triangle" w="med" len="med"/>
          </a:ln>
          <a:effectLst/>
        </p:spPr>
      </p:cxnSp>
      <p:sp>
        <p:nvSpPr>
          <p:cNvPr id="76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304800"/>
            <a:ext cx="7592093" cy="762000"/>
          </a:xfrm>
        </p:spPr>
        <p:txBody>
          <a:bodyPr/>
          <a:lstStyle/>
          <a:p>
            <a:r>
              <a:rPr lang="en-US" dirty="0"/>
              <a:t>How processes share files: Fork()</a:t>
            </a:r>
          </a:p>
        </p:txBody>
      </p:sp>
    </p:spTree>
    <p:extLst>
      <p:ext uri="{BB962C8B-B14F-4D97-AF65-F5344CB8AC3E}">
        <p14:creationId xmlns:p14="http://schemas.microsoft.com/office/powerpoint/2010/main" val="36714367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381000"/>
            <a:ext cx="7592093" cy="762000"/>
          </a:xfrm>
        </p:spPr>
        <p:txBody>
          <a:bodyPr/>
          <a:lstStyle/>
          <a:p>
            <a:r>
              <a:rPr lang="en-US" dirty="0"/>
              <a:t>Fun with file descriptors (2)</a:t>
            </a:r>
          </a:p>
        </p:txBody>
      </p:sp>
      <p:sp>
        <p:nvSpPr>
          <p:cNvPr id="73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3996" y="5981700"/>
            <a:ext cx="8307388" cy="5334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What would this program print for file containing “</a:t>
            </a:r>
            <a:r>
              <a:rPr lang="en-US" dirty="0" err="1">
                <a:solidFill>
                  <a:srgbClr val="FF0000"/>
                </a:solidFill>
              </a:rPr>
              <a:t>abcde</a:t>
            </a:r>
            <a:r>
              <a:rPr lang="en-US" dirty="0"/>
              <a:t>”?</a:t>
            </a:r>
          </a:p>
          <a:p>
            <a:pPr marL="0" indent="0">
              <a:buNone/>
            </a:pPr>
            <a:r>
              <a:rPr lang="en-US" dirty="0"/>
              <a:t>           (or, if child calls sleep(2)?)</a:t>
            </a:r>
          </a:p>
        </p:txBody>
      </p:sp>
      <p:sp>
        <p:nvSpPr>
          <p:cNvPr id="739332" name="Text Box 4"/>
          <p:cNvSpPr txBox="1">
            <a:spLocks noChangeArrowheads="1"/>
          </p:cNvSpPr>
          <p:nvPr/>
        </p:nvSpPr>
        <p:spPr bwMode="auto">
          <a:xfrm>
            <a:off x="145264" y="1129588"/>
            <a:ext cx="8402201" cy="4832092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2"/>
            </a:solidFill>
            <a:miter lim="800000"/>
            <a:headEnd/>
            <a:tailEnd type="none" w="sm" len="sm"/>
          </a:ln>
          <a:effectLst/>
        </p:spPr>
        <p:txBody>
          <a:bodyPr wrap="square" lIns="45720" rIns="45720">
            <a:spAutoFit/>
          </a:bodyPr>
          <a:lstStyle/>
          <a:p>
            <a:r>
              <a:rPr lang="en-US" sz="2200" dirty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sz="2200" dirty="0" err="1">
                <a:solidFill>
                  <a:srgbClr val="000000"/>
                </a:solidFill>
                <a:latin typeface="Courier New" pitchFamily="49" charset="0"/>
              </a:rPr>
              <a:t>int</a:t>
            </a:r>
            <a:r>
              <a:rPr lang="en-US" sz="22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Courier New" pitchFamily="49" charset="0"/>
              </a:rPr>
              <a:t>fd</a:t>
            </a:r>
            <a:r>
              <a:rPr lang="en-US" sz="2200" dirty="0">
                <a:solidFill>
                  <a:srgbClr val="000000"/>
                </a:solidFill>
                <a:latin typeface="Courier New" pitchFamily="49" charset="0"/>
              </a:rPr>
              <a:t>; char c1, c2;</a:t>
            </a:r>
          </a:p>
          <a:p>
            <a:r>
              <a:rPr lang="en-US" sz="2200" dirty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sz="2200" dirty="0" err="1">
                <a:solidFill>
                  <a:srgbClr val="000000"/>
                </a:solidFill>
                <a:latin typeface="Courier New" pitchFamily="49" charset="0"/>
              </a:rPr>
              <a:t>fd</a:t>
            </a:r>
            <a:r>
              <a:rPr lang="en-US" sz="2200" dirty="0">
                <a:solidFill>
                  <a:srgbClr val="000000"/>
                </a:solidFill>
                <a:latin typeface="Courier New" pitchFamily="49" charset="0"/>
              </a:rPr>
              <a:t> = open(fname, O_RDONLY, 0);</a:t>
            </a:r>
          </a:p>
          <a:p>
            <a:endParaRPr lang="en-US" sz="2200" dirty="0">
              <a:solidFill>
                <a:srgbClr val="000000"/>
              </a:solidFill>
              <a:latin typeface="Courier New" pitchFamily="49" charset="0"/>
            </a:endParaRPr>
          </a:p>
          <a:p>
            <a:r>
              <a:rPr lang="en-US" sz="2200" dirty="0">
                <a:solidFill>
                  <a:srgbClr val="000000"/>
                </a:solidFill>
                <a:latin typeface="Courier New" pitchFamily="49" charset="0"/>
              </a:rPr>
              <a:t>    read(</a:t>
            </a:r>
            <a:r>
              <a:rPr lang="en-US" sz="2200" dirty="0" err="1">
                <a:solidFill>
                  <a:srgbClr val="000000"/>
                </a:solidFill>
                <a:latin typeface="Courier New" pitchFamily="49" charset="0"/>
              </a:rPr>
              <a:t>fd</a:t>
            </a:r>
            <a:r>
              <a:rPr lang="en-US" sz="2200" dirty="0">
                <a:solidFill>
                  <a:srgbClr val="000000"/>
                </a:solidFill>
                <a:latin typeface="Courier New" pitchFamily="49" charset="0"/>
              </a:rPr>
              <a:t>, &amp;c1, 1);</a:t>
            </a:r>
          </a:p>
          <a:p>
            <a:r>
              <a:rPr lang="en-US" sz="2200" dirty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sz="2200" dirty="0" err="1">
                <a:solidFill>
                  <a:srgbClr val="000000"/>
                </a:solidFill>
                <a:latin typeface="Courier New" pitchFamily="49" charset="0"/>
              </a:rPr>
              <a:t>rv</a:t>
            </a:r>
            <a:r>
              <a:rPr lang="en-US" sz="2200" dirty="0">
                <a:solidFill>
                  <a:srgbClr val="000000"/>
                </a:solidFill>
                <a:latin typeface="Courier New" pitchFamily="49" charset="0"/>
              </a:rPr>
              <a:t> = fork();</a:t>
            </a:r>
          </a:p>
          <a:p>
            <a:r>
              <a:rPr lang="en-US" sz="2200" dirty="0">
                <a:solidFill>
                  <a:srgbClr val="000000"/>
                </a:solidFill>
                <a:latin typeface="Courier New" pitchFamily="49" charset="0"/>
              </a:rPr>
              <a:t>    if (</a:t>
            </a:r>
            <a:r>
              <a:rPr lang="en-US" sz="2200" dirty="0" err="1">
                <a:solidFill>
                  <a:srgbClr val="000000"/>
                </a:solidFill>
                <a:latin typeface="Courier New" pitchFamily="49" charset="0"/>
              </a:rPr>
              <a:t>rv</a:t>
            </a:r>
            <a:r>
              <a:rPr lang="en-US" sz="2200" dirty="0">
                <a:solidFill>
                  <a:srgbClr val="000000"/>
                </a:solidFill>
                <a:latin typeface="Courier New" pitchFamily="49" charset="0"/>
              </a:rPr>
              <a:t> &gt; 0)  </a:t>
            </a:r>
            <a:r>
              <a:rPr lang="en-US" sz="2200" dirty="0">
                <a:solidFill>
                  <a:srgbClr val="990000"/>
                </a:solidFill>
                <a:latin typeface="Courier New" pitchFamily="49" charset="0"/>
              </a:rPr>
              <a:t>// Parent </a:t>
            </a:r>
          </a:p>
          <a:p>
            <a:r>
              <a:rPr lang="en-US" sz="2200" dirty="0">
                <a:solidFill>
                  <a:srgbClr val="000000"/>
                </a:solidFill>
                <a:latin typeface="Courier New" pitchFamily="49" charset="0"/>
              </a:rPr>
              <a:t>        sleep(1);</a:t>
            </a:r>
          </a:p>
          <a:p>
            <a:r>
              <a:rPr lang="en-US" sz="2200" dirty="0">
                <a:solidFill>
                  <a:srgbClr val="000000"/>
                </a:solidFill>
                <a:latin typeface="Courier New" pitchFamily="49" charset="0"/>
              </a:rPr>
              <a:t>        read(</a:t>
            </a:r>
            <a:r>
              <a:rPr lang="en-US" sz="2200" dirty="0" err="1">
                <a:solidFill>
                  <a:srgbClr val="000000"/>
                </a:solidFill>
                <a:latin typeface="Courier New" pitchFamily="49" charset="0"/>
              </a:rPr>
              <a:t>fd</a:t>
            </a:r>
            <a:r>
              <a:rPr lang="en-US" sz="2200" dirty="0">
                <a:solidFill>
                  <a:srgbClr val="000000"/>
                </a:solidFill>
                <a:latin typeface="Courier New" pitchFamily="49" charset="0"/>
              </a:rPr>
              <a:t>, &amp;c2, 1);</a:t>
            </a:r>
          </a:p>
          <a:p>
            <a:r>
              <a:rPr lang="en-US" sz="2200" dirty="0">
                <a:solidFill>
                  <a:srgbClr val="000000"/>
                </a:solidFill>
                <a:latin typeface="Courier New" pitchFamily="49" charset="0"/>
              </a:rPr>
              <a:t>        print (c1, c2); // ???</a:t>
            </a:r>
          </a:p>
          <a:p>
            <a:endParaRPr lang="en-US" sz="2200" dirty="0">
              <a:solidFill>
                <a:srgbClr val="000000"/>
              </a:solidFill>
              <a:latin typeface="Courier New" pitchFamily="49" charset="0"/>
            </a:endParaRPr>
          </a:p>
          <a:p>
            <a:r>
              <a:rPr lang="en-US" sz="2200" dirty="0">
                <a:solidFill>
                  <a:srgbClr val="000000"/>
                </a:solidFill>
                <a:latin typeface="Courier New" pitchFamily="49" charset="0"/>
              </a:rPr>
              <a:t>    else  </a:t>
            </a:r>
            <a:r>
              <a:rPr lang="en-US" sz="2200" dirty="0">
                <a:solidFill>
                  <a:srgbClr val="990000"/>
                </a:solidFill>
                <a:latin typeface="Courier New" pitchFamily="49" charset="0"/>
              </a:rPr>
              <a:t>// Child </a:t>
            </a:r>
          </a:p>
          <a:p>
            <a:r>
              <a:rPr lang="en-US" sz="2200" dirty="0">
                <a:solidFill>
                  <a:srgbClr val="000000"/>
                </a:solidFill>
                <a:latin typeface="Courier New" pitchFamily="49" charset="0"/>
              </a:rPr>
              <a:t>        sleep(0);</a:t>
            </a:r>
          </a:p>
          <a:p>
            <a:r>
              <a:rPr lang="en-US" sz="2200" dirty="0">
                <a:solidFill>
                  <a:srgbClr val="000000"/>
                </a:solidFill>
                <a:latin typeface="Courier New" pitchFamily="49" charset="0"/>
              </a:rPr>
              <a:t>        read(</a:t>
            </a:r>
            <a:r>
              <a:rPr lang="en-US" sz="2200" dirty="0" err="1">
                <a:solidFill>
                  <a:srgbClr val="000000"/>
                </a:solidFill>
                <a:latin typeface="Courier New" pitchFamily="49" charset="0"/>
              </a:rPr>
              <a:t>fd</a:t>
            </a:r>
            <a:r>
              <a:rPr lang="en-US" sz="2200" dirty="0">
                <a:solidFill>
                  <a:srgbClr val="000000"/>
                </a:solidFill>
                <a:latin typeface="Courier New" pitchFamily="49" charset="0"/>
              </a:rPr>
              <a:t>, &amp;c2, 1);</a:t>
            </a:r>
          </a:p>
          <a:p>
            <a:r>
              <a:rPr lang="en-US" sz="2200" dirty="0">
                <a:solidFill>
                  <a:srgbClr val="000000"/>
                </a:solidFill>
                <a:latin typeface="Courier New" pitchFamily="49" charset="0"/>
              </a:rPr>
              <a:t>        print (c1, c2); // ???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16102" y="485744"/>
            <a:ext cx="1431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dirty="0">
                <a:solidFill>
                  <a:srgbClr val="FFFFFF">
                    <a:lumMod val="50000"/>
                  </a:srgbClr>
                </a:solidFill>
                <a:latin typeface="Courier New"/>
                <a:cs typeface="Courier New"/>
              </a:rPr>
              <a:t>ffiles2.c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9CCAB1AA-D44C-1341-BD80-B5087DD14AC5}"/>
              </a:ext>
            </a:extLst>
          </p:cNvPr>
          <p:cNvSpPr/>
          <p:nvPr/>
        </p:nvSpPr>
        <p:spPr>
          <a:xfrm>
            <a:off x="6265046" y="4343400"/>
            <a:ext cx="2282419" cy="752090"/>
          </a:xfrm>
          <a:prstGeom prst="roundRect">
            <a:avLst/>
          </a:prstGeom>
          <a:solidFill>
            <a:srgbClr val="800000"/>
          </a:solidFill>
          <a:ln w="28575" cap="flat" cmpd="sng" algn="ctr">
            <a:noFill/>
            <a:prstDash val="solid"/>
          </a:ln>
          <a:effectLst/>
        </p:spPr>
        <p:txBody>
          <a:bodyPr t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"/>
                <a:ea typeface="+mn-ea"/>
                <a:cs typeface="Gill Sans"/>
              </a:rPr>
              <a:t>(next slide for animation)</a:t>
            </a:r>
          </a:p>
        </p:txBody>
      </p:sp>
    </p:spTree>
    <p:extLst>
      <p:ext uri="{BB962C8B-B14F-4D97-AF65-F5344CB8AC3E}">
        <p14:creationId xmlns:p14="http://schemas.microsoft.com/office/powerpoint/2010/main" val="2268804164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381000"/>
            <a:ext cx="7592093" cy="762000"/>
          </a:xfrm>
        </p:spPr>
        <p:txBody>
          <a:bodyPr/>
          <a:lstStyle/>
          <a:p>
            <a:r>
              <a:rPr lang="en-US" dirty="0"/>
              <a:t>Fun with file descriptors (2)</a:t>
            </a:r>
          </a:p>
        </p:txBody>
      </p:sp>
      <p:sp>
        <p:nvSpPr>
          <p:cNvPr id="73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3996" y="5981700"/>
            <a:ext cx="8307388" cy="5334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What would this program print for file containing “</a:t>
            </a:r>
            <a:r>
              <a:rPr lang="en-US" dirty="0" err="1">
                <a:solidFill>
                  <a:srgbClr val="FF0000"/>
                </a:solidFill>
              </a:rPr>
              <a:t>abcde</a:t>
            </a:r>
            <a:r>
              <a:rPr lang="en-US" dirty="0"/>
              <a:t>”?</a:t>
            </a:r>
          </a:p>
          <a:p>
            <a:pPr marL="0" indent="0">
              <a:buNone/>
            </a:pPr>
            <a:r>
              <a:rPr lang="en-US" dirty="0"/>
              <a:t>           (or, if child calls sleep(2)?)</a:t>
            </a:r>
          </a:p>
        </p:txBody>
      </p:sp>
      <p:sp>
        <p:nvSpPr>
          <p:cNvPr id="739332" name="Text Box 4"/>
          <p:cNvSpPr txBox="1">
            <a:spLocks noChangeArrowheads="1"/>
          </p:cNvSpPr>
          <p:nvPr/>
        </p:nvSpPr>
        <p:spPr bwMode="auto">
          <a:xfrm>
            <a:off x="145264" y="1129588"/>
            <a:ext cx="8402201" cy="4832092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2"/>
            </a:solidFill>
            <a:miter lim="800000"/>
            <a:headEnd/>
            <a:tailEnd type="none" w="sm" len="sm"/>
          </a:ln>
          <a:effectLst/>
        </p:spPr>
        <p:txBody>
          <a:bodyPr wrap="square" lIns="45720" rIns="45720">
            <a:spAutoFit/>
          </a:bodyPr>
          <a:lstStyle/>
          <a:p>
            <a:r>
              <a:rPr lang="en-US" sz="2200" dirty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sz="2200" dirty="0" err="1">
                <a:solidFill>
                  <a:srgbClr val="000000"/>
                </a:solidFill>
                <a:latin typeface="Courier New" pitchFamily="49" charset="0"/>
              </a:rPr>
              <a:t>int</a:t>
            </a:r>
            <a:r>
              <a:rPr lang="en-US" sz="22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Courier New" pitchFamily="49" charset="0"/>
              </a:rPr>
              <a:t>fd</a:t>
            </a:r>
            <a:r>
              <a:rPr lang="en-US" sz="2200" dirty="0">
                <a:solidFill>
                  <a:srgbClr val="000000"/>
                </a:solidFill>
                <a:latin typeface="Courier New" pitchFamily="49" charset="0"/>
              </a:rPr>
              <a:t>; char c1, c2;</a:t>
            </a:r>
          </a:p>
          <a:p>
            <a:r>
              <a:rPr lang="en-US" sz="2200" dirty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sz="2200" dirty="0" err="1">
                <a:solidFill>
                  <a:srgbClr val="000000"/>
                </a:solidFill>
                <a:latin typeface="Courier New" pitchFamily="49" charset="0"/>
              </a:rPr>
              <a:t>fd</a:t>
            </a:r>
            <a:r>
              <a:rPr lang="en-US" sz="2200" dirty="0">
                <a:solidFill>
                  <a:srgbClr val="000000"/>
                </a:solidFill>
                <a:latin typeface="Courier New" pitchFamily="49" charset="0"/>
              </a:rPr>
              <a:t> = open(fname, O_RDONLY, 0);</a:t>
            </a:r>
          </a:p>
          <a:p>
            <a:endParaRPr lang="en-US" sz="2200" dirty="0">
              <a:solidFill>
                <a:srgbClr val="000000"/>
              </a:solidFill>
              <a:latin typeface="Courier New" pitchFamily="49" charset="0"/>
            </a:endParaRPr>
          </a:p>
          <a:p>
            <a:r>
              <a:rPr lang="en-US" sz="2200" dirty="0">
                <a:solidFill>
                  <a:srgbClr val="000000"/>
                </a:solidFill>
                <a:latin typeface="Courier New" pitchFamily="49" charset="0"/>
              </a:rPr>
              <a:t>    read(</a:t>
            </a:r>
            <a:r>
              <a:rPr lang="en-US" sz="2200" dirty="0" err="1">
                <a:solidFill>
                  <a:srgbClr val="000000"/>
                </a:solidFill>
                <a:latin typeface="Courier New" pitchFamily="49" charset="0"/>
              </a:rPr>
              <a:t>fd</a:t>
            </a:r>
            <a:r>
              <a:rPr lang="en-US" sz="2200" dirty="0">
                <a:solidFill>
                  <a:srgbClr val="000000"/>
                </a:solidFill>
                <a:latin typeface="Courier New" pitchFamily="49" charset="0"/>
              </a:rPr>
              <a:t>, &amp;c1, 1);</a:t>
            </a:r>
          </a:p>
          <a:p>
            <a:r>
              <a:rPr lang="en-US" sz="2200" dirty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sz="2200" dirty="0" err="1">
                <a:solidFill>
                  <a:srgbClr val="000000"/>
                </a:solidFill>
                <a:latin typeface="Courier New" pitchFamily="49" charset="0"/>
              </a:rPr>
              <a:t>rv</a:t>
            </a:r>
            <a:r>
              <a:rPr lang="en-US" sz="2200" dirty="0">
                <a:solidFill>
                  <a:srgbClr val="000000"/>
                </a:solidFill>
                <a:latin typeface="Courier New" pitchFamily="49" charset="0"/>
              </a:rPr>
              <a:t> = fork();</a:t>
            </a:r>
          </a:p>
          <a:p>
            <a:r>
              <a:rPr lang="en-US" sz="2200" dirty="0">
                <a:solidFill>
                  <a:srgbClr val="000000"/>
                </a:solidFill>
                <a:latin typeface="Courier New" pitchFamily="49" charset="0"/>
              </a:rPr>
              <a:t>    if (</a:t>
            </a:r>
            <a:r>
              <a:rPr lang="en-US" sz="2200" dirty="0" err="1">
                <a:solidFill>
                  <a:srgbClr val="000000"/>
                </a:solidFill>
                <a:latin typeface="Courier New" pitchFamily="49" charset="0"/>
              </a:rPr>
              <a:t>rv</a:t>
            </a:r>
            <a:r>
              <a:rPr lang="en-US" sz="2200" dirty="0">
                <a:solidFill>
                  <a:srgbClr val="000000"/>
                </a:solidFill>
                <a:latin typeface="Courier New" pitchFamily="49" charset="0"/>
              </a:rPr>
              <a:t> &gt; 0)  </a:t>
            </a:r>
            <a:r>
              <a:rPr lang="en-US" sz="2200" dirty="0">
                <a:solidFill>
                  <a:srgbClr val="990000"/>
                </a:solidFill>
                <a:latin typeface="Courier New" pitchFamily="49" charset="0"/>
              </a:rPr>
              <a:t>// Parent </a:t>
            </a:r>
          </a:p>
          <a:p>
            <a:r>
              <a:rPr lang="en-US" sz="2200" dirty="0">
                <a:solidFill>
                  <a:srgbClr val="000000"/>
                </a:solidFill>
                <a:latin typeface="Courier New" pitchFamily="49" charset="0"/>
              </a:rPr>
              <a:t>        sleep(1);</a:t>
            </a:r>
          </a:p>
          <a:p>
            <a:r>
              <a:rPr lang="en-US" sz="2200" dirty="0">
                <a:solidFill>
                  <a:srgbClr val="000000"/>
                </a:solidFill>
                <a:latin typeface="Courier New" pitchFamily="49" charset="0"/>
              </a:rPr>
              <a:t>        read(</a:t>
            </a:r>
            <a:r>
              <a:rPr lang="en-US" sz="2200" dirty="0" err="1">
                <a:solidFill>
                  <a:srgbClr val="000000"/>
                </a:solidFill>
                <a:latin typeface="Courier New" pitchFamily="49" charset="0"/>
              </a:rPr>
              <a:t>fd</a:t>
            </a:r>
            <a:r>
              <a:rPr lang="en-US" sz="2200" dirty="0">
                <a:solidFill>
                  <a:srgbClr val="000000"/>
                </a:solidFill>
                <a:latin typeface="Courier New" pitchFamily="49" charset="0"/>
              </a:rPr>
              <a:t>, &amp;c2, 1);</a:t>
            </a:r>
          </a:p>
          <a:p>
            <a:r>
              <a:rPr lang="en-US" sz="2200" dirty="0">
                <a:solidFill>
                  <a:srgbClr val="000000"/>
                </a:solidFill>
                <a:latin typeface="Courier New" pitchFamily="49" charset="0"/>
              </a:rPr>
              <a:t>        print (c1, c2); // ??? </a:t>
            </a:r>
            <a:r>
              <a:rPr lang="en-US" sz="2200" dirty="0">
                <a:solidFill>
                  <a:srgbClr val="FF0000"/>
                </a:solidFill>
                <a:latin typeface="Courier New" pitchFamily="49" charset="0"/>
              </a:rPr>
              <a:t>(a, c)</a:t>
            </a:r>
          </a:p>
          <a:p>
            <a:endParaRPr lang="en-US" sz="2200" dirty="0">
              <a:solidFill>
                <a:srgbClr val="000000"/>
              </a:solidFill>
              <a:latin typeface="Courier New" pitchFamily="49" charset="0"/>
            </a:endParaRPr>
          </a:p>
          <a:p>
            <a:r>
              <a:rPr lang="en-US" sz="2200" dirty="0">
                <a:solidFill>
                  <a:srgbClr val="000000"/>
                </a:solidFill>
                <a:latin typeface="Courier New" pitchFamily="49" charset="0"/>
              </a:rPr>
              <a:t>    else  </a:t>
            </a:r>
            <a:r>
              <a:rPr lang="en-US" sz="2200" dirty="0">
                <a:solidFill>
                  <a:srgbClr val="990000"/>
                </a:solidFill>
                <a:latin typeface="Courier New" pitchFamily="49" charset="0"/>
              </a:rPr>
              <a:t>// Child </a:t>
            </a:r>
          </a:p>
          <a:p>
            <a:r>
              <a:rPr lang="en-US" sz="2200" dirty="0">
                <a:solidFill>
                  <a:srgbClr val="000000"/>
                </a:solidFill>
                <a:latin typeface="Courier New" pitchFamily="49" charset="0"/>
              </a:rPr>
              <a:t>        sleep(0);</a:t>
            </a:r>
          </a:p>
          <a:p>
            <a:r>
              <a:rPr lang="en-US" sz="2200" dirty="0">
                <a:solidFill>
                  <a:srgbClr val="000000"/>
                </a:solidFill>
                <a:latin typeface="Courier New" pitchFamily="49" charset="0"/>
              </a:rPr>
              <a:t>        read(</a:t>
            </a:r>
            <a:r>
              <a:rPr lang="en-US" sz="2200" dirty="0" err="1">
                <a:solidFill>
                  <a:srgbClr val="000000"/>
                </a:solidFill>
                <a:latin typeface="Courier New" pitchFamily="49" charset="0"/>
              </a:rPr>
              <a:t>fd</a:t>
            </a:r>
            <a:r>
              <a:rPr lang="en-US" sz="2200" dirty="0">
                <a:solidFill>
                  <a:srgbClr val="000000"/>
                </a:solidFill>
                <a:latin typeface="Courier New" pitchFamily="49" charset="0"/>
              </a:rPr>
              <a:t>, &amp;c2, 1);</a:t>
            </a:r>
          </a:p>
          <a:p>
            <a:r>
              <a:rPr lang="en-US" sz="2200" dirty="0">
                <a:solidFill>
                  <a:srgbClr val="000000"/>
                </a:solidFill>
                <a:latin typeface="Courier New" pitchFamily="49" charset="0"/>
              </a:rPr>
              <a:t>        print (c1, c2); // ??? </a:t>
            </a:r>
            <a:r>
              <a:rPr lang="en-US" sz="2200" dirty="0">
                <a:solidFill>
                  <a:srgbClr val="FF0000"/>
                </a:solidFill>
                <a:latin typeface="Courier New" pitchFamily="49" charset="0"/>
              </a:rPr>
              <a:t>(a, b)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16102" y="485744"/>
            <a:ext cx="1431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dirty="0">
                <a:solidFill>
                  <a:srgbClr val="FFFFFF">
                    <a:lumMod val="50000"/>
                  </a:srgbClr>
                </a:solidFill>
                <a:latin typeface="Courier New"/>
                <a:cs typeface="Courier New"/>
              </a:rPr>
              <a:t>ffiles2.c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6D7CB0-82AE-414F-A7A2-FED3285C47ED}"/>
              </a:ext>
            </a:extLst>
          </p:cNvPr>
          <p:cNvSpPr txBox="1"/>
          <p:nvPr/>
        </p:nvSpPr>
        <p:spPr>
          <a:xfrm>
            <a:off x="5682444" y="3105834"/>
            <a:ext cx="33026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Animation in lecture video 30:48</a:t>
            </a:r>
          </a:p>
          <a:p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(slide 43)</a:t>
            </a:r>
          </a:p>
        </p:txBody>
      </p:sp>
    </p:spTree>
    <p:extLst>
      <p:ext uri="{BB962C8B-B14F-4D97-AF65-F5344CB8AC3E}">
        <p14:creationId xmlns:p14="http://schemas.microsoft.com/office/powerpoint/2010/main" val="16713947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3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393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3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393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3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393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3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393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33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73933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33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73933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33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3933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33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73933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3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7393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3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7393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 with file descriptors (3)</a:t>
            </a:r>
          </a:p>
        </p:txBody>
      </p:sp>
      <p:sp>
        <p:nvSpPr>
          <p:cNvPr id="73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1174" y="5029200"/>
            <a:ext cx="8307388" cy="5334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What would be the contents of the resulting file?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Try yourself! </a:t>
            </a:r>
            <a:r>
              <a:rPr lang="en-US" dirty="0"/>
              <a:t>Answer: </a:t>
            </a:r>
            <a:r>
              <a:rPr lang="en-US" dirty="0" err="1"/>
              <a:t>pqrswxyznef</a:t>
            </a:r>
            <a:endParaRPr lang="en-US" dirty="0"/>
          </a:p>
          <a:p>
            <a:pPr marL="0" lvl="1" indent="0">
              <a:buSzPct val="60000"/>
              <a:buNone/>
            </a:pPr>
            <a:r>
              <a:rPr lang="en-US" dirty="0"/>
              <a:t>(Remember: After dup2(</a:t>
            </a:r>
            <a:r>
              <a:rPr lang="en-US" dirty="0" err="1"/>
              <a:t>src</a:t>
            </a:r>
            <a:r>
              <a:rPr lang="en-US" dirty="0"/>
              <a:t>, </a:t>
            </a:r>
            <a:r>
              <a:rPr lang="en-US" dirty="0" err="1"/>
              <a:t>dst</a:t>
            </a:r>
            <a:r>
              <a:rPr lang="en-US" dirty="0"/>
              <a:t>), </a:t>
            </a:r>
            <a:r>
              <a:rPr lang="en-US" b="1" u="sng" dirty="0"/>
              <a:t>both </a:t>
            </a:r>
            <a:r>
              <a:rPr lang="en-US" b="1" u="sng" dirty="0" err="1"/>
              <a:t>fd</a:t>
            </a:r>
            <a:r>
              <a:rPr lang="en-US" b="1" u="sng" dirty="0"/>
              <a:t> entries point to the </a:t>
            </a:r>
            <a:r>
              <a:rPr lang="en-US" b="1" u="sng" dirty="0">
                <a:solidFill>
                  <a:srgbClr val="FF0000"/>
                </a:solidFill>
              </a:rPr>
              <a:t>same</a:t>
            </a:r>
            <a:r>
              <a:rPr lang="en-US" b="1" u="sng" dirty="0"/>
              <a:t> (</a:t>
            </a:r>
            <a:r>
              <a:rPr lang="en-US" b="1" u="sng" dirty="0" err="1">
                <a:solidFill>
                  <a:srgbClr val="FF0000"/>
                </a:solidFill>
              </a:rPr>
              <a:t>src</a:t>
            </a:r>
            <a:r>
              <a:rPr lang="en-US" b="1" u="sng" dirty="0"/>
              <a:t>) file descriptor!!</a:t>
            </a:r>
            <a:r>
              <a:rPr lang="en-US" u="sng" dirty="0"/>
              <a:t> )</a:t>
            </a:r>
            <a:endParaRPr lang="en-US" dirty="0"/>
          </a:p>
          <a:p>
            <a:endParaRPr lang="en-US" dirty="0"/>
          </a:p>
        </p:txBody>
      </p:sp>
      <p:sp>
        <p:nvSpPr>
          <p:cNvPr id="737284" name="Text Box 4"/>
          <p:cNvSpPr txBox="1">
            <a:spLocks noChangeArrowheads="1"/>
          </p:cNvSpPr>
          <p:nvPr/>
        </p:nvSpPr>
        <p:spPr bwMode="auto">
          <a:xfrm>
            <a:off x="473676" y="1261170"/>
            <a:ext cx="7849565" cy="3293209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2"/>
            </a:solidFill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fd1, fd2, fd3;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   char *fname = argv[1];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   fd1 = Open(fname, O_CREAT|O_TRUNC|O_RDWR, S_IRUSR|S_IWUSR);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   Write(fd1, "pqrs", 4);</a:t>
            </a:r>
          </a:p>
          <a:p>
            <a:endParaRPr lang="en-US" sz="1600" dirty="0">
              <a:solidFill>
                <a:srgbClr val="000000"/>
              </a:solidFill>
              <a:latin typeface="Courier New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   fd3 = Open(fname, 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O_APPEND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|O_WRONLY, 0);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   Write(fd3, "jklmn", 5);</a:t>
            </a:r>
          </a:p>
          <a:p>
            <a:endParaRPr lang="en-US" sz="1600" dirty="0">
              <a:solidFill>
                <a:srgbClr val="000000"/>
              </a:solidFill>
              <a:latin typeface="Courier New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   fd2 = dup(fd1);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dup fd1 to fd2 – see manual */</a:t>
            </a:r>
          </a:p>
          <a:p>
            <a:endParaRPr lang="en-US" sz="1600" dirty="0">
              <a:solidFill>
                <a:srgbClr val="000000"/>
              </a:solidFill>
              <a:latin typeface="Courier New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   Write(fd2, "wxyz", 4);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   Write(fd3, "ef", 2);</a:t>
            </a:r>
          </a:p>
          <a:p>
            <a:endParaRPr lang="en-US" sz="1600" dirty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03146" y="4431268"/>
            <a:ext cx="1431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dirty="0">
                <a:solidFill>
                  <a:srgbClr val="FFFFFF">
                    <a:lumMod val="50000"/>
                  </a:srgbClr>
                </a:solidFill>
                <a:latin typeface="Courier New"/>
                <a:cs typeface="Courier New"/>
              </a:rPr>
              <a:t>ffiles3.c</a:t>
            </a:r>
          </a:p>
        </p:txBody>
      </p:sp>
      <p:sp>
        <p:nvSpPr>
          <p:cNvPr id="7" name="Oval Callout 6"/>
          <p:cNvSpPr/>
          <p:nvPr/>
        </p:nvSpPr>
        <p:spPr>
          <a:xfrm>
            <a:off x="6172200" y="2209800"/>
            <a:ext cx="2819400" cy="890832"/>
          </a:xfrm>
          <a:prstGeom prst="wedgeEllipseCallout">
            <a:avLst>
              <a:gd name="adj1" fmla="val -59560"/>
              <a:gd name="adj2" fmla="val 4441"/>
            </a:avLst>
          </a:prstGeom>
          <a:solidFill>
            <a:srgbClr val="FFFF00"/>
          </a:solidFill>
          <a:ln w="19050" cap="flat" cmpd="sng" algn="ctr">
            <a:solidFill>
              <a:srgbClr val="000000"/>
            </a:solidFill>
            <a:prstDash val="solid"/>
          </a:ln>
          <a:effectLst/>
        </p:spPr>
        <p:txBody>
          <a:bodyPr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+mn-ea"/>
                <a:cs typeface="Gill Sans"/>
              </a:rPr>
              <a:t>Always write to the</a:t>
            </a:r>
            <a:r>
              <a:rPr kumimoji="0" lang="en-US" sz="1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+mn-ea"/>
                <a:cs typeface="Gill Sans"/>
              </a:rPr>
              <a:t> end of file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kern="0" baseline="0" dirty="0">
                <a:solidFill>
                  <a:srgbClr val="000000"/>
                </a:solidFill>
                <a:latin typeface="Gill Sans"/>
                <a:cs typeface="Gill Sans"/>
              </a:rPr>
              <a:t>(ignore the</a:t>
            </a:r>
            <a:r>
              <a:rPr lang="en-US" sz="1800" b="0" kern="0" dirty="0">
                <a:solidFill>
                  <a:srgbClr val="000000"/>
                </a:solidFill>
                <a:latin typeface="Gill Sans"/>
                <a:cs typeface="Gill Sans"/>
              </a:rPr>
              <a:t> offset)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ea typeface="+mn-ea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806549741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O_APPEND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Position is always updated to the end of the file</a:t>
            </a:r>
          </a:p>
          <a:p>
            <a:r>
              <a:rPr lang="en-US" dirty="0" err="1"/>
              <a:t>Lseek</a:t>
            </a:r>
            <a:r>
              <a:rPr lang="en-US" dirty="0"/>
              <a:t> on O_APPEND </a:t>
            </a:r>
            <a:r>
              <a:rPr lang="en-US" dirty="0" err="1"/>
              <a:t>fd</a:t>
            </a:r>
            <a:r>
              <a:rPr lang="en-US" dirty="0"/>
              <a:t> will be ignored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" y="2353295"/>
            <a:ext cx="85344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600" dirty="0">
              <a:latin typeface="Monaco"/>
              <a:cs typeface="Monaco"/>
            </a:endParaRPr>
          </a:p>
          <a:p>
            <a:r>
              <a:rPr lang="en-US" sz="1600" dirty="0">
                <a:latin typeface="Monaco"/>
                <a:cs typeface="Monaco"/>
              </a:rPr>
              <a:t>  </a:t>
            </a:r>
            <a:r>
              <a:rPr lang="en-US" sz="1600" dirty="0" err="1">
                <a:latin typeface="Monaco"/>
                <a:cs typeface="Monaco"/>
              </a:rPr>
              <a:t>int</a:t>
            </a:r>
            <a:r>
              <a:rPr lang="en-US" sz="1600" dirty="0">
                <a:latin typeface="Monaco"/>
                <a:cs typeface="Monaco"/>
              </a:rPr>
              <a:t> </a:t>
            </a:r>
            <a:r>
              <a:rPr lang="en-US" sz="1600" dirty="0" err="1">
                <a:latin typeface="Monaco"/>
                <a:cs typeface="Monaco"/>
              </a:rPr>
              <a:t>fda</a:t>
            </a:r>
            <a:r>
              <a:rPr lang="en-US" sz="1600" dirty="0">
                <a:latin typeface="Monaco"/>
                <a:cs typeface="Monaco"/>
              </a:rPr>
              <a:t>, </a:t>
            </a:r>
            <a:r>
              <a:rPr lang="en-US" sz="1600" dirty="0" err="1">
                <a:latin typeface="Monaco"/>
                <a:cs typeface="Monaco"/>
              </a:rPr>
              <a:t>fdb</a:t>
            </a:r>
            <a:r>
              <a:rPr lang="en-US" sz="1600" dirty="0">
                <a:latin typeface="Monaco"/>
                <a:cs typeface="Monaco"/>
              </a:rPr>
              <a:t>;</a:t>
            </a:r>
          </a:p>
          <a:p>
            <a:r>
              <a:rPr lang="en-US" sz="1600" dirty="0">
                <a:latin typeface="Monaco"/>
                <a:cs typeface="Monaco"/>
              </a:rPr>
              <a:t>  char </a:t>
            </a:r>
            <a:r>
              <a:rPr lang="en-US" sz="1600" dirty="0" err="1">
                <a:latin typeface="Monaco"/>
                <a:cs typeface="Monaco"/>
              </a:rPr>
              <a:t>buf</a:t>
            </a:r>
            <a:r>
              <a:rPr lang="en-US" sz="1600" dirty="0">
                <a:latin typeface="Monaco"/>
                <a:cs typeface="Monaco"/>
              </a:rPr>
              <a:t>[100];</a:t>
            </a:r>
          </a:p>
          <a:p>
            <a:endParaRPr lang="en-US" sz="1600" dirty="0">
              <a:latin typeface="Monaco"/>
              <a:cs typeface="Monaco"/>
            </a:endParaRPr>
          </a:p>
          <a:p>
            <a:r>
              <a:rPr lang="en-US" sz="1600" dirty="0">
                <a:latin typeface="Monaco"/>
                <a:cs typeface="Monaco"/>
              </a:rPr>
              <a:t>  </a:t>
            </a:r>
            <a:r>
              <a:rPr lang="en-US" sz="1600" dirty="0" err="1">
                <a:latin typeface="Monaco"/>
                <a:cs typeface="Monaco"/>
              </a:rPr>
              <a:t>fda</a:t>
            </a:r>
            <a:r>
              <a:rPr lang="en-US" sz="1600" dirty="0">
                <a:latin typeface="Monaco"/>
                <a:cs typeface="Monaco"/>
              </a:rPr>
              <a:t> = open("</a:t>
            </a:r>
            <a:r>
              <a:rPr lang="en-US" sz="1600" dirty="0" err="1">
                <a:latin typeface="Monaco"/>
                <a:cs typeface="Monaco"/>
              </a:rPr>
              <a:t>outfile</a:t>
            </a:r>
            <a:r>
              <a:rPr lang="en-US" sz="1600" dirty="0">
                <a:latin typeface="Monaco"/>
                <a:cs typeface="Monaco"/>
              </a:rPr>
              <a:t>", O_CREAT|O_TRUNC|O_RDWR, S_IRUSR|S_IWUSR);</a:t>
            </a:r>
          </a:p>
          <a:p>
            <a:r>
              <a:rPr lang="en-US" sz="1600" dirty="0">
                <a:latin typeface="Monaco"/>
                <a:cs typeface="Monaco"/>
              </a:rPr>
              <a:t>  </a:t>
            </a:r>
            <a:r>
              <a:rPr lang="en-US" sz="1600" dirty="0" err="1">
                <a:solidFill>
                  <a:srgbClr val="FF0000"/>
                </a:solidFill>
                <a:latin typeface="Monaco"/>
                <a:cs typeface="Monaco"/>
              </a:rPr>
              <a:t>fdb</a:t>
            </a:r>
            <a:r>
              <a:rPr lang="en-US" sz="1600" dirty="0">
                <a:solidFill>
                  <a:srgbClr val="FF0000"/>
                </a:solidFill>
                <a:latin typeface="Monaco"/>
                <a:cs typeface="Monaco"/>
              </a:rPr>
              <a:t> </a:t>
            </a:r>
            <a:r>
              <a:rPr lang="en-US" sz="1600" dirty="0">
                <a:latin typeface="Monaco"/>
                <a:cs typeface="Monaco"/>
              </a:rPr>
              <a:t>= open("</a:t>
            </a:r>
            <a:r>
              <a:rPr lang="en-US" sz="1600" dirty="0" err="1">
                <a:latin typeface="Monaco"/>
                <a:cs typeface="Monaco"/>
              </a:rPr>
              <a:t>outfile</a:t>
            </a:r>
            <a:r>
              <a:rPr lang="en-US" sz="1600" dirty="0">
                <a:latin typeface="Monaco"/>
                <a:cs typeface="Monaco"/>
              </a:rPr>
              <a:t>", </a:t>
            </a:r>
            <a:r>
              <a:rPr lang="en-US" sz="1600" dirty="0">
                <a:solidFill>
                  <a:srgbClr val="FF0000"/>
                </a:solidFill>
                <a:latin typeface="Monaco"/>
                <a:cs typeface="Monaco"/>
              </a:rPr>
              <a:t>O_APPEND</a:t>
            </a:r>
            <a:r>
              <a:rPr lang="en-US" sz="1600" dirty="0">
                <a:latin typeface="Monaco"/>
                <a:cs typeface="Monaco"/>
              </a:rPr>
              <a:t>|O_WRONLY, 0);</a:t>
            </a:r>
          </a:p>
          <a:p>
            <a:endParaRPr lang="en-US" sz="1600" dirty="0">
              <a:latin typeface="Monaco"/>
              <a:cs typeface="Monaco"/>
            </a:endParaRPr>
          </a:p>
          <a:p>
            <a:r>
              <a:rPr lang="en-US" sz="1600" dirty="0">
                <a:latin typeface="Monaco"/>
                <a:cs typeface="Monaco"/>
              </a:rPr>
              <a:t>  write(</a:t>
            </a:r>
            <a:r>
              <a:rPr lang="en-US" sz="1600" dirty="0" err="1">
                <a:latin typeface="Monaco"/>
                <a:cs typeface="Monaco"/>
              </a:rPr>
              <a:t>fda</a:t>
            </a:r>
            <a:r>
              <a:rPr lang="en-US" sz="1600" dirty="0">
                <a:latin typeface="Monaco"/>
                <a:cs typeface="Monaco"/>
              </a:rPr>
              <a:t>, "</a:t>
            </a:r>
            <a:r>
              <a:rPr lang="en-US" sz="1600" dirty="0" err="1">
                <a:latin typeface="Monaco"/>
                <a:cs typeface="Monaco"/>
              </a:rPr>
              <a:t>aa</a:t>
            </a:r>
            <a:r>
              <a:rPr lang="en-US" sz="1600" dirty="0">
                <a:latin typeface="Monaco"/>
                <a:cs typeface="Monaco"/>
              </a:rPr>
              <a:t>", 2);  // file is "</a:t>
            </a:r>
            <a:r>
              <a:rPr lang="en-US" sz="1600" dirty="0" err="1">
                <a:latin typeface="Monaco"/>
                <a:cs typeface="Monaco"/>
              </a:rPr>
              <a:t>aa</a:t>
            </a:r>
            <a:r>
              <a:rPr lang="en-US" sz="1600" dirty="0">
                <a:latin typeface="Monaco"/>
                <a:cs typeface="Monaco"/>
              </a:rPr>
              <a:t>"                                         </a:t>
            </a:r>
          </a:p>
          <a:p>
            <a:r>
              <a:rPr lang="en-US" sz="1600" dirty="0">
                <a:latin typeface="Monaco"/>
                <a:cs typeface="Monaco"/>
              </a:rPr>
              <a:t>  write(</a:t>
            </a:r>
            <a:r>
              <a:rPr lang="en-US" sz="1600" dirty="0" err="1">
                <a:solidFill>
                  <a:srgbClr val="FF0000"/>
                </a:solidFill>
                <a:latin typeface="Monaco"/>
                <a:cs typeface="Monaco"/>
              </a:rPr>
              <a:t>fdb</a:t>
            </a:r>
            <a:r>
              <a:rPr lang="en-US" sz="1600" dirty="0">
                <a:latin typeface="Monaco"/>
                <a:cs typeface="Monaco"/>
              </a:rPr>
              <a:t>, "bb", 2);  // file is "</a:t>
            </a:r>
            <a:r>
              <a:rPr lang="en-US" sz="1600" dirty="0" err="1">
                <a:latin typeface="Monaco"/>
                <a:cs typeface="Monaco"/>
              </a:rPr>
              <a:t>aabb</a:t>
            </a:r>
            <a:r>
              <a:rPr lang="en-US" sz="1600" dirty="0">
                <a:latin typeface="Monaco"/>
                <a:cs typeface="Monaco"/>
              </a:rPr>
              <a:t>"                                       </a:t>
            </a:r>
          </a:p>
          <a:p>
            <a:endParaRPr lang="en-US" sz="1600" dirty="0">
              <a:latin typeface="Monaco"/>
              <a:cs typeface="Monaco"/>
            </a:endParaRPr>
          </a:p>
          <a:p>
            <a:r>
              <a:rPr lang="en-US" sz="1600" dirty="0">
                <a:latin typeface="Monaco"/>
                <a:cs typeface="Monaco"/>
              </a:rPr>
              <a:t>  write(</a:t>
            </a:r>
            <a:r>
              <a:rPr lang="en-US" sz="1600" dirty="0" err="1">
                <a:latin typeface="Monaco"/>
                <a:cs typeface="Monaco"/>
              </a:rPr>
              <a:t>fda</a:t>
            </a:r>
            <a:r>
              <a:rPr lang="en-US" sz="1600" dirty="0">
                <a:latin typeface="Monaco"/>
                <a:cs typeface="Monaco"/>
              </a:rPr>
              <a:t>, "cc", 2);  // file is "</a:t>
            </a:r>
            <a:r>
              <a:rPr lang="en-US" sz="1600" dirty="0" err="1">
                <a:latin typeface="Monaco"/>
                <a:cs typeface="Monaco"/>
              </a:rPr>
              <a:t>aacc</a:t>
            </a:r>
            <a:r>
              <a:rPr lang="en-US" sz="1600" dirty="0">
                <a:latin typeface="Monaco"/>
                <a:cs typeface="Monaco"/>
              </a:rPr>
              <a:t>"                                       </a:t>
            </a:r>
          </a:p>
          <a:p>
            <a:r>
              <a:rPr lang="en-US" sz="1600" dirty="0">
                <a:latin typeface="Monaco"/>
                <a:cs typeface="Monaco"/>
              </a:rPr>
              <a:t>  write(</a:t>
            </a:r>
            <a:r>
              <a:rPr lang="en-US" sz="1600" dirty="0" err="1">
                <a:solidFill>
                  <a:srgbClr val="FF0000"/>
                </a:solidFill>
                <a:latin typeface="Monaco"/>
                <a:cs typeface="Monaco"/>
              </a:rPr>
              <a:t>fdb</a:t>
            </a:r>
            <a:r>
              <a:rPr lang="en-US" sz="1600" dirty="0">
                <a:latin typeface="Monaco"/>
                <a:cs typeface="Monaco"/>
              </a:rPr>
              <a:t>, "</a:t>
            </a:r>
            <a:r>
              <a:rPr lang="en-US" sz="1600" dirty="0" err="1">
                <a:latin typeface="Monaco"/>
                <a:cs typeface="Monaco"/>
              </a:rPr>
              <a:t>dd</a:t>
            </a:r>
            <a:r>
              <a:rPr lang="en-US" sz="1600" dirty="0">
                <a:latin typeface="Monaco"/>
                <a:cs typeface="Monaco"/>
              </a:rPr>
              <a:t>", 2);  // file is "</a:t>
            </a:r>
            <a:r>
              <a:rPr lang="en-US" sz="1600" dirty="0" err="1">
                <a:latin typeface="Monaco"/>
                <a:cs typeface="Monaco"/>
              </a:rPr>
              <a:t>aaccdd</a:t>
            </a:r>
            <a:r>
              <a:rPr lang="en-US" sz="1600" dirty="0">
                <a:latin typeface="Monaco"/>
                <a:cs typeface="Monaco"/>
              </a:rPr>
              <a:t>"                                     </a:t>
            </a:r>
          </a:p>
          <a:p>
            <a:endParaRPr lang="en-US" sz="1600" dirty="0">
              <a:latin typeface="Monaco"/>
              <a:cs typeface="Monaco"/>
            </a:endParaRPr>
          </a:p>
          <a:p>
            <a:r>
              <a:rPr lang="en-US" sz="1600" dirty="0">
                <a:latin typeface="Monaco"/>
                <a:cs typeface="Monaco"/>
              </a:rPr>
              <a:t>  </a:t>
            </a:r>
            <a:r>
              <a:rPr lang="en-US" sz="1600" dirty="0" err="1">
                <a:latin typeface="Monaco"/>
                <a:cs typeface="Monaco"/>
              </a:rPr>
              <a:t>lseek</a:t>
            </a:r>
            <a:r>
              <a:rPr lang="en-US" sz="1600" dirty="0">
                <a:latin typeface="Monaco"/>
                <a:cs typeface="Monaco"/>
              </a:rPr>
              <a:t> (</a:t>
            </a:r>
            <a:r>
              <a:rPr lang="en-US" sz="1600" dirty="0" err="1">
                <a:solidFill>
                  <a:srgbClr val="FF0000"/>
                </a:solidFill>
                <a:latin typeface="Monaco"/>
                <a:cs typeface="Monaco"/>
              </a:rPr>
              <a:t>fdb</a:t>
            </a:r>
            <a:r>
              <a:rPr lang="en-US" sz="1600" dirty="0">
                <a:latin typeface="Monaco"/>
                <a:cs typeface="Monaco"/>
              </a:rPr>
              <a:t>, </a:t>
            </a:r>
            <a:r>
              <a:rPr lang="en-US" sz="1600" dirty="0">
                <a:solidFill>
                  <a:srgbClr val="FF0000"/>
                </a:solidFill>
                <a:latin typeface="Monaco"/>
                <a:cs typeface="Monaco"/>
              </a:rPr>
              <a:t>0</a:t>
            </a:r>
            <a:r>
              <a:rPr lang="en-US" sz="1600" dirty="0">
                <a:latin typeface="Monaco"/>
                <a:cs typeface="Monaco"/>
              </a:rPr>
              <a:t>, SEEK_SET); // ignored by the OS, </a:t>
            </a:r>
            <a:r>
              <a:rPr lang="en-US" sz="1600" dirty="0" err="1">
                <a:latin typeface="Monaco"/>
                <a:cs typeface="Monaco"/>
              </a:rPr>
              <a:t>fdb</a:t>
            </a:r>
            <a:r>
              <a:rPr lang="en-US" sz="1600" dirty="0">
                <a:latin typeface="Monaco"/>
                <a:cs typeface="Monaco"/>
              </a:rPr>
              <a:t> always append             </a:t>
            </a:r>
          </a:p>
          <a:p>
            <a:r>
              <a:rPr lang="en-US" sz="1600" dirty="0">
                <a:latin typeface="Monaco"/>
                <a:cs typeface="Monaco"/>
              </a:rPr>
              <a:t>  write(</a:t>
            </a:r>
            <a:r>
              <a:rPr lang="en-US" sz="1600" dirty="0" err="1">
                <a:solidFill>
                  <a:srgbClr val="FF0000"/>
                </a:solidFill>
                <a:latin typeface="Monaco"/>
                <a:cs typeface="Monaco"/>
              </a:rPr>
              <a:t>fdb</a:t>
            </a:r>
            <a:r>
              <a:rPr lang="en-US" sz="1600" dirty="0">
                <a:latin typeface="Monaco"/>
                <a:cs typeface="Monaco"/>
              </a:rPr>
              <a:t>, "</a:t>
            </a:r>
            <a:r>
              <a:rPr lang="en-US" sz="1600" dirty="0" err="1">
                <a:latin typeface="Monaco"/>
                <a:cs typeface="Monaco"/>
              </a:rPr>
              <a:t>ff</a:t>
            </a:r>
            <a:r>
              <a:rPr lang="en-US" sz="1600" dirty="0">
                <a:latin typeface="Monaco"/>
                <a:cs typeface="Monaco"/>
              </a:rPr>
              <a:t>", 2);  // file is "</a:t>
            </a:r>
            <a:r>
              <a:rPr lang="en-US" sz="1600" dirty="0" err="1">
                <a:solidFill>
                  <a:srgbClr val="FF0000"/>
                </a:solidFill>
                <a:latin typeface="Monaco"/>
                <a:cs typeface="Monaco"/>
              </a:rPr>
              <a:t>aaccddff</a:t>
            </a:r>
            <a:r>
              <a:rPr lang="en-US" sz="1600" dirty="0">
                <a:latin typeface="Monaco"/>
                <a:cs typeface="Monaco"/>
              </a:rPr>
              <a:t>"                                   </a:t>
            </a:r>
          </a:p>
          <a:p>
            <a:endParaRPr lang="en-US" sz="1600" dirty="0">
              <a:latin typeface="Monaco"/>
              <a:cs typeface="Monaco"/>
            </a:endParaRPr>
          </a:p>
        </p:txBody>
      </p:sp>
    </p:spTree>
    <p:extLst>
      <p:ext uri="{BB962C8B-B14F-4D97-AF65-F5344CB8AC3E}">
        <p14:creationId xmlns:p14="http://schemas.microsoft.com/office/powerpoint/2010/main" val="30804943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Shortcounts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rgbClr val="7F7F7F"/>
                </a:solidFill>
              </a:rPr>
              <a:t>In book: robust I/O package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2837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6496050" cy="573087"/>
          </a:xfrm>
        </p:spPr>
        <p:txBody>
          <a:bodyPr/>
          <a:lstStyle/>
          <a:p>
            <a:r>
              <a:rPr lang="en-US" dirty="0"/>
              <a:t>Reading files</a:t>
            </a:r>
          </a:p>
        </p:txBody>
      </p:sp>
      <p:sp>
        <p:nvSpPr>
          <p:cNvPr id="634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9413" y="4038600"/>
            <a:ext cx="8307387" cy="2438400"/>
          </a:xfrm>
        </p:spPr>
        <p:txBody>
          <a:bodyPr/>
          <a:lstStyle/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r>
              <a:rPr lang="en-US" dirty="0"/>
              <a:t>Returns number of bytes read from file </a:t>
            </a:r>
            <a:r>
              <a:rPr lang="en-US" dirty="0" err="1">
                <a:latin typeface="Courier New" pitchFamily="49" charset="0"/>
              </a:rPr>
              <a:t>fd</a:t>
            </a:r>
            <a:r>
              <a:rPr lang="en-US" dirty="0"/>
              <a:t> into </a:t>
            </a:r>
            <a:r>
              <a:rPr lang="en-US" dirty="0" err="1">
                <a:latin typeface="Courier New" pitchFamily="49" charset="0"/>
              </a:rPr>
              <a:t>buf</a:t>
            </a:r>
            <a:endParaRPr lang="en-US" dirty="0">
              <a:latin typeface="Courier New" pitchFamily="49" charset="0"/>
            </a:endParaRPr>
          </a:p>
          <a:p>
            <a:pPr lvl="1">
              <a:lnSpc>
                <a:spcPct val="90000"/>
              </a:lnSpc>
            </a:pPr>
            <a:r>
              <a:rPr lang="en-US" b="1" dirty="0" err="1">
                <a:latin typeface="Courier New" pitchFamily="49" charset="0"/>
              </a:rPr>
              <a:t>nbytes</a:t>
            </a:r>
            <a:r>
              <a:rPr lang="en-US" b="1" dirty="0">
                <a:latin typeface="Courier New" pitchFamily="49" charset="0"/>
              </a:rPr>
              <a:t> &lt; 0</a:t>
            </a:r>
            <a:r>
              <a:rPr lang="en-US" b="1" dirty="0"/>
              <a:t> </a:t>
            </a:r>
            <a:r>
              <a:rPr lang="en-US" dirty="0"/>
              <a:t>indicates that an error occurred</a:t>
            </a:r>
          </a:p>
          <a:p>
            <a:pPr lvl="1">
              <a:lnSpc>
                <a:spcPct val="90000"/>
              </a:lnSpc>
            </a:pPr>
            <a:r>
              <a:rPr lang="en-US" b="1" dirty="0" err="1">
                <a:latin typeface="Courier New" pitchFamily="49" charset="0"/>
              </a:rPr>
              <a:t>nbytes</a:t>
            </a:r>
            <a:r>
              <a:rPr lang="en-US" b="1" dirty="0">
                <a:latin typeface="Courier New" pitchFamily="49" charset="0"/>
              </a:rPr>
              <a:t> == 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</a:rPr>
              <a:t>1000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>
                <a:latin typeface="Courier New" pitchFamily="49" charset="0"/>
                <a:sym typeface="Wingdings"/>
              </a:rPr>
              <a:t> 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  <a:sym typeface="Wingdings"/>
              </a:rPr>
              <a:t>great</a:t>
            </a:r>
            <a:r>
              <a:rPr lang="en-US" b="1" dirty="0">
                <a:latin typeface="Courier New" pitchFamily="49" charset="0"/>
                <a:sym typeface="Wingdings"/>
              </a:rPr>
              <a:t>!</a:t>
            </a:r>
          </a:p>
          <a:p>
            <a:pPr lvl="1">
              <a:lnSpc>
                <a:spcPct val="90000"/>
              </a:lnSpc>
            </a:pPr>
            <a:r>
              <a:rPr lang="en-US" b="1" dirty="0" err="1">
                <a:latin typeface="Courier New" pitchFamily="49" charset="0"/>
                <a:sym typeface="Wingdings"/>
              </a:rPr>
              <a:t>nbytes</a:t>
            </a:r>
            <a:r>
              <a:rPr lang="en-US" b="1" dirty="0">
                <a:latin typeface="Courier New" pitchFamily="49" charset="0"/>
                <a:sym typeface="Wingdings"/>
              </a:rPr>
              <a:t> == 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  <a:sym typeface="Wingdings"/>
              </a:rPr>
              <a:t>500??</a:t>
            </a:r>
          </a:p>
          <a:p>
            <a:pPr lvl="2">
              <a:lnSpc>
                <a:spcPct val="90000"/>
              </a:lnSpc>
            </a:pPr>
            <a:r>
              <a:rPr lang="en-US" b="1" i="1" dirty="0">
                <a:solidFill>
                  <a:srgbClr val="C00000"/>
                </a:solidFill>
              </a:rPr>
              <a:t>Short counts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dirty="0"/>
              <a:t>(</a:t>
            </a:r>
            <a:r>
              <a:rPr lang="en-US" b="1" dirty="0" err="1">
                <a:latin typeface="Courier New" pitchFamily="49" charset="0"/>
              </a:rPr>
              <a:t>nbytes</a:t>
            </a:r>
            <a:r>
              <a:rPr lang="en-US" b="1" dirty="0">
                <a:latin typeface="Courier New" pitchFamily="49" charset="0"/>
              </a:rPr>
              <a:t> &lt; </a:t>
            </a:r>
            <a:r>
              <a:rPr lang="en-US" b="1" dirty="0" err="1">
                <a:latin typeface="Courier New" pitchFamily="49" charset="0"/>
              </a:rPr>
              <a:t>readSize</a:t>
            </a:r>
            <a:r>
              <a:rPr lang="en-US" dirty="0"/>
              <a:t>) 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Not errors!! E.g. file is only 500 bytes long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834424" y="1524000"/>
            <a:ext cx="4423376" cy="255454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char </a:t>
            </a:r>
            <a:r>
              <a:rPr lang="en-US" sz="1600" dirty="0" err="1">
                <a:latin typeface="Courier New" pitchFamily="49" charset="0"/>
              </a:rPr>
              <a:t>buf</a:t>
            </a:r>
            <a:r>
              <a:rPr lang="en-US" sz="1600" dirty="0">
                <a:latin typeface="Courier New" pitchFamily="49" charset="0"/>
              </a:rPr>
              <a:t>[1000]; </a:t>
            </a:r>
          </a:p>
          <a:p>
            <a:pPr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fd</a:t>
            </a:r>
            <a:r>
              <a:rPr lang="en-US" sz="1600" dirty="0">
                <a:latin typeface="Courier New" pitchFamily="49" charset="0"/>
              </a:rPr>
              <a:t>; </a:t>
            </a:r>
          </a:p>
          <a:p>
            <a:pPr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nbytes</a:t>
            </a:r>
            <a:r>
              <a:rPr lang="en-US" sz="1600" dirty="0">
                <a:latin typeface="Courier New" pitchFamily="49" charset="0"/>
              </a:rPr>
              <a:t>;   </a:t>
            </a:r>
          </a:p>
          <a:p>
            <a:pPr>
              <a:lnSpc>
                <a:spcPct val="100000"/>
              </a:lnSpc>
            </a:pPr>
            <a:endParaRPr lang="en-US" sz="1600" dirty="0">
              <a:latin typeface="Courier New" pitchFamily="49" charset="0"/>
            </a:endParaRPr>
          </a:p>
          <a:p>
            <a:pPr>
              <a:lnSpc>
                <a:spcPct val="100000"/>
              </a:lnSpc>
            </a:pPr>
            <a:r>
              <a:rPr lang="en-US" sz="1600" dirty="0" err="1">
                <a:solidFill>
                  <a:srgbClr val="FF0000"/>
                </a:solidFill>
                <a:latin typeface="Courier New" pitchFamily="49" charset="0"/>
              </a:rPr>
              <a:t>nbytes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 </a:t>
            </a:r>
            <a:r>
              <a:rPr lang="en-US" sz="1600" dirty="0">
                <a:latin typeface="Courier New" pitchFamily="49" charset="0"/>
              </a:rPr>
              <a:t>= 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read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solidFill>
                  <a:srgbClr val="FF0000"/>
                </a:solidFill>
                <a:latin typeface="Courier New" pitchFamily="49" charset="0"/>
              </a:rPr>
              <a:t>fd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buf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1000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>
              <a:lnSpc>
                <a:spcPct val="100000"/>
              </a:lnSpc>
            </a:pPr>
            <a:endParaRPr lang="en-US" sz="1600" dirty="0" err="1">
              <a:latin typeface="Courier New" pitchFamily="49" charset="0"/>
            </a:endParaRP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if (</a:t>
            </a:r>
            <a:r>
              <a:rPr lang="en-US" sz="1600" dirty="0" err="1">
                <a:latin typeface="Courier New" pitchFamily="49" charset="0"/>
              </a:rPr>
              <a:t>nbytes</a:t>
            </a:r>
            <a:r>
              <a:rPr lang="en-US" sz="1600" dirty="0">
                <a:latin typeface="Courier New" pitchFamily="49" charset="0"/>
              </a:rPr>
              <a:t> &lt; 0) {</a:t>
            </a:r>
          </a:p>
          <a:p>
            <a:pPr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   perror("read");</a:t>
            </a:r>
          </a:p>
          <a:p>
            <a:pPr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   exit(1);</a:t>
            </a:r>
          </a:p>
          <a:p>
            <a:pPr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873701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34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34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34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34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932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7592093" cy="762000"/>
          </a:xfrm>
        </p:spPr>
        <p:txBody>
          <a:bodyPr/>
          <a:lstStyle/>
          <a:p>
            <a:r>
              <a:rPr lang="en-US" dirty="0"/>
              <a:t>Dealing with short counts</a:t>
            </a:r>
          </a:p>
        </p:txBody>
      </p:sp>
      <p:sp>
        <p:nvSpPr>
          <p:cNvPr id="63693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88637" y="1295400"/>
            <a:ext cx="7896225" cy="497205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Put simply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You want to read N bytes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OS returns </a:t>
            </a:r>
            <a:r>
              <a:rPr lang="en-US" b="1" dirty="0">
                <a:solidFill>
                  <a:srgbClr val="FF0000"/>
                </a:solidFill>
              </a:rPr>
              <a:t>less than</a:t>
            </a:r>
            <a:r>
              <a:rPr lang="en-US" dirty="0">
                <a:solidFill>
                  <a:srgbClr val="FF0000"/>
                </a:solidFill>
              </a:rPr>
              <a:t> N bytes</a:t>
            </a:r>
          </a:p>
          <a:p>
            <a:r>
              <a:rPr lang="en-US" dirty="0"/>
              <a:t>Short counts can occur in these situations:</a:t>
            </a:r>
          </a:p>
          <a:p>
            <a:pPr lvl="1"/>
            <a:r>
              <a:rPr lang="en-US" dirty="0"/>
              <a:t>Encountering (end-of-file) EOF on reads</a:t>
            </a:r>
          </a:p>
          <a:p>
            <a:pPr lvl="1"/>
            <a:r>
              <a:rPr lang="en-US" dirty="0"/>
              <a:t>Reading text lines from a terminal</a:t>
            </a:r>
          </a:p>
          <a:p>
            <a:pPr lvl="1"/>
            <a:r>
              <a:rPr lang="en-US" dirty="0"/>
              <a:t>Reading and writing network sockets or Unix pipes</a:t>
            </a:r>
          </a:p>
          <a:p>
            <a:r>
              <a:rPr lang="en-US" dirty="0"/>
              <a:t>Short counts </a:t>
            </a:r>
            <a:r>
              <a:rPr lang="en-US" dirty="0">
                <a:solidFill>
                  <a:srgbClr val="FF0000"/>
                </a:solidFill>
              </a:rPr>
              <a:t>never</a:t>
            </a:r>
            <a:r>
              <a:rPr lang="en-US" dirty="0"/>
              <a:t> occur in these situations:</a:t>
            </a:r>
          </a:p>
          <a:p>
            <a:pPr lvl="1"/>
            <a:r>
              <a:rPr lang="en-US" dirty="0"/>
              <a:t>Reading from disk files (except for EOF)</a:t>
            </a:r>
          </a:p>
          <a:p>
            <a:pPr lvl="1"/>
            <a:r>
              <a:rPr lang="en-US" dirty="0"/>
              <a:t>Writing to disk files</a:t>
            </a:r>
          </a:p>
          <a:p>
            <a:r>
              <a:rPr lang="en-US" dirty="0"/>
              <a:t>One way to deal with short counts in your code:</a:t>
            </a:r>
          </a:p>
          <a:p>
            <a:pPr lvl="1"/>
            <a:r>
              <a:rPr lang="en-US" dirty="0"/>
              <a:t>Use the RIO (Robust I/O) package from your textbook’s </a:t>
            </a:r>
            <a:r>
              <a:rPr lang="en-US" b="1" dirty="0" err="1">
                <a:latin typeface="Courier New" pitchFamily="49" charset="0"/>
              </a:rPr>
              <a:t>csapp.c</a:t>
            </a:r>
            <a:r>
              <a:rPr lang="en-US" b="1" dirty="0"/>
              <a:t> </a:t>
            </a:r>
            <a:r>
              <a:rPr lang="en-US" dirty="0"/>
              <a:t>file (Appendix B)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C73A0527-0275-AC41-83C1-66CE5C8E74A2}"/>
              </a:ext>
            </a:extLst>
          </p:cNvPr>
          <p:cNvSpPr/>
          <p:nvPr/>
        </p:nvSpPr>
        <p:spPr>
          <a:xfrm>
            <a:off x="6891398" y="3767345"/>
            <a:ext cx="2282419" cy="752090"/>
          </a:xfrm>
          <a:prstGeom prst="roundRect">
            <a:avLst/>
          </a:prstGeom>
          <a:solidFill>
            <a:srgbClr val="800000"/>
          </a:solidFill>
          <a:ln w="28575" cap="flat" cmpd="sng" algn="ctr">
            <a:noFill/>
            <a:prstDash val="solid"/>
          </a:ln>
          <a:effectLst/>
        </p:spPr>
        <p:txBody>
          <a:bodyPr t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"/>
                <a:ea typeface="+mn-ea"/>
                <a:cs typeface="Gill Sans"/>
              </a:rPr>
              <a:t>FYI only</a:t>
            </a:r>
          </a:p>
        </p:txBody>
      </p:sp>
    </p:spTree>
    <p:extLst>
      <p:ext uri="{BB962C8B-B14F-4D97-AF65-F5344CB8AC3E}">
        <p14:creationId xmlns:p14="http://schemas.microsoft.com/office/powerpoint/2010/main" val="3414658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Buffering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rgbClr val="7F7F7F"/>
                </a:solidFill>
              </a:rPr>
              <a:t>In book: robust I/O package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716963" cy="781050"/>
          </a:xfrm>
        </p:spPr>
        <p:txBody>
          <a:bodyPr/>
          <a:lstStyle/>
          <a:p>
            <a:r>
              <a:rPr lang="en-US" dirty="0"/>
              <a:t>Unix Files and I/</a:t>
            </a:r>
            <a:r>
              <a:rPr lang="en-US" dirty="0" err="1"/>
              <a:t>Os</a:t>
            </a:r>
            <a:endParaRPr lang="en-US" dirty="0"/>
          </a:p>
        </p:txBody>
      </p:sp>
      <p:sp>
        <p:nvSpPr>
          <p:cNvPr id="75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8808" y="1510764"/>
            <a:ext cx="6961695" cy="4876800"/>
          </a:xfrm>
        </p:spPr>
        <p:txBody>
          <a:bodyPr/>
          <a:lstStyle/>
          <a:p>
            <a:r>
              <a:rPr lang="en-US" dirty="0"/>
              <a:t>OS provides </a:t>
            </a:r>
            <a:r>
              <a:rPr lang="en-US" dirty="0">
                <a:solidFill>
                  <a:srgbClr val="FF0000"/>
                </a:solidFill>
              </a:rPr>
              <a:t>abstraction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b="1" dirty="0"/>
              <a:t>Processes</a:t>
            </a:r>
            <a:r>
              <a:rPr lang="en-US" dirty="0"/>
              <a:t> abstracts the processors</a:t>
            </a:r>
          </a:p>
          <a:p>
            <a:pPr lvl="2"/>
            <a:r>
              <a:rPr lang="en-US" b="1" dirty="0"/>
              <a:t>You: </a:t>
            </a:r>
            <a:r>
              <a:rPr lang="en-US" dirty="0"/>
              <a:t>simply just run processes</a:t>
            </a:r>
          </a:p>
          <a:p>
            <a:pPr lvl="2"/>
            <a:r>
              <a:rPr lang="en-US" b="1" dirty="0"/>
              <a:t>OS: </a:t>
            </a:r>
            <a:r>
              <a:rPr lang="en-US" dirty="0"/>
              <a:t>set up all the details, loading program to memory, set up process control block, context switching, etc. etc.</a:t>
            </a:r>
          </a:p>
          <a:p>
            <a:pPr lvl="2"/>
            <a:endParaRPr lang="en-US" dirty="0"/>
          </a:p>
          <a:p>
            <a:pPr lvl="1"/>
            <a:r>
              <a:rPr lang="en-US" b="1" dirty="0"/>
              <a:t>Files</a:t>
            </a:r>
            <a:r>
              <a:rPr lang="en-US" dirty="0"/>
              <a:t> abstracts the </a:t>
            </a:r>
            <a:r>
              <a:rPr lang="en-US" b="1" dirty="0">
                <a:solidFill>
                  <a:srgbClr val="FF0000"/>
                </a:solidFill>
              </a:rPr>
              <a:t>storage(disk/</a:t>
            </a:r>
            <a:r>
              <a:rPr lang="en-US" b="1" dirty="0" err="1">
                <a:solidFill>
                  <a:srgbClr val="FF0000"/>
                </a:solidFill>
              </a:rPr>
              <a:t>ssd</a:t>
            </a:r>
            <a:r>
              <a:rPr lang="en-US" b="1" dirty="0">
                <a:solidFill>
                  <a:srgbClr val="FF0000"/>
                </a:solidFill>
              </a:rPr>
              <a:t>/</a:t>
            </a:r>
            <a:r>
              <a:rPr lang="en-US" b="1" dirty="0" err="1">
                <a:solidFill>
                  <a:srgbClr val="FF0000"/>
                </a:solidFill>
              </a:rPr>
              <a:t>cloudStore</a:t>
            </a:r>
            <a:r>
              <a:rPr lang="en-US" b="1" dirty="0">
                <a:solidFill>
                  <a:srgbClr val="FF0000"/>
                </a:solidFill>
              </a:rPr>
              <a:t>/etc.)</a:t>
            </a:r>
          </a:p>
          <a:p>
            <a:pPr lvl="2"/>
            <a:r>
              <a:rPr lang="en-US" b="1" dirty="0"/>
              <a:t>You: </a:t>
            </a:r>
            <a:r>
              <a:rPr lang="en-US" dirty="0"/>
              <a:t>simply open/read/write/close files</a:t>
            </a:r>
          </a:p>
          <a:p>
            <a:pPr lvl="2"/>
            <a:r>
              <a:rPr lang="en-US" b="1" dirty="0"/>
              <a:t>OS: </a:t>
            </a:r>
            <a:r>
              <a:rPr lang="en-US" dirty="0"/>
              <a:t>manage bit locations on the storage hardware, provide a consistent interface (file system calls) for users</a:t>
            </a:r>
          </a:p>
          <a:p>
            <a:pPr lvl="4"/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4600" y="5064480"/>
            <a:ext cx="1098110" cy="1093230"/>
          </a:xfrm>
          <a:prstGeom prst="rect">
            <a:avLst/>
          </a:prstGeom>
        </p:spPr>
      </p:pic>
      <p:sp>
        <p:nvSpPr>
          <p:cNvPr id="15" name="Cloud 14"/>
          <p:cNvSpPr/>
          <p:nvPr/>
        </p:nvSpPr>
        <p:spPr>
          <a:xfrm>
            <a:off x="7711060" y="3614266"/>
            <a:ext cx="1386903" cy="953425"/>
          </a:xfrm>
          <a:prstGeom prst="cloud">
            <a:avLst/>
          </a:prstGeom>
          <a:solidFill>
            <a:schemeClr val="bg2"/>
          </a:solidFill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0" dirty="0" err="1">
                <a:solidFill>
                  <a:srgbClr val="000000"/>
                </a:solidFill>
                <a:latin typeface="Gill Sans"/>
                <a:cs typeface="Gill Sans"/>
              </a:rPr>
              <a:t>Dropbox</a:t>
            </a:r>
            <a:endParaRPr lang="en-US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29728" y="4835880"/>
            <a:ext cx="128344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1" hangingPunct="1">
              <a:spcBef>
                <a:spcPct val="20000"/>
              </a:spcBef>
              <a:buClr>
                <a:srgbClr val="990000"/>
              </a:buClr>
              <a:buSzPct val="60000"/>
            </a:pPr>
            <a:r>
              <a:rPr lang="en-US" sz="1400" kern="0" dirty="0">
                <a:solidFill>
                  <a:srgbClr val="000000"/>
                </a:solidFill>
                <a:latin typeface="Calibri" pitchFamily="34" charset="0"/>
              </a:rPr>
              <a:t>Open(</a:t>
            </a:r>
            <a:r>
              <a:rPr lang="en-US" sz="1400" kern="0" dirty="0" err="1">
                <a:solidFill>
                  <a:srgbClr val="FF0000"/>
                </a:solidFill>
                <a:latin typeface="Calibri" pitchFamily="34" charset="0"/>
              </a:rPr>
              <a:t>localfile</a:t>
            </a:r>
            <a:r>
              <a:rPr lang="en-US" sz="1400" kern="0" dirty="0">
                <a:solidFill>
                  <a:srgbClr val="000000"/>
                </a:solidFill>
                <a:latin typeface="Calibri" pitchFamily="34" charset="0"/>
              </a:rPr>
              <a:t>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177656" y="3306489"/>
            <a:ext cx="18622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1" hangingPunct="1">
              <a:spcBef>
                <a:spcPct val="20000"/>
              </a:spcBef>
              <a:buClr>
                <a:srgbClr val="990000"/>
              </a:buClr>
              <a:buSzPct val="60000"/>
            </a:pPr>
            <a:r>
              <a:rPr lang="en-US" sz="1400" kern="0" dirty="0">
                <a:solidFill>
                  <a:srgbClr val="000000"/>
                </a:solidFill>
                <a:latin typeface="Calibri" pitchFamily="34" charset="0"/>
              </a:rPr>
              <a:t>Open(</a:t>
            </a:r>
            <a:r>
              <a:rPr lang="en-US" sz="1400" kern="0" dirty="0">
                <a:solidFill>
                  <a:srgbClr val="FF0000"/>
                </a:solidFill>
                <a:latin typeface="Calibri" pitchFamily="34" charset="0"/>
              </a:rPr>
              <a:t>…/</a:t>
            </a:r>
            <a:r>
              <a:rPr lang="en-US" sz="1400" kern="0" dirty="0" err="1">
                <a:solidFill>
                  <a:srgbClr val="FF0000"/>
                </a:solidFill>
                <a:latin typeface="Calibri" pitchFamily="34" charset="0"/>
              </a:rPr>
              <a:t>Dropbox</a:t>
            </a:r>
            <a:r>
              <a:rPr lang="en-US" sz="1400" kern="0" dirty="0">
                <a:solidFill>
                  <a:srgbClr val="FF0000"/>
                </a:solidFill>
                <a:latin typeface="Calibri" pitchFamily="34" charset="0"/>
              </a:rPr>
              <a:t>/file</a:t>
            </a:r>
            <a:r>
              <a:rPr lang="en-US" sz="1400" kern="0" dirty="0">
                <a:solidFill>
                  <a:srgbClr val="000000"/>
                </a:solidFill>
                <a:latin typeface="Calibri" pitchFamily="34" charset="0"/>
              </a:rPr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50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5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505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5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505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" grpId="0"/>
      <p:bldP spid="1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read() vs. </a:t>
            </a:r>
            <a:r>
              <a:rPr lang="en-US" dirty="0" err="1"/>
              <a:t>rio_read</a:t>
            </a:r>
            <a:r>
              <a:rPr lang="en-US" dirty="0"/>
              <a:t>()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2447925"/>
          </a:xfrm>
        </p:spPr>
        <p:txBody>
          <a:bodyPr/>
          <a:lstStyle/>
          <a:p>
            <a:r>
              <a:rPr lang="en-US" dirty="0"/>
              <a:t>Simple example:</a:t>
            </a:r>
          </a:p>
          <a:p>
            <a:pPr lvl="1"/>
            <a:r>
              <a:rPr lang="en-US" dirty="0"/>
              <a:t>A big file contains a </a:t>
            </a:r>
            <a:r>
              <a:rPr lang="en-US" b="1" dirty="0"/>
              <a:t>list of 16-digit (16-char/byte) </a:t>
            </a:r>
            <a:r>
              <a:rPr lang="en-US" dirty="0"/>
              <a:t>numbers</a:t>
            </a:r>
          </a:p>
          <a:p>
            <a:pPr lvl="1"/>
            <a:r>
              <a:rPr lang="en-US" dirty="0"/>
              <a:t>Boss: “compute the total!!!”</a:t>
            </a:r>
          </a:p>
          <a:p>
            <a:r>
              <a:rPr lang="en-US" dirty="0"/>
              <a:t>My read()</a:t>
            </a:r>
          </a:p>
          <a:p>
            <a:pPr lvl="1"/>
            <a:r>
              <a:rPr lang="en-US" dirty="0"/>
              <a:t>One read system call for every 16-byte read!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If file is big? </a:t>
            </a:r>
            <a:r>
              <a:rPr lang="en-US" dirty="0"/>
              <a:t> 16 MB </a:t>
            </a:r>
            <a:r>
              <a:rPr lang="en-US" dirty="0">
                <a:sym typeface="Wingdings"/>
              </a:rPr>
              <a:t> 1+ million system calls. Good/bad</a:t>
            </a:r>
            <a:r>
              <a:rPr lang="en-US" b="1" dirty="0">
                <a:solidFill>
                  <a:srgbClr val="FF0000"/>
                </a:solidFill>
                <a:sym typeface="Wingdings"/>
              </a:rPr>
              <a:t>?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en-US" dirty="0" err="1"/>
              <a:t>rio_read</a:t>
            </a:r>
            <a:r>
              <a:rPr lang="en-US" dirty="0"/>
              <a:t>()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Buffering</a:t>
            </a:r>
            <a:r>
              <a:rPr lang="en-US" b="1" dirty="0"/>
              <a:t>! </a:t>
            </a:r>
          </a:p>
          <a:p>
            <a:pPr lvl="1"/>
            <a:r>
              <a:rPr lang="en-US" dirty="0"/>
              <a:t>Read </a:t>
            </a:r>
            <a:r>
              <a:rPr lang="en-US" dirty="0">
                <a:solidFill>
                  <a:srgbClr val="FF0000"/>
                </a:solidFill>
              </a:rPr>
              <a:t>8 KB </a:t>
            </a:r>
            <a:r>
              <a:rPr lang="en-US" dirty="0"/>
              <a:t>(8192 bytes) </a:t>
            </a:r>
            <a:r>
              <a:rPr lang="en-US" dirty="0">
                <a:solidFill>
                  <a:srgbClr val="FF0000"/>
                </a:solidFill>
              </a:rPr>
              <a:t>per read system call</a:t>
            </a:r>
            <a:r>
              <a:rPr lang="en-US" dirty="0"/>
              <a:t>, but </a:t>
            </a:r>
            <a:r>
              <a:rPr lang="en-US" dirty="0">
                <a:solidFill>
                  <a:srgbClr val="FF0000"/>
                </a:solidFill>
              </a:rPr>
              <a:t>return to caller 16 bytes</a:t>
            </a:r>
            <a:r>
              <a:rPr lang="en-US" dirty="0"/>
              <a:t> at a time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9776" y="5334000"/>
            <a:ext cx="3441204" cy="1077218"/>
          </a:xfrm>
          <a:prstGeom prst="rect">
            <a:avLst/>
          </a:prstGeom>
          <a:solidFill>
            <a:srgbClr val="E9E1C9"/>
          </a:solidFill>
          <a:ln w="28575" cmpd="sng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Monaco"/>
                <a:cs typeface="Monaco"/>
              </a:rPr>
              <a:t>int</a:t>
            </a:r>
            <a:r>
              <a:rPr lang="en-US" sz="1600" dirty="0">
                <a:latin typeface="Monaco"/>
                <a:cs typeface="Monaco"/>
              </a:rPr>
              <a:t> total = 0;</a:t>
            </a:r>
          </a:p>
          <a:p>
            <a:r>
              <a:rPr lang="en-US" sz="1600" dirty="0">
                <a:latin typeface="Monaco"/>
                <a:cs typeface="Monaco"/>
              </a:rPr>
              <a:t>while (</a:t>
            </a:r>
            <a:r>
              <a:rPr lang="en-US" sz="1600" dirty="0">
                <a:solidFill>
                  <a:srgbClr val="FF0000"/>
                </a:solidFill>
                <a:latin typeface="Monaco"/>
                <a:cs typeface="Monaco"/>
              </a:rPr>
              <a:t>read</a:t>
            </a:r>
            <a:r>
              <a:rPr lang="en-US" sz="1600" dirty="0">
                <a:latin typeface="Monaco"/>
                <a:cs typeface="Monaco"/>
              </a:rPr>
              <a:t>(</a:t>
            </a:r>
            <a:r>
              <a:rPr lang="en-US" sz="1600" dirty="0">
                <a:solidFill>
                  <a:srgbClr val="FF0000"/>
                </a:solidFill>
                <a:latin typeface="Monaco"/>
                <a:cs typeface="Monaco"/>
              </a:rPr>
              <a:t>fd</a:t>
            </a:r>
            <a:r>
              <a:rPr lang="en-US" sz="1600" dirty="0">
                <a:latin typeface="Monaco"/>
                <a:cs typeface="Monaco"/>
              </a:rPr>
              <a:t>,buf,</a:t>
            </a:r>
            <a:r>
              <a:rPr lang="en-US" sz="1600" dirty="0">
                <a:solidFill>
                  <a:srgbClr val="FF0000"/>
                </a:solidFill>
                <a:latin typeface="Monaco"/>
                <a:cs typeface="Monaco"/>
              </a:rPr>
              <a:t>16</a:t>
            </a:r>
            <a:r>
              <a:rPr lang="en-US" sz="1600" dirty="0">
                <a:latin typeface="Monaco"/>
                <a:cs typeface="Monaco"/>
              </a:rPr>
              <a:t>)) {</a:t>
            </a:r>
          </a:p>
          <a:p>
            <a:r>
              <a:rPr lang="en-US" sz="1600" dirty="0">
                <a:latin typeface="Monaco"/>
                <a:cs typeface="Monaco"/>
              </a:rPr>
              <a:t>  total += </a:t>
            </a:r>
            <a:r>
              <a:rPr lang="en-US" sz="1600" dirty="0" err="1">
                <a:latin typeface="Monaco"/>
                <a:cs typeface="Monaco"/>
              </a:rPr>
              <a:t>atoi</a:t>
            </a:r>
            <a:r>
              <a:rPr lang="en-US" sz="1600" dirty="0">
                <a:latin typeface="Monaco"/>
                <a:cs typeface="Monaco"/>
              </a:rPr>
              <a:t>(</a:t>
            </a:r>
            <a:r>
              <a:rPr lang="en-US" sz="1600" dirty="0" err="1">
                <a:latin typeface="Monaco"/>
                <a:cs typeface="Monaco"/>
              </a:rPr>
              <a:t>buf</a:t>
            </a:r>
            <a:r>
              <a:rPr lang="en-US" sz="1600" dirty="0">
                <a:latin typeface="Monaco"/>
                <a:cs typeface="Monaco"/>
              </a:rPr>
              <a:t>); </a:t>
            </a:r>
          </a:p>
          <a:p>
            <a:r>
              <a:rPr lang="en-US" sz="1600" dirty="0">
                <a:latin typeface="Monaco"/>
                <a:cs typeface="Monaco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95800" y="4867427"/>
            <a:ext cx="4203204" cy="1569660"/>
          </a:xfrm>
          <a:prstGeom prst="rect">
            <a:avLst/>
          </a:prstGeom>
          <a:solidFill>
            <a:srgbClr val="E9E1C9"/>
          </a:solidFill>
          <a:ln w="28575" cmpd="sng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Monaco"/>
                <a:cs typeface="Monaco"/>
              </a:rPr>
              <a:t>int</a:t>
            </a:r>
            <a:r>
              <a:rPr lang="en-US" sz="1600" dirty="0">
                <a:latin typeface="Monaco"/>
                <a:cs typeface="Monaco"/>
              </a:rPr>
              <a:t> total = 0;</a:t>
            </a:r>
          </a:p>
          <a:p>
            <a:r>
              <a:rPr lang="en-US" sz="1600" dirty="0" err="1">
                <a:solidFill>
                  <a:srgbClr val="FF0000"/>
                </a:solidFill>
                <a:latin typeface="Monaco"/>
                <a:cs typeface="Monaco"/>
              </a:rPr>
              <a:t>rio_t</a:t>
            </a:r>
            <a:r>
              <a:rPr lang="en-US" sz="1600" dirty="0">
                <a:solidFill>
                  <a:srgbClr val="FF0000"/>
                </a:solidFill>
                <a:latin typeface="Monaco"/>
                <a:cs typeface="Monaco"/>
              </a:rPr>
              <a:t> *</a:t>
            </a:r>
            <a:r>
              <a:rPr lang="en-US" sz="1600" dirty="0" err="1">
                <a:solidFill>
                  <a:srgbClr val="FF0000"/>
                </a:solidFill>
                <a:latin typeface="Monaco"/>
                <a:cs typeface="Monaco"/>
              </a:rPr>
              <a:t>rp</a:t>
            </a:r>
            <a:r>
              <a:rPr lang="en-US" sz="1600" dirty="0">
                <a:solidFill>
                  <a:srgbClr val="FF0000"/>
                </a:solidFill>
                <a:latin typeface="Monaco"/>
                <a:cs typeface="Monaco"/>
              </a:rPr>
              <a:t> </a:t>
            </a:r>
            <a:r>
              <a:rPr lang="en-US" sz="1600" dirty="0">
                <a:latin typeface="Monaco"/>
                <a:cs typeface="Monaco"/>
              </a:rPr>
              <a:t>= </a:t>
            </a:r>
            <a:r>
              <a:rPr lang="en-US" sz="1600" dirty="0" err="1">
                <a:latin typeface="Monaco"/>
                <a:cs typeface="Monaco"/>
              </a:rPr>
              <a:t>malloc</a:t>
            </a:r>
            <a:r>
              <a:rPr lang="en-US" sz="1600" dirty="0">
                <a:latin typeface="Monaco"/>
                <a:cs typeface="Monaco"/>
              </a:rPr>
              <a:t>(</a:t>
            </a:r>
            <a:r>
              <a:rPr lang="en-US" sz="1600" dirty="0" err="1">
                <a:latin typeface="Monaco"/>
                <a:cs typeface="Monaco"/>
              </a:rPr>
              <a:t>rio_t</a:t>
            </a:r>
            <a:r>
              <a:rPr lang="en-US" sz="1600" dirty="0">
                <a:latin typeface="Monaco"/>
                <a:cs typeface="Monaco"/>
              </a:rPr>
              <a:t>);</a:t>
            </a:r>
          </a:p>
          <a:p>
            <a:r>
              <a:rPr lang="en-US" sz="1600" dirty="0">
                <a:latin typeface="Monaco"/>
                <a:cs typeface="Monaco"/>
              </a:rPr>
              <a:t>…</a:t>
            </a:r>
          </a:p>
          <a:p>
            <a:r>
              <a:rPr lang="en-US" sz="1600" dirty="0">
                <a:latin typeface="Monaco"/>
                <a:cs typeface="Monaco"/>
              </a:rPr>
              <a:t>while (</a:t>
            </a:r>
            <a:r>
              <a:rPr lang="en-US" sz="1600" dirty="0" err="1">
                <a:solidFill>
                  <a:srgbClr val="FF0000"/>
                </a:solidFill>
                <a:latin typeface="Monaco"/>
                <a:cs typeface="Monaco"/>
              </a:rPr>
              <a:t>rio_read</a:t>
            </a:r>
            <a:r>
              <a:rPr lang="en-US" sz="1600" dirty="0">
                <a:latin typeface="Monaco"/>
                <a:cs typeface="Monaco"/>
              </a:rPr>
              <a:t>(</a:t>
            </a:r>
            <a:r>
              <a:rPr lang="en-US" sz="1600" dirty="0">
                <a:solidFill>
                  <a:srgbClr val="FF0000"/>
                </a:solidFill>
                <a:latin typeface="Monaco"/>
                <a:cs typeface="Monaco"/>
              </a:rPr>
              <a:t>rp</a:t>
            </a:r>
            <a:r>
              <a:rPr lang="en-US" sz="1600" dirty="0">
                <a:latin typeface="Monaco"/>
                <a:cs typeface="Monaco"/>
              </a:rPr>
              <a:t>,buf,</a:t>
            </a:r>
            <a:r>
              <a:rPr lang="en-US" sz="1600" dirty="0">
                <a:solidFill>
                  <a:srgbClr val="FF0000"/>
                </a:solidFill>
                <a:latin typeface="Monaco"/>
                <a:cs typeface="Monaco"/>
              </a:rPr>
              <a:t>16</a:t>
            </a:r>
            <a:r>
              <a:rPr lang="en-US" sz="1600" dirty="0">
                <a:latin typeface="Monaco"/>
                <a:cs typeface="Monaco"/>
              </a:rPr>
              <a:t>)) {</a:t>
            </a:r>
          </a:p>
          <a:p>
            <a:r>
              <a:rPr lang="en-US" sz="1600" dirty="0">
                <a:latin typeface="Monaco"/>
                <a:cs typeface="Monaco"/>
              </a:rPr>
              <a:t>  total += </a:t>
            </a:r>
            <a:r>
              <a:rPr lang="en-US" sz="1600" dirty="0" err="1">
                <a:latin typeface="Monaco"/>
                <a:cs typeface="Monaco"/>
              </a:rPr>
              <a:t>atoi</a:t>
            </a:r>
            <a:r>
              <a:rPr lang="en-US" sz="1600" dirty="0">
                <a:latin typeface="Monaco"/>
                <a:cs typeface="Monaco"/>
              </a:rPr>
              <a:t>(</a:t>
            </a:r>
            <a:r>
              <a:rPr lang="en-US" sz="1600" dirty="0" err="1">
                <a:latin typeface="Monaco"/>
                <a:cs typeface="Monaco"/>
              </a:rPr>
              <a:t>buf</a:t>
            </a:r>
            <a:r>
              <a:rPr lang="en-US" sz="1600" dirty="0">
                <a:latin typeface="Monaco"/>
                <a:cs typeface="Monaco"/>
              </a:rPr>
              <a:t>); </a:t>
            </a:r>
          </a:p>
          <a:p>
            <a:r>
              <a:rPr lang="en-US" sz="1600" dirty="0">
                <a:latin typeface="Monaco"/>
                <a:cs typeface="Monaco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405640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990600"/>
            <a:ext cx="7239000" cy="3293209"/>
          </a:xfrm>
          <a:prstGeom prst="rect">
            <a:avLst/>
          </a:prstGeom>
          <a:solidFill>
            <a:srgbClr val="E9E1C9"/>
          </a:solidFill>
          <a:ln w="28575" cmpd="sng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Monaco"/>
                <a:cs typeface="Monaco"/>
              </a:rPr>
              <a:t>int</a:t>
            </a:r>
            <a:r>
              <a:rPr lang="en-US" sz="1600" dirty="0">
                <a:latin typeface="Monaco"/>
                <a:cs typeface="Monaco"/>
              </a:rPr>
              <a:t> total = 0;</a:t>
            </a:r>
          </a:p>
          <a:p>
            <a:r>
              <a:rPr lang="en-US" sz="1600" dirty="0" err="1">
                <a:solidFill>
                  <a:srgbClr val="FF0000"/>
                </a:solidFill>
                <a:latin typeface="Monaco"/>
                <a:cs typeface="Monaco"/>
              </a:rPr>
              <a:t>rio_t</a:t>
            </a:r>
            <a:r>
              <a:rPr lang="en-US" sz="1600" dirty="0">
                <a:solidFill>
                  <a:srgbClr val="FF0000"/>
                </a:solidFill>
                <a:latin typeface="Monaco"/>
                <a:cs typeface="Monaco"/>
              </a:rPr>
              <a:t> *</a:t>
            </a:r>
            <a:r>
              <a:rPr lang="en-US" sz="1600" dirty="0" err="1">
                <a:solidFill>
                  <a:srgbClr val="FF0000"/>
                </a:solidFill>
                <a:latin typeface="Monaco"/>
                <a:cs typeface="Monaco"/>
              </a:rPr>
              <a:t>rp</a:t>
            </a:r>
            <a:r>
              <a:rPr lang="en-US" sz="1600" dirty="0">
                <a:solidFill>
                  <a:srgbClr val="FF0000"/>
                </a:solidFill>
                <a:latin typeface="Monaco"/>
                <a:cs typeface="Monaco"/>
              </a:rPr>
              <a:t> </a:t>
            </a:r>
            <a:r>
              <a:rPr lang="en-US" sz="1600" dirty="0">
                <a:latin typeface="Monaco"/>
                <a:cs typeface="Monaco"/>
              </a:rPr>
              <a:t>= </a:t>
            </a:r>
            <a:r>
              <a:rPr lang="en-US" sz="1600" dirty="0" err="1">
                <a:latin typeface="Monaco"/>
                <a:cs typeface="Monaco"/>
              </a:rPr>
              <a:t>malloc</a:t>
            </a:r>
            <a:r>
              <a:rPr lang="en-US" sz="1600" dirty="0">
                <a:latin typeface="Monaco"/>
                <a:cs typeface="Monaco"/>
              </a:rPr>
              <a:t>(</a:t>
            </a:r>
            <a:r>
              <a:rPr lang="en-US" sz="1600" dirty="0" err="1">
                <a:latin typeface="Monaco"/>
                <a:cs typeface="Monaco"/>
              </a:rPr>
              <a:t>rio_t</a:t>
            </a:r>
            <a:r>
              <a:rPr lang="en-US" sz="1600" dirty="0">
                <a:latin typeface="Monaco"/>
                <a:cs typeface="Monaco"/>
              </a:rPr>
              <a:t>);</a:t>
            </a:r>
          </a:p>
          <a:p>
            <a:endParaRPr lang="en-US" sz="1600" dirty="0">
              <a:latin typeface="Monaco"/>
              <a:cs typeface="Monaco"/>
            </a:endParaRPr>
          </a:p>
          <a:p>
            <a:r>
              <a:rPr lang="en-US" sz="1600" dirty="0" err="1">
                <a:latin typeface="Monaco"/>
                <a:cs typeface="Monaco"/>
              </a:rPr>
              <a:t>rp</a:t>
            </a:r>
            <a:r>
              <a:rPr lang="en-US" sz="1600" dirty="0">
                <a:solidFill>
                  <a:srgbClr val="FF0000"/>
                </a:solidFill>
                <a:latin typeface="Monaco"/>
                <a:cs typeface="Monaco"/>
              </a:rPr>
              <a:t>-&gt;</a:t>
            </a:r>
            <a:r>
              <a:rPr lang="en-US" sz="1600" dirty="0" err="1">
                <a:solidFill>
                  <a:srgbClr val="FF0000"/>
                </a:solidFill>
                <a:latin typeface="Monaco"/>
                <a:cs typeface="Monaco"/>
              </a:rPr>
              <a:t>fd</a:t>
            </a:r>
            <a:r>
              <a:rPr lang="en-US" sz="1600" dirty="0">
                <a:solidFill>
                  <a:srgbClr val="FF0000"/>
                </a:solidFill>
                <a:latin typeface="Monaco"/>
                <a:cs typeface="Monaco"/>
              </a:rPr>
              <a:t> </a:t>
            </a:r>
            <a:r>
              <a:rPr lang="en-US" sz="1600" dirty="0">
                <a:latin typeface="Monaco"/>
                <a:cs typeface="Monaco"/>
              </a:rPr>
              <a:t>= open(…);</a:t>
            </a:r>
          </a:p>
          <a:p>
            <a:r>
              <a:rPr lang="en-US" sz="1600" dirty="0">
                <a:latin typeface="Monaco"/>
                <a:cs typeface="Monaco"/>
              </a:rPr>
              <a:t>// </a:t>
            </a:r>
            <a:r>
              <a:rPr lang="en-US" sz="1600" dirty="0" err="1">
                <a:latin typeface="Monaco"/>
                <a:cs typeface="Monaco"/>
              </a:rPr>
              <a:t>rp</a:t>
            </a:r>
            <a:r>
              <a:rPr lang="en-US" sz="1600" dirty="0">
                <a:solidFill>
                  <a:srgbClr val="FF0000"/>
                </a:solidFill>
                <a:latin typeface="Monaco"/>
                <a:cs typeface="Monaco"/>
              </a:rPr>
              <a:t>-&gt;buffer[8192] </a:t>
            </a:r>
            <a:r>
              <a:rPr lang="en-US" sz="1600" dirty="0">
                <a:solidFill>
                  <a:srgbClr val="FF0000"/>
                </a:solidFill>
                <a:latin typeface="Monaco"/>
                <a:cs typeface="Monaco"/>
                <a:sym typeface="Wingdings"/>
              </a:rPr>
              <a:t> 8 KB</a:t>
            </a:r>
            <a:endParaRPr lang="en-US" sz="1600" dirty="0">
              <a:solidFill>
                <a:srgbClr val="FF0000"/>
              </a:solidFill>
              <a:latin typeface="Monaco"/>
              <a:cs typeface="Monaco"/>
            </a:endParaRPr>
          </a:p>
          <a:p>
            <a:r>
              <a:rPr lang="en-US" sz="1600" dirty="0">
                <a:latin typeface="Monaco"/>
                <a:cs typeface="Monaco"/>
              </a:rPr>
              <a:t>// “</a:t>
            </a:r>
            <a:r>
              <a:rPr lang="en-US" sz="1600" dirty="0" err="1">
                <a:latin typeface="Monaco"/>
                <a:cs typeface="Monaco"/>
              </a:rPr>
              <a:t>rp</a:t>
            </a:r>
            <a:r>
              <a:rPr lang="en-US" sz="1600" dirty="0">
                <a:latin typeface="Monaco"/>
                <a:cs typeface="Monaco"/>
              </a:rPr>
              <a:t>” is wrapper for </a:t>
            </a:r>
            <a:r>
              <a:rPr lang="en-US" sz="1600" dirty="0" err="1">
                <a:latin typeface="Monaco"/>
                <a:cs typeface="Monaco"/>
              </a:rPr>
              <a:t>fd</a:t>
            </a:r>
            <a:endParaRPr lang="en-US" sz="1600" dirty="0">
              <a:latin typeface="Monaco"/>
              <a:cs typeface="Monaco"/>
            </a:endParaRPr>
          </a:p>
          <a:p>
            <a:r>
              <a:rPr lang="en-US" sz="1600" dirty="0">
                <a:latin typeface="Monaco"/>
                <a:cs typeface="Monaco"/>
              </a:rPr>
              <a:t>// “</a:t>
            </a:r>
            <a:r>
              <a:rPr lang="en-US" sz="1600" dirty="0" err="1">
                <a:latin typeface="Monaco"/>
                <a:cs typeface="Monaco"/>
              </a:rPr>
              <a:t>rio_read</a:t>
            </a:r>
            <a:r>
              <a:rPr lang="en-US" sz="1600" dirty="0">
                <a:latin typeface="Monaco"/>
                <a:cs typeface="Monaco"/>
              </a:rPr>
              <a:t>” is an efficient wrapper for “read”</a:t>
            </a:r>
          </a:p>
          <a:p>
            <a:r>
              <a:rPr lang="en-US" sz="1600" dirty="0">
                <a:latin typeface="Monaco"/>
                <a:cs typeface="Monaco"/>
              </a:rPr>
              <a:t>// see the book, for more</a:t>
            </a:r>
          </a:p>
          <a:p>
            <a:endParaRPr lang="en-US" sz="1600" dirty="0">
              <a:latin typeface="Monaco"/>
              <a:cs typeface="Monaco"/>
            </a:endParaRPr>
          </a:p>
          <a:p>
            <a:endParaRPr lang="en-US" sz="1600" dirty="0">
              <a:latin typeface="Monaco"/>
              <a:cs typeface="Monaco"/>
            </a:endParaRPr>
          </a:p>
          <a:p>
            <a:r>
              <a:rPr lang="en-US" sz="1600" dirty="0">
                <a:latin typeface="Monaco"/>
                <a:cs typeface="Monaco"/>
              </a:rPr>
              <a:t>while (</a:t>
            </a:r>
            <a:r>
              <a:rPr lang="en-US" sz="1600" dirty="0" err="1">
                <a:solidFill>
                  <a:srgbClr val="FF0000"/>
                </a:solidFill>
                <a:latin typeface="Monaco"/>
                <a:cs typeface="Monaco"/>
              </a:rPr>
              <a:t>rio_read</a:t>
            </a:r>
            <a:r>
              <a:rPr lang="en-US" sz="1600" dirty="0">
                <a:latin typeface="Monaco"/>
                <a:cs typeface="Monaco"/>
              </a:rPr>
              <a:t>(</a:t>
            </a:r>
            <a:r>
              <a:rPr lang="en-US" sz="1600" dirty="0">
                <a:solidFill>
                  <a:srgbClr val="FF0000"/>
                </a:solidFill>
                <a:latin typeface="Monaco"/>
                <a:cs typeface="Monaco"/>
              </a:rPr>
              <a:t>rp</a:t>
            </a:r>
            <a:r>
              <a:rPr lang="en-US" sz="1600" dirty="0">
                <a:latin typeface="Monaco"/>
                <a:cs typeface="Monaco"/>
              </a:rPr>
              <a:t>,buf,16)) {</a:t>
            </a:r>
          </a:p>
          <a:p>
            <a:r>
              <a:rPr lang="en-US" sz="1600" dirty="0">
                <a:latin typeface="Monaco"/>
                <a:cs typeface="Monaco"/>
              </a:rPr>
              <a:t>  total += </a:t>
            </a:r>
            <a:r>
              <a:rPr lang="en-US" sz="1600" dirty="0" err="1">
                <a:latin typeface="Monaco"/>
                <a:cs typeface="Monaco"/>
              </a:rPr>
              <a:t>atoi</a:t>
            </a:r>
            <a:r>
              <a:rPr lang="en-US" sz="1600" dirty="0">
                <a:latin typeface="Monaco"/>
                <a:cs typeface="Monaco"/>
              </a:rPr>
              <a:t>(</a:t>
            </a:r>
            <a:r>
              <a:rPr lang="en-US" sz="1600" dirty="0" err="1">
                <a:latin typeface="Monaco"/>
                <a:cs typeface="Monaco"/>
              </a:rPr>
              <a:t>buf</a:t>
            </a:r>
            <a:r>
              <a:rPr lang="en-US" sz="1600" dirty="0">
                <a:latin typeface="Monaco"/>
                <a:cs typeface="Monaco"/>
              </a:rPr>
              <a:t>); </a:t>
            </a:r>
          </a:p>
          <a:p>
            <a:r>
              <a:rPr lang="en-US" sz="1600" dirty="0">
                <a:latin typeface="Monaco"/>
                <a:cs typeface="Monaco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6765675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5-08 at 1.19.0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49" y="650022"/>
            <a:ext cx="6666523" cy="6096000"/>
          </a:xfrm>
          <a:prstGeom prst="rect">
            <a:avLst/>
          </a:prstGeom>
        </p:spPr>
      </p:pic>
      <p:sp>
        <p:nvSpPr>
          <p:cNvPr id="76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7592093" cy="762000"/>
          </a:xfrm>
        </p:spPr>
        <p:txBody>
          <a:bodyPr/>
          <a:lstStyle/>
          <a:p>
            <a:r>
              <a:rPr lang="en-US" dirty="0" err="1"/>
              <a:t>rio_read</a:t>
            </a:r>
            <a:r>
              <a:rPr lang="en-US" dirty="0"/>
              <a:t>, a wrapper of read()</a:t>
            </a:r>
            <a:endParaRPr lang="en-US" dirty="0">
              <a:latin typeface="Courier New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13480" y="6376690"/>
            <a:ext cx="1154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chemeClr val="bg1">
                    <a:lumMod val="50000"/>
                  </a:schemeClr>
                </a:solidFill>
                <a:latin typeface="Courier New"/>
                <a:cs typeface="Courier New"/>
              </a:rPr>
              <a:t>csapp.c</a:t>
            </a:r>
            <a:endParaRPr lang="en-US" sz="1800" dirty="0">
              <a:solidFill>
                <a:schemeClr val="bg1">
                  <a:lumMod val="50000"/>
                </a:schemeClr>
              </a:solidFill>
              <a:latin typeface="Courier New"/>
              <a:cs typeface="Courier Ne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29200" y="909935"/>
            <a:ext cx="1066800" cy="309265"/>
          </a:xfrm>
          <a:prstGeom prst="rect">
            <a:avLst/>
          </a:prstGeom>
          <a:solidFill>
            <a:srgbClr val="FF0000">
              <a:alpha val="27000"/>
            </a:srgbClr>
          </a:solidFill>
          <a:ln w="28575" cmpd="sng">
            <a:solidFill>
              <a:srgbClr val="FF0000"/>
            </a:solidFill>
          </a:ln>
        </p:spPr>
        <p:txBody>
          <a:bodyPr wrap="square" tIns="0" bIns="0" rtlCol="0" anchor="ctr">
            <a:noAutofit/>
          </a:bodyPr>
          <a:lstStyle/>
          <a:p>
            <a:pPr algn="ctr"/>
            <a:endParaRPr lang="en-US" dirty="0">
              <a:latin typeface="Gill Sans"/>
              <a:cs typeface="Gill San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73997" y="779581"/>
            <a:ext cx="1839483" cy="461665"/>
          </a:xfrm>
          <a:prstGeom prst="rect">
            <a:avLst/>
          </a:prstGeom>
          <a:noFill/>
          <a:ln w="28575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0" dirty="0">
                <a:solidFill>
                  <a:srgbClr val="FF0000"/>
                </a:solidFill>
                <a:latin typeface="Gill Sans"/>
                <a:cs typeface="Gill Sans"/>
              </a:rPr>
              <a:t>Ex: 16 bytes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71600" y="1676400"/>
            <a:ext cx="5954283" cy="2574312"/>
          </a:xfrm>
          <a:prstGeom prst="rect">
            <a:avLst/>
          </a:prstGeom>
          <a:noFill/>
          <a:ln w="28575" cmpd="sng">
            <a:solidFill>
              <a:srgbClr val="008000"/>
            </a:solidFill>
          </a:ln>
        </p:spPr>
        <p:txBody>
          <a:bodyPr wrap="square" tIns="0" bIns="0" rtlCol="0" anchor="ctr">
            <a:noAutofit/>
          </a:bodyPr>
          <a:lstStyle/>
          <a:p>
            <a:pPr algn="ctr"/>
            <a:endParaRPr lang="en-US" dirty="0">
              <a:latin typeface="Gill Sans"/>
              <a:cs typeface="Gill San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28317" y="3657600"/>
            <a:ext cx="1839483" cy="1200328"/>
          </a:xfrm>
          <a:prstGeom prst="rect">
            <a:avLst/>
          </a:prstGeom>
          <a:noFill/>
          <a:ln w="28575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0" dirty="0">
                <a:solidFill>
                  <a:schemeClr val="accent1">
                    <a:lumMod val="50000"/>
                  </a:schemeClr>
                </a:solidFill>
                <a:latin typeface="Gill Sans"/>
                <a:cs typeface="Gill Sans"/>
              </a:rPr>
              <a:t>Dealing</a:t>
            </a:r>
          </a:p>
          <a:p>
            <a:pPr algn="ctr"/>
            <a:r>
              <a:rPr lang="en-US" b="0" dirty="0">
                <a:solidFill>
                  <a:schemeClr val="accent1">
                    <a:lumMod val="50000"/>
                  </a:schemeClr>
                </a:solidFill>
                <a:latin typeface="Gill Sans"/>
                <a:cs typeface="Gill Sans"/>
              </a:rPr>
              <a:t>With</a:t>
            </a:r>
          </a:p>
          <a:p>
            <a:pPr algn="ctr"/>
            <a:r>
              <a:rPr lang="en-US" b="0" dirty="0">
                <a:solidFill>
                  <a:schemeClr val="accent1">
                    <a:lumMod val="50000"/>
                  </a:schemeClr>
                </a:solidFill>
                <a:latin typeface="Gill Sans"/>
                <a:cs typeface="Gill Sans"/>
              </a:rPr>
              <a:t>short counts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19400" y="1905000"/>
            <a:ext cx="2667000" cy="457200"/>
          </a:xfrm>
          <a:prstGeom prst="rect">
            <a:avLst/>
          </a:prstGeom>
          <a:solidFill>
            <a:srgbClr val="FF0000">
              <a:alpha val="27000"/>
            </a:srgbClr>
          </a:solidFill>
          <a:ln w="28575" cmpd="sng">
            <a:solidFill>
              <a:srgbClr val="FF0000"/>
            </a:solidFill>
          </a:ln>
        </p:spPr>
        <p:txBody>
          <a:bodyPr wrap="square" tIns="0" bIns="0" rtlCol="0" anchor="ctr">
            <a:noAutofit/>
          </a:bodyPr>
          <a:lstStyle/>
          <a:p>
            <a:pPr algn="ctr"/>
            <a:endParaRPr lang="en-US" dirty="0">
              <a:latin typeface="Gill Sans"/>
              <a:cs typeface="Gill San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38800" y="1898177"/>
            <a:ext cx="2946611" cy="461665"/>
          </a:xfrm>
          <a:prstGeom prst="rect">
            <a:avLst/>
          </a:prstGeom>
          <a:noFill/>
          <a:ln w="28575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0" dirty="0">
                <a:solidFill>
                  <a:srgbClr val="FF0000"/>
                </a:solidFill>
                <a:latin typeface="Gill Sans"/>
                <a:cs typeface="Gill Sans"/>
              </a:rPr>
              <a:t>Ex: 8 KB (8096 bytes)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02953" y="5089534"/>
            <a:ext cx="4259648" cy="244466"/>
          </a:xfrm>
          <a:prstGeom prst="rect">
            <a:avLst/>
          </a:prstGeom>
          <a:noFill/>
          <a:ln w="28575" cmpd="sng">
            <a:solidFill>
              <a:srgbClr val="008000"/>
            </a:solidFill>
          </a:ln>
        </p:spPr>
        <p:txBody>
          <a:bodyPr wrap="square" tIns="0" bIns="0" rtlCol="0" anchor="ctr">
            <a:noAutofit/>
          </a:bodyPr>
          <a:lstStyle/>
          <a:p>
            <a:pPr algn="ctr"/>
            <a:endParaRPr lang="en-US" dirty="0">
              <a:latin typeface="Gill Sans"/>
              <a:cs typeface="Gill San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84072" y="5298132"/>
            <a:ext cx="2514600" cy="830997"/>
          </a:xfrm>
          <a:prstGeom prst="rect">
            <a:avLst/>
          </a:prstGeom>
          <a:noFill/>
          <a:ln w="28575" cmpd="sng">
            <a:noFill/>
          </a:ln>
        </p:spPr>
        <p:txBody>
          <a:bodyPr wrap="square" rtlCol="0">
            <a:spAutoFit/>
          </a:bodyPr>
          <a:lstStyle/>
          <a:p>
            <a:r>
              <a:rPr lang="en-US" b="0" dirty="0">
                <a:solidFill>
                  <a:schemeClr val="accent1">
                    <a:lumMod val="50000"/>
                  </a:schemeClr>
                </a:solidFill>
                <a:latin typeface="Gill Sans"/>
                <a:cs typeface="Gill Sans"/>
              </a:rPr>
              <a:t>Copy 16 bytes</a:t>
            </a:r>
          </a:p>
          <a:p>
            <a:r>
              <a:rPr lang="en-US" b="0" dirty="0">
                <a:solidFill>
                  <a:schemeClr val="accent1">
                    <a:lumMod val="50000"/>
                  </a:schemeClr>
                </a:solidFill>
                <a:latin typeface="Gill Sans"/>
                <a:cs typeface="Gill Sans"/>
              </a:rPr>
              <a:t>to caller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09600" y="5807075"/>
            <a:ext cx="6950676" cy="898525"/>
            <a:chOff x="609600" y="5807075"/>
            <a:chExt cx="6950676" cy="898525"/>
          </a:xfrm>
        </p:grpSpPr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3826476" y="5807075"/>
              <a:ext cx="2362200" cy="441325"/>
            </a:xfrm>
            <a:prstGeom prst="rect">
              <a:avLst/>
            </a:prstGeom>
            <a:solidFill>
              <a:srgbClr val="F1C7C7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2000" dirty="0">
                  <a:latin typeface="Calibri" pitchFamily="34" charset="0"/>
                </a:rPr>
                <a:t>unread</a:t>
              </a:r>
            </a:p>
          </p:txBody>
        </p:sp>
        <p:sp>
          <p:nvSpPr>
            <p:cNvPr id="22" name="Rectangle 4"/>
            <p:cNvSpPr>
              <a:spLocks noChangeArrowheads="1"/>
            </p:cNvSpPr>
            <p:nvPr/>
          </p:nvSpPr>
          <p:spPr bwMode="auto">
            <a:xfrm>
              <a:off x="1464276" y="5807075"/>
              <a:ext cx="2362200" cy="441325"/>
            </a:xfrm>
            <a:prstGeom prst="rect">
              <a:avLst/>
            </a:prstGeom>
            <a:solidFill>
              <a:srgbClr val="D5F1C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2000" dirty="0">
                  <a:latin typeface="Calibri" pitchFamily="34" charset="0"/>
                </a:rPr>
                <a:t>already read</a:t>
              </a:r>
            </a:p>
          </p:txBody>
        </p:sp>
        <p:sp>
          <p:nvSpPr>
            <p:cNvPr id="23" name="Rectangle 6"/>
            <p:cNvSpPr>
              <a:spLocks noChangeArrowheads="1"/>
            </p:cNvSpPr>
            <p:nvPr/>
          </p:nvSpPr>
          <p:spPr bwMode="auto">
            <a:xfrm>
              <a:off x="1464276" y="5807075"/>
              <a:ext cx="6096000" cy="441325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24" name="Text Box 8"/>
            <p:cNvSpPr txBox="1">
              <a:spLocks noChangeArrowheads="1"/>
            </p:cNvSpPr>
            <p:nvPr/>
          </p:nvSpPr>
          <p:spPr bwMode="auto">
            <a:xfrm>
              <a:off x="609600" y="5831299"/>
              <a:ext cx="84234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itchFamily="34" charset="0"/>
                </a:rPr>
                <a:t>Buffer</a:t>
              </a:r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 flipH="1" flipV="1">
              <a:off x="6260815" y="6285195"/>
              <a:ext cx="228600" cy="420405"/>
            </a:xfrm>
            <a:prstGeom prst="straightConnector1">
              <a:avLst/>
            </a:prstGeom>
            <a:ln w="19050" cmpd="sng">
              <a:solidFill>
                <a:srgbClr val="000000"/>
              </a:solidFill>
              <a:headEnd type="none"/>
              <a:tailEnd type="triangle" w="lg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H="1" flipV="1">
              <a:off x="3886200" y="6271948"/>
              <a:ext cx="228600" cy="420405"/>
            </a:xfrm>
            <a:prstGeom prst="straightConnector1">
              <a:avLst/>
            </a:prstGeom>
            <a:ln w="19050" cmpd="sng">
              <a:solidFill>
                <a:srgbClr val="000000"/>
              </a:solidFill>
              <a:headEnd type="none"/>
              <a:tailEnd type="triangle" w="lg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11" grpId="0" animBg="1"/>
      <p:bldP spid="12" grpId="0"/>
      <p:bldP spid="8" grpId="0" animBg="1"/>
      <p:bldP spid="10" grpId="0"/>
      <p:bldP spid="13" grpId="0" animBg="1"/>
      <p:bldP spid="1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illustration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218791"/>
            <a:ext cx="7896225" cy="1000125"/>
          </a:xfrm>
        </p:spPr>
        <p:txBody>
          <a:bodyPr/>
          <a:lstStyle/>
          <a:p>
            <a:r>
              <a:rPr lang="en-US" dirty="0" err="1"/>
              <a:t>rio_read</a:t>
            </a:r>
            <a:r>
              <a:rPr lang="en-US" dirty="0"/>
              <a:t>(</a:t>
            </a:r>
            <a:r>
              <a:rPr lang="en-US" dirty="0" err="1"/>
              <a:t>rp</a:t>
            </a:r>
            <a:r>
              <a:rPr lang="en-US" dirty="0"/>
              <a:t>, </a:t>
            </a:r>
            <a:r>
              <a:rPr lang="en-US" dirty="0" err="1"/>
              <a:t>yourBuf</a:t>
            </a:r>
            <a:r>
              <a:rPr lang="en-US" dirty="0"/>
              <a:t>, 1KB) from a 7 KB file</a:t>
            </a:r>
          </a:p>
          <a:p>
            <a:pPr lvl="1"/>
            <a:r>
              <a:rPr lang="en-US" dirty="0" err="1"/>
              <a:t>rp</a:t>
            </a:r>
            <a:r>
              <a:rPr lang="en-US" dirty="0" err="1">
                <a:sym typeface="Wingdings"/>
              </a:rPr>
              <a:t>b</a:t>
            </a:r>
            <a:r>
              <a:rPr lang="en-US" dirty="0" err="1"/>
              <a:t>uffer</a:t>
            </a:r>
            <a:r>
              <a:rPr lang="en-US" dirty="0"/>
              <a:t> is </a:t>
            </a:r>
            <a:r>
              <a:rPr lang="en-US" dirty="0">
                <a:solidFill>
                  <a:srgbClr val="FF0000"/>
                </a:solidFill>
              </a:rPr>
              <a:t>8 KB</a:t>
            </a:r>
          </a:p>
          <a:p>
            <a:pPr lvl="1"/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1KB</a:t>
            </a:r>
          </a:p>
          <a:p>
            <a:r>
              <a:rPr lang="en-US" dirty="0"/>
              <a:t>…</a:t>
            </a:r>
          </a:p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1KB</a:t>
            </a:r>
          </a:p>
          <a:p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1KB</a:t>
            </a:r>
          </a:p>
          <a:p>
            <a:r>
              <a:rPr lang="en-US" dirty="0"/>
              <a:t>4</a:t>
            </a:r>
          </a:p>
          <a:p>
            <a:r>
              <a:rPr lang="en-US" dirty="0"/>
              <a:t>5</a:t>
            </a:r>
          </a:p>
          <a:p>
            <a:r>
              <a:rPr lang="en-US" dirty="0"/>
              <a:t>6</a:t>
            </a:r>
          </a:p>
          <a:p>
            <a:r>
              <a:rPr lang="en-US" dirty="0"/>
              <a:t>7</a:t>
            </a:r>
          </a:p>
          <a:p>
            <a:r>
              <a:rPr lang="en-US" dirty="0"/>
              <a:t>Savings:  # </a:t>
            </a:r>
            <a:r>
              <a:rPr lang="en-US" dirty="0" err="1"/>
              <a:t>rio_read</a:t>
            </a:r>
            <a:r>
              <a:rPr lang="en-US" dirty="0"/>
              <a:t>() calls / # read() calls = </a:t>
            </a:r>
            <a:r>
              <a:rPr lang="en-US" dirty="0">
                <a:solidFill>
                  <a:srgbClr val="FF0000"/>
                </a:solidFill>
              </a:rPr>
              <a:t>?? (7)</a:t>
            </a:r>
          </a:p>
          <a:p>
            <a:pPr lvl="1"/>
            <a:r>
              <a:rPr lang="en-US" b="1" dirty="0"/>
              <a:t>Savings if </a:t>
            </a:r>
            <a:r>
              <a:rPr lang="en-US" b="1" dirty="0" err="1"/>
              <a:t>rio_read</a:t>
            </a:r>
            <a:r>
              <a:rPr lang="en-US" b="1" dirty="0"/>
              <a:t>(1B)</a:t>
            </a:r>
            <a:r>
              <a:rPr lang="en-US" b="1" dirty="0">
                <a:solidFill>
                  <a:srgbClr val="FF0000"/>
                </a:solidFill>
              </a:rPr>
              <a:t>?? (7000)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981200" y="2566987"/>
            <a:ext cx="5263704" cy="357187"/>
          </a:xfrm>
          <a:prstGeom prst="rect">
            <a:avLst/>
          </a:prstGeom>
          <a:solidFill>
            <a:srgbClr val="F1C7C7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002270" y="3048000"/>
            <a:ext cx="670634" cy="357187"/>
          </a:xfrm>
          <a:prstGeom prst="rect">
            <a:avLst/>
          </a:prstGeom>
          <a:solidFill>
            <a:srgbClr val="D5F1C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7244904" y="2566987"/>
            <a:ext cx="817756" cy="35718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981200" y="2133600"/>
            <a:ext cx="6081460" cy="35718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2672904" y="3048000"/>
            <a:ext cx="4572000" cy="357187"/>
          </a:xfrm>
          <a:prstGeom prst="rect">
            <a:avLst/>
          </a:prstGeom>
          <a:solidFill>
            <a:srgbClr val="F1C7C7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7244904" y="3048000"/>
            <a:ext cx="817756" cy="35718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2749104" y="2321510"/>
            <a:ext cx="4419600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read(8KB) </a:t>
            </a:r>
            <a:r>
              <a:rPr lang="en-US" sz="1600" dirty="0" err="1">
                <a:latin typeface="Courier New" pitchFamily="49" charset="0"/>
              </a:rPr>
              <a:t>syscall</a:t>
            </a:r>
            <a:r>
              <a:rPr lang="en-US" sz="1600" dirty="0">
                <a:latin typeface="Courier New" pitchFamily="49" charset="0"/>
              </a:rPr>
              <a:t> (</a:t>
            </a:r>
            <a:r>
              <a:rPr lang="en-US" sz="1600" dirty="0" err="1">
                <a:latin typeface="Courier New" pitchFamily="49" charset="0"/>
              </a:rPr>
              <a:t>retval</a:t>
            </a:r>
            <a:r>
              <a:rPr lang="en-US" sz="1600" dirty="0">
                <a:latin typeface="Courier New" pitchFamily="49" charset="0"/>
              </a:rPr>
              <a:t> = 7KB)</a:t>
            </a: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2005442" y="3481387"/>
            <a:ext cx="1277061" cy="357187"/>
          </a:xfrm>
          <a:prstGeom prst="rect">
            <a:avLst/>
          </a:prstGeom>
          <a:solidFill>
            <a:srgbClr val="D5F1C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3272147" y="3481387"/>
            <a:ext cx="3972757" cy="357187"/>
          </a:xfrm>
          <a:prstGeom prst="rect">
            <a:avLst/>
          </a:prstGeom>
          <a:solidFill>
            <a:srgbClr val="F1C7C7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7244904" y="3481387"/>
            <a:ext cx="817756" cy="35718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2005979" y="3962400"/>
            <a:ext cx="1809925" cy="357187"/>
          </a:xfrm>
          <a:prstGeom prst="rect">
            <a:avLst/>
          </a:prstGeom>
          <a:solidFill>
            <a:srgbClr val="D5F1C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3815904" y="3962400"/>
            <a:ext cx="3429537" cy="357187"/>
          </a:xfrm>
          <a:prstGeom prst="rect">
            <a:avLst/>
          </a:prstGeom>
          <a:solidFill>
            <a:srgbClr val="F1C7C7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7243647" y="3962400"/>
            <a:ext cx="817756" cy="35718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9" name="Rounded Rectangular Callout 18">
            <a:extLst>
              <a:ext uri="{FF2B5EF4-FFF2-40B4-BE49-F238E27FC236}">
                <a16:creationId xmlns:a16="http://schemas.microsoft.com/office/drawing/2014/main" id="{886DF51E-3786-E34F-B938-FC981850E0EB}"/>
              </a:ext>
            </a:extLst>
          </p:cNvPr>
          <p:cNvSpPr/>
          <p:nvPr/>
        </p:nvSpPr>
        <p:spPr>
          <a:xfrm>
            <a:off x="3343538" y="3080198"/>
            <a:ext cx="2825725" cy="256728"/>
          </a:xfrm>
          <a:prstGeom prst="wedgeRoundRectCallout">
            <a:avLst>
              <a:gd name="adj1" fmla="val -80197"/>
              <a:gd name="adj2" fmla="val 5971"/>
              <a:gd name="adj3" fmla="val 16667"/>
            </a:avLst>
          </a:prstGeom>
          <a:solidFill>
            <a:srgbClr val="FFFF00"/>
          </a:solidFill>
          <a:ln w="9525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+mn-ea"/>
                <a:cs typeface="Gill Sans"/>
              </a:rPr>
              <a:t>Memcpy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+mn-ea"/>
                <a:cs typeface="Gill Sans"/>
              </a:rPr>
              <a:t> to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+mn-ea"/>
                <a:cs typeface="Gill Sans"/>
              </a:rPr>
              <a:t>yourBuf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ea typeface="+mn-ea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934846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Yet Another illustration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117927"/>
            <a:ext cx="7896225" cy="1000125"/>
          </a:xfrm>
        </p:spPr>
        <p:txBody>
          <a:bodyPr/>
          <a:lstStyle/>
          <a:p>
            <a:r>
              <a:rPr lang="en-US" dirty="0" err="1"/>
              <a:t>rio_read</a:t>
            </a:r>
            <a:r>
              <a:rPr lang="en-US" dirty="0"/>
              <a:t>(</a:t>
            </a:r>
            <a:r>
              <a:rPr lang="en-US" dirty="0" err="1"/>
              <a:t>rp</a:t>
            </a:r>
            <a:r>
              <a:rPr lang="en-US" dirty="0"/>
              <a:t>, </a:t>
            </a:r>
            <a:r>
              <a:rPr lang="en-US" dirty="0" err="1"/>
              <a:t>yourBuf</a:t>
            </a:r>
            <a:r>
              <a:rPr lang="en-US" dirty="0"/>
              <a:t>, 1KB) on 7 KB file</a:t>
            </a:r>
          </a:p>
          <a:p>
            <a:pPr lvl="1"/>
            <a:r>
              <a:rPr lang="en-US" dirty="0" err="1">
                <a:solidFill>
                  <a:srgbClr val="FF0000"/>
                </a:solidFill>
              </a:rPr>
              <a:t>rp</a:t>
            </a:r>
            <a:r>
              <a:rPr lang="en-US" dirty="0" err="1">
                <a:solidFill>
                  <a:srgbClr val="FF0000"/>
                </a:solidFill>
                <a:sym typeface="Wingdings" pitchFamily="2" charset="2"/>
              </a:rPr>
              <a:t>b</a:t>
            </a:r>
            <a:r>
              <a:rPr lang="en-US" dirty="0" err="1">
                <a:solidFill>
                  <a:srgbClr val="FF0000"/>
                </a:solidFill>
              </a:rPr>
              <a:t>uffer</a:t>
            </a:r>
            <a:r>
              <a:rPr lang="en-US" dirty="0">
                <a:solidFill>
                  <a:srgbClr val="FF0000"/>
                </a:solidFill>
              </a:rPr>
              <a:t> is 3 KB</a:t>
            </a:r>
          </a:p>
          <a:p>
            <a:pPr lvl="1"/>
            <a:endParaRPr lang="en-US" dirty="0"/>
          </a:p>
          <a:p>
            <a:r>
              <a:rPr lang="en-US" dirty="0"/>
              <a:t>1</a:t>
            </a:r>
          </a:p>
          <a:p>
            <a:r>
              <a:rPr lang="en-US" dirty="0"/>
              <a:t>..</a:t>
            </a:r>
          </a:p>
          <a:p>
            <a:r>
              <a:rPr lang="en-US" dirty="0"/>
              <a:t>2</a:t>
            </a:r>
          </a:p>
          <a:p>
            <a:r>
              <a:rPr lang="en-US" dirty="0"/>
              <a:t>3</a:t>
            </a:r>
          </a:p>
          <a:p>
            <a:r>
              <a:rPr lang="en-US" dirty="0"/>
              <a:t>4</a:t>
            </a:r>
          </a:p>
          <a:p>
            <a:r>
              <a:rPr lang="en-US" dirty="0"/>
              <a:t>..</a:t>
            </a:r>
          </a:p>
          <a:p>
            <a:r>
              <a:rPr lang="en-US" dirty="0"/>
              <a:t>5</a:t>
            </a:r>
          </a:p>
          <a:p>
            <a:r>
              <a:rPr lang="en-US" dirty="0"/>
              <a:t>6</a:t>
            </a:r>
          </a:p>
          <a:p>
            <a:r>
              <a:rPr lang="en-US" dirty="0"/>
              <a:t>7</a:t>
            </a:r>
          </a:p>
          <a:p>
            <a:r>
              <a:rPr lang="en-US" dirty="0"/>
              <a:t>Savings: # </a:t>
            </a:r>
            <a:r>
              <a:rPr lang="en-US" dirty="0" err="1"/>
              <a:t>rio_read</a:t>
            </a:r>
            <a:r>
              <a:rPr lang="en-US" dirty="0"/>
              <a:t>() calls / # read() calls = </a:t>
            </a:r>
            <a:r>
              <a:rPr lang="en-US" dirty="0">
                <a:solidFill>
                  <a:srgbClr val="FF0000"/>
                </a:solidFill>
              </a:rPr>
              <a:t>?? </a:t>
            </a:r>
            <a:r>
              <a:rPr lang="en-US">
                <a:solidFill>
                  <a:srgbClr val="FF0000"/>
                </a:solidFill>
              </a:rPr>
              <a:t>(7/3)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594296" y="2514600"/>
            <a:ext cx="1834704" cy="357187"/>
          </a:xfrm>
          <a:prstGeom prst="rect">
            <a:avLst/>
          </a:prstGeom>
          <a:solidFill>
            <a:srgbClr val="F1C7C7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615366" y="2995613"/>
            <a:ext cx="670634" cy="357187"/>
          </a:xfrm>
          <a:prstGeom prst="rect">
            <a:avLst/>
          </a:prstGeom>
          <a:solidFill>
            <a:srgbClr val="D5F1C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594296" y="2081213"/>
            <a:ext cx="1834704" cy="35718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2286000" y="2995613"/>
            <a:ext cx="1143000" cy="357187"/>
          </a:xfrm>
          <a:prstGeom prst="rect">
            <a:avLst/>
          </a:prstGeom>
          <a:solidFill>
            <a:srgbClr val="F1C7C7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3733800" y="2146012"/>
            <a:ext cx="5257800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read(3 KB) </a:t>
            </a:r>
            <a:r>
              <a:rPr lang="en-US" sz="1600" dirty="0" err="1">
                <a:latin typeface="Courier New" pitchFamily="49" charset="0"/>
              </a:rPr>
              <a:t>syscall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latin typeface="Courier New" pitchFamily="49" charset="0"/>
                <a:sym typeface="Wingdings"/>
              </a:rPr>
              <a:t> get the first 3 KB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1618538" y="3429000"/>
            <a:ext cx="1277061" cy="357187"/>
          </a:xfrm>
          <a:prstGeom prst="rect">
            <a:avLst/>
          </a:prstGeom>
          <a:solidFill>
            <a:srgbClr val="D5F1C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2885243" y="3429000"/>
            <a:ext cx="543757" cy="357187"/>
          </a:xfrm>
          <a:prstGeom prst="rect">
            <a:avLst/>
          </a:prstGeom>
          <a:solidFill>
            <a:srgbClr val="F1C7C7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1619075" y="3833813"/>
            <a:ext cx="1809925" cy="357187"/>
          </a:xfrm>
          <a:prstGeom prst="rect">
            <a:avLst/>
          </a:prstGeom>
          <a:solidFill>
            <a:srgbClr val="D5F1C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18" name="Rectangle 11"/>
          <p:cNvSpPr>
            <a:spLocks noChangeArrowheads="1"/>
          </p:cNvSpPr>
          <p:nvPr/>
        </p:nvSpPr>
        <p:spPr bwMode="auto">
          <a:xfrm>
            <a:off x="3733800" y="3974812"/>
            <a:ext cx="5257800" cy="584776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Buffer is all read!</a:t>
            </a:r>
          </a:p>
          <a:p>
            <a:r>
              <a:rPr lang="en-US" sz="1600" dirty="0">
                <a:latin typeface="Courier New" pitchFamily="49" charset="0"/>
              </a:rPr>
              <a:t>read(3 KB) </a:t>
            </a:r>
            <a:r>
              <a:rPr lang="en-US" sz="1600" dirty="0" err="1">
                <a:latin typeface="Courier New" pitchFamily="49" charset="0"/>
              </a:rPr>
              <a:t>syscall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latin typeface="Courier New" pitchFamily="49" charset="0"/>
                <a:sym typeface="Wingdings"/>
              </a:rPr>
              <a:t> get the next 3 KB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1615366" y="4267200"/>
            <a:ext cx="1834704" cy="357187"/>
          </a:xfrm>
          <a:prstGeom prst="rect">
            <a:avLst/>
          </a:prstGeom>
          <a:solidFill>
            <a:srgbClr val="F1C7C7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1615366" y="4724400"/>
            <a:ext cx="670634" cy="357187"/>
          </a:xfrm>
          <a:prstGeom prst="rect">
            <a:avLst/>
          </a:prstGeom>
          <a:solidFill>
            <a:srgbClr val="D5F1C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2286000" y="4724400"/>
            <a:ext cx="1143000" cy="357187"/>
          </a:xfrm>
          <a:prstGeom prst="rect">
            <a:avLst/>
          </a:prstGeom>
          <a:solidFill>
            <a:srgbClr val="F1C7C7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356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  <p:bldP spid="11" grpId="0" animBg="1"/>
      <p:bldP spid="12" grpId="0" animBg="1"/>
      <p:bldP spid="13" grpId="0" animBg="1"/>
      <p:bldP spid="15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882" name="Rectangle 2"/>
          <p:cNvSpPr>
            <a:spLocks noChangeArrowheads="1"/>
          </p:cNvSpPr>
          <p:nvPr/>
        </p:nvSpPr>
        <p:spPr bwMode="auto">
          <a:xfrm>
            <a:off x="4724400" y="3040062"/>
            <a:ext cx="2362200" cy="441325"/>
          </a:xfrm>
          <a:prstGeom prst="rect">
            <a:avLst/>
          </a:prstGeom>
          <a:solidFill>
            <a:srgbClr val="F1C7C7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dirty="0">
                <a:latin typeface="Calibri" pitchFamily="34" charset="0"/>
              </a:rPr>
              <a:t>unread</a:t>
            </a:r>
          </a:p>
        </p:txBody>
      </p:sp>
      <p:sp>
        <p:nvSpPr>
          <p:cNvPr id="76288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Buffered I/O: Implementation</a:t>
            </a:r>
          </a:p>
        </p:txBody>
      </p:sp>
      <p:sp>
        <p:nvSpPr>
          <p:cNvPr id="76288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307387" cy="3960812"/>
          </a:xfrm>
        </p:spPr>
        <p:txBody>
          <a:bodyPr/>
          <a:lstStyle/>
          <a:p>
            <a:r>
              <a:rPr lang="en-US" dirty="0"/>
              <a:t>For reading from file</a:t>
            </a:r>
          </a:p>
          <a:p>
            <a:r>
              <a:rPr lang="en-US" dirty="0"/>
              <a:t>File has associated buffer to hold bytes that have been read from file but not yet read by user code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r>
              <a:rPr lang="en-US" dirty="0"/>
              <a:t>Layered on Unix file:</a:t>
            </a:r>
          </a:p>
        </p:txBody>
      </p:sp>
      <p:sp>
        <p:nvSpPr>
          <p:cNvPr id="762885" name="Rectangle 5"/>
          <p:cNvSpPr>
            <a:spLocks noChangeArrowheads="1"/>
          </p:cNvSpPr>
          <p:nvPr/>
        </p:nvSpPr>
        <p:spPr bwMode="auto">
          <a:xfrm>
            <a:off x="2362200" y="3040062"/>
            <a:ext cx="2362200" cy="441325"/>
          </a:xfrm>
          <a:prstGeom prst="rect">
            <a:avLst/>
          </a:prstGeom>
          <a:solidFill>
            <a:srgbClr val="D5F1C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dirty="0">
                <a:latin typeface="Calibri" pitchFamily="34" charset="0"/>
              </a:rPr>
              <a:t>already read</a:t>
            </a:r>
          </a:p>
        </p:txBody>
      </p:sp>
      <p:sp>
        <p:nvSpPr>
          <p:cNvPr id="762886" name="Rectangle 6"/>
          <p:cNvSpPr>
            <a:spLocks noChangeArrowheads="1"/>
          </p:cNvSpPr>
          <p:nvPr/>
        </p:nvSpPr>
        <p:spPr bwMode="auto">
          <a:xfrm>
            <a:off x="2362200" y="3040062"/>
            <a:ext cx="6096000" cy="4413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62887" name="Text Box 7"/>
          <p:cNvSpPr txBox="1">
            <a:spLocks noChangeArrowheads="1"/>
          </p:cNvSpPr>
          <p:nvPr/>
        </p:nvSpPr>
        <p:spPr bwMode="auto">
          <a:xfrm>
            <a:off x="1498697" y="3056538"/>
            <a:ext cx="84702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Buffer</a:t>
            </a:r>
          </a:p>
        </p:txBody>
      </p:sp>
      <p:sp>
        <p:nvSpPr>
          <p:cNvPr id="762888" name="Arc 8"/>
          <p:cNvSpPr>
            <a:spLocks/>
          </p:cNvSpPr>
          <p:nvPr/>
        </p:nvSpPr>
        <p:spPr bwMode="auto">
          <a:xfrm rot="-5400000" flipH="1" flipV="1">
            <a:off x="1978110" y="3418829"/>
            <a:ext cx="304800" cy="46166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62889" name="Arc 9"/>
          <p:cNvSpPr>
            <a:spLocks/>
          </p:cNvSpPr>
          <p:nvPr/>
        </p:nvSpPr>
        <p:spPr bwMode="auto">
          <a:xfrm rot="-5400000" flipH="1" flipV="1">
            <a:off x="4264110" y="3495029"/>
            <a:ext cx="457200" cy="46166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62890" name="Rectangle 10"/>
          <p:cNvSpPr>
            <a:spLocks noChangeArrowheads="1"/>
          </p:cNvSpPr>
          <p:nvPr/>
        </p:nvSpPr>
        <p:spPr bwMode="auto">
          <a:xfrm>
            <a:off x="720810" y="3649662"/>
            <a:ext cx="1039813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>
                <a:latin typeface="Courier New" pitchFamily="49" charset="0"/>
              </a:rPr>
              <a:t>rio_buf</a:t>
            </a:r>
          </a:p>
        </p:txBody>
      </p:sp>
      <p:sp>
        <p:nvSpPr>
          <p:cNvPr id="762891" name="Rectangle 11"/>
          <p:cNvSpPr>
            <a:spLocks noChangeArrowheads="1"/>
          </p:cNvSpPr>
          <p:nvPr/>
        </p:nvSpPr>
        <p:spPr bwMode="auto">
          <a:xfrm>
            <a:off x="2702010" y="3802062"/>
            <a:ext cx="1600200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rio_bufptr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62892" name="Line 12"/>
          <p:cNvSpPr>
            <a:spLocks noChangeShapeType="1"/>
          </p:cNvSpPr>
          <p:nvPr/>
        </p:nvSpPr>
        <p:spPr bwMode="auto">
          <a:xfrm flipV="1">
            <a:off x="4724400" y="2659062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62893" name="Line 13"/>
          <p:cNvSpPr>
            <a:spLocks noChangeShapeType="1"/>
          </p:cNvSpPr>
          <p:nvPr/>
        </p:nvSpPr>
        <p:spPr bwMode="auto">
          <a:xfrm flipV="1">
            <a:off x="7086600" y="2659062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62894" name="Line 14"/>
          <p:cNvSpPr>
            <a:spLocks noChangeShapeType="1"/>
          </p:cNvSpPr>
          <p:nvPr/>
        </p:nvSpPr>
        <p:spPr bwMode="auto">
          <a:xfrm>
            <a:off x="4724400" y="2811462"/>
            <a:ext cx="2362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762895" name="Rectangle 15"/>
          <p:cNvSpPr>
            <a:spLocks noChangeArrowheads="1"/>
          </p:cNvSpPr>
          <p:nvPr/>
        </p:nvSpPr>
        <p:spPr bwMode="auto">
          <a:xfrm>
            <a:off x="5257800" y="2659062"/>
            <a:ext cx="1219200" cy="3127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>
                <a:latin typeface="Courier New" pitchFamily="49" charset="0"/>
              </a:rPr>
              <a:t>rio_cnt</a:t>
            </a:r>
          </a:p>
        </p:txBody>
      </p:sp>
      <p:sp>
        <p:nvSpPr>
          <p:cNvPr id="762896" name="Rectangle 16"/>
          <p:cNvSpPr>
            <a:spLocks noChangeArrowheads="1"/>
          </p:cNvSpPr>
          <p:nvPr/>
        </p:nvSpPr>
        <p:spPr bwMode="auto">
          <a:xfrm>
            <a:off x="5105400" y="5452646"/>
            <a:ext cx="2362200" cy="441325"/>
          </a:xfrm>
          <a:prstGeom prst="rect">
            <a:avLst/>
          </a:prstGeom>
          <a:solidFill>
            <a:srgbClr val="F1C7C7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dirty="0">
                <a:latin typeface="Calibri" pitchFamily="34" charset="0"/>
              </a:rPr>
              <a:t>unread</a:t>
            </a:r>
          </a:p>
        </p:txBody>
      </p:sp>
      <p:sp>
        <p:nvSpPr>
          <p:cNvPr id="762897" name="Rectangle 17"/>
          <p:cNvSpPr>
            <a:spLocks noChangeArrowheads="1"/>
          </p:cNvSpPr>
          <p:nvPr/>
        </p:nvSpPr>
        <p:spPr bwMode="auto">
          <a:xfrm>
            <a:off x="2743200" y="5452646"/>
            <a:ext cx="2362200" cy="441325"/>
          </a:xfrm>
          <a:prstGeom prst="rect">
            <a:avLst/>
          </a:prstGeom>
          <a:solidFill>
            <a:srgbClr val="D5F1C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dirty="0">
                <a:latin typeface="Calibri" pitchFamily="34" charset="0"/>
              </a:rPr>
              <a:t>already read</a:t>
            </a:r>
          </a:p>
        </p:txBody>
      </p:sp>
      <p:sp>
        <p:nvSpPr>
          <p:cNvPr id="762898" name="Rectangle 18"/>
          <p:cNvSpPr>
            <a:spLocks noChangeArrowheads="1"/>
          </p:cNvSpPr>
          <p:nvPr/>
        </p:nvSpPr>
        <p:spPr bwMode="auto">
          <a:xfrm>
            <a:off x="762000" y="5452646"/>
            <a:ext cx="8229600" cy="4413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762899" name="Rectangle 19"/>
          <p:cNvSpPr>
            <a:spLocks noChangeArrowheads="1"/>
          </p:cNvSpPr>
          <p:nvPr/>
        </p:nvSpPr>
        <p:spPr bwMode="auto">
          <a:xfrm>
            <a:off x="762000" y="5452646"/>
            <a:ext cx="1981200" cy="44132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dirty="0">
                <a:latin typeface="Calibri" pitchFamily="34" charset="0"/>
              </a:rPr>
              <a:t>not in buffer</a:t>
            </a:r>
          </a:p>
        </p:txBody>
      </p:sp>
      <p:sp>
        <p:nvSpPr>
          <p:cNvPr id="762900" name="Rectangle 20"/>
          <p:cNvSpPr>
            <a:spLocks noChangeArrowheads="1"/>
          </p:cNvSpPr>
          <p:nvPr/>
        </p:nvSpPr>
        <p:spPr bwMode="auto">
          <a:xfrm>
            <a:off x="7467600" y="5452646"/>
            <a:ext cx="1524000" cy="44132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dirty="0">
                <a:latin typeface="Calibri" pitchFamily="34" charset="0"/>
              </a:rPr>
              <a:t>unseen</a:t>
            </a:r>
          </a:p>
        </p:txBody>
      </p:sp>
      <p:sp>
        <p:nvSpPr>
          <p:cNvPr id="762901" name="Arc 21"/>
          <p:cNvSpPr>
            <a:spLocks/>
          </p:cNvSpPr>
          <p:nvPr/>
        </p:nvSpPr>
        <p:spPr bwMode="auto">
          <a:xfrm rot="-5400000" flipH="1" flipV="1">
            <a:off x="7007310" y="5907613"/>
            <a:ext cx="457200" cy="46166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62902" name="Rectangle 22"/>
          <p:cNvSpPr>
            <a:spLocks noChangeArrowheads="1"/>
          </p:cNvSpPr>
          <p:nvPr/>
        </p:nvSpPr>
        <p:spPr bwMode="auto">
          <a:xfrm>
            <a:off x="4378410" y="6214646"/>
            <a:ext cx="2590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1600" dirty="0">
                <a:latin typeface="Calibri" pitchFamily="34" charset="0"/>
              </a:rPr>
              <a:t>Current File Position</a:t>
            </a:r>
          </a:p>
        </p:txBody>
      </p:sp>
      <p:sp>
        <p:nvSpPr>
          <p:cNvPr id="762903" name="Line 23"/>
          <p:cNvSpPr>
            <a:spLocks noChangeShapeType="1"/>
          </p:cNvSpPr>
          <p:nvPr/>
        </p:nvSpPr>
        <p:spPr bwMode="auto">
          <a:xfrm flipV="1">
            <a:off x="2743200" y="502920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62904" name="Line 24"/>
          <p:cNvSpPr>
            <a:spLocks noChangeShapeType="1"/>
          </p:cNvSpPr>
          <p:nvPr/>
        </p:nvSpPr>
        <p:spPr bwMode="auto">
          <a:xfrm flipV="1">
            <a:off x="7467600" y="502920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62905" name="Line 25"/>
          <p:cNvSpPr>
            <a:spLocks noChangeShapeType="1"/>
          </p:cNvSpPr>
          <p:nvPr/>
        </p:nvSpPr>
        <p:spPr bwMode="auto">
          <a:xfrm flipV="1">
            <a:off x="2743200" y="5181600"/>
            <a:ext cx="4724400" cy="79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62906" name="Rectangle 26"/>
          <p:cNvSpPr>
            <a:spLocks noChangeArrowheads="1"/>
          </p:cNvSpPr>
          <p:nvPr/>
        </p:nvSpPr>
        <p:spPr bwMode="auto">
          <a:xfrm>
            <a:off x="3886200" y="5029200"/>
            <a:ext cx="2667000" cy="33855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Buffered Portion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flipH="1" flipV="1">
            <a:off x="7086600" y="3512247"/>
            <a:ext cx="228600" cy="685800"/>
          </a:xfrm>
          <a:prstGeom prst="straightConnector1">
            <a:avLst/>
          </a:prstGeom>
          <a:ln w="19050" cmpd="sng">
            <a:solidFill>
              <a:srgbClr val="000000"/>
            </a:solidFill>
            <a:headEnd type="none"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ctangle 11"/>
          <p:cNvSpPr>
            <a:spLocks noChangeArrowheads="1"/>
          </p:cNvSpPr>
          <p:nvPr/>
        </p:nvSpPr>
        <p:spPr bwMode="auto">
          <a:xfrm>
            <a:off x="6988004" y="4198047"/>
            <a:ext cx="16002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short_count</a:t>
            </a:r>
            <a:endParaRPr lang="en-US" sz="1600" dirty="0">
              <a:latin typeface="Courier New" pitchFamily="49" charset="0"/>
            </a:endParaRP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101" name="Rectangle 29"/>
          <p:cNvSpPr>
            <a:spLocks noGrp="1" noChangeArrowheads="1"/>
          </p:cNvSpPr>
          <p:nvPr>
            <p:ph type="title"/>
          </p:nvPr>
        </p:nvSpPr>
        <p:spPr>
          <a:xfrm>
            <a:off x="381000" y="435678"/>
            <a:ext cx="7592093" cy="762000"/>
          </a:xfrm>
        </p:spPr>
        <p:txBody>
          <a:bodyPr/>
          <a:lstStyle/>
          <a:p>
            <a:r>
              <a:rPr lang="en-US"/>
              <a:t>Buffering in Standard I/O</a:t>
            </a:r>
          </a:p>
        </p:txBody>
      </p:sp>
      <p:sp>
        <p:nvSpPr>
          <p:cNvPr id="643102" name="Rectangle 30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Standard I/O functions use buffered I/O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Buffer flushed to output </a:t>
            </a:r>
            <a:r>
              <a:rPr lang="en-US" dirty="0" err="1"/>
              <a:t>fd</a:t>
            </a:r>
            <a:r>
              <a:rPr lang="en-US" dirty="0"/>
              <a:t> on “\n” or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fflush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()</a:t>
            </a:r>
            <a:r>
              <a:rPr lang="en-US" dirty="0"/>
              <a:t> call</a:t>
            </a:r>
          </a:p>
        </p:txBody>
      </p:sp>
      <p:sp>
        <p:nvSpPr>
          <p:cNvPr id="643076" name="Text Box 4"/>
          <p:cNvSpPr txBox="1">
            <a:spLocks noChangeArrowheads="1"/>
          </p:cNvSpPr>
          <p:nvPr/>
        </p:nvSpPr>
        <p:spPr bwMode="auto">
          <a:xfrm>
            <a:off x="1333860" y="1797050"/>
            <a:ext cx="1651000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printf</a:t>
            </a:r>
            <a:r>
              <a:rPr lang="en-US" sz="1600" dirty="0">
                <a:latin typeface="Courier New" pitchFamily="49" charset="0"/>
              </a:rPr>
              <a:t>("h");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643077" name="Rectangle 5"/>
          <p:cNvSpPr>
            <a:spLocks noChangeArrowheads="1"/>
          </p:cNvSpPr>
          <p:nvPr/>
        </p:nvSpPr>
        <p:spPr bwMode="auto">
          <a:xfrm>
            <a:off x="1410060" y="3887787"/>
            <a:ext cx="4572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h</a:t>
            </a:r>
          </a:p>
        </p:txBody>
      </p:sp>
      <p:sp>
        <p:nvSpPr>
          <p:cNvPr id="643078" name="Rectangle 6"/>
          <p:cNvSpPr>
            <a:spLocks noChangeArrowheads="1"/>
          </p:cNvSpPr>
          <p:nvPr/>
        </p:nvSpPr>
        <p:spPr bwMode="auto">
          <a:xfrm>
            <a:off x="1867260" y="3887787"/>
            <a:ext cx="4572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e</a:t>
            </a:r>
          </a:p>
        </p:txBody>
      </p:sp>
      <p:sp>
        <p:nvSpPr>
          <p:cNvPr id="643079" name="Rectangle 7"/>
          <p:cNvSpPr>
            <a:spLocks noChangeArrowheads="1"/>
          </p:cNvSpPr>
          <p:nvPr/>
        </p:nvSpPr>
        <p:spPr bwMode="auto">
          <a:xfrm>
            <a:off x="2248260" y="3887787"/>
            <a:ext cx="4572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l</a:t>
            </a:r>
          </a:p>
        </p:txBody>
      </p:sp>
      <p:sp>
        <p:nvSpPr>
          <p:cNvPr id="643080" name="Rectangle 8"/>
          <p:cNvSpPr>
            <a:spLocks noChangeArrowheads="1"/>
          </p:cNvSpPr>
          <p:nvPr/>
        </p:nvSpPr>
        <p:spPr bwMode="auto">
          <a:xfrm>
            <a:off x="2705460" y="3887787"/>
            <a:ext cx="4572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l</a:t>
            </a:r>
          </a:p>
        </p:txBody>
      </p:sp>
      <p:sp>
        <p:nvSpPr>
          <p:cNvPr id="643081" name="Rectangle 9"/>
          <p:cNvSpPr>
            <a:spLocks noChangeArrowheads="1"/>
          </p:cNvSpPr>
          <p:nvPr/>
        </p:nvSpPr>
        <p:spPr bwMode="auto">
          <a:xfrm>
            <a:off x="3162660" y="3887787"/>
            <a:ext cx="4572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o</a:t>
            </a:r>
          </a:p>
        </p:txBody>
      </p:sp>
      <p:sp>
        <p:nvSpPr>
          <p:cNvPr id="643082" name="Rectangle 10"/>
          <p:cNvSpPr>
            <a:spLocks noChangeArrowheads="1"/>
          </p:cNvSpPr>
          <p:nvPr/>
        </p:nvSpPr>
        <p:spPr bwMode="auto">
          <a:xfrm>
            <a:off x="3619860" y="3887787"/>
            <a:ext cx="4572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\n</a:t>
            </a:r>
          </a:p>
        </p:txBody>
      </p:sp>
      <p:sp>
        <p:nvSpPr>
          <p:cNvPr id="643083" name="Rectangle 11"/>
          <p:cNvSpPr>
            <a:spLocks noChangeArrowheads="1"/>
          </p:cNvSpPr>
          <p:nvPr/>
        </p:nvSpPr>
        <p:spPr bwMode="auto">
          <a:xfrm>
            <a:off x="4077060" y="3887787"/>
            <a:ext cx="4572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.</a:t>
            </a:r>
          </a:p>
        </p:txBody>
      </p:sp>
      <p:sp>
        <p:nvSpPr>
          <p:cNvPr id="643084" name="Rectangle 12"/>
          <p:cNvSpPr>
            <a:spLocks noChangeArrowheads="1"/>
          </p:cNvSpPr>
          <p:nvPr/>
        </p:nvSpPr>
        <p:spPr bwMode="auto">
          <a:xfrm>
            <a:off x="4534260" y="3887787"/>
            <a:ext cx="4572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.</a:t>
            </a:r>
          </a:p>
        </p:txBody>
      </p:sp>
      <p:sp>
        <p:nvSpPr>
          <p:cNvPr id="643085" name="Line 13"/>
          <p:cNvSpPr>
            <a:spLocks noChangeShapeType="1"/>
          </p:cNvSpPr>
          <p:nvPr/>
        </p:nvSpPr>
        <p:spPr bwMode="auto">
          <a:xfrm>
            <a:off x="1638660" y="2211387"/>
            <a:ext cx="0" cy="1676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43086" name="Text Box 14"/>
          <p:cNvSpPr txBox="1">
            <a:spLocks noChangeArrowheads="1"/>
          </p:cNvSpPr>
          <p:nvPr/>
        </p:nvSpPr>
        <p:spPr bwMode="auto">
          <a:xfrm>
            <a:off x="1791060" y="2025650"/>
            <a:ext cx="1651000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printf</a:t>
            </a:r>
            <a:r>
              <a:rPr lang="en-US" sz="1600" dirty="0">
                <a:latin typeface="Courier New" pitchFamily="49" charset="0"/>
              </a:rPr>
              <a:t>("e");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643087" name="Line 15"/>
          <p:cNvSpPr>
            <a:spLocks noChangeShapeType="1"/>
          </p:cNvSpPr>
          <p:nvPr/>
        </p:nvSpPr>
        <p:spPr bwMode="auto">
          <a:xfrm>
            <a:off x="2095860" y="2363787"/>
            <a:ext cx="0" cy="152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43088" name="Text Box 16"/>
          <p:cNvSpPr txBox="1">
            <a:spLocks noChangeArrowheads="1"/>
          </p:cNvSpPr>
          <p:nvPr/>
        </p:nvSpPr>
        <p:spPr bwMode="auto">
          <a:xfrm>
            <a:off x="2172060" y="2255837"/>
            <a:ext cx="1651000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printf</a:t>
            </a:r>
            <a:r>
              <a:rPr lang="en-US" sz="1600" dirty="0">
                <a:latin typeface="Courier New" pitchFamily="49" charset="0"/>
              </a:rPr>
              <a:t>("l");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643089" name="Line 17"/>
          <p:cNvSpPr>
            <a:spLocks noChangeShapeType="1"/>
          </p:cNvSpPr>
          <p:nvPr/>
        </p:nvSpPr>
        <p:spPr bwMode="auto">
          <a:xfrm>
            <a:off x="3848460" y="3354387"/>
            <a:ext cx="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43090" name="Text Box 18"/>
          <p:cNvSpPr txBox="1">
            <a:spLocks noChangeArrowheads="1"/>
          </p:cNvSpPr>
          <p:nvPr/>
        </p:nvSpPr>
        <p:spPr bwMode="auto">
          <a:xfrm>
            <a:off x="2548298" y="2516187"/>
            <a:ext cx="1651000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printf</a:t>
            </a:r>
            <a:r>
              <a:rPr lang="en-US" sz="1600" dirty="0">
                <a:latin typeface="Courier New" pitchFamily="49" charset="0"/>
              </a:rPr>
              <a:t>("l");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643091" name="Line 19"/>
          <p:cNvSpPr>
            <a:spLocks noChangeShapeType="1"/>
          </p:cNvSpPr>
          <p:nvPr/>
        </p:nvSpPr>
        <p:spPr bwMode="auto">
          <a:xfrm>
            <a:off x="3315060" y="3125787"/>
            <a:ext cx="0" cy="762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43092" name="Text Box 20"/>
          <p:cNvSpPr txBox="1">
            <a:spLocks noChangeArrowheads="1"/>
          </p:cNvSpPr>
          <p:nvPr/>
        </p:nvSpPr>
        <p:spPr bwMode="auto">
          <a:xfrm>
            <a:off x="2929298" y="2789237"/>
            <a:ext cx="1651000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printf</a:t>
            </a:r>
            <a:r>
              <a:rPr lang="en-US" sz="1600" dirty="0">
                <a:latin typeface="Courier New" pitchFamily="49" charset="0"/>
              </a:rPr>
              <a:t>("o");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643093" name="Text Box 21"/>
          <p:cNvSpPr txBox="1">
            <a:spLocks noChangeArrowheads="1"/>
          </p:cNvSpPr>
          <p:nvPr/>
        </p:nvSpPr>
        <p:spPr bwMode="auto">
          <a:xfrm>
            <a:off x="3416660" y="3049587"/>
            <a:ext cx="1773238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printf</a:t>
            </a:r>
            <a:r>
              <a:rPr lang="en-US" sz="1600" dirty="0">
                <a:latin typeface="Courier New" pitchFamily="49" charset="0"/>
              </a:rPr>
              <a:t>("\n");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643094" name="Line 22"/>
          <p:cNvSpPr>
            <a:spLocks noChangeShapeType="1"/>
          </p:cNvSpPr>
          <p:nvPr/>
        </p:nvSpPr>
        <p:spPr bwMode="auto">
          <a:xfrm>
            <a:off x="2476860" y="2592387"/>
            <a:ext cx="0" cy="1295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43095" name="Line 23"/>
          <p:cNvSpPr>
            <a:spLocks noChangeShapeType="1"/>
          </p:cNvSpPr>
          <p:nvPr/>
        </p:nvSpPr>
        <p:spPr bwMode="auto">
          <a:xfrm>
            <a:off x="2934060" y="2820987"/>
            <a:ext cx="0" cy="1066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43096" name="Line 24"/>
          <p:cNvSpPr>
            <a:spLocks noChangeShapeType="1"/>
          </p:cNvSpPr>
          <p:nvPr/>
        </p:nvSpPr>
        <p:spPr bwMode="auto">
          <a:xfrm>
            <a:off x="2705460" y="4192587"/>
            <a:ext cx="0" cy="82296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43097" name="Text Box 25"/>
          <p:cNvSpPr txBox="1">
            <a:spLocks noChangeArrowheads="1"/>
          </p:cNvSpPr>
          <p:nvPr/>
        </p:nvSpPr>
        <p:spPr bwMode="auto">
          <a:xfrm>
            <a:off x="2781660" y="4402137"/>
            <a:ext cx="223202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fflush(stdout);</a:t>
            </a:r>
          </a:p>
        </p:txBody>
      </p:sp>
      <p:sp>
        <p:nvSpPr>
          <p:cNvPr id="643098" name="Text Box 26"/>
          <p:cNvSpPr txBox="1">
            <a:spLocks noChangeArrowheads="1"/>
          </p:cNvSpPr>
          <p:nvPr/>
        </p:nvSpPr>
        <p:spPr bwMode="auto">
          <a:xfrm>
            <a:off x="419460" y="2968624"/>
            <a:ext cx="59372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buf</a:t>
            </a:r>
          </a:p>
        </p:txBody>
      </p:sp>
      <p:sp>
        <p:nvSpPr>
          <p:cNvPr id="643099" name="Line 27"/>
          <p:cNvSpPr>
            <a:spLocks noChangeShapeType="1"/>
          </p:cNvSpPr>
          <p:nvPr/>
        </p:nvSpPr>
        <p:spPr bwMode="auto">
          <a:xfrm>
            <a:off x="724260" y="3286125"/>
            <a:ext cx="685800" cy="6016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43100" name="Text Box 28"/>
          <p:cNvSpPr txBox="1">
            <a:spLocks noChangeArrowheads="1"/>
          </p:cNvSpPr>
          <p:nvPr/>
        </p:nvSpPr>
        <p:spPr bwMode="auto">
          <a:xfrm>
            <a:off x="1448498" y="5087937"/>
            <a:ext cx="252825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write(1, </a:t>
            </a:r>
            <a:r>
              <a:rPr lang="en-US" sz="1800" dirty="0" err="1">
                <a:latin typeface="Courier New" pitchFamily="49" charset="0"/>
              </a:rPr>
              <a:t>buf</a:t>
            </a:r>
            <a:r>
              <a:rPr lang="en-US" sz="1800" dirty="0">
                <a:latin typeface="Courier New" pitchFamily="49" charset="0"/>
              </a:rPr>
              <a:t>, 6);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486400" y="2368459"/>
            <a:ext cx="3352800" cy="1938992"/>
          </a:xfrm>
          <a:prstGeom prst="rect">
            <a:avLst/>
          </a:prstGeom>
          <a:noFill/>
          <a:ln w="28575" cmpd="sng">
            <a:solidFill>
              <a:schemeClr val="tx2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Monaco"/>
                <a:cs typeface="Monaco"/>
              </a:rPr>
              <a:t>Other alternatives to open/read/write:</a:t>
            </a:r>
          </a:p>
          <a:p>
            <a:r>
              <a:rPr lang="en-US" dirty="0" err="1">
                <a:solidFill>
                  <a:srgbClr val="FF0000"/>
                </a:solidFill>
                <a:latin typeface="Monaco"/>
                <a:cs typeface="Monaco"/>
              </a:rPr>
              <a:t>fopen</a:t>
            </a:r>
            <a:r>
              <a:rPr lang="en-US" dirty="0">
                <a:solidFill>
                  <a:srgbClr val="FF0000"/>
                </a:solidFill>
                <a:latin typeface="Monaco"/>
                <a:cs typeface="Monaco"/>
              </a:rPr>
              <a:t>, </a:t>
            </a:r>
            <a:r>
              <a:rPr lang="en-US" dirty="0" err="1">
                <a:solidFill>
                  <a:srgbClr val="FF0000"/>
                </a:solidFill>
                <a:latin typeface="Monaco"/>
                <a:cs typeface="Monaco"/>
              </a:rPr>
              <a:t>fread</a:t>
            </a:r>
            <a:r>
              <a:rPr lang="en-US" dirty="0">
                <a:solidFill>
                  <a:srgbClr val="FF0000"/>
                </a:solidFill>
                <a:latin typeface="Monaco"/>
                <a:cs typeface="Monaco"/>
              </a:rPr>
              <a:t>, </a:t>
            </a:r>
            <a:r>
              <a:rPr lang="en-US" dirty="0" err="1">
                <a:solidFill>
                  <a:srgbClr val="FF0000"/>
                </a:solidFill>
                <a:latin typeface="Monaco"/>
                <a:cs typeface="Monaco"/>
              </a:rPr>
              <a:t>fwrite</a:t>
            </a:r>
            <a:endParaRPr lang="en-US" dirty="0">
              <a:solidFill>
                <a:srgbClr val="FF0000"/>
              </a:solidFill>
              <a:latin typeface="Monaco"/>
              <a:cs typeface="Monaco"/>
            </a:endParaRPr>
          </a:p>
        </p:txBody>
      </p:sp>
    </p:spTree>
    <p:extLst>
      <p:ext uri="{BB962C8B-B14F-4D97-AF65-F5344CB8AC3E}">
        <p14:creationId xmlns:p14="http://schemas.microsoft.com/office/powerpoint/2010/main" val="605884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Buffering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399" y="1362075"/>
            <a:ext cx="8229601" cy="4972050"/>
          </a:xfrm>
        </p:spPr>
        <p:txBody>
          <a:bodyPr/>
          <a:lstStyle/>
          <a:p>
            <a:r>
              <a:rPr lang="en-US" dirty="0"/>
              <a:t>Prevalent topic!</a:t>
            </a:r>
          </a:p>
          <a:p>
            <a:pPr lvl="1"/>
            <a:r>
              <a:rPr lang="en-US" dirty="0"/>
              <a:t>High-performance computing, storage systems, networking, …</a:t>
            </a:r>
          </a:p>
          <a:p>
            <a:r>
              <a:rPr lang="en-US" dirty="0">
                <a:solidFill>
                  <a:srgbClr val="FF0000"/>
                </a:solidFill>
              </a:rPr>
              <a:t>Reduce overhead cost</a:t>
            </a:r>
          </a:p>
          <a:p>
            <a:pPr lvl="1"/>
            <a:r>
              <a:rPr lang="en-US" dirty="0"/>
              <a:t>At what other cost</a:t>
            </a:r>
            <a:r>
              <a:rPr lang="en-US" b="1" dirty="0">
                <a:solidFill>
                  <a:srgbClr val="FF0000"/>
                </a:solidFill>
              </a:rPr>
              <a:t>?</a:t>
            </a:r>
          </a:p>
          <a:p>
            <a:pPr lvl="1"/>
            <a:r>
              <a:rPr lang="en-US" dirty="0"/>
              <a:t>(Nothing is perfect; all about tradeoffs)</a:t>
            </a:r>
          </a:p>
          <a:p>
            <a:r>
              <a:rPr lang="en-US" dirty="0"/>
              <a:t>Principle: trade X for Y</a:t>
            </a:r>
          </a:p>
          <a:p>
            <a:pPr lvl="1"/>
            <a:r>
              <a:rPr lang="en-US" dirty="0"/>
              <a:t>Trade </a:t>
            </a:r>
            <a:r>
              <a:rPr lang="en-US" b="1" dirty="0"/>
              <a:t>space</a:t>
            </a:r>
            <a:r>
              <a:rPr lang="en-US" dirty="0"/>
              <a:t> for </a:t>
            </a:r>
            <a:r>
              <a:rPr lang="en-US" b="1" dirty="0"/>
              <a:t>performance</a:t>
            </a:r>
          </a:p>
          <a:p>
            <a:pPr lvl="1"/>
            <a:r>
              <a:rPr lang="en-US" dirty="0"/>
              <a:t>Space = memory is big (big buffer is fine)</a:t>
            </a:r>
          </a:p>
          <a:p>
            <a:pPr lvl="1"/>
            <a:r>
              <a:rPr lang="en-US" dirty="0" err="1"/>
              <a:t>Syscall</a:t>
            </a:r>
            <a:r>
              <a:rPr lang="en-US" dirty="0"/>
              <a:t> = expensive</a:t>
            </a:r>
          </a:p>
          <a:p>
            <a:r>
              <a:rPr lang="en-US" dirty="0"/>
              <a:t>Real-life analogy? </a:t>
            </a:r>
          </a:p>
          <a:p>
            <a:pPr lvl="1"/>
            <a:r>
              <a:rPr lang="en-US" dirty="0"/>
              <a:t>If grocery near, buy small fridge (buffer)</a:t>
            </a:r>
          </a:p>
          <a:p>
            <a:pPr lvl="1"/>
            <a:r>
              <a:rPr lang="en-US" dirty="0"/>
              <a:t>If grocery far (expensive </a:t>
            </a:r>
            <a:r>
              <a:rPr lang="en-US" dirty="0" err="1"/>
              <a:t>syscall</a:t>
            </a:r>
            <a:r>
              <a:rPr lang="en-US" dirty="0"/>
              <a:t>), buy very large fridge (buffer)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0" y="1066800"/>
            <a:ext cx="2986897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128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Extra Slides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29110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69913"/>
            <a:ext cx="2514600" cy="573087"/>
          </a:xfrm>
        </p:spPr>
        <p:txBody>
          <a:bodyPr/>
          <a:lstStyle/>
          <a:p>
            <a:r>
              <a:rPr lang="en-US" dirty="0"/>
              <a:t>Unix files</a:t>
            </a:r>
          </a:p>
        </p:txBody>
      </p:sp>
      <p:sp>
        <p:nvSpPr>
          <p:cNvPr id="74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Unix </a:t>
            </a:r>
            <a:r>
              <a:rPr lang="en-US" i="1" dirty="0">
                <a:solidFill>
                  <a:srgbClr val="C00000"/>
                </a:solidFill>
              </a:rPr>
              <a:t>file</a:t>
            </a:r>
            <a:r>
              <a:rPr lang="en-US" dirty="0"/>
              <a:t> is a sequence of </a:t>
            </a:r>
            <a:r>
              <a:rPr lang="en-US" i="1" dirty="0"/>
              <a:t>m</a:t>
            </a:r>
            <a:r>
              <a:rPr lang="en-US" dirty="0"/>
              <a:t> bytes:</a:t>
            </a:r>
          </a:p>
          <a:p>
            <a:pPr lvl="1"/>
            <a:r>
              <a:rPr lang="en-US" i="1" dirty="0"/>
              <a:t>B</a:t>
            </a:r>
            <a:r>
              <a:rPr lang="en-US" i="1" baseline="-25000" dirty="0"/>
              <a:t>0 </a:t>
            </a:r>
            <a:r>
              <a:rPr lang="en-US" i="1" dirty="0"/>
              <a:t>, B</a:t>
            </a:r>
            <a:r>
              <a:rPr lang="en-US" i="1" baseline="-25000" dirty="0"/>
              <a:t>1 </a:t>
            </a:r>
            <a:r>
              <a:rPr lang="en-US" i="1" dirty="0"/>
              <a:t>, .... , </a:t>
            </a:r>
            <a:r>
              <a:rPr lang="en-US" i="1" dirty="0" err="1"/>
              <a:t>B</a:t>
            </a:r>
            <a:r>
              <a:rPr lang="en-US" i="1" baseline="-25000" dirty="0" err="1"/>
              <a:t>k</a:t>
            </a:r>
            <a:r>
              <a:rPr lang="en-US" i="1" dirty="0"/>
              <a:t> , .... , B</a:t>
            </a:r>
            <a:r>
              <a:rPr lang="en-US" i="1" baseline="-25000" dirty="0"/>
              <a:t>m-1</a:t>
            </a:r>
          </a:p>
          <a:p>
            <a:endParaRPr lang="en-US" dirty="0"/>
          </a:p>
          <a:p>
            <a:r>
              <a:rPr lang="en-US" dirty="0"/>
              <a:t>All I/O devices are represented as files:</a:t>
            </a:r>
          </a:p>
          <a:p>
            <a:pPr lvl="1"/>
            <a:r>
              <a:rPr lang="en-US" b="1" dirty="0">
                <a:latin typeface="Courier New" pitchFamily="49" charset="0"/>
              </a:rPr>
              <a:t>/dev/sda2</a:t>
            </a:r>
            <a:r>
              <a:rPr lang="en-US" b="1" dirty="0"/>
              <a:t>    </a:t>
            </a:r>
            <a:r>
              <a:rPr lang="en-US" dirty="0"/>
              <a:t>(</a:t>
            </a:r>
            <a:r>
              <a:rPr lang="en-US" b="1" dirty="0">
                <a:latin typeface="Courier New" pitchFamily="49" charset="0"/>
              </a:rPr>
              <a:t>/</a:t>
            </a:r>
            <a:r>
              <a:rPr lang="en-US" b="1" dirty="0" err="1">
                <a:latin typeface="Courier New" pitchFamily="49" charset="0"/>
              </a:rPr>
              <a:t>usr</a:t>
            </a:r>
            <a:r>
              <a:rPr lang="en-US" b="1" dirty="0"/>
              <a:t> </a:t>
            </a:r>
            <a:r>
              <a:rPr lang="en-US" dirty="0"/>
              <a:t>disk partition)</a:t>
            </a:r>
          </a:p>
          <a:p>
            <a:pPr lvl="1"/>
            <a:r>
              <a:rPr lang="en-US" b="1" dirty="0">
                <a:latin typeface="Courier New" pitchFamily="49" charset="0"/>
              </a:rPr>
              <a:t>/dev/tty2</a:t>
            </a:r>
            <a:r>
              <a:rPr lang="en-US" b="1" dirty="0"/>
              <a:t>    </a:t>
            </a:r>
            <a:r>
              <a:rPr lang="en-US" dirty="0"/>
              <a:t>(terminal)</a:t>
            </a:r>
          </a:p>
          <a:p>
            <a:endParaRPr lang="en-US" dirty="0"/>
          </a:p>
          <a:p>
            <a:r>
              <a:rPr lang="en-US" dirty="0"/>
              <a:t>On Linux: even the kernel is represented as a file:</a:t>
            </a:r>
          </a:p>
          <a:p>
            <a:pPr lvl="1"/>
            <a:r>
              <a:rPr lang="en-US" b="1" dirty="0">
                <a:latin typeface="Courier New" pitchFamily="49" charset="0"/>
              </a:rPr>
              <a:t>/dev/</a:t>
            </a:r>
            <a:r>
              <a:rPr lang="en-US" b="1" dirty="0" err="1">
                <a:latin typeface="Courier New" pitchFamily="49" charset="0"/>
              </a:rPr>
              <a:t>kmem</a:t>
            </a:r>
            <a:r>
              <a:rPr lang="en-US" b="1" dirty="0"/>
              <a:t> 	</a:t>
            </a:r>
            <a:r>
              <a:rPr lang="en-US" dirty="0"/>
              <a:t>(kernel memory image) </a:t>
            </a:r>
          </a:p>
          <a:p>
            <a:pPr lvl="1"/>
            <a:r>
              <a:rPr lang="en-US" b="1" dirty="0">
                <a:latin typeface="Courier New" pitchFamily="49" charset="0"/>
              </a:rPr>
              <a:t>/proc</a:t>
            </a:r>
            <a:r>
              <a:rPr lang="en-US" b="1" dirty="0"/>
              <a:t>             	</a:t>
            </a:r>
            <a:r>
              <a:rPr lang="en-US" dirty="0"/>
              <a:t>(kernel data structures)</a:t>
            </a:r>
          </a:p>
        </p:txBody>
      </p:sp>
    </p:spTree>
    <p:extLst>
      <p:ext uri="{BB962C8B-B14F-4D97-AF65-F5344CB8AC3E}">
        <p14:creationId xmlns:p14="http://schemas.microsoft.com/office/powerpoint/2010/main" val="3935212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716963" cy="781050"/>
          </a:xfrm>
        </p:spPr>
        <p:txBody>
          <a:bodyPr/>
          <a:lstStyle/>
          <a:p>
            <a:r>
              <a:rPr lang="en-US" dirty="0"/>
              <a:t>Basic Unix I/O operations (system calls):  </a:t>
            </a:r>
          </a:p>
        </p:txBody>
      </p:sp>
      <p:sp>
        <p:nvSpPr>
          <p:cNvPr id="75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9413" y="1600200"/>
            <a:ext cx="8307387" cy="4953000"/>
          </a:xfrm>
        </p:spPr>
        <p:txBody>
          <a:bodyPr/>
          <a:lstStyle/>
          <a:p>
            <a:r>
              <a:rPr lang="en-US" dirty="0"/>
              <a:t>Opening and closing files</a:t>
            </a:r>
          </a:p>
          <a:p>
            <a:pPr lvl="1"/>
            <a:r>
              <a:rPr lang="en-US" b="1" dirty="0">
                <a:solidFill>
                  <a:srgbClr val="FF0000"/>
                </a:solidFill>
                <a:latin typeface="Courier New" pitchFamily="49" charset="0"/>
              </a:rPr>
              <a:t>open</a:t>
            </a:r>
            <a:r>
              <a:rPr lang="en-US" b="1" dirty="0">
                <a:latin typeface="Courier New" pitchFamily="49" charset="0"/>
              </a:rPr>
              <a:t>()</a:t>
            </a:r>
            <a:r>
              <a:rPr lang="en-US" dirty="0"/>
              <a:t>and 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</a:rPr>
              <a:t>close</a:t>
            </a:r>
            <a:r>
              <a:rPr lang="en-US" b="1" dirty="0">
                <a:latin typeface="Courier New" pitchFamily="49" charset="0"/>
              </a:rPr>
              <a:t>()</a:t>
            </a:r>
          </a:p>
          <a:p>
            <a:r>
              <a:rPr lang="en-US" dirty="0"/>
              <a:t>Reading and writing a file</a:t>
            </a:r>
          </a:p>
          <a:p>
            <a:pPr lvl="1"/>
            <a:r>
              <a:rPr lang="en-US" b="1" dirty="0">
                <a:solidFill>
                  <a:srgbClr val="FF0000"/>
                </a:solidFill>
                <a:latin typeface="Courier New" pitchFamily="49" charset="0"/>
              </a:rPr>
              <a:t>read</a:t>
            </a:r>
            <a:r>
              <a:rPr lang="en-US" b="1" dirty="0">
                <a:latin typeface="Courier New" pitchFamily="49" charset="0"/>
              </a:rPr>
              <a:t>()</a:t>
            </a:r>
            <a:r>
              <a:rPr lang="en-US" b="1" dirty="0"/>
              <a:t> </a:t>
            </a:r>
            <a:r>
              <a:rPr lang="en-US" dirty="0"/>
              <a:t>and  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</a:rPr>
              <a:t>write</a:t>
            </a:r>
            <a:r>
              <a:rPr lang="en-US" b="1" dirty="0">
                <a:latin typeface="Courier New" pitchFamily="49" charset="0"/>
              </a:rPr>
              <a:t>()</a:t>
            </a:r>
          </a:p>
          <a:p>
            <a:r>
              <a:rPr lang="en-US" dirty="0"/>
              <a:t>Changing the </a:t>
            </a:r>
            <a:r>
              <a:rPr lang="en-US" b="1" i="1" dirty="0">
                <a:solidFill>
                  <a:srgbClr val="C00000"/>
                </a:solidFill>
              </a:rPr>
              <a:t>current file position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dirty="0"/>
              <a:t>(seek)</a:t>
            </a:r>
          </a:p>
          <a:p>
            <a:pPr lvl="1"/>
            <a:r>
              <a:rPr lang="en-US" dirty="0"/>
              <a:t>indicates next offset into file to read or write</a:t>
            </a:r>
          </a:p>
          <a:p>
            <a:pPr lvl="1"/>
            <a:r>
              <a:rPr lang="en-US" b="1" dirty="0" err="1">
                <a:solidFill>
                  <a:srgbClr val="FF0000"/>
                </a:solidFill>
                <a:latin typeface="Courier New" pitchFamily="49" charset="0"/>
              </a:rPr>
              <a:t>lseek</a:t>
            </a:r>
            <a:r>
              <a:rPr lang="en-US" b="1" dirty="0">
                <a:latin typeface="Courier New" pitchFamily="49" charset="0"/>
              </a:rPr>
              <a:t>(offset, …)</a:t>
            </a:r>
            <a:endParaRPr lang="en-US" b="1" i="1" dirty="0">
              <a:latin typeface="Courier New" pitchFamily="49" charset="0"/>
            </a:endParaRPr>
          </a:p>
          <a:p>
            <a:pPr lvl="2"/>
            <a:r>
              <a:rPr lang="en-US" dirty="0"/>
              <a:t>Ex: skip DVD chapters / fast forward</a:t>
            </a:r>
          </a:p>
          <a:p>
            <a:pPr lvl="2"/>
            <a:endParaRPr lang="en-US" b="1" dirty="0">
              <a:latin typeface="Courier New" pitchFamily="49" charset="0"/>
            </a:endParaRPr>
          </a:p>
          <a:p>
            <a:r>
              <a:rPr lang="en-US" i="1" dirty="0"/>
              <a:t>(read the manuals for more – will go fast in lecture)</a:t>
            </a:r>
          </a:p>
          <a:p>
            <a:pPr marL="742950" lvl="2" indent="-342900">
              <a:buSzPct val="60000"/>
              <a:buFont typeface="Wingdings 2" pitchFamily="18" charset="2"/>
              <a:buChar char="¢"/>
            </a:pPr>
            <a:r>
              <a:rPr lang="en-US" dirty="0"/>
              <a:t>man 3 open </a:t>
            </a:r>
            <a:r>
              <a:rPr lang="en-US" dirty="0">
                <a:sym typeface="Wingdings"/>
              </a:rPr>
              <a:t>; man 3 close, man 3 read, … in CSIL / Linux</a:t>
            </a:r>
          </a:p>
          <a:p>
            <a:pPr marL="742950" lvl="2" indent="-342900">
              <a:buSzPct val="60000"/>
              <a:buFont typeface="Wingdings 2" pitchFamily="18" charset="2"/>
              <a:buChar char="¢"/>
            </a:pPr>
            <a:r>
              <a:rPr lang="en-US" dirty="0">
                <a:sym typeface="Wingdings"/>
              </a:rPr>
              <a:t>man 2 open … in Mac</a:t>
            </a:r>
            <a:endParaRPr lang="en-US" dirty="0"/>
          </a:p>
          <a:p>
            <a:endParaRPr lang="en-US" b="1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4374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5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5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5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50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50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5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7505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5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7505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5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505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5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505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714" name="Rectangle 2"/>
          <p:cNvSpPr>
            <a:spLocks noGrp="1" noChangeArrowheads="1"/>
          </p:cNvSpPr>
          <p:nvPr>
            <p:ph type="title"/>
          </p:nvPr>
        </p:nvSpPr>
        <p:spPr>
          <a:xfrm>
            <a:off x="364524" y="545198"/>
            <a:ext cx="5824538" cy="573088"/>
          </a:xfrm>
        </p:spPr>
        <p:txBody>
          <a:bodyPr/>
          <a:lstStyle/>
          <a:p>
            <a:r>
              <a:rPr lang="en-US" dirty="0"/>
              <a:t>Unix file types</a:t>
            </a:r>
          </a:p>
        </p:txBody>
      </p:sp>
      <p:sp>
        <p:nvSpPr>
          <p:cNvPr id="627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610600" cy="5486400"/>
          </a:xfrm>
        </p:spPr>
        <p:txBody>
          <a:bodyPr/>
          <a:lstStyle/>
          <a:p>
            <a:r>
              <a:rPr lang="en-US" dirty="0"/>
              <a:t>Regular file</a:t>
            </a:r>
          </a:p>
          <a:p>
            <a:pPr lvl="1"/>
            <a:r>
              <a:rPr lang="en-US" dirty="0"/>
              <a:t>File containing user/app data (binary, text, whatever)</a:t>
            </a:r>
          </a:p>
          <a:p>
            <a:pPr lvl="1"/>
            <a:r>
              <a:rPr lang="en-US" dirty="0"/>
              <a:t>OS does not know anything about the format</a:t>
            </a:r>
          </a:p>
          <a:p>
            <a:pPr lvl="2"/>
            <a:r>
              <a:rPr lang="en-US" dirty="0"/>
              <a:t>other than “sequence of bytes”, akin to main memory</a:t>
            </a:r>
          </a:p>
          <a:p>
            <a:r>
              <a:rPr lang="en-US" dirty="0"/>
              <a:t>Directory file</a:t>
            </a:r>
          </a:p>
          <a:p>
            <a:pPr lvl="1"/>
            <a:r>
              <a:rPr lang="en-US" dirty="0"/>
              <a:t>A file that contains the names and locations of other files</a:t>
            </a:r>
          </a:p>
          <a:p>
            <a:r>
              <a:rPr lang="en-US" dirty="0"/>
              <a:t>Character-special and block-special files</a:t>
            </a:r>
          </a:p>
          <a:p>
            <a:pPr lvl="1"/>
            <a:r>
              <a:rPr lang="en-US" dirty="0"/>
              <a:t>Terminals (character special) and disks (block special)</a:t>
            </a:r>
          </a:p>
          <a:p>
            <a:r>
              <a:rPr lang="en-US" dirty="0"/>
              <a:t>FIFO (named pipe)</a:t>
            </a:r>
          </a:p>
          <a:p>
            <a:pPr lvl="1"/>
            <a:r>
              <a:rPr lang="en-US" dirty="0"/>
              <a:t>A file type used for inter-process communication</a:t>
            </a:r>
          </a:p>
          <a:p>
            <a:r>
              <a:rPr lang="en-US" dirty="0"/>
              <a:t>Socket</a:t>
            </a:r>
          </a:p>
          <a:p>
            <a:pPr lvl="1"/>
            <a:r>
              <a:rPr lang="en-US" dirty="0"/>
              <a:t>A file type used for network communication between processes</a:t>
            </a:r>
          </a:p>
        </p:txBody>
      </p:sp>
    </p:spTree>
    <p:extLst>
      <p:ext uri="{BB962C8B-B14F-4D97-AF65-F5344CB8AC3E}">
        <p14:creationId xmlns:p14="http://schemas.microsoft.com/office/powerpoint/2010/main" val="116419863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Buffered I/O: Motivation</a:t>
            </a:r>
          </a:p>
        </p:txBody>
      </p:sp>
      <p:sp>
        <p:nvSpPr>
          <p:cNvPr id="68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2937" y="1220788"/>
            <a:ext cx="8307387" cy="4341812"/>
          </a:xfrm>
        </p:spPr>
        <p:txBody>
          <a:bodyPr/>
          <a:lstStyle/>
          <a:p>
            <a:r>
              <a:rPr lang="en-US" dirty="0"/>
              <a:t>Applications often read/write one character at a time</a:t>
            </a:r>
          </a:p>
          <a:p>
            <a:pPr lvl="1"/>
            <a:r>
              <a:rPr lang="en-US" dirty="0" err="1">
                <a:latin typeface="Courier New"/>
                <a:cs typeface="Courier New"/>
              </a:rPr>
              <a:t>getc</a:t>
            </a:r>
            <a:r>
              <a:rPr lang="en-US" dirty="0">
                <a:latin typeface="Courier New"/>
                <a:cs typeface="Courier New"/>
              </a:rPr>
              <a:t>, </a:t>
            </a:r>
            <a:r>
              <a:rPr lang="en-US" dirty="0" err="1">
                <a:latin typeface="Courier New"/>
                <a:cs typeface="Courier New"/>
              </a:rPr>
              <a:t>putc</a:t>
            </a:r>
            <a:r>
              <a:rPr lang="en-US" dirty="0">
                <a:latin typeface="Courier New"/>
                <a:cs typeface="Courier New"/>
              </a:rPr>
              <a:t>, </a:t>
            </a:r>
            <a:r>
              <a:rPr lang="en-US" dirty="0" err="1">
                <a:latin typeface="Courier New"/>
                <a:cs typeface="Courier New"/>
              </a:rPr>
              <a:t>ungetc</a:t>
            </a:r>
            <a:endParaRPr lang="en-US" dirty="0">
              <a:latin typeface="Courier New"/>
              <a:cs typeface="Courier New"/>
            </a:endParaRPr>
          </a:p>
          <a:p>
            <a:pPr lvl="1"/>
            <a:r>
              <a:rPr lang="en-US" dirty="0">
                <a:latin typeface="Courier New"/>
                <a:cs typeface="Courier New"/>
              </a:rPr>
              <a:t>gets, </a:t>
            </a:r>
            <a:r>
              <a:rPr lang="en-US" dirty="0" err="1">
                <a:latin typeface="Courier New"/>
                <a:cs typeface="Courier New"/>
              </a:rPr>
              <a:t>fgets</a:t>
            </a:r>
            <a:endParaRPr lang="en-US" dirty="0">
              <a:latin typeface="Courier New"/>
              <a:cs typeface="Courier New"/>
            </a:endParaRPr>
          </a:p>
          <a:p>
            <a:pPr lvl="2"/>
            <a:r>
              <a:rPr lang="en-US" dirty="0"/>
              <a:t>Read line of text on character at a time, stopping at newline</a:t>
            </a:r>
          </a:p>
          <a:p>
            <a:r>
              <a:rPr lang="en-US" dirty="0"/>
              <a:t>Implementing as Unix I/O calls expensive</a:t>
            </a:r>
          </a:p>
          <a:p>
            <a:pPr lvl="1"/>
            <a:r>
              <a:rPr lang="en-US" dirty="0">
                <a:latin typeface="Courier New"/>
                <a:cs typeface="Courier New"/>
              </a:rPr>
              <a:t>read</a:t>
            </a:r>
            <a:r>
              <a:rPr lang="en-US" dirty="0"/>
              <a:t> and </a:t>
            </a:r>
            <a:r>
              <a:rPr lang="en-US" dirty="0">
                <a:latin typeface="Courier New"/>
                <a:cs typeface="Courier New"/>
              </a:rPr>
              <a:t>write</a:t>
            </a:r>
            <a:r>
              <a:rPr lang="en-US" dirty="0"/>
              <a:t> require Unix kernel calls</a:t>
            </a:r>
          </a:p>
          <a:p>
            <a:pPr lvl="2"/>
            <a:r>
              <a:rPr lang="en-US" b="1" dirty="0">
                <a:solidFill>
                  <a:srgbClr val="FF0000"/>
                </a:solidFill>
              </a:rPr>
              <a:t>&gt; 10,000 clock cycles</a:t>
            </a:r>
          </a:p>
          <a:p>
            <a:r>
              <a:rPr lang="en-US" dirty="0"/>
              <a:t>Solution: Buffered read (user/library implements this)</a:t>
            </a:r>
          </a:p>
          <a:p>
            <a:pPr lvl="1"/>
            <a:r>
              <a:rPr lang="en-US" dirty="0"/>
              <a:t>Use Unix </a:t>
            </a:r>
            <a:r>
              <a:rPr lang="en-US" dirty="0">
                <a:latin typeface="Courier New"/>
                <a:cs typeface="Courier New"/>
              </a:rPr>
              <a:t>read </a:t>
            </a:r>
            <a:r>
              <a:rPr lang="en-US" dirty="0"/>
              <a:t>to grab block of bytes</a:t>
            </a:r>
          </a:p>
          <a:p>
            <a:pPr lvl="1"/>
            <a:r>
              <a:rPr lang="en-US" dirty="0"/>
              <a:t>User input functions take one byte at a time from buffer</a:t>
            </a:r>
          </a:p>
          <a:p>
            <a:pPr lvl="2"/>
            <a:r>
              <a:rPr lang="en-US" dirty="0"/>
              <a:t>Refill buffer when empty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826476" y="5807075"/>
            <a:ext cx="2362200" cy="441325"/>
          </a:xfrm>
          <a:prstGeom prst="rect">
            <a:avLst/>
          </a:prstGeom>
          <a:solidFill>
            <a:srgbClr val="F1C7C7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dirty="0">
                <a:latin typeface="Calibri" pitchFamily="34" charset="0"/>
              </a:rPr>
              <a:t>unread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464276" y="5807075"/>
            <a:ext cx="2362200" cy="441325"/>
          </a:xfrm>
          <a:prstGeom prst="rect">
            <a:avLst/>
          </a:prstGeom>
          <a:solidFill>
            <a:srgbClr val="D5F1C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dirty="0">
                <a:latin typeface="Calibri" pitchFamily="34" charset="0"/>
              </a:rPr>
              <a:t>already read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464276" y="5807075"/>
            <a:ext cx="6096000" cy="4413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609600" y="5831299"/>
            <a:ext cx="8423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Buffer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6260815" y="6285195"/>
            <a:ext cx="228600" cy="420405"/>
          </a:xfrm>
          <a:prstGeom prst="straightConnector1">
            <a:avLst/>
          </a:prstGeom>
          <a:ln w="19050" cmpd="sng">
            <a:solidFill>
              <a:srgbClr val="000000"/>
            </a:solidFill>
            <a:headEnd type="none"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6348911" y="6536323"/>
            <a:ext cx="16002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short_count</a:t>
            </a:r>
            <a:endParaRPr lang="en-US" sz="1600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9565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796173C4-7E39-2A4D-AF72-F97B720E74EB}"/>
              </a:ext>
            </a:extLst>
          </p:cNvPr>
          <p:cNvGrpSpPr/>
          <p:nvPr/>
        </p:nvGrpSpPr>
        <p:grpSpPr>
          <a:xfrm>
            <a:off x="762000" y="2133600"/>
            <a:ext cx="2506212" cy="1878421"/>
            <a:chOff x="5867400" y="2973572"/>
            <a:chExt cx="1219200" cy="1143000"/>
          </a:xfrm>
        </p:grpSpPr>
        <p:sp>
          <p:nvSpPr>
            <p:cNvPr id="29" name="Rectangle 4">
              <a:extLst>
                <a:ext uri="{FF2B5EF4-FFF2-40B4-BE49-F238E27FC236}">
                  <a16:creationId xmlns:a16="http://schemas.microsoft.com/office/drawing/2014/main" id="{25EF1A27-E45B-1D4A-BAF8-443CB1D950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77000" y="2973572"/>
              <a:ext cx="609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4800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1" name="Rectangle 5">
              <a:extLst>
                <a:ext uri="{FF2B5EF4-FFF2-40B4-BE49-F238E27FC236}">
                  <a16:creationId xmlns:a16="http://schemas.microsoft.com/office/drawing/2014/main" id="{EC36DBA7-89D4-1048-81B7-FDE67C34C6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77000" y="3202172"/>
              <a:ext cx="609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4800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2" name="Rectangle 6">
              <a:extLst>
                <a:ext uri="{FF2B5EF4-FFF2-40B4-BE49-F238E27FC236}">
                  <a16:creationId xmlns:a16="http://schemas.microsoft.com/office/drawing/2014/main" id="{DB441D28-DE06-6A40-B393-80D027F7DC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77000" y="3430772"/>
              <a:ext cx="609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4800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3" name="Rectangle 7">
              <a:extLst>
                <a:ext uri="{FF2B5EF4-FFF2-40B4-BE49-F238E27FC236}">
                  <a16:creationId xmlns:a16="http://schemas.microsoft.com/office/drawing/2014/main" id="{BEC550D6-B58E-924F-8CA4-AA1EA04CFC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77000" y="3659372"/>
              <a:ext cx="609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4800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4" name="Rectangle 8">
              <a:extLst>
                <a:ext uri="{FF2B5EF4-FFF2-40B4-BE49-F238E27FC236}">
                  <a16:creationId xmlns:a16="http://schemas.microsoft.com/office/drawing/2014/main" id="{0C1FC3AE-E2EB-D347-B619-4FC44064D4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77000" y="3887972"/>
              <a:ext cx="609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4800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5" name="Rectangle 9">
              <a:extLst>
                <a:ext uri="{FF2B5EF4-FFF2-40B4-BE49-F238E27FC236}">
                  <a16:creationId xmlns:a16="http://schemas.microsoft.com/office/drawing/2014/main" id="{8F997E98-DD0A-344A-8D65-B9EDFB6081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73244" y="3202172"/>
              <a:ext cx="609600" cy="2286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/>
              <a:r>
                <a:rPr lang="en-US" sz="3200" dirty="0">
                  <a:solidFill>
                    <a:srgbClr val="000000"/>
                  </a:solidFill>
                  <a:latin typeface="Calibri" pitchFamily="34" charset="0"/>
                </a:rPr>
                <a:t>…</a:t>
              </a:r>
            </a:p>
          </p:txBody>
        </p:sp>
        <p:sp>
          <p:nvSpPr>
            <p:cNvPr id="36" name="Rectangle 11">
              <a:extLst>
                <a:ext uri="{FF2B5EF4-FFF2-40B4-BE49-F238E27FC236}">
                  <a16:creationId xmlns:a16="http://schemas.microsoft.com/office/drawing/2014/main" id="{F23234C4-D054-8C48-984E-A8204B76FE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7400" y="3430772"/>
              <a:ext cx="609600" cy="2286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/>
              <a:r>
                <a:rPr lang="en-US" sz="3200" dirty="0" err="1">
                  <a:solidFill>
                    <a:srgbClr val="000000"/>
                  </a:solidFill>
                  <a:latin typeface="Calibri" pitchFamily="34" charset="0"/>
                </a:rPr>
                <a:t>fda</a:t>
              </a:r>
              <a:endParaRPr lang="en-US" sz="3200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7" name="Rectangle 12">
              <a:extLst>
                <a:ext uri="{FF2B5EF4-FFF2-40B4-BE49-F238E27FC236}">
                  <a16:creationId xmlns:a16="http://schemas.microsoft.com/office/drawing/2014/main" id="{C5C3A3D4-5F20-A544-8FF6-57BE574A47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7400" y="3659372"/>
              <a:ext cx="609600" cy="2286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/>
              <a:r>
                <a:rPr lang="en-US" sz="3200" dirty="0" err="1">
                  <a:solidFill>
                    <a:srgbClr val="000000"/>
                  </a:solidFill>
                  <a:latin typeface="Calibri" pitchFamily="34" charset="0"/>
                </a:rPr>
                <a:t>fdb</a:t>
              </a:r>
              <a:endParaRPr lang="en-US" sz="3200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8" name="Rectangle 13">
              <a:extLst>
                <a:ext uri="{FF2B5EF4-FFF2-40B4-BE49-F238E27FC236}">
                  <a16:creationId xmlns:a16="http://schemas.microsoft.com/office/drawing/2014/main" id="{4265C3D4-2E07-D541-B34D-E4C6108831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7400" y="3887972"/>
              <a:ext cx="609600" cy="2286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/>
              <a:r>
                <a:rPr lang="en-US" sz="3200" dirty="0" err="1">
                  <a:solidFill>
                    <a:srgbClr val="000000"/>
                  </a:solidFill>
                  <a:latin typeface="Calibri" pitchFamily="34" charset="0"/>
                </a:rPr>
                <a:t>fdc</a:t>
              </a:r>
              <a:endParaRPr lang="en-US" sz="3200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sp>
        <p:nvSpPr>
          <p:cNvPr id="40" name="Rectangle 17">
            <a:extLst>
              <a:ext uri="{FF2B5EF4-FFF2-40B4-BE49-F238E27FC236}">
                <a16:creationId xmlns:a16="http://schemas.microsoft.com/office/drawing/2014/main" id="{BA9651E1-C3E5-B741-930C-7B96871628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7612" y="1720248"/>
            <a:ext cx="1653540" cy="53660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800" dirty="0">
                <a:solidFill>
                  <a:srgbClr val="000000"/>
                </a:solidFill>
                <a:latin typeface="Calibri" pitchFamily="34" charset="0"/>
              </a:rPr>
              <a:t>pos = </a:t>
            </a:r>
            <a:r>
              <a:rPr lang="en-US" sz="2800" dirty="0">
                <a:solidFill>
                  <a:srgbClr val="FF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42" name="Rectangle 17">
            <a:extLst>
              <a:ext uri="{FF2B5EF4-FFF2-40B4-BE49-F238E27FC236}">
                <a16:creationId xmlns:a16="http://schemas.microsoft.com/office/drawing/2014/main" id="{DA7CD6CB-BAA3-A043-A602-19031E69CA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9801" y="3033017"/>
            <a:ext cx="1653540" cy="53660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800" dirty="0">
                <a:solidFill>
                  <a:srgbClr val="000000"/>
                </a:solidFill>
                <a:latin typeface="Calibri" pitchFamily="34" charset="0"/>
              </a:rPr>
              <a:t>pos = </a:t>
            </a:r>
            <a:r>
              <a:rPr lang="en-US" sz="2800" dirty="0">
                <a:solidFill>
                  <a:srgbClr val="FF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44" name="Rectangle 17">
            <a:extLst>
              <a:ext uri="{FF2B5EF4-FFF2-40B4-BE49-F238E27FC236}">
                <a16:creationId xmlns:a16="http://schemas.microsoft.com/office/drawing/2014/main" id="{160CD6E0-9596-7C4E-B515-E3421536D8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9020" y="4227773"/>
            <a:ext cx="1653540" cy="53660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800" dirty="0">
                <a:solidFill>
                  <a:srgbClr val="000000"/>
                </a:solidFill>
                <a:latin typeface="Calibri" pitchFamily="34" charset="0"/>
              </a:rPr>
              <a:t>pos = </a:t>
            </a:r>
            <a:r>
              <a:rPr lang="en-US" sz="2800" dirty="0">
                <a:solidFill>
                  <a:srgbClr val="FF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46" name="Line 21">
            <a:extLst>
              <a:ext uri="{FF2B5EF4-FFF2-40B4-BE49-F238E27FC236}">
                <a16:creationId xmlns:a16="http://schemas.microsoft.com/office/drawing/2014/main" id="{C7187B70-C4B7-D941-89B0-F2C06273D55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68212" y="1955905"/>
            <a:ext cx="1689400" cy="1105029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 wrap="none" anchor="ctr"/>
          <a:lstStyle/>
          <a:p>
            <a:endParaRPr lang="en-US" sz="40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9" name="Line 21">
            <a:extLst>
              <a:ext uri="{FF2B5EF4-FFF2-40B4-BE49-F238E27FC236}">
                <a16:creationId xmlns:a16="http://schemas.microsoft.com/office/drawing/2014/main" id="{8013BA57-7FB8-B845-833A-8A784983042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75934" y="3296591"/>
            <a:ext cx="1883867" cy="132406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 wrap="none" anchor="ctr"/>
          <a:lstStyle/>
          <a:p>
            <a:endParaRPr lang="en-US" sz="40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0" name="Line 21">
            <a:extLst>
              <a:ext uri="{FF2B5EF4-FFF2-40B4-BE49-F238E27FC236}">
                <a16:creationId xmlns:a16="http://schemas.microsoft.com/office/drawing/2014/main" id="{713323FC-097D-CB4C-BB8C-5EF94D896226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5933" y="3821736"/>
            <a:ext cx="1765365" cy="750263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 wrap="none" anchor="ctr"/>
          <a:lstStyle/>
          <a:p>
            <a:endParaRPr lang="en-US" sz="40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3" name="Line 21">
            <a:extLst>
              <a:ext uri="{FF2B5EF4-FFF2-40B4-BE49-F238E27FC236}">
                <a16:creationId xmlns:a16="http://schemas.microsoft.com/office/drawing/2014/main" id="{86F9A2C1-0554-C843-B64C-81A065F32BE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88223" y="3285130"/>
            <a:ext cx="1879300" cy="536603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 wrap="none" anchor="ctr"/>
          <a:lstStyle/>
          <a:p>
            <a:endParaRPr lang="en-US" sz="40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C948E38-61EE-2F4B-8CB8-CD3D9BDC6D3A}"/>
              </a:ext>
            </a:extLst>
          </p:cNvPr>
          <p:cNvSpPr/>
          <p:nvPr/>
        </p:nvSpPr>
        <p:spPr>
          <a:xfrm>
            <a:off x="6611152" y="1639350"/>
            <a:ext cx="1741182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800" dirty="0">
                <a:solidFill>
                  <a:srgbClr val="FF0000"/>
                </a:solidFill>
              </a:rPr>
              <a:t>“</a:t>
            </a:r>
            <a:r>
              <a:rPr lang="en-US" sz="3800" dirty="0" err="1">
                <a:solidFill>
                  <a:srgbClr val="FF0000"/>
                </a:solidFill>
              </a:rPr>
              <a:t>abcde</a:t>
            </a:r>
            <a:r>
              <a:rPr lang="en-US" sz="3800" dirty="0">
                <a:solidFill>
                  <a:srgbClr val="FF0000"/>
                </a:solidFill>
              </a:rPr>
              <a:t>”</a:t>
            </a:r>
            <a:endParaRPr lang="en-US" sz="3800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C8E301A7-EA98-894A-B398-1ADCAA7E893E}"/>
              </a:ext>
            </a:extLst>
          </p:cNvPr>
          <p:cNvSpPr/>
          <p:nvPr/>
        </p:nvSpPr>
        <p:spPr>
          <a:xfrm>
            <a:off x="6867724" y="2898086"/>
            <a:ext cx="1741182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800" dirty="0">
                <a:solidFill>
                  <a:srgbClr val="FF0000"/>
                </a:solidFill>
              </a:rPr>
              <a:t>“</a:t>
            </a:r>
            <a:r>
              <a:rPr lang="en-US" sz="3800" dirty="0" err="1">
                <a:solidFill>
                  <a:srgbClr val="FF0000"/>
                </a:solidFill>
              </a:rPr>
              <a:t>abcde</a:t>
            </a:r>
            <a:r>
              <a:rPr lang="en-US" sz="3800" dirty="0">
                <a:solidFill>
                  <a:srgbClr val="FF0000"/>
                </a:solidFill>
              </a:rPr>
              <a:t>”</a:t>
            </a:r>
            <a:endParaRPr lang="en-US" sz="3800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D7A9B804-FF0D-9849-A7BB-B2856CCDEB87}"/>
              </a:ext>
            </a:extLst>
          </p:cNvPr>
          <p:cNvSpPr/>
          <p:nvPr/>
        </p:nvSpPr>
        <p:spPr>
          <a:xfrm>
            <a:off x="6767214" y="4156822"/>
            <a:ext cx="1741182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800" dirty="0">
                <a:solidFill>
                  <a:srgbClr val="FF0000"/>
                </a:solidFill>
              </a:rPr>
              <a:t>“</a:t>
            </a:r>
            <a:r>
              <a:rPr lang="en-US" sz="3800" dirty="0" err="1">
                <a:solidFill>
                  <a:srgbClr val="FF0000"/>
                </a:solidFill>
              </a:rPr>
              <a:t>abcde</a:t>
            </a:r>
            <a:r>
              <a:rPr lang="en-US" sz="3800" dirty="0">
                <a:solidFill>
                  <a:srgbClr val="FF0000"/>
                </a:solidFill>
              </a:rPr>
              <a:t>”</a:t>
            </a:r>
            <a:endParaRPr lang="en-US" sz="3800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4662C8F-4246-1D40-BF60-BAD4AF9C2B00}"/>
              </a:ext>
            </a:extLst>
          </p:cNvPr>
          <p:cNvCxnSpPr/>
          <p:nvPr/>
        </p:nvCxnSpPr>
        <p:spPr bwMode="auto">
          <a:xfrm flipV="1">
            <a:off x="6934200" y="2209800"/>
            <a:ext cx="0" cy="440276"/>
          </a:xfrm>
          <a:prstGeom prst="straightConnector1">
            <a:avLst/>
          </a:prstGeom>
          <a:noFill/>
          <a:ln w="57150">
            <a:solidFill>
              <a:srgbClr val="FF0000"/>
            </a:solidFill>
            <a:miter lim="800000"/>
            <a:headEnd type="none" w="med" len="med"/>
            <a:tailEnd type="triangle"/>
          </a:ln>
          <a:effectLst/>
        </p:spPr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17D996B8-AE7A-9B42-97CD-91B87C00CE99}"/>
              </a:ext>
            </a:extLst>
          </p:cNvPr>
          <p:cNvCxnSpPr/>
          <p:nvPr/>
        </p:nvCxnSpPr>
        <p:spPr bwMode="auto">
          <a:xfrm flipV="1">
            <a:off x="7086600" y="4697148"/>
            <a:ext cx="0" cy="440276"/>
          </a:xfrm>
          <a:prstGeom prst="straightConnector1">
            <a:avLst/>
          </a:prstGeom>
          <a:noFill/>
          <a:ln w="57150">
            <a:solidFill>
              <a:srgbClr val="FF0000"/>
            </a:solidFill>
            <a:miter lim="800000"/>
            <a:headEnd type="none" w="med" len="med"/>
            <a:tailEnd type="triangle"/>
          </a:ln>
          <a:effectLst/>
        </p:spPr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A6205F18-C724-4C4C-A618-4FE5C664F4A3}"/>
              </a:ext>
            </a:extLst>
          </p:cNvPr>
          <p:cNvSpPr/>
          <p:nvPr/>
        </p:nvSpPr>
        <p:spPr>
          <a:xfrm>
            <a:off x="6069979" y="3090745"/>
            <a:ext cx="367408" cy="430887"/>
          </a:xfrm>
          <a:prstGeom prst="rect">
            <a:avLst/>
          </a:prstGeom>
          <a:solidFill>
            <a:schemeClr val="bg1"/>
          </a:solidFill>
        </p:spPr>
        <p:txBody>
          <a:bodyPr wrap="none" tIns="0" bIns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itchFamily="34" charset="0"/>
              </a:rPr>
              <a:t>1</a:t>
            </a:r>
            <a:endParaRPr lang="en-US" sz="2800" dirty="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616717AE-BB95-F942-AE6C-EB4B1867044B}"/>
              </a:ext>
            </a:extLst>
          </p:cNvPr>
          <p:cNvSpPr/>
          <p:nvPr/>
        </p:nvSpPr>
        <p:spPr>
          <a:xfrm>
            <a:off x="5820418" y="1797822"/>
            <a:ext cx="367408" cy="430887"/>
          </a:xfrm>
          <a:prstGeom prst="rect">
            <a:avLst/>
          </a:prstGeom>
          <a:solidFill>
            <a:schemeClr val="bg1"/>
          </a:solidFill>
        </p:spPr>
        <p:txBody>
          <a:bodyPr wrap="none" tIns="0" bIns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itchFamily="34" charset="0"/>
              </a:rPr>
              <a:t>1</a:t>
            </a:r>
            <a:endParaRPr lang="en-US" sz="2800" dirty="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24B5BCE2-E683-8344-8474-F55362187711}"/>
              </a:ext>
            </a:extLst>
          </p:cNvPr>
          <p:cNvSpPr/>
          <p:nvPr/>
        </p:nvSpPr>
        <p:spPr>
          <a:xfrm>
            <a:off x="6097663" y="3081147"/>
            <a:ext cx="367408" cy="430887"/>
          </a:xfrm>
          <a:prstGeom prst="rect">
            <a:avLst/>
          </a:prstGeom>
          <a:solidFill>
            <a:schemeClr val="bg1"/>
          </a:solidFill>
        </p:spPr>
        <p:txBody>
          <a:bodyPr wrap="none" tIns="0" bIns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itchFamily="34" charset="0"/>
              </a:rPr>
              <a:t>2</a:t>
            </a:r>
            <a:endParaRPr lang="en-US" sz="2800" dirty="0"/>
          </a:p>
        </p:txBody>
      </p:sp>
      <p:sp>
        <p:nvSpPr>
          <p:cNvPr id="735238" name="Rectangle 735237">
            <a:extLst>
              <a:ext uri="{FF2B5EF4-FFF2-40B4-BE49-F238E27FC236}">
                <a16:creationId xmlns:a16="http://schemas.microsoft.com/office/drawing/2014/main" id="{9AF33EB2-9C8C-5541-867A-4BD9AB8218B0}"/>
              </a:ext>
            </a:extLst>
          </p:cNvPr>
          <p:cNvSpPr/>
          <p:nvPr/>
        </p:nvSpPr>
        <p:spPr>
          <a:xfrm>
            <a:off x="1573807" y="5124271"/>
            <a:ext cx="51934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read(</a:t>
            </a:r>
            <a:r>
              <a:rPr lang="en-US" dirty="0" err="1">
                <a:solidFill>
                  <a:srgbClr val="000000"/>
                </a:solidFill>
                <a:latin typeface="Courier New" pitchFamily="49" charset="0"/>
              </a:rPr>
              <a:t>fda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, &amp;c1, 1); // c1</a:t>
            </a:r>
          </a:p>
          <a:p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read(</a:t>
            </a:r>
            <a:r>
              <a:rPr lang="en-US" dirty="0" err="1">
                <a:solidFill>
                  <a:srgbClr val="000000"/>
                </a:solidFill>
                <a:latin typeface="Courier New" pitchFamily="49" charset="0"/>
              </a:rPr>
              <a:t>fdb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, &amp;c2, 1); // c2</a:t>
            </a:r>
          </a:p>
          <a:p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read(</a:t>
            </a:r>
            <a:r>
              <a:rPr lang="en-US" dirty="0" err="1">
                <a:solidFill>
                  <a:srgbClr val="000000"/>
                </a:solidFill>
                <a:latin typeface="Courier New" pitchFamily="49" charset="0"/>
              </a:rPr>
              <a:t>fdc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, &amp;c3, 1); // c3</a:t>
            </a:r>
          </a:p>
        </p:txBody>
      </p:sp>
      <p:sp>
        <p:nvSpPr>
          <p:cNvPr id="735239" name="TextBox 735238">
            <a:extLst>
              <a:ext uri="{FF2B5EF4-FFF2-40B4-BE49-F238E27FC236}">
                <a16:creationId xmlns:a16="http://schemas.microsoft.com/office/drawing/2014/main" id="{F57E729D-568B-DF4A-BB1F-6BF36342B140}"/>
              </a:ext>
            </a:extLst>
          </p:cNvPr>
          <p:cNvSpPr txBox="1"/>
          <p:nvPr/>
        </p:nvSpPr>
        <p:spPr>
          <a:xfrm>
            <a:off x="6059494" y="5124271"/>
            <a:ext cx="737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a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9143A0DD-6C50-0944-92AA-C0B34D1BC64C}"/>
              </a:ext>
            </a:extLst>
          </p:cNvPr>
          <p:cNvSpPr txBox="1"/>
          <p:nvPr/>
        </p:nvSpPr>
        <p:spPr>
          <a:xfrm>
            <a:off x="6059494" y="5470945"/>
            <a:ext cx="737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a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3443F281-80D2-6240-85CF-56E4615D671A}"/>
              </a:ext>
            </a:extLst>
          </p:cNvPr>
          <p:cNvSpPr txBox="1"/>
          <p:nvPr/>
        </p:nvSpPr>
        <p:spPr>
          <a:xfrm>
            <a:off x="6061449" y="5851820"/>
            <a:ext cx="737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b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1FC389F3-203C-A74B-B9C6-EEDF6291DE7A}"/>
              </a:ext>
            </a:extLst>
          </p:cNvPr>
          <p:cNvSpPr/>
          <p:nvPr/>
        </p:nvSpPr>
        <p:spPr>
          <a:xfrm>
            <a:off x="1778285" y="872065"/>
            <a:ext cx="4225837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800" dirty="0"/>
              <a:t>File content: “</a:t>
            </a:r>
            <a:r>
              <a:rPr lang="en-US" sz="3800" dirty="0" err="1"/>
              <a:t>abcde</a:t>
            </a:r>
            <a:r>
              <a:rPr lang="en-US" sz="3800" dirty="0"/>
              <a:t>”</a:t>
            </a:r>
          </a:p>
        </p:txBody>
      </p:sp>
      <p:sp>
        <p:nvSpPr>
          <p:cNvPr id="735240" name="Oval 735239">
            <a:extLst>
              <a:ext uri="{FF2B5EF4-FFF2-40B4-BE49-F238E27FC236}">
                <a16:creationId xmlns:a16="http://schemas.microsoft.com/office/drawing/2014/main" id="{FEC64808-9227-734B-86FF-302158CE37E2}"/>
              </a:ext>
            </a:extLst>
          </p:cNvPr>
          <p:cNvSpPr/>
          <p:nvPr/>
        </p:nvSpPr>
        <p:spPr bwMode="auto">
          <a:xfrm>
            <a:off x="990600" y="3236640"/>
            <a:ext cx="1219200" cy="41249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953483BF-8ED7-C24B-A17F-06943CA92D5F}"/>
              </a:ext>
            </a:extLst>
          </p:cNvPr>
          <p:cNvSpPr/>
          <p:nvPr/>
        </p:nvSpPr>
        <p:spPr bwMode="auto">
          <a:xfrm>
            <a:off x="990600" y="3624331"/>
            <a:ext cx="1219200" cy="41249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2F012F88-A14B-9B42-BCAE-349E0FA57E52}"/>
              </a:ext>
            </a:extLst>
          </p:cNvPr>
          <p:cNvCxnSpPr/>
          <p:nvPr/>
        </p:nvCxnSpPr>
        <p:spPr bwMode="auto">
          <a:xfrm flipV="1">
            <a:off x="7162800" y="3416199"/>
            <a:ext cx="0" cy="440276"/>
          </a:xfrm>
          <a:prstGeom prst="straightConnector1">
            <a:avLst/>
          </a:prstGeom>
          <a:noFill/>
          <a:ln w="57150">
            <a:solidFill>
              <a:srgbClr val="FF0000"/>
            </a:solidFill>
            <a:miter lim="800000"/>
            <a:headEnd type="none" w="med" len="med"/>
            <a:tailEnd type="triangle"/>
          </a:ln>
          <a:effectLst/>
        </p:spPr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B4CFBB9A-7D2A-0340-BA30-20C1A78DE68B}"/>
              </a:ext>
            </a:extLst>
          </p:cNvPr>
          <p:cNvCxnSpPr/>
          <p:nvPr/>
        </p:nvCxnSpPr>
        <p:spPr bwMode="auto">
          <a:xfrm flipV="1">
            <a:off x="7391400" y="3428997"/>
            <a:ext cx="0" cy="440276"/>
          </a:xfrm>
          <a:prstGeom prst="straightConnector1">
            <a:avLst/>
          </a:prstGeom>
          <a:noFill/>
          <a:ln w="57150">
            <a:solidFill>
              <a:srgbClr val="FF0000"/>
            </a:solidFill>
            <a:miter lim="800000"/>
            <a:headEnd type="none" w="med" len="med"/>
            <a:tailEnd type="triangle"/>
          </a:ln>
          <a:effectLst/>
        </p:spPr>
      </p:cxnSp>
      <p:sp>
        <p:nvSpPr>
          <p:cNvPr id="735241" name="Rectangle 735240">
            <a:extLst>
              <a:ext uri="{FF2B5EF4-FFF2-40B4-BE49-F238E27FC236}">
                <a16:creationId xmlns:a16="http://schemas.microsoft.com/office/drawing/2014/main" id="{679357E5-6195-9D44-8D7D-FF6BDA15E506}"/>
              </a:ext>
            </a:extLst>
          </p:cNvPr>
          <p:cNvSpPr/>
          <p:nvPr/>
        </p:nvSpPr>
        <p:spPr bwMode="auto">
          <a:xfrm>
            <a:off x="609600" y="632803"/>
            <a:ext cx="8229600" cy="5802815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9868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1000"/>
                                        <p:tgtEl>
                                          <p:spTgt spid="735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0.02136 0.00139 " pathEditMode="relative" rAng="0" ptsTypes="AA">
                                      <p:cBhvr>
                                        <p:cTn id="8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9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59259E-6 L 0.02136 0.00139 " pathEditMode="relative" rAng="0" ptsTypes="AA">
                                      <p:cBhvr>
                                        <p:cTn id="9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9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0.02136 0.00139 " pathEditMode="relative" rAng="0" ptsTypes="AA">
                                      <p:cBhvr>
                                        <p:cTn id="113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9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2" grpId="0" animBg="1"/>
      <p:bldP spid="44" grpId="0" animBg="1"/>
      <p:bldP spid="46" grpId="0" animBg="1"/>
      <p:bldP spid="49" grpId="0" animBg="1"/>
      <p:bldP spid="50" grpId="0" animBg="1"/>
      <p:bldP spid="50" grpId="1" animBg="1"/>
      <p:bldP spid="53" grpId="0" animBg="1"/>
      <p:bldP spid="8" grpId="0"/>
      <p:bldP spid="54" grpId="0"/>
      <p:bldP spid="55" grpId="0"/>
      <p:bldP spid="17" grpId="0" animBg="1"/>
      <p:bldP spid="63" grpId="0" animBg="1"/>
      <p:bldP spid="64" grpId="0" animBg="1"/>
      <p:bldP spid="735239" grpId="0"/>
      <p:bldP spid="73" grpId="0"/>
      <p:bldP spid="74" grpId="0"/>
      <p:bldP spid="75" grpId="0"/>
      <p:bldP spid="735240" grpId="0" animBg="1"/>
      <p:bldP spid="735240" grpId="1" animBg="1"/>
      <p:bldP spid="77" grpId="0" animBg="1"/>
      <p:bldP spid="77" grpId="1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5">
            <a:extLst>
              <a:ext uri="{FF2B5EF4-FFF2-40B4-BE49-F238E27FC236}">
                <a16:creationId xmlns:a16="http://schemas.microsoft.com/office/drawing/2014/main" id="{EC36DBA7-89D4-1048-81B7-FDE67C34C6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3324" y="2029820"/>
            <a:ext cx="1253106" cy="3756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48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2" name="Rectangle 6">
            <a:extLst>
              <a:ext uri="{FF2B5EF4-FFF2-40B4-BE49-F238E27FC236}">
                <a16:creationId xmlns:a16="http://schemas.microsoft.com/office/drawing/2014/main" id="{DB441D28-DE06-6A40-B393-80D027F7DC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3324" y="2405504"/>
            <a:ext cx="1253106" cy="3756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48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5" name="Rectangle 9">
            <a:extLst>
              <a:ext uri="{FF2B5EF4-FFF2-40B4-BE49-F238E27FC236}">
                <a16:creationId xmlns:a16="http://schemas.microsoft.com/office/drawing/2014/main" id="{8F997E98-DD0A-344A-8D65-B9EDFB6081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5603" y="2029820"/>
            <a:ext cx="1253106" cy="3756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sz="3200" dirty="0">
                <a:solidFill>
                  <a:srgbClr val="000000"/>
                </a:solidFill>
                <a:latin typeface="Calibri" pitchFamily="34" charset="0"/>
              </a:rPr>
              <a:t>…</a:t>
            </a:r>
          </a:p>
        </p:txBody>
      </p:sp>
      <p:sp>
        <p:nvSpPr>
          <p:cNvPr id="36" name="Rectangle 11">
            <a:extLst>
              <a:ext uri="{FF2B5EF4-FFF2-40B4-BE49-F238E27FC236}">
                <a16:creationId xmlns:a16="http://schemas.microsoft.com/office/drawing/2014/main" id="{F23234C4-D054-8C48-984E-A8204B76FE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3176" y="2389716"/>
            <a:ext cx="744124" cy="3756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sz="3200" dirty="0" err="1">
                <a:solidFill>
                  <a:srgbClr val="000000"/>
                </a:solidFill>
                <a:latin typeface="Calibri" pitchFamily="34" charset="0"/>
              </a:rPr>
              <a:t>fd</a:t>
            </a:r>
            <a:r>
              <a:rPr lang="en-US" sz="3200" dirty="0">
                <a:solidFill>
                  <a:srgbClr val="000000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40" name="Rectangle 17">
            <a:extLst>
              <a:ext uri="{FF2B5EF4-FFF2-40B4-BE49-F238E27FC236}">
                <a16:creationId xmlns:a16="http://schemas.microsoft.com/office/drawing/2014/main" id="{BA9651E1-C3E5-B741-930C-7B96871628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3645" y="2765400"/>
            <a:ext cx="1653540" cy="53660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800" dirty="0">
                <a:solidFill>
                  <a:srgbClr val="000000"/>
                </a:solidFill>
                <a:latin typeface="Calibri" pitchFamily="34" charset="0"/>
              </a:rPr>
              <a:t>pos = </a:t>
            </a:r>
            <a:r>
              <a:rPr lang="en-US" sz="2800" dirty="0">
                <a:solidFill>
                  <a:srgbClr val="FF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46" name="Line 21">
            <a:extLst>
              <a:ext uri="{FF2B5EF4-FFF2-40B4-BE49-F238E27FC236}">
                <a16:creationId xmlns:a16="http://schemas.microsoft.com/office/drawing/2014/main" id="{C7187B70-C4B7-D941-89B0-F2C06273D55F}"/>
              </a:ext>
            </a:extLst>
          </p:cNvPr>
          <p:cNvSpPr>
            <a:spLocks noChangeShapeType="1"/>
          </p:cNvSpPr>
          <p:nvPr/>
        </p:nvSpPr>
        <p:spPr bwMode="auto">
          <a:xfrm>
            <a:off x="3224151" y="2616745"/>
            <a:ext cx="1746319" cy="416018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 wrap="none" anchor="ctr"/>
          <a:lstStyle/>
          <a:p>
            <a:endParaRPr lang="en-US" sz="40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9" name="Line 21">
            <a:extLst>
              <a:ext uri="{FF2B5EF4-FFF2-40B4-BE49-F238E27FC236}">
                <a16:creationId xmlns:a16="http://schemas.microsoft.com/office/drawing/2014/main" id="{8013BA57-7FB8-B845-833A-8A784983042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37032" y="3042125"/>
            <a:ext cx="1756569" cy="1244051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 wrap="none" anchor="ctr"/>
          <a:lstStyle/>
          <a:p>
            <a:endParaRPr lang="en-US" sz="40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C8E301A7-EA98-894A-B398-1ADCAA7E893E}"/>
              </a:ext>
            </a:extLst>
          </p:cNvPr>
          <p:cNvSpPr/>
          <p:nvPr/>
        </p:nvSpPr>
        <p:spPr>
          <a:xfrm>
            <a:off x="6838132" y="2703571"/>
            <a:ext cx="1741182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800" dirty="0">
                <a:solidFill>
                  <a:srgbClr val="FF0000"/>
                </a:solidFill>
              </a:rPr>
              <a:t>“</a:t>
            </a:r>
            <a:r>
              <a:rPr lang="en-US" sz="3800" dirty="0" err="1">
                <a:solidFill>
                  <a:srgbClr val="FF0000"/>
                </a:solidFill>
              </a:rPr>
              <a:t>abcde</a:t>
            </a:r>
            <a:r>
              <a:rPr lang="en-US" sz="3800" dirty="0">
                <a:solidFill>
                  <a:srgbClr val="FF0000"/>
                </a:solidFill>
              </a:rPr>
              <a:t>”</a:t>
            </a:r>
            <a:endParaRPr lang="en-US" sz="38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6205F18-C724-4C4C-A618-4FE5C664F4A3}"/>
              </a:ext>
            </a:extLst>
          </p:cNvPr>
          <p:cNvSpPr/>
          <p:nvPr/>
        </p:nvSpPr>
        <p:spPr>
          <a:xfrm>
            <a:off x="5879299" y="2826681"/>
            <a:ext cx="367408" cy="430887"/>
          </a:xfrm>
          <a:prstGeom prst="rect">
            <a:avLst/>
          </a:prstGeom>
          <a:solidFill>
            <a:schemeClr val="bg1"/>
          </a:solidFill>
        </p:spPr>
        <p:txBody>
          <a:bodyPr wrap="none" tIns="0" bIns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itchFamily="34" charset="0"/>
              </a:rPr>
              <a:t>1</a:t>
            </a:r>
            <a:endParaRPr lang="en-US" sz="2800" dirty="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24B5BCE2-E683-8344-8474-F55362187711}"/>
              </a:ext>
            </a:extLst>
          </p:cNvPr>
          <p:cNvSpPr/>
          <p:nvPr/>
        </p:nvSpPr>
        <p:spPr>
          <a:xfrm>
            <a:off x="5879299" y="2805401"/>
            <a:ext cx="367408" cy="430887"/>
          </a:xfrm>
          <a:prstGeom prst="rect">
            <a:avLst/>
          </a:prstGeom>
          <a:solidFill>
            <a:schemeClr val="bg1"/>
          </a:solidFill>
        </p:spPr>
        <p:txBody>
          <a:bodyPr wrap="none" tIns="0" bIns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itchFamily="34" charset="0"/>
              </a:rPr>
              <a:t>2</a:t>
            </a:r>
            <a:endParaRPr lang="en-US" sz="2800" dirty="0"/>
          </a:p>
        </p:txBody>
      </p:sp>
      <p:sp>
        <p:nvSpPr>
          <p:cNvPr id="735238" name="Rectangle 735237">
            <a:extLst>
              <a:ext uri="{FF2B5EF4-FFF2-40B4-BE49-F238E27FC236}">
                <a16:creationId xmlns:a16="http://schemas.microsoft.com/office/drawing/2014/main" id="{9AF33EB2-9C8C-5541-867A-4BD9AB8218B0}"/>
              </a:ext>
            </a:extLst>
          </p:cNvPr>
          <p:cNvSpPr/>
          <p:nvPr/>
        </p:nvSpPr>
        <p:spPr>
          <a:xfrm>
            <a:off x="3324561" y="1625378"/>
            <a:ext cx="6359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c1</a:t>
            </a:r>
          </a:p>
          <a:p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c2</a:t>
            </a:r>
          </a:p>
        </p:txBody>
      </p:sp>
      <p:sp>
        <p:nvSpPr>
          <p:cNvPr id="735239" name="TextBox 735238">
            <a:extLst>
              <a:ext uri="{FF2B5EF4-FFF2-40B4-BE49-F238E27FC236}">
                <a16:creationId xmlns:a16="http://schemas.microsoft.com/office/drawing/2014/main" id="{F57E729D-568B-DF4A-BB1F-6BF36342B140}"/>
              </a:ext>
            </a:extLst>
          </p:cNvPr>
          <p:cNvSpPr txBox="1"/>
          <p:nvPr/>
        </p:nvSpPr>
        <p:spPr>
          <a:xfrm>
            <a:off x="3728459" y="1625378"/>
            <a:ext cx="737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a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9143A0DD-6C50-0944-92AA-C0B34D1BC64C}"/>
              </a:ext>
            </a:extLst>
          </p:cNvPr>
          <p:cNvSpPr txBox="1"/>
          <p:nvPr/>
        </p:nvSpPr>
        <p:spPr>
          <a:xfrm>
            <a:off x="3831015" y="4491335"/>
            <a:ext cx="737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b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1FC389F3-203C-A74B-B9C6-EEDF6291DE7A}"/>
              </a:ext>
            </a:extLst>
          </p:cNvPr>
          <p:cNvSpPr/>
          <p:nvPr/>
        </p:nvSpPr>
        <p:spPr>
          <a:xfrm>
            <a:off x="2385315" y="639246"/>
            <a:ext cx="4225837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800" dirty="0"/>
              <a:t>File content: “</a:t>
            </a:r>
            <a:r>
              <a:rPr lang="en-US" sz="3800" dirty="0" err="1"/>
              <a:t>abcde</a:t>
            </a:r>
            <a:r>
              <a:rPr lang="en-US" sz="3800" dirty="0"/>
              <a:t>”</a:t>
            </a:r>
          </a:p>
        </p:txBody>
      </p: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2F012F88-A14B-9B42-BCAE-349E0FA57E52}"/>
              </a:ext>
            </a:extLst>
          </p:cNvPr>
          <p:cNvCxnSpPr/>
          <p:nvPr/>
        </p:nvCxnSpPr>
        <p:spPr bwMode="auto">
          <a:xfrm flipV="1">
            <a:off x="7162800" y="3208862"/>
            <a:ext cx="0" cy="440276"/>
          </a:xfrm>
          <a:prstGeom prst="straightConnector1">
            <a:avLst/>
          </a:prstGeom>
          <a:noFill/>
          <a:ln w="57150">
            <a:solidFill>
              <a:srgbClr val="FF0000"/>
            </a:solidFill>
            <a:miter lim="800000"/>
            <a:headEnd type="none" w="med" len="med"/>
            <a:tailEnd type="triangle"/>
          </a:ln>
          <a:effectLst/>
        </p:spPr>
      </p:cxnSp>
      <p:sp>
        <p:nvSpPr>
          <p:cNvPr id="735241" name="Rectangle 735240">
            <a:extLst>
              <a:ext uri="{FF2B5EF4-FFF2-40B4-BE49-F238E27FC236}">
                <a16:creationId xmlns:a16="http://schemas.microsoft.com/office/drawing/2014/main" id="{679357E5-6195-9D44-8D7D-FF6BDA15E506}"/>
              </a:ext>
            </a:extLst>
          </p:cNvPr>
          <p:cNvSpPr/>
          <p:nvPr/>
        </p:nvSpPr>
        <p:spPr bwMode="auto">
          <a:xfrm>
            <a:off x="1219200" y="632803"/>
            <a:ext cx="7620000" cy="5158397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30C9A6C-C57E-7E4B-A5F3-F978F5F9469D}"/>
              </a:ext>
            </a:extLst>
          </p:cNvPr>
          <p:cNvSpPr txBox="1"/>
          <p:nvPr/>
        </p:nvSpPr>
        <p:spPr>
          <a:xfrm>
            <a:off x="1913253" y="1436734"/>
            <a:ext cx="13031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Parent</a:t>
            </a:r>
          </a:p>
        </p:txBody>
      </p:sp>
      <p:sp>
        <p:nvSpPr>
          <p:cNvPr id="39" name="Rectangle 5">
            <a:extLst>
              <a:ext uri="{FF2B5EF4-FFF2-40B4-BE49-F238E27FC236}">
                <a16:creationId xmlns:a16="http://schemas.microsoft.com/office/drawing/2014/main" id="{3422A30F-C6ED-9241-97B1-F696FC846C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1647" y="3708570"/>
            <a:ext cx="1253106" cy="3756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48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1" name="Rectangle 6">
            <a:extLst>
              <a:ext uri="{FF2B5EF4-FFF2-40B4-BE49-F238E27FC236}">
                <a16:creationId xmlns:a16="http://schemas.microsoft.com/office/drawing/2014/main" id="{D97797F4-586F-784E-91EC-5D65C5B402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1647" y="4084254"/>
            <a:ext cx="1253106" cy="3756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48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3" name="Rectangle 9">
            <a:extLst>
              <a:ext uri="{FF2B5EF4-FFF2-40B4-BE49-F238E27FC236}">
                <a16:creationId xmlns:a16="http://schemas.microsoft.com/office/drawing/2014/main" id="{6B482A2B-F907-E744-9C9F-E2B65C981F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3926" y="3708570"/>
            <a:ext cx="1253106" cy="3756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sz="3200" dirty="0">
                <a:solidFill>
                  <a:srgbClr val="000000"/>
                </a:solidFill>
                <a:latin typeface="Calibri" pitchFamily="34" charset="0"/>
              </a:rPr>
              <a:t>…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FE5E18F-B022-4B44-8DFB-8A8B52D788DC}"/>
              </a:ext>
            </a:extLst>
          </p:cNvPr>
          <p:cNvSpPr txBox="1"/>
          <p:nvPr/>
        </p:nvSpPr>
        <p:spPr>
          <a:xfrm>
            <a:off x="1941576" y="3115484"/>
            <a:ext cx="10438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Child</a:t>
            </a:r>
          </a:p>
        </p:txBody>
      </p:sp>
      <p:sp>
        <p:nvSpPr>
          <p:cNvPr id="47" name="Rectangle 11">
            <a:extLst>
              <a:ext uri="{FF2B5EF4-FFF2-40B4-BE49-F238E27FC236}">
                <a16:creationId xmlns:a16="http://schemas.microsoft.com/office/drawing/2014/main" id="{0A8F7578-E817-7542-A420-F40B358EF4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4084254"/>
            <a:ext cx="744124" cy="3756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en-US" sz="3200" dirty="0" err="1">
                <a:solidFill>
                  <a:srgbClr val="000000"/>
                </a:solidFill>
                <a:latin typeface="Calibri" pitchFamily="34" charset="0"/>
              </a:rPr>
              <a:t>fd</a:t>
            </a:r>
            <a:endParaRPr lang="en-US" sz="32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30B0C0C-D077-8D42-BCCE-627860D060EC}"/>
              </a:ext>
            </a:extLst>
          </p:cNvPr>
          <p:cNvSpPr txBox="1"/>
          <p:nvPr/>
        </p:nvSpPr>
        <p:spPr>
          <a:xfrm>
            <a:off x="3758098" y="1994710"/>
            <a:ext cx="737702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c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4469547-1F0A-8540-8E37-29691F859FF9}"/>
              </a:ext>
            </a:extLst>
          </p:cNvPr>
          <p:cNvSpPr/>
          <p:nvPr/>
        </p:nvSpPr>
        <p:spPr>
          <a:xfrm>
            <a:off x="5894496" y="2824754"/>
            <a:ext cx="367408" cy="430887"/>
          </a:xfrm>
          <a:prstGeom prst="rect">
            <a:avLst/>
          </a:prstGeom>
          <a:solidFill>
            <a:schemeClr val="bg1"/>
          </a:solidFill>
        </p:spPr>
        <p:txBody>
          <a:bodyPr wrap="none" tIns="0" bIns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itchFamily="34" charset="0"/>
              </a:rPr>
              <a:t>3</a:t>
            </a:r>
            <a:endParaRPr lang="en-US" sz="2800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73C2A618-F1DE-5140-9421-9EA874F9D1E4}"/>
              </a:ext>
            </a:extLst>
          </p:cNvPr>
          <p:cNvSpPr/>
          <p:nvPr/>
        </p:nvSpPr>
        <p:spPr>
          <a:xfrm>
            <a:off x="3348896" y="4147402"/>
            <a:ext cx="6359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c1 </a:t>
            </a:r>
          </a:p>
          <a:p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c2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963A5282-4CFE-B147-A700-411871A1E342}"/>
              </a:ext>
            </a:extLst>
          </p:cNvPr>
          <p:cNvSpPr txBox="1"/>
          <p:nvPr/>
        </p:nvSpPr>
        <p:spPr>
          <a:xfrm>
            <a:off x="3825102" y="4138040"/>
            <a:ext cx="737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a</a:t>
            </a:r>
          </a:p>
        </p:txBody>
      </p:sp>
    </p:spTree>
    <p:extLst>
      <p:ext uri="{BB962C8B-B14F-4D97-AF65-F5344CB8AC3E}">
        <p14:creationId xmlns:p14="http://schemas.microsoft.com/office/powerpoint/2010/main" val="11814388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735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1000"/>
                                        <p:tgtEl>
                                          <p:spTgt spid="735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 L 0.025 0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 0 L 0.05 0 " pathEditMode="relative" ptsTypes="AA">
                                      <p:cBhvr>
                                        <p:cTn id="9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 0 L 0.075 0 " pathEditMode="relative" ptsTypes="AA">
                                      <p:cBhvr>
                                        <p:cTn id="10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5" grpId="0"/>
      <p:bldP spid="36" grpId="0"/>
      <p:bldP spid="40" grpId="0" animBg="1"/>
      <p:bldP spid="46" grpId="0" animBg="1"/>
      <p:bldP spid="49" grpId="0" animBg="1"/>
      <p:bldP spid="54" grpId="0"/>
      <p:bldP spid="17" grpId="0" animBg="1"/>
      <p:bldP spid="64" grpId="0" animBg="1"/>
      <p:bldP spid="735238" grpId="0"/>
      <p:bldP spid="735239" grpId="0"/>
      <p:bldP spid="73" grpId="0"/>
      <p:bldP spid="75" grpId="0"/>
      <p:bldP spid="2" grpId="0"/>
      <p:bldP spid="39" grpId="0" animBg="1"/>
      <p:bldP spid="41" grpId="0" animBg="1"/>
      <p:bldP spid="43" grpId="0"/>
      <p:bldP spid="45" grpId="0"/>
      <p:bldP spid="47" grpId="0"/>
      <p:bldP spid="48" grpId="0" animBg="1"/>
      <p:bldP spid="52" grpId="0" animBg="1"/>
      <p:bldP spid="56" grpId="0"/>
      <p:bldP spid="5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858" name="Rectangle 2"/>
          <p:cNvSpPr>
            <a:spLocks noGrp="1" noChangeArrowheads="1"/>
          </p:cNvSpPr>
          <p:nvPr>
            <p:ph type="title"/>
          </p:nvPr>
        </p:nvSpPr>
        <p:spPr>
          <a:xfrm>
            <a:off x="356286" y="493712"/>
            <a:ext cx="6496050" cy="573088"/>
          </a:xfrm>
        </p:spPr>
        <p:txBody>
          <a:bodyPr/>
          <a:lstStyle/>
          <a:p>
            <a:r>
              <a:rPr lang="en-US" dirty="0"/>
              <a:t>Opening files</a:t>
            </a:r>
          </a:p>
        </p:txBody>
      </p:sp>
      <p:sp>
        <p:nvSpPr>
          <p:cNvPr id="633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6713" y="1296988"/>
            <a:ext cx="8624887" cy="5256212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dirty="0"/>
              <a:t>Open in </a:t>
            </a:r>
            <a:r>
              <a:rPr lang="en-US" u="sng" dirty="0"/>
              <a:t>read/write </a:t>
            </a:r>
            <a:r>
              <a:rPr lang="en-US" dirty="0"/>
              <a:t>modes</a:t>
            </a:r>
          </a:p>
          <a:p>
            <a:pPr lvl="1">
              <a:lnSpc>
                <a:spcPct val="85000"/>
              </a:lnSpc>
            </a:pPr>
            <a:r>
              <a:rPr lang="en-US" dirty="0">
                <a:solidFill>
                  <a:srgbClr val="FF0000"/>
                </a:solidFill>
              </a:rPr>
              <a:t>Firefox</a:t>
            </a:r>
            <a:r>
              <a:rPr lang="en-US" dirty="0"/>
              <a:t> open .html pages in </a:t>
            </a:r>
            <a:r>
              <a:rPr lang="en-US" dirty="0">
                <a:solidFill>
                  <a:srgbClr val="FF0000"/>
                </a:solidFill>
              </a:rPr>
              <a:t>read</a:t>
            </a:r>
            <a:r>
              <a:rPr lang="en-US" dirty="0"/>
              <a:t> only mode</a:t>
            </a:r>
          </a:p>
          <a:p>
            <a:pPr lvl="1">
              <a:lnSpc>
                <a:spcPct val="85000"/>
              </a:lnSpc>
            </a:pPr>
            <a:r>
              <a:rPr lang="en-US" dirty="0"/>
              <a:t>Microsoft </a:t>
            </a:r>
            <a:r>
              <a:rPr lang="en-US" dirty="0">
                <a:solidFill>
                  <a:srgbClr val="FF0000"/>
                </a:solidFill>
              </a:rPr>
              <a:t>word</a:t>
            </a:r>
            <a:r>
              <a:rPr lang="en-US" dirty="0"/>
              <a:t> open .</a:t>
            </a:r>
            <a:r>
              <a:rPr lang="en-US" dirty="0" err="1"/>
              <a:t>docx</a:t>
            </a:r>
            <a:r>
              <a:rPr lang="en-US" dirty="0"/>
              <a:t> pages in </a:t>
            </a:r>
            <a:r>
              <a:rPr lang="en-US" dirty="0">
                <a:solidFill>
                  <a:srgbClr val="FF0000"/>
                </a:solidFill>
              </a:rPr>
              <a:t>write</a:t>
            </a:r>
            <a:r>
              <a:rPr lang="en-US" dirty="0"/>
              <a:t> mode</a:t>
            </a:r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r>
              <a:rPr lang="en-US" dirty="0"/>
              <a:t>Returns a small identifying </a:t>
            </a:r>
            <a:r>
              <a:rPr lang="en-US" u="sng" dirty="0">
                <a:solidFill>
                  <a:srgbClr val="FF0000"/>
                </a:solidFill>
              </a:rPr>
              <a:t>positive integer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i="1" dirty="0">
                <a:solidFill>
                  <a:srgbClr val="C00000"/>
                </a:solidFill>
              </a:rPr>
              <a:t>file descriptor</a:t>
            </a:r>
          </a:p>
          <a:p>
            <a:pPr lvl="1">
              <a:lnSpc>
                <a:spcPct val="90000"/>
              </a:lnSpc>
            </a:pPr>
            <a:r>
              <a:rPr lang="en-US" b="1" dirty="0" err="1">
                <a:latin typeface="Courier New" pitchFamily="49" charset="0"/>
              </a:rPr>
              <a:t>fd</a:t>
            </a:r>
            <a:r>
              <a:rPr lang="en-US" b="1" dirty="0">
                <a:latin typeface="Courier New" pitchFamily="49" charset="0"/>
              </a:rPr>
              <a:t> == -1</a:t>
            </a:r>
            <a:r>
              <a:rPr lang="en-US" b="1" dirty="0"/>
              <a:t> </a:t>
            </a:r>
            <a:r>
              <a:rPr lang="en-US" dirty="0"/>
              <a:t>indicates that an error occurred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What does integer </a:t>
            </a:r>
            <a:r>
              <a:rPr lang="en-US" b="1" dirty="0" err="1">
                <a:latin typeface="Courier New" pitchFamily="49" charset="0"/>
              </a:rPr>
              <a:t>fd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dirty="0"/>
              <a:t>represent? (later)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For now: one </a:t>
            </a:r>
            <a:r>
              <a:rPr lang="en-US" b="1" dirty="0" err="1">
                <a:latin typeface="Courier New" pitchFamily="49" charset="0"/>
              </a:rPr>
              <a:t>fd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dirty="0"/>
              <a:t>per open call</a:t>
            </a:r>
          </a:p>
        </p:txBody>
      </p:sp>
      <p:sp>
        <p:nvSpPr>
          <p:cNvPr id="633860" name="Text Box 4"/>
          <p:cNvSpPr txBox="1">
            <a:spLocks noChangeArrowheads="1"/>
          </p:cNvSpPr>
          <p:nvPr/>
        </p:nvSpPr>
        <p:spPr bwMode="auto">
          <a:xfrm>
            <a:off x="821724" y="2590800"/>
            <a:ext cx="6324600" cy="206210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fd</a:t>
            </a:r>
            <a:r>
              <a:rPr lang="en-US" sz="1600" dirty="0">
                <a:latin typeface="Courier New" pitchFamily="49" charset="0"/>
              </a:rPr>
              <a:t>;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file descriptor */</a:t>
            </a:r>
          </a:p>
          <a:p>
            <a:pPr algn="l">
              <a:lnSpc>
                <a:spcPct val="100000"/>
              </a:lnSpc>
            </a:pP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 err="1">
                <a:solidFill>
                  <a:srgbClr val="FF0000"/>
                </a:solidFill>
                <a:latin typeface="Courier New" pitchFamily="49" charset="0"/>
              </a:rPr>
              <a:t>fd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 </a:t>
            </a:r>
            <a:r>
              <a:rPr lang="en-US" sz="1600" dirty="0">
                <a:latin typeface="Courier New" pitchFamily="49" charset="0"/>
              </a:rPr>
              <a:t>= 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open</a:t>
            </a:r>
            <a:r>
              <a:rPr lang="en-US" sz="1600" dirty="0">
                <a:latin typeface="Courier New" pitchFamily="49" charset="0"/>
              </a:rPr>
              <a:t>("/etc/hosts",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 O_RDONLY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 algn="l">
              <a:lnSpc>
                <a:spcPct val="100000"/>
              </a:lnSpc>
            </a:pP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if (</a:t>
            </a:r>
            <a:r>
              <a:rPr lang="en-US" sz="1600" dirty="0" err="1">
                <a:latin typeface="Courier New" pitchFamily="49" charset="0"/>
              </a:rPr>
              <a:t>fd</a:t>
            </a:r>
            <a:r>
              <a:rPr lang="en-US" sz="1600" dirty="0">
                <a:latin typeface="Courier New" pitchFamily="49" charset="0"/>
              </a:rPr>
              <a:t> &lt; 0) {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</a:t>
            </a:r>
            <a:r>
              <a:rPr lang="en-US" sz="1600" dirty="0" err="1">
                <a:latin typeface="Courier New" pitchFamily="49" charset="0"/>
              </a:rPr>
              <a:t>perror</a:t>
            </a:r>
            <a:r>
              <a:rPr lang="en-US" sz="1600" dirty="0">
                <a:latin typeface="Courier New" pitchFamily="49" charset="0"/>
              </a:rPr>
              <a:t>("open");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exit(1);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33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338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338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338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5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3385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386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35678"/>
            <a:ext cx="7592093" cy="762000"/>
          </a:xfrm>
        </p:spPr>
        <p:txBody>
          <a:bodyPr/>
          <a:lstStyle/>
          <a:p>
            <a:r>
              <a:rPr lang="en-US" dirty="0"/>
              <a:t>Closing files</a:t>
            </a:r>
          </a:p>
        </p:txBody>
      </p:sp>
      <p:sp>
        <p:nvSpPr>
          <p:cNvPr id="75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4191000"/>
            <a:ext cx="7896225" cy="1771650"/>
          </a:xfrm>
        </p:spPr>
        <p:txBody>
          <a:bodyPr/>
          <a:lstStyle/>
          <a:p>
            <a:r>
              <a:rPr lang="en-US" dirty="0"/>
              <a:t>Use “</a:t>
            </a:r>
            <a:r>
              <a:rPr lang="en-US" dirty="0" err="1">
                <a:solidFill>
                  <a:srgbClr val="FF0000"/>
                </a:solidFill>
              </a:rPr>
              <a:t>fd</a:t>
            </a:r>
            <a:r>
              <a:rPr lang="en-US" dirty="0"/>
              <a:t>” to close the file</a:t>
            </a:r>
          </a:p>
          <a:p>
            <a:r>
              <a:rPr lang="en-US" dirty="0"/>
              <a:t>Always check return codes, even for seemingly benign functions such as </a:t>
            </a:r>
            <a:r>
              <a:rPr lang="en-US" dirty="0">
                <a:latin typeface="Courier New" pitchFamily="49" charset="0"/>
              </a:rPr>
              <a:t>close()</a:t>
            </a:r>
          </a:p>
          <a:p>
            <a:pPr lvl="1"/>
            <a:r>
              <a:rPr lang="en-US" dirty="0"/>
              <a:t>Indeed, textbook uses Capitalized system calls (e.g. </a:t>
            </a:r>
            <a:r>
              <a:rPr lang="en-US" u="sng" dirty="0"/>
              <a:t>O</a:t>
            </a:r>
            <a:r>
              <a:rPr lang="en-US" dirty="0"/>
              <a:t>pen(), </a:t>
            </a:r>
            <a:r>
              <a:rPr lang="en-US" u="sng" dirty="0"/>
              <a:t>C</a:t>
            </a:r>
            <a:r>
              <a:rPr lang="en-US" dirty="0"/>
              <a:t>lose()) to do error handling in unobtrusive way</a:t>
            </a:r>
            <a:endParaRPr lang="en-US" dirty="0">
              <a:latin typeface="Courier New" pitchFamily="49" charset="0"/>
            </a:endParaRPr>
          </a:p>
        </p:txBody>
      </p:sp>
      <p:sp>
        <p:nvSpPr>
          <p:cNvPr id="752644" name="Text Box 4"/>
          <p:cNvSpPr txBox="1">
            <a:spLocks noChangeArrowheads="1"/>
          </p:cNvSpPr>
          <p:nvPr/>
        </p:nvSpPr>
        <p:spPr bwMode="auto">
          <a:xfrm>
            <a:off x="843885" y="1588163"/>
            <a:ext cx="6324600" cy="206210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fd</a:t>
            </a:r>
            <a:r>
              <a:rPr lang="en-US" sz="1600" dirty="0">
                <a:latin typeface="Courier New" pitchFamily="49" charset="0"/>
              </a:rPr>
              <a:t> = open(…);</a:t>
            </a:r>
            <a:endParaRPr lang="en-US" sz="1600" dirty="0">
              <a:solidFill>
                <a:srgbClr val="990000"/>
              </a:solidFill>
              <a:latin typeface="Courier New" pitchFamily="49" charset="0"/>
            </a:endParaRP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retval</a:t>
            </a:r>
            <a:r>
              <a:rPr lang="en-US" sz="1600" dirty="0">
                <a:latin typeface="Courier New" pitchFamily="49" charset="0"/>
              </a:rPr>
              <a:t> = 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close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solidFill>
                  <a:srgbClr val="FF0000"/>
                </a:solidFill>
                <a:latin typeface="Courier New" pitchFamily="49" charset="0"/>
              </a:rPr>
              <a:t>fd</a:t>
            </a:r>
            <a:r>
              <a:rPr lang="en-US" sz="1600" dirty="0">
                <a:latin typeface="Courier New" pitchFamily="49" charset="0"/>
              </a:rPr>
              <a:t>)</a:t>
            </a:r>
          </a:p>
          <a:p>
            <a:endParaRPr lang="en-US" sz="1600" dirty="0" err="1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if (</a:t>
            </a:r>
            <a:r>
              <a:rPr lang="en-US" sz="1600" dirty="0" err="1">
                <a:latin typeface="Courier New" pitchFamily="49" charset="0"/>
              </a:rPr>
              <a:t>retval</a:t>
            </a:r>
            <a:r>
              <a:rPr lang="en-US" sz="1600" dirty="0">
                <a:latin typeface="Courier New" pitchFamily="49" charset="0"/>
              </a:rPr>
              <a:t> &lt; 0) {</a:t>
            </a:r>
          </a:p>
          <a:p>
            <a:r>
              <a:rPr lang="en-US" sz="1600" dirty="0" err="1">
                <a:latin typeface="Courier New" pitchFamily="49" charset="0"/>
              </a:rPr>
              <a:t>   perror("close");</a:t>
            </a:r>
          </a:p>
          <a:p>
            <a:r>
              <a:rPr lang="en-US" sz="1600" dirty="0" err="1">
                <a:latin typeface="Courier New" pitchFamily="49" charset="0"/>
              </a:rPr>
              <a:t>   exit(1);</a:t>
            </a:r>
          </a:p>
          <a:p>
            <a:r>
              <a:rPr lang="en-US" sz="1600" dirty="0" err="1">
                <a:latin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8147360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6496050" cy="573087"/>
          </a:xfrm>
        </p:spPr>
        <p:txBody>
          <a:bodyPr/>
          <a:lstStyle/>
          <a:p>
            <a:r>
              <a:rPr lang="en-US" dirty="0"/>
              <a:t>Reading files</a:t>
            </a:r>
          </a:p>
        </p:txBody>
      </p:sp>
      <p:sp>
        <p:nvSpPr>
          <p:cNvPr id="634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9413" y="1219200"/>
            <a:ext cx="8307387" cy="502920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dirty="0"/>
              <a:t>Read: copies bytes from the current file position to memory, and then updates file position</a:t>
            </a:r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endParaRPr lang="en-US" dirty="0"/>
          </a:p>
          <a:p>
            <a:pPr marL="0" indent="0">
              <a:lnSpc>
                <a:spcPct val="85000"/>
              </a:lnSpc>
              <a:buNone/>
            </a:pPr>
            <a:endParaRPr lang="en-US" dirty="0"/>
          </a:p>
          <a:p>
            <a:pPr>
              <a:lnSpc>
                <a:spcPct val="85000"/>
              </a:lnSpc>
            </a:pPr>
            <a:r>
              <a:rPr lang="en-US" dirty="0"/>
              <a:t>Returns number of bytes read from file </a:t>
            </a:r>
            <a:r>
              <a:rPr lang="en-US" dirty="0" err="1">
                <a:latin typeface="Courier New" pitchFamily="49" charset="0"/>
              </a:rPr>
              <a:t>fd</a:t>
            </a:r>
            <a:r>
              <a:rPr lang="en-US" dirty="0"/>
              <a:t> into </a:t>
            </a:r>
            <a:r>
              <a:rPr lang="en-US" dirty="0" err="1">
                <a:latin typeface="Courier New" pitchFamily="49" charset="0"/>
              </a:rPr>
              <a:t>buf</a:t>
            </a:r>
            <a:endParaRPr lang="en-US" dirty="0">
              <a:latin typeface="Courier New" pitchFamily="49" charset="0"/>
            </a:endParaRPr>
          </a:p>
          <a:p>
            <a:pPr lvl="1">
              <a:lnSpc>
                <a:spcPct val="90000"/>
              </a:lnSpc>
            </a:pPr>
            <a:r>
              <a:rPr lang="en-US" b="1" dirty="0" err="1">
                <a:solidFill>
                  <a:srgbClr val="FF0000"/>
                </a:solidFill>
                <a:latin typeface="Courier New" pitchFamily="49" charset="0"/>
              </a:rPr>
              <a:t>nbytes</a:t>
            </a:r>
            <a:r>
              <a:rPr lang="en-US" b="1" dirty="0">
                <a:latin typeface="Courier New" pitchFamily="49" charset="0"/>
              </a:rPr>
              <a:t> &lt; 0</a:t>
            </a:r>
            <a:r>
              <a:rPr lang="en-US" b="1" dirty="0"/>
              <a:t> </a:t>
            </a:r>
            <a:r>
              <a:rPr lang="en-US" dirty="0"/>
              <a:t>indicates that an error occurred</a:t>
            </a:r>
          </a:p>
          <a:p>
            <a:pPr>
              <a:lnSpc>
                <a:spcPct val="90000"/>
              </a:lnSpc>
            </a:pPr>
            <a:r>
              <a:rPr lang="en-US" dirty="0"/>
              <a:t>Read a </a:t>
            </a:r>
            <a:r>
              <a:rPr lang="en-US" i="1" dirty="0"/>
              <a:t>500-KB</a:t>
            </a:r>
            <a:r>
              <a:rPr lang="en-US" dirty="0"/>
              <a:t> file? 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Call read (…, </a:t>
            </a:r>
            <a:r>
              <a:rPr lang="en-US" i="1" dirty="0"/>
              <a:t>1024</a:t>
            </a:r>
            <a:r>
              <a:rPr lang="en-US" dirty="0"/>
              <a:t>)  </a:t>
            </a:r>
            <a:r>
              <a:rPr lang="en-US" i="1" dirty="0"/>
              <a:t>500</a:t>
            </a:r>
            <a:r>
              <a:rPr lang="en-US" dirty="0"/>
              <a:t> times</a:t>
            </a:r>
          </a:p>
        </p:txBody>
      </p:sp>
      <p:sp>
        <p:nvSpPr>
          <p:cNvPr id="634884" name="Text Box 4"/>
          <p:cNvSpPr txBox="1">
            <a:spLocks noChangeArrowheads="1"/>
          </p:cNvSpPr>
          <p:nvPr/>
        </p:nvSpPr>
        <p:spPr bwMode="auto">
          <a:xfrm>
            <a:off x="834424" y="1905000"/>
            <a:ext cx="4423376" cy="255454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char </a:t>
            </a:r>
            <a:r>
              <a:rPr lang="en-US" sz="1600" dirty="0" err="1">
                <a:latin typeface="Courier New" pitchFamily="49" charset="0"/>
              </a:rPr>
              <a:t>buf</a:t>
            </a:r>
            <a:r>
              <a:rPr lang="en-US" sz="1600" dirty="0">
                <a:latin typeface="Courier New" pitchFamily="49" charset="0"/>
              </a:rPr>
              <a:t>[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1024</a:t>
            </a:r>
            <a:r>
              <a:rPr lang="en-US" sz="1600" dirty="0">
                <a:latin typeface="Courier New" pitchFamily="49" charset="0"/>
              </a:rPr>
              <a:t>];  </a:t>
            </a:r>
            <a:r>
              <a:rPr lang="en-US" sz="1600" dirty="0">
                <a:latin typeface="Courier New" pitchFamily="49" charset="0"/>
                <a:sym typeface="Wingdings"/>
              </a:rPr>
              <a:t> 1 KB</a:t>
            </a:r>
            <a:endParaRPr lang="en-US" sz="1600" dirty="0">
              <a:latin typeface="Courier New" pitchFamily="49" charset="0"/>
            </a:endParaRPr>
          </a:p>
          <a:p>
            <a:pPr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fd</a:t>
            </a:r>
            <a:r>
              <a:rPr lang="en-US" sz="1600" dirty="0">
                <a:latin typeface="Courier New" pitchFamily="49" charset="0"/>
              </a:rPr>
              <a:t>; </a:t>
            </a:r>
          </a:p>
          <a:p>
            <a:pPr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nbytes</a:t>
            </a:r>
            <a:r>
              <a:rPr lang="en-US" sz="1600" dirty="0">
                <a:latin typeface="Courier New" pitchFamily="49" charset="0"/>
              </a:rPr>
              <a:t>;   </a:t>
            </a:r>
          </a:p>
          <a:p>
            <a:pPr>
              <a:lnSpc>
                <a:spcPct val="100000"/>
              </a:lnSpc>
            </a:pPr>
            <a:endParaRPr lang="en-US" sz="1600" dirty="0">
              <a:latin typeface="Courier New" pitchFamily="49" charset="0"/>
            </a:endParaRPr>
          </a:p>
          <a:p>
            <a:pPr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nbytes</a:t>
            </a:r>
            <a:r>
              <a:rPr lang="en-US" sz="1600" dirty="0">
                <a:latin typeface="Courier New" pitchFamily="49" charset="0"/>
              </a:rPr>
              <a:t> = 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read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solidFill>
                  <a:srgbClr val="FF0000"/>
                </a:solidFill>
                <a:latin typeface="Courier New" pitchFamily="49" charset="0"/>
              </a:rPr>
              <a:t>fd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buf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1024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>
              <a:lnSpc>
                <a:spcPct val="100000"/>
              </a:lnSpc>
            </a:pPr>
            <a:endParaRPr lang="en-US" sz="1600" dirty="0" err="1">
              <a:latin typeface="Courier New" pitchFamily="49" charset="0"/>
            </a:endParaRP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if (</a:t>
            </a:r>
            <a:r>
              <a:rPr lang="en-US" sz="1600" dirty="0" err="1">
                <a:latin typeface="Courier New" pitchFamily="49" charset="0"/>
              </a:rPr>
              <a:t>nbytes</a:t>
            </a:r>
            <a:r>
              <a:rPr lang="en-US" sz="1600" dirty="0">
                <a:latin typeface="Courier New" pitchFamily="49" charset="0"/>
              </a:rPr>
              <a:t> &lt; 0) {</a:t>
            </a:r>
          </a:p>
          <a:p>
            <a:pPr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   perror("read");</a:t>
            </a:r>
          </a:p>
          <a:p>
            <a:pPr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   exit(1);</a:t>
            </a:r>
          </a:p>
          <a:p>
            <a:pPr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}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638800" y="1905000"/>
            <a:ext cx="3352800" cy="206210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2^10    1K     1024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2^20    1M     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2^30    1G</a:t>
            </a:r>
          </a:p>
          <a:p>
            <a:pPr>
              <a:lnSpc>
                <a:spcPct val="100000"/>
              </a:lnSpc>
            </a:pPr>
            <a:endParaRPr lang="en-US" sz="1600" dirty="0">
              <a:latin typeface="Courier New" pitchFamily="49" charset="0"/>
            </a:endParaRP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K = 1024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k = 1000  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B = byte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b = bit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365272" y="5410200"/>
            <a:ext cx="4904593" cy="1524000"/>
            <a:chOff x="3048000" y="5561999"/>
            <a:chExt cx="4904593" cy="1524000"/>
          </a:xfrm>
        </p:grpSpPr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3048000" y="5562600"/>
              <a:ext cx="433388" cy="441325"/>
            </a:xfrm>
            <a:prstGeom prst="rect">
              <a:avLst/>
            </a:prstGeom>
            <a:solidFill>
              <a:srgbClr val="D5F1C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800" dirty="0">
                  <a:latin typeface="Calibri" pitchFamily="34" charset="0"/>
                </a:rPr>
                <a:t>B</a:t>
              </a:r>
              <a:r>
                <a:rPr lang="en-US" sz="1800" baseline="-250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3481388" y="5562600"/>
              <a:ext cx="433388" cy="441325"/>
            </a:xfrm>
            <a:prstGeom prst="rect">
              <a:avLst/>
            </a:prstGeom>
            <a:solidFill>
              <a:srgbClr val="D5F1C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800" dirty="0">
                  <a:latin typeface="Calibri" pitchFamily="34" charset="0"/>
                </a:rPr>
                <a:t>B</a:t>
              </a:r>
              <a:r>
                <a:rPr lang="en-US" sz="1800" baseline="-250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3914775" y="5562600"/>
              <a:ext cx="1319213" cy="441325"/>
            </a:xfrm>
            <a:prstGeom prst="rect">
              <a:avLst/>
            </a:prstGeom>
            <a:solidFill>
              <a:srgbClr val="D5F1C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800" dirty="0">
                  <a:latin typeface="Calibri" pitchFamily="34" charset="0"/>
                </a:rPr>
                <a:t>Byte</a:t>
              </a:r>
              <a:r>
                <a:rPr lang="en-US" sz="1800" baseline="-25000" dirty="0">
                  <a:latin typeface="Calibri" pitchFamily="34" charset="0"/>
                </a:rPr>
                <a:t>2</a:t>
              </a:r>
              <a:r>
                <a:rPr lang="en-US" sz="1800" dirty="0">
                  <a:latin typeface="Calibri" pitchFamily="34" charset="0"/>
                </a:rPr>
                <a:t>• • •</a:t>
              </a: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5214938" y="5562600"/>
              <a:ext cx="433388" cy="441325"/>
            </a:xfrm>
            <a:prstGeom prst="rect">
              <a:avLst/>
            </a:prstGeom>
            <a:solidFill>
              <a:srgbClr val="D5F1C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 anchorCtr="1"/>
            <a:lstStyle/>
            <a:p>
              <a:r>
                <a:rPr lang="en-US" sz="1800" dirty="0">
                  <a:latin typeface="Calibri" pitchFamily="34" charset="0"/>
                </a:rPr>
                <a:t>B</a:t>
              </a:r>
              <a:r>
                <a:rPr lang="en-US" sz="1800" baseline="-25000" dirty="0">
                  <a:latin typeface="Calibri" pitchFamily="34" charset="0"/>
                </a:rPr>
                <a:t>k-1</a:t>
              </a: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5638800" y="5562600"/>
              <a:ext cx="433388" cy="441325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 anchorCtr="1"/>
            <a:lstStyle/>
            <a:p>
              <a:r>
                <a:rPr lang="en-US" sz="1800" dirty="0" err="1">
                  <a:latin typeface="Calibri" pitchFamily="34" charset="0"/>
                </a:rPr>
                <a:t>B</a:t>
              </a:r>
              <a:r>
                <a:rPr lang="en-US" sz="1800" baseline="-25000" dirty="0" err="1">
                  <a:latin typeface="Calibri" pitchFamily="34" charset="0"/>
                </a:rPr>
                <a:t>k</a:t>
              </a:r>
              <a:endParaRPr lang="en-US" sz="1800" baseline="-25000" dirty="0">
                <a:latin typeface="Calibri" pitchFamily="34" charset="0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6070384" y="5561999"/>
              <a:ext cx="433388" cy="441325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 anchorCtr="1"/>
            <a:lstStyle/>
            <a:p>
              <a:r>
                <a:rPr lang="en-US" sz="1800" dirty="0">
                  <a:latin typeface="Calibri" pitchFamily="34" charset="0"/>
                </a:rPr>
                <a:t>B</a:t>
              </a:r>
              <a:r>
                <a:rPr lang="en-US" sz="1800" baseline="-25000" dirty="0" err="1">
                  <a:latin typeface="Calibri" pitchFamily="34" charset="0"/>
                </a:rPr>
                <a:t>k+1</a:t>
              </a: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6496435" y="5562600"/>
              <a:ext cx="1319213" cy="441325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800" dirty="0">
                  <a:latin typeface="Calibri" pitchFamily="34" charset="0"/>
                </a:rPr>
                <a:t>• • •</a:t>
              </a:r>
            </a:p>
          </p:txBody>
        </p:sp>
        <p:sp>
          <p:nvSpPr>
            <p:cNvPr id="14" name="Line 12"/>
            <p:cNvSpPr>
              <a:spLocks noChangeShapeType="1"/>
            </p:cNvSpPr>
            <p:nvPr/>
          </p:nvSpPr>
          <p:spPr bwMode="auto">
            <a:xfrm flipV="1">
              <a:off x="5851826" y="6011562"/>
              <a:ext cx="0" cy="3810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5" name="Text Box 13"/>
            <p:cNvSpPr txBox="1">
              <a:spLocks noChangeArrowheads="1"/>
            </p:cNvSpPr>
            <p:nvPr/>
          </p:nvSpPr>
          <p:spPr bwMode="auto">
            <a:xfrm>
              <a:off x="3751058" y="6255002"/>
              <a:ext cx="4201535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>
                  <a:latin typeface="Calibri" pitchFamily="34" charset="0"/>
                </a:rPr>
                <a:t>Every read() moves forward</a:t>
              </a:r>
            </a:p>
            <a:p>
              <a:r>
                <a:rPr lang="en-US" dirty="0">
                  <a:latin typeface="Calibri" pitchFamily="34" charset="0"/>
                </a:rPr>
                <a:t>the current file offset (position)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54444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9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6634163" cy="573088"/>
          </a:xfrm>
        </p:spPr>
        <p:txBody>
          <a:bodyPr/>
          <a:lstStyle/>
          <a:p>
            <a:r>
              <a:rPr lang="en-US" dirty="0"/>
              <a:t>Writing files</a:t>
            </a:r>
          </a:p>
        </p:txBody>
      </p:sp>
      <p:sp>
        <p:nvSpPr>
          <p:cNvPr id="635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548687" cy="5562600"/>
          </a:xfrm>
        </p:spPr>
        <p:txBody>
          <a:bodyPr/>
          <a:lstStyle/>
          <a:p>
            <a:r>
              <a:rPr lang="en-US" dirty="0"/>
              <a:t>Writing a file copies bytes from memory to the </a:t>
            </a:r>
            <a:r>
              <a:rPr lang="en-US" dirty="0">
                <a:solidFill>
                  <a:srgbClr val="FF0000"/>
                </a:solidFill>
              </a:rPr>
              <a:t>current file position</a:t>
            </a:r>
            <a:r>
              <a:rPr lang="en-US" dirty="0"/>
              <a:t>, and then updates current file position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Returns number of bytes written from </a:t>
            </a:r>
            <a:r>
              <a:rPr lang="en-US" dirty="0" err="1">
                <a:latin typeface="Courier New" pitchFamily="49" charset="0"/>
              </a:rPr>
              <a:t>buf</a:t>
            </a:r>
            <a:r>
              <a:rPr lang="en-US" dirty="0"/>
              <a:t> to file </a:t>
            </a:r>
            <a:r>
              <a:rPr lang="en-US" dirty="0" err="1">
                <a:latin typeface="Courier New" pitchFamily="49" charset="0"/>
              </a:rPr>
              <a:t>fd</a:t>
            </a:r>
            <a:endParaRPr lang="en-US" dirty="0"/>
          </a:p>
          <a:p>
            <a:pPr lvl="1"/>
            <a:r>
              <a:rPr lang="en-US" b="1" dirty="0" err="1">
                <a:latin typeface="Courier New" pitchFamily="49" charset="0"/>
              </a:rPr>
              <a:t>nbytes</a:t>
            </a:r>
            <a:r>
              <a:rPr lang="en-US" b="1" dirty="0">
                <a:latin typeface="Courier New" pitchFamily="49" charset="0"/>
              </a:rPr>
              <a:t> &lt; 0</a:t>
            </a:r>
            <a:r>
              <a:rPr lang="en-US" b="1" dirty="0"/>
              <a:t> </a:t>
            </a:r>
            <a:r>
              <a:rPr lang="en-US" dirty="0"/>
              <a:t>indicates that an error occurred</a:t>
            </a:r>
          </a:p>
          <a:p>
            <a:r>
              <a:rPr lang="en-US" dirty="0"/>
              <a:t>Downloading </a:t>
            </a:r>
            <a:r>
              <a:rPr lang="en-US" i="1" dirty="0"/>
              <a:t>1MB</a:t>
            </a:r>
            <a:r>
              <a:rPr lang="en-US" dirty="0"/>
              <a:t> file with </a:t>
            </a:r>
            <a:r>
              <a:rPr lang="en-US" i="1" dirty="0"/>
              <a:t>1KB</a:t>
            </a:r>
            <a:r>
              <a:rPr lang="en-US" dirty="0"/>
              <a:t> buffer</a:t>
            </a:r>
          </a:p>
          <a:p>
            <a:pPr lvl="1"/>
            <a:r>
              <a:rPr lang="en-US" dirty="0"/>
              <a:t>Call write() </a:t>
            </a:r>
            <a:r>
              <a:rPr lang="en-US" i="1" dirty="0"/>
              <a:t>1024</a:t>
            </a:r>
            <a:r>
              <a:rPr lang="en-US" dirty="0"/>
              <a:t> times</a:t>
            </a:r>
          </a:p>
        </p:txBody>
      </p:sp>
      <p:sp>
        <p:nvSpPr>
          <p:cNvPr id="635908" name="Text Box 4"/>
          <p:cNvSpPr txBox="1">
            <a:spLocks noChangeArrowheads="1"/>
          </p:cNvSpPr>
          <p:nvPr/>
        </p:nvSpPr>
        <p:spPr bwMode="auto">
          <a:xfrm>
            <a:off x="831549" y="2133600"/>
            <a:ext cx="6565900" cy="255454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char </a:t>
            </a:r>
            <a:r>
              <a:rPr lang="en-US" sz="1600" dirty="0" err="1">
                <a:latin typeface="Courier New" pitchFamily="49" charset="0"/>
              </a:rPr>
              <a:t>buf</a:t>
            </a:r>
            <a:r>
              <a:rPr lang="en-US" sz="1600" dirty="0">
                <a:latin typeface="Courier New" pitchFamily="49" charset="0"/>
              </a:rPr>
              <a:t>[1024];</a:t>
            </a:r>
          </a:p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fd</a:t>
            </a:r>
            <a:r>
              <a:rPr lang="en-US" sz="1600" dirty="0">
                <a:latin typeface="Courier New" pitchFamily="49" charset="0"/>
              </a:rPr>
              <a:t>; </a:t>
            </a:r>
          </a:p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nbytes</a:t>
            </a:r>
            <a:r>
              <a:rPr lang="en-US" sz="1600" dirty="0">
                <a:latin typeface="Courier New" pitchFamily="49" charset="0"/>
              </a:rPr>
              <a:t>;   </a:t>
            </a:r>
            <a:endParaRPr lang="en-US" sz="1600" dirty="0">
              <a:solidFill>
                <a:srgbClr val="990000"/>
              </a:solidFill>
              <a:latin typeface="Courier New" pitchFamily="49" charset="0"/>
            </a:endParaRP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 err="1">
                <a:latin typeface="Courier New" pitchFamily="49" charset="0"/>
              </a:rPr>
              <a:t>nbytes</a:t>
            </a:r>
            <a:r>
              <a:rPr lang="en-US" sz="1600" dirty="0">
                <a:latin typeface="Courier New" pitchFamily="49" charset="0"/>
              </a:rPr>
              <a:t> = 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write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fd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buf</a:t>
            </a:r>
            <a:r>
              <a:rPr lang="en-US" sz="1600" dirty="0">
                <a:latin typeface="Courier New" pitchFamily="49" charset="0"/>
              </a:rPr>
              <a:t>, 1024);</a:t>
            </a:r>
          </a:p>
          <a:p>
            <a:endParaRPr lang="en-US" sz="1600" dirty="0" err="1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if (</a:t>
            </a:r>
            <a:r>
              <a:rPr lang="en-US" sz="1600" dirty="0" err="1">
                <a:latin typeface="Courier New" pitchFamily="49" charset="0"/>
              </a:rPr>
              <a:t>nbytes</a:t>
            </a:r>
            <a:r>
              <a:rPr lang="en-US" sz="1600" dirty="0">
                <a:latin typeface="Courier New" pitchFamily="49" charset="0"/>
              </a:rPr>
              <a:t> &lt; 0) {</a:t>
            </a:r>
          </a:p>
          <a:p>
            <a:r>
              <a:rPr lang="en-US" sz="1600" dirty="0" err="1">
                <a:latin typeface="Courier New" pitchFamily="49" charset="0"/>
              </a:rPr>
              <a:t>   perror("write");</a:t>
            </a:r>
          </a:p>
          <a:p>
            <a:r>
              <a:rPr lang="en-US" sz="1600" dirty="0" err="1">
                <a:latin typeface="Courier New" pitchFamily="49" charset="0"/>
              </a:rPr>
              <a:t>   exit(1);</a:t>
            </a:r>
          </a:p>
          <a:p>
            <a:r>
              <a:rPr lang="en-US" sz="1600" dirty="0" err="1">
                <a:latin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90070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304800"/>
            <a:ext cx="7592093" cy="554922"/>
          </a:xfrm>
        </p:spPr>
        <p:txBody>
          <a:bodyPr/>
          <a:lstStyle/>
          <a:p>
            <a:r>
              <a:rPr lang="en-US" dirty="0"/>
              <a:t>FD Table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990601"/>
            <a:ext cx="8747125" cy="2667000"/>
          </a:xfrm>
        </p:spPr>
        <p:txBody>
          <a:bodyPr/>
          <a:lstStyle/>
          <a:p>
            <a:r>
              <a:rPr lang="en-US" dirty="0"/>
              <a:t>The OS maintains </a:t>
            </a:r>
            <a:r>
              <a:rPr lang="en-US" dirty="0">
                <a:solidFill>
                  <a:srgbClr val="FF0000"/>
                </a:solidFill>
              </a:rPr>
              <a:t>a file descriptor </a:t>
            </a:r>
            <a:r>
              <a:rPr lang="en-US" u="sng" dirty="0">
                <a:solidFill>
                  <a:srgbClr val="FF0000"/>
                </a:solidFill>
              </a:rPr>
              <a:t>table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for </a:t>
            </a:r>
            <a:r>
              <a:rPr lang="en-US" u="sng" dirty="0">
                <a:solidFill>
                  <a:srgbClr val="FF0000"/>
                </a:solidFill>
              </a:rPr>
              <a:t>every</a:t>
            </a:r>
            <a:r>
              <a:rPr lang="en-US" dirty="0">
                <a:solidFill>
                  <a:srgbClr val="FF0000"/>
                </a:solidFill>
              </a:rPr>
              <a:t> process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(part of the process’ PCB – invisible to you)</a:t>
            </a:r>
          </a:p>
          <a:p>
            <a:pPr>
              <a:lnSpc>
                <a:spcPct val="85000"/>
              </a:lnSpc>
              <a:spcBef>
                <a:spcPts val="1200"/>
              </a:spcBef>
            </a:pPr>
            <a:r>
              <a:rPr lang="en-US" dirty="0"/>
              <a:t>The first 3 file descriptors</a:t>
            </a:r>
          </a:p>
          <a:p>
            <a:pPr lvl="1">
              <a:lnSpc>
                <a:spcPct val="85000"/>
              </a:lnSpc>
              <a:spcBef>
                <a:spcPts val="1200"/>
              </a:spcBef>
            </a:pPr>
            <a:r>
              <a:rPr lang="en-US" dirty="0"/>
              <a:t>Each process begins life with three open files associated with a terminal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FF0000"/>
                </a:solidFill>
              </a:rPr>
              <a:t>0: standard input (default: keyboard)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00B050"/>
                </a:solidFill>
              </a:rPr>
              <a:t>1: standard output (default: screen)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FFC000"/>
                </a:solidFill>
              </a:rPr>
              <a:t>2: standard error (default: screen)</a:t>
            </a:r>
          </a:p>
          <a:p>
            <a:r>
              <a:rPr lang="en-US" dirty="0"/>
              <a:t>Open a new file</a:t>
            </a:r>
          </a:p>
          <a:p>
            <a:pPr lvl="1"/>
            <a:r>
              <a:rPr lang="en-US" dirty="0">
                <a:solidFill>
                  <a:srgbClr val="00B0F0"/>
                </a:solidFill>
              </a:rPr>
              <a:t>Starts from </a:t>
            </a:r>
            <a:r>
              <a:rPr lang="en-US" dirty="0" err="1">
                <a:solidFill>
                  <a:srgbClr val="00B0F0"/>
                </a:solidFill>
              </a:rPr>
              <a:t>fd</a:t>
            </a:r>
            <a:r>
              <a:rPr lang="en-US" dirty="0">
                <a:solidFill>
                  <a:srgbClr val="00B0F0"/>
                </a:solidFill>
              </a:rPr>
              <a:t> = 3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4068320"/>
              </p:ext>
            </p:extLst>
          </p:nvPr>
        </p:nvGraphicFramePr>
        <p:xfrm>
          <a:off x="1295400" y="4534948"/>
          <a:ext cx="2743200" cy="23180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190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41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3083">
                <a:tc>
                  <a:txBody>
                    <a:bodyPr/>
                    <a:lstStyle/>
                    <a:p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Gill Sans"/>
                          <a:cs typeface="Gill Sans"/>
                        </a:rPr>
                        <a:t>fd</a:t>
                      </a:r>
                      <a:endParaRPr lang="en-US" sz="1800" dirty="0">
                        <a:solidFill>
                          <a:srgbClr val="000000"/>
                        </a:solidFill>
                        <a:latin typeface="Gill Sans"/>
                        <a:cs typeface="Gill San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0000"/>
                          </a:solidFill>
                          <a:latin typeface="Gill Sans"/>
                          <a:cs typeface="Gill Sans"/>
                        </a:rPr>
                        <a:t>File</a:t>
                      </a:r>
                      <a:r>
                        <a:rPr lang="en-US" sz="1800" baseline="0" dirty="0">
                          <a:solidFill>
                            <a:srgbClr val="000000"/>
                          </a:solidFill>
                          <a:latin typeface="Gill Sans"/>
                          <a:cs typeface="Gill Sans"/>
                        </a:rPr>
                        <a:t> information</a:t>
                      </a:r>
                      <a:endParaRPr lang="en-US" sz="1800" dirty="0">
                        <a:solidFill>
                          <a:srgbClr val="000000"/>
                        </a:solidFill>
                        <a:latin typeface="Gill Sans"/>
                        <a:cs typeface="Gill San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083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FF0000"/>
                          </a:solidFill>
                          <a:latin typeface="Gill Sans"/>
                          <a:cs typeface="Gill Sans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solidFill>
                            <a:srgbClr val="FF0000"/>
                          </a:solidFill>
                          <a:latin typeface="Gill Sans"/>
                          <a:cs typeface="Gill Sans"/>
                        </a:rPr>
                        <a:t>stdin</a:t>
                      </a:r>
                      <a:endParaRPr lang="en-US" sz="1800" dirty="0">
                        <a:solidFill>
                          <a:srgbClr val="FF0000"/>
                        </a:solidFill>
                        <a:latin typeface="Gill Sans"/>
                        <a:cs typeface="Gill San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083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B050"/>
                          </a:solidFill>
                          <a:latin typeface="Gill Sans"/>
                          <a:cs typeface="Gill Sans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solidFill>
                            <a:srgbClr val="00B050"/>
                          </a:solidFill>
                          <a:latin typeface="Gill Sans"/>
                          <a:cs typeface="Gill Sans"/>
                        </a:rPr>
                        <a:t>stdout</a:t>
                      </a:r>
                      <a:endParaRPr lang="en-US" sz="1800" dirty="0">
                        <a:solidFill>
                          <a:srgbClr val="00B050"/>
                        </a:solidFill>
                        <a:latin typeface="Gill Sans"/>
                        <a:cs typeface="Gill San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3083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FFC000"/>
                          </a:solidFill>
                          <a:latin typeface="Gill Sans"/>
                          <a:cs typeface="Gill Sans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solidFill>
                            <a:srgbClr val="FFC000"/>
                          </a:solidFill>
                          <a:latin typeface="Gill Sans"/>
                          <a:cs typeface="Gill Sans"/>
                        </a:rPr>
                        <a:t>stderr</a:t>
                      </a:r>
                      <a:endParaRPr lang="en-US" sz="1800" dirty="0">
                        <a:solidFill>
                          <a:srgbClr val="FFC000"/>
                        </a:solidFill>
                        <a:latin typeface="Gill Sans"/>
                        <a:cs typeface="Gill San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5813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B0F0"/>
                          </a:solidFill>
                          <a:latin typeface="Gill Sans"/>
                          <a:cs typeface="Gill Sans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00B0F0"/>
                          </a:solidFill>
                          <a:latin typeface="Gill Sans"/>
                          <a:cs typeface="Gill Sans"/>
                        </a:rPr>
                        <a:t>(unused)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9213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0000"/>
                          </a:solidFill>
                          <a:latin typeface="Gill Sans"/>
                          <a:cs typeface="Gill Sans"/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000000"/>
                        </a:solidFill>
                        <a:latin typeface="Gill Sans"/>
                        <a:cs typeface="Gill San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4724400"/>
            <a:ext cx="1905000" cy="19479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5449" y="3395330"/>
            <a:ext cx="2558805" cy="915149"/>
          </a:xfrm>
          <a:prstGeom prst="rect">
            <a:avLst/>
          </a:prstGeom>
        </p:spPr>
      </p:pic>
      <p:cxnSp>
        <p:nvCxnSpPr>
          <p:cNvPr id="7" name="Curved Connector 6"/>
          <p:cNvCxnSpPr/>
          <p:nvPr/>
        </p:nvCxnSpPr>
        <p:spPr>
          <a:xfrm rot="10800000" flipV="1">
            <a:off x="2819402" y="3852905"/>
            <a:ext cx="2743198" cy="1252496"/>
          </a:xfrm>
          <a:prstGeom prst="curvedConnector3">
            <a:avLst/>
          </a:prstGeom>
          <a:ln w="57150" cmpd="sng">
            <a:solidFill>
              <a:srgbClr val="FF000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urved Connector 11"/>
          <p:cNvCxnSpPr/>
          <p:nvPr/>
        </p:nvCxnSpPr>
        <p:spPr>
          <a:xfrm flipV="1">
            <a:off x="2971800" y="5410200"/>
            <a:ext cx="3124200" cy="152402"/>
          </a:xfrm>
          <a:prstGeom prst="curvedConnector3">
            <a:avLst/>
          </a:prstGeom>
          <a:ln w="57150" cmpd="sng">
            <a:solidFill>
              <a:srgbClr val="00B05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urved Connector 15"/>
          <p:cNvCxnSpPr/>
          <p:nvPr/>
        </p:nvCxnSpPr>
        <p:spPr>
          <a:xfrm flipV="1">
            <a:off x="3032694" y="5699041"/>
            <a:ext cx="3124200" cy="152402"/>
          </a:xfrm>
          <a:prstGeom prst="curvedConnector3">
            <a:avLst/>
          </a:prstGeom>
          <a:ln w="57150" cmpd="sng">
            <a:solidFill>
              <a:srgbClr val="FFBF3D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2203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>
          <a:solidFill>
            <a:schemeClr val="tx1"/>
          </a:solidFill>
          <a:round/>
          <a:headEnd/>
          <a:tailEnd type="triangle" w="med" len="med"/>
        </a:ln>
        <a:effectLst/>
      </a:spPr>
      <a:bodyPr wrap="none" anchor="ctr"/>
      <a:lstStyle>
        <a:defPPr>
          <a:defRPr dirty="0">
            <a:latin typeface="Calibri" pitchFamily="34" charset="0"/>
          </a:defRPr>
        </a:defPPr>
      </a:lstStyle>
    </a:spDef>
    <a:lnDef>
      <a:spPr bwMode="auto">
        <a:noFill/>
        <a:ln w="12700">
          <a:solidFill>
            <a:srgbClr val="000000"/>
          </a:solidFill>
          <a:miter lim="800000"/>
          <a:headEnd type="none" w="med" len="med"/>
          <a:tailEnd type="triangl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19536</TotalTime>
  <Words>4060</Words>
  <Application>Microsoft Macintosh PowerPoint</Application>
  <PresentationFormat>On-screen Show (4:3)</PresentationFormat>
  <Paragraphs>1109</Paragraphs>
  <Slides>43</Slides>
  <Notes>40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3" baseType="lpstr">
      <vt:lpstr>Arial</vt:lpstr>
      <vt:lpstr>Arial Narrow</vt:lpstr>
      <vt:lpstr>Calibri</vt:lpstr>
      <vt:lpstr>Courier New</vt:lpstr>
      <vt:lpstr>Gill Sans</vt:lpstr>
      <vt:lpstr>Monaco</vt:lpstr>
      <vt:lpstr>Times New Roman</vt:lpstr>
      <vt:lpstr>Wingdings</vt:lpstr>
      <vt:lpstr>Wingdings 2</vt:lpstr>
      <vt:lpstr>template2007</vt:lpstr>
      <vt:lpstr>Files CMSC 15400: Introduction to Computer Systems  Chapter 10</vt:lpstr>
      <vt:lpstr>Files and File Descriptors</vt:lpstr>
      <vt:lpstr>Unix Files and I/Os</vt:lpstr>
      <vt:lpstr>Basic Unix I/O operations (system calls):  </vt:lpstr>
      <vt:lpstr>Opening files</vt:lpstr>
      <vt:lpstr>Closing files</vt:lpstr>
      <vt:lpstr>Reading files</vt:lpstr>
      <vt:lpstr>Writing files</vt:lpstr>
      <vt:lpstr>FD Table</vt:lpstr>
      <vt:lpstr>Practice problem</vt:lpstr>
      <vt:lpstr>File descriptors (Sharing and redirection)</vt:lpstr>
      <vt:lpstr>File descriptor </vt:lpstr>
      <vt:lpstr>(Another View)</vt:lpstr>
      <vt:lpstr>How the Unix kernel represents open files</vt:lpstr>
      <vt:lpstr>File sharing</vt:lpstr>
      <vt:lpstr>I/O redirection (Project 4)</vt:lpstr>
      <vt:lpstr>Ex:</vt:lpstr>
      <vt:lpstr>I/O redirection example (cont.)</vt:lpstr>
      <vt:lpstr>Fun with file  descriptors (1)</vt:lpstr>
      <vt:lpstr>How processes share files: Fork()</vt:lpstr>
      <vt:lpstr>How processes share files: Fork()</vt:lpstr>
      <vt:lpstr>Fun with file descriptors (2)</vt:lpstr>
      <vt:lpstr>Fun with file descriptors (2)</vt:lpstr>
      <vt:lpstr>Fun with file descriptors (3)</vt:lpstr>
      <vt:lpstr>O_APPEND</vt:lpstr>
      <vt:lpstr>Shortcounts</vt:lpstr>
      <vt:lpstr>Reading files</vt:lpstr>
      <vt:lpstr>Dealing with short counts</vt:lpstr>
      <vt:lpstr>Buffering</vt:lpstr>
      <vt:lpstr>read() vs. rio_read()</vt:lpstr>
      <vt:lpstr>PowerPoint Presentation</vt:lpstr>
      <vt:lpstr>rio_read, a wrapper of read()</vt:lpstr>
      <vt:lpstr>Another illustration</vt:lpstr>
      <vt:lpstr>Yet Another illustration</vt:lpstr>
      <vt:lpstr>Buffered I/O: Implementation</vt:lpstr>
      <vt:lpstr>Buffering in Standard I/O</vt:lpstr>
      <vt:lpstr>Buffering Summary</vt:lpstr>
      <vt:lpstr>Extra Slides</vt:lpstr>
      <vt:lpstr>Unix files</vt:lpstr>
      <vt:lpstr>Unix file types</vt:lpstr>
      <vt:lpstr>Buffered I/O: Motivation</vt:lpstr>
      <vt:lpstr>PowerPoint Presentation</vt:lpstr>
      <vt:lpstr>PowerPoint Presentation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</dc:title>
  <dc:creator>Markus Pueschel</dc:creator>
  <dc:description>Redesign of slides created by Randal E. Bryant and David R. O'Hallaron</dc:description>
  <cp:lastModifiedBy>Junchen Jiang</cp:lastModifiedBy>
  <cp:revision>1543</cp:revision>
  <cp:lastPrinted>1999-09-20T15:19:18Z</cp:lastPrinted>
  <dcterms:created xsi:type="dcterms:W3CDTF">2011-01-05T23:13:38Z</dcterms:created>
  <dcterms:modified xsi:type="dcterms:W3CDTF">2020-05-04T15:02:51Z</dcterms:modified>
</cp:coreProperties>
</file>