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4" r:id="rId3"/>
    <p:sldMasterId id="2147483688" r:id="rId4"/>
  </p:sldMasterIdLst>
  <p:notesMasterIdLst>
    <p:notesMasterId r:id="rId37"/>
  </p:notesMasterIdLst>
  <p:handoutMasterIdLst>
    <p:handoutMasterId r:id="rId38"/>
  </p:handoutMasterIdLst>
  <p:sldIdLst>
    <p:sldId id="542" r:id="rId5"/>
    <p:sldId id="1607" r:id="rId6"/>
    <p:sldId id="1662" r:id="rId7"/>
    <p:sldId id="1650" r:id="rId8"/>
    <p:sldId id="1656" r:id="rId9"/>
    <p:sldId id="1660" r:id="rId10"/>
    <p:sldId id="1664" r:id="rId11"/>
    <p:sldId id="1663" r:id="rId12"/>
    <p:sldId id="1658" r:id="rId13"/>
    <p:sldId id="1666" r:id="rId14"/>
    <p:sldId id="1659" r:id="rId15"/>
    <p:sldId id="1610" r:id="rId16"/>
    <p:sldId id="1611" r:id="rId17"/>
    <p:sldId id="1617" r:id="rId18"/>
    <p:sldId id="1618" r:id="rId19"/>
    <p:sldId id="1646" r:id="rId20"/>
    <p:sldId id="1619" r:id="rId21"/>
    <p:sldId id="1620" r:id="rId22"/>
    <p:sldId id="1643" r:id="rId23"/>
    <p:sldId id="1644" r:id="rId24"/>
    <p:sldId id="1645" r:id="rId25"/>
    <p:sldId id="1647" r:id="rId26"/>
    <p:sldId id="1621" r:id="rId27"/>
    <p:sldId id="1649" r:id="rId28"/>
    <p:sldId id="1622" r:id="rId29"/>
    <p:sldId id="1623" r:id="rId30"/>
    <p:sldId id="1665" r:id="rId31"/>
    <p:sldId id="1667" r:id="rId32"/>
    <p:sldId id="1625" r:id="rId33"/>
    <p:sldId id="1626" r:id="rId34"/>
    <p:sldId id="1653" r:id="rId35"/>
    <p:sldId id="1651" r:id="rId36"/>
  </p:sldIdLst>
  <p:sldSz cx="9144000" cy="6858000" type="screen4x3"/>
  <p:notesSz cx="7302500" cy="9586913"/>
  <p:custDataLst>
    <p:tags r:id="rId3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3D"/>
    <a:srgbClr val="990000"/>
    <a:srgbClr val="F6F5BD"/>
    <a:srgbClr val="F1C7C7"/>
    <a:srgbClr val="D5F1CF"/>
    <a:srgbClr val="EBAFAF"/>
    <a:srgbClr val="ACE3A1"/>
    <a:srgbClr val="CCCCCC"/>
    <a:srgbClr val="8DBA84"/>
    <a:srgbClr val="8AD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71" autoAdjust="0"/>
    <p:restoredTop sz="86271" autoAdjust="0"/>
  </p:normalViewPr>
  <p:slideViewPr>
    <p:cSldViewPr snapToObjects="1">
      <p:cViewPr varScale="1">
        <p:scale>
          <a:sx n="83" d="100"/>
          <a:sy n="83" d="100"/>
        </p:scale>
        <p:origin x="192" y="264"/>
      </p:cViewPr>
      <p:guideLst>
        <p:guide orient="horz" pos="768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gs" Target="tags/tag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78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75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Perfect timing.  </a:t>
            </a:r>
          </a:p>
          <a:p>
            <a:r>
              <a:rPr lang="en-US" dirty="0"/>
              <a:t>Last couple of slides are summary slides only, so it’s fine if we skip that.</a:t>
            </a:r>
          </a:p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14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P1:</a:t>
            </a:r>
            <a:r>
              <a:rPr lang="en-US" baseline="0" dirty="0"/>
              <a:t> </a:t>
            </a:r>
            <a:r>
              <a:rPr lang="en-US" dirty="0">
                <a:solidFill>
                  <a:srgbClr val="FF0000"/>
                </a:solidFill>
              </a:rPr>
              <a:t>4320 + 1110 = 5430</a:t>
            </a:r>
          </a:p>
          <a:p>
            <a:r>
              <a:rPr lang="en-US" dirty="0"/>
              <a:t>P1: </a:t>
            </a:r>
            <a:r>
              <a:rPr lang="en-US" dirty="0">
                <a:solidFill>
                  <a:srgbClr val="FF0000"/>
                </a:solidFill>
              </a:rPr>
              <a:t>4320 + 3000 = 7320 (out of bound 3000 &gt; 2220)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dirty="0">
                <a:solidFill>
                  <a:srgbClr val="FF0000"/>
                </a:solidFill>
              </a:rPr>
              <a:t>ERROR!  (Other process’ address space protected)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P2: (3000 &lt; 3330) 8540 + 3330 = B540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7439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558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558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7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9901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7,  0x4000</a:t>
            </a:r>
          </a:p>
          <a:p>
            <a:r>
              <a:rPr lang="en-US" dirty="0"/>
              <a:t>4000,</a:t>
            </a:r>
            <a:r>
              <a:rPr lang="en-US" baseline="0" dirty="0"/>
              <a:t> 7</a:t>
            </a:r>
          </a:p>
          <a:p>
            <a:r>
              <a:rPr lang="en-US" baseline="0" dirty="0"/>
              <a:t>4000, 7</a:t>
            </a:r>
          </a:p>
          <a:p>
            <a:r>
              <a:rPr lang="en-US" baseline="0" dirty="0"/>
              <a:t>4500, 4000, 7, &amp; 5500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787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read this (too long), just read the </a:t>
            </a:r>
            <a:r>
              <a:rPr lang="en-US" dirty="0" err="1"/>
              <a:t>hightlighted</a:t>
            </a:r>
            <a:r>
              <a:rPr lang="en-US" dirty="0"/>
              <a:t> areas.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00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(Can skip</a:t>
            </a:r>
            <a:r>
              <a:rPr lang="en-US" baseline="0" dirty="0"/>
              <a:t> for now, we will talk about this again in the future)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9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05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6863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CBD6-3064-8F47-886A-68C583227169}" type="datetime1">
              <a:rPr lang="en-US" smtClean="0">
                <a:latin typeface="Arial Narrow"/>
              </a:rPr>
              <a:pPr/>
              <a:t>5/4/20</a:t>
            </a:fld>
            <a:endParaRPr lang="en-US" dirty="0"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191933"/>
            <a:ext cx="7010400" cy="2446867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rgbClr val="000000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999" y="1007534"/>
            <a:ext cx="8627533" cy="1434484"/>
          </a:xfrm>
          <a:noFill/>
          <a:ln w="76200" cmpd="sng">
            <a:noFill/>
          </a:ln>
        </p:spPr>
        <p:txBody>
          <a:bodyPr/>
          <a:lstStyle>
            <a:lvl1pPr algn="l">
              <a:defRPr sz="360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3807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13" y="287867"/>
            <a:ext cx="8692460" cy="914400"/>
          </a:xfrm>
          <a:noFill/>
          <a:ln>
            <a:noFill/>
          </a:ln>
        </p:spPr>
        <p:txBody>
          <a:bodyPr/>
          <a:lstStyle>
            <a:lvl1pPr algn="l">
              <a:defRPr sz="360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E022-97E1-BF4C-88E4-7CD5C9805FEA}" type="datetime1">
              <a:rPr lang="en-US" smtClean="0">
                <a:latin typeface="Arial Narrow"/>
              </a:rPr>
              <a:pPr/>
              <a:t>5/4/20</a:t>
            </a:fld>
            <a:endParaRPr lang="en-US" dirty="0"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18613" y="1320800"/>
            <a:ext cx="8692460" cy="5133787"/>
          </a:xfrm>
          <a:noFill/>
          <a:ln>
            <a:noFill/>
          </a:ln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alibri"/>
                <a:cs typeface="Calibri"/>
              </a:defRPr>
            </a:lvl1pPr>
            <a:lvl2pPr>
              <a:defRPr sz="2000">
                <a:solidFill>
                  <a:srgbClr val="000000"/>
                </a:solidFill>
                <a:latin typeface="Calibri"/>
                <a:cs typeface="Calibri"/>
              </a:defRPr>
            </a:lvl2pPr>
            <a:lvl3pPr>
              <a:defRPr sz="2000">
                <a:solidFill>
                  <a:srgbClr val="000000"/>
                </a:solidFill>
                <a:latin typeface="Calibri"/>
                <a:cs typeface="Calibri"/>
              </a:defRPr>
            </a:lvl3pPr>
            <a:lvl4pPr>
              <a:defRPr sz="2000">
                <a:solidFill>
                  <a:srgbClr val="000000"/>
                </a:solidFill>
                <a:latin typeface="Calibri"/>
                <a:cs typeface="Calibri"/>
              </a:defRPr>
            </a:lvl4pPr>
            <a:lvl5pPr>
              <a:defRPr sz="2000">
                <a:solidFill>
                  <a:srgbClr val="000000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2228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843F-3E12-6449-AEE5-FC1F5F400294}" type="datetime1">
              <a:rPr lang="en-US" smtClean="0">
                <a:latin typeface="Arial Narrow"/>
              </a:rPr>
              <a:pPr/>
              <a:t>5/4/20</a:t>
            </a:fld>
            <a:endParaRPr lang="en-US" dirty="0"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140025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97794" y="1092201"/>
            <a:ext cx="4112002" cy="5372798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580459" y="1092201"/>
            <a:ext cx="4278564" cy="5372797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D4AE-02D4-6343-BD38-A71A06A8CF6F}" type="datetime1">
              <a:rPr lang="en-US" smtClean="0">
                <a:latin typeface="Arial Narrow"/>
              </a:rPr>
              <a:pPr/>
              <a:t>5/4/20</a:t>
            </a:fld>
            <a:endParaRPr lang="en-US" dirty="0">
              <a:latin typeface="Arial Narrow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528636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1EE4-C42E-B645-955A-D85680E1280E}" type="datetime1">
              <a:rPr lang="en-US" smtClean="0">
                <a:latin typeface="Arial Narrow"/>
              </a:rPr>
              <a:pPr/>
              <a:t>5/4/20</a:t>
            </a:fld>
            <a:endParaRPr lang="en-US" dirty="0">
              <a:latin typeface="Arial Narrow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17050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096-63C6-C64B-BD3D-0858E0ECD9C7}" type="datetime1">
              <a:rPr lang="en-US" smtClean="0">
                <a:latin typeface="Arial Narrow"/>
              </a:rPr>
              <a:pPr/>
              <a:t>5/4/20</a:t>
            </a:fld>
            <a:endParaRPr lang="en-US" dirty="0">
              <a:latin typeface="Arial Narro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189082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79B3-C822-3F4C-91A9-53C6678F8DEE}" type="datetime1">
              <a:rPr lang="en-US" smtClean="0">
                <a:latin typeface="Arial Narrow"/>
              </a:rPr>
              <a:pPr/>
              <a:t>5/4/20</a:t>
            </a:fld>
            <a:endParaRPr lang="en-US" dirty="0">
              <a:latin typeface="Arial Narrow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325290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E5F9-2E97-0D46-8ED9-ADEA12C6DCCF}" type="datetime1">
              <a:rPr lang="en-US" smtClean="0">
                <a:latin typeface="Arial Narrow"/>
              </a:rPr>
              <a:pPr/>
              <a:t>5/4/20</a:t>
            </a:fld>
            <a:endParaRPr lang="en-US" dirty="0">
              <a:latin typeface="Arial Narrow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853798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E137-CC3E-3749-8689-E3EA2997F2EE}" type="datetime1">
              <a:rPr lang="en-US" smtClean="0">
                <a:latin typeface="Arial Narrow"/>
              </a:rPr>
              <a:pPr/>
              <a:t>5/4/20</a:t>
            </a:fld>
            <a:endParaRPr lang="en-US" dirty="0">
              <a:latin typeface="Arial Narrow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62962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739E-BADA-AC4A-9E0A-92102C3EA9D4}" type="datetime1">
              <a:rPr lang="en-US" smtClean="0">
                <a:latin typeface="Arial Narrow"/>
              </a:rPr>
              <a:pPr/>
              <a:t>5/4/20</a:t>
            </a:fld>
            <a:endParaRPr lang="en-US" dirty="0"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850064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BD51-8D9D-E144-B01D-9544BA3E5C77}" type="datetime1">
              <a:rPr lang="en-US" smtClean="0">
                <a:latin typeface="Arial Narrow"/>
              </a:rPr>
              <a:pPr/>
              <a:t>5/4/20</a:t>
            </a:fld>
            <a:endParaRPr lang="en-US" dirty="0"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495793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6724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98769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2183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4748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907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4249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7764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1765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46649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49577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3900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05536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31056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06788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69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23289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2279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11538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06490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616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78721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5000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5619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20414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728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164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solidFill>
                <a:srgbClr val="8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858000" y="0"/>
            <a:ext cx="2269435" cy="47433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-25648" y="6553200"/>
            <a:ext cx="1299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</a:rPr>
              <a:t>CMSC 15400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14400"/>
          </a:xfrm>
          <a:prstGeom prst="rect">
            <a:avLst/>
          </a:prstGeom>
          <a:solidFill>
            <a:srgbClr val="80000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023" y="1186811"/>
            <a:ext cx="8682050" cy="5395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Test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46DB8D3-2FF3-D446-A120-3DAB8FA03571}" type="datetime1">
              <a:rPr lang="en-US" b="0" smtClean="0">
                <a:latin typeface="Arial Narrow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5/4/20</a:t>
            </a:fld>
            <a:endParaRPr lang="en-US" b="0" dirty="0"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latin typeface="Arial Narrow"/>
              </a:rPr>
              <a:t>CS 230, 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8237106-F2ED-405E-BC33-CC3CF426205F}" type="slidenum">
              <a:rPr lang="en-US" b="0" smtClean="0">
                <a:latin typeface="Arial Narrow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167872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500" b="0" kern="1200" cap="none" spc="50" baseline="0">
          <a:ln w="12700" cmpd="sng">
            <a:solidFill>
              <a:schemeClr val="bg1"/>
            </a:solidFill>
            <a:prstDash val="solid"/>
          </a:ln>
          <a:solidFill>
            <a:schemeClr val="tx1"/>
          </a:solidFill>
          <a:effectLst/>
          <a:latin typeface="Gill Sans"/>
          <a:ea typeface="+mj-ea"/>
          <a:cs typeface="Gill San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rgbClr val="800000"/>
        </a:buClr>
        <a:buSzPct val="75000"/>
        <a:buFont typeface="Wingdings" charset="2"/>
        <a:buChar char="q"/>
        <a:defRPr sz="3200" kern="1200" spc="30" baseline="0">
          <a:solidFill>
            <a:srgbClr val="000000"/>
          </a:solidFill>
          <a:latin typeface="Gill Sans"/>
          <a:ea typeface="+mn-ea"/>
          <a:cs typeface="Gill San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Wingdings" charset="2"/>
        <a:buChar char="§"/>
        <a:defRPr sz="2600" kern="1200" spc="30" baseline="0">
          <a:solidFill>
            <a:srgbClr val="000000"/>
          </a:solidFill>
          <a:latin typeface="Gill Sans"/>
          <a:ea typeface="+mn-ea"/>
          <a:cs typeface="Gill San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SzPct val="75000"/>
        <a:buFont typeface="Lucida Grande"/>
        <a:buChar char="-"/>
        <a:defRPr sz="2200" kern="1200" spc="30" baseline="0">
          <a:solidFill>
            <a:srgbClr val="000000"/>
          </a:solidFill>
          <a:latin typeface="Gill Sans"/>
          <a:ea typeface="+mn-ea"/>
          <a:cs typeface="Gill San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Arial" pitchFamily="34" charset="0"/>
        <a:buChar char="•"/>
        <a:defRPr sz="1700" kern="1200" spc="30" baseline="0">
          <a:solidFill>
            <a:srgbClr val="000000"/>
          </a:solidFill>
          <a:latin typeface="Gill Sans"/>
          <a:ea typeface="+mn-ea"/>
          <a:cs typeface="Gill San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Arial" pitchFamily="34" charset="0"/>
        <a:buChar char="•"/>
        <a:defRPr sz="1700" kern="1200" spc="30" baseline="0">
          <a:solidFill>
            <a:srgbClr val="000000"/>
          </a:solidFill>
          <a:latin typeface="Gill Sans"/>
          <a:ea typeface="+mn-ea"/>
          <a:cs typeface="Gill San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lang="en-US" sz="1000" smtClean="0">
                <a:solidFill>
                  <a:srgbClr val="800000"/>
                </a:solidFill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solidFill>
                <a:srgbClr val="8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858000" y="0"/>
            <a:ext cx="2269435" cy="47433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-25648" y="6553200"/>
            <a:ext cx="1299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</a:rPr>
              <a:t>CMSC 15400</a:t>
            </a:r>
          </a:p>
        </p:txBody>
      </p:sp>
    </p:spTree>
    <p:extLst>
      <p:ext uri="{BB962C8B-B14F-4D97-AF65-F5344CB8AC3E}">
        <p14:creationId xmlns:p14="http://schemas.microsoft.com/office/powerpoint/2010/main" val="34059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FFFFFF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lang="en-US" sz="1000" smtClean="0">
                <a:solidFill>
                  <a:srgbClr val="990000"/>
                </a:solidFill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solidFill>
                <a:srgbClr val="99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858000" y="0"/>
            <a:ext cx="2269435" cy="47433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-25648" y="6553200"/>
            <a:ext cx="1299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</a:rPr>
              <a:t>CMSC 15400</a:t>
            </a:r>
          </a:p>
        </p:txBody>
      </p:sp>
    </p:spTree>
    <p:extLst>
      <p:ext uri="{BB962C8B-B14F-4D97-AF65-F5344CB8AC3E}">
        <p14:creationId xmlns:p14="http://schemas.microsoft.com/office/powerpoint/2010/main" val="349908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93214" y="23939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Memory Management</a:t>
            </a:r>
            <a:br>
              <a:rPr lang="en-US" dirty="0"/>
            </a:br>
            <a:br>
              <a:rPr lang="en-US" dirty="0"/>
            </a:br>
            <a:br>
              <a:rPr lang="en-US" sz="2400" b="0" dirty="0"/>
            </a:br>
            <a:r>
              <a:rPr lang="en-US" sz="2400" b="0" dirty="0">
                <a:solidFill>
                  <a:srgbClr val="FF0000"/>
                </a:solidFill>
              </a:rPr>
              <a:t>OSTEP Book </a:t>
            </a:r>
            <a:r>
              <a:rPr lang="en-US" sz="2400" b="0" dirty="0"/>
              <a:t>(See Schedule Page)</a:t>
            </a:r>
            <a:br>
              <a:rPr lang="en-US" sz="2400" b="0" dirty="0"/>
            </a:br>
            <a:r>
              <a:rPr lang="en-US" sz="2400" b="0" dirty="0"/>
              <a:t>http://</a:t>
            </a:r>
            <a:r>
              <a:rPr lang="en-US" sz="2400" b="0" dirty="0" err="1"/>
              <a:t>pages.cs.wisc.edu</a:t>
            </a:r>
            <a:r>
              <a:rPr lang="en-US" sz="2400" b="0" dirty="0"/>
              <a:t>/~</a:t>
            </a:r>
            <a:r>
              <a:rPr lang="en-US" sz="2400" b="0" dirty="0" err="1"/>
              <a:t>remzi</a:t>
            </a:r>
            <a:r>
              <a:rPr lang="en-US" sz="2400" b="0" dirty="0"/>
              <a:t>/OSTEP/</a:t>
            </a:r>
            <a:br>
              <a:rPr lang="en-US" sz="2400" b="0" dirty="0"/>
            </a:br>
            <a:r>
              <a:rPr lang="en-US" sz="2400" b="0" dirty="0"/>
              <a:t>Chapter 12-16</a:t>
            </a:r>
            <a:br>
              <a:rPr lang="en-US" sz="2400" b="0" dirty="0"/>
            </a:br>
            <a:r>
              <a:rPr lang="en-US" sz="2400" b="0" dirty="0"/>
              <a:t>Address Spaces, Memory API, Address Translation, Segmentation</a:t>
            </a: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endParaRPr lang="en-US" sz="2400" b="0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5105400"/>
            <a:ext cx="7678738" cy="1524000"/>
          </a:xfrm>
        </p:spPr>
        <p:txBody>
          <a:bodyPr/>
          <a:lstStyle/>
          <a:p>
            <a:r>
              <a:rPr lang="en-US" sz="2400" b="1" dirty="0"/>
              <a:t>Instructors:</a:t>
            </a:r>
            <a:r>
              <a:rPr lang="en-US" sz="2400" dirty="0"/>
              <a:t> </a:t>
            </a:r>
          </a:p>
          <a:p>
            <a:r>
              <a:rPr lang="en-US" sz="2400" dirty="0"/>
              <a:t>Haryadi Gunawi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10</a:t>
            </a:fld>
            <a:endParaRPr lang="en-US" dirty="0">
              <a:latin typeface="Arial Narro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18613" y="1320801"/>
            <a:ext cx="8692460" cy="736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Compiler generates virtual addresses</a:t>
            </a:r>
          </a:p>
          <a:p>
            <a:pPr lvl="1"/>
            <a:r>
              <a:rPr lang="en-US" dirty="0" err="1"/>
              <a:t>Objdump</a:t>
            </a:r>
            <a:r>
              <a:rPr lang="en-US" dirty="0"/>
              <a:t> –d hello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2286000"/>
            <a:ext cx="8077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00000000004004f4 &lt;main&gt;: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4004f4:       55                      push   %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rbp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4004f5:       48 89 e5                mov    %rsp,%rbp</a:t>
            </a:r>
          </a:p>
          <a:p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4004f8:       bf fc 05 40 00          mov    $0x4005fc,%edi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4004fd:       e8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ee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fe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ff ff  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callq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4003f0 &lt;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puts@plt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400502:       b8 00 00 00 00          mov    $0x0,%eax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400507:       5d                      pop    %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rbp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400508:       c3              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retq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400509:       90          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nop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40050a:       90          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nop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40050b:       90          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nop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40050c:       90          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nop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40050d:       90          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nop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40050e:       90          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nop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40050f:       90          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nop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000884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159" y="435678"/>
            <a:ext cx="7592093" cy="762000"/>
          </a:xfrm>
        </p:spPr>
        <p:txBody>
          <a:bodyPr/>
          <a:lstStyle/>
          <a:p>
            <a:r>
              <a:rPr lang="en-US" dirty="0"/>
              <a:t>Where are they in memory?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2074"/>
            <a:ext cx="4373324" cy="5495926"/>
          </a:xfrm>
        </p:spPr>
        <p:txBody>
          <a:bodyPr>
            <a:normAutofit/>
          </a:bodyPr>
          <a:lstStyle/>
          <a:p>
            <a:r>
              <a:rPr lang="en-US" dirty="0"/>
              <a:t>Scattered</a:t>
            </a:r>
          </a:p>
          <a:p>
            <a:pPr lvl="1"/>
            <a:r>
              <a:rPr lang="en-US" dirty="0"/>
              <a:t>They don’t have to be in contiguous location</a:t>
            </a:r>
          </a:p>
          <a:p>
            <a:pPr lvl="1"/>
            <a:endParaRPr lang="en-US" dirty="0"/>
          </a:p>
          <a:p>
            <a:r>
              <a:rPr lang="en-US" dirty="0"/>
              <a:t>Thus, there must be an </a:t>
            </a:r>
            <a:r>
              <a:rPr lang="en-US" b="1" u="sng" dirty="0"/>
              <a:t>indirection </a:t>
            </a:r>
            <a:r>
              <a:rPr lang="en-US" u="sng" dirty="0"/>
              <a:t>(address translation)</a:t>
            </a:r>
            <a:endParaRPr lang="en-US" b="1" u="sng" dirty="0"/>
          </a:p>
          <a:p>
            <a:pPr lvl="1"/>
            <a:r>
              <a:rPr lang="en-US" dirty="0"/>
              <a:t>CPU: store R1 Mem[</a:t>
            </a:r>
            <a:r>
              <a:rPr lang="en-US" dirty="0">
                <a:solidFill>
                  <a:srgbClr val="FF0000"/>
                </a:solidFill>
              </a:rPr>
              <a:t>0xBFFDD00</a:t>
            </a:r>
            <a:r>
              <a:rPr lang="en-US" dirty="0"/>
              <a:t>] </a:t>
            </a:r>
            <a:r>
              <a:rPr lang="en-US" dirty="0">
                <a:sym typeface="Wingdings"/>
              </a:rPr>
              <a:t> store R1 Mem[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0x28924500</a:t>
            </a:r>
            <a:r>
              <a:rPr lang="en-US" dirty="0">
                <a:sym typeface="Wingdings"/>
              </a:rPr>
              <a:t>]</a:t>
            </a:r>
          </a:p>
          <a:p>
            <a:pPr lvl="1"/>
            <a:r>
              <a:rPr lang="en-US" dirty="0">
                <a:sym typeface="Wingdings"/>
              </a:rPr>
              <a:t>CPU uses with virtual/logical addresses for user programs</a:t>
            </a:r>
            <a:endParaRPr lang="en-US" b="1" u="sng" dirty="0"/>
          </a:p>
        </p:txBody>
      </p:sp>
      <p:grpSp>
        <p:nvGrpSpPr>
          <p:cNvPr id="22" name="Group 21"/>
          <p:cNvGrpSpPr/>
          <p:nvPr/>
        </p:nvGrpSpPr>
        <p:grpSpPr>
          <a:xfrm>
            <a:off x="7086600" y="1285298"/>
            <a:ext cx="1918665" cy="5181600"/>
            <a:chOff x="7086600" y="1285298"/>
            <a:chExt cx="1918665" cy="5181600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7097095" y="1285298"/>
              <a:ext cx="1905000" cy="5181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7086600" y="1285298"/>
              <a:ext cx="19050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Gill Sans"/>
                  <a:cs typeface="Gill Sans"/>
                </a:rPr>
                <a:t>OS</a:t>
              </a:r>
              <a:endParaRPr lang="en-US" dirty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7097095" y="3952298"/>
              <a:ext cx="1905000" cy="426660"/>
            </a:xfrm>
            <a:prstGeom prst="rect">
              <a:avLst/>
            </a:prstGeom>
            <a:solidFill>
              <a:srgbClr val="E2A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  <a:t>Code of 44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7086600" y="1971098"/>
              <a:ext cx="1905000" cy="426660"/>
            </a:xfrm>
            <a:prstGeom prst="rect">
              <a:avLst/>
            </a:prstGeom>
            <a:solidFill>
              <a:srgbClr val="E2A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  <a:t>Stack of 44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7086600" y="4638098"/>
              <a:ext cx="1905000" cy="42666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  <a:t>Code of 55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7100265" y="3342698"/>
              <a:ext cx="1905000" cy="42666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  <a:t>Stack of 55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7100265" y="5704898"/>
              <a:ext cx="1905000" cy="42666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  <a:t>Heap of 55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7086600" y="2656898"/>
              <a:ext cx="1905000" cy="426660"/>
            </a:xfrm>
            <a:prstGeom prst="rect">
              <a:avLst/>
            </a:prstGeom>
            <a:solidFill>
              <a:srgbClr val="E2A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  <a:t>Heap of 44</a:t>
              </a:r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619599" y="2421143"/>
            <a:ext cx="1905000" cy="426660"/>
          </a:xfrm>
          <a:prstGeom prst="rect">
            <a:avLst/>
          </a:prstGeom>
          <a:solidFill>
            <a:srgbClr val="E2A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Code of 44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619599" y="1971098"/>
            <a:ext cx="1905000" cy="426660"/>
          </a:xfrm>
          <a:prstGeom prst="rect">
            <a:avLst/>
          </a:prstGeom>
          <a:solidFill>
            <a:srgbClr val="E2A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Heap of 44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619599" y="1482616"/>
            <a:ext cx="1905000" cy="426660"/>
          </a:xfrm>
          <a:prstGeom prst="rect">
            <a:avLst/>
          </a:prstGeom>
          <a:solidFill>
            <a:srgbClr val="E2A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Stack of 44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373323" y="2697693"/>
            <a:ext cx="246276" cy="30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154218" y="1332506"/>
            <a:ext cx="465381" cy="30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1800" b="0" kern="0" baseline="30000" dirty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-1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633264" y="4446979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Code of 55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633264" y="3541211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Stack of 55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633264" y="3967871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Heap of 55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402585" y="4682009"/>
            <a:ext cx="246276" cy="30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4183480" y="3316822"/>
            <a:ext cx="465381" cy="30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1800" b="0" kern="0" baseline="30000" dirty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-1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491598" y="3429000"/>
            <a:ext cx="608667" cy="366806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756113" y="2997913"/>
            <a:ext cx="1191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sym typeface="Wingdings"/>
              </a:rPr>
              <a:t>Physical </a:t>
            </a:r>
            <a:r>
              <a:rPr lang="en-US" sz="1400" dirty="0" err="1">
                <a:solidFill>
                  <a:srgbClr val="FF0000"/>
                </a:solidFill>
                <a:sym typeface="Wingdings"/>
              </a:rPr>
              <a:t>addr</a:t>
            </a:r>
            <a:r>
              <a:rPr lang="en-US" sz="1400" dirty="0">
                <a:solidFill>
                  <a:srgbClr val="FF0000"/>
                </a:solidFill>
                <a:sym typeface="Wingdings"/>
              </a:rPr>
              <a:t>:</a:t>
            </a:r>
          </a:p>
          <a:p>
            <a:r>
              <a:rPr lang="en-US" sz="1400" dirty="0">
                <a:solidFill>
                  <a:srgbClr val="FF0000"/>
                </a:solidFill>
                <a:sym typeface="Wingdings"/>
              </a:rPr>
              <a:t>0x28924500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35597" y="3084515"/>
            <a:ext cx="123162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Logical </a:t>
            </a:r>
            <a:r>
              <a:rPr lang="en-US" sz="1600" dirty="0" err="1">
                <a:solidFill>
                  <a:srgbClr val="FF0000"/>
                </a:solidFill>
              </a:rPr>
              <a:t>addr</a:t>
            </a:r>
            <a:r>
              <a:rPr lang="en-US" sz="1600" dirty="0">
                <a:solidFill>
                  <a:srgbClr val="FF0000"/>
                </a:solidFill>
              </a:rPr>
              <a:t>:</a:t>
            </a:r>
          </a:p>
          <a:p>
            <a:r>
              <a:rPr lang="en-US" sz="1600" dirty="0">
                <a:solidFill>
                  <a:srgbClr val="FF0000"/>
                </a:solidFill>
              </a:rPr>
              <a:t>0xBFFFDD00</a:t>
            </a:r>
          </a:p>
        </p:txBody>
      </p:sp>
      <p:sp>
        <p:nvSpPr>
          <p:cNvPr id="31" name="Rounded Rectangular Callout 30"/>
          <p:cNvSpPr/>
          <p:nvPr/>
        </p:nvSpPr>
        <p:spPr>
          <a:xfrm>
            <a:off x="4183480" y="5351235"/>
            <a:ext cx="3642143" cy="1506765"/>
          </a:xfrm>
          <a:prstGeom prst="wedgeRoundRectCallout">
            <a:avLst>
              <a:gd name="adj1" fmla="val 22636"/>
              <a:gd name="adj2" fmla="val -79898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This is roughly what </a:t>
            </a:r>
            <a:r>
              <a:rPr lang="en-US" sz="1800" kern="0" dirty="0">
                <a:solidFill>
                  <a:srgbClr val="000000"/>
                </a:solidFill>
                <a:latin typeface="Gill Sans"/>
                <a:cs typeface="Gill Sans"/>
              </a:rPr>
              <a:t>today’s OS 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support,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but </a:t>
            </a:r>
            <a:r>
              <a:rPr lang="en-US" sz="1800" kern="0" dirty="0">
                <a:solidFill>
                  <a:srgbClr val="000000"/>
                </a:solidFill>
                <a:latin typeface="Gill Sans"/>
                <a:cs typeface="Gill Sans"/>
              </a:rPr>
              <a:t>let’s travel back in time 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in the </a:t>
            </a:r>
            <a:r>
              <a:rPr lang="en-US" sz="1800" kern="0" dirty="0">
                <a:solidFill>
                  <a:srgbClr val="000000"/>
                </a:solidFill>
                <a:latin typeface="Gill Sans"/>
                <a:cs typeface="Gill Sans"/>
              </a:rPr>
              <a:t>next 2 lectures 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to see how we get here.</a:t>
            </a:r>
          </a:p>
        </p:txBody>
      </p:sp>
    </p:spTree>
    <p:extLst>
      <p:ext uri="{BB962C8B-B14F-4D97-AF65-F5344CB8AC3E}">
        <p14:creationId xmlns:p14="http://schemas.microsoft.com/office/powerpoint/2010/main" val="19424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13" y="287867"/>
            <a:ext cx="8692460" cy="626533"/>
          </a:xfrm>
        </p:spPr>
        <p:txBody>
          <a:bodyPr/>
          <a:lstStyle/>
          <a:p>
            <a:r>
              <a:rPr lang="en-US" dirty="0" err="1"/>
              <a:t>Uniprogramming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12</a:t>
            </a:fld>
            <a:endParaRPr lang="en-US" dirty="0">
              <a:latin typeface="Arial Narro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18613" y="1061885"/>
            <a:ext cx="8692460" cy="3129116"/>
          </a:xfrm>
        </p:spPr>
        <p:txBody>
          <a:bodyPr>
            <a:normAutofit/>
          </a:bodyPr>
          <a:lstStyle/>
          <a:p>
            <a:r>
              <a:rPr lang="en-US" dirty="0" err="1"/>
              <a:t>Uniprogramming</a:t>
            </a:r>
            <a:r>
              <a:rPr lang="en-US" dirty="0"/>
              <a:t>:  Only </a:t>
            </a:r>
            <a:r>
              <a:rPr lang="en-US" dirty="0">
                <a:solidFill>
                  <a:srgbClr val="FF0000"/>
                </a:solidFill>
              </a:rPr>
              <a:t>one process</a:t>
            </a:r>
            <a:r>
              <a:rPr lang="en-US" dirty="0"/>
              <a:t> runs (or exists) at a time</a:t>
            </a:r>
          </a:p>
          <a:p>
            <a:pPr lvl="1"/>
            <a:r>
              <a:rPr lang="en-US" dirty="0"/>
              <a:t>Process address space: Memory size – OS size </a:t>
            </a:r>
          </a:p>
          <a:p>
            <a:pPr lvl="2"/>
            <a:r>
              <a:rPr lang="en-US" dirty="0"/>
              <a:t>Ex: 2 GB – 1 GB = 1 GB </a:t>
            </a:r>
            <a:endParaRPr lang="en-US" dirty="0">
              <a:sym typeface="Wingdings"/>
            </a:endParaRPr>
          </a:p>
          <a:p>
            <a:r>
              <a:rPr lang="en-US" dirty="0">
                <a:solidFill>
                  <a:srgbClr val="FF0000"/>
                </a:solidFill>
              </a:rPr>
              <a:t>Directly access </a:t>
            </a:r>
            <a:r>
              <a:rPr lang="en-US" b="1" u="sng" dirty="0">
                <a:solidFill>
                  <a:srgbClr val="FF0000"/>
                </a:solidFill>
              </a:rPr>
              <a:t>physical</a:t>
            </a:r>
            <a:r>
              <a:rPr lang="en-US" b="1" dirty="0">
                <a:solidFill>
                  <a:srgbClr val="FF0000"/>
                </a:solidFill>
              </a:rPr>
              <a:t> memory</a:t>
            </a:r>
          </a:p>
          <a:p>
            <a:pPr lvl="1"/>
            <a:r>
              <a:rPr lang="en-US" dirty="0"/>
              <a:t>Access memory using its actual address</a:t>
            </a:r>
          </a:p>
          <a:p>
            <a:pPr lvl="1"/>
            <a:r>
              <a:rPr lang="en-US" b="1" dirty="0" err="1">
                <a:solidFill>
                  <a:schemeClr val="bg1"/>
                </a:solidFill>
              </a:rPr>
              <a:t>int</a:t>
            </a:r>
            <a:r>
              <a:rPr lang="en-US" b="1" dirty="0">
                <a:solidFill>
                  <a:schemeClr val="bg1"/>
                </a:solidFill>
              </a:rPr>
              <a:t> *p </a:t>
            </a:r>
            <a:r>
              <a:rPr lang="en-US" b="1" dirty="0">
                <a:solidFill>
                  <a:srgbClr val="FF0000"/>
                </a:solidFill>
              </a:rPr>
              <a:t>= 0x05001000; </a:t>
            </a:r>
          </a:p>
          <a:p>
            <a:pPr lvl="1"/>
            <a:r>
              <a:rPr lang="en-US" b="1" dirty="0"/>
              <a:t>*p = 7   </a:t>
            </a:r>
            <a:r>
              <a:rPr lang="en-US" b="1" dirty="0">
                <a:sym typeface="Wingdings"/>
              </a:rPr>
              <a:t>    </a:t>
            </a:r>
            <a:r>
              <a:rPr lang="en-US" b="1" dirty="0" err="1">
                <a:sym typeface="Wingdings"/>
              </a:rPr>
              <a:t>mov</a:t>
            </a:r>
            <a:r>
              <a:rPr lang="en-US" b="1" dirty="0">
                <a:sym typeface="Wingdings"/>
              </a:rPr>
              <a:t> $7 </a:t>
            </a:r>
            <a:r>
              <a:rPr lang="en-US" b="1" dirty="0" err="1">
                <a:sym typeface="Wingdings"/>
              </a:rPr>
              <a:t>mem</a:t>
            </a:r>
            <a:r>
              <a:rPr lang="en-US" b="1" dirty="0">
                <a:sym typeface="Wingdings"/>
              </a:rPr>
              <a:t>[0x05001000]  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47036" y="4308409"/>
            <a:ext cx="6492064" cy="2362612"/>
            <a:chOff x="1631950" y="1369753"/>
            <a:chExt cx="6172200" cy="428492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5949950" y="2301875"/>
              <a:ext cx="184666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7" name="Rectangle 200"/>
            <p:cNvSpPr>
              <a:spLocks noChangeArrowheads="1"/>
            </p:cNvSpPr>
            <p:nvPr/>
          </p:nvSpPr>
          <p:spPr bwMode="auto">
            <a:xfrm>
              <a:off x="1631950" y="3216275"/>
              <a:ext cx="2362200" cy="21336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  <a:t>User </a:t>
              </a:r>
              <a:b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</a:br>
              <a: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  <a:t>Process</a:t>
              </a:r>
            </a:p>
          </p:txBody>
        </p:sp>
        <p:sp>
          <p:nvSpPr>
            <p:cNvPr id="8" name="Rectangle 201"/>
            <p:cNvSpPr>
              <a:spLocks noChangeArrowheads="1"/>
            </p:cNvSpPr>
            <p:nvPr/>
          </p:nvSpPr>
          <p:spPr bwMode="auto">
            <a:xfrm>
              <a:off x="1631950" y="2149475"/>
              <a:ext cx="2362200" cy="1066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>
                  <a:solidFill>
                    <a:srgbClr val="000000"/>
                  </a:solidFill>
                  <a:latin typeface="Gill Sans"/>
                  <a:cs typeface="Gill Sans"/>
                </a:rPr>
                <a:t>OS</a:t>
              </a:r>
            </a:p>
          </p:txBody>
        </p:sp>
        <p:sp>
          <p:nvSpPr>
            <p:cNvPr id="9" name="Text Box 202"/>
            <p:cNvSpPr txBox="1">
              <a:spLocks noChangeArrowheads="1"/>
            </p:cNvSpPr>
            <p:nvPr/>
          </p:nvSpPr>
          <p:spPr bwMode="auto">
            <a:xfrm>
              <a:off x="1899831" y="1369753"/>
              <a:ext cx="2245814" cy="6698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  <a:t>Physical Memory</a:t>
              </a:r>
            </a:p>
          </p:txBody>
        </p:sp>
        <p:sp>
          <p:nvSpPr>
            <p:cNvPr id="10" name="Text Box 203"/>
            <p:cNvSpPr txBox="1">
              <a:spLocks noChangeArrowheads="1"/>
            </p:cNvSpPr>
            <p:nvPr/>
          </p:nvSpPr>
          <p:spPr bwMode="auto">
            <a:xfrm>
              <a:off x="3994150" y="4892675"/>
              <a:ext cx="300082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>
                  <a:solidFill>
                    <a:srgbClr val="000000"/>
                  </a:solidFill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207"/>
            <p:cNvSpPr>
              <a:spLocks noChangeArrowheads="1"/>
            </p:cNvSpPr>
            <p:nvPr/>
          </p:nvSpPr>
          <p:spPr bwMode="auto">
            <a:xfrm>
              <a:off x="5594350" y="2620963"/>
              <a:ext cx="2209800" cy="2971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12" name="Rectangle 208"/>
            <p:cNvSpPr>
              <a:spLocks noChangeArrowheads="1"/>
            </p:cNvSpPr>
            <p:nvPr/>
          </p:nvSpPr>
          <p:spPr bwMode="auto">
            <a:xfrm>
              <a:off x="5594350" y="2606675"/>
              <a:ext cx="2209800" cy="7620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>
                  <a:solidFill>
                    <a:srgbClr val="000000"/>
                  </a:solidFill>
                  <a:latin typeface="Gill Sans"/>
                  <a:cs typeface="Gill Sans"/>
                </a:rPr>
                <a:t>Stack</a:t>
              </a:r>
            </a:p>
          </p:txBody>
        </p:sp>
        <p:sp>
          <p:nvSpPr>
            <p:cNvPr id="13" name="Rectangle 209"/>
            <p:cNvSpPr>
              <a:spLocks noChangeArrowheads="1"/>
            </p:cNvSpPr>
            <p:nvPr/>
          </p:nvSpPr>
          <p:spPr bwMode="auto">
            <a:xfrm>
              <a:off x="5594350" y="5121275"/>
              <a:ext cx="22098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>
                  <a:solidFill>
                    <a:srgbClr val="000000"/>
                  </a:solidFill>
                  <a:latin typeface="Gill Sans"/>
                  <a:cs typeface="Gill Sans"/>
                </a:rPr>
                <a:t>Code</a:t>
              </a:r>
            </a:p>
          </p:txBody>
        </p:sp>
        <p:sp>
          <p:nvSpPr>
            <p:cNvPr id="14" name="Rectangle 210"/>
            <p:cNvSpPr>
              <a:spLocks noChangeArrowheads="1"/>
            </p:cNvSpPr>
            <p:nvPr/>
          </p:nvSpPr>
          <p:spPr bwMode="auto">
            <a:xfrm>
              <a:off x="5594350" y="4283075"/>
              <a:ext cx="2209800" cy="8382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>
                  <a:solidFill>
                    <a:srgbClr val="000000"/>
                  </a:solidFill>
                  <a:latin typeface="Gill Sans"/>
                  <a:cs typeface="Gill Sans"/>
                </a:rPr>
                <a:t>Heap</a:t>
              </a:r>
            </a:p>
          </p:txBody>
        </p:sp>
        <p:sp>
          <p:nvSpPr>
            <p:cNvPr id="15" name="Line 211"/>
            <p:cNvSpPr>
              <a:spLocks noChangeShapeType="1"/>
            </p:cNvSpPr>
            <p:nvPr/>
          </p:nvSpPr>
          <p:spPr bwMode="auto">
            <a:xfrm>
              <a:off x="6661150" y="3382963"/>
              <a:ext cx="0" cy="3048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16" name="Line 212"/>
            <p:cNvSpPr>
              <a:spLocks noChangeShapeType="1"/>
            </p:cNvSpPr>
            <p:nvPr/>
          </p:nvSpPr>
          <p:spPr bwMode="auto">
            <a:xfrm>
              <a:off x="6661150" y="3978275"/>
              <a:ext cx="0" cy="3048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17" name="Line 215"/>
            <p:cNvSpPr>
              <a:spLocks noChangeShapeType="1"/>
            </p:cNvSpPr>
            <p:nvPr/>
          </p:nvSpPr>
          <p:spPr bwMode="auto">
            <a:xfrm flipV="1">
              <a:off x="4070350" y="2620963"/>
              <a:ext cx="1447800" cy="59531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18" name="Line 216"/>
            <p:cNvSpPr>
              <a:spLocks noChangeShapeType="1"/>
            </p:cNvSpPr>
            <p:nvPr/>
          </p:nvSpPr>
          <p:spPr bwMode="auto">
            <a:xfrm>
              <a:off x="4070350" y="5349875"/>
              <a:ext cx="1371600" cy="2428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19" name="Text Box 221"/>
            <p:cNvSpPr txBox="1">
              <a:spLocks noChangeArrowheads="1"/>
            </p:cNvSpPr>
            <p:nvPr/>
          </p:nvSpPr>
          <p:spPr bwMode="auto">
            <a:xfrm>
              <a:off x="5635965" y="1690228"/>
              <a:ext cx="2050369" cy="72565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0" dirty="0">
                  <a:solidFill>
                    <a:srgbClr val="000000"/>
                  </a:solidFill>
                  <a:latin typeface="Gill Sans"/>
                  <a:cs typeface="Gill Sans"/>
                </a:rPr>
                <a:t>Address Space</a:t>
              </a:r>
            </a:p>
          </p:txBody>
        </p:sp>
      </p:grpSp>
      <p:sp>
        <p:nvSpPr>
          <p:cNvPr id="20" name="Text Box 202"/>
          <p:cNvSpPr txBox="1">
            <a:spLocks noChangeArrowheads="1"/>
          </p:cNvSpPr>
          <p:nvPr/>
        </p:nvSpPr>
        <p:spPr bwMode="auto">
          <a:xfrm>
            <a:off x="711157" y="5746691"/>
            <a:ext cx="7620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1 GB</a:t>
            </a:r>
          </a:p>
        </p:txBody>
      </p:sp>
      <p:sp>
        <p:nvSpPr>
          <p:cNvPr id="21" name="Text Box 202"/>
          <p:cNvSpPr txBox="1">
            <a:spLocks noChangeArrowheads="1"/>
          </p:cNvSpPr>
          <p:nvPr/>
        </p:nvSpPr>
        <p:spPr bwMode="auto">
          <a:xfrm>
            <a:off x="785036" y="4841337"/>
            <a:ext cx="7620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1 GB</a:t>
            </a:r>
          </a:p>
        </p:txBody>
      </p:sp>
      <p:sp>
        <p:nvSpPr>
          <p:cNvPr id="22" name="Text Box 202"/>
          <p:cNvSpPr txBox="1">
            <a:spLocks noChangeArrowheads="1"/>
          </p:cNvSpPr>
          <p:nvPr/>
        </p:nvSpPr>
        <p:spPr bwMode="auto">
          <a:xfrm>
            <a:off x="4363045" y="5881539"/>
            <a:ext cx="1499489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0x05001000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902" y="1524000"/>
            <a:ext cx="2655851" cy="19918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534" y="2708709"/>
            <a:ext cx="2842245" cy="177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9" y="287867"/>
            <a:ext cx="529073" cy="914400"/>
          </a:xfrm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13</a:t>
            </a:fld>
            <a:endParaRPr lang="en-US" dirty="0">
              <a:latin typeface="Arial Narro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69508" y="667108"/>
            <a:ext cx="8692460" cy="3598333"/>
          </a:xfrm>
        </p:spPr>
        <p:txBody>
          <a:bodyPr>
            <a:normAutofit/>
          </a:bodyPr>
          <a:lstStyle/>
          <a:p>
            <a:r>
              <a:rPr lang="en-US" dirty="0" err="1"/>
              <a:t>Uniprogramming</a:t>
            </a:r>
            <a:r>
              <a:rPr lang="en-US" dirty="0"/>
              <a:t> </a:t>
            </a:r>
            <a:r>
              <a:rPr lang="en-US" b="0" dirty="0">
                <a:solidFill>
                  <a:srgbClr val="FF0000"/>
                </a:solidFill>
              </a:rPr>
              <a:t>disadvantages</a:t>
            </a:r>
            <a:r>
              <a:rPr lang="en-US" dirty="0"/>
              <a:t>: 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P1 code: </a:t>
            </a:r>
          </a:p>
          <a:p>
            <a:pPr lvl="2"/>
            <a:r>
              <a:rPr lang="en-US" b="1" dirty="0" err="1">
                <a:solidFill>
                  <a:srgbClr val="FF0000"/>
                </a:solidFill>
              </a:rPr>
              <a:t>int</a:t>
            </a:r>
            <a:r>
              <a:rPr lang="en-US" b="1" dirty="0">
                <a:solidFill>
                  <a:srgbClr val="FF0000"/>
                </a:solidFill>
              </a:rPr>
              <a:t> *p = 0xC4531000; 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*p = 0;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What happens here? </a:t>
            </a:r>
            <a:r>
              <a:rPr lang="en-US" dirty="0">
                <a:solidFill>
                  <a:srgbClr val="FF0000"/>
                </a:solidFill>
              </a:rPr>
              <a:t>… (OS will be corrupted)</a:t>
            </a:r>
          </a:p>
          <a:p>
            <a:pPr lvl="1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16122" y="4738331"/>
            <a:ext cx="7022979" cy="1987351"/>
            <a:chOff x="1127194" y="2149475"/>
            <a:chExt cx="6676956" cy="3604336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5949950" y="2301875"/>
              <a:ext cx="184666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7" name="Rectangle 200"/>
            <p:cNvSpPr>
              <a:spLocks noChangeArrowheads="1"/>
            </p:cNvSpPr>
            <p:nvPr/>
          </p:nvSpPr>
          <p:spPr bwMode="auto">
            <a:xfrm>
              <a:off x="1631950" y="3216275"/>
              <a:ext cx="2362200" cy="21336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  <a:t>User </a:t>
              </a:r>
              <a:b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</a:br>
              <a: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  <a:t>Process</a:t>
              </a:r>
            </a:p>
          </p:txBody>
        </p:sp>
        <p:sp>
          <p:nvSpPr>
            <p:cNvPr id="8" name="Rectangle 201"/>
            <p:cNvSpPr>
              <a:spLocks noChangeArrowheads="1"/>
            </p:cNvSpPr>
            <p:nvPr/>
          </p:nvSpPr>
          <p:spPr bwMode="auto">
            <a:xfrm>
              <a:off x="1631950" y="2149475"/>
              <a:ext cx="2362200" cy="1066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>
                  <a:solidFill>
                    <a:srgbClr val="000000"/>
                  </a:solidFill>
                  <a:latin typeface="Gill Sans"/>
                  <a:cs typeface="Gill Sans"/>
                </a:rPr>
                <a:t>OS</a:t>
              </a:r>
            </a:p>
          </p:txBody>
        </p:sp>
        <p:sp>
          <p:nvSpPr>
            <p:cNvPr id="10" name="Text Box 203"/>
            <p:cNvSpPr txBox="1">
              <a:spLocks noChangeArrowheads="1"/>
            </p:cNvSpPr>
            <p:nvPr/>
          </p:nvSpPr>
          <p:spPr bwMode="auto">
            <a:xfrm>
              <a:off x="1127194" y="5083976"/>
              <a:ext cx="504757" cy="6698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  <a:t>0x0</a:t>
              </a:r>
            </a:p>
          </p:txBody>
        </p:sp>
        <p:sp>
          <p:nvSpPr>
            <p:cNvPr id="11" name="Rectangle 207"/>
            <p:cNvSpPr>
              <a:spLocks noChangeArrowheads="1"/>
            </p:cNvSpPr>
            <p:nvPr/>
          </p:nvSpPr>
          <p:spPr bwMode="auto">
            <a:xfrm>
              <a:off x="5594350" y="2620963"/>
              <a:ext cx="2209800" cy="2971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12" name="Rectangle 208"/>
            <p:cNvSpPr>
              <a:spLocks noChangeArrowheads="1"/>
            </p:cNvSpPr>
            <p:nvPr/>
          </p:nvSpPr>
          <p:spPr bwMode="auto">
            <a:xfrm>
              <a:off x="5594350" y="2606675"/>
              <a:ext cx="2209800" cy="7620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>
                  <a:solidFill>
                    <a:srgbClr val="000000"/>
                  </a:solidFill>
                  <a:latin typeface="Gill Sans"/>
                  <a:cs typeface="Gill Sans"/>
                </a:rPr>
                <a:t>Stack</a:t>
              </a:r>
            </a:p>
          </p:txBody>
        </p:sp>
        <p:sp>
          <p:nvSpPr>
            <p:cNvPr id="13" name="Rectangle 209"/>
            <p:cNvSpPr>
              <a:spLocks noChangeArrowheads="1"/>
            </p:cNvSpPr>
            <p:nvPr/>
          </p:nvSpPr>
          <p:spPr bwMode="auto">
            <a:xfrm>
              <a:off x="5594350" y="5121275"/>
              <a:ext cx="22098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>
                  <a:solidFill>
                    <a:srgbClr val="000000"/>
                  </a:solidFill>
                  <a:latin typeface="Gill Sans"/>
                  <a:cs typeface="Gill Sans"/>
                </a:rPr>
                <a:t>Code</a:t>
              </a:r>
            </a:p>
          </p:txBody>
        </p:sp>
        <p:sp>
          <p:nvSpPr>
            <p:cNvPr id="14" name="Rectangle 210"/>
            <p:cNvSpPr>
              <a:spLocks noChangeArrowheads="1"/>
            </p:cNvSpPr>
            <p:nvPr/>
          </p:nvSpPr>
          <p:spPr bwMode="auto">
            <a:xfrm>
              <a:off x="5594350" y="4283075"/>
              <a:ext cx="2209800" cy="8382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>
                  <a:solidFill>
                    <a:srgbClr val="000000"/>
                  </a:solidFill>
                  <a:latin typeface="Gill Sans"/>
                  <a:cs typeface="Gill Sans"/>
                </a:rPr>
                <a:t>Heap</a:t>
              </a:r>
            </a:p>
          </p:txBody>
        </p:sp>
        <p:sp>
          <p:nvSpPr>
            <p:cNvPr id="15" name="Line 211"/>
            <p:cNvSpPr>
              <a:spLocks noChangeShapeType="1"/>
            </p:cNvSpPr>
            <p:nvPr/>
          </p:nvSpPr>
          <p:spPr bwMode="auto">
            <a:xfrm>
              <a:off x="6661150" y="3382963"/>
              <a:ext cx="0" cy="3048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16" name="Line 212"/>
            <p:cNvSpPr>
              <a:spLocks noChangeShapeType="1"/>
            </p:cNvSpPr>
            <p:nvPr/>
          </p:nvSpPr>
          <p:spPr bwMode="auto">
            <a:xfrm>
              <a:off x="6661150" y="3978275"/>
              <a:ext cx="0" cy="3048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17" name="Line 215"/>
            <p:cNvSpPr>
              <a:spLocks noChangeShapeType="1"/>
            </p:cNvSpPr>
            <p:nvPr/>
          </p:nvSpPr>
          <p:spPr bwMode="auto">
            <a:xfrm flipV="1">
              <a:off x="4070350" y="2620963"/>
              <a:ext cx="1447800" cy="59531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18" name="Line 216"/>
            <p:cNvSpPr>
              <a:spLocks noChangeShapeType="1"/>
            </p:cNvSpPr>
            <p:nvPr/>
          </p:nvSpPr>
          <p:spPr bwMode="auto">
            <a:xfrm>
              <a:off x="4070350" y="5349875"/>
              <a:ext cx="1371600" cy="2428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20" name="Text Box 202"/>
          <p:cNvSpPr txBox="1">
            <a:spLocks noChangeArrowheads="1"/>
          </p:cNvSpPr>
          <p:nvPr/>
        </p:nvSpPr>
        <p:spPr bwMode="auto">
          <a:xfrm>
            <a:off x="211142" y="4798245"/>
            <a:ext cx="1499489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0xC4531000</a:t>
            </a:r>
          </a:p>
        </p:txBody>
      </p:sp>
      <p:sp>
        <p:nvSpPr>
          <p:cNvPr id="21" name="Text Box 202"/>
          <p:cNvSpPr txBox="1">
            <a:spLocks noChangeArrowheads="1"/>
          </p:cNvSpPr>
          <p:nvPr/>
        </p:nvSpPr>
        <p:spPr bwMode="auto">
          <a:xfrm>
            <a:off x="5765952" y="4453029"/>
            <a:ext cx="1549247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Process P</a:t>
            </a:r>
            <a:r>
              <a:rPr lang="en-US" sz="1800" b="0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3" name="Text Box 202"/>
          <p:cNvSpPr txBox="1">
            <a:spLocks noChangeArrowheads="1"/>
          </p:cNvSpPr>
          <p:nvPr/>
        </p:nvSpPr>
        <p:spPr bwMode="auto">
          <a:xfrm>
            <a:off x="1547036" y="5723823"/>
            <a:ext cx="7620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1 GB</a:t>
            </a:r>
          </a:p>
        </p:txBody>
      </p:sp>
    </p:spTree>
    <p:extLst>
      <p:ext uri="{BB962C8B-B14F-4D97-AF65-F5344CB8AC3E}">
        <p14:creationId xmlns:p14="http://schemas.microsoft.com/office/powerpoint/2010/main" val="4089193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14</a:t>
            </a:fld>
            <a:endParaRPr lang="en-US" dirty="0">
              <a:latin typeface="Arial Narrow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19199" y="3191933"/>
            <a:ext cx="6931891" cy="2904067"/>
          </a:xfrm>
        </p:spPr>
        <p:txBody>
          <a:bodyPr>
            <a:normAutofit/>
          </a:bodyPr>
          <a:lstStyle/>
          <a:p>
            <a:pPr marL="342900" lvl="0" indent="-342900">
              <a:buFont typeface="Wingdings" charset="2"/>
              <a:buChar char="q"/>
            </a:pPr>
            <a:r>
              <a:rPr lang="en-US" sz="2400" b="1" dirty="0"/>
              <a:t>Today: OS supports </a:t>
            </a:r>
            <a:r>
              <a:rPr lang="en-US" sz="2400" b="1" dirty="0">
                <a:solidFill>
                  <a:srgbClr val="FF0000"/>
                </a:solidFill>
              </a:rPr>
              <a:t>multiprogramming</a:t>
            </a:r>
            <a:r>
              <a:rPr lang="en-US" sz="2400" b="1" dirty="0"/>
              <a:t> standard</a:t>
            </a:r>
          </a:p>
          <a:p>
            <a:pPr marL="742950" lvl="1" indent="-285750" algn="l">
              <a:buFont typeface="Wingdings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One simple solution: dynamic relocation (base and bound)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Dynamic Relocation</a:t>
            </a:r>
            <a:br>
              <a:rPr lang="en-US" dirty="0"/>
            </a:br>
            <a:r>
              <a:rPr lang="en-US" dirty="0"/>
              <a:t>(Base and Bound)</a:t>
            </a:r>
          </a:p>
        </p:txBody>
      </p:sp>
    </p:spTree>
    <p:extLst>
      <p:ext uri="{BB962C8B-B14F-4D97-AF65-F5344CB8AC3E}">
        <p14:creationId xmlns:p14="http://schemas.microsoft.com/office/powerpoint/2010/main" val="3535234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13" y="685800"/>
            <a:ext cx="8692460" cy="914400"/>
          </a:xfrm>
        </p:spPr>
        <p:txBody>
          <a:bodyPr/>
          <a:lstStyle/>
          <a:p>
            <a:r>
              <a:rPr lang="en-US" dirty="0"/>
              <a:t>Dynamic Relocation </a:t>
            </a:r>
            <a:br>
              <a:rPr lang="en-US" dirty="0"/>
            </a:br>
            <a:r>
              <a:rPr lang="en-US" dirty="0"/>
              <a:t>(BB: Base and Bound)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52358" y="2377996"/>
            <a:ext cx="5715042" cy="4343479"/>
          </a:xfrm>
        </p:spPr>
        <p:txBody>
          <a:bodyPr>
            <a:normAutofit/>
          </a:bodyPr>
          <a:lstStyle/>
          <a:p>
            <a:r>
              <a:rPr lang="en-US" dirty="0"/>
              <a:t>Goals: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Multiple</a:t>
            </a:r>
            <a:r>
              <a:rPr lang="en-US" dirty="0"/>
              <a:t> processes (</a:t>
            </a:r>
            <a:r>
              <a:rPr lang="en-US" b="1" dirty="0">
                <a:solidFill>
                  <a:srgbClr val="FF0000"/>
                </a:solidFill>
              </a:rPr>
              <a:t>multiprogramming</a:t>
            </a:r>
            <a:r>
              <a:rPr lang="en-US" dirty="0"/>
              <a:t>) resident at the same time</a:t>
            </a:r>
          </a:p>
          <a:p>
            <a:pPr lvl="2"/>
            <a:r>
              <a:rPr lang="en-US" dirty="0"/>
              <a:t>(even with 1 CPU)</a:t>
            </a:r>
          </a:p>
          <a:p>
            <a:pPr lvl="1"/>
            <a:r>
              <a:rPr lang="en-US" dirty="0"/>
              <a:t>Each address space may be placed </a:t>
            </a:r>
            <a:r>
              <a:rPr lang="en-US" dirty="0">
                <a:solidFill>
                  <a:srgbClr val="FF0000"/>
                </a:solidFill>
              </a:rPr>
              <a:t>anywhere</a:t>
            </a:r>
            <a:r>
              <a:rPr lang="en-US" dirty="0"/>
              <a:t> in memory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Protect</a:t>
            </a:r>
            <a:r>
              <a:rPr lang="en-US" dirty="0"/>
              <a:t> processes from one another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Transparent</a:t>
            </a:r>
            <a:r>
              <a:rPr lang="en-US" dirty="0"/>
              <a:t>:  </a:t>
            </a:r>
          </a:p>
          <a:p>
            <a:pPr lvl="2"/>
            <a:r>
              <a:rPr lang="en-US" dirty="0"/>
              <a:t>The </a:t>
            </a:r>
            <a:r>
              <a:rPr lang="en-US" i="1" dirty="0"/>
              <a:t>OS hides the physical addresses </a:t>
            </a:r>
            <a:r>
              <a:rPr lang="en-US" dirty="0"/>
              <a:t>so that the process doesn’t have to worry about what’s going on in the memory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0" y="1676400"/>
            <a:ext cx="1905000" cy="3505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0" y="1676400"/>
            <a:ext cx="1905000" cy="5334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OS</a:t>
            </a:r>
            <a:endParaRPr lang="en-US" sz="1800" b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58000" y="2438400"/>
            <a:ext cx="1905000" cy="68580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58000" y="3429000"/>
            <a:ext cx="1905000" cy="6096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>
                <a:solidFill>
                  <a:srgbClr val="FFFFFF"/>
                </a:solidFill>
                <a:latin typeface="Gill Sans"/>
                <a:cs typeface="Gill Sans"/>
              </a:rPr>
              <a:t>Process 2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58000" y="4305300"/>
            <a:ext cx="1905000" cy="5334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>
                <a:solidFill>
                  <a:srgbClr val="FFFFFF"/>
                </a:solidFill>
                <a:latin typeface="Gill Sans"/>
                <a:cs typeface="Gill Sans"/>
              </a:rPr>
              <a:t>Process 1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7245927" y="2542064"/>
            <a:ext cx="1084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Process 3</a:t>
            </a:r>
          </a:p>
        </p:txBody>
      </p:sp>
    </p:spTree>
    <p:extLst>
      <p:ext uri="{BB962C8B-B14F-4D97-AF65-F5344CB8AC3E}">
        <p14:creationId xmlns:p14="http://schemas.microsoft.com/office/powerpoint/2010/main" val="1328579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13" y="685800"/>
            <a:ext cx="8692460" cy="914400"/>
          </a:xfrm>
        </p:spPr>
        <p:txBody>
          <a:bodyPr/>
          <a:lstStyle/>
          <a:p>
            <a:r>
              <a:rPr lang="en-US" dirty="0"/>
              <a:t>Dynamic Relocation </a:t>
            </a:r>
            <a:br>
              <a:rPr lang="en-US" dirty="0"/>
            </a:br>
            <a:r>
              <a:rPr lang="en-US" dirty="0"/>
              <a:t>(BB: Base and Bound)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52358" y="1751579"/>
            <a:ext cx="5867442" cy="4959323"/>
          </a:xfrm>
        </p:spPr>
        <p:txBody>
          <a:bodyPr>
            <a:normAutofit/>
          </a:bodyPr>
          <a:lstStyle/>
          <a:p>
            <a:r>
              <a:rPr lang="en-US" dirty="0"/>
              <a:t>Process uses </a:t>
            </a:r>
            <a:r>
              <a:rPr lang="en-US" dirty="0">
                <a:solidFill>
                  <a:srgbClr val="FF0000"/>
                </a:solidFill>
              </a:rPr>
              <a:t>logical/virtual </a:t>
            </a:r>
            <a:r>
              <a:rPr lang="en-US" dirty="0"/>
              <a:t>address space</a:t>
            </a:r>
          </a:p>
          <a:p>
            <a:pPr lvl="1"/>
            <a:r>
              <a:rPr lang="en-US" dirty="0"/>
              <a:t>(“%08x”, pointer); </a:t>
            </a:r>
          </a:p>
          <a:p>
            <a:pPr lvl="2"/>
            <a:r>
              <a:rPr lang="en-US" dirty="0">
                <a:sym typeface="Wingdings"/>
              </a:rPr>
              <a:t>will print a virtual address</a:t>
            </a:r>
          </a:p>
          <a:p>
            <a:pPr lvl="1"/>
            <a:r>
              <a:rPr lang="en-US" dirty="0" err="1">
                <a:sym typeface="Wingdings"/>
              </a:rPr>
              <a:t>jmp</a:t>
            </a:r>
            <a:r>
              <a:rPr lang="en-US" dirty="0">
                <a:sym typeface="Wingdings"/>
              </a:rPr>
              <a:t> 0x0600</a:t>
            </a:r>
          </a:p>
          <a:p>
            <a:pPr lvl="2"/>
            <a:r>
              <a:rPr lang="en-US" dirty="0">
                <a:sym typeface="Wingdings"/>
              </a:rPr>
              <a:t>jump to a virtual address</a:t>
            </a:r>
          </a:p>
          <a:p>
            <a:r>
              <a:rPr lang="en-US" dirty="0">
                <a:sym typeface="Wingdings"/>
              </a:rPr>
              <a:t>Base and Bound</a:t>
            </a:r>
          </a:p>
          <a:p>
            <a:pPr lvl="1"/>
            <a:r>
              <a:rPr lang="en-US" dirty="0"/>
              <a:t>P1’s base: 0x5000, bound:0x1000</a:t>
            </a:r>
          </a:p>
          <a:p>
            <a:pPr lvl="1"/>
            <a:r>
              <a:rPr lang="en-US" dirty="0">
                <a:sym typeface="Wingdings"/>
              </a:rPr>
              <a:t>P2’s base: 0x6000, bound:0x1000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270198" y="3881735"/>
            <a:ext cx="2690018" cy="2881698"/>
            <a:chOff x="5523367" y="1034182"/>
            <a:chExt cx="3277733" cy="3545082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6591300" y="1752600"/>
              <a:ext cx="2209800" cy="2743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6591300" y="1752600"/>
              <a:ext cx="2209800" cy="7620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>
                  <a:solidFill>
                    <a:srgbClr val="000000"/>
                  </a:solidFill>
                  <a:latin typeface="Gill Sans"/>
                  <a:cs typeface="Gill Sans"/>
                </a:rPr>
                <a:t>Stack</a:t>
              </a: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6591300" y="3962400"/>
              <a:ext cx="2209800" cy="533400"/>
            </a:xfrm>
            <a:prstGeom prst="rect">
              <a:avLst/>
            </a:prstGeom>
            <a:solidFill>
              <a:srgbClr val="CC8E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>
                  <a:solidFill>
                    <a:srgbClr val="000000"/>
                  </a:solidFill>
                  <a:latin typeface="Gill Sans"/>
                  <a:cs typeface="Gill Sans"/>
                </a:rPr>
                <a:t>Code</a:t>
              </a: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6591300" y="3124200"/>
              <a:ext cx="2209800" cy="8382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>
                  <a:solidFill>
                    <a:srgbClr val="000000"/>
                  </a:solidFill>
                  <a:latin typeface="Gill Sans"/>
                  <a:cs typeface="Gill Sans"/>
                </a:rPr>
                <a:t>Heap</a:t>
              </a: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7429500" y="25146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7886700" y="28194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6191421" y="4209932"/>
              <a:ext cx="30008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5523367" y="1034182"/>
              <a:ext cx="1217952" cy="1135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000000"/>
                  </a:solidFill>
                  <a:latin typeface="Gill Sans"/>
                  <a:cs typeface="Gill Sans"/>
                </a:rPr>
                <a:t>Logical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dirty="0" err="1">
                  <a:solidFill>
                    <a:srgbClr val="000000"/>
                  </a:solidFill>
                  <a:latin typeface="Gill Sans"/>
                  <a:cs typeface="Gill Sans"/>
                </a:rPr>
                <a:t>Addr</a:t>
              </a:r>
              <a: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  <a:t>: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  <a:t>0x1000</a:t>
              </a:r>
            </a:p>
          </p:txBody>
        </p:sp>
      </p:grp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8112148" y="4465717"/>
            <a:ext cx="990601" cy="221896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FFFFFF"/>
                </a:solidFill>
                <a:latin typeface="Gill Sans"/>
                <a:cs typeface="Gill Sans"/>
              </a:rPr>
              <a:t>Process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FFFFFF"/>
                </a:solidFill>
                <a:latin typeface="Gill Sans"/>
                <a:cs typeface="Gill Sans"/>
              </a:rPr>
              <a:t>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825448" y="381000"/>
            <a:ext cx="3027296" cy="3352800"/>
            <a:chOff x="5825448" y="381000"/>
            <a:chExt cx="3027296" cy="33528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6947744" y="381000"/>
              <a:ext cx="1905000" cy="3352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FFFFFF"/>
                </a:solidFill>
                <a:latin typeface="Gill Sans"/>
                <a:cs typeface="Gill Sans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6947744" y="381000"/>
              <a:ext cx="19050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>
                  <a:solidFill>
                    <a:srgbClr val="000000"/>
                  </a:solidFill>
                  <a:latin typeface="Gill Sans"/>
                  <a:cs typeface="Gill Sans"/>
                </a:rPr>
                <a:t>OS</a:t>
              </a:r>
              <a:endParaRPr lang="en-US" sz="1800" b="0">
                <a:solidFill>
                  <a:srgbClr val="FFFFFF"/>
                </a:solidFill>
                <a:latin typeface="Gill Sans"/>
                <a:cs typeface="Gill Sans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947744" y="1143000"/>
              <a:ext cx="1905000" cy="6858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FFFFFF"/>
                </a:solidFill>
                <a:latin typeface="Gill Sans"/>
                <a:cs typeface="Gill San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947744" y="2133600"/>
              <a:ext cx="1905000" cy="6096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>
                  <a:solidFill>
                    <a:srgbClr val="FFFFFF"/>
                  </a:solidFill>
                  <a:latin typeface="Gill Sans"/>
                  <a:cs typeface="Gill Sans"/>
                </a:rPr>
                <a:t>Process 2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947744" y="2819400"/>
              <a:ext cx="1905000" cy="533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dirty="0">
                  <a:solidFill>
                    <a:srgbClr val="FFFFFF"/>
                  </a:solidFill>
                  <a:latin typeface="Gill Sans"/>
                  <a:cs typeface="Gill Sans"/>
                </a:rPr>
                <a:t>Process 1</a:t>
              </a:r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7335671" y="1246664"/>
              <a:ext cx="10842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>
                  <a:solidFill>
                    <a:srgbClr val="000000"/>
                  </a:solidFill>
                  <a:latin typeface="Gill Sans"/>
                  <a:cs typeface="Gill Sans"/>
                </a:rPr>
                <a:t>Process 3</a:t>
              </a:r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6133237" y="3168134"/>
              <a:ext cx="8771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  <a:t>0x5000</a:t>
              </a: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5825448" y="1676400"/>
              <a:ext cx="1184952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000000"/>
                  </a:solidFill>
                  <a:latin typeface="Gill Sans"/>
                  <a:cs typeface="Gill Sans"/>
                </a:rPr>
                <a:t>Physical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  <a:t>Address: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Gill Sans"/>
                <a:cs typeface="Gill Sans"/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  <a:t>0x6000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594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13" y="287867"/>
            <a:ext cx="8692460" cy="652380"/>
          </a:xfrm>
        </p:spPr>
        <p:txBody>
          <a:bodyPr/>
          <a:lstStyle/>
          <a:p>
            <a:r>
              <a:rPr lang="en-US" dirty="0"/>
              <a:t>BB: How it 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17</a:t>
            </a:fld>
            <a:endParaRPr lang="en-US" dirty="0">
              <a:latin typeface="Arial Narrow"/>
            </a:endParaRP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3"/>
          </p:nvPr>
        </p:nvSpPr>
        <p:spPr>
          <a:xfrm>
            <a:off x="218613" y="1061884"/>
            <a:ext cx="8692460" cy="2214716"/>
          </a:xfrm>
        </p:spPr>
        <p:txBody>
          <a:bodyPr>
            <a:normAutofit/>
          </a:bodyPr>
          <a:lstStyle/>
          <a:p>
            <a:r>
              <a:rPr lang="en-US" dirty="0"/>
              <a:t>The OS assigns to </a:t>
            </a:r>
            <a:r>
              <a:rPr lang="en-US" u="sng" dirty="0">
                <a:solidFill>
                  <a:srgbClr val="FF0000"/>
                </a:solidFill>
              </a:rPr>
              <a:t>each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process </a:t>
            </a:r>
            <a:r>
              <a:rPr lang="en-US" dirty="0">
                <a:solidFill>
                  <a:srgbClr val="FF0000"/>
                </a:solidFill>
              </a:rPr>
              <a:t>a </a:t>
            </a:r>
            <a:r>
              <a:rPr lang="en-US" b="1" dirty="0">
                <a:solidFill>
                  <a:srgbClr val="FF0000"/>
                </a:solidFill>
              </a:rPr>
              <a:t>base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a </a:t>
            </a:r>
            <a:r>
              <a:rPr lang="en-US" b="1" dirty="0">
                <a:solidFill>
                  <a:srgbClr val="FF0000"/>
                </a:solidFill>
              </a:rPr>
              <a:t>bound</a:t>
            </a:r>
            <a:endParaRPr lang="en-US" dirty="0"/>
          </a:p>
          <a:p>
            <a:pPr lvl="1"/>
            <a:r>
              <a:rPr lang="en-US" dirty="0"/>
              <a:t>Stored in Process Control Block (</a:t>
            </a:r>
            <a:r>
              <a:rPr lang="en-US" b="1" dirty="0"/>
              <a:t>PCB</a:t>
            </a:r>
            <a:r>
              <a:rPr lang="en-US" dirty="0"/>
              <a:t>), maintained by the OS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Base:</a:t>
            </a:r>
            <a:r>
              <a:rPr lang="en-US" b="1" dirty="0"/>
              <a:t> </a:t>
            </a:r>
            <a:r>
              <a:rPr lang="en-US" dirty="0"/>
              <a:t>start location for the process’ address space in physical memory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Bound:</a:t>
            </a:r>
            <a:r>
              <a:rPr lang="en-US" dirty="0"/>
              <a:t> size limit of address space</a:t>
            </a:r>
          </a:p>
          <a:p>
            <a:pPr lvl="1"/>
            <a:r>
              <a:rPr lang="en-US" dirty="0"/>
              <a:t>Example (bound=1000): P1 (5000-6000), P2 (2000-3000), P3 (7000-8000)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3126" y="3770395"/>
            <a:ext cx="1748535" cy="273524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93126" y="3770395"/>
            <a:ext cx="1748535" cy="290102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OS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96055" y="4723587"/>
            <a:ext cx="1748535" cy="580204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Process 2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896055" y="4060497"/>
            <a:ext cx="1748535" cy="53876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FFFFFF"/>
                </a:solidFill>
                <a:latin typeface="Gill Sans"/>
                <a:cs typeface="Gill Sans"/>
              </a:rPr>
              <a:t>Process 1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393126" y="4930802"/>
            <a:ext cx="1748535" cy="53876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FFFFFF"/>
                </a:solidFill>
                <a:latin typeface="Gill Sans"/>
                <a:cs typeface="Gill Sans"/>
              </a:rPr>
              <a:t>Process 1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393126" y="5759664"/>
            <a:ext cx="1748535" cy="580204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Process 2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393125" y="4134761"/>
            <a:ext cx="1748535" cy="62164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Gill Sans"/>
                <a:cs typeface="Gill Sans"/>
              </a:rPr>
              <a:t>Process 3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071720" y="6140839"/>
            <a:ext cx="13009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Gill Sans"/>
                <a:cs typeface="Gill Sans"/>
              </a:rPr>
              <a:t>P2 base = 2000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071720" y="5635335"/>
            <a:ext cx="14029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Gill Sans"/>
                <a:cs typeface="Gill Sans"/>
              </a:rPr>
              <a:t>P2 base + bound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984903" y="4615803"/>
            <a:ext cx="877163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Gill Sans"/>
                <a:cs typeface="Gill Sans"/>
              </a:rPr>
              <a:t>P2 bound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917707" y="3865165"/>
            <a:ext cx="1042373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0000"/>
                </a:solidFill>
                <a:latin typeface="Gill Sans"/>
                <a:cs typeface="Gill Sans"/>
              </a:rPr>
              <a:t>P1 bound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546348" y="5179461"/>
            <a:ext cx="248522" cy="2370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1656478" y="4334953"/>
            <a:ext cx="291353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0000"/>
                </a:solidFill>
                <a:latin typeface="Gill Sans"/>
                <a:cs typeface="Gill Sans"/>
              </a:rPr>
              <a:t>0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919766" y="5522223"/>
            <a:ext cx="2688693" cy="858694"/>
            <a:chOff x="955897" y="5511005"/>
            <a:chExt cx="2688693" cy="858694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896055" y="5593892"/>
              <a:ext cx="1748535" cy="6216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>
                  <a:solidFill>
                    <a:srgbClr val="000000"/>
                  </a:solidFill>
                  <a:latin typeface="Gill Sans"/>
                  <a:cs typeface="Gill Sans"/>
                </a:rPr>
                <a:t>Process 3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955897" y="5511005"/>
              <a:ext cx="877163" cy="3077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00000"/>
                  </a:solidFill>
                  <a:latin typeface="Gill Sans"/>
                  <a:cs typeface="Gill Sans"/>
                </a:rPr>
                <a:t>P3 bound</a:t>
              </a: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1546348" y="6132652"/>
              <a:ext cx="248522" cy="23704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00000"/>
                  </a:solidFill>
                  <a:latin typeface="Gill Sans"/>
                  <a:cs typeface="Gill Sans"/>
                </a:rPr>
                <a:t>0</a:t>
              </a:r>
            </a:p>
          </p:txBody>
        </p:sp>
      </p:grp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7075957" y="6399669"/>
            <a:ext cx="248522" cy="23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7071721" y="5328578"/>
            <a:ext cx="15340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0000"/>
                </a:solidFill>
                <a:latin typeface="Gill Sans"/>
                <a:cs typeface="Gill Sans"/>
              </a:rPr>
              <a:t>P1 base = 5000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7071720" y="4847916"/>
            <a:ext cx="16795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0000"/>
                </a:solidFill>
                <a:latin typeface="Gill Sans"/>
                <a:cs typeface="Gill Sans"/>
              </a:rPr>
              <a:t>P1 base + bound</a:t>
            </a: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7071720" y="4574358"/>
            <a:ext cx="13009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Gill Sans"/>
                <a:cs typeface="Gill Sans"/>
              </a:rPr>
              <a:t>P3 base = 7000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7071720" y="4019054"/>
            <a:ext cx="14029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Gill Sans"/>
                <a:cs typeface="Gill Sans"/>
              </a:rPr>
              <a:t>P3 base + bound</a:t>
            </a: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7141660" y="3604623"/>
            <a:ext cx="1058590" cy="4029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Gill Sans"/>
                <a:cs typeface="Gill Sans"/>
              </a:rPr>
              <a:t>Physical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Gill Sans"/>
                <a:cs typeface="Gill Sans"/>
              </a:rPr>
              <a:t>Addresses: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707051" y="3446402"/>
            <a:ext cx="1012942" cy="4029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Gill Sans"/>
                <a:cs typeface="Gill Sans"/>
              </a:rPr>
              <a:t>Virtual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Gill Sans"/>
                <a:cs typeface="Gill Sans"/>
              </a:rPr>
              <a:t>Addresses</a:t>
            </a:r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3644590" y="4060497"/>
            <a:ext cx="1748535" cy="87030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>
            <a:off x="3644590" y="4599257"/>
            <a:ext cx="1748535" cy="87030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>
            <a:off x="3644590" y="4723587"/>
            <a:ext cx="1748535" cy="103607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>
            <a:off x="3644590" y="5303790"/>
            <a:ext cx="1748535" cy="103607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3644590" y="4143383"/>
            <a:ext cx="1748535" cy="145050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3644590" y="4765030"/>
            <a:ext cx="1748535" cy="145050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4401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/>
      <p:bldP spid="25" grpId="0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BB (view of </a:t>
            </a:r>
            <a:r>
              <a:rPr lang="en-US" b="1" u="sng" dirty="0"/>
              <a:t>a</a:t>
            </a:r>
            <a:r>
              <a:rPr lang="en-US" dirty="0"/>
              <a:t> process)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18</a:t>
            </a:fld>
            <a:endParaRPr lang="en-US" dirty="0">
              <a:latin typeface="Arial Narro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86400" y="1395578"/>
            <a:ext cx="1905000" cy="5341772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76400" y="5060950"/>
            <a:ext cx="1905000" cy="11430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Code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(e.g., 1 MB)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76400" y="3949303"/>
            <a:ext cx="1905000" cy="1111647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P1’s Heap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(e.g., 2 MB)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76400" y="1764382"/>
            <a:ext cx="1905000" cy="9906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P1’s Stack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1800" b="0" dirty="0" err="1">
                <a:solidFill>
                  <a:srgbClr val="000000"/>
                </a:solidFill>
                <a:latin typeface="Gill Sans"/>
                <a:cs typeface="Gill Sans"/>
              </a:rPr>
              <a:t>e.g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, 3 MB)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486400" y="4375150"/>
            <a:ext cx="1905000" cy="9906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P1’s Heap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486400" y="5365750"/>
            <a:ext cx="1905000" cy="10668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Code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(e.g. Excel)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486400" y="2183482"/>
            <a:ext cx="1905000" cy="11430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P1’s Stack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295400" y="6051550"/>
            <a:ext cx="287258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7319817" y="6542504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7315200" y="2165350"/>
            <a:ext cx="1714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>
                <a:solidFill>
                  <a:srgbClr val="000000"/>
                </a:solidFill>
                <a:latin typeface="Gill Sans"/>
                <a:cs typeface="Gill Sans"/>
              </a:rPr>
              <a:t>Base + Bound</a:t>
            </a: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7424645" y="1403350"/>
            <a:ext cx="1309573" cy="584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rgbClr val="000000"/>
                </a:solidFill>
                <a:latin typeface="Gill Sans"/>
                <a:cs typeface="Gill Sans"/>
              </a:rPr>
              <a:t>Physical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rgbClr val="000000"/>
                </a:solidFill>
                <a:latin typeface="Gill Sans"/>
                <a:cs typeface="Gill Sans"/>
              </a:rPr>
              <a:t>Addresses: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70255" y="2985928"/>
            <a:ext cx="1606145" cy="584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Virtual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Addresses</a:t>
            </a:r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3581400" y="1764382"/>
            <a:ext cx="1905000" cy="4191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>
            <a:off x="3581400" y="6203950"/>
            <a:ext cx="1905000" cy="186154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757166" y="1395578"/>
            <a:ext cx="919234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>
                <a:solidFill>
                  <a:srgbClr val="000000"/>
                </a:solidFill>
                <a:latin typeface="Gill Sans"/>
                <a:cs typeface="Gill Sans"/>
              </a:rPr>
              <a:t>Bound</a:t>
            </a:r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1846221" y="987851"/>
            <a:ext cx="1735179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Logical View</a:t>
            </a: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5580021" y="1017092"/>
            <a:ext cx="1735179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Physical View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5486400" y="3326482"/>
            <a:ext cx="1905000" cy="1048667"/>
          </a:xfrm>
          <a:prstGeom prst="rect">
            <a:avLst/>
          </a:prstGeom>
          <a:pattFill prst="pct10">
            <a:fgClr>
              <a:schemeClr val="bg1"/>
            </a:fgClr>
            <a:bgClr>
              <a:prstClr val="white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(unused)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676400" y="2750126"/>
            <a:ext cx="1905000" cy="1199177"/>
          </a:xfrm>
          <a:prstGeom prst="rect">
            <a:avLst/>
          </a:prstGeom>
          <a:pattFill prst="pct10">
            <a:fgClr>
              <a:schemeClr val="bg1"/>
            </a:fgClr>
            <a:bgClr>
              <a:prstClr val="white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(unused)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7391400" y="6094701"/>
            <a:ext cx="1714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0000"/>
                </a:solidFill>
                <a:latin typeface="Gill Sans"/>
                <a:cs typeface="Gill Sans"/>
              </a:rPr>
              <a:t>Base</a:t>
            </a:r>
          </a:p>
        </p:txBody>
      </p:sp>
    </p:spTree>
    <p:extLst>
      <p:ext uri="{BB962C8B-B14F-4D97-AF65-F5344CB8AC3E}">
        <p14:creationId xmlns:p14="http://schemas.microsoft.com/office/powerpoint/2010/main" val="3070056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02" y="0"/>
            <a:ext cx="8692460" cy="914400"/>
          </a:xfrm>
        </p:spPr>
        <p:txBody>
          <a:bodyPr/>
          <a:lstStyle/>
          <a:p>
            <a:r>
              <a:rPr lang="en-US" dirty="0"/>
              <a:t>Base and Bound (</a:t>
            </a:r>
            <a:r>
              <a:rPr lang="en-US" b="1" dirty="0"/>
              <a:t>Disadvantages</a:t>
            </a:r>
            <a:r>
              <a:rPr lang="en-US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19</a:t>
            </a:fld>
            <a:endParaRPr lang="en-US" dirty="0">
              <a:latin typeface="Arial Narro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04800" y="977469"/>
            <a:ext cx="8724900" cy="306113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Fixed-size address space </a:t>
            </a:r>
            <a:r>
              <a:rPr lang="en-US" dirty="0"/>
              <a:t>for each process</a:t>
            </a:r>
          </a:p>
          <a:p>
            <a:pPr lvl="1"/>
            <a:r>
              <a:rPr lang="en-US" dirty="0"/>
              <a:t>Must allocate relatively big stack and heap (e.g. 10 MB)</a:t>
            </a:r>
          </a:p>
          <a:p>
            <a:r>
              <a:rPr lang="en-US" dirty="0"/>
              <a:t>Ex: give 10 MB for “Hello World” program?</a:t>
            </a:r>
          </a:p>
          <a:p>
            <a:pPr lvl="1"/>
            <a:r>
              <a:rPr lang="en-US" dirty="0"/>
              <a:t>Can we predict memory usage?</a:t>
            </a:r>
          </a:p>
          <a:p>
            <a:pPr lvl="1"/>
            <a:r>
              <a:rPr lang="en-US" dirty="0"/>
              <a:t>How much memory a process needs? Not known a priori</a:t>
            </a:r>
          </a:p>
          <a:p>
            <a:r>
              <a:rPr lang="en-US" dirty="0"/>
              <a:t>Small processes get big memory (waste!)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internal fragmentation</a:t>
            </a:r>
          </a:p>
          <a:p>
            <a:pPr lvl="1"/>
            <a:r>
              <a:rPr lang="en-US" dirty="0"/>
              <a:t>Address space must be allocated </a:t>
            </a:r>
            <a:r>
              <a:rPr lang="en-US" dirty="0">
                <a:solidFill>
                  <a:srgbClr val="FF0000"/>
                </a:solidFill>
              </a:rPr>
              <a:t>contiguously</a:t>
            </a:r>
          </a:p>
          <a:p>
            <a:pPr lvl="2"/>
            <a:r>
              <a:rPr lang="en-US" b="1" dirty="0"/>
              <a:t>Cannot</a:t>
            </a:r>
            <a:r>
              <a:rPr lang="en-US" dirty="0"/>
              <a:t> break address space!!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8762" y="4314759"/>
            <a:ext cx="1905000" cy="228411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8762" y="4314759"/>
            <a:ext cx="1905000" cy="5334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OS</a:t>
            </a:r>
            <a:endParaRPr lang="en-US" sz="1800" b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68762" y="5206855"/>
            <a:ext cx="1905000" cy="68580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856689" y="5180423"/>
            <a:ext cx="1084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Process 3</a:t>
            </a:r>
          </a:p>
        </p:txBody>
      </p:sp>
      <p:sp>
        <p:nvSpPr>
          <p:cNvPr id="11" name="Line 215"/>
          <p:cNvSpPr>
            <a:spLocks noChangeShapeType="1"/>
          </p:cNvSpPr>
          <p:nvPr/>
        </p:nvSpPr>
        <p:spPr bwMode="auto">
          <a:xfrm flipV="1">
            <a:off x="3373761" y="4368998"/>
            <a:ext cx="1679737" cy="83785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2" name="Line 216"/>
          <p:cNvSpPr>
            <a:spLocks noChangeShapeType="1"/>
          </p:cNvSpPr>
          <p:nvPr/>
        </p:nvSpPr>
        <p:spPr bwMode="auto">
          <a:xfrm>
            <a:off x="3476760" y="5923805"/>
            <a:ext cx="1576738" cy="675064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053499" y="4368998"/>
            <a:ext cx="1813571" cy="2229871"/>
            <a:chOff x="5053499" y="4368998"/>
            <a:chExt cx="1813571" cy="2229871"/>
          </a:xfrm>
        </p:grpSpPr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5053499" y="4848160"/>
              <a:ext cx="1813571" cy="10247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5053499" y="6165283"/>
              <a:ext cx="1813571" cy="433586"/>
            </a:xfrm>
            <a:prstGeom prst="rect">
              <a:avLst/>
            </a:prstGeom>
            <a:solidFill>
              <a:srgbClr val="CC8E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>
                  <a:solidFill>
                    <a:srgbClr val="000000"/>
                  </a:solidFill>
                  <a:latin typeface="Gill Sans"/>
                  <a:cs typeface="Gill Sans"/>
                </a:rPr>
                <a:t>Code</a:t>
              </a: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5053499" y="5872920"/>
              <a:ext cx="1813571" cy="29236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>
                  <a:solidFill>
                    <a:srgbClr val="000000"/>
                  </a:solidFill>
                  <a:latin typeface="Gill Sans"/>
                  <a:cs typeface="Gill Sans"/>
                </a:rPr>
                <a:t>Heap</a:t>
              </a:r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5053499" y="4368998"/>
              <a:ext cx="1813571" cy="47916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>
                  <a:solidFill>
                    <a:srgbClr val="000000"/>
                  </a:solidFill>
                  <a:latin typeface="Gill Sans"/>
                  <a:cs typeface="Gill Sans"/>
                </a:rPr>
                <a:t>Stack</a:t>
              </a:r>
            </a:p>
          </p:txBody>
        </p:sp>
      </p:grpSp>
      <p:sp>
        <p:nvSpPr>
          <p:cNvPr id="21" name="Freeform 20"/>
          <p:cNvSpPr/>
          <p:nvPr/>
        </p:nvSpPr>
        <p:spPr>
          <a:xfrm>
            <a:off x="6946134" y="3793521"/>
            <a:ext cx="1274694" cy="1464882"/>
          </a:xfrm>
          <a:custGeom>
            <a:avLst/>
            <a:gdLst>
              <a:gd name="connsiteX0" fmla="*/ 777970 w 805492"/>
              <a:gd name="connsiteY0" fmla="*/ 0 h 943644"/>
              <a:gd name="connsiteX1" fmla="*/ 777970 w 805492"/>
              <a:gd name="connsiteY1" fmla="*/ 492003 h 943644"/>
              <a:gd name="connsiteX2" fmla="*/ 491952 w 805492"/>
              <a:gd name="connsiteY2" fmla="*/ 892470 h 943644"/>
              <a:gd name="connsiteX3" fmla="*/ 0 w 805492"/>
              <a:gd name="connsiteY3" fmla="*/ 938237 h 94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5492" h="943644">
                <a:moveTo>
                  <a:pt x="777970" y="0"/>
                </a:moveTo>
                <a:cubicBezTo>
                  <a:pt x="801805" y="171629"/>
                  <a:pt x="825640" y="343258"/>
                  <a:pt x="777970" y="492003"/>
                </a:cubicBezTo>
                <a:cubicBezTo>
                  <a:pt x="730300" y="640748"/>
                  <a:pt x="621613" y="818098"/>
                  <a:pt x="491952" y="892470"/>
                </a:cubicBezTo>
                <a:cubicBezTo>
                  <a:pt x="362291" y="966842"/>
                  <a:pt x="0" y="938237"/>
                  <a:pt x="0" y="938237"/>
                </a:cubicBezTo>
              </a:path>
            </a:pathLst>
          </a:custGeom>
          <a:ln w="28575" cmpd="sng">
            <a:solidFill>
              <a:schemeClr val="bg1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468" y="5226589"/>
            <a:ext cx="974936" cy="646331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e.g.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10 MB</a:t>
            </a:r>
          </a:p>
        </p:txBody>
      </p:sp>
    </p:spTree>
    <p:extLst>
      <p:ext uri="{BB962C8B-B14F-4D97-AF65-F5344CB8AC3E}">
        <p14:creationId xmlns:p14="http://schemas.microsoft.com/office/powerpoint/2010/main" val="18894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2</a:t>
            </a:fld>
            <a:endParaRPr lang="en-US" dirty="0">
              <a:latin typeface="Arial Narrow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70334" y="1828800"/>
            <a:ext cx="8627533" cy="1434484"/>
          </a:xfrm>
        </p:spPr>
        <p:txBody>
          <a:bodyPr/>
          <a:lstStyle/>
          <a:p>
            <a:r>
              <a:rPr lang="en-US" dirty="0"/>
              <a:t>Intro to </a:t>
            </a:r>
            <a:br>
              <a:rPr lang="en-US" dirty="0"/>
            </a:br>
            <a:r>
              <a:rPr lang="en-US" dirty="0"/>
              <a:t>Memory Management/Virtual Memory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Uniprogramming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428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and Bound (</a:t>
            </a:r>
            <a:r>
              <a:rPr lang="en-US" b="1" dirty="0"/>
              <a:t>Disadvantages</a:t>
            </a:r>
            <a:r>
              <a:rPr lang="en-US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20</a:t>
            </a:fld>
            <a:endParaRPr lang="en-US" dirty="0">
              <a:latin typeface="Arial Narro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18613" y="1320800"/>
            <a:ext cx="8692460" cy="240355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Processes can have different bounds</a:t>
            </a:r>
          </a:p>
          <a:p>
            <a:r>
              <a:rPr lang="en-US" dirty="0"/>
              <a:t>Over time, as hundreds of processes come and go, we have …</a:t>
            </a:r>
          </a:p>
          <a:p>
            <a:r>
              <a:rPr lang="en-US" dirty="0"/>
              <a:t>Lots of </a:t>
            </a:r>
            <a:r>
              <a:rPr lang="en-US" dirty="0">
                <a:solidFill>
                  <a:srgbClr val="FF0000"/>
                </a:solidFill>
              </a:rPr>
              <a:t>unusable holes </a:t>
            </a:r>
            <a:r>
              <a:rPr lang="en-US" dirty="0"/>
              <a:t>(</a:t>
            </a:r>
            <a:r>
              <a:rPr lang="en-US" sz="2800" b="1" dirty="0">
                <a:solidFill>
                  <a:srgbClr val="FF0000"/>
                </a:solidFill>
              </a:rPr>
              <a:t>external fragmentation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lots of small holes, we may not be able to load new process</a:t>
            </a:r>
          </a:p>
          <a:p>
            <a:pPr lvl="1"/>
            <a:r>
              <a:rPr lang="en-US" dirty="0"/>
              <a:t>Hard to relocate processes from one part of memory to other part of the memory  (must reshuffle)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11220" y="3825875"/>
            <a:ext cx="1905000" cy="264672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11220" y="3825875"/>
            <a:ext cx="1905000" cy="5334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OS</a:t>
            </a:r>
            <a:endParaRPr lang="en-US" sz="1800" b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11220" y="4674264"/>
            <a:ext cx="1905000" cy="369332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11220" y="5441447"/>
            <a:ext cx="1905000" cy="628049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FFFFFF"/>
                </a:solidFill>
                <a:latin typeface="Gill Sans"/>
                <a:cs typeface="Gill Sans"/>
              </a:rPr>
              <a:t>Process 2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11220" y="6107472"/>
            <a:ext cx="1905000" cy="365125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FFFFFF"/>
                </a:solidFill>
                <a:latin typeface="Gill Sans"/>
                <a:cs typeface="Gill Sans"/>
              </a:rPr>
              <a:t>Process 1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399147" y="4691539"/>
            <a:ext cx="1084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Process 3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26620" y="4532338"/>
            <a:ext cx="1905000" cy="566509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690122" y="4529325"/>
            <a:ext cx="10842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Process 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Where??</a:t>
            </a:r>
          </a:p>
        </p:txBody>
      </p:sp>
      <p:sp>
        <p:nvSpPr>
          <p:cNvPr id="13" name="Freeform 12"/>
          <p:cNvSpPr/>
          <p:nvPr/>
        </p:nvSpPr>
        <p:spPr>
          <a:xfrm>
            <a:off x="3953898" y="2667000"/>
            <a:ext cx="1273884" cy="1730666"/>
          </a:xfrm>
          <a:custGeom>
            <a:avLst/>
            <a:gdLst>
              <a:gd name="connsiteX0" fmla="*/ 777970 w 805492"/>
              <a:gd name="connsiteY0" fmla="*/ 0 h 943644"/>
              <a:gd name="connsiteX1" fmla="*/ 777970 w 805492"/>
              <a:gd name="connsiteY1" fmla="*/ 492003 h 943644"/>
              <a:gd name="connsiteX2" fmla="*/ 491952 w 805492"/>
              <a:gd name="connsiteY2" fmla="*/ 892470 h 943644"/>
              <a:gd name="connsiteX3" fmla="*/ 0 w 805492"/>
              <a:gd name="connsiteY3" fmla="*/ 938237 h 94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5492" h="943644">
                <a:moveTo>
                  <a:pt x="777970" y="0"/>
                </a:moveTo>
                <a:cubicBezTo>
                  <a:pt x="801805" y="171629"/>
                  <a:pt x="825640" y="343258"/>
                  <a:pt x="777970" y="492003"/>
                </a:cubicBezTo>
                <a:cubicBezTo>
                  <a:pt x="730300" y="640748"/>
                  <a:pt x="621613" y="818098"/>
                  <a:pt x="491952" y="892470"/>
                </a:cubicBezTo>
                <a:cubicBezTo>
                  <a:pt x="362291" y="966842"/>
                  <a:pt x="0" y="938237"/>
                  <a:pt x="0" y="938237"/>
                </a:cubicBezTo>
              </a:path>
            </a:pathLst>
          </a:custGeom>
          <a:ln w="28575" cmpd="sng">
            <a:solidFill>
              <a:schemeClr val="bg1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051926" y="2667000"/>
            <a:ext cx="1273884" cy="2590800"/>
          </a:xfrm>
          <a:custGeom>
            <a:avLst/>
            <a:gdLst>
              <a:gd name="connsiteX0" fmla="*/ 777970 w 805492"/>
              <a:gd name="connsiteY0" fmla="*/ 0 h 943644"/>
              <a:gd name="connsiteX1" fmla="*/ 777970 w 805492"/>
              <a:gd name="connsiteY1" fmla="*/ 492003 h 943644"/>
              <a:gd name="connsiteX2" fmla="*/ 491952 w 805492"/>
              <a:gd name="connsiteY2" fmla="*/ 892470 h 943644"/>
              <a:gd name="connsiteX3" fmla="*/ 0 w 805492"/>
              <a:gd name="connsiteY3" fmla="*/ 938237 h 94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5492" h="943644">
                <a:moveTo>
                  <a:pt x="777970" y="0"/>
                </a:moveTo>
                <a:cubicBezTo>
                  <a:pt x="801805" y="171629"/>
                  <a:pt x="825640" y="343258"/>
                  <a:pt x="777970" y="492003"/>
                </a:cubicBezTo>
                <a:cubicBezTo>
                  <a:pt x="730300" y="640748"/>
                  <a:pt x="621613" y="818098"/>
                  <a:pt x="491952" y="892470"/>
                </a:cubicBezTo>
                <a:cubicBezTo>
                  <a:pt x="362291" y="966842"/>
                  <a:pt x="0" y="938237"/>
                  <a:pt x="0" y="938237"/>
                </a:cubicBezTo>
              </a:path>
            </a:pathLst>
          </a:custGeom>
          <a:ln w="28575" cmpd="sng">
            <a:solidFill>
              <a:schemeClr val="bg1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87003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613" y="287867"/>
            <a:ext cx="8692460" cy="664591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Analogies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21</a:t>
            </a:fld>
            <a:endParaRPr lang="en-US" dirty="0">
              <a:latin typeface="Arial Narrow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18613" y="3810000"/>
            <a:ext cx="8692460" cy="3048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Which one is </a:t>
            </a:r>
            <a:r>
              <a:rPr lang="en-US" dirty="0">
                <a:solidFill>
                  <a:srgbClr val="FF0000"/>
                </a:solidFill>
              </a:rPr>
              <a:t>internal</a:t>
            </a:r>
            <a:r>
              <a:rPr lang="en-US" dirty="0"/>
              <a:t> fragmentation? </a:t>
            </a:r>
          </a:p>
          <a:p>
            <a:r>
              <a:rPr lang="en-US" dirty="0"/>
              <a:t>Which one is </a:t>
            </a:r>
            <a:r>
              <a:rPr lang="en-US" dirty="0">
                <a:solidFill>
                  <a:srgbClr val="FF0000"/>
                </a:solidFill>
              </a:rPr>
              <a:t>external</a:t>
            </a:r>
            <a:r>
              <a:rPr lang="en-US" dirty="0"/>
              <a:t> fragmentation?</a:t>
            </a:r>
          </a:p>
          <a:p>
            <a:r>
              <a:rPr lang="en-US" dirty="0"/>
              <a:t>All “space (disk/memory) managements” must face these two issues</a:t>
            </a:r>
          </a:p>
          <a:p>
            <a:pPr lvl="1"/>
            <a:r>
              <a:rPr lang="en-US" dirty="0"/>
              <a:t>OS memory management (this class)</a:t>
            </a:r>
          </a:p>
          <a:p>
            <a:pPr lvl="1"/>
            <a:r>
              <a:rPr lang="en-US" dirty="0" err="1"/>
              <a:t>malloc</a:t>
            </a:r>
            <a:r>
              <a:rPr lang="en-US" dirty="0"/>
              <a:t>() library (P5)</a:t>
            </a:r>
          </a:p>
          <a:p>
            <a:pPr lvl="1"/>
            <a:r>
              <a:rPr lang="en-US" dirty="0"/>
              <a:t>Java Garbage Collector </a:t>
            </a:r>
            <a:r>
              <a:rPr lang="en-US" dirty="0">
                <a:sym typeface="Wingdings"/>
              </a:rPr>
              <a:t> (no pointer, yeah!!, but “stop-the-world” GC)</a:t>
            </a:r>
          </a:p>
          <a:p>
            <a:pPr lvl="1"/>
            <a:r>
              <a:rPr lang="en-US" dirty="0">
                <a:sym typeface="Wingdings"/>
              </a:rPr>
              <a:t>Disk space management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84" y="934054"/>
            <a:ext cx="4515095" cy="2684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439" y="838200"/>
            <a:ext cx="3674826" cy="278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6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613" y="287867"/>
            <a:ext cx="8692460" cy="664591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Internal</a:t>
            </a:r>
            <a:r>
              <a:rPr lang="en-US" dirty="0"/>
              <a:t> vs. </a:t>
            </a:r>
            <a:r>
              <a:rPr lang="en-US" dirty="0">
                <a:solidFill>
                  <a:srgbClr val="FF0000"/>
                </a:solidFill>
              </a:rPr>
              <a:t>External</a:t>
            </a:r>
            <a:r>
              <a:rPr lang="en-US" dirty="0"/>
              <a:t> Fragmentation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22</a:t>
            </a:fld>
            <a:endParaRPr lang="en-US" dirty="0">
              <a:latin typeface="Arial Narrow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18613" y="4005206"/>
            <a:ext cx="8692460" cy="285279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Just FYI, fast forward, today …</a:t>
            </a:r>
          </a:p>
          <a:p>
            <a:r>
              <a:rPr lang="en-US" dirty="0"/>
              <a:t>Memory is broken up into </a:t>
            </a:r>
            <a:r>
              <a:rPr lang="en-US" dirty="0">
                <a:solidFill>
                  <a:srgbClr val="FF0000"/>
                </a:solidFill>
              </a:rPr>
              <a:t>fixed-size pages</a:t>
            </a:r>
          </a:p>
          <a:p>
            <a:pPr lvl="1"/>
            <a:r>
              <a:rPr lang="en-US" dirty="0"/>
              <a:t>A passenger can only bring </a:t>
            </a:r>
            <a:r>
              <a:rPr lang="en-US" dirty="0">
                <a:solidFill>
                  <a:srgbClr val="FF0000"/>
                </a:solidFill>
              </a:rPr>
              <a:t>small fixed-size </a:t>
            </a:r>
            <a:r>
              <a:rPr lang="en-US" dirty="0" err="1">
                <a:solidFill>
                  <a:srgbClr val="FF0000"/>
                </a:solidFill>
              </a:rPr>
              <a:t>luggages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i.e., a process breaks its address space to many pages</a:t>
            </a:r>
          </a:p>
          <a:p>
            <a:pPr lvl="1"/>
            <a:r>
              <a:rPr lang="en-US" dirty="0"/>
              <a:t>No external fragmentation, a little bit internal fragmentation</a:t>
            </a:r>
          </a:p>
          <a:p>
            <a:r>
              <a:rPr lang="en-US" dirty="0"/>
              <a:t>Mechanisms: </a:t>
            </a:r>
            <a:r>
              <a:rPr lang="en-US" b="1" dirty="0"/>
              <a:t>multi-level page tables + TLB</a:t>
            </a:r>
            <a:r>
              <a:rPr lang="en-US" dirty="0"/>
              <a:t> (in CSAPP, Chapter 9)</a:t>
            </a:r>
          </a:p>
          <a:p>
            <a:pPr lvl="1"/>
            <a:r>
              <a:rPr lang="en-US" dirty="0"/>
              <a:t>cs154: (1) </a:t>
            </a:r>
            <a:r>
              <a:rPr lang="en-US" dirty="0" err="1"/>
              <a:t>uniprogramming</a:t>
            </a:r>
            <a:r>
              <a:rPr lang="en-US" dirty="0"/>
              <a:t>, (2) dynamic relocation/BB, (3) segmentation</a:t>
            </a:r>
          </a:p>
          <a:p>
            <a:pPr lvl="1"/>
            <a:r>
              <a:rPr lang="en-US" dirty="0"/>
              <a:t>cs230: (4) page table, (5) multi-level page-tables, (6) + TLB</a:t>
            </a:r>
          </a:p>
          <a:p>
            <a:pPr lvl="2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14052" b="11848"/>
          <a:stretch/>
        </p:blipFill>
        <p:spPr>
          <a:xfrm>
            <a:off x="218613" y="1200410"/>
            <a:ext cx="3886200" cy="16189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14052" b="11848"/>
          <a:stretch/>
        </p:blipFill>
        <p:spPr>
          <a:xfrm>
            <a:off x="4093746" y="1194472"/>
            <a:ext cx="3886200" cy="161899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47800" y="1676400"/>
            <a:ext cx="685800" cy="838200"/>
          </a:xfrm>
          <a:prstGeom prst="rect">
            <a:avLst/>
          </a:prstGeom>
          <a:solidFill>
            <a:srgbClr val="FF0000">
              <a:alpha val="40000"/>
            </a:srgbClr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85800" y="1676400"/>
            <a:ext cx="685800" cy="838200"/>
          </a:xfrm>
          <a:prstGeom prst="rect">
            <a:avLst/>
          </a:prstGeom>
          <a:solidFill>
            <a:srgbClr val="FF0000">
              <a:alpha val="40000"/>
            </a:srgbClr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886200" y="1676400"/>
            <a:ext cx="685800" cy="838200"/>
          </a:xfrm>
          <a:prstGeom prst="rect">
            <a:avLst/>
          </a:prstGeom>
          <a:solidFill>
            <a:srgbClr val="FF0000">
              <a:alpha val="40000"/>
            </a:srgbClr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665692" y="1676400"/>
            <a:ext cx="685800" cy="838200"/>
          </a:xfrm>
          <a:prstGeom prst="rect">
            <a:avLst/>
          </a:prstGeom>
          <a:solidFill>
            <a:srgbClr val="FF0000">
              <a:alpha val="40000"/>
            </a:srgbClr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629400" y="1699957"/>
            <a:ext cx="685800" cy="838200"/>
          </a:xfrm>
          <a:prstGeom prst="rect">
            <a:avLst/>
          </a:prstGeom>
          <a:solidFill>
            <a:srgbClr val="FF0000">
              <a:alpha val="40000"/>
            </a:srgbClr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722592" y="2971800"/>
            <a:ext cx="685800" cy="838200"/>
          </a:xfrm>
          <a:prstGeom prst="rect">
            <a:avLst/>
          </a:prstGeom>
          <a:solidFill>
            <a:srgbClr val="FF0000">
              <a:alpha val="40000"/>
            </a:srgbClr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4704" y="2971800"/>
            <a:ext cx="685800" cy="838200"/>
          </a:xfrm>
          <a:prstGeom prst="rect">
            <a:avLst/>
          </a:prstGeom>
          <a:solidFill>
            <a:srgbClr val="FF0000">
              <a:alpha val="40000"/>
            </a:srgbClr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446507" y="2971800"/>
            <a:ext cx="685800" cy="838200"/>
          </a:xfrm>
          <a:prstGeom prst="rect">
            <a:avLst/>
          </a:prstGeom>
          <a:solidFill>
            <a:srgbClr val="FF0000">
              <a:alpha val="40000"/>
            </a:srgbClr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119482" y="2971800"/>
            <a:ext cx="685800" cy="838200"/>
          </a:xfrm>
          <a:prstGeom prst="rect">
            <a:avLst/>
          </a:prstGeom>
          <a:solidFill>
            <a:srgbClr val="FF0000">
              <a:alpha val="40000"/>
            </a:srgbClr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805282" y="2971800"/>
            <a:ext cx="685800" cy="838200"/>
          </a:xfrm>
          <a:prstGeom prst="rect">
            <a:avLst/>
          </a:prstGeom>
          <a:solidFill>
            <a:srgbClr val="FF0000">
              <a:alpha val="40000"/>
            </a:srgbClr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057400" y="2971800"/>
            <a:ext cx="3433682" cy="838200"/>
          </a:xfrm>
          <a:prstGeom prst="rect">
            <a:avLst/>
          </a:prstGeom>
          <a:solidFill>
            <a:srgbClr val="FF0000">
              <a:alpha val="40000"/>
            </a:srgbClr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Process A</a:t>
            </a:r>
          </a:p>
        </p:txBody>
      </p:sp>
    </p:spTree>
    <p:extLst>
      <p:ext uri="{BB962C8B-B14F-4D97-AF65-F5344CB8AC3E}">
        <p14:creationId xmlns:p14="http://schemas.microsoft.com/office/powerpoint/2010/main" val="205554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13" y="287867"/>
            <a:ext cx="8692460" cy="591325"/>
          </a:xfrm>
        </p:spPr>
        <p:txBody>
          <a:bodyPr/>
          <a:lstStyle/>
          <a:p>
            <a:r>
              <a:rPr lang="en-US" dirty="0"/>
              <a:t>BB: How it 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23</a:t>
            </a:fld>
            <a:endParaRPr lang="en-US" dirty="0">
              <a:latin typeface="Arial Narro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18613" y="1061885"/>
            <a:ext cx="8692460" cy="2644306"/>
          </a:xfrm>
        </p:spPr>
        <p:txBody>
          <a:bodyPr>
            <a:normAutofit/>
          </a:bodyPr>
          <a:lstStyle/>
          <a:p>
            <a:r>
              <a:rPr lang="en-US" dirty="0"/>
              <a:t>Need </a:t>
            </a:r>
            <a:r>
              <a:rPr lang="en-US" b="1" dirty="0">
                <a:solidFill>
                  <a:srgbClr val="FF0000"/>
                </a:solidFill>
              </a:rPr>
              <a:t>address translation</a:t>
            </a:r>
          </a:p>
          <a:p>
            <a:pPr lvl="1"/>
            <a:r>
              <a:rPr lang="en-US" dirty="0"/>
              <a:t>P1:</a:t>
            </a:r>
          </a:p>
          <a:p>
            <a:pPr lvl="2"/>
            <a:r>
              <a:rPr lang="en-US" dirty="0" err="1"/>
              <a:t>var</a:t>
            </a:r>
            <a:r>
              <a:rPr lang="en-US" dirty="0"/>
              <a:t> = 7</a:t>
            </a:r>
          </a:p>
          <a:p>
            <a:pPr lvl="2"/>
            <a:r>
              <a:rPr lang="en-US" dirty="0"/>
              <a:t>CPU: </a:t>
            </a:r>
            <a:r>
              <a:rPr lang="en-US" dirty="0" err="1"/>
              <a:t>mov</a:t>
            </a:r>
            <a:r>
              <a:rPr lang="en-US" dirty="0"/>
              <a:t> $7 </a:t>
            </a:r>
            <a:r>
              <a:rPr lang="en-US" dirty="0" err="1">
                <a:solidFill>
                  <a:srgbClr val="FF0000"/>
                </a:solidFill>
              </a:rPr>
              <a:t>mem</a:t>
            </a:r>
            <a:r>
              <a:rPr lang="en-US" dirty="0">
                <a:solidFill>
                  <a:srgbClr val="FF0000"/>
                </a:solidFill>
              </a:rPr>
              <a:t>[100]</a:t>
            </a:r>
          </a:p>
          <a:p>
            <a:pPr lvl="1"/>
            <a:r>
              <a:rPr lang="en-US" dirty="0" err="1"/>
              <a:t>Mem</a:t>
            </a:r>
            <a:r>
              <a:rPr lang="en-US" dirty="0"/>
              <a:t>[100] </a:t>
            </a:r>
            <a:r>
              <a:rPr lang="en-US" dirty="0">
                <a:sym typeface="Wingdings"/>
              </a:rPr>
              <a:t> physical memory [5100], who translates?</a:t>
            </a:r>
          </a:p>
          <a:p>
            <a:pPr lvl="1"/>
            <a:r>
              <a:rPr lang="en-US" dirty="0"/>
              <a:t>Requires </a:t>
            </a:r>
            <a:r>
              <a:rPr lang="en-US" b="1" dirty="0">
                <a:solidFill>
                  <a:srgbClr val="FF6600"/>
                </a:solidFill>
              </a:rPr>
              <a:t>hardware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/>
              <a:t>support: </a:t>
            </a:r>
            <a:r>
              <a:rPr lang="en-US" dirty="0">
                <a:solidFill>
                  <a:srgbClr val="FF6600"/>
                </a:solidFill>
              </a:rPr>
              <a:t>Memory Management Unit (MMU)</a:t>
            </a:r>
          </a:p>
          <a:p>
            <a:pPr lvl="2"/>
            <a:r>
              <a:rPr lang="en-US" dirty="0"/>
              <a:t>An MMU for every CPU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71060" y="4967308"/>
            <a:ext cx="1748535" cy="1662092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24282" y="5685531"/>
            <a:ext cx="1748535" cy="53876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FFFFFF"/>
                </a:solidFill>
                <a:latin typeface="Gill Sans"/>
                <a:cs typeface="Gill Sans"/>
              </a:rPr>
              <a:t>Process 1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271060" y="5374699"/>
            <a:ext cx="1748535" cy="53876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FFFFFF"/>
                </a:solidFill>
                <a:latin typeface="Gill Sans"/>
                <a:cs typeface="Gill Sans"/>
              </a:rPr>
              <a:t>Process 1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118698" y="5310298"/>
            <a:ext cx="877163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FF0000"/>
                </a:solidFill>
                <a:latin typeface="Gill Sans"/>
                <a:cs typeface="Gill Sans"/>
              </a:rPr>
              <a:t>P1 bound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1349009" y="6224289"/>
            <a:ext cx="274434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FF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6949654" y="5658883"/>
            <a:ext cx="13009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Gill Sans"/>
                <a:cs typeface="Gill Sans"/>
              </a:rPr>
              <a:t>P1 base = 5000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949654" y="5211153"/>
            <a:ext cx="14029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Gill Sans"/>
                <a:cs typeface="Gill Sans"/>
              </a:rPr>
              <a:t>P1 base + bound</a:t>
            </a:r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7107372" y="4668255"/>
            <a:ext cx="1231042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Gill Sans"/>
                <a:cs typeface="Gill Sans"/>
              </a:rPr>
              <a:t>Physical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Gill Sans"/>
                <a:cs typeface="Gill Sans"/>
              </a:rPr>
              <a:t>Addresses:</a:t>
            </a: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235278" y="5144742"/>
            <a:ext cx="1012942" cy="4029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Gill Sans"/>
                <a:cs typeface="Gill Sans"/>
              </a:rPr>
              <a:t>Virtual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Gill Sans"/>
                <a:cs typeface="Gill Sans"/>
              </a:rPr>
              <a:t>Addresses</a:t>
            </a:r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 flipV="1">
            <a:off x="3172817" y="5374697"/>
            <a:ext cx="2098243" cy="28418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 flipV="1">
            <a:off x="3172817" y="5913458"/>
            <a:ext cx="2098243" cy="310831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3815315" y="5464187"/>
            <a:ext cx="905940" cy="565655"/>
          </a:xfrm>
          <a:prstGeom prst="rect">
            <a:avLst/>
          </a:prstGeom>
          <a:solidFill>
            <a:srgbClr val="FF6600"/>
          </a:solidFill>
          <a:ln w="3810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MMU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450904" y="5812771"/>
            <a:ext cx="1556874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 err="1">
                <a:solidFill>
                  <a:srgbClr val="FF0000"/>
                </a:solidFill>
                <a:latin typeface="Gill Sans"/>
                <a:cs typeface="Gill Sans"/>
              </a:rPr>
              <a:t>mem</a:t>
            </a:r>
            <a:r>
              <a:rPr lang="en-US" sz="1400" b="0" dirty="0">
                <a:solidFill>
                  <a:srgbClr val="FF0000"/>
                </a:solidFill>
                <a:latin typeface="Gill Sans"/>
                <a:cs typeface="Gill Sans"/>
              </a:rPr>
              <a:t>[100]    </a:t>
            </a:r>
            <a:r>
              <a:rPr lang="en-US" sz="1400" b="0" dirty="0" err="1">
                <a:solidFill>
                  <a:srgbClr val="FF0000"/>
                </a:solidFill>
                <a:latin typeface="Gill Sans"/>
                <a:cs typeface="Gill Sans"/>
              </a:rPr>
              <a:t>var</a:t>
            </a:r>
            <a:r>
              <a:rPr lang="en-US" sz="1400" b="0" dirty="0">
                <a:solidFill>
                  <a:srgbClr val="FF0000"/>
                </a:solidFill>
                <a:latin typeface="Gill Sans"/>
                <a:cs typeface="Gill Sans"/>
              </a:rPr>
              <a:t>=7</a:t>
            </a:r>
          </a:p>
        </p:txBody>
      </p:sp>
    </p:spTree>
    <p:extLst>
      <p:ext uri="{BB962C8B-B14F-4D97-AF65-F5344CB8AC3E}">
        <p14:creationId xmlns:p14="http://schemas.microsoft.com/office/powerpoint/2010/main" val="296486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67" y="0"/>
            <a:ext cx="8692460" cy="914400"/>
          </a:xfrm>
        </p:spPr>
        <p:txBody>
          <a:bodyPr/>
          <a:lstStyle/>
          <a:p>
            <a:r>
              <a:rPr lang="en-US" dirty="0"/>
              <a:t>Memory Management Unit (MMU)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24</a:t>
            </a:fld>
            <a:endParaRPr lang="en-US" dirty="0">
              <a:latin typeface="Arial Narro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18613" y="1129516"/>
            <a:ext cx="8692460" cy="28328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Translates </a:t>
            </a:r>
            <a:r>
              <a:rPr lang="en-US" u="sng" dirty="0">
                <a:solidFill>
                  <a:srgbClr val="FF0000"/>
                </a:solidFill>
              </a:rPr>
              <a:t>virtual</a:t>
            </a:r>
            <a:r>
              <a:rPr lang="en-US" dirty="0"/>
              <a:t> to </a:t>
            </a:r>
            <a:r>
              <a:rPr lang="en-US" u="sng" dirty="0">
                <a:solidFill>
                  <a:srgbClr val="0000FF"/>
                </a:solidFill>
              </a:rPr>
              <a:t>physical</a:t>
            </a:r>
            <a:r>
              <a:rPr lang="en-US" dirty="0"/>
              <a:t> addresses</a:t>
            </a:r>
          </a:p>
          <a:p>
            <a:pPr lvl="1"/>
            <a:r>
              <a:rPr lang="en-US" dirty="0"/>
              <a:t>Done on every memory reference by the CPU</a:t>
            </a:r>
          </a:p>
          <a:p>
            <a:r>
              <a:rPr lang="en-US" dirty="0"/>
              <a:t>For BB, MMU contains two registers: </a:t>
            </a:r>
            <a:r>
              <a:rPr lang="en-US" dirty="0">
                <a:solidFill>
                  <a:srgbClr val="008000"/>
                </a:solidFill>
              </a:rPr>
              <a:t>Base </a:t>
            </a:r>
            <a:r>
              <a:rPr lang="en-US" dirty="0"/>
              <a:t>and </a:t>
            </a:r>
            <a:r>
              <a:rPr lang="en-US" dirty="0">
                <a:solidFill>
                  <a:srgbClr val="008000"/>
                </a:solidFill>
              </a:rPr>
              <a:t>Bound</a:t>
            </a:r>
          </a:p>
          <a:p>
            <a:pPr lvl="1"/>
            <a:r>
              <a:rPr lang="en-US" b="1" dirty="0"/>
              <a:t>OS</a:t>
            </a:r>
            <a:r>
              <a:rPr lang="en-US" dirty="0"/>
              <a:t> sets the </a:t>
            </a:r>
            <a:r>
              <a:rPr lang="en-US" b="1" dirty="0"/>
              <a:t>base</a:t>
            </a:r>
            <a:r>
              <a:rPr lang="en-US" dirty="0"/>
              <a:t> and </a:t>
            </a:r>
            <a:r>
              <a:rPr lang="en-US" b="1" dirty="0"/>
              <a:t>bound</a:t>
            </a:r>
            <a:r>
              <a:rPr lang="en-US" dirty="0"/>
              <a:t> registers of the </a:t>
            </a:r>
            <a:r>
              <a:rPr lang="en-US" b="1" dirty="0"/>
              <a:t>currently</a:t>
            </a:r>
            <a:r>
              <a:rPr lang="en-US" dirty="0"/>
              <a:t> running process</a:t>
            </a:r>
          </a:p>
          <a:p>
            <a:pPr lvl="2"/>
            <a:r>
              <a:rPr lang="en-US" dirty="0"/>
              <a:t>Example: CPU is running Process 1</a:t>
            </a:r>
          </a:p>
          <a:p>
            <a:pPr lvl="2"/>
            <a:r>
              <a:rPr lang="en-US" dirty="0"/>
              <a:t>P1’s base is 5000</a:t>
            </a:r>
          </a:p>
          <a:p>
            <a:pPr lvl="1"/>
            <a:r>
              <a:rPr lang="en-US" dirty="0"/>
              <a:t>Must be done correctly during context switching</a:t>
            </a:r>
          </a:p>
          <a:p>
            <a:pPr lvl="1"/>
            <a:r>
              <a:rPr lang="en-US" i="1" dirty="0"/>
              <a:t>(More step-by-step examples when we discuss segmentation)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3900" y="5037798"/>
            <a:ext cx="22098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CPU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076700" y="5113998"/>
            <a:ext cx="1676400" cy="990600"/>
          </a:xfrm>
          <a:prstGeom prst="rect">
            <a:avLst/>
          </a:prstGeom>
          <a:solidFill>
            <a:srgbClr val="FF6600"/>
          </a:solidFill>
          <a:ln w="3810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MMU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(base=…)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(bound=…)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743700" y="5190198"/>
            <a:ext cx="1295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Memory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2933700" y="5494998"/>
            <a:ext cx="1066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5753100" y="5494998"/>
            <a:ext cx="990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723900" y="4656798"/>
            <a:ext cx="2262158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Process 1 is running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906019" y="6250584"/>
            <a:ext cx="969762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>
                <a:solidFill>
                  <a:srgbClr val="FF0000"/>
                </a:solidFill>
                <a:latin typeface="Gill Sans"/>
                <a:cs typeface="Gill Sans"/>
              </a:rPr>
              <a:t>Logical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>
                <a:solidFill>
                  <a:srgbClr val="FF0000"/>
                </a:solidFill>
                <a:latin typeface="Gill Sans"/>
                <a:cs typeface="Gill Sans"/>
              </a:rPr>
              <a:t>address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5638800" y="6172200"/>
            <a:ext cx="979906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>
                <a:solidFill>
                  <a:srgbClr val="0000FF"/>
                </a:solidFill>
                <a:latin typeface="Gill Sans"/>
                <a:cs typeface="Gill Sans"/>
              </a:rPr>
              <a:t>Physical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>
                <a:solidFill>
                  <a:srgbClr val="0000FF"/>
                </a:solidFill>
                <a:latin typeface="Gill Sans"/>
                <a:cs typeface="Gill Sans"/>
              </a:rPr>
              <a:t>address</a:t>
            </a:r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 flipV="1">
            <a:off x="3390900" y="5571198"/>
            <a:ext cx="0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 flipV="1">
            <a:off x="6286500" y="5571198"/>
            <a:ext cx="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843356" y="4270177"/>
            <a:ext cx="2016898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mov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 $7, 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mem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[</a:t>
            </a:r>
            <a:r>
              <a:rPr lang="en-US" sz="1800" u="sng" dirty="0">
                <a:solidFill>
                  <a:srgbClr val="FF0000"/>
                </a:solidFill>
                <a:latin typeface="Gill Sans"/>
                <a:cs typeface="Gill Sans"/>
              </a:rPr>
              <a:t>100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]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019756" y="5410200"/>
            <a:ext cx="73334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008000"/>
                </a:solidFill>
                <a:latin typeface="Gill Sans"/>
                <a:cs typeface="Gill Sans"/>
              </a:rPr>
              <a:t>5000</a:t>
            </a:r>
            <a:endParaRPr lang="en-US" sz="1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56096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67" y="0"/>
            <a:ext cx="8692460" cy="914400"/>
          </a:xfrm>
        </p:spPr>
        <p:txBody>
          <a:bodyPr/>
          <a:lstStyle/>
          <a:p>
            <a:r>
              <a:rPr lang="en-US" dirty="0"/>
              <a:t>MMU (BB) Translation Algorithm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25</a:t>
            </a:fld>
            <a:endParaRPr lang="en-US" dirty="0">
              <a:latin typeface="Arial Narro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18613" y="1219200"/>
            <a:ext cx="8692460" cy="26670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Physical address </a:t>
            </a:r>
            <a:r>
              <a:rPr lang="en-US" b="1" dirty="0"/>
              <a:t>= </a:t>
            </a:r>
            <a:r>
              <a:rPr lang="en-US" b="1" dirty="0">
                <a:solidFill>
                  <a:srgbClr val="FF0000"/>
                </a:solidFill>
              </a:rPr>
              <a:t>logical address </a:t>
            </a:r>
            <a:r>
              <a:rPr lang="en-US" b="1" dirty="0"/>
              <a:t>+ </a:t>
            </a:r>
            <a:r>
              <a:rPr lang="en-US" b="1" dirty="0">
                <a:solidFill>
                  <a:srgbClr val="008000"/>
                </a:solidFill>
              </a:rPr>
              <a:t>base</a:t>
            </a:r>
          </a:p>
          <a:p>
            <a:r>
              <a:rPr lang="en-US" b="1" dirty="0"/>
              <a:t>If (</a:t>
            </a:r>
            <a:r>
              <a:rPr lang="en-US" b="1" dirty="0">
                <a:solidFill>
                  <a:srgbClr val="FF0000"/>
                </a:solidFill>
              </a:rPr>
              <a:t>logical address </a:t>
            </a:r>
            <a:r>
              <a:rPr lang="en-US" b="1" dirty="0"/>
              <a:t>&gt; </a:t>
            </a:r>
            <a:r>
              <a:rPr lang="en-US" b="1" dirty="0">
                <a:solidFill>
                  <a:schemeClr val="bg1"/>
                </a:solidFill>
              </a:rPr>
              <a:t>bound</a:t>
            </a:r>
            <a:r>
              <a:rPr lang="en-US" b="1" dirty="0"/>
              <a:t>) SEGFAULT exception</a:t>
            </a:r>
          </a:p>
          <a:p>
            <a:pPr lvl="1"/>
            <a:r>
              <a:rPr lang="en-US" dirty="0"/>
              <a:t>CPU jumps to OS </a:t>
            </a:r>
            <a:r>
              <a:rPr lang="en-US" dirty="0" err="1"/>
              <a:t>segfault_exception_handler</a:t>
            </a:r>
            <a:r>
              <a:rPr lang="en-US" dirty="0"/>
              <a:t>();</a:t>
            </a:r>
            <a:endParaRPr lang="en-US" b="1" dirty="0"/>
          </a:p>
          <a:p>
            <a:pPr lvl="1"/>
            <a:r>
              <a:rPr lang="en-US" dirty="0"/>
              <a:t>Ex: a naïve hacker</a:t>
            </a:r>
          </a:p>
          <a:p>
            <a:pPr lvl="2"/>
            <a:r>
              <a:rPr lang="en-US" dirty="0"/>
              <a:t>char*p = 0xC0004000  </a:t>
            </a:r>
          </a:p>
          <a:p>
            <a:pPr lvl="2"/>
            <a:r>
              <a:rPr lang="en-US" dirty="0" err="1"/>
              <a:t>strcpy</a:t>
            </a:r>
            <a:r>
              <a:rPr lang="en-US" dirty="0"/>
              <a:t>(p, “</a:t>
            </a:r>
            <a:r>
              <a:rPr lang="en-US" dirty="0" err="1"/>
              <a:t>hahaha</a:t>
            </a:r>
            <a:r>
              <a:rPr lang="en-US" dirty="0"/>
              <a:t>!”)</a:t>
            </a:r>
          </a:p>
          <a:p>
            <a:pPr lvl="3"/>
            <a:r>
              <a:rPr lang="en-US" dirty="0" err="1"/>
              <a:t>mov</a:t>
            </a:r>
            <a:r>
              <a:rPr lang="en-US" dirty="0"/>
              <a:t>  “</a:t>
            </a:r>
            <a:r>
              <a:rPr lang="en-US" dirty="0" err="1"/>
              <a:t>hahaha</a:t>
            </a:r>
            <a:r>
              <a:rPr lang="en-US" dirty="0"/>
              <a:t>!”  </a:t>
            </a:r>
            <a:r>
              <a:rPr lang="en-US" dirty="0" err="1"/>
              <a:t>mem</a:t>
            </a:r>
            <a:r>
              <a:rPr lang="en-US" dirty="0"/>
              <a:t>[0xC0004000]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3900" y="5037798"/>
            <a:ext cx="22098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CPU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076700" y="5113998"/>
            <a:ext cx="1676400" cy="9906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MMU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1800" dirty="0">
                <a:solidFill>
                  <a:srgbClr val="008000"/>
                </a:solidFill>
                <a:latin typeface="Gill Sans"/>
                <a:cs typeface="Gill Sans"/>
              </a:rPr>
              <a:t>base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=…)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1800" dirty="0">
                <a:solidFill>
                  <a:srgbClr val="000000"/>
                </a:solidFill>
                <a:latin typeface="Gill Sans"/>
                <a:cs typeface="Gill Sans"/>
              </a:rPr>
              <a:t>bound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=…)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743700" y="5190198"/>
            <a:ext cx="1295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Memory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2933700" y="5494998"/>
            <a:ext cx="1066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5753100" y="5494998"/>
            <a:ext cx="990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628900" y="6256998"/>
            <a:ext cx="175197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>
                <a:solidFill>
                  <a:srgbClr val="000000"/>
                </a:solidFill>
                <a:latin typeface="Gill Sans"/>
                <a:cs typeface="Gill Sans"/>
              </a:rPr>
              <a:t>Logical address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4914900" y="6104598"/>
            <a:ext cx="183626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>
                <a:solidFill>
                  <a:srgbClr val="000000"/>
                </a:solidFill>
                <a:latin typeface="Gill Sans"/>
                <a:cs typeface="Gill Sans"/>
              </a:rPr>
              <a:t>Physical address</a:t>
            </a:r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 flipV="1">
            <a:off x="3390900" y="5571198"/>
            <a:ext cx="0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 flipV="1">
            <a:off x="6286500" y="5571198"/>
            <a:ext cx="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843356" y="4270177"/>
            <a:ext cx="2016898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Mov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 $7, 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mem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[</a:t>
            </a:r>
            <a:r>
              <a:rPr lang="en-US" sz="1800" dirty="0">
                <a:solidFill>
                  <a:srgbClr val="FF0000"/>
                </a:solidFill>
                <a:latin typeface="Gill Sans"/>
                <a:cs typeface="Gill Sans"/>
              </a:rPr>
              <a:t>100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]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4284378" y="4270177"/>
            <a:ext cx="1279655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008000"/>
                </a:solidFill>
                <a:latin typeface="Gill Sans"/>
                <a:cs typeface="Gill Sans"/>
              </a:rPr>
              <a:t>5000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+</a:t>
            </a:r>
            <a:r>
              <a:rPr lang="en-US" sz="1800" dirty="0">
                <a:solidFill>
                  <a:srgbClr val="FF0000"/>
                </a:solidFill>
                <a:latin typeface="Gill Sans"/>
                <a:cs typeface="Gill Sans"/>
              </a:rPr>
              <a:t>100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7086600" y="4287466"/>
            <a:ext cx="1355847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 err="1">
                <a:solidFill>
                  <a:srgbClr val="000000"/>
                </a:solidFill>
                <a:latin typeface="Gill Sans"/>
                <a:cs typeface="Gill Sans"/>
              </a:rPr>
              <a:t>Mem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[</a:t>
            </a:r>
            <a:r>
              <a:rPr lang="en-US" sz="1800" dirty="0">
                <a:solidFill>
                  <a:srgbClr val="3366FF"/>
                </a:solidFill>
                <a:latin typeface="Gill Sans"/>
                <a:cs typeface="Gill Sans"/>
              </a:rPr>
              <a:t>5100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3501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26</a:t>
            </a:fld>
            <a:endParaRPr lang="en-US" dirty="0">
              <a:latin typeface="Arial Narro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the physical addresses for the following 16-bit logical addresses?</a:t>
            </a:r>
          </a:p>
          <a:p>
            <a:r>
              <a:rPr lang="en-US" dirty="0"/>
              <a:t>Process 1: base: 0x4320, bound: 0x2220</a:t>
            </a:r>
          </a:p>
          <a:p>
            <a:pPr lvl="1"/>
            <a:r>
              <a:rPr lang="en-US" dirty="0"/>
              <a:t>CPU is accessing </a:t>
            </a:r>
            <a:r>
              <a:rPr lang="en-US" dirty="0" err="1"/>
              <a:t>mem</a:t>
            </a:r>
            <a:r>
              <a:rPr lang="en-US" dirty="0"/>
              <a:t>[…] below</a:t>
            </a:r>
          </a:p>
          <a:p>
            <a:pPr lvl="1"/>
            <a:r>
              <a:rPr lang="en-US" dirty="0"/>
              <a:t>0x 0100: 4320 + 100 = 0x4420</a:t>
            </a:r>
          </a:p>
          <a:p>
            <a:pPr lvl="1"/>
            <a:r>
              <a:rPr lang="en-US" dirty="0"/>
              <a:t>0x 1110: </a:t>
            </a:r>
            <a:r>
              <a:rPr lang="en-US" dirty="0">
                <a:solidFill>
                  <a:srgbClr val="FF0000"/>
                </a:solidFill>
              </a:rPr>
              <a:t>… 4320+1110 = 0x5430</a:t>
            </a:r>
          </a:p>
          <a:p>
            <a:pPr lvl="1"/>
            <a:r>
              <a:rPr lang="en-US" dirty="0"/>
              <a:t>0x 3000:</a:t>
            </a:r>
            <a:r>
              <a:rPr lang="en-US" dirty="0">
                <a:solidFill>
                  <a:srgbClr val="FF0000"/>
                </a:solidFill>
              </a:rPr>
              <a:t> … if </a:t>
            </a:r>
            <a:r>
              <a:rPr lang="en-US">
                <a:solidFill>
                  <a:srgbClr val="FF0000"/>
                </a:solidFill>
              </a:rPr>
              <a:t>(3000&gt;2220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 err="1">
                <a:solidFill>
                  <a:srgbClr val="FF0000"/>
                </a:solidFill>
              </a:rPr>
              <a:t>segfault</a:t>
            </a:r>
            <a:r>
              <a:rPr lang="en-US" dirty="0">
                <a:solidFill>
                  <a:srgbClr val="FF0000"/>
                </a:solidFill>
              </a:rPr>
              <a:t> -&gt; jump to OS’s </a:t>
            </a:r>
            <a:r>
              <a:rPr lang="en-US" dirty="0" err="1">
                <a:solidFill>
                  <a:srgbClr val="FF0000"/>
                </a:solidFill>
              </a:rPr>
              <a:t>segfault_exception_handler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Process 2: base: 0x8540, bound: 0x3330</a:t>
            </a:r>
          </a:p>
          <a:p>
            <a:pPr lvl="1"/>
            <a:r>
              <a:rPr lang="en-US" dirty="0"/>
              <a:t>0x 0000: 8540</a:t>
            </a:r>
          </a:p>
          <a:p>
            <a:pPr lvl="1"/>
            <a:r>
              <a:rPr lang="en-US" dirty="0"/>
              <a:t>0x 1110: 9650</a:t>
            </a:r>
          </a:p>
          <a:p>
            <a:pPr lvl="1"/>
            <a:r>
              <a:rPr lang="en-US" dirty="0"/>
              <a:t>0x 3000: </a:t>
            </a:r>
            <a:r>
              <a:rPr lang="en-US" dirty="0">
                <a:solidFill>
                  <a:srgbClr val="FF0000"/>
                </a:solidFill>
              </a:rPr>
              <a:t>… 8540+3000 = 0xB540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30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48" y="-26259"/>
            <a:ext cx="8692460" cy="914400"/>
          </a:xfrm>
        </p:spPr>
        <p:txBody>
          <a:bodyPr/>
          <a:lstStyle/>
          <a:p>
            <a:r>
              <a:rPr lang="en-US" dirty="0"/>
              <a:t>Context switching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27</a:t>
            </a:fld>
            <a:endParaRPr lang="en-US" dirty="0">
              <a:latin typeface="Arial Narro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90565" y="3370343"/>
            <a:ext cx="1748535" cy="27352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290565" y="351201"/>
            <a:ext cx="1748535" cy="3309245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Gill Sans"/>
                <a:cs typeface="Gill Sans"/>
              </a:rPr>
              <a:t>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Gill Sans"/>
                <a:cs typeface="Gill Sans"/>
              </a:rPr>
              <a:t>space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290565" y="4530750"/>
            <a:ext cx="1748535" cy="5387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Process 1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290565" y="5359612"/>
            <a:ext cx="1748535" cy="580204"/>
          </a:xfrm>
          <a:prstGeom prst="rect">
            <a:avLst/>
          </a:prstGeom>
          <a:solidFill>
            <a:srgbClr val="8AD87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Gill Sans"/>
                <a:cs typeface="Gill Sans"/>
              </a:rPr>
              <a:t>Process 2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6481779" y="5766360"/>
            <a:ext cx="13009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Gill Sans"/>
                <a:cs typeface="Gill Sans"/>
              </a:rPr>
              <a:t>P2 base = 2000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7973396" y="5999617"/>
            <a:ext cx="248522" cy="23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6435078" y="4955107"/>
            <a:ext cx="13009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P1 base = 5000</a:t>
            </a:r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6716831" y="6279395"/>
            <a:ext cx="1116331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Gill Sans"/>
                <a:cs typeface="Gill Sans"/>
              </a:rPr>
              <a:t>Physical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Gill Sans"/>
                <a:cs typeface="Gill Sans"/>
              </a:rPr>
              <a:t>Addresses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10569" y="394202"/>
            <a:ext cx="1592339" cy="1692701"/>
          </a:xfrm>
          <a:prstGeom prst="rect">
            <a:avLst/>
          </a:prstGeom>
          <a:solidFill>
            <a:srgbClr val="CCFFCC"/>
          </a:solidFill>
          <a:ln w="12700" cmpd="sng">
            <a:solidFill>
              <a:schemeClr val="bg1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P1.pcb {</a:t>
            </a:r>
          </a:p>
          <a:p>
            <a:r>
              <a:rPr lang="en-US" sz="1600" b="0" dirty="0">
                <a:solidFill>
                  <a:schemeClr val="bg1"/>
                </a:solidFill>
                <a:latin typeface="Arial"/>
                <a:cs typeface="Arial"/>
              </a:rPr>
              <a:t>  </a:t>
            </a:r>
            <a:r>
              <a:rPr lang="en-US" sz="1600" b="0" dirty="0" err="1">
                <a:solidFill>
                  <a:schemeClr val="bg1"/>
                </a:solidFill>
                <a:latin typeface="Arial"/>
                <a:cs typeface="Arial"/>
              </a:rPr>
              <a:t>eax</a:t>
            </a:r>
            <a:r>
              <a:rPr lang="en-US" sz="1600" b="0" dirty="0">
                <a:solidFill>
                  <a:schemeClr val="bg1"/>
                </a:solidFill>
                <a:latin typeface="Arial"/>
                <a:cs typeface="Arial"/>
              </a:rPr>
              <a:t>=</a:t>
            </a:r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??</a:t>
            </a:r>
          </a:p>
          <a:p>
            <a:r>
              <a:rPr lang="en-US" sz="1600" b="0" dirty="0">
                <a:solidFill>
                  <a:schemeClr val="bg1"/>
                </a:solidFill>
                <a:latin typeface="Arial"/>
                <a:cs typeface="Arial"/>
              </a:rPr>
              <a:t>  </a:t>
            </a:r>
            <a:r>
              <a:rPr lang="en-US" sz="1600" b="0" dirty="0" err="1">
                <a:solidFill>
                  <a:schemeClr val="bg1"/>
                </a:solidFill>
                <a:latin typeface="Arial"/>
                <a:cs typeface="Arial"/>
              </a:rPr>
              <a:t>ebx</a:t>
            </a:r>
            <a:r>
              <a:rPr lang="en-US" sz="1600" b="0" dirty="0">
                <a:solidFill>
                  <a:schemeClr val="bg1"/>
                </a:solidFill>
                <a:latin typeface="Arial"/>
                <a:cs typeface="Arial"/>
              </a:rPr>
              <a:t>, etc.….</a:t>
            </a:r>
          </a:p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  base=5000;</a:t>
            </a:r>
          </a:p>
          <a:p>
            <a:r>
              <a:rPr lang="en-US" sz="1600" b="0" dirty="0">
                <a:solidFill>
                  <a:schemeClr val="bg1"/>
                </a:solidFill>
                <a:latin typeface="Arial"/>
                <a:cs typeface="Arial"/>
              </a:rPr>
              <a:t>  bound=…;</a:t>
            </a:r>
          </a:p>
          <a:p>
            <a:r>
              <a:rPr lang="en-US" sz="1600" b="0" dirty="0">
                <a:solidFill>
                  <a:schemeClr val="bg1"/>
                </a:solidFill>
                <a:latin typeface="Arial"/>
                <a:cs typeface="Arial"/>
              </a:rPr>
              <a:t>}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10569" y="1772062"/>
            <a:ext cx="1592339" cy="1722223"/>
          </a:xfrm>
          <a:prstGeom prst="rect">
            <a:avLst/>
          </a:prstGeom>
          <a:solidFill>
            <a:srgbClr val="8AD87A"/>
          </a:solidFill>
          <a:ln w="12700" cmpd="sng">
            <a:solidFill>
              <a:schemeClr val="bg1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P2.pcb {</a:t>
            </a:r>
          </a:p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  </a:t>
            </a:r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eax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=777;</a:t>
            </a:r>
          </a:p>
          <a:p>
            <a:r>
              <a:rPr lang="en-US" sz="1600" b="0" dirty="0">
                <a:solidFill>
                  <a:schemeClr val="bg1"/>
                </a:solidFill>
                <a:latin typeface="Arial"/>
                <a:cs typeface="Arial"/>
              </a:rPr>
              <a:t>  </a:t>
            </a:r>
            <a:r>
              <a:rPr lang="en-US" sz="1600" b="0" dirty="0" err="1">
                <a:solidFill>
                  <a:schemeClr val="bg1"/>
                </a:solidFill>
                <a:latin typeface="Arial"/>
                <a:cs typeface="Arial"/>
              </a:rPr>
              <a:t>ebx</a:t>
            </a:r>
            <a:r>
              <a:rPr lang="en-US" sz="1600" b="0" dirty="0">
                <a:solidFill>
                  <a:schemeClr val="bg1"/>
                </a:solidFill>
                <a:latin typeface="Arial"/>
                <a:cs typeface="Arial"/>
              </a:rPr>
              <a:t>, etc.….</a:t>
            </a:r>
          </a:p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  base=2000;</a:t>
            </a:r>
          </a:p>
          <a:p>
            <a:r>
              <a:rPr lang="en-US" sz="1600" b="0" dirty="0">
                <a:solidFill>
                  <a:schemeClr val="bg1"/>
                </a:solidFill>
                <a:latin typeface="Arial"/>
                <a:cs typeface="Arial"/>
              </a:rPr>
              <a:t>  bound=….;</a:t>
            </a:r>
          </a:p>
          <a:p>
            <a:r>
              <a:rPr lang="en-US" sz="1600" b="0" dirty="0">
                <a:solidFill>
                  <a:schemeClr val="bg1"/>
                </a:solidFill>
                <a:latin typeface="Arial"/>
                <a:cs typeface="Arial"/>
              </a:rPr>
              <a:t>}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84219" y="3134608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38438" y="1422942"/>
            <a:ext cx="1971362" cy="790097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Arial"/>
                <a:cs typeface="Arial"/>
              </a:rPr>
              <a:t>Running P1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Arial"/>
                <a:cs typeface="Arial"/>
              </a:rPr>
              <a:t>Read Mem[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100</a:t>
            </a:r>
            <a:r>
              <a:rPr lang="en-US" sz="1800" b="0" dirty="0">
                <a:solidFill>
                  <a:srgbClr val="000000"/>
                </a:solidFill>
                <a:latin typeface="Arial"/>
                <a:cs typeface="Arial"/>
              </a:rPr>
              <a:t>]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lang="en-US" sz="1800" b="0" dirty="0" err="1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eax</a:t>
            </a:r>
            <a:r>
              <a:rPr lang="en-US" sz="1800" b="0" dirty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 (</a:t>
            </a:r>
            <a:r>
              <a:rPr lang="en-US" sz="1800" b="0" dirty="0" err="1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eax</a:t>
            </a:r>
            <a:r>
              <a:rPr lang="en-US" sz="1800" b="0" dirty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=</a:t>
            </a:r>
            <a:r>
              <a:rPr lang="en-US" sz="1800" dirty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??</a:t>
            </a:r>
            <a:r>
              <a:rPr lang="en-US" sz="1800" b="0" dirty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)</a:t>
            </a:r>
            <a:endParaRPr lang="en-US" sz="1800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438400" y="1374839"/>
            <a:ext cx="1638234" cy="838200"/>
          </a:xfrm>
          <a:prstGeom prst="rect">
            <a:avLst/>
          </a:prstGeom>
          <a:solidFill>
            <a:schemeClr val="tx1">
              <a:lumMod val="75000"/>
            </a:schemeClr>
          </a:solidFill>
          <a:ln w="3810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base=</a:t>
            </a:r>
            <a:r>
              <a:rPr lang="en-US" sz="1800" dirty="0">
                <a:solidFill>
                  <a:srgbClr val="000000"/>
                </a:solidFill>
                <a:latin typeface="Gill Sans"/>
                <a:cs typeface="Gill Sans"/>
              </a:rPr>
              <a:t>5000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2000" y="938992"/>
            <a:ext cx="981308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CPU: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67000" y="902878"/>
            <a:ext cx="1127081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MMU: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80255" y="3291251"/>
            <a:ext cx="1971362" cy="790097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Arial"/>
                <a:cs typeface="Arial"/>
              </a:rPr>
              <a:t>Running OS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 err="1">
                <a:solidFill>
                  <a:srgbClr val="000000"/>
                </a:solidFill>
                <a:latin typeface="Arial"/>
                <a:cs typeface="Arial"/>
              </a:rPr>
              <a:t>Mem</a:t>
            </a:r>
            <a:r>
              <a:rPr lang="en-US" sz="1800" b="0" dirty="0">
                <a:solidFill>
                  <a:srgbClr val="000000"/>
                </a:solidFill>
                <a:latin typeface="Arial"/>
                <a:cs typeface="Arial"/>
              </a:rPr>
              <a:t>[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0xC001</a:t>
            </a:r>
            <a:r>
              <a:rPr lang="en-US" sz="1800" b="0" dirty="0">
                <a:solidFill>
                  <a:srgbClr val="000000"/>
                </a:solidFill>
                <a:latin typeface="Arial"/>
                <a:cs typeface="Arial"/>
              </a:rPr>
              <a:t>]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442183" y="3243148"/>
            <a:ext cx="1638234" cy="838200"/>
          </a:xfrm>
          <a:prstGeom prst="rect">
            <a:avLst/>
          </a:prstGeom>
          <a:solidFill>
            <a:schemeClr val="tx1">
              <a:lumMod val="75000"/>
            </a:schemeClr>
          </a:solidFill>
          <a:ln w="3810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Base=</a:t>
            </a:r>
            <a:r>
              <a:rPr lang="en-US" sz="1800" dirty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38600" y="1603439"/>
            <a:ext cx="128753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Mem[</a:t>
            </a:r>
            <a:r>
              <a:rPr lang="en-US" sz="1800" dirty="0">
                <a:solidFill>
                  <a:srgbClr val="FF0000"/>
                </a:solidFill>
                <a:latin typeface="Arial"/>
                <a:cs typeface="Arial"/>
              </a:rPr>
              <a:t>???</a:t>
            </a: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]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3574" y="2610552"/>
            <a:ext cx="3379900" cy="73866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Timer interrupt (10ms) – </a:t>
            </a:r>
          </a:p>
          <a:p>
            <a:r>
              <a:rPr lang="en-US" sz="1800" b="0" i="1" dirty="0">
                <a:solidFill>
                  <a:schemeClr val="bg1"/>
                </a:solidFill>
                <a:latin typeface="Gill Sans"/>
                <a:cs typeface="Gill Sans"/>
              </a:rPr>
              <a:t>must save P1’s context </a:t>
            </a:r>
            <a:r>
              <a:rPr lang="en-US" sz="1800" i="1" dirty="0">
                <a:solidFill>
                  <a:schemeClr val="bg1"/>
                </a:solidFill>
                <a:latin typeface="Gill Sans"/>
                <a:cs typeface="Gill Sans"/>
              </a:rPr>
              <a:t>to</a:t>
            </a:r>
            <a:r>
              <a:rPr lang="en-US" sz="1800" b="0" i="1" dirty="0">
                <a:solidFill>
                  <a:schemeClr val="bg1"/>
                </a:solidFill>
                <a:latin typeface="Gill Sans"/>
                <a:cs typeface="Gill Sans"/>
              </a:rPr>
              <a:t> P1’s PCB!!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343400" y="770122"/>
            <a:ext cx="1887966" cy="60751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140559" y="3486262"/>
            <a:ext cx="128753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Mem[</a:t>
            </a:r>
            <a:r>
              <a:rPr lang="en-US" sz="1800" dirty="0">
                <a:solidFill>
                  <a:srgbClr val="FF0000"/>
                </a:solidFill>
                <a:latin typeface="Arial"/>
                <a:cs typeface="Arial"/>
              </a:rPr>
              <a:t>???</a:t>
            </a: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]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76472" y="5814463"/>
            <a:ext cx="1971362" cy="790097"/>
          </a:xfrm>
          <a:prstGeom prst="rect">
            <a:avLst/>
          </a:prstGeom>
          <a:solidFill>
            <a:srgbClr val="8AD87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Arial"/>
                <a:cs typeface="Arial"/>
              </a:rPr>
              <a:t>Running P2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 err="1">
                <a:solidFill>
                  <a:srgbClr val="000000"/>
                </a:solidFill>
                <a:latin typeface="Arial"/>
                <a:cs typeface="Arial"/>
              </a:rPr>
              <a:t>eax</a:t>
            </a:r>
            <a:r>
              <a:rPr lang="en-US" sz="1800" b="0" dirty="0" err="1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Mem</a:t>
            </a:r>
            <a:r>
              <a:rPr lang="en-US" sz="1800" b="0" dirty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[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200</a:t>
            </a:r>
            <a:r>
              <a:rPr lang="en-US" sz="1800" b="0" dirty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]</a:t>
            </a:r>
            <a:endParaRPr lang="en-US" sz="18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2438400" y="5766360"/>
            <a:ext cx="1638234" cy="838200"/>
          </a:xfrm>
          <a:prstGeom prst="rect">
            <a:avLst/>
          </a:prstGeom>
          <a:solidFill>
            <a:schemeClr val="tx1">
              <a:lumMod val="75000"/>
            </a:schemeClr>
          </a:solidFill>
          <a:ln w="3810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Base=</a:t>
            </a:r>
            <a:endParaRPr lang="en-US" sz="18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36776" y="6009474"/>
            <a:ext cx="128753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Mem[</a:t>
            </a:r>
            <a:r>
              <a:rPr lang="en-US" sz="1800" dirty="0">
                <a:solidFill>
                  <a:srgbClr val="FF0000"/>
                </a:solidFill>
                <a:latin typeface="Arial"/>
                <a:cs typeface="Arial"/>
              </a:rPr>
              <a:t>???</a:t>
            </a: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]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6358" y="4489565"/>
            <a:ext cx="4608377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(reschedule processes, give CPU to P2)</a:t>
            </a:r>
          </a:p>
          <a:p>
            <a:r>
              <a:rPr lang="en-US" sz="1800" b="0" i="1" dirty="0">
                <a:solidFill>
                  <a:schemeClr val="bg1"/>
                </a:solidFill>
                <a:latin typeface="Gill Sans"/>
                <a:cs typeface="Gill Sans"/>
              </a:rPr>
              <a:t>must load P2’s context </a:t>
            </a:r>
            <a:r>
              <a:rPr lang="en-US" sz="1800" i="1" dirty="0">
                <a:solidFill>
                  <a:schemeClr val="bg1"/>
                </a:solidFill>
                <a:latin typeface="Gill Sans"/>
                <a:cs typeface="Gill Sans"/>
              </a:rPr>
              <a:t>from</a:t>
            </a:r>
            <a:r>
              <a:rPr lang="en-US" sz="1800" b="0" i="1" dirty="0">
                <a:solidFill>
                  <a:schemeClr val="bg1"/>
                </a:solidFill>
                <a:latin typeface="Gill Sans"/>
                <a:cs typeface="Gill Sans"/>
              </a:rPr>
              <a:t> P2’s PCB!!</a:t>
            </a:r>
          </a:p>
          <a:p>
            <a:r>
              <a:rPr lang="en-US" sz="22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eax</a:t>
            </a:r>
            <a:r>
              <a:rPr lang="en-US" sz="2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id="{418837BF-2BAF-D94C-8E99-FB6ACBCC4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072" y="520481"/>
            <a:ext cx="13099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Gill Sans"/>
                <a:cs typeface="Gill Sans"/>
              </a:rPr>
              <a:t>Mem[5100]=88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9A8CAE-36DB-D640-B384-AF3BD6C536C5}"/>
              </a:ext>
            </a:extLst>
          </p:cNvPr>
          <p:cNvSpPr/>
          <p:nvPr/>
        </p:nvSpPr>
        <p:spPr>
          <a:xfrm>
            <a:off x="1033875" y="5146018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777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A9B1F8-3A27-FE4F-8ACC-D732E40645F1}"/>
              </a:ext>
            </a:extLst>
          </p:cNvPr>
          <p:cNvSpPr/>
          <p:nvPr/>
        </p:nvSpPr>
        <p:spPr>
          <a:xfrm>
            <a:off x="3026005" y="5939135"/>
            <a:ext cx="915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ill Sans"/>
                <a:cs typeface="Gill Sans"/>
              </a:rPr>
              <a:t>2000</a:t>
            </a:r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9796AAB-B95B-194E-A53A-168408FA0C03}"/>
              </a:ext>
            </a:extLst>
          </p:cNvPr>
          <p:cNvSpPr/>
          <p:nvPr/>
        </p:nvSpPr>
        <p:spPr>
          <a:xfrm>
            <a:off x="5262430" y="1544158"/>
            <a:ext cx="915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ill Sans"/>
                <a:cs typeface="Gill Sans"/>
              </a:rPr>
              <a:t>5100</a:t>
            </a:r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B1B18A-A580-FA41-B30B-5E1A034938BF}"/>
              </a:ext>
            </a:extLst>
          </p:cNvPr>
          <p:cNvSpPr/>
          <p:nvPr/>
        </p:nvSpPr>
        <p:spPr>
          <a:xfrm>
            <a:off x="5301647" y="5954627"/>
            <a:ext cx="915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ill Sans"/>
                <a:cs typeface="Gill Sans"/>
              </a:rPr>
              <a:t>2200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91B0175-6D9F-CA49-9A46-CC676033B312}"/>
              </a:ext>
            </a:extLst>
          </p:cNvPr>
          <p:cNvSpPr/>
          <p:nvPr/>
        </p:nvSpPr>
        <p:spPr>
          <a:xfrm>
            <a:off x="5326132" y="3429000"/>
            <a:ext cx="962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ill Sans"/>
                <a:cs typeface="Gill Sans"/>
              </a:rPr>
              <a:t>C001</a:t>
            </a:r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891A8E8-6B72-284B-969C-70DB1FB6AAF6}"/>
              </a:ext>
            </a:extLst>
          </p:cNvPr>
          <p:cNvSpPr/>
          <p:nvPr/>
        </p:nvSpPr>
        <p:spPr>
          <a:xfrm>
            <a:off x="1540703" y="2117439"/>
            <a:ext cx="550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ill Sans"/>
                <a:cs typeface="Gill Sans"/>
              </a:rPr>
              <a:t>88</a:t>
            </a:r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601C8CD-074B-ED40-A989-522B2D1FED6D}"/>
              </a:ext>
            </a:extLst>
          </p:cNvPr>
          <p:cNvSpPr/>
          <p:nvPr/>
        </p:nvSpPr>
        <p:spPr>
          <a:xfrm>
            <a:off x="7861992" y="674369"/>
            <a:ext cx="550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ill Sans"/>
                <a:cs typeface="Gill Sans"/>
              </a:rPr>
              <a:t>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7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2" grpId="0" animBg="1"/>
      <p:bldP spid="24" grpId="0"/>
      <p:bldP spid="25" grpId="0"/>
      <p:bldP spid="26" grpId="0" animBg="1"/>
      <p:bldP spid="27" grpId="0" animBg="1"/>
      <p:bldP spid="32" grpId="0"/>
      <p:bldP spid="33" grpId="0"/>
      <p:bldP spid="35" grpId="0"/>
      <p:bldP spid="37" grpId="0" animBg="1"/>
      <p:bldP spid="38" grpId="0" animBg="1"/>
      <p:bldP spid="39" grpId="0"/>
      <p:bldP spid="40" grpId="0"/>
      <p:bldP spid="4" grpId="0"/>
      <p:bldP spid="10" grpId="0"/>
      <p:bldP spid="41" grpId="0"/>
      <p:bldP spid="42" grpId="0"/>
      <p:bldP spid="43" grpId="0"/>
      <p:bldP spid="44" grpId="0"/>
      <p:bldP spid="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13" y="287867"/>
            <a:ext cx="8692460" cy="616207"/>
          </a:xfrm>
        </p:spPr>
        <p:txBody>
          <a:bodyPr/>
          <a:lstStyle/>
          <a:p>
            <a:r>
              <a:rPr lang="en-US" dirty="0"/>
              <a:t>BB Disadvantages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28</a:t>
            </a:fld>
            <a:endParaRPr lang="en-US" dirty="0">
              <a:latin typeface="Arial Narro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6488" y="3473546"/>
            <a:ext cx="8933211" cy="3384453"/>
          </a:xfrm>
        </p:spPr>
        <p:txBody>
          <a:bodyPr>
            <a:normAutofit fontScale="92500" lnSpcReduction="10000"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3 users open 10 MB Excel software, where’s the code segments? How much memory needed?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...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… No code sharing (code segments of same program MUST be replicated in memory)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 waste of space!!!!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How about 50 users?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FYI: Today, if you open 10MB excel, not all the 10MB is loaded to memory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“On-demand paging” – next time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Analogy: Bounded streaming (</a:t>
            </a:r>
            <a:r>
              <a:rPr lang="en-US" dirty="0" err="1">
                <a:solidFill>
                  <a:schemeClr val="bg1"/>
                </a:solidFill>
              </a:rPr>
              <a:t>youtube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93126" y="904074"/>
            <a:ext cx="1748535" cy="273524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93126" y="904074"/>
            <a:ext cx="1748535" cy="290102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OS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96055" y="2727571"/>
            <a:ext cx="1748535" cy="62164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Process 3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896055" y="1857266"/>
            <a:ext cx="1748535" cy="58020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Process 2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896055" y="1194176"/>
            <a:ext cx="1748535" cy="53876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FFFFFF"/>
                </a:solidFill>
                <a:latin typeface="Gill Sans"/>
                <a:cs typeface="Gill Sans"/>
              </a:rPr>
              <a:t>Process 1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93126" y="2064481"/>
            <a:ext cx="1748535" cy="53876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FFFFFF"/>
                </a:solidFill>
                <a:latin typeface="Gill Sans"/>
                <a:cs typeface="Gill Sans"/>
              </a:rPr>
              <a:t>Process 1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93126" y="2893344"/>
            <a:ext cx="1748535" cy="58020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Process 2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93126" y="1277062"/>
            <a:ext cx="1748535" cy="62164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Process 3</a:t>
            </a:r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>
            <a:off x="3644591" y="1194176"/>
            <a:ext cx="1748535" cy="87030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>
            <a:off x="3644591" y="1732937"/>
            <a:ext cx="1748535" cy="87030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>
            <a:off x="3644591" y="1857266"/>
            <a:ext cx="1748535" cy="103607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2" name="Line 34"/>
          <p:cNvSpPr>
            <a:spLocks noChangeShapeType="1"/>
          </p:cNvSpPr>
          <p:nvPr/>
        </p:nvSpPr>
        <p:spPr bwMode="auto">
          <a:xfrm>
            <a:off x="3644591" y="2437469"/>
            <a:ext cx="1748535" cy="103607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3" name="Line 35"/>
          <p:cNvSpPr>
            <a:spLocks noChangeShapeType="1"/>
          </p:cNvSpPr>
          <p:nvPr/>
        </p:nvSpPr>
        <p:spPr bwMode="auto">
          <a:xfrm flipV="1">
            <a:off x="3644591" y="1277062"/>
            <a:ext cx="1748535" cy="145050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4" name="Line 36"/>
          <p:cNvSpPr>
            <a:spLocks noChangeShapeType="1"/>
          </p:cNvSpPr>
          <p:nvPr/>
        </p:nvSpPr>
        <p:spPr bwMode="auto">
          <a:xfrm flipV="1">
            <a:off x="3644591" y="1898709"/>
            <a:ext cx="1748535" cy="145050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6778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13" y="287867"/>
            <a:ext cx="8692460" cy="702733"/>
          </a:xfrm>
        </p:spPr>
        <p:txBody>
          <a:bodyPr/>
          <a:lstStyle/>
          <a:p>
            <a:r>
              <a:rPr lang="en-US" dirty="0"/>
              <a:t>BB Advantages [Read offline, if no time]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29</a:t>
            </a:fld>
            <a:endParaRPr lang="en-US" dirty="0">
              <a:latin typeface="Arial Narro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18613" y="1016381"/>
            <a:ext cx="8692460" cy="2946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Provides memory </a:t>
            </a:r>
            <a:r>
              <a:rPr lang="en-US" dirty="0">
                <a:solidFill>
                  <a:srgbClr val="FF0000"/>
                </a:solidFill>
              </a:rPr>
              <a:t>protection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(via virtual address)</a:t>
            </a:r>
          </a:p>
          <a:p>
            <a:r>
              <a:rPr lang="en-US" dirty="0"/>
              <a:t>Supports </a:t>
            </a:r>
            <a:r>
              <a:rPr lang="en-US" dirty="0">
                <a:solidFill>
                  <a:srgbClr val="FF0000"/>
                </a:solidFill>
              </a:rPr>
              <a:t>dynamic relocation</a:t>
            </a:r>
          </a:p>
          <a:p>
            <a:pPr lvl="1"/>
            <a:r>
              <a:rPr lang="en-US" dirty="0"/>
              <a:t>Easy relocation / move address spaces </a:t>
            </a:r>
          </a:p>
          <a:p>
            <a:pPr lvl="1"/>
            <a:r>
              <a:rPr lang="en-US" dirty="0"/>
              <a:t>Move P2?  Simply change P2’s base and bound in P2’s PCB</a:t>
            </a:r>
          </a:p>
          <a:p>
            <a:r>
              <a:rPr lang="en-US" dirty="0">
                <a:solidFill>
                  <a:srgbClr val="FF0000"/>
                </a:solidFill>
              </a:rPr>
              <a:t>Simple</a:t>
            </a:r>
            <a:r>
              <a:rPr lang="en-US" dirty="0"/>
              <a:t>, inexpensive implementation</a:t>
            </a:r>
          </a:p>
          <a:p>
            <a:pPr lvl="1"/>
            <a:r>
              <a:rPr lang="en-US" dirty="0"/>
              <a:t>Two registers, little logic in MMU</a:t>
            </a:r>
          </a:p>
          <a:p>
            <a:pPr lvl="1"/>
            <a:r>
              <a:rPr lang="en-US" dirty="0"/>
              <a:t>OS sets the two registers on kernel-to-user mode switching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3127" y="4107536"/>
            <a:ext cx="1748535" cy="273524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93127" y="4107536"/>
            <a:ext cx="1748535" cy="290102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OS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96056" y="5931033"/>
            <a:ext cx="1748535" cy="62164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Process 3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96056" y="5060728"/>
            <a:ext cx="1748535" cy="58020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Process 2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896056" y="4397638"/>
            <a:ext cx="1748535" cy="53876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FFFFFF"/>
                </a:solidFill>
                <a:latin typeface="Gill Sans"/>
                <a:cs typeface="Gill Sans"/>
              </a:rPr>
              <a:t>Process 1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393127" y="5267943"/>
            <a:ext cx="1748535" cy="53876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FFFFFF"/>
                </a:solidFill>
                <a:latin typeface="Gill Sans"/>
                <a:cs typeface="Gill Sans"/>
              </a:rPr>
              <a:t>Process 1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93127" y="6096806"/>
            <a:ext cx="1748535" cy="58020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Process 2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93127" y="4480524"/>
            <a:ext cx="1748535" cy="62164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Process 3</a:t>
            </a:r>
          </a:p>
        </p:txBody>
      </p:sp>
      <p:sp>
        <p:nvSpPr>
          <p:cNvPr id="13" name="Line 31"/>
          <p:cNvSpPr>
            <a:spLocks noChangeShapeType="1"/>
          </p:cNvSpPr>
          <p:nvPr/>
        </p:nvSpPr>
        <p:spPr bwMode="auto">
          <a:xfrm>
            <a:off x="3644592" y="4397638"/>
            <a:ext cx="1748535" cy="87030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4" name="Line 32"/>
          <p:cNvSpPr>
            <a:spLocks noChangeShapeType="1"/>
          </p:cNvSpPr>
          <p:nvPr/>
        </p:nvSpPr>
        <p:spPr bwMode="auto">
          <a:xfrm>
            <a:off x="3644592" y="4936399"/>
            <a:ext cx="1748535" cy="87030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>
            <a:off x="3644592" y="5060728"/>
            <a:ext cx="1748535" cy="103607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6" name="Line 34"/>
          <p:cNvSpPr>
            <a:spLocks noChangeShapeType="1"/>
          </p:cNvSpPr>
          <p:nvPr/>
        </p:nvSpPr>
        <p:spPr bwMode="auto">
          <a:xfrm>
            <a:off x="3644592" y="5640931"/>
            <a:ext cx="1748535" cy="103607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7" name="Line 35"/>
          <p:cNvSpPr>
            <a:spLocks noChangeShapeType="1"/>
          </p:cNvSpPr>
          <p:nvPr/>
        </p:nvSpPr>
        <p:spPr bwMode="auto">
          <a:xfrm flipV="1">
            <a:off x="3644592" y="4480524"/>
            <a:ext cx="1748535" cy="145050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 flipV="1">
            <a:off x="3644592" y="5102171"/>
            <a:ext cx="1748535" cy="145050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104037" y="4191000"/>
            <a:ext cx="877163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Gill Sans"/>
                <a:cs typeface="Gill Sans"/>
              </a:rPr>
              <a:t>P1 bound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665482" y="4754658"/>
            <a:ext cx="248522" cy="2370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7162458" y="5623256"/>
            <a:ext cx="737301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Gill Sans"/>
                <a:cs typeface="Gill Sans"/>
              </a:rPr>
              <a:t>P1 base</a:t>
            </a:r>
          </a:p>
        </p:txBody>
      </p:sp>
    </p:spTree>
    <p:extLst>
      <p:ext uri="{BB962C8B-B14F-4D97-AF65-F5344CB8AC3E}">
        <p14:creationId xmlns:p14="http://schemas.microsoft.com/office/powerpoint/2010/main" val="378215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066" y="1291418"/>
            <a:ext cx="3285100" cy="2463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13" y="123987"/>
            <a:ext cx="8692460" cy="914400"/>
          </a:xfrm>
        </p:spPr>
        <p:txBody>
          <a:bodyPr/>
          <a:lstStyle/>
          <a:p>
            <a:r>
              <a:rPr lang="en-US" dirty="0"/>
              <a:t>Why Study Memory Management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3</a:t>
            </a:fld>
            <a:endParaRPr lang="en-US" dirty="0">
              <a:latin typeface="Arial Narro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18613" y="1328771"/>
            <a:ext cx="6182187" cy="5392704"/>
          </a:xfrm>
        </p:spPr>
        <p:txBody>
          <a:bodyPr>
            <a:normAutofit/>
          </a:bodyPr>
          <a:lstStyle/>
          <a:p>
            <a:r>
              <a:rPr lang="en-US" dirty="0"/>
              <a:t>Code and Data location</a:t>
            </a:r>
          </a:p>
          <a:p>
            <a:pPr lvl="1"/>
            <a:r>
              <a:rPr lang="en-US" dirty="0"/>
              <a:t>Open Excel</a:t>
            </a:r>
          </a:p>
          <a:p>
            <a:pPr lvl="2"/>
            <a:r>
              <a:rPr lang="en-US" dirty="0"/>
              <a:t>Where’s excel </a:t>
            </a:r>
            <a:r>
              <a:rPr lang="en-US" b="1" dirty="0"/>
              <a:t>code</a:t>
            </a:r>
            <a:r>
              <a:rPr lang="en-US" dirty="0"/>
              <a:t> in memory</a:t>
            </a:r>
          </a:p>
          <a:p>
            <a:pPr lvl="1"/>
            <a:r>
              <a:rPr lang="en-US" dirty="0"/>
              <a:t>Function(</a:t>
            </a:r>
            <a:r>
              <a:rPr lang="en-US" dirty="0" err="1"/>
              <a:t>int</a:t>
            </a:r>
            <a:r>
              <a:rPr lang="en-US" dirty="0"/>
              <a:t> A, </a:t>
            </a:r>
            <a:r>
              <a:rPr lang="en-US" dirty="0" err="1"/>
              <a:t>int</a:t>
            </a:r>
            <a:r>
              <a:rPr lang="en-US" dirty="0"/>
              <a:t> B) {…}</a:t>
            </a:r>
          </a:p>
          <a:p>
            <a:pPr lvl="2"/>
            <a:r>
              <a:rPr lang="en-US" dirty="0"/>
              <a:t>Where’s A, B?</a:t>
            </a:r>
          </a:p>
          <a:p>
            <a:pPr lvl="2"/>
            <a:r>
              <a:rPr lang="en-US" dirty="0"/>
              <a:t>Where’s the </a:t>
            </a:r>
            <a:r>
              <a:rPr lang="en-US" b="1" dirty="0"/>
              <a:t>stack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int</a:t>
            </a:r>
            <a:r>
              <a:rPr lang="en-US" dirty="0"/>
              <a:t> *P = </a:t>
            </a:r>
            <a:r>
              <a:rPr lang="en-US" dirty="0" err="1"/>
              <a:t>malloc</a:t>
            </a:r>
            <a:r>
              <a:rPr lang="en-US" dirty="0"/>
              <a:t>(1000);</a:t>
            </a:r>
          </a:p>
          <a:p>
            <a:pPr lvl="2"/>
            <a:r>
              <a:rPr lang="en-US" dirty="0"/>
              <a:t>Where’s P? </a:t>
            </a:r>
          </a:p>
          <a:p>
            <a:pPr lvl="2"/>
            <a:r>
              <a:rPr lang="en-US" dirty="0"/>
              <a:t>Where’s the </a:t>
            </a:r>
            <a:r>
              <a:rPr lang="en-US" b="1" dirty="0"/>
              <a:t>heap</a:t>
            </a:r>
            <a:r>
              <a:rPr lang="en-US" dirty="0"/>
              <a:t>?</a:t>
            </a:r>
          </a:p>
          <a:p>
            <a:r>
              <a:rPr lang="en-US" dirty="0">
                <a:sym typeface="Wingdings"/>
              </a:rPr>
              <a:t>Resource management</a:t>
            </a:r>
          </a:p>
          <a:p>
            <a:pPr lvl="1"/>
            <a:r>
              <a:rPr lang="en-US" dirty="0">
                <a:sym typeface="Wingdings"/>
              </a:rPr>
              <a:t>Sharing: How memory is shared across many processes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16800" y="-931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rgbClr val="FFFFFF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46287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13" y="287867"/>
            <a:ext cx="8692460" cy="616207"/>
          </a:xfrm>
        </p:spPr>
        <p:txBody>
          <a:bodyPr/>
          <a:lstStyle/>
          <a:p>
            <a:r>
              <a:rPr lang="en-US" dirty="0"/>
              <a:t>BB Disadvantages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30</a:t>
            </a:fld>
            <a:endParaRPr lang="en-US" dirty="0">
              <a:latin typeface="Arial Narro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6489" y="3773196"/>
            <a:ext cx="8692460" cy="308480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What’s the “bound” of your process?</a:t>
            </a:r>
          </a:p>
          <a:p>
            <a:pPr lvl="1"/>
            <a:r>
              <a:rPr lang="en-US" dirty="0"/>
              <a:t>Hard to know; must overestimate for safety </a:t>
            </a:r>
            <a:r>
              <a:rPr lang="en-US" dirty="0">
                <a:sym typeface="Wingdings"/>
              </a:rPr>
              <a:t> </a:t>
            </a:r>
            <a:r>
              <a:rPr lang="en-US" b="1" dirty="0">
                <a:solidFill>
                  <a:srgbClr val="FF0000"/>
                </a:solidFill>
              </a:rPr>
              <a:t>Internal fragmentation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Each process must be allocated contiguously in physical memory</a:t>
            </a:r>
          </a:p>
          <a:p>
            <a:r>
              <a:rPr lang="en-US" dirty="0"/>
              <a:t>Processes come and go </a:t>
            </a:r>
            <a:r>
              <a:rPr lang="en-US" dirty="0">
                <a:sym typeface="Wingdings"/>
              </a:rPr>
              <a:t> 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external </a:t>
            </a:r>
            <a:r>
              <a:rPr lang="en-US" dirty="0">
                <a:sym typeface="Wingdings"/>
              </a:rPr>
              <a:t>fragmentation (memory holes)</a:t>
            </a:r>
          </a:p>
          <a:p>
            <a:pPr lvl="1"/>
            <a:r>
              <a:rPr lang="en-US" dirty="0"/>
              <a:t>Yes, address space can be relocated dynamically, but …</a:t>
            </a:r>
          </a:p>
          <a:p>
            <a:pPr lvl="1"/>
            <a:r>
              <a:rPr lang="en-US" dirty="0">
                <a:solidFill>
                  <a:srgbClr val="FF0000"/>
                </a:solidFill>
                <a:sym typeface="Wingdings"/>
              </a:rPr>
              <a:t>Relocation </a:t>
            </a:r>
            <a:r>
              <a:rPr lang="en-US" dirty="0">
                <a:solidFill>
                  <a:schemeClr val="bg1"/>
                </a:solidFill>
                <a:sym typeface="Wingdings"/>
              </a:rPr>
              <a:t> memory reshuffling, processes must freeze! </a:t>
            </a:r>
          </a:p>
          <a:p>
            <a:pPr lvl="2"/>
            <a:r>
              <a:rPr lang="en-US" dirty="0">
                <a:sym typeface="Wingdings"/>
              </a:rPr>
              <a:t>(related story: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Java garbage collection</a:t>
            </a:r>
            <a:r>
              <a:rPr lang="en-US" dirty="0">
                <a:sym typeface="Wingdings"/>
              </a:rPr>
              <a:t>)</a:t>
            </a:r>
          </a:p>
          <a:p>
            <a:pPr lvl="1"/>
            <a:r>
              <a:rPr lang="en-US" dirty="0"/>
              <a:t>Small process needs to expand, but neighboring address is full </a:t>
            </a:r>
            <a:endParaRPr lang="en-US" dirty="0">
              <a:sym typeface="Wingdings"/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Inflexible to expand, must relocate processes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281165" y="924897"/>
            <a:ext cx="1748535" cy="273524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281165" y="924897"/>
            <a:ext cx="1748535" cy="290102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OS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281165" y="2085304"/>
            <a:ext cx="1748535" cy="53876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FFFFFF"/>
                </a:solidFill>
                <a:latin typeface="Gill Sans"/>
                <a:cs typeface="Gill Sans"/>
              </a:rPr>
              <a:t>Process 1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281165" y="2914167"/>
            <a:ext cx="1748535" cy="58020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Process 2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281165" y="1297885"/>
            <a:ext cx="1748535" cy="62164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Process 3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85800" y="1233932"/>
            <a:ext cx="1905000" cy="228411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85800" y="1233932"/>
            <a:ext cx="1905000" cy="5334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OS</a:t>
            </a:r>
            <a:endParaRPr lang="en-US" sz="1800" b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85800" y="2126028"/>
            <a:ext cx="1905000" cy="68580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1073727" y="2099596"/>
            <a:ext cx="1084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Process 3</a:t>
            </a:r>
          </a:p>
        </p:txBody>
      </p:sp>
      <p:sp>
        <p:nvSpPr>
          <p:cNvPr id="23" name="Line 215"/>
          <p:cNvSpPr>
            <a:spLocks noChangeShapeType="1"/>
          </p:cNvSpPr>
          <p:nvPr/>
        </p:nvSpPr>
        <p:spPr bwMode="auto">
          <a:xfrm flipV="1">
            <a:off x="2590799" y="1288171"/>
            <a:ext cx="1679737" cy="83785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4" name="Line 216"/>
          <p:cNvSpPr>
            <a:spLocks noChangeShapeType="1"/>
          </p:cNvSpPr>
          <p:nvPr/>
        </p:nvSpPr>
        <p:spPr bwMode="auto">
          <a:xfrm>
            <a:off x="2693798" y="2842978"/>
            <a:ext cx="1576738" cy="675064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270537" y="1288171"/>
            <a:ext cx="1813571" cy="2229871"/>
            <a:chOff x="5053499" y="4368998"/>
            <a:chExt cx="1813571" cy="2229871"/>
          </a:xfrm>
        </p:grpSpPr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5053499" y="4848160"/>
              <a:ext cx="1813571" cy="10247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5053499" y="6165283"/>
              <a:ext cx="1813571" cy="433586"/>
            </a:xfrm>
            <a:prstGeom prst="rect">
              <a:avLst/>
            </a:prstGeom>
            <a:solidFill>
              <a:srgbClr val="CC8E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>
                  <a:solidFill>
                    <a:srgbClr val="000000"/>
                  </a:solidFill>
                  <a:latin typeface="Gill Sans"/>
                  <a:cs typeface="Gill Sans"/>
                </a:rPr>
                <a:t>Code</a:t>
              </a:r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5053499" y="5872920"/>
              <a:ext cx="1813571" cy="29236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>
                  <a:solidFill>
                    <a:srgbClr val="000000"/>
                  </a:solidFill>
                  <a:latin typeface="Gill Sans"/>
                  <a:cs typeface="Gill Sans"/>
                </a:rPr>
                <a:t>Heap</a:t>
              </a:r>
            </a:p>
          </p:txBody>
        </p:sp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5053499" y="4368998"/>
              <a:ext cx="1813571" cy="47916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>
                  <a:solidFill>
                    <a:srgbClr val="000000"/>
                  </a:solidFill>
                  <a:latin typeface="Gill Sans"/>
                  <a:cs typeface="Gill Sans"/>
                </a:rPr>
                <a:t>Stack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-295494" y="2145762"/>
            <a:ext cx="974936" cy="646331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e.g.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10 MB</a:t>
            </a:r>
          </a:p>
        </p:txBody>
      </p:sp>
    </p:spTree>
    <p:extLst>
      <p:ext uri="{BB962C8B-B14F-4D97-AF65-F5344CB8AC3E}">
        <p14:creationId xmlns:p14="http://schemas.microsoft.com/office/powerpoint/2010/main" val="14383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1286173"/>
          </a:xfrm>
        </p:spPr>
        <p:txBody>
          <a:bodyPr/>
          <a:lstStyle/>
          <a:p>
            <a:r>
              <a:rPr lang="en-US" sz="4000" dirty="0"/>
              <a:t>Hexadecimal Primer (</a:t>
            </a:r>
            <a:br>
              <a:rPr lang="en-US" sz="4000" dirty="0"/>
            </a:br>
            <a:r>
              <a:rPr lang="en-US" sz="4000" dirty="0"/>
              <a:t>for next time, do it at home)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0192" y="1286172"/>
            <a:ext cx="241003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Lucida Console"/>
                <a:cs typeface="Lucida Console"/>
              </a:rPr>
              <a:t>Hex  Bits</a:t>
            </a:r>
          </a:p>
          <a:p>
            <a:r>
              <a:rPr lang="en-US" sz="3200" dirty="0">
                <a:solidFill>
                  <a:schemeClr val="bg1"/>
                </a:solidFill>
                <a:latin typeface="Lucida Console"/>
                <a:cs typeface="Lucida Console"/>
              </a:rPr>
              <a:t>0x0  0000     </a:t>
            </a:r>
          </a:p>
          <a:p>
            <a:r>
              <a:rPr lang="en-US" sz="3200" dirty="0">
                <a:solidFill>
                  <a:schemeClr val="bg1"/>
                </a:solidFill>
                <a:latin typeface="Lucida Console"/>
                <a:cs typeface="Lucida Console"/>
              </a:rPr>
              <a:t>0x1  0001</a:t>
            </a:r>
          </a:p>
          <a:p>
            <a:r>
              <a:rPr lang="en-US" sz="3200" dirty="0">
                <a:solidFill>
                  <a:schemeClr val="bg1"/>
                </a:solidFill>
                <a:latin typeface="Lucida Console"/>
                <a:cs typeface="Lucida Console"/>
              </a:rPr>
              <a:t>0x2  0010</a:t>
            </a:r>
          </a:p>
          <a:p>
            <a:r>
              <a:rPr lang="en-US" sz="3200" dirty="0">
                <a:solidFill>
                  <a:schemeClr val="bg1"/>
                </a:solidFill>
                <a:latin typeface="Lucida Console"/>
                <a:cs typeface="Lucida Console"/>
              </a:rPr>
              <a:t>0x3  0011</a:t>
            </a:r>
          </a:p>
          <a:p>
            <a:r>
              <a:rPr lang="en-US" sz="3200" dirty="0">
                <a:solidFill>
                  <a:schemeClr val="bg1"/>
                </a:solidFill>
                <a:latin typeface="Lucida Console"/>
                <a:cs typeface="Lucida Console"/>
              </a:rPr>
              <a:t>0x4  0100</a:t>
            </a:r>
          </a:p>
          <a:p>
            <a:r>
              <a:rPr lang="en-US" sz="3200" dirty="0">
                <a:solidFill>
                  <a:schemeClr val="bg1"/>
                </a:solidFill>
                <a:latin typeface="Lucida Console"/>
                <a:cs typeface="Lucida Console"/>
              </a:rPr>
              <a:t>0x5  0101</a:t>
            </a:r>
          </a:p>
          <a:p>
            <a:r>
              <a:rPr lang="en-US" sz="3200" dirty="0">
                <a:solidFill>
                  <a:schemeClr val="bg1"/>
                </a:solidFill>
                <a:latin typeface="Lucida Console"/>
                <a:cs typeface="Lucida Console"/>
              </a:rPr>
              <a:t>0x6  0110</a:t>
            </a:r>
          </a:p>
          <a:p>
            <a:r>
              <a:rPr lang="en-US" sz="3200" dirty="0">
                <a:solidFill>
                  <a:schemeClr val="bg1"/>
                </a:solidFill>
                <a:latin typeface="Lucida Console"/>
                <a:cs typeface="Lucida Console"/>
              </a:rPr>
              <a:t>0x7  0111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25086" y="1354463"/>
            <a:ext cx="4140877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Lucida Console"/>
                <a:cs typeface="Lucida Console"/>
              </a:rPr>
              <a:t>Hex  Bits</a:t>
            </a:r>
          </a:p>
          <a:p>
            <a:r>
              <a:rPr lang="en-US" sz="3200" dirty="0">
                <a:solidFill>
                  <a:schemeClr val="bg1"/>
                </a:solidFill>
                <a:latin typeface="Lucida Console"/>
                <a:cs typeface="Lucida Console"/>
              </a:rPr>
              <a:t>0x8  ?    </a:t>
            </a:r>
          </a:p>
          <a:p>
            <a:r>
              <a:rPr lang="en-US" sz="3200" dirty="0">
                <a:solidFill>
                  <a:schemeClr val="bg1"/>
                </a:solidFill>
                <a:latin typeface="Lucida Console"/>
                <a:cs typeface="Lucida Console"/>
              </a:rPr>
              <a:t>0x9  ?</a:t>
            </a:r>
          </a:p>
          <a:p>
            <a:r>
              <a:rPr lang="en-US" sz="3200" dirty="0">
                <a:solidFill>
                  <a:schemeClr val="bg1"/>
                </a:solidFill>
                <a:latin typeface="Lucida Console"/>
                <a:cs typeface="Lucida Console"/>
              </a:rPr>
              <a:t>0xA  ?</a:t>
            </a:r>
          </a:p>
          <a:p>
            <a:r>
              <a:rPr lang="en-US" sz="3200" dirty="0">
                <a:solidFill>
                  <a:schemeClr val="bg1"/>
                </a:solidFill>
                <a:latin typeface="Lucida Console"/>
                <a:cs typeface="Lucida Console"/>
              </a:rPr>
              <a:t>0xB  ?</a:t>
            </a:r>
          </a:p>
          <a:p>
            <a:r>
              <a:rPr lang="en-US" sz="3200" dirty="0">
                <a:solidFill>
                  <a:schemeClr val="bg1"/>
                </a:solidFill>
                <a:latin typeface="Lucida Console"/>
                <a:cs typeface="Lucida Console"/>
              </a:rPr>
              <a:t>0xC  ?</a:t>
            </a:r>
          </a:p>
          <a:p>
            <a:r>
              <a:rPr lang="en-US" sz="3200" dirty="0">
                <a:solidFill>
                  <a:schemeClr val="bg1"/>
                </a:solidFill>
                <a:latin typeface="Lucida Console"/>
                <a:cs typeface="Lucida Console"/>
              </a:rPr>
              <a:t>0xD  ?</a:t>
            </a:r>
          </a:p>
          <a:p>
            <a:r>
              <a:rPr lang="en-US" sz="3200" dirty="0">
                <a:solidFill>
                  <a:schemeClr val="bg1"/>
                </a:solidFill>
                <a:latin typeface="Lucida Console"/>
                <a:cs typeface="Lucida Console"/>
              </a:rPr>
              <a:t>0xE  ?</a:t>
            </a:r>
          </a:p>
          <a:p>
            <a:r>
              <a:rPr lang="en-US" sz="3200" dirty="0">
                <a:solidFill>
                  <a:schemeClr val="bg1"/>
                </a:solidFill>
                <a:latin typeface="Lucida Console"/>
                <a:cs typeface="Lucida Console"/>
              </a:rPr>
              <a:t>0xF  ?</a:t>
            </a:r>
          </a:p>
          <a:p>
            <a:endParaRPr lang="en-US" sz="3200" dirty="0">
              <a:solidFill>
                <a:schemeClr val="bg1"/>
              </a:solidFill>
              <a:latin typeface="Lucida Console"/>
              <a:cs typeface="Lucida Console"/>
            </a:endParaRPr>
          </a:p>
          <a:p>
            <a:r>
              <a:rPr lang="en-US" sz="3200" dirty="0">
                <a:solidFill>
                  <a:schemeClr val="bg1"/>
                </a:solidFill>
                <a:latin typeface="Lucida Console"/>
                <a:cs typeface="Lucida Console"/>
              </a:rPr>
              <a:t>0x07 + 0x0C = ??</a:t>
            </a:r>
          </a:p>
        </p:txBody>
      </p:sp>
    </p:spTree>
    <p:extLst>
      <p:ext uri="{BB962C8B-B14F-4D97-AF65-F5344CB8AC3E}">
        <p14:creationId xmlns:p14="http://schemas.microsoft.com/office/powerpoint/2010/main" val="25612060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32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103859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810000" y="1359027"/>
            <a:ext cx="1233055" cy="4355974"/>
          </a:xfrm>
          <a:prstGeom prst="rect">
            <a:avLst/>
          </a:prstGeom>
          <a:solidFill>
            <a:schemeClr val="accent5"/>
          </a:solidFill>
          <a:ln w="12700" cmpd="sng">
            <a:solidFill>
              <a:schemeClr val="bg1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sz="18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Pointer Primer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36" y="1362075"/>
            <a:ext cx="4604354" cy="4972050"/>
          </a:xfrm>
        </p:spPr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x = 7;  (32b / 4B)</a:t>
            </a:r>
          </a:p>
          <a:p>
            <a:r>
              <a:rPr lang="en-US" dirty="0" err="1"/>
              <a:t>int</a:t>
            </a:r>
            <a:r>
              <a:rPr lang="en-US" dirty="0"/>
              <a:t> *p = &amp; x;</a:t>
            </a:r>
          </a:p>
          <a:p>
            <a:r>
              <a:rPr lang="en-US" dirty="0" err="1"/>
              <a:t>int</a:t>
            </a:r>
            <a:r>
              <a:rPr lang="en-US" dirty="0"/>
              <a:t> y = (</a:t>
            </a:r>
            <a:r>
              <a:rPr lang="en-US" dirty="0" err="1"/>
              <a:t>int</a:t>
            </a:r>
            <a:r>
              <a:rPr lang="en-US" dirty="0"/>
              <a:t>) p;</a:t>
            </a:r>
          </a:p>
          <a:p>
            <a:r>
              <a:rPr lang="en-US" dirty="0" err="1"/>
              <a:t>int</a:t>
            </a:r>
            <a:r>
              <a:rPr lang="en-US" dirty="0"/>
              <a:t> **</a:t>
            </a:r>
            <a:r>
              <a:rPr lang="en-US" dirty="0" err="1"/>
              <a:t>pp</a:t>
            </a:r>
            <a:r>
              <a:rPr lang="en-US" dirty="0"/>
              <a:t> = 0x4500;</a:t>
            </a:r>
          </a:p>
          <a:p>
            <a:endParaRPr lang="en-US" dirty="0"/>
          </a:p>
          <a:p>
            <a:r>
              <a:rPr lang="en-US" dirty="0"/>
              <a:t>Print:</a:t>
            </a:r>
          </a:p>
          <a:p>
            <a:r>
              <a:rPr lang="en-US" dirty="0"/>
              <a:t>x = ?,  &amp;x = ? </a:t>
            </a:r>
            <a:r>
              <a:rPr lang="en-US" dirty="0">
                <a:solidFill>
                  <a:srgbClr val="FF0000"/>
                </a:solidFill>
              </a:rPr>
              <a:t>(7, 4000)</a:t>
            </a:r>
          </a:p>
          <a:p>
            <a:r>
              <a:rPr lang="en-US" dirty="0"/>
              <a:t>*p = ?, p = ?  </a:t>
            </a:r>
            <a:r>
              <a:rPr lang="en-US" dirty="0">
                <a:solidFill>
                  <a:srgbClr val="FF0000"/>
                </a:solidFill>
              </a:rPr>
              <a:t>(7, 4000)</a:t>
            </a:r>
          </a:p>
          <a:p>
            <a:r>
              <a:rPr lang="en-US" dirty="0"/>
              <a:t>*y = ?, y = ? </a:t>
            </a:r>
            <a:r>
              <a:rPr lang="en-US" dirty="0">
                <a:solidFill>
                  <a:srgbClr val="FF0000"/>
                </a:solidFill>
              </a:rPr>
              <a:t>(7, 4000)</a:t>
            </a:r>
          </a:p>
          <a:p>
            <a:r>
              <a:rPr lang="en-US" dirty="0"/>
              <a:t>pp = ?, *pp = ?, **pp = ?, &amp;pp?  </a:t>
            </a:r>
            <a:r>
              <a:rPr lang="en-US" dirty="0">
                <a:solidFill>
                  <a:srgbClr val="FF0000"/>
                </a:solidFill>
              </a:rPr>
              <a:t>(4500, 4000, 7, 5500)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1" y="1772057"/>
            <a:ext cx="1191489" cy="369332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43055" y="1772057"/>
            <a:ext cx="1129145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0x4000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23856" y="2610257"/>
            <a:ext cx="1191489" cy="369332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0x4000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56910" y="2610257"/>
            <a:ext cx="1129145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0x4500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37711" y="3448457"/>
            <a:ext cx="1191489" cy="369332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0x4000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0765" y="3448457"/>
            <a:ext cx="1129145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0x5000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51566" y="4286657"/>
            <a:ext cx="1191489" cy="369332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0x4500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84620" y="4286657"/>
            <a:ext cx="1129145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0x5500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0" y="1359027"/>
            <a:ext cx="1233055" cy="4355974"/>
          </a:xfrm>
          <a:prstGeom prst="rect">
            <a:avLst/>
          </a:prstGeom>
          <a:solidFill>
            <a:schemeClr val="accent5"/>
          </a:solidFill>
          <a:ln w="12700" cmpd="sng">
            <a:solidFill>
              <a:schemeClr val="bg1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sz="18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1" y="1772057"/>
            <a:ext cx="1191489" cy="369332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71856" y="2610257"/>
            <a:ext cx="1191489" cy="369332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0x4000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85711" y="3448457"/>
            <a:ext cx="1191489" cy="369332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0x4000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99566" y="4286657"/>
            <a:ext cx="1191489" cy="369332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0x4500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49490" y="1524000"/>
            <a:ext cx="1129145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63345" y="2362200"/>
            <a:ext cx="1129145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77200" y="3263791"/>
            <a:ext cx="1129145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91055" y="4471323"/>
            <a:ext cx="1129145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latin typeface="Monaco"/>
                <a:cs typeface="Monaco"/>
              </a:rPr>
              <a:t>pp</a:t>
            </a: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cxnSp>
        <p:nvCxnSpPr>
          <p:cNvPr id="55" name="Curved Connector 54"/>
          <p:cNvCxnSpPr/>
          <p:nvPr/>
        </p:nvCxnSpPr>
        <p:spPr bwMode="auto">
          <a:xfrm flipH="1" flipV="1">
            <a:off x="8063345" y="2895600"/>
            <a:ext cx="27710" cy="1676400"/>
          </a:xfrm>
          <a:prstGeom prst="curvedConnector3">
            <a:avLst>
              <a:gd name="adj1" fmla="val -3055659"/>
            </a:avLst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68" name="Curved Connector 67"/>
          <p:cNvCxnSpPr/>
          <p:nvPr/>
        </p:nvCxnSpPr>
        <p:spPr bwMode="auto">
          <a:xfrm flipH="1" flipV="1">
            <a:off x="8049490" y="1905000"/>
            <a:ext cx="13855" cy="838200"/>
          </a:xfrm>
          <a:prstGeom prst="curvedConnector3">
            <a:avLst>
              <a:gd name="adj1" fmla="val -5219047"/>
            </a:avLst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8185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  <p:bldP spid="22" grpId="0" animBg="1"/>
      <p:bldP spid="24" grpId="0" animBg="1"/>
      <p:bldP spid="26" grpId="0" animBg="1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State: </a:t>
            </a:r>
            <a:r>
              <a:rPr lang="en-US" dirty="0">
                <a:solidFill>
                  <a:srgbClr val="FF0000"/>
                </a:solidFill>
              </a:rPr>
              <a:t>Process Address Space </a:t>
            </a:r>
            <a:r>
              <a:rPr lang="en-US" dirty="0"/>
              <a:t>(A Simple 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086" y="1540966"/>
            <a:ext cx="4403725" cy="3057525"/>
          </a:xfrm>
        </p:spPr>
        <p:txBody>
          <a:bodyPr/>
          <a:lstStyle/>
          <a:p>
            <a:r>
              <a:rPr lang="en-US" dirty="0"/>
              <a:t>Infinite recursive program</a:t>
            </a:r>
          </a:p>
          <a:p>
            <a:pPr lvl="1"/>
            <a:r>
              <a:rPr lang="en-US" dirty="0"/>
              <a:t>What will grow? Stack/heap?</a:t>
            </a:r>
          </a:p>
          <a:p>
            <a:pPr lvl="1"/>
            <a:r>
              <a:rPr lang="en-US" dirty="0"/>
              <a:t>High to low? Or low to high?</a:t>
            </a:r>
          </a:p>
          <a:p>
            <a:r>
              <a:rPr lang="en-US" dirty="0"/>
              <a:t>Run infinite </a:t>
            </a:r>
            <a:r>
              <a:rPr lang="en-US" dirty="0" err="1"/>
              <a:t>malloc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What will grow? Stack/heap?</a:t>
            </a:r>
          </a:p>
          <a:p>
            <a:pPr lvl="1"/>
            <a:r>
              <a:rPr lang="en-US" dirty="0"/>
              <a:t>High to low? Or low to high?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114800" y="4446930"/>
            <a:ext cx="2278952" cy="2415693"/>
            <a:chOff x="6591300" y="1588532"/>
            <a:chExt cx="2776857" cy="2971800"/>
          </a:xfrm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6591300" y="1752600"/>
              <a:ext cx="2209800" cy="2743200"/>
            </a:xfrm>
            <a:prstGeom prst="rect">
              <a:avLst/>
            </a:prstGeom>
            <a:solidFill>
              <a:srgbClr val="7E97AD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6591300" y="1752600"/>
              <a:ext cx="2209800" cy="762000"/>
            </a:xfrm>
            <a:prstGeom prst="rect">
              <a:avLst/>
            </a:prstGeom>
            <a:solidFill>
              <a:srgbClr val="646464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>
                  <a:solidFill>
                    <a:srgbClr val="000000"/>
                  </a:solidFill>
                  <a:latin typeface="Gill Sans"/>
                  <a:cs typeface="Gill Sans"/>
                </a:rPr>
                <a:t>Stack</a:t>
              </a: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591300" y="3962400"/>
              <a:ext cx="2209800" cy="533400"/>
            </a:xfrm>
            <a:prstGeom prst="rect">
              <a:avLst/>
            </a:prstGeom>
            <a:solidFill>
              <a:srgbClr val="CC8E6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>
                  <a:solidFill>
                    <a:srgbClr val="000000"/>
                  </a:solidFill>
                  <a:latin typeface="Gill Sans"/>
                  <a:cs typeface="Gill Sans"/>
                </a:rPr>
                <a:t>Code</a:t>
              </a:r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6591300" y="3124200"/>
              <a:ext cx="2209800" cy="83820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>
                  <a:solidFill>
                    <a:srgbClr val="000000"/>
                  </a:solidFill>
                  <a:latin typeface="Gill Sans"/>
                  <a:cs typeface="Gill Sans"/>
                </a:rPr>
                <a:t>Heap</a:t>
              </a:r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7429500" y="2514600"/>
              <a:ext cx="0" cy="3048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19" name="Line 10"/>
            <p:cNvSpPr>
              <a:spLocks noChangeShapeType="1"/>
            </p:cNvSpPr>
            <p:nvPr/>
          </p:nvSpPr>
          <p:spPr bwMode="auto">
            <a:xfrm>
              <a:off x="7886700" y="2819400"/>
              <a:ext cx="0" cy="3048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8801100" y="4191000"/>
              <a:ext cx="30008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8801100" y="1588532"/>
              <a:ext cx="56705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2</a:t>
              </a:r>
              <a:r>
                <a:rPr lang="en-US" sz="1800" b="0" kern="0" baseline="30000" dirty="0">
                  <a:solidFill>
                    <a:srgbClr val="000000"/>
                  </a:solidFill>
                  <a:latin typeface="Gill Sans"/>
                  <a:cs typeface="Gill Sans"/>
                </a:rPr>
                <a:t>n</a:t>
              </a:r>
              <a:r>
                <a:rPr lang="en-US" sz="18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-1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613981" y="3069729"/>
            <a:ext cx="3657600" cy="1323439"/>
          </a:xfrm>
          <a:prstGeom prst="rect">
            <a:avLst/>
          </a:prstGeom>
          <a:solidFill>
            <a:srgbClr val="E2AC00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while(true) {</a:t>
            </a:r>
            <a:b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</a:b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*p =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malloc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(4000);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( " %08x \n", p);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}</a:t>
            </a:r>
            <a:b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</a:br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1362075"/>
            <a:ext cx="3352800" cy="1569660"/>
          </a:xfrm>
          <a:prstGeom prst="rect">
            <a:avLst/>
          </a:prstGeom>
          <a:solidFill>
            <a:srgbClr val="CCFFCC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void f() {</a:t>
            </a:r>
            <a:b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</a:b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  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arr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[1000]; 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  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(“%08x ",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arr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  f();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}</a:t>
            </a:r>
            <a:b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</a:br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6517549" y="6436851"/>
            <a:ext cx="16021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Logical address</a:t>
            </a:r>
          </a:p>
        </p:txBody>
      </p:sp>
    </p:spTree>
    <p:extLst>
      <p:ext uri="{BB962C8B-B14F-4D97-AF65-F5344CB8AC3E}">
        <p14:creationId xmlns:p14="http://schemas.microsoft.com/office/powerpoint/2010/main" val="180960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Address space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6</a:t>
            </a:fld>
            <a:endParaRPr lang="en-US" dirty="0">
              <a:latin typeface="Arial Narro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18613" y="1320801"/>
            <a:ext cx="3591387" cy="660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(run </a:t>
            </a:r>
            <a:r>
              <a:rPr lang="en-US" dirty="0" err="1"/>
              <a:t>address.c</a:t>
            </a:r>
            <a:r>
              <a:rPr lang="en-US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276" y="1905000"/>
            <a:ext cx="8969553" cy="4832092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Monaco"/>
                <a:cs typeface="Monaco"/>
              </a:rPr>
              <a:t>#include &lt;</a:t>
            </a:r>
            <a:r>
              <a:rPr lang="en-US" sz="1400" dirty="0" err="1">
                <a:latin typeface="Monaco"/>
                <a:cs typeface="Monaco"/>
              </a:rPr>
              <a:t>stdio.h</a:t>
            </a:r>
            <a:r>
              <a:rPr lang="en-US" sz="1400" dirty="0">
                <a:latin typeface="Monaco"/>
                <a:cs typeface="Monaco"/>
              </a:rPr>
              <a:t>&gt;</a:t>
            </a:r>
          </a:p>
          <a:p>
            <a:r>
              <a:rPr lang="en-US" sz="1400" dirty="0">
                <a:latin typeface="Monaco"/>
                <a:cs typeface="Monaco"/>
              </a:rPr>
              <a:t>#include &lt;</a:t>
            </a:r>
            <a:r>
              <a:rPr lang="en-US" sz="1400" dirty="0" err="1">
                <a:latin typeface="Monaco"/>
                <a:cs typeface="Monaco"/>
              </a:rPr>
              <a:t>stdlib.h</a:t>
            </a:r>
            <a:r>
              <a:rPr lang="en-US" sz="1400" dirty="0">
                <a:latin typeface="Monaco"/>
                <a:cs typeface="Monaco"/>
              </a:rPr>
              <a:t>&gt;</a:t>
            </a:r>
          </a:p>
          <a:p>
            <a:endParaRPr lang="en-US" sz="1400" dirty="0">
              <a:latin typeface="Monaco"/>
              <a:cs typeface="Monaco"/>
            </a:endParaRPr>
          </a:p>
          <a:p>
            <a:r>
              <a:rPr lang="en-US" sz="1400" dirty="0" err="1">
                <a:latin typeface="Monaco"/>
                <a:cs typeface="Monaco"/>
              </a:rPr>
              <a:t>int</a:t>
            </a:r>
            <a:r>
              <a:rPr lang="en-US" sz="1400" dirty="0">
                <a:latin typeface="Monaco"/>
                <a:cs typeface="Monaco"/>
              </a:rPr>
              <a:t> </a:t>
            </a:r>
            <a:r>
              <a:rPr lang="en-US" sz="1400" dirty="0" err="1">
                <a:latin typeface="Monaco"/>
                <a:cs typeface="Monaco"/>
              </a:rPr>
              <a:t>globalVar</a:t>
            </a:r>
            <a:r>
              <a:rPr lang="en-US" sz="1400" dirty="0">
                <a:latin typeface="Monaco"/>
                <a:cs typeface="Monaco"/>
              </a:rPr>
              <a:t> = 10;</a:t>
            </a:r>
          </a:p>
          <a:p>
            <a:endParaRPr lang="en-US" sz="1400" dirty="0">
              <a:latin typeface="Monaco"/>
              <a:cs typeface="Monaco"/>
            </a:endParaRPr>
          </a:p>
          <a:p>
            <a:r>
              <a:rPr lang="en-US" sz="1400" dirty="0" err="1">
                <a:latin typeface="Monaco"/>
                <a:cs typeface="Monaco"/>
              </a:rPr>
              <a:t>int</a:t>
            </a:r>
            <a:r>
              <a:rPr lang="en-US" sz="1400" dirty="0">
                <a:latin typeface="Monaco"/>
                <a:cs typeface="Monaco"/>
              </a:rPr>
              <a:t> main()</a:t>
            </a:r>
          </a:p>
          <a:p>
            <a:r>
              <a:rPr lang="en-US" sz="1400" dirty="0">
                <a:latin typeface="Monaco"/>
                <a:cs typeface="Monaco"/>
              </a:rPr>
              <a:t>{</a:t>
            </a:r>
          </a:p>
          <a:p>
            <a:r>
              <a:rPr lang="en-US" sz="1400" dirty="0">
                <a:latin typeface="Monaco"/>
                <a:cs typeface="Monaco"/>
              </a:rPr>
              <a:t>  </a:t>
            </a:r>
            <a:r>
              <a:rPr lang="en-US" sz="1400" dirty="0" err="1">
                <a:latin typeface="Monaco"/>
                <a:cs typeface="Monaco"/>
              </a:rPr>
              <a:t>int</a:t>
            </a:r>
            <a:r>
              <a:rPr lang="en-US" sz="1400" dirty="0">
                <a:latin typeface="Monaco"/>
                <a:cs typeface="Monaco"/>
              </a:rPr>
              <a:t> </a:t>
            </a:r>
            <a:r>
              <a:rPr lang="en-US" sz="1400" dirty="0" err="1">
                <a:latin typeface="Monaco"/>
                <a:cs typeface="Monaco"/>
              </a:rPr>
              <a:t>localVar</a:t>
            </a:r>
            <a:r>
              <a:rPr lang="en-US" sz="1400" dirty="0">
                <a:latin typeface="Monaco"/>
                <a:cs typeface="Monaco"/>
              </a:rPr>
              <a:t>;</a:t>
            </a:r>
          </a:p>
          <a:p>
            <a:endParaRPr lang="en-US" sz="1400" dirty="0">
              <a:latin typeface="Monaco"/>
              <a:cs typeface="Monaco"/>
            </a:endParaRPr>
          </a:p>
          <a:p>
            <a:r>
              <a:rPr lang="en-US" sz="1400" dirty="0">
                <a:latin typeface="Monaco"/>
                <a:cs typeface="Monaco"/>
              </a:rPr>
              <a:t>  </a:t>
            </a:r>
            <a:r>
              <a:rPr lang="en-US" sz="1400" dirty="0" err="1">
                <a:latin typeface="Monaco"/>
                <a:cs typeface="Monaco"/>
              </a:rPr>
              <a:t>int</a:t>
            </a:r>
            <a:r>
              <a:rPr lang="en-US" sz="1400" dirty="0">
                <a:latin typeface="Monaco"/>
                <a:cs typeface="Monaco"/>
              </a:rPr>
              <a:t> *</a:t>
            </a:r>
            <a:r>
              <a:rPr lang="en-US" sz="1400" dirty="0" err="1">
                <a:latin typeface="Monaco"/>
                <a:cs typeface="Monaco"/>
              </a:rPr>
              <a:t>heapVar</a:t>
            </a:r>
            <a:r>
              <a:rPr lang="en-US" sz="1400" dirty="0">
                <a:latin typeface="Monaco"/>
                <a:cs typeface="Monaco"/>
              </a:rPr>
              <a:t> = </a:t>
            </a:r>
            <a:r>
              <a:rPr lang="en-US" sz="1400" dirty="0" err="1">
                <a:latin typeface="Monaco"/>
                <a:cs typeface="Monaco"/>
              </a:rPr>
              <a:t>malloc</a:t>
            </a:r>
            <a:r>
              <a:rPr lang="en-US" sz="1400" dirty="0">
                <a:latin typeface="Monaco"/>
                <a:cs typeface="Monaco"/>
              </a:rPr>
              <a:t>(4);</a:t>
            </a:r>
          </a:p>
          <a:p>
            <a:endParaRPr lang="en-US" sz="1400" dirty="0">
              <a:latin typeface="Monaco"/>
              <a:cs typeface="Monaco"/>
            </a:endParaRPr>
          </a:p>
          <a:p>
            <a:r>
              <a:rPr lang="en-US" sz="1400" dirty="0">
                <a:latin typeface="Monaco"/>
                <a:cs typeface="Monaco"/>
              </a:rPr>
              <a:t>  </a:t>
            </a:r>
            <a:r>
              <a:rPr lang="en-US" sz="1400" dirty="0" err="1">
                <a:latin typeface="Monaco"/>
                <a:cs typeface="Monaco"/>
              </a:rPr>
              <a:t>printf</a:t>
            </a:r>
            <a:r>
              <a:rPr lang="en-US" sz="1400" dirty="0">
                <a:latin typeface="Monaco"/>
                <a:cs typeface="Monaco"/>
              </a:rPr>
              <a:t>("\n variable </a:t>
            </a:r>
            <a:r>
              <a:rPr lang="en-US" sz="1400" dirty="0" err="1">
                <a:latin typeface="Monaco"/>
                <a:cs typeface="Monaco"/>
              </a:rPr>
              <a:t>localVar</a:t>
            </a:r>
            <a:r>
              <a:rPr lang="en-US" sz="1400" dirty="0">
                <a:latin typeface="Monaco"/>
                <a:cs typeface="Monaco"/>
              </a:rPr>
              <a:t>  is at %08x \n", &amp; </a:t>
            </a:r>
            <a:r>
              <a:rPr lang="en-US" sz="1400" dirty="0" err="1">
                <a:latin typeface="Monaco"/>
                <a:cs typeface="Monaco"/>
              </a:rPr>
              <a:t>localVar</a:t>
            </a:r>
            <a:r>
              <a:rPr lang="en-US" sz="1400" dirty="0">
                <a:latin typeface="Monaco"/>
                <a:cs typeface="Monaco"/>
              </a:rPr>
              <a:t>);</a:t>
            </a:r>
          </a:p>
          <a:p>
            <a:endParaRPr lang="en-US" sz="1400" dirty="0">
              <a:latin typeface="Monaco"/>
              <a:cs typeface="Monaco"/>
            </a:endParaRPr>
          </a:p>
          <a:p>
            <a:r>
              <a:rPr lang="en-US" sz="1400" dirty="0">
                <a:latin typeface="Monaco"/>
                <a:cs typeface="Monaco"/>
              </a:rPr>
              <a:t>  </a:t>
            </a:r>
            <a:r>
              <a:rPr lang="en-US" sz="1400" dirty="0" err="1">
                <a:latin typeface="Monaco"/>
                <a:cs typeface="Monaco"/>
              </a:rPr>
              <a:t>printf</a:t>
            </a:r>
            <a:r>
              <a:rPr lang="en-US" sz="1400" dirty="0">
                <a:latin typeface="Monaco"/>
                <a:cs typeface="Monaco"/>
              </a:rPr>
              <a:t>("\n variable </a:t>
            </a:r>
            <a:r>
              <a:rPr lang="en-US" sz="1400" dirty="0" err="1">
                <a:latin typeface="Monaco"/>
                <a:cs typeface="Monaco"/>
              </a:rPr>
              <a:t>heapVar</a:t>
            </a:r>
            <a:r>
              <a:rPr lang="en-US" sz="1400" dirty="0">
                <a:latin typeface="Monaco"/>
                <a:cs typeface="Monaco"/>
              </a:rPr>
              <a:t>   is at %08x \n", </a:t>
            </a:r>
            <a:r>
              <a:rPr lang="en-US" sz="1400" dirty="0" err="1">
                <a:latin typeface="Monaco"/>
                <a:cs typeface="Monaco"/>
              </a:rPr>
              <a:t>heapVar</a:t>
            </a:r>
            <a:r>
              <a:rPr lang="en-US" sz="1400" dirty="0">
                <a:latin typeface="Monaco"/>
                <a:cs typeface="Monaco"/>
              </a:rPr>
              <a:t>);</a:t>
            </a:r>
          </a:p>
          <a:p>
            <a:endParaRPr lang="en-US" sz="1400" dirty="0">
              <a:latin typeface="Monaco"/>
              <a:cs typeface="Monaco"/>
            </a:endParaRPr>
          </a:p>
          <a:p>
            <a:r>
              <a:rPr lang="en-US" sz="1400" dirty="0">
                <a:latin typeface="Monaco"/>
                <a:cs typeface="Monaco"/>
              </a:rPr>
              <a:t>  </a:t>
            </a:r>
            <a:r>
              <a:rPr lang="en-US" sz="1400" dirty="0" err="1">
                <a:latin typeface="Monaco"/>
                <a:cs typeface="Monaco"/>
              </a:rPr>
              <a:t>printf</a:t>
            </a:r>
            <a:r>
              <a:rPr lang="en-US" sz="1400" dirty="0">
                <a:latin typeface="Monaco"/>
                <a:cs typeface="Monaco"/>
              </a:rPr>
              <a:t>("\n variable </a:t>
            </a:r>
            <a:r>
              <a:rPr lang="en-US" sz="1400" dirty="0" err="1">
                <a:latin typeface="Monaco"/>
                <a:cs typeface="Monaco"/>
              </a:rPr>
              <a:t>globalVar</a:t>
            </a:r>
            <a:r>
              <a:rPr lang="en-US" sz="1400" dirty="0">
                <a:latin typeface="Monaco"/>
                <a:cs typeface="Monaco"/>
              </a:rPr>
              <a:t> is at %08x \n", &amp; </a:t>
            </a:r>
            <a:r>
              <a:rPr lang="en-US" sz="1400" dirty="0" err="1">
                <a:latin typeface="Monaco"/>
                <a:cs typeface="Monaco"/>
              </a:rPr>
              <a:t>globalVar</a:t>
            </a:r>
            <a:r>
              <a:rPr lang="en-US" sz="1400" dirty="0">
                <a:latin typeface="Monaco"/>
                <a:cs typeface="Monaco"/>
              </a:rPr>
              <a:t>);</a:t>
            </a:r>
          </a:p>
          <a:p>
            <a:endParaRPr lang="en-US" sz="1400" dirty="0">
              <a:latin typeface="Monaco"/>
              <a:cs typeface="Monaco"/>
            </a:endParaRPr>
          </a:p>
          <a:p>
            <a:r>
              <a:rPr lang="en-US" sz="1400" dirty="0">
                <a:latin typeface="Monaco"/>
                <a:cs typeface="Monaco"/>
              </a:rPr>
              <a:t>  </a:t>
            </a:r>
            <a:r>
              <a:rPr lang="en-US" sz="1400" dirty="0" err="1">
                <a:latin typeface="Monaco"/>
                <a:cs typeface="Monaco"/>
              </a:rPr>
              <a:t>printf</a:t>
            </a:r>
            <a:r>
              <a:rPr lang="en-US" sz="1400" dirty="0">
                <a:latin typeface="Monaco"/>
                <a:cs typeface="Monaco"/>
              </a:rPr>
              <a:t>("\n function main      is at %08x \n", main);</a:t>
            </a:r>
          </a:p>
          <a:p>
            <a:endParaRPr lang="en-US" sz="1400" dirty="0">
              <a:latin typeface="Monaco"/>
              <a:cs typeface="Monaco"/>
            </a:endParaRPr>
          </a:p>
          <a:p>
            <a:r>
              <a:rPr lang="is-IS" sz="1400" dirty="0">
                <a:latin typeface="Monaco"/>
                <a:cs typeface="Monaco"/>
              </a:rPr>
              <a:t>  return 0;</a:t>
            </a:r>
          </a:p>
          <a:p>
            <a:r>
              <a:rPr lang="is-IS" sz="1400" dirty="0">
                <a:latin typeface="Monaco"/>
                <a:cs typeface="Monaco"/>
              </a:rPr>
              <a:t>}</a:t>
            </a:r>
          </a:p>
          <a:p>
            <a:endParaRPr lang="en-US" sz="1400" dirty="0">
              <a:latin typeface="Monaco"/>
              <a:cs typeface="Monac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602102"/>
            <a:ext cx="4229100" cy="2246769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1</a:t>
            </a:r>
            <a:r>
              <a:rPr lang="en-US" sz="1400" baseline="30000" dirty="0">
                <a:solidFill>
                  <a:srgbClr val="000000"/>
                </a:solidFill>
                <a:latin typeface="Monaco"/>
                <a:cs typeface="Monaco"/>
              </a:rPr>
              <a:t>st</a:t>
            </a:r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run (a process)</a:t>
            </a:r>
          </a:p>
          <a:p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@ CSIL (linux3)</a:t>
            </a:r>
          </a:p>
          <a:p>
            <a:endParaRPr lang="en-US" sz="14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variable </a:t>
            </a:r>
            <a:r>
              <a:rPr lang="en-US" sz="1400" dirty="0" err="1">
                <a:solidFill>
                  <a:srgbClr val="000000"/>
                </a:solidFill>
                <a:latin typeface="Monaco"/>
                <a:cs typeface="Monaco"/>
              </a:rPr>
              <a:t>localVar</a:t>
            </a:r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 is at 7ee960a4 </a:t>
            </a:r>
          </a:p>
          <a:p>
            <a:endParaRPr lang="en-US" sz="14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variable </a:t>
            </a:r>
            <a:r>
              <a:rPr lang="en-US" sz="1400" dirty="0" err="1">
                <a:solidFill>
                  <a:srgbClr val="000000"/>
                </a:solidFill>
                <a:latin typeface="Monaco"/>
                <a:cs typeface="Monaco"/>
              </a:rPr>
              <a:t>heapVar</a:t>
            </a:r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  is at 0141e010 </a:t>
            </a:r>
          </a:p>
          <a:p>
            <a:endParaRPr lang="en-US" sz="14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variable </a:t>
            </a:r>
            <a:r>
              <a:rPr lang="en-US" sz="1400" dirty="0" err="1">
                <a:solidFill>
                  <a:srgbClr val="000000"/>
                </a:solidFill>
                <a:latin typeface="Monaco"/>
                <a:cs typeface="Monaco"/>
              </a:rPr>
              <a:t>globalVar</a:t>
            </a:r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is at 00601050 </a:t>
            </a:r>
          </a:p>
          <a:p>
            <a:endParaRPr lang="en-US" sz="14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function main      is at 004005c6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3048000"/>
            <a:ext cx="4229100" cy="2031325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Another run (a different process):</a:t>
            </a:r>
          </a:p>
          <a:p>
            <a:endParaRPr lang="en-US" sz="14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variable </a:t>
            </a:r>
            <a:r>
              <a:rPr lang="en-US" sz="1400" dirty="0" err="1">
                <a:solidFill>
                  <a:srgbClr val="000000"/>
                </a:solidFill>
                <a:latin typeface="Monaco"/>
                <a:cs typeface="Monaco"/>
              </a:rPr>
              <a:t>localVar</a:t>
            </a:r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 is at … </a:t>
            </a:r>
          </a:p>
          <a:p>
            <a:endParaRPr lang="en-US" sz="14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variable </a:t>
            </a:r>
            <a:r>
              <a:rPr lang="en-US" sz="1400" dirty="0" err="1">
                <a:solidFill>
                  <a:srgbClr val="000000"/>
                </a:solidFill>
                <a:latin typeface="Monaco"/>
                <a:cs typeface="Monaco"/>
              </a:rPr>
              <a:t>heapVar</a:t>
            </a:r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  is at … </a:t>
            </a:r>
          </a:p>
          <a:p>
            <a:endParaRPr lang="en-US" sz="14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variable </a:t>
            </a:r>
            <a:r>
              <a:rPr lang="en-US" sz="1400" dirty="0" err="1">
                <a:solidFill>
                  <a:srgbClr val="000000"/>
                </a:solidFill>
                <a:latin typeface="Monaco"/>
                <a:cs typeface="Monaco"/>
              </a:rPr>
              <a:t>globalVar</a:t>
            </a:r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is at 00601050 </a:t>
            </a:r>
          </a:p>
          <a:p>
            <a:endParaRPr lang="en-US" sz="14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function main      is at 004005c6 </a:t>
            </a:r>
          </a:p>
        </p:txBody>
      </p:sp>
      <p:sp>
        <p:nvSpPr>
          <p:cNvPr id="9" name="Right Arrow 8"/>
          <p:cNvSpPr/>
          <p:nvPr/>
        </p:nvSpPr>
        <p:spPr>
          <a:xfrm flipH="1">
            <a:off x="8530412" y="1908133"/>
            <a:ext cx="649417" cy="604800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0" name="Right Arrow 9"/>
          <p:cNvSpPr/>
          <p:nvPr/>
        </p:nvSpPr>
        <p:spPr>
          <a:xfrm flipH="1">
            <a:off x="8530412" y="4114800"/>
            <a:ext cx="649417" cy="604800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4360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Virtual memory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7</a:t>
            </a:fld>
            <a:endParaRPr lang="en-US" dirty="0">
              <a:latin typeface="Arial Narro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18613" y="1320800"/>
            <a:ext cx="8692460" cy="51337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err="1"/>
              <a:t>Wikipedia.org</a:t>
            </a:r>
            <a:r>
              <a:rPr lang="en-US" dirty="0"/>
              <a:t>: http://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Virtual_memory</a:t>
            </a:r>
            <a:endParaRPr lang="en-US" dirty="0"/>
          </a:p>
          <a:p>
            <a:r>
              <a:rPr lang="en-US" dirty="0"/>
              <a:t>In computing, virtual memory is a memory management technique that is implemented using both hardware and software. It maps memory addresses used by a program, called </a:t>
            </a:r>
            <a:r>
              <a:rPr lang="en-US" dirty="0">
                <a:solidFill>
                  <a:srgbClr val="FF0000"/>
                </a:solidFill>
              </a:rPr>
              <a:t>virtual addresses</a:t>
            </a:r>
            <a:r>
              <a:rPr lang="en-US" dirty="0"/>
              <a:t>, into </a:t>
            </a:r>
            <a:r>
              <a:rPr lang="en-US" dirty="0">
                <a:solidFill>
                  <a:srgbClr val="FF0000"/>
                </a:solidFill>
              </a:rPr>
              <a:t>physical addresses</a:t>
            </a:r>
            <a:r>
              <a:rPr lang="en-US" dirty="0"/>
              <a:t> in computer memory. Main storage as seen by a process or task appears as a </a:t>
            </a:r>
            <a:r>
              <a:rPr lang="en-US" dirty="0">
                <a:solidFill>
                  <a:srgbClr val="FF0000"/>
                </a:solidFill>
              </a:rPr>
              <a:t>contiguous address space</a:t>
            </a:r>
            <a:r>
              <a:rPr lang="en-US" dirty="0"/>
              <a:t> or collection of contiguous segments. The operating system manages virtual address spaces and the assignment of real memory to virtual memory. </a:t>
            </a:r>
            <a:r>
              <a:rPr lang="en-US" dirty="0">
                <a:solidFill>
                  <a:srgbClr val="FF0000"/>
                </a:solidFill>
              </a:rPr>
              <a:t>Address translation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hardware</a:t>
            </a:r>
            <a:r>
              <a:rPr lang="en-US" dirty="0"/>
              <a:t> in the CPU, often referred to as a memory management unit or </a:t>
            </a:r>
            <a:r>
              <a:rPr lang="en-US" dirty="0">
                <a:solidFill>
                  <a:srgbClr val="FF0000"/>
                </a:solidFill>
              </a:rPr>
              <a:t>MMU</a:t>
            </a:r>
            <a:r>
              <a:rPr lang="en-US" dirty="0"/>
              <a:t>, automatically translates virtual addresses to physical addresses.</a:t>
            </a:r>
          </a:p>
        </p:txBody>
      </p:sp>
    </p:spTree>
    <p:extLst>
      <p:ext uri="{BB962C8B-B14F-4D97-AF65-F5344CB8AC3E}">
        <p14:creationId xmlns:p14="http://schemas.microsoft.com/office/powerpoint/2010/main" val="579228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Process Address Space</a:t>
            </a:r>
            <a:endParaRPr lang="en-GB" dirty="0"/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4908457" y="1262063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4908457" y="2963863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4908457" y="3629025"/>
            <a:ext cx="2789237" cy="7239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4908458" y="4350808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4908457" y="2054225"/>
            <a:ext cx="2789237" cy="90646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flipV="1">
            <a:off x="6298578" y="3957638"/>
            <a:ext cx="1588" cy="3841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4908457" y="1719263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 flipV="1">
            <a:off x="6298578" y="2738438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6298578" y="2282825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4908457" y="6312958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4642822" y="653151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8055849" y="2108200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esp</a:t>
            </a: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 flipH="1">
            <a:off x="7749462" y="2279650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7917828" y="990600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 flipV="1">
            <a:off x="7765428" y="1257568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8109916" y="4173538"/>
            <a:ext cx="552052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brk</a:t>
            </a:r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 flipH="1">
            <a:off x="7725741" y="4340225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823" name="Text Box 31"/>
          <p:cNvSpPr txBox="1">
            <a:spLocks noChangeArrowheads="1"/>
          </p:cNvSpPr>
          <p:nvPr/>
        </p:nvSpPr>
        <p:spPr bwMode="auto">
          <a:xfrm>
            <a:off x="3796678" y="1595216"/>
            <a:ext cx="1111500" cy="268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0xc0000000</a:t>
            </a:r>
          </a:p>
        </p:txBody>
      </p:sp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3788741" y="6189452"/>
            <a:ext cx="1111500" cy="268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0x08048000</a:t>
            </a:r>
          </a:p>
        </p:txBody>
      </p:sp>
      <p:sp>
        <p:nvSpPr>
          <p:cNvPr id="33825" name="Text Box 33"/>
          <p:cNvSpPr txBox="1">
            <a:spLocks noChangeArrowheads="1"/>
          </p:cNvSpPr>
          <p:nvPr/>
        </p:nvSpPr>
        <p:spPr bwMode="auto">
          <a:xfrm>
            <a:off x="3815728" y="3498907"/>
            <a:ext cx="1111500" cy="268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4908457" y="5017558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4908457" y="5643033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28" name="AutoShape 36"/>
          <p:cNvSpPr>
            <a:spLocks/>
          </p:cNvSpPr>
          <p:nvPr/>
        </p:nvSpPr>
        <p:spPr bwMode="auto">
          <a:xfrm>
            <a:off x="7746378" y="5026025"/>
            <a:ext cx="76200" cy="1295400"/>
          </a:xfrm>
          <a:prstGeom prst="rightBrace">
            <a:avLst>
              <a:gd name="adj1" fmla="val 141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829" name="Text Box 37"/>
          <p:cNvSpPr txBox="1">
            <a:spLocks noChangeArrowheads="1"/>
          </p:cNvSpPr>
          <p:nvPr/>
        </p:nvSpPr>
        <p:spPr bwMode="auto">
          <a:xfrm>
            <a:off x="7898778" y="5010150"/>
            <a:ext cx="1149459" cy="1300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Loaded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from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the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executable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file</a:t>
            </a: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304800" y="1362075"/>
            <a:ext cx="36417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solidFill>
                  <a:srgbClr val="000000"/>
                </a:solidFill>
              </a:rPr>
              <a:t>Stack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Runtime stack (8MB limit)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E. g., local variables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Heap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Dynamically allocated storage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When call  </a:t>
            </a:r>
            <a:r>
              <a:rPr lang="en-US" sz="1800" dirty="0" err="1">
                <a:solidFill>
                  <a:srgbClr val="000000"/>
                </a:solidFill>
              </a:rPr>
              <a:t>malloc</a:t>
            </a:r>
            <a:r>
              <a:rPr lang="en-US" sz="1800" dirty="0">
                <a:solidFill>
                  <a:srgbClr val="000000"/>
                </a:solidFill>
              </a:rPr>
              <a:t>(), </a:t>
            </a:r>
            <a:r>
              <a:rPr lang="en-US" sz="1800" dirty="0" err="1">
                <a:solidFill>
                  <a:srgbClr val="000000"/>
                </a:solidFill>
              </a:rPr>
              <a:t>calloc</a:t>
            </a:r>
            <a:r>
              <a:rPr lang="en-US" sz="1800" dirty="0">
                <a:solidFill>
                  <a:srgbClr val="000000"/>
                </a:solidFill>
              </a:rPr>
              <a:t>(), new()</a:t>
            </a:r>
          </a:p>
          <a:p>
            <a:r>
              <a:rPr lang="en-US" sz="2000" dirty="0">
                <a:solidFill>
                  <a:srgbClr val="000000"/>
                </a:solidFill>
              </a:rPr>
              <a:t>Data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Statically allocated data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E.g., arrays &amp; strings declared in code</a:t>
            </a:r>
          </a:p>
          <a:p>
            <a:r>
              <a:rPr lang="en-US" sz="2000" dirty="0">
                <a:solidFill>
                  <a:srgbClr val="000000"/>
                </a:solidFill>
              </a:rPr>
              <a:t>Text/Code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Executable machine instructions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Read-only</a:t>
            </a:r>
          </a:p>
        </p:txBody>
      </p:sp>
    </p:spTree>
    <p:extLst>
      <p:ext uri="{BB962C8B-B14F-4D97-AF65-F5344CB8AC3E}">
        <p14:creationId xmlns:p14="http://schemas.microsoft.com/office/powerpoint/2010/main" val="4589549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Address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771525"/>
          </a:xfrm>
        </p:spPr>
        <p:txBody>
          <a:bodyPr/>
          <a:lstStyle/>
          <a:p>
            <a:r>
              <a:rPr lang="en-US" dirty="0"/>
              <a:t>This is enough …</a:t>
            </a:r>
          </a:p>
          <a:p>
            <a:r>
              <a:rPr lang="en-US" dirty="0"/>
              <a:t>Note: </a:t>
            </a:r>
          </a:p>
          <a:p>
            <a:pPr lvl="1"/>
            <a:r>
              <a:rPr lang="en-US" dirty="0"/>
              <a:t>Each process address range starts at 0 to 2</a:t>
            </a:r>
            <a:r>
              <a:rPr lang="en-US" baseline="30000" dirty="0"/>
              <a:t>n</a:t>
            </a:r>
            <a:r>
              <a:rPr lang="en-US" dirty="0"/>
              <a:t>-1</a:t>
            </a:r>
          </a:p>
          <a:p>
            <a:pPr lvl="1"/>
            <a:r>
              <a:rPr lang="en-US" dirty="0"/>
              <a:t>This is </a:t>
            </a:r>
            <a:r>
              <a:rPr lang="en-US" b="1" dirty="0">
                <a:solidFill>
                  <a:srgbClr val="FF0000"/>
                </a:solidFill>
              </a:rPr>
              <a:t>virtual/logical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address (</a:t>
            </a:r>
            <a:r>
              <a:rPr lang="en-US" b="1" dirty="0"/>
              <a:t>not</a:t>
            </a:r>
            <a:r>
              <a:rPr lang="en-US" dirty="0"/>
              <a:t> physical address)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76600" y="4033323"/>
            <a:ext cx="2278952" cy="2415693"/>
            <a:chOff x="6591300" y="1588532"/>
            <a:chExt cx="2776857" cy="297180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6591300" y="1752600"/>
              <a:ext cx="2209800" cy="2743200"/>
            </a:xfrm>
            <a:prstGeom prst="rect">
              <a:avLst/>
            </a:prstGeom>
            <a:solidFill>
              <a:srgbClr val="7E97AD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6591300" y="1752600"/>
              <a:ext cx="2209800" cy="762000"/>
            </a:xfrm>
            <a:prstGeom prst="rect">
              <a:avLst/>
            </a:prstGeom>
            <a:solidFill>
              <a:srgbClr val="646464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rgbClr val="000000"/>
                  </a:solidFill>
                  <a:latin typeface="Gill Sans"/>
                  <a:cs typeface="Gill Sans"/>
                </a:rPr>
                <a:t>Stack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6591300" y="3962400"/>
              <a:ext cx="2209800" cy="533400"/>
            </a:xfrm>
            <a:prstGeom prst="rect">
              <a:avLst/>
            </a:prstGeom>
            <a:solidFill>
              <a:srgbClr val="CC8E6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rgbClr val="000000"/>
                  </a:solidFill>
                  <a:latin typeface="Gill Sans"/>
                  <a:cs typeface="Gill Sans"/>
                </a:rPr>
                <a:t>Code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6591300" y="3124201"/>
              <a:ext cx="2209800" cy="53314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rgbClr val="000000"/>
                  </a:solidFill>
                  <a:latin typeface="Gill Sans"/>
                  <a:cs typeface="Gill Sans"/>
                </a:rPr>
                <a:t>Heap</a:t>
              </a:r>
              <a:r>
                <a:rPr lang="en-US" sz="18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 (</a:t>
              </a:r>
              <a:r>
                <a:rPr lang="en-US" sz="1800" b="0" kern="0" dirty="0" err="1">
                  <a:solidFill>
                    <a:srgbClr val="000000"/>
                  </a:solidFill>
                  <a:latin typeface="Gill Sans"/>
                  <a:cs typeface="Gill Sans"/>
                </a:rPr>
                <a:t>malloc</a:t>
              </a:r>
              <a:r>
                <a:rPr lang="en-US" sz="18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)</a:t>
              </a: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7429500" y="2514600"/>
              <a:ext cx="0" cy="3048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7886700" y="2819400"/>
              <a:ext cx="0" cy="3048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8801100" y="4191000"/>
              <a:ext cx="30008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8801100" y="1588532"/>
              <a:ext cx="56705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2</a:t>
              </a:r>
              <a:r>
                <a:rPr lang="en-US" sz="1800" b="0" kern="0" baseline="30000" dirty="0">
                  <a:solidFill>
                    <a:srgbClr val="000000"/>
                  </a:solidFill>
                  <a:latin typeface="Gill Sans"/>
                  <a:cs typeface="Gill Sans"/>
                </a:rPr>
                <a:t>n</a:t>
              </a:r>
              <a:r>
                <a:rPr lang="en-US" sz="18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-1</a:t>
              </a:r>
            </a:p>
          </p:txBody>
        </p:sp>
      </p:grp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276600" y="5715000"/>
            <a:ext cx="1813571" cy="228600"/>
          </a:xfrm>
          <a:prstGeom prst="rect">
            <a:avLst/>
          </a:prstGeom>
          <a:solidFill>
            <a:srgbClr val="96969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rgbClr val="000000"/>
                </a:solidFill>
                <a:latin typeface="Gill Sans"/>
                <a:cs typeface="Gill Sans"/>
              </a:rPr>
              <a:t>Data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(global </a:t>
            </a:r>
            <a:r>
              <a:rPr lang="en-US" sz="1800" b="0" kern="0" dirty="0" err="1">
                <a:solidFill>
                  <a:srgbClr val="000000"/>
                </a:solidFill>
                <a:latin typeface="Gill Sans"/>
                <a:cs typeface="Gill Sans"/>
              </a:rPr>
              <a:t>vars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E5335B7-5E86-5741-B0AE-4DB161DF63D4}"/>
              </a:ext>
            </a:extLst>
          </p:cNvPr>
          <p:cNvCxnSpPr>
            <a:cxnSpLocks/>
          </p:cNvCxnSpPr>
          <p:nvPr/>
        </p:nvCxnSpPr>
        <p:spPr>
          <a:xfrm>
            <a:off x="2971800" y="2895600"/>
            <a:ext cx="2118371" cy="1137723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3276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chemeClr val="tx1"/>
          </a:solidFill>
          <a:round/>
          <a:headEnd/>
          <a:tailEnd type="triangle" w="med" len="med"/>
        </a:ln>
        <a:effectLst/>
      </a:spPr>
      <a:bodyPr wrap="none" anchor="ctr"/>
      <a:lstStyle>
        <a:defPPr>
          <a:defRPr dirty="0">
            <a:latin typeface="Calibri" pitchFamily="34" charset="0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18053</TotalTime>
  <Words>2828</Words>
  <Application>Microsoft Macintosh PowerPoint</Application>
  <PresentationFormat>On-screen Show (4:3)</PresentationFormat>
  <Paragraphs>700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Arial</vt:lpstr>
      <vt:lpstr>Arial Narrow</vt:lpstr>
      <vt:lpstr>Calibri</vt:lpstr>
      <vt:lpstr>Courier New</vt:lpstr>
      <vt:lpstr>Gill Sans</vt:lpstr>
      <vt:lpstr>Lucida Console</vt:lpstr>
      <vt:lpstr>Lucida Grande</vt:lpstr>
      <vt:lpstr>Monaco</vt:lpstr>
      <vt:lpstr>Times New Roman</vt:lpstr>
      <vt:lpstr>Wingdings</vt:lpstr>
      <vt:lpstr>Wingdings 2</vt:lpstr>
      <vt:lpstr>template2007</vt:lpstr>
      <vt:lpstr>Horizon</vt:lpstr>
      <vt:lpstr>1_template2007</vt:lpstr>
      <vt:lpstr>2_template2007</vt:lpstr>
      <vt:lpstr>Memory Management   OSTEP Book (See Schedule Page) http://pages.cs.wisc.edu/~remzi/OSTEP/ Chapter 12-16 Address Spaces, Memory API, Address Translation, Segmentation   </vt:lpstr>
      <vt:lpstr>Intro to  Memory Management/Virtual Memory  Uniprogramming</vt:lpstr>
      <vt:lpstr>Why Study Memory Management</vt:lpstr>
      <vt:lpstr>C Pointer Primer</vt:lpstr>
      <vt:lpstr>Process State: Process Address Space (A Simple View)</vt:lpstr>
      <vt:lpstr>Process Address space</vt:lpstr>
      <vt:lpstr>Virtual memory</vt:lpstr>
      <vt:lpstr>Process Address Space</vt:lpstr>
      <vt:lpstr>Process Address Space</vt:lpstr>
      <vt:lpstr>Compiler</vt:lpstr>
      <vt:lpstr>Where are they in memory?</vt:lpstr>
      <vt:lpstr>Uniprogramming</vt:lpstr>
      <vt:lpstr>.</vt:lpstr>
      <vt:lpstr>Dynamic Relocation (Base and Bound)</vt:lpstr>
      <vt:lpstr>Dynamic Relocation  (BB: Base and Bound)</vt:lpstr>
      <vt:lpstr>Dynamic Relocation  (BB: Base and Bound)</vt:lpstr>
      <vt:lpstr>BB: How it works</vt:lpstr>
      <vt:lpstr>BB (view of a process)</vt:lpstr>
      <vt:lpstr>Base and Bound (Disadvantages)</vt:lpstr>
      <vt:lpstr>Base and Bound (Disadvantages)</vt:lpstr>
      <vt:lpstr>Analogies</vt:lpstr>
      <vt:lpstr>Internal vs. External Fragmentation</vt:lpstr>
      <vt:lpstr>BB: How it works</vt:lpstr>
      <vt:lpstr>Memory Management Unit (MMU)</vt:lpstr>
      <vt:lpstr>MMU (BB) Translation Algorithm</vt:lpstr>
      <vt:lpstr>Example</vt:lpstr>
      <vt:lpstr>Context switching</vt:lpstr>
      <vt:lpstr>BB Disadvantages</vt:lpstr>
      <vt:lpstr>BB Advantages [Read offline, if no time]</vt:lpstr>
      <vt:lpstr>BB Disadvantages</vt:lpstr>
      <vt:lpstr>Hexadecimal Primer ( for next time, do it at home)</vt:lpstr>
      <vt:lpstr>END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Junchen Jiang</cp:lastModifiedBy>
  <cp:revision>1789</cp:revision>
  <cp:lastPrinted>1999-09-20T15:19:18Z</cp:lastPrinted>
  <dcterms:created xsi:type="dcterms:W3CDTF">2011-01-05T23:13:38Z</dcterms:created>
  <dcterms:modified xsi:type="dcterms:W3CDTF">2020-05-05T01:05:06Z</dcterms:modified>
</cp:coreProperties>
</file>