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62" r:id="rId2"/>
  </p:sldMasterIdLst>
  <p:notesMasterIdLst>
    <p:notesMasterId r:id="rId47"/>
  </p:notesMasterIdLst>
  <p:handoutMasterIdLst>
    <p:handoutMasterId r:id="rId48"/>
  </p:handoutMasterIdLst>
  <p:sldIdLst>
    <p:sldId id="1327" r:id="rId3"/>
    <p:sldId id="1243" r:id="rId4"/>
    <p:sldId id="1220" r:id="rId5"/>
    <p:sldId id="1239" r:id="rId6"/>
    <p:sldId id="1225" r:id="rId7"/>
    <p:sldId id="1229" r:id="rId8"/>
    <p:sldId id="1230" r:id="rId9"/>
    <p:sldId id="1231" r:id="rId10"/>
    <p:sldId id="1232" r:id="rId11"/>
    <p:sldId id="1233" r:id="rId12"/>
    <p:sldId id="1246" r:id="rId13"/>
    <p:sldId id="1296" r:id="rId14"/>
    <p:sldId id="1366" r:id="rId15"/>
    <p:sldId id="1295" r:id="rId16"/>
    <p:sldId id="1254" r:id="rId17"/>
    <p:sldId id="1255" r:id="rId18"/>
    <p:sldId id="1256" r:id="rId19"/>
    <p:sldId id="1297" r:id="rId20"/>
    <p:sldId id="1257" r:id="rId21"/>
    <p:sldId id="1365" r:id="rId22"/>
    <p:sldId id="1258" r:id="rId23"/>
    <p:sldId id="1259" r:id="rId24"/>
    <p:sldId id="1298" r:id="rId25"/>
    <p:sldId id="1260" r:id="rId26"/>
    <p:sldId id="1261" r:id="rId27"/>
    <p:sldId id="1262" r:id="rId28"/>
    <p:sldId id="1294" r:id="rId29"/>
    <p:sldId id="1336" r:id="rId30"/>
    <p:sldId id="1341" r:id="rId31"/>
    <p:sldId id="1342" r:id="rId32"/>
    <p:sldId id="1343" r:id="rId33"/>
    <p:sldId id="1344" r:id="rId34"/>
    <p:sldId id="1345" r:id="rId35"/>
    <p:sldId id="1346" r:id="rId36"/>
    <p:sldId id="1347" r:id="rId37"/>
    <p:sldId id="1348" r:id="rId38"/>
    <p:sldId id="1349" r:id="rId39"/>
    <p:sldId id="1350" r:id="rId40"/>
    <p:sldId id="1351" r:id="rId41"/>
    <p:sldId id="1352" r:id="rId42"/>
    <p:sldId id="1353" r:id="rId43"/>
    <p:sldId id="1354" r:id="rId44"/>
    <p:sldId id="1355" r:id="rId45"/>
    <p:sldId id="1364" r:id="rId46"/>
  </p:sldIdLst>
  <p:sldSz cx="9144000" cy="6858000" type="screen4x3"/>
  <p:notesSz cx="7302500" cy="9586913"/>
  <p:custDataLst>
    <p:tags r:id="rId49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19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F5CD"/>
    <a:srgbClr val="990000"/>
    <a:srgbClr val="D5F1CF"/>
    <a:srgbClr val="F1C7C7"/>
    <a:srgbClr val="E9E1C9"/>
    <a:srgbClr val="F6F5BD"/>
    <a:srgbClr val="DED8C4"/>
    <a:srgbClr val="E7DDBB"/>
    <a:srgbClr val="DDCE9F"/>
    <a:srgbClr val="E2A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290" autoAdjust="0"/>
    <p:restoredTop sz="93794" autoAdjust="0"/>
  </p:normalViewPr>
  <p:slideViewPr>
    <p:cSldViewPr snapToObjects="1">
      <p:cViewPr varScale="1">
        <p:scale>
          <a:sx n="90" d="100"/>
          <a:sy n="90" d="100"/>
        </p:scale>
        <p:origin x="704" y="192"/>
      </p:cViewPr>
      <p:guideLst>
        <p:guide orient="horz" pos="4319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notesMaster" Target="notesMasters/notesMaster1.xml"/><Relationship Id="rId50" Type="http://schemas.openxmlformats.org/officeDocument/2006/relationships/presProps" Target="presProp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handoutMaster" Target="handoutMasters/handoutMaster1.xml"/><Relationship Id="rId8" Type="http://schemas.openxmlformats.org/officeDocument/2006/relationships/slide" Target="slides/slide6.xml"/><Relationship Id="rId51" Type="http://schemas.openxmlformats.org/officeDocument/2006/relationships/viewProps" Target="viewProps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5310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032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“Which</a:t>
            </a:r>
            <a:r>
              <a:rPr lang="en-US" baseline="0" dirty="0"/>
              <a:t> one is first” </a:t>
            </a:r>
            <a:r>
              <a:rPr lang="en-US" baseline="0" dirty="0">
                <a:sym typeface="Wingdings"/>
              </a:rPr>
              <a:t> </a:t>
            </a:r>
          </a:p>
          <a:p>
            <a:r>
              <a:rPr lang="en-US" dirty="0"/>
              <a:t>For</a:t>
            </a:r>
            <a:r>
              <a:rPr lang="en-US" baseline="0" dirty="0"/>
              <a:t> all of these little code snippets in Chapter 8, there is no reason why you shouldn’t try creating and running a program that contains that code.</a:t>
            </a:r>
          </a:p>
          <a:p>
            <a:r>
              <a:rPr lang="en-US" baseline="0" dirty="0"/>
              <a:t>Its easy!</a:t>
            </a:r>
          </a:p>
          <a:p>
            <a:r>
              <a:rPr lang="en-US" baseline="0" dirty="0"/>
              <a:t>Here’s how ….</a:t>
            </a:r>
          </a:p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9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9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9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0605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0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0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1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r>
              <a:rPr lang="en-US" dirty="0"/>
              <a:t>INIT process has</a:t>
            </a:r>
            <a:r>
              <a:rPr lang="en-US" baseline="0" dirty="0"/>
              <a:t> a PID of 1 and is created during system initialization</a:t>
            </a:r>
            <a:endParaRPr 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20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0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Feof</a:t>
            </a:r>
            <a:r>
              <a:rPr lang="en-US" dirty="0"/>
              <a:t>: test for end of file indicator on a stream</a:t>
            </a: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1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1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5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4034" name="Text Box 2"/>
          <p:cNvSpPr txBox="1">
            <a:spLocks noChangeArrowheads="1"/>
          </p:cNvSpPr>
          <p:nvPr/>
        </p:nvSpPr>
        <p:spPr bwMode="auto">
          <a:xfrm>
            <a:off x="1266211" y="725993"/>
            <a:ext cx="4773249" cy="358082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4035" name="Rectangle 3"/>
          <p:cNvSpPr txBox="1">
            <a:spLocks noGrp="1" noChangeArrowheads="1"/>
          </p:cNvSpPr>
          <p:nvPr>
            <p:ph type="body"/>
          </p:nvPr>
        </p:nvSpPr>
        <p:spPr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82" name="Text Box 2"/>
          <p:cNvSpPr txBox="1">
            <a:spLocks noChangeArrowheads="1"/>
          </p:cNvSpPr>
          <p:nvPr/>
        </p:nvSpPr>
        <p:spPr bwMode="auto">
          <a:xfrm>
            <a:off x="1266211" y="725993"/>
            <a:ext cx="4773249" cy="358082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6083" name="Rectangle 3"/>
          <p:cNvSpPr txBox="1">
            <a:spLocks noGrp="1" noChangeArrowheads="1"/>
          </p:cNvSpPr>
          <p:nvPr>
            <p:ph type="body"/>
          </p:nvPr>
        </p:nvSpPr>
        <p:spPr>
          <a:ln/>
        </p:spPr>
        <p:txBody>
          <a:bodyPr wrap="none" anchor="ctr"/>
          <a:lstStyle/>
          <a:p>
            <a:r>
              <a:rPr lang="en-US" dirty="0" err="1"/>
              <a:t>Ulimit</a:t>
            </a:r>
            <a:r>
              <a:rPr lang="en-US" baseline="0" dirty="0"/>
              <a:t> –u </a:t>
            </a:r>
            <a:r>
              <a:rPr lang="en-US" baseline="0" dirty="0">
                <a:sym typeface="Wingdings"/>
              </a:rPr>
              <a:t> 709 on my Mac</a:t>
            </a:r>
            <a:endParaRPr lang="en-US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8130" name="Text Box 2"/>
          <p:cNvSpPr txBox="1">
            <a:spLocks noChangeArrowheads="1"/>
          </p:cNvSpPr>
          <p:nvPr/>
        </p:nvSpPr>
        <p:spPr bwMode="auto">
          <a:xfrm>
            <a:off x="1266211" y="725993"/>
            <a:ext cx="4773249" cy="358082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8131" name="Rectangle 3"/>
          <p:cNvSpPr txBox="1">
            <a:spLocks noGrp="1" noChangeArrowheads="1"/>
          </p:cNvSpPr>
          <p:nvPr>
            <p:ph type="body"/>
          </p:nvPr>
        </p:nvSpPr>
        <p:spPr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0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8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8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9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0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0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1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1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2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2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6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5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5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6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6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8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8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9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9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0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0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1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1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2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2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9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9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0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4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5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 that order cannot be known for sure.</a:t>
            </a:r>
          </a:p>
          <a:p>
            <a:r>
              <a:rPr lang="en-US" dirty="0"/>
              <a:t>Adding print statements may change the order </a:t>
            </a:r>
            <a:r>
              <a:rPr lang="en-US" dirty="0">
                <a:sym typeface="Wingdings"/>
              </a:rPr>
              <a:t></a:t>
            </a:r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6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6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7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Wait for specific ones, in reverse order..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9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8557755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051274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327941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08201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785329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19558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4753526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4618539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1258592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6033387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7170644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8355262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07375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>
              <a:solidFill>
                <a:srgbClr val="990000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6858000" y="0"/>
            <a:ext cx="2269435" cy="474338"/>
          </a:xfrm>
          <a:prstGeom prst="rect">
            <a:avLst/>
          </a:prstGeom>
        </p:spPr>
      </p:pic>
      <p:sp>
        <p:nvSpPr>
          <p:cNvPr id="10" name="TextBox 9"/>
          <p:cNvSpPr txBox="1"/>
          <p:nvPr userDrawn="1"/>
        </p:nvSpPr>
        <p:spPr>
          <a:xfrm>
            <a:off x="-25648" y="6553200"/>
            <a:ext cx="12993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990000"/>
                </a:solidFill>
              </a:rPr>
              <a:t>CMSC 15400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rgbClr val="FFFFFF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lang="en-US" sz="1000" smtClean="0">
                <a:solidFill>
                  <a:srgbClr val="990000"/>
                </a:solidFill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>
              <a:solidFill>
                <a:srgbClr val="990000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6858000" y="0"/>
            <a:ext cx="2269435" cy="474338"/>
          </a:xfrm>
          <a:prstGeom prst="rect">
            <a:avLst/>
          </a:prstGeom>
        </p:spPr>
      </p:pic>
      <p:sp>
        <p:nvSpPr>
          <p:cNvPr id="10" name="TextBox 9"/>
          <p:cNvSpPr txBox="1"/>
          <p:nvPr userDrawn="1"/>
        </p:nvSpPr>
        <p:spPr>
          <a:xfrm>
            <a:off x="-25648" y="6553200"/>
            <a:ext cx="12993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990000"/>
                </a:solidFill>
              </a:rPr>
              <a:t>CMSC 15400</a:t>
            </a:r>
          </a:p>
        </p:txBody>
      </p:sp>
    </p:spTree>
    <p:extLst>
      <p:ext uri="{BB962C8B-B14F-4D97-AF65-F5344CB8AC3E}">
        <p14:creationId xmlns:p14="http://schemas.microsoft.com/office/powerpoint/2010/main" val="362350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csapp.cs.cmu.edu/public/waside/waside-graphs.pdf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772400" cy="1806437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EXTRA SLIDES</a:t>
            </a:r>
            <a:br>
              <a:rPr lang="en-US" dirty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fork, </a:t>
            </a:r>
            <a:r>
              <a:rPr lang="en-US" dirty="0" err="1">
                <a:solidFill>
                  <a:schemeClr val="bg1"/>
                </a:solidFill>
              </a:rPr>
              <a:t>execve</a:t>
            </a:r>
            <a:r>
              <a:rPr lang="en-US" dirty="0">
                <a:solidFill>
                  <a:schemeClr val="bg1"/>
                </a:solidFill>
              </a:rPr>
              <a:t>, wait, </a:t>
            </a:r>
            <a:r>
              <a:rPr lang="en-US" dirty="0" err="1">
                <a:solidFill>
                  <a:schemeClr val="bg1"/>
                </a:solidFill>
              </a:rPr>
              <a:t>waitpid</a:t>
            </a:r>
            <a:r>
              <a:rPr lang="en-US" dirty="0">
                <a:solidFill>
                  <a:schemeClr val="bg1"/>
                </a:solidFill>
              </a:rPr>
              <a:t>, shells, background jobs,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(from the book and CMU slides)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42390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81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81000"/>
            <a:ext cx="8610600" cy="573088"/>
          </a:xfrm>
        </p:spPr>
        <p:txBody>
          <a:bodyPr/>
          <a:lstStyle/>
          <a:p>
            <a:r>
              <a:rPr lang="en-US" sz="3400" dirty="0" err="1">
                <a:latin typeface="Courier New" pitchFamily="49" charset="0"/>
              </a:rPr>
              <a:t>execve</a:t>
            </a:r>
            <a:r>
              <a:rPr lang="en-US" sz="3400" dirty="0">
                <a:latin typeface="Courier" pitchFamily="49" charset="0"/>
              </a:rPr>
              <a:t>:</a:t>
            </a:r>
            <a:r>
              <a:rPr lang="en-US" sz="3400" dirty="0"/>
              <a:t> Loading and Running Programs</a:t>
            </a:r>
          </a:p>
        </p:txBody>
      </p:sp>
      <p:sp>
        <p:nvSpPr>
          <p:cNvPr id="503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066800"/>
            <a:ext cx="5334000" cy="5410200"/>
          </a:xfrm>
        </p:spPr>
        <p:txBody>
          <a:bodyPr/>
          <a:lstStyle/>
          <a:p>
            <a:r>
              <a:rPr lang="en-US" sz="2000" dirty="0" err="1">
                <a:latin typeface="Courier New"/>
                <a:cs typeface="Courier New"/>
              </a:rPr>
              <a:t>int</a:t>
            </a:r>
            <a:r>
              <a:rPr lang="en-US" sz="2000" dirty="0">
                <a:latin typeface="Courier New"/>
                <a:cs typeface="Courier New"/>
              </a:rPr>
              <a:t> </a:t>
            </a:r>
            <a:r>
              <a:rPr lang="en-US" sz="2000" dirty="0" err="1">
                <a:latin typeface="Courier New"/>
                <a:cs typeface="Courier New"/>
              </a:rPr>
              <a:t>execve</a:t>
            </a:r>
            <a:r>
              <a:rPr lang="en-US" sz="2000" dirty="0">
                <a:latin typeface="Courier New"/>
                <a:cs typeface="Courier New"/>
              </a:rPr>
              <a:t>(</a:t>
            </a:r>
            <a:br>
              <a:rPr lang="en-US" sz="2000" dirty="0">
                <a:latin typeface="Courier New"/>
                <a:cs typeface="Courier New"/>
              </a:rPr>
            </a:br>
            <a:r>
              <a:rPr lang="en-US" sz="2000" dirty="0">
                <a:latin typeface="Courier New"/>
                <a:cs typeface="Courier New"/>
              </a:rPr>
              <a:t>  char *filename, </a:t>
            </a:r>
            <a:br>
              <a:rPr lang="en-US" sz="2000" dirty="0">
                <a:latin typeface="Courier New"/>
                <a:cs typeface="Courier New"/>
              </a:rPr>
            </a:br>
            <a:r>
              <a:rPr lang="en-US" sz="2000" dirty="0">
                <a:latin typeface="Courier New"/>
                <a:cs typeface="Courier New"/>
              </a:rPr>
              <a:t>  char *</a:t>
            </a:r>
            <a:r>
              <a:rPr lang="en-US" sz="2000" dirty="0" err="1">
                <a:latin typeface="Courier New"/>
                <a:cs typeface="Courier New"/>
              </a:rPr>
              <a:t>argv</a:t>
            </a:r>
            <a:r>
              <a:rPr lang="en-US" sz="2000" dirty="0">
                <a:latin typeface="Courier New"/>
                <a:cs typeface="Courier New"/>
              </a:rPr>
              <a:t>[], </a:t>
            </a:r>
            <a:br>
              <a:rPr lang="en-US" sz="2000" dirty="0">
                <a:latin typeface="Courier New"/>
                <a:cs typeface="Courier New"/>
              </a:rPr>
            </a:br>
            <a:r>
              <a:rPr lang="en-US" sz="2000" dirty="0">
                <a:latin typeface="Courier New"/>
                <a:cs typeface="Courier New"/>
              </a:rPr>
              <a:t>  char *</a:t>
            </a:r>
            <a:r>
              <a:rPr lang="en-US" sz="2000" dirty="0" err="1">
                <a:latin typeface="Courier New"/>
                <a:cs typeface="Courier New"/>
              </a:rPr>
              <a:t>envp</a:t>
            </a:r>
            <a:r>
              <a:rPr lang="en-US" sz="2000" dirty="0">
                <a:latin typeface="Courier New"/>
                <a:cs typeface="Courier New"/>
              </a:rPr>
              <a:t>[]</a:t>
            </a:r>
            <a:br>
              <a:rPr lang="en-US" sz="2000" dirty="0">
                <a:latin typeface="Courier New"/>
                <a:cs typeface="Courier New"/>
              </a:rPr>
            </a:br>
            <a:r>
              <a:rPr lang="en-US" sz="2000" dirty="0">
                <a:latin typeface="Courier New"/>
                <a:cs typeface="Courier New"/>
              </a:rPr>
              <a:t>)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Loads and runs in current process:</a:t>
            </a:r>
          </a:p>
          <a:p>
            <a:pPr lvl="1"/>
            <a:r>
              <a:rPr lang="en-US" dirty="0"/>
              <a:t>Executable </a:t>
            </a:r>
            <a:r>
              <a:rPr lang="en-US" b="1" dirty="0">
                <a:latin typeface="Courier New" pitchFamily="49" charset="0"/>
                <a:ea typeface="+mn-ea"/>
                <a:cs typeface="+mn-cs"/>
              </a:rPr>
              <a:t>filename</a:t>
            </a:r>
          </a:p>
          <a:p>
            <a:pPr lvl="1"/>
            <a:r>
              <a:rPr lang="en-US" dirty="0"/>
              <a:t>With argument list </a:t>
            </a:r>
            <a:r>
              <a:rPr lang="en-US" b="1" dirty="0" err="1">
                <a:latin typeface="Courier New" pitchFamily="49" charset="0"/>
                <a:ea typeface="+mn-ea"/>
                <a:cs typeface="+mn-cs"/>
              </a:rPr>
              <a:t>argv</a:t>
            </a:r>
            <a:endParaRPr lang="en-US" b="1" dirty="0">
              <a:latin typeface="Courier New" pitchFamily="49" charset="0"/>
              <a:ea typeface="+mn-ea"/>
              <a:cs typeface="+mn-cs"/>
            </a:endParaRPr>
          </a:p>
          <a:p>
            <a:pPr lvl="1"/>
            <a:r>
              <a:rPr lang="en-US" dirty="0"/>
              <a:t>And environment variable </a:t>
            </a:r>
            <a:r>
              <a:rPr lang="en-US" dirty="0">
                <a:latin typeface="Calibri"/>
                <a:ea typeface="+mn-ea"/>
                <a:cs typeface="Calibri"/>
              </a:rPr>
              <a:t>list</a:t>
            </a:r>
            <a:r>
              <a:rPr lang="en-US" b="1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en-US" b="1" dirty="0" err="1">
                <a:latin typeface="Courier New" pitchFamily="49" charset="0"/>
                <a:ea typeface="+mn-ea"/>
                <a:cs typeface="+mn-cs"/>
              </a:rPr>
              <a:t>envp</a:t>
            </a:r>
            <a:endParaRPr lang="en-US" b="1" dirty="0">
              <a:latin typeface="Courier New" pitchFamily="49" charset="0"/>
              <a:ea typeface="+mn-ea"/>
              <a:cs typeface="+mn-cs"/>
            </a:endParaRPr>
          </a:p>
          <a:p>
            <a:r>
              <a:rPr lang="en-US" dirty="0"/>
              <a:t>Does not return (unless error)</a:t>
            </a:r>
          </a:p>
        </p:txBody>
      </p:sp>
      <p:sp>
        <p:nvSpPr>
          <p:cNvPr id="28" name="Rectangle 23"/>
          <p:cNvSpPr>
            <a:spLocks noChangeArrowheads="1"/>
          </p:cNvSpPr>
          <p:nvPr/>
        </p:nvSpPr>
        <p:spPr bwMode="auto">
          <a:xfrm>
            <a:off x="4376860" y="2590800"/>
            <a:ext cx="1797050" cy="304800"/>
          </a:xfrm>
          <a:prstGeom prst="rect">
            <a:avLst/>
          </a:prstGeom>
          <a:solidFill>
            <a:srgbClr val="D5F1CF"/>
          </a:solidFill>
          <a:ln w="28575">
            <a:solidFill>
              <a:srgbClr val="00CC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800" b="0" dirty="0" err="1">
                <a:latin typeface="Calibri" pitchFamily="34" charset="0"/>
              </a:rPr>
              <a:t>envp</a:t>
            </a:r>
            <a:r>
              <a:rPr lang="en-US" sz="1800" b="0" dirty="0">
                <a:latin typeface="Calibri" pitchFamily="34" charset="0"/>
              </a:rPr>
              <a:t>[n] = NULL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9" name="Rectangle 23"/>
          <p:cNvSpPr>
            <a:spLocks noChangeArrowheads="1"/>
          </p:cNvSpPr>
          <p:nvPr/>
        </p:nvSpPr>
        <p:spPr bwMode="auto">
          <a:xfrm>
            <a:off x="4376860" y="2895600"/>
            <a:ext cx="1797050" cy="304800"/>
          </a:xfrm>
          <a:prstGeom prst="rect">
            <a:avLst/>
          </a:prstGeom>
          <a:solidFill>
            <a:srgbClr val="D5F1CF"/>
          </a:solidFill>
          <a:ln w="28575">
            <a:solidFill>
              <a:srgbClr val="00CC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800" b="0" dirty="0" err="1">
                <a:latin typeface="Calibri" pitchFamily="34" charset="0"/>
              </a:rPr>
              <a:t>envp</a:t>
            </a:r>
            <a:r>
              <a:rPr lang="en-US" sz="1800" b="0" dirty="0">
                <a:latin typeface="Calibri" pitchFamily="34" charset="0"/>
              </a:rPr>
              <a:t>[n-1]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0" name="Rectangle 23"/>
          <p:cNvSpPr>
            <a:spLocks noChangeArrowheads="1"/>
          </p:cNvSpPr>
          <p:nvPr/>
        </p:nvSpPr>
        <p:spPr bwMode="auto">
          <a:xfrm>
            <a:off x="4376860" y="3505200"/>
            <a:ext cx="1797050" cy="304800"/>
          </a:xfrm>
          <a:prstGeom prst="rect">
            <a:avLst/>
          </a:prstGeom>
          <a:solidFill>
            <a:srgbClr val="D5F1CF"/>
          </a:solidFill>
          <a:ln w="28575">
            <a:solidFill>
              <a:srgbClr val="00CC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800" b="0" dirty="0" err="1">
                <a:latin typeface="Calibri" pitchFamily="34" charset="0"/>
              </a:rPr>
              <a:t>envp</a:t>
            </a:r>
            <a:r>
              <a:rPr lang="en-US" sz="1800" b="0" dirty="0">
                <a:latin typeface="Calibri" pitchFamily="34" charset="0"/>
              </a:rPr>
              <a:t>[0]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1" name="Rectangle 23"/>
          <p:cNvSpPr>
            <a:spLocks noChangeArrowheads="1"/>
          </p:cNvSpPr>
          <p:nvPr/>
        </p:nvSpPr>
        <p:spPr bwMode="auto">
          <a:xfrm>
            <a:off x="4376860" y="3200400"/>
            <a:ext cx="1797050" cy="304800"/>
          </a:xfrm>
          <a:prstGeom prst="rect">
            <a:avLst/>
          </a:prstGeom>
          <a:solidFill>
            <a:srgbClr val="D5F1CF"/>
          </a:solidFill>
          <a:ln w="28575">
            <a:solidFill>
              <a:srgbClr val="00CC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800" b="0" dirty="0">
                <a:latin typeface="Calibri" pitchFamily="34" charset="0"/>
              </a:rPr>
              <a:t>…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2" name="Rectangle 23"/>
          <p:cNvSpPr>
            <a:spLocks noChangeArrowheads="1"/>
          </p:cNvSpPr>
          <p:nvPr/>
        </p:nvSpPr>
        <p:spPr bwMode="auto">
          <a:xfrm>
            <a:off x="4376860" y="109987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800" b="0" dirty="0" err="1">
                <a:latin typeface="Calibri" pitchFamily="34" charset="0"/>
              </a:rPr>
              <a:t>argv</a:t>
            </a:r>
            <a:r>
              <a:rPr lang="en-US" sz="1800" b="0" dirty="0">
                <a:latin typeface="Calibri" pitchFamily="34" charset="0"/>
              </a:rPr>
              <a:t>[</a:t>
            </a:r>
            <a:r>
              <a:rPr lang="en-US" sz="1800" b="0" dirty="0" err="1">
                <a:latin typeface="Calibri" pitchFamily="34" charset="0"/>
              </a:rPr>
              <a:t>argc</a:t>
            </a:r>
            <a:r>
              <a:rPr lang="en-US" sz="1800" b="0" dirty="0">
                <a:latin typeface="Calibri" pitchFamily="34" charset="0"/>
              </a:rPr>
              <a:t>] = NULL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3" name="Rectangle 23"/>
          <p:cNvSpPr>
            <a:spLocks noChangeArrowheads="1"/>
          </p:cNvSpPr>
          <p:nvPr/>
        </p:nvSpPr>
        <p:spPr bwMode="auto">
          <a:xfrm>
            <a:off x="4376860" y="140467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800" b="0" dirty="0" err="1">
                <a:latin typeface="Calibri" pitchFamily="34" charset="0"/>
              </a:rPr>
              <a:t>argv</a:t>
            </a:r>
            <a:r>
              <a:rPr lang="en-US" sz="1800" b="0" dirty="0">
                <a:latin typeface="Calibri" pitchFamily="34" charset="0"/>
              </a:rPr>
              <a:t>[argc-1]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7" name="Rectangle 23"/>
          <p:cNvSpPr>
            <a:spLocks noChangeArrowheads="1"/>
          </p:cNvSpPr>
          <p:nvPr/>
        </p:nvSpPr>
        <p:spPr bwMode="auto">
          <a:xfrm>
            <a:off x="4376860" y="201427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800" b="0" dirty="0" err="1">
                <a:latin typeface="Calibri" pitchFamily="34" charset="0"/>
              </a:rPr>
              <a:t>argv</a:t>
            </a:r>
            <a:r>
              <a:rPr lang="en-US" sz="1800" b="0" dirty="0">
                <a:latin typeface="Calibri" pitchFamily="34" charset="0"/>
              </a:rPr>
              <a:t>[0]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9" name="Rectangle 23"/>
          <p:cNvSpPr>
            <a:spLocks noChangeArrowheads="1"/>
          </p:cNvSpPr>
          <p:nvPr/>
        </p:nvSpPr>
        <p:spPr bwMode="auto">
          <a:xfrm>
            <a:off x="4376860" y="170947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800" b="0" dirty="0">
                <a:latin typeface="Calibri" pitchFamily="34" charset="0"/>
              </a:rPr>
              <a:t>…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891460" y="1982808"/>
            <a:ext cx="736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ourier New" pitchFamily="49" charset="0"/>
                <a:cs typeface="Courier New" pitchFamily="49" charset="0"/>
              </a:rPr>
              <a:t>“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ls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”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6891460" y="1673695"/>
            <a:ext cx="873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ourier New" pitchFamily="49" charset="0"/>
                <a:cs typeface="Courier New" pitchFamily="49" charset="0"/>
              </a:rPr>
              <a:t>“-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lt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”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910379" y="1373208"/>
            <a:ext cx="21146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ourier New" pitchFamily="49" charset="0"/>
                <a:cs typeface="Courier New" pitchFamily="49" charset="0"/>
              </a:rPr>
              <a:t>“/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usr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/include”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6891460" y="3472130"/>
            <a:ext cx="1701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ourier New" pitchFamily="49" charset="0"/>
                <a:cs typeface="Courier New" pitchFamily="49" charset="0"/>
              </a:rPr>
              <a:t>“USER=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droh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”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6891460" y="3176760"/>
            <a:ext cx="21146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ourier New" pitchFamily="49" charset="0"/>
                <a:cs typeface="Courier New" pitchFamily="49" charset="0"/>
              </a:rPr>
              <a:t>“PRINTER=iron”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6891460" y="2864138"/>
            <a:ext cx="2252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ourier New" pitchFamily="49" charset="0"/>
                <a:cs typeface="Courier New" pitchFamily="49" charset="0"/>
              </a:rPr>
              <a:t>“PWD=/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usr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/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droh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”</a:t>
            </a:r>
          </a:p>
        </p:txBody>
      </p:sp>
      <p:cxnSp>
        <p:nvCxnSpPr>
          <p:cNvPr id="50" name="Straight Arrow Connector 49"/>
          <p:cNvCxnSpPr>
            <a:stCxn id="37" idx="3"/>
            <a:endCxn id="40" idx="1"/>
          </p:cNvCxnSpPr>
          <p:nvPr/>
        </p:nvCxnSpPr>
        <p:spPr bwMode="auto">
          <a:xfrm>
            <a:off x="6173910" y="2166670"/>
            <a:ext cx="717550" cy="804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1" name="Straight Arrow Connector 50"/>
          <p:cNvCxnSpPr>
            <a:stCxn id="39" idx="3"/>
            <a:endCxn id="41" idx="1"/>
          </p:cNvCxnSpPr>
          <p:nvPr/>
        </p:nvCxnSpPr>
        <p:spPr bwMode="auto">
          <a:xfrm flipV="1">
            <a:off x="6173910" y="1858361"/>
            <a:ext cx="717550" cy="350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2" name="Straight Arrow Connector 51"/>
          <p:cNvCxnSpPr>
            <a:stCxn id="33" idx="3"/>
            <a:endCxn id="46" idx="1"/>
          </p:cNvCxnSpPr>
          <p:nvPr/>
        </p:nvCxnSpPr>
        <p:spPr bwMode="auto">
          <a:xfrm>
            <a:off x="6173910" y="1557070"/>
            <a:ext cx="736469" cy="804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3" name="Straight Arrow Connector 52"/>
          <p:cNvCxnSpPr>
            <a:stCxn id="30" idx="3"/>
            <a:endCxn id="47" idx="1"/>
          </p:cNvCxnSpPr>
          <p:nvPr/>
        </p:nvCxnSpPr>
        <p:spPr bwMode="auto">
          <a:xfrm flipV="1">
            <a:off x="6173910" y="3656796"/>
            <a:ext cx="717550" cy="804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4" name="Straight Arrow Connector 53"/>
          <p:cNvCxnSpPr>
            <a:stCxn id="31" idx="3"/>
            <a:endCxn id="48" idx="1"/>
          </p:cNvCxnSpPr>
          <p:nvPr/>
        </p:nvCxnSpPr>
        <p:spPr bwMode="auto">
          <a:xfrm>
            <a:off x="6173910" y="3352800"/>
            <a:ext cx="717550" cy="862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5" name="Straight Arrow Connector 54"/>
          <p:cNvCxnSpPr>
            <a:stCxn id="29" idx="3"/>
            <a:endCxn id="49" idx="1"/>
          </p:cNvCxnSpPr>
          <p:nvPr/>
        </p:nvCxnSpPr>
        <p:spPr bwMode="auto">
          <a:xfrm>
            <a:off x="6173910" y="3048000"/>
            <a:ext cx="717550" cy="804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0" name="Content Placeholder 2"/>
          <p:cNvSpPr txBox="1">
            <a:spLocks/>
          </p:cNvSpPr>
          <p:nvPr/>
        </p:nvSpPr>
        <p:spPr bwMode="auto">
          <a:xfrm>
            <a:off x="5672708" y="4038600"/>
            <a:ext cx="3242692" cy="1304925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buNone/>
            </a:pPr>
            <a:r>
              <a:rPr lang="en-US" dirty="0"/>
              <a:t>Environment variables:</a:t>
            </a:r>
          </a:p>
          <a:p>
            <a:r>
              <a:rPr lang="en-US" sz="2000" dirty="0"/>
              <a:t>“name=value” strings</a:t>
            </a:r>
          </a:p>
          <a:p>
            <a:r>
              <a:rPr lang="en-US" sz="2000" dirty="0" err="1">
                <a:latin typeface="Courier New"/>
                <a:cs typeface="Courier New"/>
              </a:rPr>
              <a:t>getenv</a:t>
            </a:r>
            <a:r>
              <a:rPr lang="en-US" sz="2000" dirty="0">
                <a:latin typeface="Courier New"/>
                <a:cs typeface="Courier New"/>
              </a:rPr>
              <a:t> and </a:t>
            </a:r>
            <a:r>
              <a:rPr lang="en-US" sz="2000" dirty="0" err="1">
                <a:latin typeface="Courier New"/>
                <a:cs typeface="Courier New"/>
              </a:rPr>
              <a:t>putenv</a:t>
            </a:r>
            <a:endParaRPr lang="en-US" sz="2000" dirty="0">
              <a:latin typeface="Courier New"/>
              <a:cs typeface="Courier New"/>
            </a:endParaRPr>
          </a:p>
        </p:txBody>
      </p:sp>
      <p:cxnSp>
        <p:nvCxnSpPr>
          <p:cNvPr id="3" name="Straight Arrow Connector 2"/>
          <p:cNvCxnSpPr/>
          <p:nvPr/>
        </p:nvCxnSpPr>
        <p:spPr bwMode="auto">
          <a:xfrm>
            <a:off x="2667000" y="1861870"/>
            <a:ext cx="1709860" cy="305604"/>
          </a:xfrm>
          <a:prstGeom prst="straightConnector1">
            <a:avLst/>
          </a:prstGeom>
          <a:noFill/>
          <a:ln w="25400" cap="flat" cmpd="sng" algn="ctr">
            <a:solidFill>
              <a:srgbClr val="8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1" name="Straight Arrow Connector 60"/>
          <p:cNvCxnSpPr/>
          <p:nvPr/>
        </p:nvCxnSpPr>
        <p:spPr bwMode="auto">
          <a:xfrm>
            <a:off x="2590800" y="2167474"/>
            <a:ext cx="1786060" cy="1489322"/>
          </a:xfrm>
          <a:prstGeom prst="straightConnector1">
            <a:avLst/>
          </a:prstGeom>
          <a:noFill/>
          <a:ln w="25400" cap="flat" cmpd="sng" algn="ctr">
            <a:solidFill>
              <a:srgbClr val="00CC99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" name="TextBox 7"/>
          <p:cNvSpPr txBox="1"/>
          <p:nvPr/>
        </p:nvSpPr>
        <p:spPr>
          <a:xfrm>
            <a:off x="7391400" y="2209800"/>
            <a:ext cx="1637387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Calibri" pitchFamily="34" charset="0"/>
              </a:rPr>
              <a:t>Example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ourier New"/>
                <a:cs typeface="Courier New"/>
              </a:rPr>
              <a:t>execve</a:t>
            </a:r>
            <a:r>
              <a:rPr lang="en-US" dirty="0"/>
              <a:t> Example</a:t>
            </a:r>
          </a:p>
        </p:txBody>
      </p:sp>
      <p:sp>
        <p:nvSpPr>
          <p:cNvPr id="24" name="Content Placeholder 23"/>
          <p:cNvSpPr>
            <a:spLocks noGrp="1"/>
          </p:cNvSpPr>
          <p:nvPr>
            <p:ph idx="1"/>
          </p:nvPr>
        </p:nvSpPr>
        <p:spPr>
          <a:xfrm>
            <a:off x="357018" y="1362075"/>
            <a:ext cx="7896225" cy="1990725"/>
          </a:xfrm>
          <a:solidFill>
            <a:srgbClr val="F7F5CD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/>
          <a:lstStyle/>
          <a:p>
            <a:pPr>
              <a:buNone/>
            </a:pPr>
            <a:r>
              <a:rPr lang="en-US" sz="1800" dirty="0">
                <a:latin typeface="Courier New"/>
                <a:cs typeface="Courier New"/>
              </a:rPr>
              <a:t>if ((</a:t>
            </a:r>
            <a:r>
              <a:rPr lang="en-US" sz="1800" dirty="0" err="1">
                <a:latin typeface="Courier New"/>
                <a:cs typeface="Courier New"/>
              </a:rPr>
              <a:t>pid</a:t>
            </a:r>
            <a:r>
              <a:rPr lang="en-US" sz="1800" dirty="0">
                <a:latin typeface="Courier New"/>
                <a:cs typeface="Courier New"/>
              </a:rPr>
              <a:t> = Fork()) == 0) { /* Child runs user job */ </a:t>
            </a:r>
          </a:p>
          <a:p>
            <a:pPr>
              <a:buNone/>
            </a:pPr>
            <a:r>
              <a:rPr lang="en-US" sz="1800" dirty="0">
                <a:latin typeface="Courier New"/>
                <a:cs typeface="Courier New"/>
              </a:rPr>
              <a:t>    if (execve(argv[0], </a:t>
            </a:r>
            <a:r>
              <a:rPr lang="en-US" sz="1800" dirty="0" err="1">
                <a:latin typeface="Courier New"/>
                <a:cs typeface="Courier New"/>
              </a:rPr>
              <a:t>argv</a:t>
            </a:r>
            <a:r>
              <a:rPr lang="en-US" sz="1800" dirty="0">
                <a:latin typeface="Courier New"/>
                <a:cs typeface="Courier New"/>
              </a:rPr>
              <a:t>, environ) &lt; 0) { </a:t>
            </a:r>
          </a:p>
          <a:p>
            <a:pPr>
              <a:buNone/>
            </a:pPr>
            <a:r>
              <a:rPr lang="en-US" sz="1800" dirty="0">
                <a:latin typeface="Courier New"/>
                <a:cs typeface="Courier New"/>
              </a:rPr>
              <a:t>        </a:t>
            </a:r>
            <a:r>
              <a:rPr lang="en-US" sz="1800" dirty="0" err="1">
                <a:latin typeface="Courier New"/>
                <a:cs typeface="Courier New"/>
              </a:rPr>
              <a:t>printf("%s</a:t>
            </a:r>
            <a:r>
              <a:rPr lang="en-US" sz="1800" dirty="0">
                <a:latin typeface="Courier New"/>
                <a:cs typeface="Courier New"/>
              </a:rPr>
              <a:t>: Command not found.\</a:t>
            </a:r>
            <a:r>
              <a:rPr lang="en-US" sz="1800" dirty="0" err="1">
                <a:latin typeface="Courier New"/>
                <a:cs typeface="Courier New"/>
              </a:rPr>
              <a:t>n</a:t>
            </a:r>
            <a:r>
              <a:rPr lang="en-US" sz="1800" dirty="0">
                <a:latin typeface="Courier New"/>
                <a:cs typeface="Courier New"/>
              </a:rPr>
              <a:t>", argv[0]);</a:t>
            </a:r>
          </a:p>
          <a:p>
            <a:pPr>
              <a:buNone/>
            </a:pPr>
            <a:r>
              <a:rPr lang="en-US" sz="1800" dirty="0">
                <a:latin typeface="Courier New"/>
                <a:cs typeface="Courier New"/>
              </a:rPr>
              <a:t>        exit(0); </a:t>
            </a:r>
          </a:p>
          <a:p>
            <a:pPr>
              <a:buNone/>
            </a:pPr>
            <a:r>
              <a:rPr lang="en-US" sz="1800" dirty="0">
                <a:latin typeface="Courier New"/>
                <a:cs typeface="Courier New"/>
              </a:rPr>
              <a:t>    } </a:t>
            </a:r>
          </a:p>
          <a:p>
            <a:pPr>
              <a:buNone/>
            </a:pPr>
            <a:r>
              <a:rPr lang="en-US" sz="1800" dirty="0">
                <a:latin typeface="Courier New"/>
                <a:cs typeface="Courier New"/>
              </a:rPr>
              <a:t>}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81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81000"/>
            <a:ext cx="8610600" cy="573088"/>
          </a:xfrm>
        </p:spPr>
        <p:txBody>
          <a:bodyPr/>
          <a:lstStyle/>
          <a:p>
            <a:r>
              <a:rPr lang="en-US" sz="3400" dirty="0" err="1">
                <a:latin typeface="Courier New" pitchFamily="49" charset="0"/>
              </a:rPr>
              <a:t>execve</a:t>
            </a:r>
            <a:r>
              <a:rPr lang="en-US" sz="3400" dirty="0">
                <a:latin typeface="Courier" pitchFamily="49" charset="0"/>
              </a:rPr>
              <a:t>:</a:t>
            </a:r>
            <a:r>
              <a:rPr lang="en-US" sz="3400" dirty="0"/>
              <a:t> Loading and Running Programs (64-bit)</a:t>
            </a:r>
          </a:p>
        </p:txBody>
      </p:sp>
      <p:sp>
        <p:nvSpPr>
          <p:cNvPr id="503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0"/>
            <a:ext cx="3429000" cy="5410200"/>
          </a:xfrm>
        </p:spPr>
        <p:txBody>
          <a:bodyPr/>
          <a:lstStyle/>
          <a:p>
            <a:r>
              <a:rPr lang="en-US" sz="2000" dirty="0" err="1">
                <a:latin typeface="Courier New"/>
                <a:cs typeface="Courier New"/>
              </a:rPr>
              <a:t>int</a:t>
            </a:r>
            <a:r>
              <a:rPr lang="en-US" sz="2000" dirty="0">
                <a:latin typeface="Courier New"/>
                <a:cs typeface="Courier New"/>
              </a:rPr>
              <a:t> </a:t>
            </a:r>
            <a:r>
              <a:rPr lang="en-US" sz="2000" dirty="0" err="1">
                <a:latin typeface="Courier New"/>
                <a:cs typeface="Courier New"/>
              </a:rPr>
              <a:t>execve</a:t>
            </a:r>
            <a:r>
              <a:rPr lang="en-US" sz="2000" dirty="0">
                <a:latin typeface="Courier New"/>
                <a:cs typeface="Courier New"/>
              </a:rPr>
              <a:t>(</a:t>
            </a:r>
            <a:br>
              <a:rPr lang="en-US" sz="2000" dirty="0">
                <a:latin typeface="Courier New"/>
                <a:cs typeface="Courier New"/>
              </a:rPr>
            </a:br>
            <a:r>
              <a:rPr lang="en-US" sz="2000" dirty="0">
                <a:latin typeface="Courier New"/>
                <a:cs typeface="Courier New"/>
              </a:rPr>
              <a:t>  char *filename, </a:t>
            </a:r>
            <a:br>
              <a:rPr lang="en-US" sz="2000" dirty="0">
                <a:latin typeface="Courier New"/>
                <a:cs typeface="Courier New"/>
              </a:rPr>
            </a:br>
            <a:r>
              <a:rPr lang="en-US" sz="2000" dirty="0">
                <a:latin typeface="Courier New"/>
                <a:cs typeface="Courier New"/>
              </a:rPr>
              <a:t>  char *</a:t>
            </a:r>
            <a:r>
              <a:rPr lang="en-US" sz="2000" dirty="0" err="1">
                <a:latin typeface="Courier New"/>
                <a:cs typeface="Courier New"/>
              </a:rPr>
              <a:t>argv</a:t>
            </a:r>
            <a:r>
              <a:rPr lang="en-US" sz="2000" dirty="0">
                <a:latin typeface="Courier New"/>
                <a:cs typeface="Courier New"/>
              </a:rPr>
              <a:t>[], </a:t>
            </a:r>
            <a:br>
              <a:rPr lang="en-US" sz="2000" dirty="0">
                <a:latin typeface="Courier New"/>
                <a:cs typeface="Courier New"/>
              </a:rPr>
            </a:br>
            <a:r>
              <a:rPr lang="en-US" sz="2000" dirty="0">
                <a:latin typeface="Courier New"/>
                <a:cs typeface="Courier New"/>
              </a:rPr>
              <a:t>  char *</a:t>
            </a:r>
            <a:r>
              <a:rPr lang="en-US" sz="2000" dirty="0" err="1">
                <a:latin typeface="Courier New"/>
                <a:cs typeface="Courier New"/>
              </a:rPr>
              <a:t>envp</a:t>
            </a:r>
            <a:r>
              <a:rPr lang="en-US" sz="2000" dirty="0">
                <a:latin typeface="Courier New"/>
                <a:cs typeface="Courier New"/>
              </a:rPr>
              <a:t>[]</a:t>
            </a:r>
            <a:br>
              <a:rPr lang="en-US" sz="2000" dirty="0">
                <a:latin typeface="Courier New"/>
                <a:cs typeface="Courier New"/>
              </a:rPr>
            </a:br>
            <a:r>
              <a:rPr lang="en-US" sz="2000" dirty="0">
                <a:latin typeface="Courier New"/>
                <a:cs typeface="Courier New"/>
              </a:rPr>
              <a:t>)</a:t>
            </a:r>
            <a:endParaRPr lang="en-US" dirty="0"/>
          </a:p>
          <a:p>
            <a:endParaRPr lang="en-US" dirty="0"/>
          </a:p>
          <a:p>
            <a:r>
              <a:rPr lang="en-US" dirty="0"/>
              <a:t>Overwrites code, data, and stack</a:t>
            </a:r>
          </a:p>
          <a:p>
            <a:pPr lvl="1"/>
            <a:r>
              <a:rPr lang="en-US" dirty="0"/>
              <a:t>Keeps </a:t>
            </a:r>
            <a:r>
              <a:rPr lang="en-US" dirty="0" err="1"/>
              <a:t>pid</a:t>
            </a:r>
            <a:r>
              <a:rPr lang="en-US" dirty="0"/>
              <a:t>, open files and signal context</a:t>
            </a:r>
          </a:p>
          <a:p>
            <a:pPr lvl="1"/>
            <a:endParaRPr lang="en-US" dirty="0"/>
          </a:p>
          <a:p>
            <a:r>
              <a:rPr lang="en-US" dirty="0"/>
              <a:t>Note: Same process, different program</a:t>
            </a:r>
          </a:p>
        </p:txBody>
      </p:sp>
      <p:sp>
        <p:nvSpPr>
          <p:cNvPr id="4" name="Rectangle 22"/>
          <p:cNvSpPr>
            <a:spLocks noChangeArrowheads="1"/>
          </p:cNvSpPr>
          <p:nvPr/>
        </p:nvSpPr>
        <p:spPr bwMode="auto">
          <a:xfrm>
            <a:off x="5589917" y="990600"/>
            <a:ext cx="1797050" cy="609600"/>
          </a:xfrm>
          <a:prstGeom prst="rect">
            <a:avLst/>
          </a:prstGeom>
          <a:solidFill>
            <a:srgbClr val="D5F1C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600" b="0" dirty="0">
                <a:latin typeface="Calibri" pitchFamily="34" charset="0"/>
              </a:rPr>
              <a:t>Null-terminated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1600" b="0" dirty="0" err="1">
                <a:latin typeface="Calibri" pitchFamily="34" charset="0"/>
              </a:rPr>
              <a:t>env</a:t>
            </a:r>
            <a:r>
              <a:rPr lang="en-US" sz="1600" b="0" dirty="0">
                <a:latin typeface="Calibri" pitchFamily="34" charset="0"/>
              </a:rPr>
              <a:t> </a:t>
            </a:r>
            <a:r>
              <a:rPr lang="en-US" sz="1600" b="0" dirty="0" err="1">
                <a:latin typeface="Calibri" pitchFamily="34" charset="0"/>
              </a:rPr>
              <a:t>var</a:t>
            </a:r>
            <a:r>
              <a:rPr lang="en-US" sz="1600" b="0" dirty="0">
                <a:latin typeface="Calibri" pitchFamily="34" charset="0"/>
              </a:rPr>
              <a:t> strings</a:t>
            </a:r>
          </a:p>
        </p:txBody>
      </p:sp>
      <p:sp>
        <p:nvSpPr>
          <p:cNvPr id="5" name="Rectangle 23"/>
          <p:cNvSpPr>
            <a:spLocks noChangeArrowheads="1"/>
          </p:cNvSpPr>
          <p:nvPr/>
        </p:nvSpPr>
        <p:spPr bwMode="auto">
          <a:xfrm>
            <a:off x="5589917" y="2209800"/>
            <a:ext cx="179705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b="0" dirty="0">
                <a:latin typeface="Calibri" pitchFamily="34" charset="0"/>
              </a:rPr>
              <a:t>unused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2" name="Rectangle 22"/>
          <p:cNvSpPr>
            <a:spLocks noChangeArrowheads="1"/>
          </p:cNvSpPr>
          <p:nvPr/>
        </p:nvSpPr>
        <p:spPr bwMode="auto">
          <a:xfrm>
            <a:off x="5589917" y="1600200"/>
            <a:ext cx="1797050" cy="609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1600" b="0" dirty="0">
                <a:latin typeface="Calibri" pitchFamily="34" charset="0"/>
              </a:rPr>
              <a:t>Null-terminated</a:t>
            </a:r>
          </a:p>
          <a:p>
            <a:pPr algn="ctr" eaLnBrk="1" hangingPunct="1"/>
            <a:r>
              <a:rPr lang="en-US" sz="1600" b="0" dirty="0" err="1">
                <a:latin typeface="Calibri" pitchFamily="34" charset="0"/>
              </a:rPr>
              <a:t>cmd</a:t>
            </a:r>
            <a:r>
              <a:rPr lang="en-US" sz="1600" b="0" dirty="0">
                <a:latin typeface="Calibri" pitchFamily="34" charset="0"/>
              </a:rPr>
              <a:t> line </a:t>
            </a:r>
            <a:r>
              <a:rPr lang="en-US" sz="1600" b="0" dirty="0" err="1">
                <a:latin typeface="Calibri" pitchFamily="34" charset="0"/>
              </a:rPr>
              <a:t>arg</a:t>
            </a:r>
            <a:r>
              <a:rPr lang="en-US" sz="1600" b="0" dirty="0">
                <a:latin typeface="Calibri" pitchFamily="34" charset="0"/>
              </a:rPr>
              <a:t> strings</a:t>
            </a:r>
          </a:p>
        </p:txBody>
      </p:sp>
      <p:sp>
        <p:nvSpPr>
          <p:cNvPr id="13" name="Rectangle 23"/>
          <p:cNvSpPr>
            <a:spLocks noChangeArrowheads="1"/>
          </p:cNvSpPr>
          <p:nvPr/>
        </p:nvSpPr>
        <p:spPr bwMode="auto">
          <a:xfrm>
            <a:off x="5589917" y="2514600"/>
            <a:ext cx="1797050" cy="304800"/>
          </a:xfrm>
          <a:prstGeom prst="rect">
            <a:avLst/>
          </a:prstGeom>
          <a:solidFill>
            <a:srgbClr val="D5F1C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b="0" dirty="0" err="1">
                <a:latin typeface="Calibri" pitchFamily="34" charset="0"/>
              </a:rPr>
              <a:t>envp[n</a:t>
            </a:r>
            <a:r>
              <a:rPr lang="en-US" sz="1800" b="0" dirty="0">
                <a:latin typeface="Calibri" pitchFamily="34" charset="0"/>
              </a:rPr>
              <a:t>] == NULL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5" name="Rectangle 23"/>
          <p:cNvSpPr>
            <a:spLocks noChangeArrowheads="1"/>
          </p:cNvSpPr>
          <p:nvPr/>
        </p:nvSpPr>
        <p:spPr bwMode="auto">
          <a:xfrm>
            <a:off x="5589917" y="2819400"/>
            <a:ext cx="1797050" cy="304800"/>
          </a:xfrm>
          <a:prstGeom prst="rect">
            <a:avLst/>
          </a:prstGeom>
          <a:solidFill>
            <a:srgbClr val="D5F1C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b="0" dirty="0" err="1">
                <a:latin typeface="Calibri" pitchFamily="34" charset="0"/>
              </a:rPr>
              <a:t>envp</a:t>
            </a:r>
            <a:r>
              <a:rPr lang="en-US" sz="1800" b="0" dirty="0">
                <a:latin typeface="Calibri" pitchFamily="34" charset="0"/>
              </a:rPr>
              <a:t>[n-1]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6" name="Rectangle 23"/>
          <p:cNvSpPr>
            <a:spLocks noChangeArrowheads="1"/>
          </p:cNvSpPr>
          <p:nvPr/>
        </p:nvSpPr>
        <p:spPr bwMode="auto">
          <a:xfrm>
            <a:off x="5589917" y="3429000"/>
            <a:ext cx="1797050" cy="304800"/>
          </a:xfrm>
          <a:prstGeom prst="rect">
            <a:avLst/>
          </a:prstGeom>
          <a:solidFill>
            <a:srgbClr val="D5F1C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b="0" dirty="0" err="1">
                <a:latin typeface="Calibri" pitchFamily="34" charset="0"/>
              </a:rPr>
              <a:t>envp</a:t>
            </a:r>
            <a:r>
              <a:rPr lang="en-US" sz="1800" b="0" dirty="0">
                <a:latin typeface="Calibri" pitchFamily="34" charset="0"/>
              </a:rPr>
              <a:t>[0]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7" name="Rectangle 23"/>
          <p:cNvSpPr>
            <a:spLocks noChangeArrowheads="1"/>
          </p:cNvSpPr>
          <p:nvPr/>
        </p:nvSpPr>
        <p:spPr bwMode="auto">
          <a:xfrm>
            <a:off x="5589917" y="3124200"/>
            <a:ext cx="1797050" cy="304800"/>
          </a:xfrm>
          <a:prstGeom prst="rect">
            <a:avLst/>
          </a:prstGeom>
          <a:solidFill>
            <a:srgbClr val="D5F1C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b="0" dirty="0">
                <a:latin typeface="Calibri" pitchFamily="34" charset="0"/>
              </a:rPr>
              <a:t>…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8" name="Rectangle 23"/>
          <p:cNvSpPr>
            <a:spLocks noChangeArrowheads="1"/>
          </p:cNvSpPr>
          <p:nvPr/>
        </p:nvSpPr>
        <p:spPr bwMode="auto">
          <a:xfrm>
            <a:off x="5589917" y="4953000"/>
            <a:ext cx="179705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b="0" dirty="0">
                <a:latin typeface="Calibri" pitchFamily="34" charset="0"/>
              </a:rPr>
              <a:t>Linker </a:t>
            </a:r>
            <a:r>
              <a:rPr lang="en-US" sz="1800" b="0" dirty="0" err="1">
                <a:latin typeface="Calibri" pitchFamily="34" charset="0"/>
              </a:rPr>
              <a:t>vars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9" name="Rectangle 23"/>
          <p:cNvSpPr>
            <a:spLocks noChangeArrowheads="1"/>
          </p:cNvSpPr>
          <p:nvPr/>
        </p:nvSpPr>
        <p:spPr bwMode="auto">
          <a:xfrm>
            <a:off x="5589917" y="37338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b="0" dirty="0" err="1">
                <a:latin typeface="Calibri" pitchFamily="34" charset="0"/>
              </a:rPr>
              <a:t>argv[argc</a:t>
            </a:r>
            <a:r>
              <a:rPr lang="en-US" sz="1800" b="0" dirty="0">
                <a:latin typeface="Calibri" pitchFamily="34" charset="0"/>
              </a:rPr>
              <a:t>] == NULL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0" name="Rectangle 23"/>
          <p:cNvSpPr>
            <a:spLocks noChangeArrowheads="1"/>
          </p:cNvSpPr>
          <p:nvPr/>
        </p:nvSpPr>
        <p:spPr bwMode="auto">
          <a:xfrm>
            <a:off x="5589917" y="40386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b="0" dirty="0" err="1">
                <a:latin typeface="Calibri" pitchFamily="34" charset="0"/>
              </a:rPr>
              <a:t>argv</a:t>
            </a:r>
            <a:r>
              <a:rPr lang="en-US" sz="1800" b="0" dirty="0">
                <a:latin typeface="Calibri" pitchFamily="34" charset="0"/>
              </a:rPr>
              <a:t>[argc-1]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1" name="Rectangle 23"/>
          <p:cNvSpPr>
            <a:spLocks noChangeArrowheads="1"/>
          </p:cNvSpPr>
          <p:nvPr/>
        </p:nvSpPr>
        <p:spPr bwMode="auto">
          <a:xfrm>
            <a:off x="5589917" y="46482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b="0" dirty="0" err="1">
                <a:latin typeface="Calibri" pitchFamily="34" charset="0"/>
              </a:rPr>
              <a:t>argv</a:t>
            </a:r>
            <a:r>
              <a:rPr lang="en-US" sz="1800" b="0" dirty="0">
                <a:latin typeface="Calibri" pitchFamily="34" charset="0"/>
              </a:rPr>
              <a:t>[0]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2" name="Rectangle 23"/>
          <p:cNvSpPr>
            <a:spLocks noChangeArrowheads="1"/>
          </p:cNvSpPr>
          <p:nvPr/>
        </p:nvSpPr>
        <p:spPr bwMode="auto">
          <a:xfrm>
            <a:off x="5589917" y="43434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b="0" dirty="0">
                <a:latin typeface="Calibri" pitchFamily="34" charset="0"/>
              </a:rPr>
              <a:t>…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3" name="Rectangle 23"/>
          <p:cNvSpPr>
            <a:spLocks noChangeArrowheads="1"/>
          </p:cNvSpPr>
          <p:nvPr/>
        </p:nvSpPr>
        <p:spPr bwMode="auto">
          <a:xfrm>
            <a:off x="5589917" y="5257800"/>
            <a:ext cx="1797050" cy="304800"/>
          </a:xfrm>
          <a:prstGeom prst="rect">
            <a:avLst/>
          </a:prstGeom>
          <a:solidFill>
            <a:srgbClr val="F1C7C7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b="0" dirty="0" err="1">
                <a:latin typeface="Calibri" pitchFamily="34" charset="0"/>
              </a:rPr>
              <a:t>envp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5589917" y="5867400"/>
            <a:ext cx="1797050" cy="304800"/>
          </a:xfrm>
          <a:prstGeom prst="rect">
            <a:avLst/>
          </a:prstGeom>
          <a:solidFill>
            <a:srgbClr val="F1C7C7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b="0" dirty="0" err="1">
                <a:latin typeface="Calibri" pitchFamily="34" charset="0"/>
              </a:rPr>
              <a:t>argc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5" name="Rectangle 23"/>
          <p:cNvSpPr>
            <a:spLocks noChangeArrowheads="1"/>
          </p:cNvSpPr>
          <p:nvPr/>
        </p:nvSpPr>
        <p:spPr bwMode="auto">
          <a:xfrm>
            <a:off x="5589917" y="5562600"/>
            <a:ext cx="1797050" cy="304800"/>
          </a:xfrm>
          <a:prstGeom prst="rect">
            <a:avLst/>
          </a:prstGeom>
          <a:solidFill>
            <a:srgbClr val="F1C7C7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b="0" dirty="0" err="1">
                <a:latin typeface="Calibri" pitchFamily="34" charset="0"/>
              </a:rPr>
              <a:t>argv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476404" y="838200"/>
            <a:ext cx="15080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Stack bottom</a:t>
            </a:r>
          </a:p>
        </p:txBody>
      </p:sp>
      <p:sp>
        <p:nvSpPr>
          <p:cNvPr id="42" name="Freeform 41"/>
          <p:cNvSpPr/>
          <p:nvPr/>
        </p:nvSpPr>
        <p:spPr bwMode="auto">
          <a:xfrm>
            <a:off x="5263551" y="4875362"/>
            <a:ext cx="324928" cy="836763"/>
          </a:xfrm>
          <a:custGeom>
            <a:avLst/>
            <a:gdLst>
              <a:gd name="connsiteX0" fmla="*/ 324928 w 324928"/>
              <a:gd name="connsiteY0" fmla="*/ 836763 h 836763"/>
              <a:gd name="connsiteX1" fmla="*/ 5751 w 324928"/>
              <a:gd name="connsiteY1" fmla="*/ 353683 h 836763"/>
              <a:gd name="connsiteX2" fmla="*/ 290423 w 324928"/>
              <a:gd name="connsiteY2" fmla="*/ 0 h 836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24928" h="836763">
                <a:moveTo>
                  <a:pt x="324928" y="836763"/>
                </a:moveTo>
                <a:cubicBezTo>
                  <a:pt x="168215" y="664953"/>
                  <a:pt x="11502" y="493144"/>
                  <a:pt x="5751" y="353683"/>
                </a:cubicBezTo>
                <a:cubicBezTo>
                  <a:pt x="0" y="214222"/>
                  <a:pt x="145211" y="107111"/>
                  <a:pt x="290423" y="0"/>
                </a:cubicBezTo>
              </a:path>
            </a:pathLst>
          </a:cu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Freeform 42"/>
          <p:cNvSpPr/>
          <p:nvPr/>
        </p:nvSpPr>
        <p:spPr bwMode="auto">
          <a:xfrm>
            <a:off x="5029200" y="2209800"/>
            <a:ext cx="542026" cy="2631056"/>
          </a:xfrm>
          <a:custGeom>
            <a:avLst/>
            <a:gdLst>
              <a:gd name="connsiteX0" fmla="*/ 770626 w 770626"/>
              <a:gd name="connsiteY0" fmla="*/ 2631056 h 2631056"/>
              <a:gd name="connsiteX1" fmla="*/ 2875 w 770626"/>
              <a:gd name="connsiteY1" fmla="*/ 992037 h 2631056"/>
              <a:gd name="connsiteX2" fmla="*/ 753374 w 770626"/>
              <a:gd name="connsiteY2" fmla="*/ 0 h 26310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70626" h="2631056">
                <a:moveTo>
                  <a:pt x="770626" y="2631056"/>
                </a:moveTo>
                <a:cubicBezTo>
                  <a:pt x="388188" y="2030801"/>
                  <a:pt x="5750" y="1430546"/>
                  <a:pt x="2875" y="992037"/>
                </a:cubicBezTo>
                <a:cubicBezTo>
                  <a:pt x="0" y="553528"/>
                  <a:pt x="376687" y="276764"/>
                  <a:pt x="753374" y="0"/>
                </a:cubicBezTo>
              </a:path>
            </a:pathLst>
          </a:cu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Freeform 43"/>
          <p:cNvSpPr/>
          <p:nvPr/>
        </p:nvSpPr>
        <p:spPr bwMode="auto">
          <a:xfrm>
            <a:off x="7382774" y="3641785"/>
            <a:ext cx="503207" cy="1777041"/>
          </a:xfrm>
          <a:custGeom>
            <a:avLst/>
            <a:gdLst>
              <a:gd name="connsiteX0" fmla="*/ 0 w 503207"/>
              <a:gd name="connsiteY0" fmla="*/ 1777041 h 1777041"/>
              <a:gd name="connsiteX1" fmla="*/ 500332 w 503207"/>
              <a:gd name="connsiteY1" fmla="*/ 854015 h 1777041"/>
              <a:gd name="connsiteX2" fmla="*/ 17252 w 503207"/>
              <a:gd name="connsiteY2" fmla="*/ 0 h 17770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03207" h="1777041">
                <a:moveTo>
                  <a:pt x="0" y="1777041"/>
                </a:moveTo>
                <a:cubicBezTo>
                  <a:pt x="248728" y="1463614"/>
                  <a:pt x="497457" y="1150188"/>
                  <a:pt x="500332" y="854015"/>
                </a:cubicBezTo>
                <a:cubicBezTo>
                  <a:pt x="503207" y="557842"/>
                  <a:pt x="260229" y="278921"/>
                  <a:pt x="17252" y="0"/>
                </a:cubicBezTo>
              </a:path>
            </a:pathLst>
          </a:cu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Freeform 44"/>
          <p:cNvSpPr/>
          <p:nvPr/>
        </p:nvSpPr>
        <p:spPr bwMode="auto">
          <a:xfrm>
            <a:off x="7408653" y="1600200"/>
            <a:ext cx="631166" cy="2014268"/>
          </a:xfrm>
          <a:custGeom>
            <a:avLst/>
            <a:gdLst>
              <a:gd name="connsiteX0" fmla="*/ 0 w 631166"/>
              <a:gd name="connsiteY0" fmla="*/ 2242868 h 2242868"/>
              <a:gd name="connsiteX1" fmla="*/ 629728 w 631166"/>
              <a:gd name="connsiteY1" fmla="*/ 854015 h 2242868"/>
              <a:gd name="connsiteX2" fmla="*/ 8626 w 631166"/>
              <a:gd name="connsiteY2" fmla="*/ 0 h 22428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31166" h="2242868">
                <a:moveTo>
                  <a:pt x="0" y="2242868"/>
                </a:moveTo>
                <a:cubicBezTo>
                  <a:pt x="314145" y="1735347"/>
                  <a:pt x="628290" y="1227826"/>
                  <a:pt x="629728" y="854015"/>
                </a:cubicBezTo>
                <a:cubicBezTo>
                  <a:pt x="631166" y="480204"/>
                  <a:pt x="319896" y="240102"/>
                  <a:pt x="8626" y="0"/>
                </a:cubicBezTo>
              </a:path>
            </a:pathLst>
          </a:cu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>
            <a:spLocks noChangeArrowheads="1"/>
          </p:cNvSpPr>
          <p:nvPr/>
        </p:nvSpPr>
        <p:spPr bwMode="auto">
          <a:xfrm>
            <a:off x="5589917" y="6172200"/>
            <a:ext cx="1797050" cy="609600"/>
          </a:xfrm>
          <a:prstGeom prst="rect">
            <a:avLst/>
          </a:prstGeom>
          <a:solidFill>
            <a:srgbClr val="F1C7C7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b="0" dirty="0">
                <a:latin typeface="Calibri"/>
                <a:cs typeface="Calibri"/>
              </a:rPr>
              <a:t>Stack frame for 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1800" b="0" dirty="0">
                <a:latin typeface="Courier New"/>
                <a:cs typeface="Courier New"/>
              </a:rPr>
              <a:t>main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476404" y="6488668"/>
            <a:ext cx="11268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Stack top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077200" y="3429000"/>
            <a:ext cx="1154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ourier New"/>
                <a:cs typeface="Courier New"/>
              </a:rPr>
              <a:t>environ</a:t>
            </a:r>
          </a:p>
        </p:txBody>
      </p:sp>
      <p:cxnSp>
        <p:nvCxnSpPr>
          <p:cNvPr id="38" name="Straight Arrow Connector 37"/>
          <p:cNvCxnSpPr/>
          <p:nvPr/>
        </p:nvCxnSpPr>
        <p:spPr bwMode="auto">
          <a:xfrm rot="10800000" flipV="1">
            <a:off x="7408654" y="3656798"/>
            <a:ext cx="668547" cy="802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0402356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81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81000"/>
            <a:ext cx="8610600" cy="573088"/>
          </a:xfrm>
        </p:spPr>
        <p:txBody>
          <a:bodyPr/>
          <a:lstStyle/>
          <a:p>
            <a:r>
              <a:rPr lang="en-US" sz="3400" dirty="0" err="1">
                <a:latin typeface="Courier New" pitchFamily="49" charset="0"/>
              </a:rPr>
              <a:t>execve</a:t>
            </a:r>
            <a:r>
              <a:rPr lang="en-US" sz="3400" dirty="0">
                <a:latin typeface="Courier" pitchFamily="49" charset="0"/>
              </a:rPr>
              <a:t>:</a:t>
            </a:r>
            <a:r>
              <a:rPr lang="en-US" sz="3400" dirty="0"/>
              <a:t> Loading and Running Programs (old 32-bit)</a:t>
            </a:r>
          </a:p>
        </p:txBody>
      </p:sp>
      <p:sp>
        <p:nvSpPr>
          <p:cNvPr id="503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0"/>
            <a:ext cx="3429000" cy="5410200"/>
          </a:xfrm>
        </p:spPr>
        <p:txBody>
          <a:bodyPr/>
          <a:lstStyle/>
          <a:p>
            <a:r>
              <a:rPr lang="en-US" sz="2000" dirty="0" err="1">
                <a:latin typeface="Courier New"/>
                <a:cs typeface="Courier New"/>
              </a:rPr>
              <a:t>int</a:t>
            </a:r>
            <a:r>
              <a:rPr lang="en-US" sz="2000" dirty="0">
                <a:latin typeface="Courier New"/>
                <a:cs typeface="Courier New"/>
              </a:rPr>
              <a:t> </a:t>
            </a:r>
            <a:r>
              <a:rPr lang="en-US" sz="2000" dirty="0" err="1">
                <a:latin typeface="Courier New"/>
                <a:cs typeface="Courier New"/>
              </a:rPr>
              <a:t>execve</a:t>
            </a:r>
            <a:r>
              <a:rPr lang="en-US" sz="2000" dirty="0">
                <a:latin typeface="Courier New"/>
                <a:cs typeface="Courier New"/>
              </a:rPr>
              <a:t>(</a:t>
            </a:r>
            <a:br>
              <a:rPr lang="en-US" sz="2000" dirty="0">
                <a:latin typeface="Courier New"/>
                <a:cs typeface="Courier New"/>
              </a:rPr>
            </a:br>
            <a:r>
              <a:rPr lang="en-US" sz="2000" dirty="0">
                <a:latin typeface="Courier New"/>
                <a:cs typeface="Courier New"/>
              </a:rPr>
              <a:t>  char *filename, </a:t>
            </a:r>
            <a:br>
              <a:rPr lang="en-US" sz="2000" dirty="0">
                <a:latin typeface="Courier New"/>
                <a:cs typeface="Courier New"/>
              </a:rPr>
            </a:br>
            <a:r>
              <a:rPr lang="en-US" sz="2000" dirty="0">
                <a:latin typeface="Courier New"/>
                <a:cs typeface="Courier New"/>
              </a:rPr>
              <a:t>  char *</a:t>
            </a:r>
            <a:r>
              <a:rPr lang="en-US" sz="2000" dirty="0" err="1">
                <a:latin typeface="Courier New"/>
                <a:cs typeface="Courier New"/>
              </a:rPr>
              <a:t>argv</a:t>
            </a:r>
            <a:r>
              <a:rPr lang="en-US" sz="2000" dirty="0">
                <a:latin typeface="Courier New"/>
                <a:cs typeface="Courier New"/>
              </a:rPr>
              <a:t>[], </a:t>
            </a:r>
            <a:br>
              <a:rPr lang="en-US" sz="2000" dirty="0">
                <a:latin typeface="Courier New"/>
                <a:cs typeface="Courier New"/>
              </a:rPr>
            </a:br>
            <a:r>
              <a:rPr lang="en-US" sz="2000" dirty="0">
                <a:latin typeface="Courier New"/>
                <a:cs typeface="Courier New"/>
              </a:rPr>
              <a:t>  char *</a:t>
            </a:r>
            <a:r>
              <a:rPr lang="en-US" sz="2000" dirty="0" err="1">
                <a:latin typeface="Courier New"/>
                <a:cs typeface="Courier New"/>
              </a:rPr>
              <a:t>envp</a:t>
            </a:r>
            <a:r>
              <a:rPr lang="en-US" sz="2000" dirty="0">
                <a:latin typeface="Courier New"/>
                <a:cs typeface="Courier New"/>
              </a:rPr>
              <a:t>[]</a:t>
            </a:r>
            <a:br>
              <a:rPr lang="en-US" sz="2000" dirty="0">
                <a:latin typeface="Courier New"/>
                <a:cs typeface="Courier New"/>
              </a:rPr>
            </a:br>
            <a:r>
              <a:rPr lang="en-US" sz="2000" dirty="0">
                <a:latin typeface="Courier New"/>
                <a:cs typeface="Courier New"/>
              </a:rPr>
              <a:t>)</a:t>
            </a:r>
            <a:endParaRPr lang="en-US" dirty="0"/>
          </a:p>
          <a:p>
            <a:endParaRPr lang="en-US" dirty="0"/>
          </a:p>
          <a:p>
            <a:r>
              <a:rPr lang="en-US" dirty="0"/>
              <a:t>Overwrites code, data, and stack</a:t>
            </a:r>
          </a:p>
          <a:p>
            <a:pPr lvl="1"/>
            <a:r>
              <a:rPr lang="en-US" dirty="0"/>
              <a:t>Keeps </a:t>
            </a:r>
            <a:r>
              <a:rPr lang="en-US" dirty="0" err="1"/>
              <a:t>pid</a:t>
            </a:r>
            <a:r>
              <a:rPr lang="en-US" dirty="0"/>
              <a:t>, open files and signal context</a:t>
            </a:r>
          </a:p>
          <a:p>
            <a:pPr lvl="1"/>
            <a:endParaRPr lang="en-US" dirty="0"/>
          </a:p>
          <a:p>
            <a:r>
              <a:rPr lang="en-US" dirty="0"/>
              <a:t>Note: Same process, different program</a:t>
            </a:r>
          </a:p>
        </p:txBody>
      </p:sp>
      <p:sp>
        <p:nvSpPr>
          <p:cNvPr id="4" name="Rectangle 22"/>
          <p:cNvSpPr>
            <a:spLocks noChangeArrowheads="1"/>
          </p:cNvSpPr>
          <p:nvPr/>
        </p:nvSpPr>
        <p:spPr bwMode="auto">
          <a:xfrm>
            <a:off x="5589917" y="990600"/>
            <a:ext cx="1797050" cy="609600"/>
          </a:xfrm>
          <a:prstGeom prst="rect">
            <a:avLst/>
          </a:prstGeom>
          <a:solidFill>
            <a:srgbClr val="D5F1C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600" b="0" dirty="0">
                <a:latin typeface="Calibri" pitchFamily="34" charset="0"/>
              </a:rPr>
              <a:t>Null-terminated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1600" b="0" dirty="0" err="1">
                <a:latin typeface="Calibri" pitchFamily="34" charset="0"/>
              </a:rPr>
              <a:t>env</a:t>
            </a:r>
            <a:r>
              <a:rPr lang="en-US" sz="1600" b="0" dirty="0">
                <a:latin typeface="Calibri" pitchFamily="34" charset="0"/>
              </a:rPr>
              <a:t> </a:t>
            </a:r>
            <a:r>
              <a:rPr lang="en-US" sz="1600" b="0" dirty="0" err="1">
                <a:latin typeface="Calibri" pitchFamily="34" charset="0"/>
              </a:rPr>
              <a:t>var</a:t>
            </a:r>
            <a:r>
              <a:rPr lang="en-US" sz="1600" b="0" dirty="0">
                <a:latin typeface="Calibri" pitchFamily="34" charset="0"/>
              </a:rPr>
              <a:t> strings</a:t>
            </a:r>
          </a:p>
        </p:txBody>
      </p:sp>
      <p:sp>
        <p:nvSpPr>
          <p:cNvPr id="5" name="Rectangle 23"/>
          <p:cNvSpPr>
            <a:spLocks noChangeArrowheads="1"/>
          </p:cNvSpPr>
          <p:nvPr/>
        </p:nvSpPr>
        <p:spPr bwMode="auto">
          <a:xfrm>
            <a:off x="5589917" y="2209800"/>
            <a:ext cx="179705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b="0" dirty="0">
                <a:latin typeface="Calibri" pitchFamily="34" charset="0"/>
              </a:rPr>
              <a:t>unused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2" name="Rectangle 22"/>
          <p:cNvSpPr>
            <a:spLocks noChangeArrowheads="1"/>
          </p:cNvSpPr>
          <p:nvPr/>
        </p:nvSpPr>
        <p:spPr bwMode="auto">
          <a:xfrm>
            <a:off x="5589917" y="1600200"/>
            <a:ext cx="1797050" cy="609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1600" b="0" dirty="0">
                <a:latin typeface="Calibri" pitchFamily="34" charset="0"/>
              </a:rPr>
              <a:t>Null-terminated</a:t>
            </a:r>
          </a:p>
          <a:p>
            <a:pPr algn="ctr" eaLnBrk="1" hangingPunct="1"/>
            <a:r>
              <a:rPr lang="en-US" sz="1600" b="0" dirty="0" err="1">
                <a:latin typeface="Calibri" pitchFamily="34" charset="0"/>
              </a:rPr>
              <a:t>cmd</a:t>
            </a:r>
            <a:r>
              <a:rPr lang="en-US" sz="1600" b="0" dirty="0">
                <a:latin typeface="Calibri" pitchFamily="34" charset="0"/>
              </a:rPr>
              <a:t> line </a:t>
            </a:r>
            <a:r>
              <a:rPr lang="en-US" sz="1600" b="0" dirty="0" err="1">
                <a:latin typeface="Calibri" pitchFamily="34" charset="0"/>
              </a:rPr>
              <a:t>arg</a:t>
            </a:r>
            <a:r>
              <a:rPr lang="en-US" sz="1600" b="0" dirty="0">
                <a:latin typeface="Calibri" pitchFamily="34" charset="0"/>
              </a:rPr>
              <a:t> strings</a:t>
            </a:r>
          </a:p>
        </p:txBody>
      </p:sp>
      <p:sp>
        <p:nvSpPr>
          <p:cNvPr id="13" name="Rectangle 23"/>
          <p:cNvSpPr>
            <a:spLocks noChangeArrowheads="1"/>
          </p:cNvSpPr>
          <p:nvPr/>
        </p:nvSpPr>
        <p:spPr bwMode="auto">
          <a:xfrm>
            <a:off x="5589917" y="2514600"/>
            <a:ext cx="1797050" cy="304800"/>
          </a:xfrm>
          <a:prstGeom prst="rect">
            <a:avLst/>
          </a:prstGeom>
          <a:solidFill>
            <a:srgbClr val="D5F1C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b="0" dirty="0" err="1">
                <a:latin typeface="Calibri" pitchFamily="34" charset="0"/>
              </a:rPr>
              <a:t>envp[n</a:t>
            </a:r>
            <a:r>
              <a:rPr lang="en-US" sz="1800" b="0" dirty="0">
                <a:latin typeface="Calibri" pitchFamily="34" charset="0"/>
              </a:rPr>
              <a:t>] == NULL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5" name="Rectangle 23"/>
          <p:cNvSpPr>
            <a:spLocks noChangeArrowheads="1"/>
          </p:cNvSpPr>
          <p:nvPr/>
        </p:nvSpPr>
        <p:spPr bwMode="auto">
          <a:xfrm>
            <a:off x="5589917" y="2819400"/>
            <a:ext cx="1797050" cy="304800"/>
          </a:xfrm>
          <a:prstGeom prst="rect">
            <a:avLst/>
          </a:prstGeom>
          <a:solidFill>
            <a:srgbClr val="D5F1C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b="0" dirty="0" err="1">
                <a:latin typeface="Calibri" pitchFamily="34" charset="0"/>
              </a:rPr>
              <a:t>envp</a:t>
            </a:r>
            <a:r>
              <a:rPr lang="en-US" sz="1800" b="0" dirty="0">
                <a:latin typeface="Calibri" pitchFamily="34" charset="0"/>
              </a:rPr>
              <a:t>[n-1]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6" name="Rectangle 23"/>
          <p:cNvSpPr>
            <a:spLocks noChangeArrowheads="1"/>
          </p:cNvSpPr>
          <p:nvPr/>
        </p:nvSpPr>
        <p:spPr bwMode="auto">
          <a:xfrm>
            <a:off x="5589917" y="3429000"/>
            <a:ext cx="1797050" cy="304800"/>
          </a:xfrm>
          <a:prstGeom prst="rect">
            <a:avLst/>
          </a:prstGeom>
          <a:solidFill>
            <a:srgbClr val="D5F1C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b="0" dirty="0" err="1">
                <a:latin typeface="Calibri" pitchFamily="34" charset="0"/>
              </a:rPr>
              <a:t>envp</a:t>
            </a:r>
            <a:r>
              <a:rPr lang="en-US" sz="1800" b="0" dirty="0">
                <a:latin typeface="Calibri" pitchFamily="34" charset="0"/>
              </a:rPr>
              <a:t>[0]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7" name="Rectangle 23"/>
          <p:cNvSpPr>
            <a:spLocks noChangeArrowheads="1"/>
          </p:cNvSpPr>
          <p:nvPr/>
        </p:nvSpPr>
        <p:spPr bwMode="auto">
          <a:xfrm>
            <a:off x="5589917" y="3124200"/>
            <a:ext cx="1797050" cy="304800"/>
          </a:xfrm>
          <a:prstGeom prst="rect">
            <a:avLst/>
          </a:prstGeom>
          <a:solidFill>
            <a:srgbClr val="D5F1C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b="0" dirty="0">
                <a:latin typeface="Calibri" pitchFamily="34" charset="0"/>
              </a:rPr>
              <a:t>…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8" name="Rectangle 23"/>
          <p:cNvSpPr>
            <a:spLocks noChangeArrowheads="1"/>
          </p:cNvSpPr>
          <p:nvPr/>
        </p:nvSpPr>
        <p:spPr bwMode="auto">
          <a:xfrm>
            <a:off x="5589917" y="4953000"/>
            <a:ext cx="179705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b="0" dirty="0">
                <a:latin typeface="Calibri" pitchFamily="34" charset="0"/>
              </a:rPr>
              <a:t>Linker </a:t>
            </a:r>
            <a:r>
              <a:rPr lang="en-US" sz="1800" b="0" dirty="0" err="1">
                <a:latin typeface="Calibri" pitchFamily="34" charset="0"/>
              </a:rPr>
              <a:t>vars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9" name="Rectangle 23"/>
          <p:cNvSpPr>
            <a:spLocks noChangeArrowheads="1"/>
          </p:cNvSpPr>
          <p:nvPr/>
        </p:nvSpPr>
        <p:spPr bwMode="auto">
          <a:xfrm>
            <a:off x="5589917" y="37338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b="0" dirty="0" err="1">
                <a:latin typeface="Calibri" pitchFamily="34" charset="0"/>
              </a:rPr>
              <a:t>argv[argc</a:t>
            </a:r>
            <a:r>
              <a:rPr lang="en-US" sz="1800" b="0" dirty="0">
                <a:latin typeface="Calibri" pitchFamily="34" charset="0"/>
              </a:rPr>
              <a:t>] == NULL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0" name="Rectangle 23"/>
          <p:cNvSpPr>
            <a:spLocks noChangeArrowheads="1"/>
          </p:cNvSpPr>
          <p:nvPr/>
        </p:nvSpPr>
        <p:spPr bwMode="auto">
          <a:xfrm>
            <a:off x="5589917" y="40386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b="0" dirty="0" err="1">
                <a:latin typeface="Calibri" pitchFamily="34" charset="0"/>
              </a:rPr>
              <a:t>argv</a:t>
            </a:r>
            <a:r>
              <a:rPr lang="en-US" sz="1800" b="0" dirty="0">
                <a:latin typeface="Calibri" pitchFamily="34" charset="0"/>
              </a:rPr>
              <a:t>[argc-1]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1" name="Rectangle 23"/>
          <p:cNvSpPr>
            <a:spLocks noChangeArrowheads="1"/>
          </p:cNvSpPr>
          <p:nvPr/>
        </p:nvSpPr>
        <p:spPr bwMode="auto">
          <a:xfrm>
            <a:off x="5589917" y="46482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b="0" dirty="0" err="1">
                <a:latin typeface="Calibri" pitchFamily="34" charset="0"/>
              </a:rPr>
              <a:t>argv</a:t>
            </a:r>
            <a:r>
              <a:rPr lang="en-US" sz="1800" b="0" dirty="0">
                <a:latin typeface="Calibri" pitchFamily="34" charset="0"/>
              </a:rPr>
              <a:t>[0]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2" name="Rectangle 23"/>
          <p:cNvSpPr>
            <a:spLocks noChangeArrowheads="1"/>
          </p:cNvSpPr>
          <p:nvPr/>
        </p:nvSpPr>
        <p:spPr bwMode="auto">
          <a:xfrm>
            <a:off x="5589917" y="43434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b="0" dirty="0">
                <a:latin typeface="Calibri" pitchFamily="34" charset="0"/>
              </a:rPr>
              <a:t>…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3" name="Rectangle 23"/>
          <p:cNvSpPr>
            <a:spLocks noChangeArrowheads="1"/>
          </p:cNvSpPr>
          <p:nvPr/>
        </p:nvSpPr>
        <p:spPr bwMode="auto">
          <a:xfrm>
            <a:off x="7848450" y="4953000"/>
            <a:ext cx="1066950" cy="507354"/>
          </a:xfrm>
          <a:prstGeom prst="rect">
            <a:avLst/>
          </a:prstGeom>
          <a:solidFill>
            <a:srgbClr val="F1C7C7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b="0" dirty="0" err="1">
                <a:latin typeface="Calibri" pitchFamily="34" charset="0"/>
              </a:rPr>
              <a:t>envp</a:t>
            </a:r>
            <a:endParaRPr lang="en-US" sz="1800" b="0" dirty="0">
              <a:latin typeface="Calibri" pitchFamily="34" charset="0"/>
            </a:endParaRPr>
          </a:p>
          <a:p>
            <a:pPr algn="ctr" eaLnBrk="1" hangingPunct="1">
              <a:lnSpc>
                <a:spcPct val="100000"/>
              </a:lnSpc>
            </a:pPr>
            <a:r>
              <a:rPr lang="en-US" sz="1800" b="0" dirty="0">
                <a:latin typeface="Calibri" pitchFamily="34" charset="0"/>
              </a:rPr>
              <a:t>(in %</a:t>
            </a:r>
            <a:r>
              <a:rPr lang="en-US" sz="1800" b="0" dirty="0" err="1">
                <a:latin typeface="Calibri" pitchFamily="34" charset="0"/>
              </a:rPr>
              <a:t>rdx</a:t>
            </a:r>
            <a:r>
              <a:rPr lang="en-US" sz="1800" b="0" dirty="0">
                <a:latin typeface="Calibri" pitchFamily="34" charset="0"/>
              </a:rPr>
              <a:t>)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4372187" y="6097769"/>
            <a:ext cx="1035050" cy="537880"/>
          </a:xfrm>
          <a:prstGeom prst="rect">
            <a:avLst/>
          </a:prstGeom>
          <a:solidFill>
            <a:srgbClr val="F1C7C7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b="0" dirty="0" err="1">
                <a:latin typeface="Calibri" pitchFamily="34" charset="0"/>
              </a:rPr>
              <a:t>argc</a:t>
            </a:r>
            <a:endParaRPr lang="en-US" sz="1800" b="0" dirty="0">
              <a:latin typeface="Calibri" pitchFamily="34" charset="0"/>
            </a:endParaRPr>
          </a:p>
          <a:p>
            <a:pPr algn="ctr" eaLnBrk="1" hangingPunct="1">
              <a:lnSpc>
                <a:spcPct val="100000"/>
              </a:lnSpc>
            </a:pPr>
            <a:r>
              <a:rPr lang="en-US" sz="1800" b="0" dirty="0">
                <a:latin typeface="Calibri" pitchFamily="34" charset="0"/>
              </a:rPr>
              <a:t>(in %</a:t>
            </a:r>
            <a:r>
              <a:rPr lang="en-US" sz="1800" b="0" dirty="0" err="1">
                <a:latin typeface="Calibri" pitchFamily="34" charset="0"/>
              </a:rPr>
              <a:t>rdi</a:t>
            </a:r>
            <a:r>
              <a:rPr lang="en-US" sz="1800" b="0" dirty="0">
                <a:latin typeface="Calibri" pitchFamily="34" charset="0"/>
              </a:rPr>
              <a:t>)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5" name="Rectangle 23"/>
          <p:cNvSpPr>
            <a:spLocks noChangeArrowheads="1"/>
          </p:cNvSpPr>
          <p:nvPr/>
        </p:nvSpPr>
        <p:spPr bwMode="auto">
          <a:xfrm>
            <a:off x="4372187" y="5488169"/>
            <a:ext cx="1035050" cy="536275"/>
          </a:xfrm>
          <a:prstGeom prst="rect">
            <a:avLst/>
          </a:prstGeom>
          <a:solidFill>
            <a:srgbClr val="F1C7C7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b="0" dirty="0" err="1">
                <a:latin typeface="Calibri" pitchFamily="34" charset="0"/>
              </a:rPr>
              <a:t>argv</a:t>
            </a:r>
            <a:endParaRPr lang="en-US" sz="1800" b="0" dirty="0">
              <a:latin typeface="Calibri" pitchFamily="34" charset="0"/>
            </a:endParaRPr>
          </a:p>
          <a:p>
            <a:pPr algn="ctr" eaLnBrk="1" hangingPunct="1">
              <a:lnSpc>
                <a:spcPct val="100000"/>
              </a:lnSpc>
            </a:pPr>
            <a:r>
              <a:rPr lang="en-US" sz="1800" b="0" dirty="0">
                <a:latin typeface="Calibri" pitchFamily="34" charset="0"/>
              </a:rPr>
              <a:t>(in %</a:t>
            </a:r>
            <a:r>
              <a:rPr lang="en-US" sz="1800" b="0" dirty="0" err="1">
                <a:latin typeface="Calibri" pitchFamily="34" charset="0"/>
              </a:rPr>
              <a:t>rsi</a:t>
            </a:r>
            <a:r>
              <a:rPr lang="en-US" sz="1800" b="0" dirty="0">
                <a:latin typeface="Calibri" pitchFamily="34" charset="0"/>
              </a:rPr>
              <a:t>)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476404" y="838200"/>
            <a:ext cx="15080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Stack bottom</a:t>
            </a:r>
          </a:p>
        </p:txBody>
      </p:sp>
      <p:sp>
        <p:nvSpPr>
          <p:cNvPr id="42" name="Freeform 41"/>
          <p:cNvSpPr/>
          <p:nvPr/>
        </p:nvSpPr>
        <p:spPr bwMode="auto">
          <a:xfrm rot="3501725">
            <a:off x="5093726" y="4775364"/>
            <a:ext cx="193722" cy="818721"/>
          </a:xfrm>
          <a:custGeom>
            <a:avLst/>
            <a:gdLst>
              <a:gd name="connsiteX0" fmla="*/ 324928 w 324928"/>
              <a:gd name="connsiteY0" fmla="*/ 836763 h 836763"/>
              <a:gd name="connsiteX1" fmla="*/ 5751 w 324928"/>
              <a:gd name="connsiteY1" fmla="*/ 353683 h 836763"/>
              <a:gd name="connsiteX2" fmla="*/ 290423 w 324928"/>
              <a:gd name="connsiteY2" fmla="*/ 0 h 836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24928" h="836763">
                <a:moveTo>
                  <a:pt x="324928" y="836763"/>
                </a:moveTo>
                <a:cubicBezTo>
                  <a:pt x="168215" y="664953"/>
                  <a:pt x="11502" y="493144"/>
                  <a:pt x="5751" y="353683"/>
                </a:cubicBezTo>
                <a:cubicBezTo>
                  <a:pt x="0" y="214222"/>
                  <a:pt x="145211" y="107111"/>
                  <a:pt x="290423" y="0"/>
                </a:cubicBezTo>
              </a:path>
            </a:pathLst>
          </a:cu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Freeform 42"/>
          <p:cNvSpPr/>
          <p:nvPr/>
        </p:nvSpPr>
        <p:spPr bwMode="auto">
          <a:xfrm>
            <a:off x="5029200" y="2209800"/>
            <a:ext cx="542026" cy="2631056"/>
          </a:xfrm>
          <a:custGeom>
            <a:avLst/>
            <a:gdLst>
              <a:gd name="connsiteX0" fmla="*/ 770626 w 770626"/>
              <a:gd name="connsiteY0" fmla="*/ 2631056 h 2631056"/>
              <a:gd name="connsiteX1" fmla="*/ 2875 w 770626"/>
              <a:gd name="connsiteY1" fmla="*/ 992037 h 2631056"/>
              <a:gd name="connsiteX2" fmla="*/ 753374 w 770626"/>
              <a:gd name="connsiteY2" fmla="*/ 0 h 26310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70626" h="2631056">
                <a:moveTo>
                  <a:pt x="770626" y="2631056"/>
                </a:moveTo>
                <a:cubicBezTo>
                  <a:pt x="388188" y="2030801"/>
                  <a:pt x="5750" y="1430546"/>
                  <a:pt x="2875" y="992037"/>
                </a:cubicBezTo>
                <a:cubicBezTo>
                  <a:pt x="0" y="553528"/>
                  <a:pt x="376687" y="276764"/>
                  <a:pt x="753374" y="0"/>
                </a:cubicBezTo>
              </a:path>
            </a:pathLst>
          </a:cu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Freeform 43"/>
          <p:cNvSpPr/>
          <p:nvPr/>
        </p:nvSpPr>
        <p:spPr bwMode="auto">
          <a:xfrm rot="19369016">
            <a:off x="7877398" y="3422511"/>
            <a:ext cx="382486" cy="1609531"/>
          </a:xfrm>
          <a:custGeom>
            <a:avLst/>
            <a:gdLst>
              <a:gd name="connsiteX0" fmla="*/ 0 w 503207"/>
              <a:gd name="connsiteY0" fmla="*/ 1777041 h 1777041"/>
              <a:gd name="connsiteX1" fmla="*/ 500332 w 503207"/>
              <a:gd name="connsiteY1" fmla="*/ 854015 h 1777041"/>
              <a:gd name="connsiteX2" fmla="*/ 17252 w 503207"/>
              <a:gd name="connsiteY2" fmla="*/ 0 h 17770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03207" h="1777041">
                <a:moveTo>
                  <a:pt x="0" y="1777041"/>
                </a:moveTo>
                <a:cubicBezTo>
                  <a:pt x="248728" y="1463614"/>
                  <a:pt x="497457" y="1150188"/>
                  <a:pt x="500332" y="854015"/>
                </a:cubicBezTo>
                <a:cubicBezTo>
                  <a:pt x="503207" y="557842"/>
                  <a:pt x="260229" y="278921"/>
                  <a:pt x="17252" y="0"/>
                </a:cubicBezTo>
              </a:path>
            </a:pathLst>
          </a:cu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Freeform 44"/>
          <p:cNvSpPr/>
          <p:nvPr/>
        </p:nvSpPr>
        <p:spPr bwMode="auto">
          <a:xfrm>
            <a:off x="7408653" y="1600200"/>
            <a:ext cx="631166" cy="2014268"/>
          </a:xfrm>
          <a:custGeom>
            <a:avLst/>
            <a:gdLst>
              <a:gd name="connsiteX0" fmla="*/ 0 w 631166"/>
              <a:gd name="connsiteY0" fmla="*/ 2242868 h 2242868"/>
              <a:gd name="connsiteX1" fmla="*/ 629728 w 631166"/>
              <a:gd name="connsiteY1" fmla="*/ 854015 h 2242868"/>
              <a:gd name="connsiteX2" fmla="*/ 8626 w 631166"/>
              <a:gd name="connsiteY2" fmla="*/ 0 h 22428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31166" h="2242868">
                <a:moveTo>
                  <a:pt x="0" y="2242868"/>
                </a:moveTo>
                <a:cubicBezTo>
                  <a:pt x="314145" y="1735347"/>
                  <a:pt x="628290" y="1227826"/>
                  <a:pt x="629728" y="854015"/>
                </a:cubicBezTo>
                <a:cubicBezTo>
                  <a:pt x="631166" y="480204"/>
                  <a:pt x="319896" y="240102"/>
                  <a:pt x="8626" y="0"/>
                </a:cubicBezTo>
              </a:path>
            </a:pathLst>
          </a:cu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>
            <a:spLocks noChangeArrowheads="1"/>
          </p:cNvSpPr>
          <p:nvPr/>
        </p:nvSpPr>
        <p:spPr bwMode="auto">
          <a:xfrm>
            <a:off x="5589917" y="5257800"/>
            <a:ext cx="1797050" cy="609600"/>
          </a:xfrm>
          <a:prstGeom prst="rect">
            <a:avLst/>
          </a:prstGeom>
          <a:solidFill>
            <a:srgbClr val="F1C7C7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b="0" dirty="0">
                <a:latin typeface="Calibri"/>
                <a:cs typeface="Calibri"/>
              </a:rPr>
              <a:t>Stack frame for 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1800" b="0" dirty="0">
                <a:latin typeface="Courier New"/>
                <a:cs typeface="Courier New"/>
              </a:rPr>
              <a:t>main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476404" y="6488668"/>
            <a:ext cx="11268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Stack top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077200" y="3429000"/>
            <a:ext cx="1154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ourier New"/>
                <a:cs typeface="Courier New"/>
              </a:rPr>
              <a:t>environ</a:t>
            </a:r>
          </a:p>
        </p:txBody>
      </p:sp>
      <p:cxnSp>
        <p:nvCxnSpPr>
          <p:cNvPr id="38" name="Straight Arrow Connector 37"/>
          <p:cNvCxnSpPr/>
          <p:nvPr/>
        </p:nvCxnSpPr>
        <p:spPr bwMode="auto">
          <a:xfrm rot="10800000" flipV="1">
            <a:off x="7408654" y="3656798"/>
            <a:ext cx="668547" cy="802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8841539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304800"/>
            <a:ext cx="7592093" cy="762000"/>
          </a:xfrm>
        </p:spPr>
        <p:txBody>
          <a:bodyPr/>
          <a:lstStyle/>
          <a:p>
            <a:r>
              <a:rPr lang="en-US" dirty="0"/>
              <a:t>fork vs. Fork (etc.)</a:t>
            </a:r>
            <a:br>
              <a:rPr lang="en-US" dirty="0"/>
            </a:br>
            <a:r>
              <a:rPr lang="en-US" sz="3200" dirty="0"/>
              <a:t>Section 8.3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428750"/>
            <a:ext cx="9067800" cy="4972050"/>
          </a:xfrm>
        </p:spPr>
        <p:txBody>
          <a:bodyPr/>
          <a:lstStyle/>
          <a:p>
            <a:pPr marL="0" indent="0">
              <a:buNone/>
            </a:pPr>
            <a:r>
              <a:rPr lang="en-US" sz="2200" dirty="0">
                <a:latin typeface="Courier New"/>
                <a:cs typeface="Courier New"/>
              </a:rPr>
              <a:t>void </a:t>
            </a:r>
            <a:r>
              <a:rPr lang="en-US" sz="2200" dirty="0" err="1">
                <a:latin typeface="Courier New"/>
                <a:cs typeface="Courier New"/>
              </a:rPr>
              <a:t>unix_error</a:t>
            </a:r>
            <a:r>
              <a:rPr lang="en-US" sz="2200" dirty="0">
                <a:latin typeface="Courier New"/>
                <a:cs typeface="Courier New"/>
              </a:rPr>
              <a:t>(char *</a:t>
            </a:r>
            <a:r>
              <a:rPr lang="en-US" sz="2200" dirty="0" err="1">
                <a:latin typeface="Courier New"/>
                <a:cs typeface="Courier New"/>
              </a:rPr>
              <a:t>msg</a:t>
            </a:r>
            <a:r>
              <a:rPr lang="en-US" sz="2200" dirty="0">
                <a:latin typeface="Courier New"/>
                <a:cs typeface="Courier New"/>
              </a:rPr>
              <a:t>) {</a:t>
            </a:r>
          </a:p>
          <a:p>
            <a:pPr marL="0" indent="0">
              <a:buNone/>
            </a:pPr>
            <a:r>
              <a:rPr lang="en-US" sz="2200" dirty="0">
                <a:latin typeface="Courier New"/>
                <a:cs typeface="Courier New"/>
              </a:rPr>
              <a:t>   </a:t>
            </a:r>
            <a:r>
              <a:rPr lang="en-US" sz="2200" dirty="0" err="1">
                <a:latin typeface="Courier New"/>
                <a:cs typeface="Courier New"/>
              </a:rPr>
              <a:t>fprintf</a:t>
            </a:r>
            <a:r>
              <a:rPr lang="en-US" sz="2200" dirty="0">
                <a:latin typeface="Courier New"/>
                <a:cs typeface="Courier New"/>
              </a:rPr>
              <a:t>(</a:t>
            </a:r>
            <a:r>
              <a:rPr lang="en-US" sz="2200" dirty="0" err="1">
                <a:latin typeface="Courier New"/>
                <a:cs typeface="Courier New"/>
              </a:rPr>
              <a:t>stderr</a:t>
            </a:r>
            <a:r>
              <a:rPr lang="en-US" sz="2200" dirty="0">
                <a:latin typeface="Courier New"/>
                <a:cs typeface="Courier New"/>
              </a:rPr>
              <a:t>, "%s: %s\n", </a:t>
            </a:r>
            <a:r>
              <a:rPr lang="en-US" sz="2200" dirty="0" err="1">
                <a:latin typeface="Courier New"/>
                <a:cs typeface="Courier New"/>
              </a:rPr>
              <a:t>msg</a:t>
            </a:r>
            <a:r>
              <a:rPr lang="en-US" sz="2200" dirty="0">
                <a:latin typeface="Courier New"/>
                <a:cs typeface="Courier New"/>
              </a:rPr>
              <a:t>, </a:t>
            </a:r>
            <a:r>
              <a:rPr lang="en-US" sz="2200" dirty="0" err="1">
                <a:latin typeface="Courier New"/>
                <a:cs typeface="Courier New"/>
              </a:rPr>
              <a:t>strerror</a:t>
            </a:r>
            <a:r>
              <a:rPr lang="en-US" sz="2200" dirty="0">
                <a:latin typeface="Courier New"/>
                <a:cs typeface="Courier New"/>
              </a:rPr>
              <a:t>(</a:t>
            </a:r>
            <a:r>
              <a:rPr lang="en-US" sz="2200" dirty="0" err="1">
                <a:latin typeface="Courier New"/>
                <a:cs typeface="Courier New"/>
              </a:rPr>
              <a:t>errno</a:t>
            </a:r>
            <a:r>
              <a:rPr lang="en-US" sz="2200" dirty="0">
                <a:latin typeface="Courier New"/>
                <a:cs typeface="Courier New"/>
              </a:rPr>
              <a:t>)); </a:t>
            </a:r>
          </a:p>
          <a:p>
            <a:pPr marL="0" indent="0">
              <a:buNone/>
            </a:pPr>
            <a:r>
              <a:rPr lang="en-US" sz="2200" dirty="0">
                <a:latin typeface="Courier New"/>
                <a:cs typeface="Courier New"/>
              </a:rPr>
              <a:t>   exit(0); </a:t>
            </a:r>
          </a:p>
          <a:p>
            <a:pPr marL="0" indent="0">
              <a:buNone/>
            </a:pPr>
            <a:r>
              <a:rPr lang="en-US" sz="2200" dirty="0">
                <a:latin typeface="Courier New"/>
                <a:cs typeface="Courier New"/>
              </a:rPr>
              <a:t>} </a:t>
            </a:r>
          </a:p>
          <a:p>
            <a:pPr marL="0" indent="0">
              <a:buNone/>
            </a:pPr>
            <a:endParaRPr lang="fi-FI" sz="2200" dirty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fi-FI" sz="2200" dirty="0" err="1">
                <a:solidFill>
                  <a:srgbClr val="FF0000"/>
                </a:solidFill>
                <a:latin typeface="Courier New"/>
                <a:cs typeface="Courier New"/>
              </a:rPr>
              <a:t>pid_t</a:t>
            </a:r>
            <a:r>
              <a:rPr lang="fi-FI" sz="2200" dirty="0">
                <a:solidFill>
                  <a:srgbClr val="FF0000"/>
                </a:solidFill>
                <a:latin typeface="Courier New"/>
                <a:cs typeface="Courier New"/>
              </a:rPr>
              <a:t> </a:t>
            </a:r>
            <a:r>
              <a:rPr lang="fi-FI" sz="2200" dirty="0" err="1">
                <a:solidFill>
                  <a:srgbClr val="FF0000"/>
                </a:solidFill>
                <a:latin typeface="Courier New"/>
                <a:cs typeface="Courier New"/>
              </a:rPr>
              <a:t>Fork(void</a:t>
            </a:r>
            <a:r>
              <a:rPr lang="fi-FI" sz="2200" dirty="0">
                <a:solidFill>
                  <a:srgbClr val="FF0000"/>
                </a:solidFill>
                <a:latin typeface="Courier New"/>
                <a:cs typeface="Courier New"/>
              </a:rPr>
              <a:t>) </a:t>
            </a:r>
            <a:r>
              <a:rPr lang="fi-FI" sz="2200" dirty="0">
                <a:latin typeface="Courier New"/>
                <a:cs typeface="Courier New"/>
              </a:rPr>
              <a:t>{</a:t>
            </a:r>
            <a:br>
              <a:rPr lang="fi-FI" sz="2200" dirty="0">
                <a:latin typeface="Courier New"/>
                <a:cs typeface="Courier New"/>
              </a:rPr>
            </a:br>
            <a:r>
              <a:rPr lang="fi-FI" sz="2200" dirty="0">
                <a:latin typeface="Courier New"/>
                <a:cs typeface="Courier New"/>
              </a:rPr>
              <a:t>   </a:t>
            </a:r>
            <a:r>
              <a:rPr lang="fi-FI" sz="2200" dirty="0" err="1">
                <a:latin typeface="Courier New"/>
                <a:cs typeface="Courier New"/>
              </a:rPr>
              <a:t>pid_t</a:t>
            </a:r>
            <a:r>
              <a:rPr lang="fi-FI" sz="2200" dirty="0">
                <a:latin typeface="Courier New"/>
                <a:cs typeface="Courier New"/>
              </a:rPr>
              <a:t> </a:t>
            </a:r>
            <a:r>
              <a:rPr lang="fi-FI" sz="2200" dirty="0" err="1">
                <a:latin typeface="Courier New"/>
                <a:cs typeface="Courier New"/>
              </a:rPr>
              <a:t>pid</a:t>
            </a:r>
            <a:r>
              <a:rPr lang="fi-FI" sz="2200" dirty="0">
                <a:latin typeface="Courier New"/>
                <a:cs typeface="Courier New"/>
              </a:rPr>
              <a:t>;</a:t>
            </a:r>
            <a:br>
              <a:rPr lang="fi-FI" sz="2200" dirty="0">
                <a:latin typeface="Courier New"/>
                <a:cs typeface="Courier New"/>
              </a:rPr>
            </a:br>
            <a:endParaRPr lang="fi-FI" sz="2200" dirty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fi-FI" sz="2200" dirty="0">
                <a:latin typeface="Courier New"/>
                <a:cs typeface="Courier New"/>
              </a:rPr>
              <a:t>   </a:t>
            </a:r>
            <a:r>
              <a:rPr lang="fi-FI" sz="2200" dirty="0" err="1">
                <a:latin typeface="Courier New"/>
                <a:cs typeface="Courier New"/>
              </a:rPr>
              <a:t>if</a:t>
            </a:r>
            <a:r>
              <a:rPr lang="fi-FI" sz="2200" dirty="0">
                <a:latin typeface="Courier New"/>
                <a:cs typeface="Courier New"/>
              </a:rPr>
              <a:t> ((</a:t>
            </a:r>
            <a:r>
              <a:rPr lang="fi-FI" sz="2200" dirty="0" err="1">
                <a:latin typeface="Courier New"/>
                <a:cs typeface="Courier New"/>
              </a:rPr>
              <a:t>pid</a:t>
            </a:r>
            <a:r>
              <a:rPr lang="fi-FI" sz="2200" dirty="0">
                <a:latin typeface="Courier New"/>
                <a:cs typeface="Courier New"/>
              </a:rPr>
              <a:t> = </a:t>
            </a:r>
            <a:r>
              <a:rPr lang="fi-FI" sz="2200" dirty="0" err="1">
                <a:latin typeface="Courier New"/>
                <a:cs typeface="Courier New"/>
              </a:rPr>
              <a:t>fork</a:t>
            </a:r>
            <a:r>
              <a:rPr lang="fi-FI" sz="2200" dirty="0">
                <a:latin typeface="Courier New"/>
                <a:cs typeface="Courier New"/>
              </a:rPr>
              <a:t>()) &lt; 0) </a:t>
            </a:r>
          </a:p>
          <a:p>
            <a:pPr marL="0" indent="0">
              <a:buNone/>
            </a:pPr>
            <a:r>
              <a:rPr lang="fi-FI" sz="2200" dirty="0">
                <a:latin typeface="Courier New"/>
                <a:cs typeface="Courier New"/>
              </a:rPr>
              <a:t>      </a:t>
            </a:r>
            <a:r>
              <a:rPr lang="fi-FI" sz="2200" dirty="0" err="1">
                <a:latin typeface="Courier New"/>
                <a:cs typeface="Courier New"/>
              </a:rPr>
              <a:t>unix_error("Fork</a:t>
            </a:r>
            <a:r>
              <a:rPr lang="fi-FI" sz="2200" dirty="0">
                <a:latin typeface="Courier New"/>
                <a:cs typeface="Courier New"/>
              </a:rPr>
              <a:t> </a:t>
            </a:r>
            <a:r>
              <a:rPr lang="fi-FI" sz="2200" dirty="0" err="1">
                <a:latin typeface="Courier New"/>
                <a:cs typeface="Courier New"/>
              </a:rPr>
              <a:t>error</a:t>
            </a:r>
            <a:r>
              <a:rPr lang="fi-FI" sz="2200" dirty="0">
                <a:latin typeface="Courier New"/>
                <a:cs typeface="Courier New"/>
              </a:rPr>
              <a:t>"); </a:t>
            </a:r>
          </a:p>
          <a:p>
            <a:pPr marL="0" indent="0">
              <a:buNone/>
            </a:pPr>
            <a:r>
              <a:rPr lang="fi-FI" sz="2200" dirty="0">
                <a:latin typeface="Courier New"/>
                <a:cs typeface="Courier New"/>
              </a:rPr>
              <a:t>   </a:t>
            </a:r>
            <a:r>
              <a:rPr lang="fi-FI" sz="2200" dirty="0" err="1">
                <a:latin typeface="Courier New"/>
                <a:cs typeface="Courier New"/>
              </a:rPr>
              <a:t>return</a:t>
            </a:r>
            <a:r>
              <a:rPr lang="fi-FI" sz="2200" dirty="0">
                <a:latin typeface="Courier New"/>
                <a:cs typeface="Courier New"/>
              </a:rPr>
              <a:t> </a:t>
            </a:r>
            <a:r>
              <a:rPr lang="fi-FI" sz="2200" dirty="0" err="1">
                <a:latin typeface="Courier New"/>
                <a:cs typeface="Courier New"/>
              </a:rPr>
              <a:t>pid</a:t>
            </a:r>
            <a:r>
              <a:rPr lang="fi-FI" sz="2200" dirty="0">
                <a:latin typeface="Courier New"/>
                <a:cs typeface="Courier New"/>
              </a:rPr>
              <a:t>; </a:t>
            </a:r>
          </a:p>
          <a:p>
            <a:pPr marL="0" indent="0">
              <a:buNone/>
            </a:pPr>
            <a:r>
              <a:rPr lang="fi-FI" sz="2200" dirty="0">
                <a:latin typeface="Courier New"/>
                <a:cs typeface="Courier New"/>
              </a:rPr>
              <a:t>} </a:t>
            </a:r>
          </a:p>
          <a:p>
            <a:endParaRPr lang="en-US" sz="2200" dirty="0">
              <a:latin typeface="Courier New"/>
              <a:cs typeface="Courier New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629400" y="609600"/>
            <a:ext cx="165644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>
                <a:solidFill>
                  <a:srgbClr val="FF0000"/>
                </a:solidFill>
                <a:latin typeface="Calibri" pitchFamily="34" charset="0"/>
              </a:rPr>
              <a:t>csapp.c</a:t>
            </a:r>
            <a:endParaRPr lang="en-US" sz="3600" dirty="0">
              <a:solidFill>
                <a:srgbClr val="FF0000"/>
              </a:solidFill>
              <a:latin typeface="Calibri" pitchFamily="34" charset="0"/>
            </a:endParaRPr>
          </a:p>
          <a:p>
            <a:r>
              <a:rPr lang="en-US" sz="3600" dirty="0" err="1">
                <a:solidFill>
                  <a:srgbClr val="FF0000"/>
                </a:solidFill>
                <a:latin typeface="Calibri" pitchFamily="34" charset="0"/>
              </a:rPr>
              <a:t>csapp.h</a:t>
            </a:r>
            <a:endParaRPr lang="en-US" sz="36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410200" y="2514600"/>
            <a:ext cx="3733800" cy="4154983"/>
          </a:xfrm>
          <a:prstGeom prst="rect">
            <a:avLst/>
          </a:prstGeom>
          <a:solidFill>
            <a:srgbClr val="F1C7C7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When Unix system-level functions encounter an error, they typically return −1 and set the global integer variable </a:t>
            </a:r>
            <a:r>
              <a:rPr lang="en-US" dirty="0" err="1"/>
              <a:t>errno</a:t>
            </a:r>
            <a:r>
              <a:rPr lang="en-US" dirty="0"/>
              <a:t> to indicate what went wrong. Programmers should </a:t>
            </a:r>
            <a:r>
              <a:rPr lang="en-US" i="1" dirty="0"/>
              <a:t>always </a:t>
            </a:r>
            <a:r>
              <a:rPr lang="en-US" dirty="0"/>
              <a:t>check for errors, but unfortunately, many skip error checking because it bloats the code and makes it harder to read. </a:t>
            </a:r>
          </a:p>
        </p:txBody>
      </p:sp>
    </p:spTree>
    <p:extLst>
      <p:ext uri="{BB962C8B-B14F-4D97-AF65-F5344CB8AC3E}">
        <p14:creationId xmlns:p14="http://schemas.microsoft.com/office/powerpoint/2010/main" val="41274508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7F7F7F"/>
                </a:solidFill>
              </a:rPr>
              <a:t>Processes</a:t>
            </a:r>
          </a:p>
          <a:p>
            <a:r>
              <a:rPr lang="en-US" dirty="0"/>
              <a:t>Multitasking, shells</a:t>
            </a:r>
          </a:p>
        </p:txBody>
      </p:sp>
    </p:spTree>
    <p:extLst>
      <p:ext uri="{BB962C8B-B14F-4D97-AF65-F5344CB8AC3E}">
        <p14:creationId xmlns:p14="http://schemas.microsoft.com/office/powerpoint/2010/main" val="33919805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0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World of Multitasking</a:t>
            </a:r>
            <a:endParaRPr lang="en-US" dirty="0"/>
          </a:p>
        </p:txBody>
      </p:sp>
      <p:sp>
        <p:nvSpPr>
          <p:cNvPr id="51200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8518525" cy="4972050"/>
          </a:xfrm>
        </p:spPr>
        <p:txBody>
          <a:bodyPr/>
          <a:lstStyle/>
          <a:p>
            <a:r>
              <a:rPr lang="en-US" dirty="0"/>
              <a:t>System runs many processes concurrently</a:t>
            </a:r>
          </a:p>
          <a:p>
            <a:endParaRPr lang="en-US" dirty="0"/>
          </a:p>
          <a:p>
            <a:r>
              <a:rPr lang="en-US" dirty="0"/>
              <a:t>Process: executing program</a:t>
            </a:r>
          </a:p>
          <a:p>
            <a:pPr lvl="1"/>
            <a:r>
              <a:rPr lang="en-US" dirty="0"/>
              <a:t>State includes memory image + register values + program counter</a:t>
            </a:r>
          </a:p>
          <a:p>
            <a:endParaRPr lang="en-US" dirty="0"/>
          </a:p>
          <a:p>
            <a:r>
              <a:rPr lang="en-US" dirty="0"/>
              <a:t>Regularly switches from one process to another</a:t>
            </a:r>
          </a:p>
          <a:p>
            <a:pPr lvl="1"/>
            <a:r>
              <a:rPr lang="en-US" dirty="0"/>
              <a:t>Suspend process when it needs I/O resource or timer event occurs</a:t>
            </a:r>
          </a:p>
          <a:p>
            <a:pPr lvl="1"/>
            <a:r>
              <a:rPr lang="en-US" dirty="0"/>
              <a:t>Resume process when I/O available or given scheduling priority</a:t>
            </a:r>
          </a:p>
          <a:p>
            <a:endParaRPr lang="en-US" dirty="0"/>
          </a:p>
          <a:p>
            <a:r>
              <a:rPr lang="en-US" dirty="0"/>
              <a:t>Appears to </a:t>
            </a:r>
            <a:r>
              <a:rPr lang="en-US" dirty="0" err="1"/>
              <a:t>user(s</a:t>
            </a:r>
            <a:r>
              <a:rPr lang="en-US" dirty="0"/>
              <a:t>) as if all processes executing simultaneously</a:t>
            </a:r>
          </a:p>
          <a:p>
            <a:pPr lvl="1"/>
            <a:r>
              <a:rPr lang="en-US" dirty="0"/>
              <a:t>Even though most systems can only execute one process at a time</a:t>
            </a:r>
          </a:p>
          <a:p>
            <a:pPr lvl="1"/>
            <a:r>
              <a:rPr lang="en-US" dirty="0"/>
              <a:t>Except possibly with lower performance than if running alone</a:t>
            </a:r>
          </a:p>
        </p:txBody>
      </p:sp>
    </p:spTree>
    <p:extLst>
      <p:ext uri="{BB962C8B-B14F-4D97-AF65-F5344CB8AC3E}">
        <p14:creationId xmlns:p14="http://schemas.microsoft.com/office/powerpoint/2010/main" val="33396972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02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8712200" cy="573087"/>
          </a:xfrm>
        </p:spPr>
        <p:txBody>
          <a:bodyPr/>
          <a:lstStyle/>
          <a:p>
            <a:r>
              <a:rPr lang="en-US" dirty="0"/>
              <a:t>Programmer’s Model of Multitasking</a:t>
            </a:r>
          </a:p>
        </p:txBody>
      </p:sp>
      <p:sp>
        <p:nvSpPr>
          <p:cNvPr id="513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20788"/>
            <a:ext cx="8624887" cy="5484812"/>
          </a:xfrm>
        </p:spPr>
        <p:txBody>
          <a:bodyPr/>
          <a:lstStyle/>
          <a:p>
            <a:r>
              <a:rPr lang="en-US" dirty="0"/>
              <a:t>Basic functions</a:t>
            </a:r>
          </a:p>
          <a:p>
            <a:pPr lvl="1"/>
            <a:r>
              <a:rPr lang="en-US" b="1" dirty="0">
                <a:latin typeface="Courier New" pitchFamily="49" charset="0"/>
              </a:rPr>
              <a:t>fork</a:t>
            </a:r>
            <a:r>
              <a:rPr lang="en-US" b="1" dirty="0"/>
              <a:t> </a:t>
            </a:r>
            <a:r>
              <a:rPr lang="en-US" dirty="0"/>
              <a:t>spawns new process</a:t>
            </a:r>
          </a:p>
          <a:p>
            <a:pPr lvl="2"/>
            <a:r>
              <a:rPr lang="en-US" dirty="0"/>
              <a:t>Called once, returns twice</a:t>
            </a:r>
          </a:p>
          <a:p>
            <a:pPr lvl="1"/>
            <a:r>
              <a:rPr lang="en-US" b="1" dirty="0">
                <a:latin typeface="Courier New" pitchFamily="49" charset="0"/>
              </a:rPr>
              <a:t>exit</a:t>
            </a:r>
            <a:r>
              <a:rPr lang="en-US" b="1" dirty="0"/>
              <a:t> </a:t>
            </a:r>
            <a:r>
              <a:rPr lang="en-US" dirty="0"/>
              <a:t>terminates own process</a:t>
            </a:r>
          </a:p>
          <a:p>
            <a:pPr lvl="2"/>
            <a:r>
              <a:rPr lang="en-US" dirty="0"/>
              <a:t>Called once, never returns</a:t>
            </a:r>
          </a:p>
          <a:p>
            <a:pPr lvl="2"/>
            <a:r>
              <a:rPr lang="en-US" dirty="0"/>
              <a:t>Puts it into “zombie” status</a:t>
            </a:r>
          </a:p>
          <a:p>
            <a:pPr lvl="1"/>
            <a:r>
              <a:rPr lang="en-US" b="1" dirty="0">
                <a:latin typeface="Courier New" pitchFamily="49" charset="0"/>
              </a:rPr>
              <a:t>wait</a:t>
            </a:r>
            <a:r>
              <a:rPr lang="en-US" b="1" dirty="0"/>
              <a:t>  </a:t>
            </a:r>
            <a:r>
              <a:rPr lang="en-US" dirty="0"/>
              <a:t>and </a:t>
            </a:r>
            <a:r>
              <a:rPr lang="en-US" b="1" dirty="0" err="1">
                <a:latin typeface="Courier New" pitchFamily="49" charset="0"/>
              </a:rPr>
              <a:t>waitpid</a:t>
            </a:r>
            <a:r>
              <a:rPr lang="en-US" b="1" dirty="0"/>
              <a:t> </a:t>
            </a:r>
            <a:r>
              <a:rPr lang="en-US" dirty="0"/>
              <a:t>wait for and reap terminated children</a:t>
            </a:r>
          </a:p>
          <a:p>
            <a:pPr lvl="1"/>
            <a:r>
              <a:rPr lang="en-US" b="1" dirty="0" err="1">
                <a:latin typeface="Courier New" pitchFamily="49" charset="0"/>
              </a:rPr>
              <a:t>execve</a:t>
            </a:r>
            <a:r>
              <a:rPr lang="en-US" b="1" dirty="0"/>
              <a:t> </a:t>
            </a:r>
            <a:r>
              <a:rPr lang="en-US" dirty="0"/>
              <a:t>runs new program in existing process</a:t>
            </a:r>
          </a:p>
          <a:p>
            <a:pPr lvl="2"/>
            <a:r>
              <a:rPr lang="en-US" dirty="0"/>
              <a:t>Called once, (normally) never returns</a:t>
            </a:r>
          </a:p>
          <a:p>
            <a:endParaRPr lang="en-US" dirty="0"/>
          </a:p>
          <a:p>
            <a:r>
              <a:rPr lang="en-US" dirty="0"/>
              <a:t>Programming challenge</a:t>
            </a:r>
          </a:p>
          <a:p>
            <a:pPr lvl="1"/>
            <a:r>
              <a:rPr lang="en-US" dirty="0"/>
              <a:t>Understanding the nonstandard semantics of the functions</a:t>
            </a:r>
          </a:p>
          <a:p>
            <a:pPr lvl="1"/>
            <a:r>
              <a:rPr lang="en-US" dirty="0"/>
              <a:t>Avoiding improper use of system resources</a:t>
            </a:r>
          </a:p>
          <a:p>
            <a:pPr lvl="2"/>
            <a:r>
              <a:rPr lang="en-US" dirty="0"/>
              <a:t>E.g. “Fork bombs” can disable a system</a:t>
            </a:r>
          </a:p>
        </p:txBody>
      </p:sp>
    </p:spTree>
    <p:extLst>
      <p:ext uri="{BB962C8B-B14F-4D97-AF65-F5344CB8AC3E}">
        <p14:creationId xmlns:p14="http://schemas.microsoft.com/office/powerpoint/2010/main" val="42570752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Fork bomb (from Wikipedia)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Type into bash shell:</a:t>
            </a:r>
          </a:p>
          <a:p>
            <a:pPr marL="0" indent="0">
              <a:buNone/>
            </a:pPr>
            <a:r>
              <a:rPr lang="en-US" dirty="0"/>
              <a:t>	 </a:t>
            </a:r>
            <a:r>
              <a:rPr lang="en-US" dirty="0">
                <a:latin typeface="Courier New"/>
                <a:cs typeface="Courier New"/>
              </a:rPr>
              <a:t>:(){ :|:&amp; };:</a:t>
            </a:r>
          </a:p>
          <a:p>
            <a:pPr marL="0" indent="0">
              <a:buNone/>
            </a:pPr>
            <a:endParaRPr lang="en-US" b="0" dirty="0"/>
          </a:p>
          <a:p>
            <a:r>
              <a:rPr lang="en-US" dirty="0"/>
              <a:t>More readably: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/>
              <a:t>forkbomb</a:t>
            </a:r>
            <a:r>
              <a:rPr lang="en-US" dirty="0"/>
              <a:t>() {</a:t>
            </a:r>
            <a:r>
              <a:rPr lang="en-US" b="0" dirty="0"/>
              <a:t> </a:t>
            </a:r>
            <a:r>
              <a:rPr lang="en-US" b="0" dirty="0" err="1"/>
              <a:t>forkbomb</a:t>
            </a:r>
            <a:r>
              <a:rPr lang="en-US" b="0" dirty="0"/>
              <a:t> </a:t>
            </a:r>
            <a:r>
              <a:rPr lang="en-US" dirty="0"/>
              <a:t>| </a:t>
            </a:r>
            <a:r>
              <a:rPr lang="en-US" b="0" dirty="0" err="1"/>
              <a:t>forkbomb</a:t>
            </a:r>
            <a:r>
              <a:rPr lang="en-US" b="0" dirty="0"/>
              <a:t> </a:t>
            </a:r>
            <a:r>
              <a:rPr lang="en-US" dirty="0"/>
              <a:t>&amp;</a:t>
            </a:r>
            <a:r>
              <a:rPr lang="en-US" b="0" dirty="0"/>
              <a:t> </a:t>
            </a:r>
            <a:r>
              <a:rPr lang="en-US" dirty="0"/>
              <a:t>}</a:t>
            </a:r>
            <a:r>
              <a:rPr lang="en-US" b="0" dirty="0"/>
              <a:t> ; </a:t>
            </a:r>
            <a:r>
              <a:rPr lang="en-US" b="0" dirty="0" err="1"/>
              <a:t>forkbomb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8099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596" name="Rectangle 2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Unix Process Hierarchy</a:t>
            </a:r>
          </a:p>
        </p:txBody>
      </p:sp>
      <p:sp>
        <p:nvSpPr>
          <p:cNvPr id="23555" name="Oval 3"/>
          <p:cNvSpPr>
            <a:spLocks noChangeArrowheads="1"/>
          </p:cNvSpPr>
          <p:nvPr/>
        </p:nvSpPr>
        <p:spPr bwMode="auto">
          <a:xfrm>
            <a:off x="3657600" y="3429000"/>
            <a:ext cx="1676400" cy="5334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1"/>
              <a:t>Login shell</a:t>
            </a:r>
          </a:p>
        </p:txBody>
      </p:sp>
      <p:sp>
        <p:nvSpPr>
          <p:cNvPr id="23556" name="Oval 4"/>
          <p:cNvSpPr>
            <a:spLocks noChangeArrowheads="1"/>
          </p:cNvSpPr>
          <p:nvPr/>
        </p:nvSpPr>
        <p:spPr bwMode="auto">
          <a:xfrm>
            <a:off x="5715000" y="4419600"/>
            <a:ext cx="1676400" cy="5334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1"/>
              <a:t>Child</a:t>
            </a:r>
          </a:p>
        </p:txBody>
      </p:sp>
      <p:sp>
        <p:nvSpPr>
          <p:cNvPr id="23557" name="Oval 5"/>
          <p:cNvSpPr>
            <a:spLocks noChangeArrowheads="1"/>
          </p:cNvSpPr>
          <p:nvPr/>
        </p:nvSpPr>
        <p:spPr bwMode="auto">
          <a:xfrm>
            <a:off x="3657600" y="4419600"/>
            <a:ext cx="1676400" cy="5334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1"/>
              <a:t>Child</a:t>
            </a:r>
          </a:p>
        </p:txBody>
      </p:sp>
      <p:sp>
        <p:nvSpPr>
          <p:cNvPr id="23558" name="Oval 6"/>
          <p:cNvSpPr>
            <a:spLocks noChangeArrowheads="1"/>
          </p:cNvSpPr>
          <p:nvPr/>
        </p:nvSpPr>
        <p:spPr bwMode="auto">
          <a:xfrm>
            <a:off x="1600200" y="4419600"/>
            <a:ext cx="1676400" cy="5334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1"/>
              <a:t>Child</a:t>
            </a:r>
          </a:p>
        </p:txBody>
      </p:sp>
      <p:sp>
        <p:nvSpPr>
          <p:cNvPr id="23559" name="Oval 7"/>
          <p:cNvSpPr>
            <a:spLocks noChangeArrowheads="1"/>
          </p:cNvSpPr>
          <p:nvPr/>
        </p:nvSpPr>
        <p:spPr bwMode="auto">
          <a:xfrm>
            <a:off x="4724400" y="5562600"/>
            <a:ext cx="1676400" cy="5334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1"/>
              <a:t>Grandchild</a:t>
            </a:r>
          </a:p>
        </p:txBody>
      </p:sp>
      <p:sp>
        <p:nvSpPr>
          <p:cNvPr id="23560" name="Oval 8"/>
          <p:cNvSpPr>
            <a:spLocks noChangeArrowheads="1"/>
          </p:cNvSpPr>
          <p:nvPr/>
        </p:nvSpPr>
        <p:spPr bwMode="auto">
          <a:xfrm>
            <a:off x="2514600" y="5562600"/>
            <a:ext cx="1676400" cy="5334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1"/>
              <a:t>Grandchild</a:t>
            </a:r>
          </a:p>
        </p:txBody>
      </p:sp>
      <p:sp>
        <p:nvSpPr>
          <p:cNvPr id="23561" name="Line 9"/>
          <p:cNvSpPr>
            <a:spLocks noChangeShapeType="1"/>
          </p:cNvSpPr>
          <p:nvPr/>
        </p:nvSpPr>
        <p:spPr bwMode="auto">
          <a:xfrm flipH="1">
            <a:off x="2971800" y="3886200"/>
            <a:ext cx="9906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/>
          </a:p>
        </p:txBody>
      </p:sp>
      <p:sp>
        <p:nvSpPr>
          <p:cNvPr id="23562" name="Line 10"/>
          <p:cNvSpPr>
            <a:spLocks noChangeShapeType="1"/>
          </p:cNvSpPr>
          <p:nvPr/>
        </p:nvSpPr>
        <p:spPr bwMode="auto">
          <a:xfrm>
            <a:off x="5029200" y="3886200"/>
            <a:ext cx="9144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/>
          </a:p>
        </p:txBody>
      </p:sp>
      <p:sp>
        <p:nvSpPr>
          <p:cNvPr id="23563" name="Oval 12"/>
          <p:cNvSpPr>
            <a:spLocks noChangeArrowheads="1"/>
          </p:cNvSpPr>
          <p:nvPr/>
        </p:nvSpPr>
        <p:spPr bwMode="auto">
          <a:xfrm>
            <a:off x="3657600" y="1447800"/>
            <a:ext cx="1676400" cy="5334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1" dirty="0">
                <a:latin typeface="Courier New" charset="0"/>
              </a:rPr>
              <a:t>[0]</a:t>
            </a:r>
          </a:p>
        </p:txBody>
      </p:sp>
      <p:sp>
        <p:nvSpPr>
          <p:cNvPr id="23564" name="Line 13"/>
          <p:cNvSpPr>
            <a:spLocks noChangeShapeType="1"/>
          </p:cNvSpPr>
          <p:nvPr/>
        </p:nvSpPr>
        <p:spPr bwMode="auto">
          <a:xfrm flipH="1">
            <a:off x="4495800" y="1981200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/>
          </a:p>
        </p:txBody>
      </p:sp>
      <p:sp>
        <p:nvSpPr>
          <p:cNvPr id="23565" name="Line 14"/>
          <p:cNvSpPr>
            <a:spLocks noChangeShapeType="1"/>
          </p:cNvSpPr>
          <p:nvPr/>
        </p:nvSpPr>
        <p:spPr bwMode="auto">
          <a:xfrm flipH="1">
            <a:off x="4495800" y="2971800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/>
          </a:p>
        </p:txBody>
      </p:sp>
      <p:sp>
        <p:nvSpPr>
          <p:cNvPr id="23566" name="Line 15"/>
          <p:cNvSpPr>
            <a:spLocks noChangeShapeType="1"/>
          </p:cNvSpPr>
          <p:nvPr/>
        </p:nvSpPr>
        <p:spPr bwMode="auto">
          <a:xfrm flipH="1">
            <a:off x="4495800" y="3962400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/>
          </a:p>
        </p:txBody>
      </p:sp>
      <p:sp>
        <p:nvSpPr>
          <p:cNvPr id="23567" name="Line 16"/>
          <p:cNvSpPr>
            <a:spLocks noChangeShapeType="1"/>
          </p:cNvSpPr>
          <p:nvPr/>
        </p:nvSpPr>
        <p:spPr bwMode="auto">
          <a:xfrm>
            <a:off x="4648200" y="4953000"/>
            <a:ext cx="9144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/>
          </a:p>
        </p:txBody>
      </p:sp>
      <p:sp>
        <p:nvSpPr>
          <p:cNvPr id="23568" name="Line 17"/>
          <p:cNvSpPr>
            <a:spLocks noChangeShapeType="1"/>
          </p:cNvSpPr>
          <p:nvPr/>
        </p:nvSpPr>
        <p:spPr bwMode="auto">
          <a:xfrm flipH="1">
            <a:off x="3429000" y="4953000"/>
            <a:ext cx="8382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/>
          </a:p>
        </p:txBody>
      </p:sp>
      <p:sp>
        <p:nvSpPr>
          <p:cNvPr id="23569" name="Line 18"/>
          <p:cNvSpPr>
            <a:spLocks noChangeShapeType="1"/>
          </p:cNvSpPr>
          <p:nvPr/>
        </p:nvSpPr>
        <p:spPr bwMode="auto">
          <a:xfrm flipH="1">
            <a:off x="2971800" y="2895600"/>
            <a:ext cx="9906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/>
          </a:p>
        </p:txBody>
      </p:sp>
      <p:sp>
        <p:nvSpPr>
          <p:cNvPr id="23570" name="Oval 19"/>
          <p:cNvSpPr>
            <a:spLocks noChangeArrowheads="1"/>
          </p:cNvSpPr>
          <p:nvPr/>
        </p:nvSpPr>
        <p:spPr bwMode="auto">
          <a:xfrm>
            <a:off x="1066800" y="3352800"/>
            <a:ext cx="2133600" cy="7620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1"/>
              <a:t>Daemon</a:t>
            </a:r>
          </a:p>
          <a:p>
            <a:pPr algn="ctr">
              <a:lnSpc>
                <a:spcPct val="100000"/>
              </a:lnSpc>
            </a:pPr>
            <a:r>
              <a:rPr lang="en-US" sz="2000" b="1"/>
              <a:t>e.g. </a:t>
            </a:r>
            <a:r>
              <a:rPr lang="en-US" sz="2000" b="1">
                <a:latin typeface="Courier New" charset="0"/>
              </a:rPr>
              <a:t>httpd</a:t>
            </a:r>
          </a:p>
        </p:txBody>
      </p:sp>
      <p:sp>
        <p:nvSpPr>
          <p:cNvPr id="23571" name="Oval 11"/>
          <p:cNvSpPr>
            <a:spLocks noChangeArrowheads="1"/>
          </p:cNvSpPr>
          <p:nvPr/>
        </p:nvSpPr>
        <p:spPr bwMode="auto">
          <a:xfrm>
            <a:off x="3657600" y="2438400"/>
            <a:ext cx="1676400" cy="5334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1">
                <a:latin typeface="Courier New" charset="0"/>
              </a:rPr>
              <a:t>init [1]</a:t>
            </a:r>
          </a:p>
        </p:txBody>
      </p:sp>
    </p:spTree>
    <p:extLst>
      <p:ext uri="{BB962C8B-B14F-4D97-AF65-F5344CB8AC3E}">
        <p14:creationId xmlns:p14="http://schemas.microsoft.com/office/powerpoint/2010/main" val="15061458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Understanding fork</a:t>
            </a: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615857" y="1588532"/>
            <a:ext cx="3728906" cy="1384995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 err="1">
                <a:latin typeface="Courier New" pitchFamily="49" charset="0"/>
              </a:rPr>
              <a:t>pid_t</a:t>
            </a:r>
            <a:r>
              <a:rPr lang="en-US" sz="1400" dirty="0">
                <a:latin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</a:rPr>
              <a:t>pid</a:t>
            </a:r>
            <a:r>
              <a:rPr lang="en-US" sz="1400" dirty="0">
                <a:latin typeface="Courier New" pitchFamily="49" charset="0"/>
              </a:rPr>
              <a:t> = fork();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if (</a:t>
            </a:r>
            <a:r>
              <a:rPr lang="en-US" sz="1400" dirty="0" err="1">
                <a:latin typeface="Courier New" pitchFamily="49" charset="0"/>
              </a:rPr>
              <a:t>pid</a:t>
            </a:r>
            <a:r>
              <a:rPr lang="en-US" sz="1400" dirty="0">
                <a:latin typeface="Courier New" pitchFamily="49" charset="0"/>
              </a:rPr>
              <a:t> == 0) {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</a:t>
            </a:r>
            <a:r>
              <a:rPr lang="en-US" sz="1400" dirty="0" err="1">
                <a:latin typeface="Courier New" pitchFamily="49" charset="0"/>
              </a:rPr>
              <a:t>printf</a:t>
            </a:r>
            <a:r>
              <a:rPr lang="en-US" sz="1400" dirty="0">
                <a:latin typeface="Courier New" pitchFamily="49" charset="0"/>
              </a:rPr>
              <a:t>("hello from child\n");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 else { 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</a:t>
            </a:r>
            <a:r>
              <a:rPr lang="en-US" sz="1400" dirty="0" err="1">
                <a:latin typeface="Courier New" pitchFamily="49" charset="0"/>
              </a:rPr>
              <a:t>printf</a:t>
            </a:r>
            <a:r>
              <a:rPr lang="en-US" sz="1400" dirty="0">
                <a:latin typeface="Courier New" pitchFamily="49" charset="0"/>
              </a:rPr>
              <a:t>("hello from parent\n");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13529" y="1219200"/>
            <a:ext cx="10811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Process n</a:t>
            </a:r>
          </a:p>
        </p:txBody>
      </p:sp>
      <p:sp>
        <p:nvSpPr>
          <p:cNvPr id="5" name="Right Arrow 4"/>
          <p:cNvSpPr/>
          <p:nvPr/>
        </p:nvSpPr>
        <p:spPr bwMode="auto">
          <a:xfrm>
            <a:off x="228600" y="1561121"/>
            <a:ext cx="357762" cy="394395"/>
          </a:xfrm>
          <a:prstGeom prst="rightArrow">
            <a:avLst/>
          </a:prstGeom>
          <a:solidFill>
            <a:srgbClr val="C00000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5186494" y="1590259"/>
            <a:ext cx="3728906" cy="1384995"/>
          </a:xfrm>
          <a:prstGeom prst="rect">
            <a:avLst/>
          </a:prstGeom>
          <a:solidFill>
            <a:srgbClr val="D5F1CF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 err="1">
                <a:latin typeface="Courier New" pitchFamily="49" charset="0"/>
              </a:rPr>
              <a:t>pid_t</a:t>
            </a:r>
            <a:r>
              <a:rPr lang="en-US" sz="1400" dirty="0">
                <a:latin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</a:rPr>
              <a:t>pid</a:t>
            </a:r>
            <a:r>
              <a:rPr lang="en-US" sz="1400" dirty="0">
                <a:latin typeface="Courier New" pitchFamily="49" charset="0"/>
              </a:rPr>
              <a:t> = fork();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if (</a:t>
            </a:r>
            <a:r>
              <a:rPr lang="en-US" sz="1400" dirty="0" err="1">
                <a:latin typeface="Courier New" pitchFamily="49" charset="0"/>
              </a:rPr>
              <a:t>pid</a:t>
            </a:r>
            <a:r>
              <a:rPr lang="en-US" sz="1400" dirty="0">
                <a:latin typeface="Courier New" pitchFamily="49" charset="0"/>
              </a:rPr>
              <a:t> == 0) {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</a:t>
            </a:r>
            <a:r>
              <a:rPr lang="en-US" sz="1400" dirty="0" err="1">
                <a:latin typeface="Courier New" pitchFamily="49" charset="0"/>
              </a:rPr>
              <a:t>printf</a:t>
            </a:r>
            <a:r>
              <a:rPr lang="en-US" sz="1400" dirty="0">
                <a:latin typeface="Courier New" pitchFamily="49" charset="0"/>
              </a:rPr>
              <a:t>("hello from child\n");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 else { 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</a:t>
            </a:r>
            <a:r>
              <a:rPr lang="en-US" sz="1400" dirty="0" err="1">
                <a:latin typeface="Courier New" pitchFamily="49" charset="0"/>
              </a:rPr>
              <a:t>printf</a:t>
            </a:r>
            <a:r>
              <a:rPr lang="en-US" sz="1400" dirty="0">
                <a:latin typeface="Courier New" pitchFamily="49" charset="0"/>
              </a:rPr>
              <a:t>("hello from parent\n");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84166" y="1220927"/>
            <a:ext cx="16689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Child Process m</a:t>
            </a:r>
          </a:p>
        </p:txBody>
      </p:sp>
      <p:sp>
        <p:nvSpPr>
          <p:cNvPr id="8" name="Right Arrow 7"/>
          <p:cNvSpPr/>
          <p:nvPr/>
        </p:nvSpPr>
        <p:spPr bwMode="auto">
          <a:xfrm>
            <a:off x="4799237" y="1562848"/>
            <a:ext cx="357762" cy="394395"/>
          </a:xfrm>
          <a:prstGeom prst="rightArrow">
            <a:avLst/>
          </a:prstGeom>
          <a:solidFill>
            <a:srgbClr val="C00000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615857" y="3188732"/>
            <a:ext cx="3728906" cy="1384995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 err="1">
                <a:latin typeface="Courier New" pitchFamily="49" charset="0"/>
              </a:rPr>
              <a:t>pid_t</a:t>
            </a:r>
            <a:r>
              <a:rPr lang="en-US" sz="1400" dirty="0">
                <a:latin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</a:rPr>
              <a:t>pid</a:t>
            </a:r>
            <a:r>
              <a:rPr lang="en-US" sz="1400" dirty="0">
                <a:latin typeface="Courier New" pitchFamily="49" charset="0"/>
              </a:rPr>
              <a:t> = fork();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if (</a:t>
            </a:r>
            <a:r>
              <a:rPr lang="en-US" sz="1400" dirty="0" err="1">
                <a:latin typeface="Courier New" pitchFamily="49" charset="0"/>
              </a:rPr>
              <a:t>pid</a:t>
            </a:r>
            <a:r>
              <a:rPr lang="en-US" sz="1400" dirty="0">
                <a:latin typeface="Courier New" pitchFamily="49" charset="0"/>
              </a:rPr>
              <a:t> == 0) {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</a:t>
            </a:r>
            <a:r>
              <a:rPr lang="en-US" sz="1400" dirty="0" err="1">
                <a:latin typeface="Courier New" pitchFamily="49" charset="0"/>
              </a:rPr>
              <a:t>printf</a:t>
            </a:r>
            <a:r>
              <a:rPr lang="en-US" sz="1400" dirty="0">
                <a:latin typeface="Courier New" pitchFamily="49" charset="0"/>
              </a:rPr>
              <a:t>("hello from child\n");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 else { 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</a:t>
            </a:r>
            <a:r>
              <a:rPr lang="en-US" sz="1400" dirty="0" err="1">
                <a:latin typeface="Courier New" pitchFamily="49" charset="0"/>
              </a:rPr>
              <a:t>printf</a:t>
            </a:r>
            <a:r>
              <a:rPr lang="en-US" sz="1400" dirty="0">
                <a:latin typeface="Courier New" pitchFamily="49" charset="0"/>
              </a:rPr>
              <a:t>("hello from parent\n");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</a:t>
            </a:r>
          </a:p>
        </p:txBody>
      </p:sp>
      <p:sp>
        <p:nvSpPr>
          <p:cNvPr id="10" name="Right Arrow 9"/>
          <p:cNvSpPr/>
          <p:nvPr/>
        </p:nvSpPr>
        <p:spPr bwMode="auto">
          <a:xfrm>
            <a:off x="228600" y="3276730"/>
            <a:ext cx="357762" cy="394395"/>
          </a:xfrm>
          <a:prstGeom prst="rightArrow">
            <a:avLst/>
          </a:prstGeom>
          <a:solidFill>
            <a:srgbClr val="C00000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-51902" y="3583127"/>
            <a:ext cx="7377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>
                <a:latin typeface="Calibri" pitchFamily="34" charset="0"/>
              </a:rPr>
              <a:t>pid</a:t>
            </a:r>
            <a:r>
              <a:rPr lang="en-US" sz="1400" dirty="0">
                <a:latin typeface="Calibri" pitchFamily="34" charset="0"/>
              </a:rPr>
              <a:t> = m</a:t>
            </a:r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5186494" y="3188732"/>
            <a:ext cx="3728906" cy="1384995"/>
          </a:xfrm>
          <a:prstGeom prst="rect">
            <a:avLst/>
          </a:prstGeom>
          <a:solidFill>
            <a:srgbClr val="D5F1CF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 err="1">
                <a:latin typeface="Courier New" pitchFamily="49" charset="0"/>
              </a:rPr>
              <a:t>pid_t</a:t>
            </a:r>
            <a:r>
              <a:rPr lang="en-US" sz="1400" dirty="0">
                <a:latin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</a:rPr>
              <a:t>pid</a:t>
            </a:r>
            <a:r>
              <a:rPr lang="en-US" sz="1400" dirty="0">
                <a:latin typeface="Courier New" pitchFamily="49" charset="0"/>
              </a:rPr>
              <a:t> = fork();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if (</a:t>
            </a:r>
            <a:r>
              <a:rPr lang="en-US" sz="1400" dirty="0" err="1">
                <a:latin typeface="Courier New" pitchFamily="49" charset="0"/>
              </a:rPr>
              <a:t>pid</a:t>
            </a:r>
            <a:r>
              <a:rPr lang="en-US" sz="1400" dirty="0">
                <a:latin typeface="Courier New" pitchFamily="49" charset="0"/>
              </a:rPr>
              <a:t> == 0) {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</a:t>
            </a:r>
            <a:r>
              <a:rPr lang="en-US" sz="1400" dirty="0" err="1">
                <a:latin typeface="Courier New" pitchFamily="49" charset="0"/>
              </a:rPr>
              <a:t>printf</a:t>
            </a:r>
            <a:r>
              <a:rPr lang="en-US" sz="1400" dirty="0">
                <a:latin typeface="Courier New" pitchFamily="49" charset="0"/>
              </a:rPr>
              <a:t>("hello from child\n");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 else { 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</a:t>
            </a:r>
            <a:r>
              <a:rPr lang="en-US" sz="1400" dirty="0" err="1">
                <a:latin typeface="Courier New" pitchFamily="49" charset="0"/>
              </a:rPr>
              <a:t>printf</a:t>
            </a:r>
            <a:r>
              <a:rPr lang="en-US" sz="1400" dirty="0">
                <a:latin typeface="Courier New" pitchFamily="49" charset="0"/>
              </a:rPr>
              <a:t>("hello from parent\n");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</a:t>
            </a:r>
          </a:p>
        </p:txBody>
      </p:sp>
      <p:sp>
        <p:nvSpPr>
          <p:cNvPr id="13" name="Right Arrow 12"/>
          <p:cNvSpPr/>
          <p:nvPr/>
        </p:nvSpPr>
        <p:spPr bwMode="auto">
          <a:xfrm>
            <a:off x="4799237" y="3276730"/>
            <a:ext cx="357762" cy="394395"/>
          </a:xfrm>
          <a:prstGeom prst="rightArrow">
            <a:avLst/>
          </a:prstGeom>
          <a:solidFill>
            <a:srgbClr val="C00000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18735" y="3583127"/>
            <a:ext cx="68320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>
                <a:latin typeface="Calibri" pitchFamily="34" charset="0"/>
              </a:rPr>
              <a:t>pid</a:t>
            </a:r>
            <a:r>
              <a:rPr lang="en-US" sz="1400" dirty="0">
                <a:latin typeface="Calibri" pitchFamily="34" charset="0"/>
              </a:rPr>
              <a:t> = 0</a:t>
            </a:r>
          </a:p>
        </p:txBody>
      </p:sp>
      <p:sp>
        <p:nvSpPr>
          <p:cNvPr id="15" name="Text Box 4"/>
          <p:cNvSpPr txBox="1">
            <a:spLocks noChangeArrowheads="1"/>
          </p:cNvSpPr>
          <p:nvPr/>
        </p:nvSpPr>
        <p:spPr bwMode="auto">
          <a:xfrm>
            <a:off x="614494" y="4802327"/>
            <a:ext cx="3728906" cy="1384995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 err="1">
                <a:latin typeface="Courier New" pitchFamily="49" charset="0"/>
              </a:rPr>
              <a:t>pid_t</a:t>
            </a:r>
            <a:r>
              <a:rPr lang="en-US" sz="1400" dirty="0">
                <a:latin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</a:rPr>
              <a:t>pid</a:t>
            </a:r>
            <a:r>
              <a:rPr lang="en-US" sz="1400" dirty="0">
                <a:latin typeface="Courier New" pitchFamily="49" charset="0"/>
              </a:rPr>
              <a:t> = fork();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if (</a:t>
            </a:r>
            <a:r>
              <a:rPr lang="en-US" sz="1400" dirty="0" err="1">
                <a:latin typeface="Courier New" pitchFamily="49" charset="0"/>
              </a:rPr>
              <a:t>pid</a:t>
            </a:r>
            <a:r>
              <a:rPr lang="en-US" sz="1400" dirty="0">
                <a:latin typeface="Courier New" pitchFamily="49" charset="0"/>
              </a:rPr>
              <a:t> == 0) {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</a:t>
            </a:r>
            <a:r>
              <a:rPr lang="en-US" sz="1400" dirty="0" err="1">
                <a:latin typeface="Courier New" pitchFamily="49" charset="0"/>
              </a:rPr>
              <a:t>printf</a:t>
            </a:r>
            <a:r>
              <a:rPr lang="en-US" sz="1400" dirty="0">
                <a:latin typeface="Courier New" pitchFamily="49" charset="0"/>
              </a:rPr>
              <a:t>("hello from child\n");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 else { 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</a:t>
            </a:r>
            <a:r>
              <a:rPr lang="en-US" sz="1400" dirty="0" err="1">
                <a:latin typeface="Courier New" pitchFamily="49" charset="0"/>
              </a:rPr>
              <a:t>printf</a:t>
            </a:r>
            <a:r>
              <a:rPr lang="en-US" sz="1400" dirty="0">
                <a:latin typeface="Courier New" pitchFamily="49" charset="0"/>
              </a:rPr>
              <a:t>("hello from parent\n");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</a:t>
            </a:r>
          </a:p>
        </p:txBody>
      </p:sp>
      <p:sp>
        <p:nvSpPr>
          <p:cNvPr id="16" name="Right Arrow 15"/>
          <p:cNvSpPr/>
          <p:nvPr/>
        </p:nvSpPr>
        <p:spPr bwMode="auto">
          <a:xfrm>
            <a:off x="227237" y="5640527"/>
            <a:ext cx="357762" cy="394395"/>
          </a:xfrm>
          <a:prstGeom prst="rightArrow">
            <a:avLst/>
          </a:prstGeom>
          <a:solidFill>
            <a:srgbClr val="C00000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18" name="Text Box 4"/>
          <p:cNvSpPr txBox="1">
            <a:spLocks noChangeArrowheads="1"/>
          </p:cNvSpPr>
          <p:nvPr/>
        </p:nvSpPr>
        <p:spPr bwMode="auto">
          <a:xfrm>
            <a:off x="5186494" y="4802327"/>
            <a:ext cx="3728906" cy="1384995"/>
          </a:xfrm>
          <a:prstGeom prst="rect">
            <a:avLst/>
          </a:prstGeom>
          <a:solidFill>
            <a:srgbClr val="D5F1CF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 err="1">
                <a:latin typeface="Courier New" pitchFamily="49" charset="0"/>
              </a:rPr>
              <a:t>pid_t</a:t>
            </a:r>
            <a:r>
              <a:rPr lang="en-US" sz="1400" dirty="0">
                <a:latin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</a:rPr>
              <a:t>pid</a:t>
            </a:r>
            <a:r>
              <a:rPr lang="en-US" sz="1400" dirty="0">
                <a:latin typeface="Courier New" pitchFamily="49" charset="0"/>
              </a:rPr>
              <a:t> = fork();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if (</a:t>
            </a:r>
            <a:r>
              <a:rPr lang="en-US" sz="1400" dirty="0" err="1">
                <a:latin typeface="Courier New" pitchFamily="49" charset="0"/>
              </a:rPr>
              <a:t>pid</a:t>
            </a:r>
            <a:r>
              <a:rPr lang="en-US" sz="1400" dirty="0">
                <a:latin typeface="Courier New" pitchFamily="49" charset="0"/>
              </a:rPr>
              <a:t> == 0) {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</a:t>
            </a:r>
            <a:r>
              <a:rPr lang="en-US" sz="1400" dirty="0" err="1">
                <a:latin typeface="Courier New" pitchFamily="49" charset="0"/>
              </a:rPr>
              <a:t>printf</a:t>
            </a:r>
            <a:r>
              <a:rPr lang="en-US" sz="1400" dirty="0">
                <a:latin typeface="Courier New" pitchFamily="49" charset="0"/>
              </a:rPr>
              <a:t>("hello from child\n");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 else { 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</a:t>
            </a:r>
            <a:r>
              <a:rPr lang="en-US" sz="1400" dirty="0" err="1">
                <a:latin typeface="Courier New" pitchFamily="49" charset="0"/>
              </a:rPr>
              <a:t>printf</a:t>
            </a:r>
            <a:r>
              <a:rPr lang="en-US" sz="1400" dirty="0">
                <a:latin typeface="Courier New" pitchFamily="49" charset="0"/>
              </a:rPr>
              <a:t>("hello from parent\n");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</a:t>
            </a:r>
          </a:p>
        </p:txBody>
      </p:sp>
      <p:sp>
        <p:nvSpPr>
          <p:cNvPr id="19" name="Right Arrow 18"/>
          <p:cNvSpPr/>
          <p:nvPr/>
        </p:nvSpPr>
        <p:spPr bwMode="auto">
          <a:xfrm>
            <a:off x="4799237" y="5216637"/>
            <a:ext cx="357762" cy="394395"/>
          </a:xfrm>
          <a:prstGeom prst="rightArrow">
            <a:avLst/>
          </a:prstGeom>
          <a:solidFill>
            <a:srgbClr val="C00000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295400" y="6290846"/>
            <a:ext cx="228299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hello from parent</a:t>
            </a:r>
            <a:endParaRPr lang="en-US" sz="1600" dirty="0"/>
          </a:p>
        </p:txBody>
      </p:sp>
      <p:sp>
        <p:nvSpPr>
          <p:cNvPr id="21" name="Rectangle 20"/>
          <p:cNvSpPr/>
          <p:nvPr/>
        </p:nvSpPr>
        <p:spPr>
          <a:xfrm>
            <a:off x="5993834" y="6290846"/>
            <a:ext cx="215956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hello from child</a:t>
            </a:r>
            <a:endParaRPr lang="en-US" sz="1600" dirty="0"/>
          </a:p>
        </p:txBody>
      </p:sp>
      <p:sp>
        <p:nvSpPr>
          <p:cNvPr id="22" name="TextBox 21"/>
          <p:cNvSpPr txBox="1"/>
          <p:nvPr/>
        </p:nvSpPr>
        <p:spPr>
          <a:xfrm>
            <a:off x="3810000" y="6277408"/>
            <a:ext cx="19473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Which one is first?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 animBg="1"/>
      <p:bldP spid="9" grpId="0" animBg="1"/>
      <p:bldP spid="10" grpId="0" animBg="1"/>
      <p:bldP spid="11" grpId="0"/>
      <p:bldP spid="12" grpId="0" animBg="1"/>
      <p:bldP spid="13" grpId="0" animBg="1"/>
      <p:bldP spid="14" grpId="0"/>
      <p:bldP spid="15" grpId="0" animBg="1"/>
      <p:bldP spid="16" grpId="0" animBg="1"/>
      <p:bldP spid="18" grpId="0" animBg="1"/>
      <p:bldP spid="19" grpId="0" animBg="1"/>
      <p:bldP spid="20" grpId="0"/>
      <p:bldP spid="21" grpId="0"/>
      <p:bldP spid="2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Shells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5930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Shell Programs</a:t>
            </a:r>
          </a:p>
        </p:txBody>
      </p:sp>
      <p:sp>
        <p:nvSpPr>
          <p:cNvPr id="542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3303" y="1143000"/>
            <a:ext cx="8229600" cy="1828800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i="1" dirty="0">
                <a:solidFill>
                  <a:srgbClr val="C00000"/>
                </a:solidFill>
              </a:rPr>
              <a:t>shell</a:t>
            </a:r>
            <a:r>
              <a:rPr lang="en-US" dirty="0"/>
              <a:t> is an application program that runs programs on behalf of the user.</a:t>
            </a:r>
          </a:p>
          <a:p>
            <a:pPr lvl="1">
              <a:tabLst>
                <a:tab pos="1485900" algn="l"/>
              </a:tabLst>
            </a:pPr>
            <a:r>
              <a:rPr lang="en-US" sz="1800" b="1" dirty="0" err="1">
                <a:latin typeface="Courier New" pitchFamily="49" charset="0"/>
              </a:rPr>
              <a:t>sh</a:t>
            </a:r>
            <a:r>
              <a:rPr lang="en-US" sz="1800" dirty="0"/>
              <a:t> 	Original Unix shell (Stephen Bourne, AT&amp;T Bell Labs, 1977)</a:t>
            </a:r>
          </a:p>
          <a:p>
            <a:pPr lvl="1">
              <a:tabLst>
                <a:tab pos="1485900" algn="l"/>
              </a:tabLst>
            </a:pPr>
            <a:r>
              <a:rPr lang="en-US" sz="1800" b="1" dirty="0" err="1">
                <a:latin typeface="Courier New" pitchFamily="49" charset="0"/>
              </a:rPr>
              <a:t>csh</a:t>
            </a:r>
            <a:r>
              <a:rPr lang="en-US" sz="1800" dirty="0">
                <a:latin typeface="Courier New" pitchFamily="49" charset="0"/>
              </a:rPr>
              <a:t> 	</a:t>
            </a:r>
            <a:r>
              <a:rPr lang="en-US" sz="1800" dirty="0"/>
              <a:t>BSD Unix C shell (</a:t>
            </a:r>
            <a:r>
              <a:rPr lang="en-US" sz="1800" b="1" dirty="0" err="1">
                <a:latin typeface="Courier New" pitchFamily="49" charset="0"/>
              </a:rPr>
              <a:t>tcsh</a:t>
            </a:r>
            <a:r>
              <a:rPr lang="en-US" sz="1800" dirty="0">
                <a:latin typeface="Courier New" pitchFamily="49" charset="0"/>
              </a:rPr>
              <a:t>: </a:t>
            </a:r>
            <a:r>
              <a:rPr lang="en-US" sz="1800" dirty="0"/>
              <a:t>enhanced </a:t>
            </a:r>
            <a:r>
              <a:rPr lang="en-US" sz="1800" dirty="0" err="1">
                <a:latin typeface="Courier New"/>
                <a:cs typeface="Courier New"/>
              </a:rPr>
              <a:t>csh</a:t>
            </a:r>
            <a:r>
              <a:rPr lang="en-US" sz="1800" dirty="0"/>
              <a:t> at CMU and elsewhere</a:t>
            </a:r>
            <a:r>
              <a:rPr lang="en-US" sz="1800" dirty="0">
                <a:latin typeface="Courier New" pitchFamily="49" charset="0"/>
              </a:rPr>
              <a:t>)</a:t>
            </a:r>
            <a:r>
              <a:rPr lang="en-US" sz="1800" dirty="0"/>
              <a:t> </a:t>
            </a:r>
          </a:p>
          <a:p>
            <a:pPr lvl="1">
              <a:tabLst>
                <a:tab pos="1485900" algn="l"/>
              </a:tabLst>
            </a:pPr>
            <a:r>
              <a:rPr lang="en-US" sz="1800" b="1" dirty="0">
                <a:latin typeface="Courier New" pitchFamily="49" charset="0"/>
              </a:rPr>
              <a:t>bash</a:t>
            </a:r>
            <a:r>
              <a:rPr lang="en-US" sz="1800" dirty="0">
                <a:latin typeface="Courier New" pitchFamily="49" charset="0"/>
              </a:rPr>
              <a:t> 	“</a:t>
            </a:r>
            <a:r>
              <a:rPr lang="en-US" sz="1800" dirty="0"/>
              <a:t>Bourne-Again” Shell</a:t>
            </a:r>
            <a:r>
              <a:rPr lang="en-US" sz="1800" dirty="0">
                <a:latin typeface="Courier New" pitchFamily="49" charset="0"/>
              </a:rPr>
              <a:t> </a:t>
            </a:r>
            <a:endParaRPr lang="en-US" sz="1800" dirty="0"/>
          </a:p>
        </p:txBody>
      </p:sp>
      <p:sp>
        <p:nvSpPr>
          <p:cNvPr id="542724" name="Text Box 4"/>
          <p:cNvSpPr txBox="1">
            <a:spLocks noChangeArrowheads="1"/>
          </p:cNvSpPr>
          <p:nvPr/>
        </p:nvSpPr>
        <p:spPr bwMode="auto">
          <a:xfrm>
            <a:off x="826402" y="3166170"/>
            <a:ext cx="4800600" cy="353943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l"/>
            <a:r>
              <a:rPr lang="en-US" sz="1600" b="1" dirty="0" err="1">
                <a:latin typeface="Courier New" pitchFamily="49" charset="0"/>
              </a:rPr>
              <a:t>int</a:t>
            </a:r>
            <a:r>
              <a:rPr lang="en-US" sz="1600" b="1" dirty="0">
                <a:latin typeface="Courier New" pitchFamily="49" charset="0"/>
              </a:rPr>
              <a:t> main() {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    char </a:t>
            </a:r>
            <a:r>
              <a:rPr lang="en-US" sz="1600" b="1" dirty="0" err="1">
                <a:latin typeface="Courier New" pitchFamily="49" charset="0"/>
              </a:rPr>
              <a:t>cmdline</a:t>
            </a:r>
            <a:r>
              <a:rPr lang="en-US" sz="1600" b="1" dirty="0">
                <a:latin typeface="Courier New" pitchFamily="49" charset="0"/>
              </a:rPr>
              <a:t>[MAXLINE]; </a:t>
            </a:r>
          </a:p>
          <a:p>
            <a:pPr algn="l"/>
            <a:endParaRPr lang="en-US" sz="1600" b="1" dirty="0">
              <a:latin typeface="Courier New" pitchFamily="49" charset="0"/>
            </a:endParaRPr>
          </a:p>
          <a:p>
            <a:pPr algn="l"/>
            <a:r>
              <a:rPr lang="en-US" sz="1600" b="1" dirty="0">
                <a:latin typeface="Courier New" pitchFamily="49" charset="0"/>
              </a:rPr>
              <a:t>    while (1) {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	</a:t>
            </a:r>
            <a:r>
              <a:rPr lang="en-US" sz="1600" b="1" dirty="0">
                <a:solidFill>
                  <a:srgbClr val="990000"/>
                </a:solidFill>
                <a:latin typeface="Courier New" pitchFamily="49" charset="0"/>
              </a:rPr>
              <a:t>/* read */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	</a:t>
            </a:r>
            <a:r>
              <a:rPr lang="en-US" sz="1600" b="1" dirty="0" err="1">
                <a:latin typeface="Courier New" pitchFamily="49" charset="0"/>
              </a:rPr>
              <a:t>printf</a:t>
            </a:r>
            <a:r>
              <a:rPr lang="en-US" sz="1600" b="1" dirty="0">
                <a:latin typeface="Courier New" pitchFamily="49" charset="0"/>
              </a:rPr>
              <a:t>("&gt; ");                   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	</a:t>
            </a:r>
            <a:r>
              <a:rPr lang="en-US" sz="1600" b="1" dirty="0" err="1">
                <a:latin typeface="Courier New" pitchFamily="49" charset="0"/>
              </a:rPr>
              <a:t>Fgets</a:t>
            </a:r>
            <a:r>
              <a:rPr lang="en-US" sz="1600" b="1" dirty="0">
                <a:latin typeface="Courier New" pitchFamily="49" charset="0"/>
              </a:rPr>
              <a:t>(</a:t>
            </a:r>
            <a:r>
              <a:rPr lang="en-US" sz="1600" b="1" dirty="0" err="1">
                <a:latin typeface="Courier New" pitchFamily="49" charset="0"/>
              </a:rPr>
              <a:t>cmdline</a:t>
            </a:r>
            <a:r>
              <a:rPr lang="en-US" sz="1600" b="1" dirty="0">
                <a:latin typeface="Courier New" pitchFamily="49" charset="0"/>
              </a:rPr>
              <a:t>, MAXLINE, </a:t>
            </a:r>
            <a:r>
              <a:rPr lang="en-US" sz="1600" b="1" dirty="0" err="1">
                <a:latin typeface="Courier New" pitchFamily="49" charset="0"/>
              </a:rPr>
              <a:t>stdin</a:t>
            </a:r>
            <a:r>
              <a:rPr lang="en-US" sz="1600" b="1" dirty="0">
                <a:latin typeface="Courier New" pitchFamily="49" charset="0"/>
              </a:rPr>
              <a:t>); 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	if (</a:t>
            </a:r>
            <a:r>
              <a:rPr lang="en-US" sz="1600" b="1" dirty="0" err="1">
                <a:latin typeface="Courier New" pitchFamily="49" charset="0"/>
              </a:rPr>
              <a:t>feof</a:t>
            </a:r>
            <a:r>
              <a:rPr lang="en-US" sz="1600" b="1" dirty="0">
                <a:latin typeface="Courier New" pitchFamily="49" charset="0"/>
              </a:rPr>
              <a:t>(</a:t>
            </a:r>
            <a:r>
              <a:rPr lang="en-US" sz="1600" b="1" dirty="0" err="1">
                <a:latin typeface="Courier New" pitchFamily="49" charset="0"/>
              </a:rPr>
              <a:t>stdin</a:t>
            </a:r>
            <a:r>
              <a:rPr lang="en-US" sz="1600" b="1" dirty="0">
                <a:latin typeface="Courier New" pitchFamily="49" charset="0"/>
              </a:rPr>
              <a:t>))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	    exit(0);</a:t>
            </a:r>
          </a:p>
          <a:p>
            <a:pPr algn="l"/>
            <a:endParaRPr lang="en-US" sz="1600" b="1" dirty="0">
              <a:latin typeface="Courier New" pitchFamily="49" charset="0"/>
            </a:endParaRPr>
          </a:p>
          <a:p>
            <a:pPr algn="l"/>
            <a:r>
              <a:rPr lang="en-US" sz="1600" b="1" dirty="0">
                <a:latin typeface="Courier New" pitchFamily="49" charset="0"/>
              </a:rPr>
              <a:t>	</a:t>
            </a:r>
            <a:r>
              <a:rPr lang="en-US" sz="1600" b="1" dirty="0">
                <a:solidFill>
                  <a:srgbClr val="990000"/>
                </a:solidFill>
                <a:latin typeface="Courier New" pitchFamily="49" charset="0"/>
              </a:rPr>
              <a:t>/* evaluate */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	</a:t>
            </a:r>
            <a:r>
              <a:rPr lang="en-US" sz="1600" b="1" dirty="0" err="1">
                <a:latin typeface="Courier New" pitchFamily="49" charset="0"/>
              </a:rPr>
              <a:t>eval</a:t>
            </a:r>
            <a:r>
              <a:rPr lang="en-US" sz="1600" b="1" dirty="0">
                <a:latin typeface="Courier New" pitchFamily="49" charset="0"/>
              </a:rPr>
              <a:t>(</a:t>
            </a:r>
            <a:r>
              <a:rPr lang="en-US" sz="1600" b="1" dirty="0" err="1">
                <a:latin typeface="Courier New" pitchFamily="49" charset="0"/>
              </a:rPr>
              <a:t>cmdline</a:t>
            </a:r>
            <a:r>
              <a:rPr lang="en-US" sz="1600" b="1" dirty="0">
                <a:latin typeface="Courier New" pitchFamily="49" charset="0"/>
              </a:rPr>
              <a:t>);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    } 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}</a:t>
            </a:r>
          </a:p>
        </p:txBody>
      </p:sp>
      <p:sp>
        <p:nvSpPr>
          <p:cNvPr id="542727" name="Rectangle 7"/>
          <p:cNvSpPr>
            <a:spLocks noChangeArrowheads="1"/>
          </p:cNvSpPr>
          <p:nvPr/>
        </p:nvSpPr>
        <p:spPr bwMode="auto">
          <a:xfrm>
            <a:off x="5597994" y="3048000"/>
            <a:ext cx="2971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79" tIns="44446" rIns="90479" bIns="44446"/>
          <a:lstStyle/>
          <a:p>
            <a:pPr algn="l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en-US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Execution is a sequence of read/evaluate steps</a:t>
            </a:r>
          </a:p>
        </p:txBody>
      </p:sp>
    </p:spTree>
    <p:extLst>
      <p:ext uri="{BB962C8B-B14F-4D97-AF65-F5344CB8AC3E}">
        <p14:creationId xmlns:p14="http://schemas.microsoft.com/office/powerpoint/2010/main" val="393537740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77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8299"/>
            <a:ext cx="6757988" cy="781050"/>
          </a:xfrm>
        </p:spPr>
        <p:txBody>
          <a:bodyPr/>
          <a:lstStyle/>
          <a:p>
            <a:r>
              <a:rPr lang="en-US" dirty="0"/>
              <a:t>Simple Shell </a:t>
            </a:r>
            <a:r>
              <a:rPr lang="en-US" dirty="0">
                <a:latin typeface="Courier New" pitchFamily="49" charset="0"/>
              </a:rPr>
              <a:t>eval</a:t>
            </a:r>
            <a:r>
              <a:rPr lang="en-US" dirty="0"/>
              <a:t> Function</a:t>
            </a:r>
          </a:p>
        </p:txBody>
      </p:sp>
      <p:sp>
        <p:nvSpPr>
          <p:cNvPr id="544772" name="Text Box 4"/>
          <p:cNvSpPr txBox="1">
            <a:spLocks noChangeArrowheads="1"/>
          </p:cNvSpPr>
          <p:nvPr/>
        </p:nvSpPr>
        <p:spPr bwMode="auto">
          <a:xfrm>
            <a:off x="381000" y="950177"/>
            <a:ext cx="8340725" cy="575542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void eval(char *cmdline) {</a:t>
            </a:r>
          </a:p>
          <a:p>
            <a:r>
              <a:rPr lang="en-US" sz="1600" dirty="0">
                <a:latin typeface="Courier New" pitchFamily="49" charset="0"/>
              </a:rPr>
              <a:t>    char *argv[MAXARGS];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argv for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execve() */</a:t>
            </a:r>
          </a:p>
          <a:p>
            <a:r>
              <a:rPr lang="en-US" sz="1600" dirty="0" err="1">
                <a:latin typeface="Courier New" pitchFamily="49" charset="0"/>
              </a:rPr>
              <a:t>    int bg;             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should the job run in bg or fg? */</a:t>
            </a:r>
          </a:p>
          <a:p>
            <a:r>
              <a:rPr lang="en-US" sz="1600" dirty="0" err="1">
                <a:latin typeface="Courier New" pitchFamily="49" charset="0"/>
              </a:rPr>
              <a:t>    pid_t pid;          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process id */</a:t>
            </a:r>
          </a:p>
          <a:p>
            <a:endParaRPr lang="en-US" sz="1600" dirty="0" err="1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bg</a:t>
            </a:r>
            <a:r>
              <a:rPr lang="en-US" sz="1600" dirty="0">
                <a:latin typeface="Courier New" pitchFamily="49" charset="0"/>
              </a:rPr>
              <a:t> = parseline(cmdline, argv); </a:t>
            </a:r>
          </a:p>
          <a:p>
            <a:r>
              <a:rPr lang="en-US" sz="1600" dirty="0" err="1">
                <a:latin typeface="Courier New" pitchFamily="49" charset="0"/>
              </a:rPr>
              <a:t>    if (!builtin_command(argv)) { </a:t>
            </a:r>
          </a:p>
          <a:p>
            <a:r>
              <a:rPr lang="en-US" sz="1600" dirty="0" err="1">
                <a:latin typeface="Courier New" pitchFamily="49" charset="0"/>
              </a:rPr>
              <a:t>	if ((pid = Fork()) == 0) {  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child runs user job */</a:t>
            </a:r>
          </a:p>
          <a:p>
            <a:r>
              <a:rPr lang="en-US" sz="1600" dirty="0">
                <a:latin typeface="Courier New" pitchFamily="49" charset="0"/>
              </a:rPr>
              <a:t>	    if (</a:t>
            </a:r>
            <a:r>
              <a:rPr lang="en-US" sz="1600" dirty="0" err="1">
                <a:latin typeface="Courier New" pitchFamily="49" charset="0"/>
              </a:rPr>
              <a:t>execve</a:t>
            </a:r>
            <a:r>
              <a:rPr lang="en-US" sz="1600" dirty="0">
                <a:latin typeface="Courier New" pitchFamily="49" charset="0"/>
              </a:rPr>
              <a:t>(argv[0], argv, environ) &lt; 0) {</a:t>
            </a:r>
          </a:p>
          <a:p>
            <a:r>
              <a:rPr lang="en-US" sz="1600" dirty="0" err="1">
                <a:latin typeface="Courier New" pitchFamily="49" charset="0"/>
              </a:rPr>
              <a:t>		printf("%s: Command not found.\n", argv[0]);</a:t>
            </a:r>
          </a:p>
          <a:p>
            <a:r>
              <a:rPr lang="en-US" sz="1600" dirty="0" err="1">
                <a:latin typeface="Courier New" pitchFamily="49" charset="0"/>
              </a:rPr>
              <a:t>		exit(0);</a:t>
            </a:r>
          </a:p>
          <a:p>
            <a:r>
              <a:rPr lang="en-US" sz="1600" dirty="0" err="1">
                <a:latin typeface="Courier New" pitchFamily="49" charset="0"/>
              </a:rPr>
              <a:t>	    }</a:t>
            </a:r>
          </a:p>
          <a:p>
            <a:r>
              <a:rPr lang="en-US" sz="1600" dirty="0" err="1">
                <a:latin typeface="Courier New" pitchFamily="49" charset="0"/>
              </a:rPr>
              <a:t>	}</a:t>
            </a:r>
          </a:p>
          <a:p>
            <a:endParaRPr lang="en-US" sz="1600" dirty="0" err="1">
              <a:latin typeface="Courier New" pitchFamily="49" charset="0"/>
            </a:endParaRPr>
          </a:p>
          <a:p>
            <a:r>
              <a:rPr lang="en-US" sz="1600" dirty="0" err="1">
                <a:latin typeface="Courier New" pitchFamily="49" charset="0"/>
              </a:rPr>
              <a:t>	if (!bg) {  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parent waits for fg job to terminate */</a:t>
            </a:r>
          </a:p>
          <a:p>
            <a:r>
              <a:rPr lang="en-US" sz="1600" dirty="0" err="1">
                <a:latin typeface="Courier New" pitchFamily="49" charset="0"/>
              </a:rPr>
              <a:t>           int status;</a:t>
            </a:r>
          </a:p>
          <a:p>
            <a:pPr>
              <a:tabLst>
                <a:tab pos="1374775" algn="l"/>
              </a:tabLst>
            </a:pPr>
            <a:r>
              <a:rPr lang="en-US" sz="1600" dirty="0">
                <a:latin typeface="Courier New" pitchFamily="49" charset="0"/>
              </a:rPr>
              <a:t>	if (</a:t>
            </a:r>
            <a:r>
              <a:rPr lang="en-US" sz="1600" dirty="0" err="1">
                <a:latin typeface="Courier New" pitchFamily="49" charset="0"/>
              </a:rPr>
              <a:t>waitpid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pid</a:t>
            </a:r>
            <a:r>
              <a:rPr lang="en-US" sz="1600" dirty="0">
                <a:latin typeface="Courier New" pitchFamily="49" charset="0"/>
              </a:rPr>
              <a:t>, &amp;status, 0) &lt; 0)</a:t>
            </a:r>
          </a:p>
          <a:p>
            <a:r>
              <a:rPr lang="en-US" sz="1600" dirty="0" err="1">
                <a:latin typeface="Courier New" pitchFamily="49" charset="0"/>
              </a:rPr>
              <a:t>		unix_error("waitfg: waitpid error");</a:t>
            </a:r>
          </a:p>
          <a:p>
            <a:r>
              <a:rPr lang="en-US" sz="1600" dirty="0" err="1">
                <a:latin typeface="Courier New" pitchFamily="49" charset="0"/>
              </a:rPr>
              <a:t>	}</a:t>
            </a:r>
          </a:p>
          <a:p>
            <a:r>
              <a:rPr lang="en-US" sz="1600" dirty="0" err="1">
                <a:latin typeface="Courier New" pitchFamily="49" charset="0"/>
              </a:rPr>
              <a:t>	else        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otherwise, don’t wait for bg job */</a:t>
            </a:r>
          </a:p>
          <a:p>
            <a:r>
              <a:rPr lang="en-US" sz="1600" dirty="0">
                <a:latin typeface="Courier New" pitchFamily="49" charset="0"/>
              </a:rPr>
              <a:t>	    </a:t>
            </a:r>
            <a:r>
              <a:rPr lang="en-US" sz="1600" dirty="0" err="1">
                <a:latin typeface="Courier New" pitchFamily="49" charset="0"/>
              </a:rPr>
              <a:t>printf</a:t>
            </a:r>
            <a:r>
              <a:rPr lang="en-US" sz="1600" dirty="0">
                <a:latin typeface="Courier New" pitchFamily="49" charset="0"/>
              </a:rPr>
              <a:t>("%d %s", </a:t>
            </a:r>
            <a:r>
              <a:rPr lang="en-US" sz="1600" dirty="0" err="1">
                <a:latin typeface="Courier New" pitchFamily="49" charset="0"/>
              </a:rPr>
              <a:t>pid</a:t>
            </a:r>
            <a:r>
              <a:rPr lang="en-US" sz="1600" dirty="0">
                <a:latin typeface="Courier New" pitchFamily="49" charset="0"/>
              </a:rPr>
              <a:t>, cmdline);</a:t>
            </a:r>
          </a:p>
          <a:p>
            <a:r>
              <a:rPr lang="en-US" sz="1600" dirty="0" err="1">
                <a:latin typeface="Courier New" pitchFamily="49" charset="0"/>
              </a:rPr>
              <a:t>    }</a:t>
            </a:r>
          </a:p>
          <a:p>
            <a:r>
              <a:rPr lang="en-US" sz="1600" dirty="0" err="1">
                <a:latin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676413076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</a:t>
            </a:r>
            <a:r>
              <a:rPr lang="en-US" dirty="0" err="1"/>
              <a:t>builtin_command</a:t>
            </a:r>
            <a:r>
              <a:rPr lang="en-US" dirty="0"/>
              <a:t>() function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>
                <a:latin typeface="Courier New"/>
                <a:cs typeface="Courier New"/>
              </a:rPr>
              <a:t>int</a:t>
            </a:r>
            <a:r>
              <a:rPr lang="en-US" dirty="0">
                <a:latin typeface="Courier New"/>
                <a:cs typeface="Courier New"/>
              </a:rPr>
              <a:t> </a:t>
            </a:r>
            <a:r>
              <a:rPr lang="en-US" dirty="0" err="1">
                <a:latin typeface="Courier New"/>
                <a:cs typeface="Courier New"/>
              </a:rPr>
              <a:t>builtin_command</a:t>
            </a:r>
            <a:r>
              <a:rPr lang="en-US" dirty="0">
                <a:latin typeface="Courier New"/>
                <a:cs typeface="Courier New"/>
              </a:rPr>
              <a:t>(char **</a:t>
            </a:r>
            <a:r>
              <a:rPr lang="en-US" dirty="0" err="1">
                <a:latin typeface="Courier New"/>
                <a:cs typeface="Courier New"/>
              </a:rPr>
              <a:t>argv</a:t>
            </a:r>
            <a:r>
              <a:rPr lang="en-US" dirty="0">
                <a:latin typeface="Courier New"/>
                <a:cs typeface="Courier New"/>
              </a:rPr>
              <a:t>) </a:t>
            </a:r>
            <a:br>
              <a:rPr lang="en-US" dirty="0">
                <a:latin typeface="Courier New"/>
                <a:cs typeface="Courier New"/>
              </a:rPr>
            </a:br>
            <a:r>
              <a:rPr lang="en-US" dirty="0">
                <a:latin typeface="Courier New"/>
                <a:cs typeface="Courier New"/>
              </a:rPr>
              <a:t>{ </a:t>
            </a:r>
            <a:br>
              <a:rPr lang="en-US" dirty="0">
                <a:latin typeface="Courier New"/>
                <a:cs typeface="Courier New"/>
              </a:rPr>
            </a:br>
            <a:r>
              <a:rPr lang="en-US" dirty="0">
                <a:latin typeface="Courier New"/>
                <a:cs typeface="Courier New"/>
              </a:rPr>
              <a:t>   if (!</a:t>
            </a:r>
            <a:r>
              <a:rPr lang="en-US" dirty="0" err="1">
                <a:latin typeface="Courier New"/>
                <a:cs typeface="Courier New"/>
              </a:rPr>
              <a:t>strcmp</a:t>
            </a:r>
            <a:r>
              <a:rPr lang="en-US" dirty="0">
                <a:latin typeface="Courier New"/>
                <a:cs typeface="Courier New"/>
              </a:rPr>
              <a:t>(</a:t>
            </a:r>
            <a:r>
              <a:rPr lang="en-US" dirty="0" err="1">
                <a:latin typeface="Courier New"/>
                <a:cs typeface="Courier New"/>
              </a:rPr>
              <a:t>argv</a:t>
            </a:r>
            <a:r>
              <a:rPr lang="en-US" dirty="0">
                <a:latin typeface="Courier New"/>
                <a:cs typeface="Courier New"/>
              </a:rPr>
              <a:t>[0], "quit")) </a:t>
            </a:r>
          </a:p>
          <a:p>
            <a:pPr marL="0" indent="0">
              <a:buNone/>
            </a:pPr>
            <a:r>
              <a:rPr lang="en-US" dirty="0">
                <a:latin typeface="Courier New"/>
                <a:cs typeface="Courier New"/>
              </a:rPr>
              <a:t>      exit(0);  </a:t>
            </a:r>
            <a:r>
              <a:rPr lang="en-US" dirty="0">
                <a:solidFill>
                  <a:srgbClr val="800000"/>
                </a:solidFill>
                <a:latin typeface="Courier New"/>
                <a:cs typeface="Courier New"/>
              </a:rPr>
              <a:t>/* quit command */ </a:t>
            </a:r>
          </a:p>
          <a:p>
            <a:pPr marL="0" indent="0">
              <a:buNone/>
            </a:pPr>
            <a:r>
              <a:rPr lang="en-US" dirty="0">
                <a:latin typeface="Courier New"/>
                <a:cs typeface="Courier New"/>
              </a:rPr>
              <a:t>   if (!</a:t>
            </a:r>
            <a:r>
              <a:rPr lang="en-US" dirty="0" err="1">
                <a:latin typeface="Courier New"/>
                <a:cs typeface="Courier New"/>
              </a:rPr>
              <a:t>strcmp</a:t>
            </a:r>
            <a:r>
              <a:rPr lang="en-US" dirty="0">
                <a:latin typeface="Courier New"/>
                <a:cs typeface="Courier New"/>
              </a:rPr>
              <a:t>(</a:t>
            </a:r>
            <a:r>
              <a:rPr lang="en-US" dirty="0" err="1">
                <a:latin typeface="Courier New"/>
                <a:cs typeface="Courier New"/>
              </a:rPr>
              <a:t>argv</a:t>
            </a:r>
            <a:r>
              <a:rPr lang="en-US" dirty="0">
                <a:latin typeface="Courier New"/>
                <a:cs typeface="Courier New"/>
              </a:rPr>
              <a:t>[0], "&amp;")) </a:t>
            </a:r>
          </a:p>
          <a:p>
            <a:pPr marL="0" indent="0">
              <a:buNone/>
            </a:pPr>
            <a:r>
              <a:rPr lang="en-US" dirty="0">
                <a:latin typeface="Courier New"/>
                <a:cs typeface="Courier New"/>
              </a:rPr>
              <a:t>      return 1; </a:t>
            </a:r>
            <a:r>
              <a:rPr lang="en-US" dirty="0">
                <a:solidFill>
                  <a:srgbClr val="800000"/>
                </a:solidFill>
                <a:latin typeface="Courier New"/>
                <a:cs typeface="Courier New"/>
              </a:rPr>
              <a:t>/* Ignore singleton &amp; */</a:t>
            </a:r>
          </a:p>
          <a:p>
            <a:pPr marL="0" indent="0">
              <a:buNone/>
            </a:pPr>
            <a:r>
              <a:rPr lang="en-US" dirty="0">
                <a:latin typeface="Courier New"/>
                <a:cs typeface="Courier New"/>
              </a:rPr>
              <a:t>   return 0;</a:t>
            </a:r>
          </a:p>
          <a:p>
            <a:pPr marL="0" indent="0">
              <a:buNone/>
            </a:pPr>
            <a:r>
              <a:rPr lang="en-US" dirty="0">
                <a:latin typeface="Courier New"/>
                <a:cs typeface="Courier New"/>
              </a:rPr>
              <a:t>}</a:t>
            </a:r>
          </a:p>
          <a:p>
            <a:pPr marL="0" indent="0">
              <a:buNone/>
            </a:pPr>
            <a:endParaRPr lang="en-US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82457533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388938" y="304800"/>
            <a:ext cx="8716962" cy="782638"/>
          </a:xfrm>
          <a:ln/>
          <a:effectLst/>
        </p:spPr>
        <p:txBody>
          <a:bodyPr/>
          <a:lstStyle/>
          <a:p>
            <a:pPr defTabSz="4572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What Is a “Background Job”?</a:t>
            </a:r>
          </a:p>
        </p:txBody>
      </p:sp>
      <p:sp>
        <p:nvSpPr>
          <p:cNvPr id="68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7825" y="1220788"/>
            <a:ext cx="8728075" cy="5226050"/>
          </a:xfrm>
          <a:ln/>
        </p:spPr>
        <p:txBody>
          <a:bodyPr lIns="90360" tIns="44280" rIns="90360" bIns="44280"/>
          <a:lstStyle/>
          <a:p>
            <a:pPr marL="284163" indent="-319088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Users generally run one command at a time</a:t>
            </a:r>
          </a:p>
          <a:p>
            <a:pPr marL="571500" lvl="1" indent="-228600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Type command, read output, type another command</a:t>
            </a:r>
          </a:p>
          <a:p>
            <a:pPr marL="101600" indent="-136525" defTabSz="457200"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 marL="284163" indent="-319088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Some programs run “for a long time”</a:t>
            </a:r>
          </a:p>
          <a:p>
            <a:pPr marL="571500" lvl="1" indent="-228600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Example: “delete this file in two hours”</a:t>
            </a:r>
          </a:p>
          <a:p>
            <a:pPr marL="101600" indent="-136525" defTabSz="457200"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 marL="284163" indent="-319088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 marL="284163" indent="-319088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 “background” job is a process we don't want to wait for</a:t>
            </a:r>
          </a:p>
          <a:p>
            <a:pPr marL="1050925" lvl="4" indent="-136525" defTabSz="457200">
              <a:lnSpc>
                <a:spcPct val="94000"/>
              </a:lnSpc>
              <a:buFontTx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b="1" dirty="0">
              <a:latin typeface="Courier New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2000" y="3377624"/>
            <a:ext cx="8153400" cy="338554"/>
          </a:xfrm>
          <a:prstGeom prst="rect">
            <a:avLst/>
          </a:prstGeom>
          <a:solidFill>
            <a:srgbClr val="E0E0E0"/>
          </a:solidFill>
        </p:spPr>
        <p:txBody>
          <a:bodyPr wrap="square" rtlCol="0">
            <a:spAutoFit/>
          </a:bodyPr>
          <a:lstStyle/>
          <a:p>
            <a:pPr marL="0" lvl="3"/>
            <a:r>
              <a:rPr lang="en-GB" sz="1600" dirty="0" err="1">
                <a:latin typeface="Courier New" pitchFamily="49" charset="0"/>
              </a:rPr>
              <a:t>unix</a:t>
            </a:r>
            <a:r>
              <a:rPr lang="en-GB" sz="1600" dirty="0">
                <a:latin typeface="Courier New" pitchFamily="49" charset="0"/>
              </a:rPr>
              <a:t>&gt; sleep 7200; </a:t>
            </a:r>
            <a:r>
              <a:rPr lang="en-GB" sz="1600" dirty="0" err="1">
                <a:latin typeface="Courier New" pitchFamily="49" charset="0"/>
              </a:rPr>
              <a:t>rm</a:t>
            </a:r>
            <a:r>
              <a:rPr lang="en-GB" sz="1600" dirty="0">
                <a:latin typeface="Courier New" pitchFamily="49" charset="0"/>
              </a:rPr>
              <a:t> /</a:t>
            </a:r>
            <a:r>
              <a:rPr lang="en-GB" sz="1600" dirty="0" err="1">
                <a:latin typeface="Courier New" pitchFamily="49" charset="0"/>
              </a:rPr>
              <a:t>tmp</a:t>
            </a:r>
            <a:r>
              <a:rPr lang="en-GB" sz="1600" dirty="0">
                <a:latin typeface="Courier New" pitchFamily="49" charset="0"/>
              </a:rPr>
              <a:t>/junk  # shell stuck for 2 hours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62000" y="4953000"/>
            <a:ext cx="4876800" cy="883346"/>
          </a:xfrm>
          <a:prstGeom prst="rect">
            <a:avLst/>
          </a:prstGeom>
          <a:solidFill>
            <a:srgbClr val="E0E0E0"/>
          </a:solidFill>
        </p:spPr>
        <p:txBody>
          <a:bodyPr wrap="square" lIns="91440" rtlCol="0">
            <a:noAutofit/>
          </a:bodyPr>
          <a:lstStyle/>
          <a:p>
            <a:pPr marL="136525" lvl="2" indent="-136525" defTabSz="457200">
              <a:lnSpc>
                <a:spcPct val="94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600" dirty="0" err="1">
                <a:latin typeface="Courier New" pitchFamily="49" charset="0"/>
              </a:rPr>
              <a:t>unix</a:t>
            </a:r>
            <a:r>
              <a:rPr lang="en-GB" sz="1600" dirty="0">
                <a:latin typeface="Courier New" pitchFamily="49" charset="0"/>
              </a:rPr>
              <a:t>&gt; (sleep 7200 ; </a:t>
            </a:r>
            <a:r>
              <a:rPr lang="en-GB" sz="1600" dirty="0" err="1">
                <a:latin typeface="Courier New" pitchFamily="49" charset="0"/>
              </a:rPr>
              <a:t>rm</a:t>
            </a:r>
            <a:r>
              <a:rPr lang="en-GB" sz="1600" dirty="0">
                <a:latin typeface="Courier New" pitchFamily="49" charset="0"/>
              </a:rPr>
              <a:t> /</a:t>
            </a:r>
            <a:r>
              <a:rPr lang="en-GB" sz="1600" dirty="0" err="1">
                <a:latin typeface="Courier New" pitchFamily="49" charset="0"/>
              </a:rPr>
              <a:t>tmp</a:t>
            </a:r>
            <a:r>
              <a:rPr lang="en-GB" sz="1600" dirty="0">
                <a:latin typeface="Courier New" pitchFamily="49" charset="0"/>
              </a:rPr>
              <a:t>/junk) &amp;</a:t>
            </a:r>
          </a:p>
          <a:p>
            <a:pPr marL="136525" lvl="2" indent="-136525" defTabSz="457200">
              <a:lnSpc>
                <a:spcPct val="94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600" dirty="0">
                <a:latin typeface="Courier New" pitchFamily="49" charset="0"/>
              </a:rPr>
              <a:t>[1] 907</a:t>
            </a:r>
          </a:p>
          <a:p>
            <a:pPr marL="136525" lvl="2" indent="-136525" defTabSz="457200">
              <a:lnSpc>
                <a:spcPct val="94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600" dirty="0" err="1">
                <a:latin typeface="Courier New" pitchFamily="49" charset="0"/>
              </a:rPr>
              <a:t>unix</a:t>
            </a:r>
            <a:r>
              <a:rPr lang="en-GB" sz="1600" dirty="0">
                <a:latin typeface="Courier New" pitchFamily="49" charset="0"/>
              </a:rPr>
              <a:t>&gt; # ready for next command</a:t>
            </a:r>
          </a:p>
          <a:p>
            <a:endParaRPr lang="en-US" sz="16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778751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425450" y="360362"/>
            <a:ext cx="8718550" cy="782638"/>
          </a:xfrm>
          <a:ln/>
          <a:effectLst/>
        </p:spPr>
        <p:txBody>
          <a:bodyPr/>
          <a:lstStyle/>
          <a:p>
            <a:pPr defTabSz="4572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Problem with Simple Shell Example</a:t>
            </a:r>
          </a:p>
        </p:txBody>
      </p:sp>
      <p:sp>
        <p:nvSpPr>
          <p:cNvPr id="68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5216" y="1220788"/>
            <a:ext cx="8548687" cy="3503612"/>
          </a:xfrm>
          <a:ln/>
        </p:spPr>
        <p:txBody>
          <a:bodyPr lIns="90360" tIns="44280" rIns="90360" bIns="44280"/>
          <a:lstStyle/>
          <a:p>
            <a:pPr marL="284163" indent="-319088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Our example shell correctly waits for and reaps foreground jobs</a:t>
            </a:r>
          </a:p>
          <a:p>
            <a:pPr marL="284163" indent="-319088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 marL="284163" indent="-319088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But what about background jobs?</a:t>
            </a:r>
          </a:p>
          <a:p>
            <a:pPr marL="631825" lvl="1" indent="-266700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Will become zombies when they terminate</a:t>
            </a:r>
          </a:p>
          <a:p>
            <a:pPr marL="631825" lvl="1" indent="-266700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Will never be reaped because shell (typically) will not terminate</a:t>
            </a:r>
          </a:p>
          <a:p>
            <a:pPr marL="631825" lvl="1" indent="-266700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Will create a memory leak that could run the kernel out of memory</a:t>
            </a:r>
          </a:p>
          <a:p>
            <a:pPr marL="631825" lvl="1" indent="-266700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Modern Unix: once you exceed your process quota, your shell can't run any new commands for you: fork() returns -1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38200" y="4953000"/>
            <a:ext cx="6324600" cy="1136619"/>
          </a:xfrm>
          <a:prstGeom prst="rect">
            <a:avLst/>
          </a:prstGeom>
          <a:solidFill>
            <a:srgbClr val="E0E0E0"/>
          </a:solidFill>
        </p:spPr>
        <p:txBody>
          <a:bodyPr wrap="square" rtlCol="0">
            <a:spAutoFit/>
          </a:bodyPr>
          <a:lstStyle/>
          <a:p>
            <a:pPr marL="136525" lvl="2" indent="-136525" defTabSz="457200">
              <a:lnSpc>
                <a:spcPct val="94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 err="1">
                <a:latin typeface="Courier New" pitchFamily="49" charset="0"/>
              </a:rPr>
              <a:t>unix</a:t>
            </a:r>
            <a:r>
              <a:rPr lang="en-GB" sz="1800" dirty="0">
                <a:latin typeface="Courier New" pitchFamily="49" charset="0"/>
              </a:rPr>
              <a:t>&gt; limit </a:t>
            </a:r>
            <a:r>
              <a:rPr lang="en-GB" sz="1800" dirty="0" err="1">
                <a:latin typeface="Courier New" pitchFamily="49" charset="0"/>
              </a:rPr>
              <a:t>maxproc</a:t>
            </a:r>
            <a:r>
              <a:rPr lang="en-GB" sz="1800" dirty="0">
                <a:latin typeface="Courier New" pitchFamily="49" charset="0"/>
              </a:rPr>
              <a:t>       # </a:t>
            </a:r>
            <a:r>
              <a:rPr lang="en-GB" sz="1800" dirty="0" err="1">
                <a:latin typeface="Courier New" pitchFamily="49" charset="0"/>
              </a:rPr>
              <a:t>csh</a:t>
            </a:r>
            <a:r>
              <a:rPr lang="en-GB" sz="1800" dirty="0">
                <a:latin typeface="Courier New" pitchFamily="49" charset="0"/>
              </a:rPr>
              <a:t> syntax</a:t>
            </a:r>
          </a:p>
          <a:p>
            <a:pPr marL="136525" lvl="2" indent="-136525" defTabSz="457200">
              <a:lnSpc>
                <a:spcPct val="94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 err="1">
                <a:latin typeface="Courier New" pitchFamily="49" charset="0"/>
              </a:rPr>
              <a:t>maxproc</a:t>
            </a:r>
            <a:r>
              <a:rPr lang="en-GB" sz="1800" dirty="0">
                <a:latin typeface="Courier New" pitchFamily="49" charset="0"/>
              </a:rPr>
              <a:t>      202752</a:t>
            </a:r>
            <a:endParaRPr lang="en-GB" sz="1800" dirty="0"/>
          </a:p>
          <a:p>
            <a:pPr marL="136525" lvl="2" indent="-136525" defTabSz="457200">
              <a:lnSpc>
                <a:spcPct val="94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 err="1">
                <a:latin typeface="Courier New" pitchFamily="49" charset="0"/>
              </a:rPr>
              <a:t>unix</a:t>
            </a:r>
            <a:r>
              <a:rPr lang="en-GB" sz="1800" dirty="0">
                <a:latin typeface="Courier New" pitchFamily="49" charset="0"/>
              </a:rPr>
              <a:t>&gt; </a:t>
            </a:r>
            <a:r>
              <a:rPr lang="en-GB" sz="1800" dirty="0" err="1">
                <a:latin typeface="Courier New" pitchFamily="49" charset="0"/>
              </a:rPr>
              <a:t>ulimit</a:t>
            </a:r>
            <a:r>
              <a:rPr lang="en-GB" sz="1800" dirty="0">
                <a:latin typeface="Courier New" pitchFamily="49" charset="0"/>
              </a:rPr>
              <a:t> -</a:t>
            </a:r>
            <a:r>
              <a:rPr lang="en-GB" sz="1800" dirty="0" err="1">
                <a:latin typeface="Courier New" pitchFamily="49" charset="0"/>
              </a:rPr>
              <a:t>u</a:t>
            </a:r>
            <a:r>
              <a:rPr lang="en-GB" sz="1800" dirty="0">
                <a:latin typeface="Courier New" pitchFamily="49" charset="0"/>
              </a:rPr>
              <a:t>           # bash syntax</a:t>
            </a:r>
          </a:p>
          <a:p>
            <a:pPr marL="136525" lvl="2" indent="-136525" defTabSz="457200">
              <a:lnSpc>
                <a:spcPct val="94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>
                <a:latin typeface="Courier New" pitchFamily="49" charset="0"/>
              </a:rPr>
              <a:t>202752</a:t>
            </a:r>
          </a:p>
        </p:txBody>
      </p:sp>
    </p:spTree>
    <p:extLst>
      <p:ext uri="{BB962C8B-B14F-4D97-AF65-F5344CB8AC3E}">
        <p14:creationId xmlns:p14="http://schemas.microsoft.com/office/powerpoint/2010/main" val="329584972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350838" y="334295"/>
            <a:ext cx="8716962" cy="782638"/>
          </a:xfrm>
          <a:ln/>
          <a:effectLst/>
        </p:spPr>
        <p:txBody>
          <a:bodyPr/>
          <a:lstStyle/>
          <a:p>
            <a:pPr defTabSz="4572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ECF to the Rescue!</a:t>
            </a:r>
          </a:p>
        </p:txBody>
      </p:sp>
      <p:sp>
        <p:nvSpPr>
          <p:cNvPr id="68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8300" y="1225550"/>
            <a:ext cx="8470900" cy="5224463"/>
          </a:xfrm>
          <a:ln/>
        </p:spPr>
        <p:txBody>
          <a:bodyPr lIns="90360" tIns="44280" rIns="90360" bIns="44280"/>
          <a:lstStyle/>
          <a:p>
            <a:pPr marL="284163" indent="-319088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Problem</a:t>
            </a:r>
          </a:p>
          <a:p>
            <a:pPr marL="631825" lvl="1" indent="-266700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The shell doesn't know when a background job will finish</a:t>
            </a:r>
          </a:p>
          <a:p>
            <a:pPr marL="631825" lvl="1" indent="-266700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By nature, it could happen at any time</a:t>
            </a:r>
          </a:p>
          <a:p>
            <a:pPr marL="631825" lvl="1" indent="-266700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The shell's regular control flow can't reap exited background processes in a timely fashion</a:t>
            </a:r>
          </a:p>
          <a:p>
            <a:pPr marL="631825" lvl="1" indent="-266700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Regular control flow is “wait until running job completes, then reap it”</a:t>
            </a:r>
          </a:p>
          <a:p>
            <a:pPr marL="284163" indent="-319088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 marL="284163" indent="-319088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Solution: Exceptional control flow</a:t>
            </a:r>
          </a:p>
          <a:p>
            <a:pPr marL="631825" lvl="1" indent="-266700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The kernel will interrupt regular processing to alert us when a background process completes</a:t>
            </a:r>
          </a:p>
          <a:p>
            <a:pPr marL="631825" lvl="1" indent="-266700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 Unix, the alert mechanism is called a </a:t>
            </a:r>
            <a:r>
              <a:rPr lang="en-GB" b="1" i="1" dirty="0">
                <a:solidFill>
                  <a:srgbClr val="C00000"/>
                </a:solidFill>
              </a:rPr>
              <a:t>signal</a:t>
            </a:r>
          </a:p>
        </p:txBody>
      </p:sp>
    </p:spTree>
    <p:extLst>
      <p:ext uri="{BB962C8B-B14F-4D97-AF65-F5344CB8AC3E}">
        <p14:creationId xmlns:p14="http://schemas.microsoft.com/office/powerpoint/2010/main" val="118974707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834" name="Rectangle 2"/>
          <p:cNvSpPr>
            <a:spLocks noGrp="1" noChangeArrowheads="1"/>
          </p:cNvSpPr>
          <p:nvPr>
            <p:ph type="title"/>
          </p:nvPr>
        </p:nvSpPr>
        <p:spPr>
          <a:xfrm>
            <a:off x="3276600" y="-152400"/>
            <a:ext cx="7592093" cy="762000"/>
          </a:xfrm>
        </p:spPr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504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0975" y="438150"/>
            <a:ext cx="7896225" cy="4972050"/>
          </a:xfrm>
        </p:spPr>
        <p:txBody>
          <a:bodyPr/>
          <a:lstStyle/>
          <a:p>
            <a:r>
              <a:rPr lang="en-US" dirty="0"/>
              <a:t>Processes</a:t>
            </a:r>
          </a:p>
          <a:p>
            <a:pPr lvl="1"/>
            <a:r>
              <a:rPr lang="en-US" dirty="0"/>
              <a:t>At any given time, system has multiple active processes</a:t>
            </a:r>
          </a:p>
          <a:p>
            <a:pPr lvl="1"/>
            <a:r>
              <a:rPr lang="en-US" dirty="0"/>
              <a:t>Only one can execute at a time on a single core, though</a:t>
            </a:r>
          </a:p>
          <a:p>
            <a:pPr lvl="1"/>
            <a:r>
              <a:rPr lang="en-US" dirty="0"/>
              <a:t>Each process appears to have total control of  </a:t>
            </a:r>
            <a:br>
              <a:rPr lang="en-US" dirty="0"/>
            </a:br>
            <a:r>
              <a:rPr lang="en-US" dirty="0"/>
              <a:t>processor + private memory space</a:t>
            </a:r>
          </a:p>
          <a:p>
            <a:r>
              <a:rPr lang="en-US" dirty="0"/>
              <a:t>Spawning processes</a:t>
            </a:r>
          </a:p>
          <a:p>
            <a:pPr lvl="1"/>
            <a:r>
              <a:rPr lang="en-US" dirty="0"/>
              <a:t>Call </a:t>
            </a:r>
            <a:r>
              <a:rPr lang="en-US" dirty="0">
                <a:latin typeface="Courier New"/>
                <a:cs typeface="Courier New"/>
              </a:rPr>
              <a:t>fork</a:t>
            </a:r>
          </a:p>
          <a:p>
            <a:pPr lvl="1"/>
            <a:r>
              <a:rPr lang="en-US" dirty="0"/>
              <a:t>One call, two returns</a:t>
            </a:r>
          </a:p>
          <a:p>
            <a:r>
              <a:rPr lang="en-US" dirty="0"/>
              <a:t>Process completion</a:t>
            </a:r>
          </a:p>
          <a:p>
            <a:pPr lvl="1"/>
            <a:r>
              <a:rPr lang="en-US" dirty="0"/>
              <a:t>Call </a:t>
            </a:r>
            <a:r>
              <a:rPr lang="en-US" dirty="0">
                <a:latin typeface="Courier New"/>
                <a:cs typeface="Courier New"/>
              </a:rPr>
              <a:t>exit</a:t>
            </a:r>
          </a:p>
          <a:p>
            <a:pPr lvl="1"/>
            <a:r>
              <a:rPr lang="en-US" dirty="0"/>
              <a:t>One call, no return</a:t>
            </a:r>
          </a:p>
          <a:p>
            <a:r>
              <a:rPr lang="en-US" dirty="0"/>
              <a:t>Reaping and waiting for Processes</a:t>
            </a:r>
          </a:p>
          <a:p>
            <a:pPr lvl="1"/>
            <a:r>
              <a:rPr lang="en-US" dirty="0"/>
              <a:t>Call </a:t>
            </a:r>
            <a:r>
              <a:rPr lang="en-US" dirty="0">
                <a:latin typeface="Courier New"/>
                <a:cs typeface="Courier New"/>
              </a:rPr>
              <a:t>wait</a:t>
            </a:r>
            <a:r>
              <a:rPr lang="en-US" dirty="0"/>
              <a:t> or </a:t>
            </a:r>
            <a:r>
              <a:rPr lang="en-US" dirty="0" err="1">
                <a:latin typeface="Courier New"/>
                <a:cs typeface="Courier New"/>
              </a:rPr>
              <a:t>waitpid</a:t>
            </a:r>
            <a:endParaRPr lang="en-US" dirty="0">
              <a:latin typeface="Courier New"/>
              <a:cs typeface="Courier New"/>
            </a:endParaRPr>
          </a:p>
          <a:p>
            <a:r>
              <a:rPr lang="en-US" dirty="0"/>
              <a:t>Loading and running Programs</a:t>
            </a:r>
          </a:p>
          <a:p>
            <a:pPr lvl="1"/>
            <a:r>
              <a:rPr lang="en-US" dirty="0"/>
              <a:t>Call </a:t>
            </a:r>
            <a:r>
              <a:rPr lang="en-US" dirty="0" err="1">
                <a:latin typeface="Courier New"/>
                <a:cs typeface="Courier New"/>
              </a:rPr>
              <a:t>execve</a:t>
            </a:r>
            <a:r>
              <a:rPr lang="en-US" dirty="0"/>
              <a:t> (or variant)</a:t>
            </a:r>
          </a:p>
          <a:p>
            <a:pPr lvl="1"/>
            <a:r>
              <a:rPr lang="en-US" dirty="0"/>
              <a:t>One call, (normally) no return</a:t>
            </a:r>
          </a:p>
        </p:txBody>
      </p:sp>
    </p:spTree>
    <p:extLst>
      <p:ext uri="{BB962C8B-B14F-4D97-AF65-F5344CB8AC3E}">
        <p14:creationId xmlns:p14="http://schemas.microsoft.com/office/powerpoint/2010/main" val="318081080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Extra: Signals</a:t>
            </a:r>
            <a:br>
              <a:rPr lang="en-US" dirty="0"/>
            </a:b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45519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/>
          <p:cNvSpPr/>
          <p:nvPr/>
        </p:nvSpPr>
        <p:spPr bwMode="auto">
          <a:xfrm>
            <a:off x="6096000" y="3156387"/>
            <a:ext cx="2057400" cy="1644213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 bwMode="auto">
          <a:xfrm>
            <a:off x="3810000" y="3147796"/>
            <a:ext cx="2057400" cy="1644213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 bwMode="auto">
          <a:xfrm>
            <a:off x="1084497" y="3147796"/>
            <a:ext cx="2514600" cy="309937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1938" name="Rectangle 2"/>
          <p:cNvSpPr>
            <a:spLocks noGrp="1" noChangeArrowheads="1"/>
          </p:cNvSpPr>
          <p:nvPr>
            <p:ph type="title"/>
          </p:nvPr>
        </p:nvSpPr>
        <p:spPr>
          <a:xfrm>
            <a:off x="380614" y="381000"/>
            <a:ext cx="7592093" cy="762000"/>
          </a:xfrm>
        </p:spPr>
        <p:txBody>
          <a:bodyPr/>
          <a:lstStyle/>
          <a:p>
            <a:r>
              <a:rPr lang="en-US"/>
              <a:t>Process Groups</a:t>
            </a:r>
          </a:p>
        </p:txBody>
      </p:sp>
      <p:sp>
        <p:nvSpPr>
          <p:cNvPr id="551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0999" y="1219200"/>
            <a:ext cx="7720013" cy="6096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Every process belongs to exactly one process group</a:t>
            </a:r>
          </a:p>
        </p:txBody>
      </p:sp>
      <p:sp>
        <p:nvSpPr>
          <p:cNvPr id="551940" name="Oval 4"/>
          <p:cNvSpPr>
            <a:spLocks noChangeAspect="1" noChangeArrowheads="1"/>
          </p:cNvSpPr>
          <p:nvPr/>
        </p:nvSpPr>
        <p:spPr bwMode="auto">
          <a:xfrm>
            <a:off x="1898650" y="3228975"/>
            <a:ext cx="982663" cy="885825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Fore-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ground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job</a:t>
            </a:r>
          </a:p>
        </p:txBody>
      </p:sp>
      <p:sp>
        <p:nvSpPr>
          <p:cNvPr id="551941" name="Oval 5"/>
          <p:cNvSpPr>
            <a:spLocks noChangeAspect="1" noChangeArrowheads="1"/>
          </p:cNvSpPr>
          <p:nvPr/>
        </p:nvSpPr>
        <p:spPr bwMode="auto">
          <a:xfrm>
            <a:off x="4094163" y="3228975"/>
            <a:ext cx="982662" cy="86360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Back-</a:t>
            </a:r>
          </a:p>
          <a:p>
            <a:pPr algn="ctr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ground</a:t>
            </a:r>
          </a:p>
          <a:p>
            <a:pPr algn="ctr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job #1</a:t>
            </a:r>
          </a:p>
        </p:txBody>
      </p:sp>
      <p:sp>
        <p:nvSpPr>
          <p:cNvPr id="551942" name="Oval 6"/>
          <p:cNvSpPr>
            <a:spLocks noChangeAspect="1" noChangeArrowheads="1"/>
          </p:cNvSpPr>
          <p:nvPr/>
        </p:nvSpPr>
        <p:spPr bwMode="auto">
          <a:xfrm>
            <a:off x="6248400" y="3228975"/>
            <a:ext cx="984250" cy="885825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Back-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ground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job #2</a:t>
            </a:r>
          </a:p>
        </p:txBody>
      </p:sp>
      <p:sp>
        <p:nvSpPr>
          <p:cNvPr id="551943" name="Oval 7"/>
          <p:cNvSpPr>
            <a:spLocks noChangeAspect="1" noChangeArrowheads="1"/>
          </p:cNvSpPr>
          <p:nvPr/>
        </p:nvSpPr>
        <p:spPr bwMode="auto">
          <a:xfrm>
            <a:off x="4098925" y="1905000"/>
            <a:ext cx="984250" cy="77628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600" b="1" dirty="0">
                <a:latin typeface="Calibri" pitchFamily="34" charset="0"/>
              </a:rPr>
              <a:t>Shell</a:t>
            </a:r>
          </a:p>
        </p:txBody>
      </p:sp>
      <p:sp>
        <p:nvSpPr>
          <p:cNvPr id="551944" name="Oval 8"/>
          <p:cNvSpPr>
            <a:spLocks noChangeAspect="1" noChangeArrowheads="1"/>
          </p:cNvSpPr>
          <p:nvPr/>
        </p:nvSpPr>
        <p:spPr bwMode="auto">
          <a:xfrm>
            <a:off x="1339850" y="4414838"/>
            <a:ext cx="984250" cy="776287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Child</a:t>
            </a:r>
          </a:p>
        </p:txBody>
      </p:sp>
      <p:sp>
        <p:nvSpPr>
          <p:cNvPr id="551945" name="Oval 9"/>
          <p:cNvSpPr>
            <a:spLocks noChangeAspect="1" noChangeArrowheads="1"/>
          </p:cNvSpPr>
          <p:nvPr/>
        </p:nvSpPr>
        <p:spPr bwMode="auto">
          <a:xfrm>
            <a:off x="2465388" y="4414838"/>
            <a:ext cx="984250" cy="776287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Child</a:t>
            </a:r>
          </a:p>
        </p:txBody>
      </p:sp>
      <p:sp>
        <p:nvSpPr>
          <p:cNvPr id="551946" name="Line 10"/>
          <p:cNvSpPr>
            <a:spLocks noChangeAspect="1" noChangeShapeType="1"/>
          </p:cNvSpPr>
          <p:nvPr/>
        </p:nvSpPr>
        <p:spPr bwMode="auto">
          <a:xfrm flipH="1">
            <a:off x="1906588" y="4051300"/>
            <a:ext cx="182562" cy="3698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51947" name="Line 11"/>
          <p:cNvSpPr>
            <a:spLocks noChangeAspect="1" noChangeShapeType="1"/>
          </p:cNvSpPr>
          <p:nvPr/>
        </p:nvSpPr>
        <p:spPr bwMode="auto">
          <a:xfrm>
            <a:off x="2686050" y="4048125"/>
            <a:ext cx="163513" cy="3619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51948" name="Line 12"/>
          <p:cNvSpPr>
            <a:spLocks noChangeAspect="1" noChangeShapeType="1"/>
          </p:cNvSpPr>
          <p:nvPr/>
        </p:nvSpPr>
        <p:spPr bwMode="auto">
          <a:xfrm>
            <a:off x="4594225" y="2667000"/>
            <a:ext cx="0" cy="5572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51949" name="Line 13"/>
          <p:cNvSpPr>
            <a:spLocks noChangeAspect="1" noChangeShapeType="1"/>
          </p:cNvSpPr>
          <p:nvPr/>
        </p:nvSpPr>
        <p:spPr bwMode="auto">
          <a:xfrm flipH="1">
            <a:off x="2768600" y="2574925"/>
            <a:ext cx="1481138" cy="8016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51950" name="Line 14"/>
          <p:cNvSpPr>
            <a:spLocks noChangeAspect="1" noChangeShapeType="1"/>
          </p:cNvSpPr>
          <p:nvPr/>
        </p:nvSpPr>
        <p:spPr bwMode="auto">
          <a:xfrm>
            <a:off x="4968875" y="2535238"/>
            <a:ext cx="1412875" cy="8334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51951" name="Text Box 15"/>
          <p:cNvSpPr txBox="1">
            <a:spLocks noChangeAspect="1" noChangeArrowheads="1"/>
          </p:cNvSpPr>
          <p:nvPr/>
        </p:nvSpPr>
        <p:spPr bwMode="auto">
          <a:xfrm>
            <a:off x="3297238" y="2070100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pid=10</a:t>
            </a:r>
          </a:p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pgid=10</a:t>
            </a:r>
          </a:p>
        </p:txBody>
      </p:sp>
      <p:sp>
        <p:nvSpPr>
          <p:cNvPr id="551953" name="Text Box 17"/>
          <p:cNvSpPr txBox="1">
            <a:spLocks noChangeAspect="1" noChangeArrowheads="1"/>
          </p:cNvSpPr>
          <p:nvPr/>
        </p:nvSpPr>
        <p:spPr bwMode="auto">
          <a:xfrm>
            <a:off x="1084498" y="5663625"/>
            <a:ext cx="176506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Foreground </a:t>
            </a:r>
          </a:p>
          <a:p>
            <a:pPr>
              <a:lnSpc>
                <a:spcPct val="100000"/>
              </a:lnSpc>
            </a:pPr>
            <a:r>
              <a:rPr lang="en-US" sz="16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process group 20</a:t>
            </a:r>
          </a:p>
        </p:txBody>
      </p:sp>
      <p:sp>
        <p:nvSpPr>
          <p:cNvPr id="551955" name="Text Box 19"/>
          <p:cNvSpPr txBox="1">
            <a:spLocks noChangeAspect="1" noChangeArrowheads="1"/>
          </p:cNvSpPr>
          <p:nvPr/>
        </p:nvSpPr>
        <p:spPr bwMode="auto">
          <a:xfrm>
            <a:off x="3810000" y="4191000"/>
            <a:ext cx="1629100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Background</a:t>
            </a:r>
          </a:p>
          <a:p>
            <a:r>
              <a:rPr lang="en-US" sz="16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process group 32</a:t>
            </a:r>
          </a:p>
        </p:txBody>
      </p:sp>
      <p:sp>
        <p:nvSpPr>
          <p:cNvPr id="551956" name="Text Box 20"/>
          <p:cNvSpPr txBox="1">
            <a:spLocks noChangeAspect="1" noChangeArrowheads="1"/>
          </p:cNvSpPr>
          <p:nvPr/>
        </p:nvSpPr>
        <p:spPr bwMode="auto">
          <a:xfrm>
            <a:off x="6096000" y="4215825"/>
            <a:ext cx="1629100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Background</a:t>
            </a:r>
          </a:p>
          <a:p>
            <a:pPr>
              <a:lnSpc>
                <a:spcPct val="100000"/>
              </a:lnSpc>
            </a:pPr>
            <a:r>
              <a:rPr lang="en-US" sz="16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process group 40</a:t>
            </a:r>
          </a:p>
        </p:txBody>
      </p:sp>
      <p:sp>
        <p:nvSpPr>
          <p:cNvPr id="551958" name="Text Box 22"/>
          <p:cNvSpPr txBox="1">
            <a:spLocks noChangeAspect="1" noChangeArrowheads="1"/>
          </p:cNvSpPr>
          <p:nvPr/>
        </p:nvSpPr>
        <p:spPr bwMode="auto">
          <a:xfrm>
            <a:off x="1098550" y="3365500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pid=20</a:t>
            </a:r>
          </a:p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pgid=20</a:t>
            </a:r>
          </a:p>
        </p:txBody>
      </p:sp>
      <p:sp>
        <p:nvSpPr>
          <p:cNvPr id="551959" name="Text Box 23"/>
          <p:cNvSpPr txBox="1">
            <a:spLocks noChangeAspect="1" noChangeArrowheads="1"/>
          </p:cNvSpPr>
          <p:nvPr/>
        </p:nvSpPr>
        <p:spPr bwMode="auto">
          <a:xfrm>
            <a:off x="5038725" y="3416300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pid=32</a:t>
            </a:r>
          </a:p>
          <a:p>
            <a:pPr algn="l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pgid=32</a:t>
            </a:r>
          </a:p>
        </p:txBody>
      </p:sp>
      <p:sp>
        <p:nvSpPr>
          <p:cNvPr id="551960" name="Text Box 24"/>
          <p:cNvSpPr txBox="1">
            <a:spLocks noChangeAspect="1" noChangeArrowheads="1"/>
          </p:cNvSpPr>
          <p:nvPr/>
        </p:nvSpPr>
        <p:spPr bwMode="auto">
          <a:xfrm>
            <a:off x="7224929" y="3443288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pid=40</a:t>
            </a:r>
          </a:p>
          <a:p>
            <a:pPr algn="l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pgid=40</a:t>
            </a:r>
          </a:p>
        </p:txBody>
      </p:sp>
      <p:sp>
        <p:nvSpPr>
          <p:cNvPr id="551961" name="Text Box 25"/>
          <p:cNvSpPr txBox="1">
            <a:spLocks noChangeAspect="1" noChangeArrowheads="1"/>
          </p:cNvSpPr>
          <p:nvPr/>
        </p:nvSpPr>
        <p:spPr bwMode="auto">
          <a:xfrm>
            <a:off x="1398588" y="5181600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pid=21</a:t>
            </a:r>
          </a:p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pgid=20</a:t>
            </a:r>
          </a:p>
        </p:txBody>
      </p:sp>
      <p:sp>
        <p:nvSpPr>
          <p:cNvPr id="551962" name="Text Box 26"/>
          <p:cNvSpPr txBox="1">
            <a:spLocks noChangeAspect="1" noChangeArrowheads="1"/>
          </p:cNvSpPr>
          <p:nvPr/>
        </p:nvSpPr>
        <p:spPr bwMode="auto">
          <a:xfrm>
            <a:off x="2541588" y="5181600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pid=22</a:t>
            </a:r>
          </a:p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pgid=20</a:t>
            </a:r>
          </a:p>
        </p:txBody>
      </p:sp>
      <p:sp>
        <p:nvSpPr>
          <p:cNvPr id="551963" name="Rectangle 27"/>
          <p:cNvSpPr>
            <a:spLocks noChangeArrowheads="1"/>
          </p:cNvSpPr>
          <p:nvPr/>
        </p:nvSpPr>
        <p:spPr bwMode="auto">
          <a:xfrm>
            <a:off x="3733800" y="5070493"/>
            <a:ext cx="4114800" cy="1370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79" tIns="44446" rIns="90479" bIns="44446"/>
          <a:lstStyle/>
          <a:p>
            <a:pPr algn="l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en-US" sz="1800" b="1" dirty="0" err="1">
                <a:solidFill>
                  <a:schemeClr val="tx2"/>
                </a:solidFill>
                <a:latin typeface="Courier New" pitchFamily="49" charset="0"/>
              </a:rPr>
              <a:t>getpgrp</a:t>
            </a:r>
            <a:r>
              <a:rPr lang="en-US" sz="1800" b="1" dirty="0">
                <a:solidFill>
                  <a:schemeClr val="tx2"/>
                </a:solidFill>
                <a:latin typeface="Courier New" pitchFamily="49" charset="0"/>
              </a:rPr>
              <a:t>()</a:t>
            </a:r>
            <a:br>
              <a:rPr lang="en-US" sz="1800" b="1" dirty="0">
                <a:solidFill>
                  <a:schemeClr val="tx2"/>
                </a:solidFill>
                <a:latin typeface="Calibri" pitchFamily="34" charset="0"/>
              </a:rPr>
            </a:br>
            <a:r>
              <a:rPr lang="en-US" sz="1800" b="1" dirty="0">
                <a:solidFill>
                  <a:schemeClr val="tx2"/>
                </a:solidFill>
                <a:latin typeface="Calibri" pitchFamily="34" charset="0"/>
              </a:rPr>
              <a:t>Return process group of current process</a:t>
            </a:r>
          </a:p>
          <a:p>
            <a:pPr algn="l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en-US" sz="1800" b="1" dirty="0" err="1">
                <a:solidFill>
                  <a:schemeClr val="tx2"/>
                </a:solidFill>
                <a:latin typeface="Courier New" pitchFamily="49" charset="0"/>
              </a:rPr>
              <a:t>setpgid</a:t>
            </a:r>
            <a:r>
              <a:rPr lang="en-US" sz="1800" b="1" dirty="0">
                <a:solidFill>
                  <a:schemeClr val="tx2"/>
                </a:solidFill>
                <a:latin typeface="Courier New" pitchFamily="49" charset="0"/>
              </a:rPr>
              <a:t>()</a:t>
            </a:r>
            <a:br>
              <a:rPr lang="en-US" sz="1800" b="1" dirty="0">
                <a:solidFill>
                  <a:schemeClr val="tx2"/>
                </a:solidFill>
                <a:latin typeface="Courier New" pitchFamily="49" charset="0"/>
              </a:rPr>
            </a:br>
            <a:r>
              <a:rPr lang="en-US" sz="1800" b="1" dirty="0">
                <a:solidFill>
                  <a:schemeClr val="tx2"/>
                </a:solidFill>
                <a:latin typeface="Calibri" pitchFamily="34" charset="0"/>
              </a:rPr>
              <a:t>Change process group of a process</a:t>
            </a:r>
            <a:endParaRPr lang="en-US" sz="1800" b="1" dirty="0">
              <a:solidFill>
                <a:schemeClr val="tx2"/>
              </a:solidFill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468024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196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2"/>
            <a:ext cx="5699125" cy="573088"/>
          </a:xfrm>
        </p:spPr>
        <p:txBody>
          <a:bodyPr/>
          <a:lstStyle/>
          <a:p>
            <a:r>
              <a:rPr lang="en-US"/>
              <a:t>Fork Example #1</a:t>
            </a:r>
          </a:p>
        </p:txBody>
      </p:sp>
      <p:sp>
        <p:nvSpPr>
          <p:cNvPr id="490499" name="Text Box 3"/>
          <p:cNvSpPr txBox="1">
            <a:spLocks noChangeArrowheads="1"/>
          </p:cNvSpPr>
          <p:nvPr/>
        </p:nvSpPr>
        <p:spPr bwMode="auto">
          <a:xfrm>
            <a:off x="439429" y="3523833"/>
            <a:ext cx="7713971" cy="280076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void fork1()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x = 1;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pid_t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pid</a:t>
            </a:r>
            <a:r>
              <a:rPr lang="en-US" sz="1600" dirty="0">
                <a:latin typeface="Courier New" pitchFamily="49" charset="0"/>
              </a:rPr>
              <a:t> = fork();</a:t>
            </a:r>
          </a:p>
          <a:p>
            <a:r>
              <a:rPr lang="en-US" sz="1600" dirty="0">
                <a:latin typeface="Courier New" pitchFamily="49" charset="0"/>
              </a:rPr>
              <a:t>    if (</a:t>
            </a:r>
            <a:r>
              <a:rPr lang="en-US" sz="1600" dirty="0" err="1">
                <a:latin typeface="Courier New" pitchFamily="49" charset="0"/>
              </a:rPr>
              <a:t>pid</a:t>
            </a:r>
            <a:r>
              <a:rPr lang="en-US" sz="1600" dirty="0">
                <a:latin typeface="Courier New" pitchFamily="49" charset="0"/>
              </a:rPr>
              <a:t> == 0) {</a:t>
            </a:r>
          </a:p>
          <a:p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printf</a:t>
            </a:r>
            <a:r>
              <a:rPr lang="en-US" sz="1600" dirty="0">
                <a:latin typeface="Courier New" pitchFamily="49" charset="0"/>
              </a:rPr>
              <a:t>("Child has x = %d\n", ++x);</a:t>
            </a:r>
          </a:p>
          <a:p>
            <a:r>
              <a:rPr lang="en-US" sz="1600" dirty="0">
                <a:latin typeface="Courier New" pitchFamily="49" charset="0"/>
              </a:rPr>
              <a:t>    } else {</a:t>
            </a:r>
          </a:p>
          <a:p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printf</a:t>
            </a:r>
            <a:r>
              <a:rPr lang="en-US" sz="1600" dirty="0">
                <a:latin typeface="Courier New" pitchFamily="49" charset="0"/>
              </a:rPr>
              <a:t>("Parent has x = %d\n", --x);</a:t>
            </a:r>
          </a:p>
          <a:p>
            <a:r>
              <a:rPr lang="en-US" sz="1600" dirty="0">
                <a:latin typeface="Courier New" pitchFamily="49" charset="0"/>
              </a:rPr>
              <a:t>    }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printf</a:t>
            </a:r>
            <a:r>
              <a:rPr lang="en-US" sz="1600" dirty="0">
                <a:latin typeface="Courier New" pitchFamily="49" charset="0"/>
              </a:rPr>
              <a:t>("Bye from process %d with x = %d\n", </a:t>
            </a:r>
            <a:r>
              <a:rPr lang="en-US" sz="1600" dirty="0" err="1">
                <a:latin typeface="Courier New" pitchFamily="49" charset="0"/>
              </a:rPr>
              <a:t>getpid</a:t>
            </a:r>
            <a:r>
              <a:rPr lang="en-US" sz="1600" dirty="0">
                <a:latin typeface="Courier New" pitchFamily="49" charset="0"/>
              </a:rPr>
              <a:t>(), x);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49050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66257" y="1219200"/>
            <a:ext cx="8307387" cy="2209800"/>
          </a:xfrm>
        </p:spPr>
        <p:txBody>
          <a:bodyPr/>
          <a:lstStyle/>
          <a:p>
            <a:r>
              <a:rPr lang="en-US" dirty="0"/>
              <a:t>Parent and child both run same code</a:t>
            </a:r>
          </a:p>
          <a:p>
            <a:pPr lvl="1"/>
            <a:r>
              <a:rPr lang="en-US" dirty="0"/>
              <a:t>Distinguish parent from child by return value from </a:t>
            </a:r>
            <a:r>
              <a:rPr lang="en-US" b="1" dirty="0">
                <a:latin typeface="Courier New" pitchFamily="49" charset="0"/>
              </a:rPr>
              <a:t>fork</a:t>
            </a:r>
          </a:p>
          <a:p>
            <a:r>
              <a:rPr lang="en-US" dirty="0"/>
              <a:t>Start with same state, but each has private copy</a:t>
            </a:r>
          </a:p>
          <a:p>
            <a:pPr lvl="1"/>
            <a:r>
              <a:rPr lang="en-US" dirty="0"/>
              <a:t>Including shared output file descriptor</a:t>
            </a:r>
          </a:p>
          <a:p>
            <a:pPr lvl="1"/>
            <a:r>
              <a:rPr lang="en-US" dirty="0"/>
              <a:t>Relative ordering of their print statements undefined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986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 dirty="0"/>
              <a:t>Sending Signals with /bin/</a:t>
            </a:r>
            <a:r>
              <a:rPr lang="en-US" dirty="0">
                <a:latin typeface="Courier New" pitchFamily="49" charset="0"/>
              </a:rPr>
              <a:t>kill</a:t>
            </a:r>
            <a:r>
              <a:rPr lang="en-US" dirty="0"/>
              <a:t> Program</a:t>
            </a:r>
          </a:p>
        </p:txBody>
      </p:sp>
      <p:sp>
        <p:nvSpPr>
          <p:cNvPr id="553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3900487" cy="5224462"/>
          </a:xfrm>
        </p:spPr>
        <p:txBody>
          <a:bodyPr/>
          <a:lstStyle/>
          <a:p>
            <a:pPr marL="282575" indent="-282575"/>
            <a:r>
              <a:rPr lang="en-US" dirty="0">
                <a:latin typeface="Courier New" pitchFamily="49" charset="0"/>
              </a:rPr>
              <a:t>/bin/kill </a:t>
            </a:r>
            <a:r>
              <a:rPr lang="en-US" dirty="0"/>
              <a:t>program sends arbitrary signal to a process or process group</a:t>
            </a:r>
          </a:p>
          <a:p>
            <a:pPr marL="282575" lvl="1" indent="-282575"/>
            <a:endParaRPr lang="en-US" dirty="0">
              <a:latin typeface="Courier New" pitchFamily="49" charset="0"/>
            </a:endParaRPr>
          </a:p>
          <a:p>
            <a:pPr marL="282575" indent="-282575"/>
            <a:r>
              <a:rPr lang="en-US" dirty="0"/>
              <a:t>Examples</a:t>
            </a:r>
          </a:p>
          <a:p>
            <a:pPr lvl="1"/>
            <a:r>
              <a:rPr lang="en-US" b="1" dirty="0">
                <a:latin typeface="Courier New" pitchFamily="49" charset="0"/>
              </a:rPr>
              <a:t>/bin/kill –9 24818</a:t>
            </a:r>
            <a:br>
              <a:rPr lang="en-US" b="1" dirty="0">
                <a:latin typeface="Courier New" pitchFamily="49" charset="0"/>
              </a:rPr>
            </a:br>
            <a:r>
              <a:rPr lang="en-US" sz="1800" dirty="0">
                <a:ea typeface="+mn-ea"/>
                <a:cs typeface="+mn-cs"/>
              </a:rPr>
              <a:t>Send SIGKILL to process 24818</a:t>
            </a:r>
          </a:p>
          <a:p>
            <a:pPr lvl="1"/>
            <a:endParaRPr lang="en-US" b="1" dirty="0">
              <a:latin typeface="Courier New" pitchFamily="49" charset="0"/>
            </a:endParaRPr>
          </a:p>
          <a:p>
            <a:pPr lvl="1"/>
            <a:r>
              <a:rPr lang="en-US" b="1" dirty="0">
                <a:latin typeface="Courier New" pitchFamily="49" charset="0"/>
              </a:rPr>
              <a:t>/bin/kill –9 –24817</a:t>
            </a:r>
            <a:br>
              <a:rPr lang="en-US" b="1" dirty="0">
                <a:latin typeface="Courier New" pitchFamily="49" charset="0"/>
              </a:rPr>
            </a:br>
            <a:r>
              <a:rPr lang="en-US" sz="1800" dirty="0">
                <a:ea typeface="+mn-ea"/>
                <a:cs typeface="+mn-cs"/>
              </a:rPr>
              <a:t>Send SIGKILL to every process in process group 24817</a:t>
            </a:r>
          </a:p>
        </p:txBody>
      </p:sp>
      <p:sp>
        <p:nvSpPr>
          <p:cNvPr id="553991" name="Text Box 7"/>
          <p:cNvSpPr txBox="1">
            <a:spLocks noChangeArrowheads="1"/>
          </p:cNvSpPr>
          <p:nvPr/>
        </p:nvSpPr>
        <p:spPr bwMode="auto">
          <a:xfrm>
            <a:off x="4191000" y="1682750"/>
            <a:ext cx="3878586" cy="4031873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b="1" dirty="0" err="1">
                <a:latin typeface="Courier New" pitchFamily="49" charset="0"/>
              </a:rPr>
              <a:t>linux</a:t>
            </a:r>
            <a:r>
              <a:rPr lang="en-US" sz="1600" b="1" dirty="0">
                <a:latin typeface="Courier New" pitchFamily="49" charset="0"/>
              </a:rPr>
              <a:t>&gt; </a:t>
            </a:r>
            <a:r>
              <a:rPr lang="en-US" sz="1600" b="1" dirty="0">
                <a:solidFill>
                  <a:srgbClr val="FF0000"/>
                </a:solidFill>
                <a:latin typeface="Courier New" pitchFamily="49" charset="0"/>
              </a:rPr>
              <a:t>./forks 16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Child1: </a:t>
            </a:r>
            <a:r>
              <a:rPr lang="en-US" sz="1600" b="1" dirty="0" err="1">
                <a:latin typeface="Courier New" pitchFamily="49" charset="0"/>
              </a:rPr>
              <a:t>pid</a:t>
            </a:r>
            <a:r>
              <a:rPr lang="en-US" sz="1600" b="1" dirty="0">
                <a:latin typeface="Courier New" pitchFamily="49" charset="0"/>
              </a:rPr>
              <a:t>=24818 </a:t>
            </a:r>
            <a:r>
              <a:rPr lang="en-US" sz="1600" b="1" dirty="0" err="1">
                <a:latin typeface="Courier New" pitchFamily="49" charset="0"/>
              </a:rPr>
              <a:t>pgrp</a:t>
            </a:r>
            <a:r>
              <a:rPr lang="en-US" sz="1600" b="1" dirty="0">
                <a:latin typeface="Courier New" pitchFamily="49" charset="0"/>
              </a:rPr>
              <a:t>=24817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Child2: </a:t>
            </a:r>
            <a:r>
              <a:rPr lang="en-US" sz="1600" b="1" dirty="0" err="1">
                <a:latin typeface="Courier New" pitchFamily="49" charset="0"/>
              </a:rPr>
              <a:t>pid</a:t>
            </a:r>
            <a:r>
              <a:rPr lang="en-US" sz="1600" b="1" dirty="0">
                <a:latin typeface="Courier New" pitchFamily="49" charset="0"/>
              </a:rPr>
              <a:t>=24819 </a:t>
            </a:r>
            <a:r>
              <a:rPr lang="en-US" sz="1600" b="1" dirty="0" err="1">
                <a:latin typeface="Courier New" pitchFamily="49" charset="0"/>
              </a:rPr>
              <a:t>pgrp</a:t>
            </a:r>
            <a:r>
              <a:rPr lang="en-US" sz="1600" b="1" dirty="0">
                <a:latin typeface="Courier New" pitchFamily="49" charset="0"/>
              </a:rPr>
              <a:t>=24817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</a:t>
            </a:r>
          </a:p>
          <a:p>
            <a:pPr algn="l">
              <a:lnSpc>
                <a:spcPct val="100000"/>
              </a:lnSpc>
            </a:pPr>
            <a:r>
              <a:rPr lang="en-US" sz="1600" b="1" dirty="0" err="1">
                <a:latin typeface="Courier New" pitchFamily="49" charset="0"/>
              </a:rPr>
              <a:t>linux</a:t>
            </a:r>
            <a:r>
              <a:rPr lang="en-US" sz="1600" b="1" dirty="0">
                <a:latin typeface="Courier New" pitchFamily="49" charset="0"/>
              </a:rPr>
              <a:t>&gt; </a:t>
            </a:r>
            <a:r>
              <a:rPr lang="en-US" sz="1600" b="1" dirty="0" err="1">
                <a:solidFill>
                  <a:srgbClr val="FF0000"/>
                </a:solidFill>
                <a:latin typeface="Courier New" pitchFamily="49" charset="0"/>
              </a:rPr>
              <a:t>ps</a:t>
            </a:r>
            <a:r>
              <a:rPr lang="en-US" sz="1600" b="1" dirty="0">
                <a:solidFill>
                  <a:srgbClr val="FF0000"/>
                </a:solidFill>
                <a:latin typeface="Courier New" pitchFamily="49" charset="0"/>
              </a:rPr>
              <a:t>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PID TTY          TIME CMD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24788 pts/2    00:00:00 </a:t>
            </a:r>
            <a:r>
              <a:rPr lang="en-US" sz="1600" b="1" dirty="0" err="1">
                <a:latin typeface="Courier New" pitchFamily="49" charset="0"/>
              </a:rPr>
              <a:t>tcsh</a:t>
            </a:r>
            <a:r>
              <a:rPr lang="en-US" sz="1600" b="1" dirty="0">
                <a:latin typeface="Courier New" pitchFamily="49" charset="0"/>
              </a:rPr>
              <a:t>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24818 pts/2    00:00:02 forks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24819 pts/2    00:00:02 forks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24820 pts/2    00:00:00 </a:t>
            </a:r>
            <a:r>
              <a:rPr lang="en-US" sz="1600" b="1" dirty="0" err="1">
                <a:latin typeface="Courier New" pitchFamily="49" charset="0"/>
              </a:rPr>
              <a:t>ps</a:t>
            </a:r>
            <a:r>
              <a:rPr lang="en-US" sz="1600" b="1" dirty="0">
                <a:latin typeface="Courier New" pitchFamily="49" charset="0"/>
              </a:rPr>
              <a:t> </a:t>
            </a:r>
          </a:p>
          <a:p>
            <a:pPr algn="l">
              <a:lnSpc>
                <a:spcPct val="100000"/>
              </a:lnSpc>
            </a:pPr>
            <a:r>
              <a:rPr lang="en-US" sz="1600" b="1" dirty="0" err="1">
                <a:latin typeface="Courier New" pitchFamily="49" charset="0"/>
              </a:rPr>
              <a:t>linux</a:t>
            </a:r>
            <a:r>
              <a:rPr lang="en-US" sz="1600" b="1" dirty="0">
                <a:latin typeface="Courier New" pitchFamily="49" charset="0"/>
              </a:rPr>
              <a:t>&gt; </a:t>
            </a:r>
            <a:r>
              <a:rPr lang="en-US" sz="1600" b="1" dirty="0">
                <a:solidFill>
                  <a:srgbClr val="FF0000"/>
                </a:solidFill>
                <a:latin typeface="Courier New" pitchFamily="49" charset="0"/>
              </a:rPr>
              <a:t>/bin/kill -9 -24817 </a:t>
            </a:r>
          </a:p>
          <a:p>
            <a:pPr algn="l">
              <a:lnSpc>
                <a:spcPct val="100000"/>
              </a:lnSpc>
            </a:pPr>
            <a:r>
              <a:rPr lang="en-US" sz="1600" b="1" dirty="0" err="1">
                <a:latin typeface="Courier New" pitchFamily="49" charset="0"/>
              </a:rPr>
              <a:t>linux</a:t>
            </a:r>
            <a:r>
              <a:rPr lang="en-US" sz="1600" b="1" dirty="0">
                <a:latin typeface="Courier New" pitchFamily="49" charset="0"/>
              </a:rPr>
              <a:t>&gt; </a:t>
            </a:r>
            <a:r>
              <a:rPr lang="en-US" sz="1600" b="1" dirty="0" err="1">
                <a:solidFill>
                  <a:srgbClr val="FF0000"/>
                </a:solidFill>
                <a:latin typeface="Courier New" pitchFamily="49" charset="0"/>
              </a:rPr>
              <a:t>ps</a:t>
            </a:r>
            <a:r>
              <a:rPr lang="en-US" sz="1600" b="1" dirty="0">
                <a:latin typeface="Courier New" pitchFamily="49" charset="0"/>
              </a:rPr>
              <a:t> 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PID TTY          TIME CMD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24788 pts/2    00:00:00 </a:t>
            </a:r>
            <a:r>
              <a:rPr lang="en-US" sz="1600" b="1" dirty="0" err="1">
                <a:latin typeface="Courier New" pitchFamily="49" charset="0"/>
              </a:rPr>
              <a:t>tcsh</a:t>
            </a:r>
            <a:r>
              <a:rPr lang="en-US" sz="1600" b="1" dirty="0">
                <a:latin typeface="Courier New" pitchFamily="49" charset="0"/>
              </a:rPr>
              <a:t>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24823 pts/2    00:00:00 </a:t>
            </a:r>
            <a:r>
              <a:rPr lang="en-US" sz="1600" b="1" dirty="0" err="1">
                <a:latin typeface="Courier New" pitchFamily="49" charset="0"/>
              </a:rPr>
              <a:t>ps</a:t>
            </a:r>
            <a:r>
              <a:rPr lang="en-US" sz="1600" b="1" dirty="0">
                <a:latin typeface="Courier New" pitchFamily="49" charset="0"/>
              </a:rPr>
              <a:t> </a:t>
            </a:r>
          </a:p>
          <a:p>
            <a:pPr algn="l">
              <a:lnSpc>
                <a:spcPct val="100000"/>
              </a:lnSpc>
            </a:pPr>
            <a:r>
              <a:rPr lang="en-US" sz="1600" b="1" dirty="0" err="1">
                <a:latin typeface="Courier New" pitchFamily="49" charset="0"/>
              </a:rPr>
              <a:t>linux</a:t>
            </a:r>
            <a:r>
              <a:rPr lang="en-US" sz="1600" b="1" dirty="0">
                <a:latin typeface="Courier New" pitchFamily="49" charset="0"/>
              </a:rPr>
              <a:t>&gt; </a:t>
            </a:r>
          </a:p>
        </p:txBody>
      </p:sp>
      <p:sp>
        <p:nvSpPr>
          <p:cNvPr id="553992" name="Rectangle 8"/>
          <p:cNvSpPr>
            <a:spLocks noChangeArrowheads="1"/>
          </p:cNvSpPr>
          <p:nvPr/>
        </p:nvSpPr>
        <p:spPr bwMode="auto">
          <a:xfrm>
            <a:off x="4191000" y="3429000"/>
            <a:ext cx="3733800" cy="266700"/>
          </a:xfrm>
          <a:prstGeom prst="rect">
            <a:avLst/>
          </a:prstGeom>
          <a:noFill/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lIns="45720" rIns="45720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53995" name="Rectangle 11"/>
          <p:cNvSpPr>
            <a:spLocks noChangeArrowheads="1"/>
          </p:cNvSpPr>
          <p:nvPr/>
        </p:nvSpPr>
        <p:spPr bwMode="auto">
          <a:xfrm>
            <a:off x="4191000" y="3429000"/>
            <a:ext cx="3733800" cy="504825"/>
          </a:xfrm>
          <a:prstGeom prst="rect">
            <a:avLst/>
          </a:prstGeom>
          <a:noFill/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lIns="45720" rIns="45720" anchor="ctr"/>
          <a:lstStyle/>
          <a:p>
            <a:endParaRPr 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643223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992" grpId="0" animBg="1"/>
      <p:bldP spid="553992" grpId="1" animBg="1"/>
      <p:bldP spid="553995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5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Sending Signals from the Keyboard</a:t>
            </a:r>
          </a:p>
        </p:txBody>
      </p:sp>
      <p:sp>
        <p:nvSpPr>
          <p:cNvPr id="555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1293812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sz="2000"/>
              <a:t>Typing ctrl-c (ctrl-z) sends a SIGINT (SIGTSTP) to every job in the foreground process group.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SIGINT – default action is to terminate each process 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SIGTSTP – default action is to stop (suspend) each process</a:t>
            </a:r>
          </a:p>
        </p:txBody>
      </p:sp>
      <p:sp>
        <p:nvSpPr>
          <p:cNvPr id="27" name="Rectangle 26"/>
          <p:cNvSpPr/>
          <p:nvPr/>
        </p:nvSpPr>
        <p:spPr bwMode="auto">
          <a:xfrm>
            <a:off x="6096000" y="3689787"/>
            <a:ext cx="2057400" cy="1644213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 bwMode="auto">
          <a:xfrm>
            <a:off x="3810000" y="3681196"/>
            <a:ext cx="2057400" cy="1644213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 bwMode="auto">
          <a:xfrm>
            <a:off x="1084497" y="3681196"/>
            <a:ext cx="2514600" cy="3099375"/>
          </a:xfrm>
          <a:prstGeom prst="rect">
            <a:avLst/>
          </a:prstGeom>
          <a:solidFill>
            <a:srgbClr val="F1C7C7"/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4"/>
          <p:cNvSpPr>
            <a:spLocks noChangeAspect="1" noChangeArrowheads="1"/>
          </p:cNvSpPr>
          <p:nvPr/>
        </p:nvSpPr>
        <p:spPr bwMode="auto">
          <a:xfrm>
            <a:off x="1898650" y="3762375"/>
            <a:ext cx="982663" cy="885825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Fore-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ground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job</a:t>
            </a:r>
          </a:p>
        </p:txBody>
      </p:sp>
      <p:sp>
        <p:nvSpPr>
          <p:cNvPr id="31" name="Oval 5"/>
          <p:cNvSpPr>
            <a:spLocks noChangeAspect="1" noChangeArrowheads="1"/>
          </p:cNvSpPr>
          <p:nvPr/>
        </p:nvSpPr>
        <p:spPr bwMode="auto">
          <a:xfrm>
            <a:off x="4094163" y="3762375"/>
            <a:ext cx="982662" cy="86360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Back-</a:t>
            </a:r>
          </a:p>
          <a:p>
            <a:pPr algn="ctr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ground</a:t>
            </a:r>
          </a:p>
          <a:p>
            <a:pPr algn="ctr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job #1</a:t>
            </a:r>
          </a:p>
        </p:txBody>
      </p:sp>
      <p:sp>
        <p:nvSpPr>
          <p:cNvPr id="32" name="Oval 6"/>
          <p:cNvSpPr>
            <a:spLocks noChangeAspect="1" noChangeArrowheads="1"/>
          </p:cNvSpPr>
          <p:nvPr/>
        </p:nvSpPr>
        <p:spPr bwMode="auto">
          <a:xfrm>
            <a:off x="6248400" y="3762375"/>
            <a:ext cx="984250" cy="885825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Back-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ground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job #2</a:t>
            </a:r>
          </a:p>
        </p:txBody>
      </p:sp>
      <p:sp>
        <p:nvSpPr>
          <p:cNvPr id="33" name="Oval 7"/>
          <p:cNvSpPr>
            <a:spLocks noChangeAspect="1" noChangeArrowheads="1"/>
          </p:cNvSpPr>
          <p:nvPr/>
        </p:nvSpPr>
        <p:spPr bwMode="auto">
          <a:xfrm>
            <a:off x="4098925" y="2438400"/>
            <a:ext cx="984250" cy="77628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600" b="1" dirty="0">
                <a:latin typeface="Calibri" pitchFamily="34" charset="0"/>
              </a:rPr>
              <a:t>Shell</a:t>
            </a:r>
          </a:p>
        </p:txBody>
      </p:sp>
      <p:sp>
        <p:nvSpPr>
          <p:cNvPr id="34" name="Oval 8"/>
          <p:cNvSpPr>
            <a:spLocks noChangeAspect="1" noChangeArrowheads="1"/>
          </p:cNvSpPr>
          <p:nvPr/>
        </p:nvSpPr>
        <p:spPr bwMode="auto">
          <a:xfrm>
            <a:off x="1339850" y="4948238"/>
            <a:ext cx="984250" cy="776287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Child</a:t>
            </a:r>
          </a:p>
        </p:txBody>
      </p:sp>
      <p:sp>
        <p:nvSpPr>
          <p:cNvPr id="35" name="Oval 9"/>
          <p:cNvSpPr>
            <a:spLocks noChangeAspect="1" noChangeArrowheads="1"/>
          </p:cNvSpPr>
          <p:nvPr/>
        </p:nvSpPr>
        <p:spPr bwMode="auto">
          <a:xfrm>
            <a:off x="2465388" y="4948238"/>
            <a:ext cx="984250" cy="776287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Child</a:t>
            </a:r>
          </a:p>
        </p:txBody>
      </p:sp>
      <p:sp>
        <p:nvSpPr>
          <p:cNvPr id="36" name="Line 10"/>
          <p:cNvSpPr>
            <a:spLocks noChangeAspect="1" noChangeShapeType="1"/>
          </p:cNvSpPr>
          <p:nvPr/>
        </p:nvSpPr>
        <p:spPr bwMode="auto">
          <a:xfrm flipH="1">
            <a:off x="1906588" y="4584700"/>
            <a:ext cx="182562" cy="3698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37" name="Line 11"/>
          <p:cNvSpPr>
            <a:spLocks noChangeAspect="1" noChangeShapeType="1"/>
          </p:cNvSpPr>
          <p:nvPr/>
        </p:nvSpPr>
        <p:spPr bwMode="auto">
          <a:xfrm>
            <a:off x="2686050" y="4581525"/>
            <a:ext cx="163513" cy="3619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38" name="Line 12"/>
          <p:cNvSpPr>
            <a:spLocks noChangeAspect="1" noChangeShapeType="1"/>
          </p:cNvSpPr>
          <p:nvPr/>
        </p:nvSpPr>
        <p:spPr bwMode="auto">
          <a:xfrm>
            <a:off x="4594225" y="3200400"/>
            <a:ext cx="0" cy="5572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39" name="Line 13"/>
          <p:cNvSpPr>
            <a:spLocks noChangeAspect="1" noChangeShapeType="1"/>
          </p:cNvSpPr>
          <p:nvPr/>
        </p:nvSpPr>
        <p:spPr bwMode="auto">
          <a:xfrm flipH="1">
            <a:off x="2768600" y="3108325"/>
            <a:ext cx="1481138" cy="8016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0" name="Line 14"/>
          <p:cNvSpPr>
            <a:spLocks noChangeAspect="1" noChangeShapeType="1"/>
          </p:cNvSpPr>
          <p:nvPr/>
        </p:nvSpPr>
        <p:spPr bwMode="auto">
          <a:xfrm>
            <a:off x="4968875" y="3068638"/>
            <a:ext cx="1412875" cy="8334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1" name="Text Box 15"/>
          <p:cNvSpPr txBox="1">
            <a:spLocks noChangeAspect="1" noChangeArrowheads="1"/>
          </p:cNvSpPr>
          <p:nvPr/>
        </p:nvSpPr>
        <p:spPr bwMode="auto">
          <a:xfrm>
            <a:off x="3297238" y="2603500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pid=10</a:t>
            </a:r>
          </a:p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pgid=10</a:t>
            </a:r>
          </a:p>
        </p:txBody>
      </p:sp>
      <p:sp>
        <p:nvSpPr>
          <p:cNvPr id="42" name="Text Box 17"/>
          <p:cNvSpPr txBox="1">
            <a:spLocks noChangeAspect="1" noChangeArrowheads="1"/>
          </p:cNvSpPr>
          <p:nvPr/>
        </p:nvSpPr>
        <p:spPr bwMode="auto">
          <a:xfrm>
            <a:off x="1084498" y="6197025"/>
            <a:ext cx="176506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b="1" i="1" dirty="0">
                <a:solidFill>
                  <a:srgbClr val="C00000"/>
                </a:solidFill>
                <a:latin typeface="Calibri" pitchFamily="34" charset="0"/>
              </a:rPr>
              <a:t>Foreground </a:t>
            </a:r>
          </a:p>
          <a:p>
            <a:pPr>
              <a:lnSpc>
                <a:spcPct val="100000"/>
              </a:lnSpc>
            </a:pPr>
            <a:r>
              <a:rPr lang="en-US" sz="1600" b="1" i="1" dirty="0">
                <a:solidFill>
                  <a:srgbClr val="C00000"/>
                </a:solidFill>
                <a:latin typeface="Calibri" pitchFamily="34" charset="0"/>
              </a:rPr>
              <a:t>process group 20</a:t>
            </a:r>
          </a:p>
        </p:txBody>
      </p:sp>
      <p:sp>
        <p:nvSpPr>
          <p:cNvPr id="43" name="Text Box 19"/>
          <p:cNvSpPr txBox="1">
            <a:spLocks noChangeAspect="1" noChangeArrowheads="1"/>
          </p:cNvSpPr>
          <p:nvPr/>
        </p:nvSpPr>
        <p:spPr bwMode="auto">
          <a:xfrm>
            <a:off x="3810000" y="4724400"/>
            <a:ext cx="1629100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Background</a:t>
            </a:r>
          </a:p>
          <a:p>
            <a:r>
              <a:rPr lang="en-US" sz="16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process group 32</a:t>
            </a:r>
          </a:p>
        </p:txBody>
      </p:sp>
      <p:sp>
        <p:nvSpPr>
          <p:cNvPr id="44" name="Text Box 20"/>
          <p:cNvSpPr txBox="1">
            <a:spLocks noChangeAspect="1" noChangeArrowheads="1"/>
          </p:cNvSpPr>
          <p:nvPr/>
        </p:nvSpPr>
        <p:spPr bwMode="auto">
          <a:xfrm>
            <a:off x="6096000" y="4749225"/>
            <a:ext cx="1629100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Background</a:t>
            </a:r>
          </a:p>
          <a:p>
            <a:pPr>
              <a:lnSpc>
                <a:spcPct val="100000"/>
              </a:lnSpc>
            </a:pPr>
            <a:r>
              <a:rPr lang="en-US" sz="16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process group 40</a:t>
            </a:r>
          </a:p>
        </p:txBody>
      </p:sp>
      <p:sp>
        <p:nvSpPr>
          <p:cNvPr id="45" name="Text Box 22"/>
          <p:cNvSpPr txBox="1">
            <a:spLocks noChangeAspect="1" noChangeArrowheads="1"/>
          </p:cNvSpPr>
          <p:nvPr/>
        </p:nvSpPr>
        <p:spPr bwMode="auto">
          <a:xfrm>
            <a:off x="1098550" y="3898900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pid=20</a:t>
            </a:r>
          </a:p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pgid=20</a:t>
            </a:r>
          </a:p>
        </p:txBody>
      </p:sp>
      <p:sp>
        <p:nvSpPr>
          <p:cNvPr id="46" name="Text Box 23"/>
          <p:cNvSpPr txBox="1">
            <a:spLocks noChangeAspect="1" noChangeArrowheads="1"/>
          </p:cNvSpPr>
          <p:nvPr/>
        </p:nvSpPr>
        <p:spPr bwMode="auto">
          <a:xfrm>
            <a:off x="5038725" y="3949700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pid=32</a:t>
            </a:r>
          </a:p>
          <a:p>
            <a:pPr algn="l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pgid=32</a:t>
            </a:r>
          </a:p>
        </p:txBody>
      </p:sp>
      <p:sp>
        <p:nvSpPr>
          <p:cNvPr id="47" name="Text Box 24"/>
          <p:cNvSpPr txBox="1">
            <a:spLocks noChangeAspect="1" noChangeArrowheads="1"/>
          </p:cNvSpPr>
          <p:nvPr/>
        </p:nvSpPr>
        <p:spPr bwMode="auto">
          <a:xfrm>
            <a:off x="7224929" y="3976688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pid=40</a:t>
            </a:r>
          </a:p>
          <a:p>
            <a:pPr algn="l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pgid=40</a:t>
            </a:r>
          </a:p>
        </p:txBody>
      </p:sp>
      <p:sp>
        <p:nvSpPr>
          <p:cNvPr id="48" name="Text Box 25"/>
          <p:cNvSpPr txBox="1">
            <a:spLocks noChangeAspect="1" noChangeArrowheads="1"/>
          </p:cNvSpPr>
          <p:nvPr/>
        </p:nvSpPr>
        <p:spPr bwMode="auto">
          <a:xfrm>
            <a:off x="1398588" y="5715000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pid=21</a:t>
            </a:r>
          </a:p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pgid=20</a:t>
            </a:r>
          </a:p>
        </p:txBody>
      </p:sp>
      <p:sp>
        <p:nvSpPr>
          <p:cNvPr id="49" name="Text Box 26"/>
          <p:cNvSpPr txBox="1">
            <a:spLocks noChangeAspect="1" noChangeArrowheads="1"/>
          </p:cNvSpPr>
          <p:nvPr/>
        </p:nvSpPr>
        <p:spPr bwMode="auto">
          <a:xfrm>
            <a:off x="2541588" y="5715000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pid=22</a:t>
            </a:r>
          </a:p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pgid=20</a:t>
            </a:r>
          </a:p>
        </p:txBody>
      </p:sp>
    </p:spTree>
    <p:extLst>
      <p:ext uri="{BB962C8B-B14F-4D97-AF65-F5344CB8AC3E}">
        <p14:creationId xmlns:p14="http://schemas.microsoft.com/office/powerpoint/2010/main" val="1320776756"/>
      </p:ext>
    </p:extLst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of </a:t>
            </a:r>
            <a:r>
              <a:rPr lang="en-US">
                <a:latin typeface="Courier New" pitchFamily="49" charset="0"/>
              </a:rPr>
              <a:t>ctrl-c</a:t>
            </a:r>
            <a:r>
              <a:rPr lang="en-US"/>
              <a:t> and </a:t>
            </a:r>
            <a:r>
              <a:rPr lang="en-US">
                <a:latin typeface="Courier New" pitchFamily="49" charset="0"/>
              </a:rPr>
              <a:t>ctrl-z</a:t>
            </a:r>
          </a:p>
        </p:txBody>
      </p:sp>
      <p:sp>
        <p:nvSpPr>
          <p:cNvPr id="556039" name="Text Box 7"/>
          <p:cNvSpPr txBox="1">
            <a:spLocks noChangeArrowheads="1"/>
          </p:cNvSpPr>
          <p:nvPr/>
        </p:nvSpPr>
        <p:spPr bwMode="auto">
          <a:xfrm>
            <a:off x="152400" y="1295401"/>
            <a:ext cx="5334000" cy="4770537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en-US" sz="1600" b="1" dirty="0">
                <a:latin typeface="Courier New" pitchFamily="49" charset="0"/>
              </a:rPr>
              <a:t>bluefish&gt; </a:t>
            </a:r>
            <a:r>
              <a:rPr lang="en-US" sz="1600" b="1" dirty="0">
                <a:solidFill>
                  <a:srgbClr val="FF0000"/>
                </a:solidFill>
                <a:latin typeface="Courier New" pitchFamily="49" charset="0"/>
              </a:rPr>
              <a:t>./forks 17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Child: </a:t>
            </a:r>
            <a:r>
              <a:rPr lang="en-US" sz="1600" b="1" dirty="0" err="1">
                <a:latin typeface="Courier New" pitchFamily="49" charset="0"/>
              </a:rPr>
              <a:t>pid</a:t>
            </a:r>
            <a:r>
              <a:rPr lang="en-US" sz="1600" b="1" dirty="0">
                <a:latin typeface="Courier New" pitchFamily="49" charset="0"/>
              </a:rPr>
              <a:t>=28108 </a:t>
            </a:r>
            <a:r>
              <a:rPr lang="en-US" sz="1600" b="1" dirty="0" err="1">
                <a:latin typeface="Courier New" pitchFamily="49" charset="0"/>
              </a:rPr>
              <a:t>pgrp</a:t>
            </a:r>
            <a:r>
              <a:rPr lang="en-US" sz="1600" b="1" dirty="0">
                <a:latin typeface="Courier New" pitchFamily="49" charset="0"/>
              </a:rPr>
              <a:t>=28107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Parent: </a:t>
            </a:r>
            <a:r>
              <a:rPr lang="en-US" sz="1600" b="1" dirty="0" err="1">
                <a:latin typeface="Courier New" pitchFamily="49" charset="0"/>
              </a:rPr>
              <a:t>pid</a:t>
            </a:r>
            <a:r>
              <a:rPr lang="en-US" sz="1600" b="1" dirty="0">
                <a:latin typeface="Courier New" pitchFamily="49" charset="0"/>
              </a:rPr>
              <a:t>=28107 </a:t>
            </a:r>
            <a:r>
              <a:rPr lang="en-US" sz="1600" b="1" dirty="0" err="1">
                <a:latin typeface="Courier New" pitchFamily="49" charset="0"/>
              </a:rPr>
              <a:t>pgrp</a:t>
            </a:r>
            <a:r>
              <a:rPr lang="en-US" sz="1600" b="1" dirty="0">
                <a:latin typeface="Courier New" pitchFamily="49" charset="0"/>
              </a:rPr>
              <a:t>=28107</a:t>
            </a:r>
          </a:p>
          <a:p>
            <a:pPr algn="l"/>
            <a:r>
              <a:rPr lang="en-US" sz="1600" b="1" dirty="0">
                <a:solidFill>
                  <a:srgbClr val="FF0000"/>
                </a:solidFill>
                <a:latin typeface="Courier New" pitchFamily="49" charset="0"/>
              </a:rPr>
              <a:t>&lt;types ctrl-</a:t>
            </a:r>
            <a:r>
              <a:rPr lang="en-US" sz="1600" b="1" dirty="0" err="1">
                <a:solidFill>
                  <a:srgbClr val="FF0000"/>
                </a:solidFill>
                <a:latin typeface="Courier New" pitchFamily="49" charset="0"/>
              </a:rPr>
              <a:t>z</a:t>
            </a:r>
            <a:r>
              <a:rPr lang="en-US" sz="1600" b="1" dirty="0">
                <a:solidFill>
                  <a:srgbClr val="FF0000"/>
                </a:solidFill>
                <a:latin typeface="Courier New" pitchFamily="49" charset="0"/>
              </a:rPr>
              <a:t>&gt;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Suspended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bluefish&gt; </a:t>
            </a:r>
            <a:r>
              <a:rPr lang="en-US" sz="1600" b="1" dirty="0" err="1">
                <a:solidFill>
                  <a:srgbClr val="FF0000"/>
                </a:solidFill>
                <a:latin typeface="Courier New" pitchFamily="49" charset="0"/>
              </a:rPr>
              <a:t>ps</a:t>
            </a:r>
            <a:r>
              <a:rPr lang="en-US" sz="1600" b="1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en-US" sz="1600" b="1" dirty="0" err="1">
                <a:solidFill>
                  <a:srgbClr val="FF0000"/>
                </a:solidFill>
                <a:latin typeface="Courier New" pitchFamily="49" charset="0"/>
              </a:rPr>
              <a:t>w</a:t>
            </a:r>
            <a:endParaRPr lang="en-US" sz="1600" b="1" dirty="0">
              <a:solidFill>
                <a:srgbClr val="FF0000"/>
              </a:solidFill>
              <a:latin typeface="Courier New" pitchFamily="49" charset="0"/>
            </a:endParaRPr>
          </a:p>
          <a:p>
            <a:pPr algn="l"/>
            <a:r>
              <a:rPr lang="en-US" sz="1600" b="1" dirty="0">
                <a:latin typeface="Courier New" pitchFamily="49" charset="0"/>
              </a:rPr>
              <a:t>  PID TTY      STAT   TIME COMMAND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27699 pts/8    Ss     0:00 -</a:t>
            </a:r>
            <a:r>
              <a:rPr lang="en-US" sz="1600" b="1" dirty="0" err="1">
                <a:latin typeface="Courier New" pitchFamily="49" charset="0"/>
              </a:rPr>
              <a:t>tcsh</a:t>
            </a:r>
            <a:endParaRPr lang="en-US" sz="1600" b="1" dirty="0">
              <a:latin typeface="Courier New" pitchFamily="49" charset="0"/>
            </a:endParaRPr>
          </a:p>
          <a:p>
            <a:pPr algn="l"/>
            <a:r>
              <a:rPr lang="en-US" sz="1600" b="1" dirty="0">
                <a:latin typeface="Courier New" pitchFamily="49" charset="0"/>
              </a:rPr>
              <a:t>28107 pts/8    T      0:01 ./forks 17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28108 pts/8    T      0:01 ./forks 17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28109 pts/8    R+     0:00 </a:t>
            </a:r>
            <a:r>
              <a:rPr lang="en-US" sz="1600" b="1" dirty="0" err="1">
                <a:latin typeface="Courier New" pitchFamily="49" charset="0"/>
              </a:rPr>
              <a:t>ps</a:t>
            </a:r>
            <a:r>
              <a:rPr lang="en-US" sz="1600" b="1" dirty="0">
                <a:latin typeface="Courier New" pitchFamily="49" charset="0"/>
              </a:rPr>
              <a:t> </a:t>
            </a:r>
            <a:r>
              <a:rPr lang="en-US" sz="1600" b="1" dirty="0" err="1">
                <a:latin typeface="Courier New" pitchFamily="49" charset="0"/>
              </a:rPr>
              <a:t>w</a:t>
            </a:r>
            <a:endParaRPr lang="en-US" sz="1600" b="1" dirty="0">
              <a:latin typeface="Courier New" pitchFamily="49" charset="0"/>
            </a:endParaRPr>
          </a:p>
          <a:p>
            <a:pPr algn="l"/>
            <a:r>
              <a:rPr lang="en-US" sz="1600" b="1" dirty="0">
                <a:latin typeface="Courier New" pitchFamily="49" charset="0"/>
              </a:rPr>
              <a:t>bluefish&gt; </a:t>
            </a:r>
            <a:r>
              <a:rPr lang="en-US" sz="1600" b="1" dirty="0" err="1">
                <a:solidFill>
                  <a:srgbClr val="FF0000"/>
                </a:solidFill>
                <a:latin typeface="Courier New" pitchFamily="49" charset="0"/>
              </a:rPr>
              <a:t>fg</a:t>
            </a:r>
            <a:endParaRPr lang="en-US" sz="1600" b="1" dirty="0">
              <a:solidFill>
                <a:srgbClr val="FF0000"/>
              </a:solidFill>
              <a:latin typeface="Courier New" pitchFamily="49" charset="0"/>
            </a:endParaRPr>
          </a:p>
          <a:p>
            <a:pPr algn="l"/>
            <a:r>
              <a:rPr lang="en-US" sz="1600" b="1" dirty="0">
                <a:latin typeface="Courier New" pitchFamily="49" charset="0"/>
              </a:rPr>
              <a:t>./forks 17</a:t>
            </a:r>
          </a:p>
          <a:p>
            <a:pPr algn="l"/>
            <a:r>
              <a:rPr lang="en-US" sz="1600" b="1" dirty="0">
                <a:solidFill>
                  <a:srgbClr val="FF0000"/>
                </a:solidFill>
                <a:latin typeface="Courier New" pitchFamily="49" charset="0"/>
              </a:rPr>
              <a:t>&lt;types ctrl-</a:t>
            </a:r>
            <a:r>
              <a:rPr lang="en-US" sz="1600" b="1" dirty="0" err="1">
                <a:solidFill>
                  <a:srgbClr val="FF0000"/>
                </a:solidFill>
                <a:latin typeface="Courier New" pitchFamily="49" charset="0"/>
              </a:rPr>
              <a:t>c</a:t>
            </a:r>
            <a:r>
              <a:rPr lang="en-US" sz="1600" b="1" dirty="0">
                <a:solidFill>
                  <a:srgbClr val="FF0000"/>
                </a:solidFill>
                <a:latin typeface="Courier New" pitchFamily="49" charset="0"/>
              </a:rPr>
              <a:t>&gt;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bluefish&gt; </a:t>
            </a:r>
            <a:r>
              <a:rPr lang="en-US" sz="1600" b="1" dirty="0" err="1">
                <a:solidFill>
                  <a:srgbClr val="FF0000"/>
                </a:solidFill>
                <a:latin typeface="Courier New" pitchFamily="49" charset="0"/>
              </a:rPr>
              <a:t>ps</a:t>
            </a:r>
            <a:r>
              <a:rPr lang="en-US" sz="1600" b="1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en-US" sz="1600" b="1" dirty="0" err="1">
                <a:solidFill>
                  <a:srgbClr val="FF0000"/>
                </a:solidFill>
                <a:latin typeface="Courier New" pitchFamily="49" charset="0"/>
              </a:rPr>
              <a:t>w</a:t>
            </a:r>
            <a:endParaRPr lang="en-US" sz="1600" b="1" dirty="0">
              <a:solidFill>
                <a:srgbClr val="FF0000"/>
              </a:solidFill>
              <a:latin typeface="Courier New" pitchFamily="49" charset="0"/>
            </a:endParaRPr>
          </a:p>
          <a:p>
            <a:pPr algn="l"/>
            <a:r>
              <a:rPr lang="en-US" sz="1600" b="1" dirty="0">
                <a:latin typeface="Courier New" pitchFamily="49" charset="0"/>
              </a:rPr>
              <a:t>  PID TTY      STAT   TIME COMMAND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27699 pts/8    Ss     0:00 -</a:t>
            </a:r>
            <a:r>
              <a:rPr lang="en-US" sz="1600" b="1" dirty="0" err="1">
                <a:latin typeface="Courier New" pitchFamily="49" charset="0"/>
              </a:rPr>
              <a:t>tcsh</a:t>
            </a:r>
            <a:endParaRPr lang="en-US" sz="1600" b="1" dirty="0">
              <a:latin typeface="Courier New" pitchFamily="49" charset="0"/>
            </a:endParaRPr>
          </a:p>
          <a:p>
            <a:pPr algn="l"/>
            <a:r>
              <a:rPr lang="en-US" sz="1600" b="1" dirty="0">
                <a:latin typeface="Courier New" pitchFamily="49" charset="0"/>
              </a:rPr>
              <a:t>28110 pts/8    R+     0:00 </a:t>
            </a:r>
            <a:r>
              <a:rPr lang="en-US" sz="1600" b="1" dirty="0" err="1">
                <a:latin typeface="Courier New" pitchFamily="49" charset="0"/>
              </a:rPr>
              <a:t>ps</a:t>
            </a:r>
            <a:r>
              <a:rPr lang="en-US" sz="1600" b="1" dirty="0">
                <a:latin typeface="Courier New" pitchFamily="49" charset="0"/>
              </a:rPr>
              <a:t> </a:t>
            </a:r>
            <a:r>
              <a:rPr lang="en-US" sz="1600" b="1" dirty="0" err="1">
                <a:latin typeface="Courier New" pitchFamily="49" charset="0"/>
              </a:rPr>
              <a:t>w</a:t>
            </a:r>
            <a:endParaRPr lang="en-US" sz="1600" b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endParaRPr lang="en-US" sz="1600" b="1" dirty="0">
              <a:latin typeface="Courier New" pitchFamily="49" charset="0"/>
            </a:endParaRPr>
          </a:p>
        </p:txBody>
      </p:sp>
      <p:sp>
        <p:nvSpPr>
          <p:cNvPr id="556041" name="Text Box 9"/>
          <p:cNvSpPr txBox="1">
            <a:spLocks noChangeArrowheads="1"/>
          </p:cNvSpPr>
          <p:nvPr/>
        </p:nvSpPr>
        <p:spPr bwMode="auto">
          <a:xfrm>
            <a:off x="5638800" y="1207402"/>
            <a:ext cx="3124200" cy="3693319"/>
          </a:xfrm>
          <a:prstGeom prst="rect">
            <a:avLst/>
          </a:prstGeom>
          <a:solidFill>
            <a:schemeClr val="bg1"/>
          </a:solidFill>
          <a:ln w="3175">
            <a:noFill/>
            <a:miter lim="800000"/>
            <a:headEnd/>
            <a:tailEnd/>
          </a:ln>
          <a:effectLst/>
        </p:spPr>
        <p:txBody>
          <a:bodyPr lIns="45720" rIns="45720">
            <a:spAutoFit/>
          </a:bodyPr>
          <a:lstStyle/>
          <a:p>
            <a:pPr algn="l"/>
            <a:r>
              <a:rPr lang="en-US" sz="1800" dirty="0">
                <a:latin typeface="Calibri" pitchFamily="34" charset="0"/>
              </a:rPr>
              <a:t>STAT (process state) Legend:</a:t>
            </a:r>
          </a:p>
          <a:p>
            <a:pPr algn="l"/>
            <a:endParaRPr lang="en-US" sz="1800" dirty="0">
              <a:latin typeface="Calibri" pitchFamily="34" charset="0"/>
            </a:endParaRPr>
          </a:p>
          <a:p>
            <a:pPr algn="l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First letter:</a:t>
            </a:r>
          </a:p>
          <a:p>
            <a:pPr algn="l"/>
            <a:r>
              <a:rPr lang="en-US" sz="1800" dirty="0">
                <a:latin typeface="Calibri" pitchFamily="34" charset="0"/>
              </a:rPr>
              <a:t>S: sleeping</a:t>
            </a:r>
          </a:p>
          <a:p>
            <a:pPr algn="l"/>
            <a:r>
              <a:rPr lang="en-US" sz="1800" dirty="0">
                <a:latin typeface="Calibri" pitchFamily="34" charset="0"/>
              </a:rPr>
              <a:t>T: stopped</a:t>
            </a:r>
          </a:p>
          <a:p>
            <a:pPr algn="l"/>
            <a:r>
              <a:rPr lang="en-US" sz="1800" dirty="0">
                <a:latin typeface="Calibri" pitchFamily="34" charset="0"/>
              </a:rPr>
              <a:t>R: running</a:t>
            </a:r>
          </a:p>
          <a:p>
            <a:pPr algn="l"/>
            <a:endParaRPr lang="en-US" sz="1800" dirty="0">
              <a:latin typeface="Calibri" pitchFamily="34" charset="0"/>
            </a:endParaRPr>
          </a:p>
          <a:p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Second letter:</a:t>
            </a:r>
          </a:p>
          <a:p>
            <a:pPr algn="l"/>
            <a:r>
              <a:rPr lang="en-US" sz="1800" dirty="0">
                <a:latin typeface="Calibri" pitchFamily="34" charset="0"/>
              </a:rPr>
              <a:t>s: session leader</a:t>
            </a:r>
          </a:p>
          <a:p>
            <a:pPr algn="l"/>
            <a:r>
              <a:rPr lang="en-US" sz="1800" dirty="0">
                <a:latin typeface="Calibri" pitchFamily="34" charset="0"/>
              </a:rPr>
              <a:t>+: foreground proc group</a:t>
            </a:r>
          </a:p>
          <a:p>
            <a:pPr algn="l"/>
            <a:endParaRPr lang="en-US" sz="1800" dirty="0">
              <a:latin typeface="Calibri" pitchFamily="34" charset="0"/>
            </a:endParaRPr>
          </a:p>
          <a:p>
            <a:pPr algn="l"/>
            <a:r>
              <a:rPr lang="en-US" sz="1800" dirty="0">
                <a:latin typeface="Calibri" pitchFamily="34" charset="0"/>
              </a:rPr>
              <a:t>See “man </a:t>
            </a:r>
            <a:r>
              <a:rPr lang="en-US" sz="1800" dirty="0" err="1">
                <a:latin typeface="Calibri" pitchFamily="34" charset="0"/>
              </a:rPr>
              <a:t>ps</a:t>
            </a:r>
            <a:r>
              <a:rPr lang="en-US" sz="1800" dirty="0">
                <a:latin typeface="Calibri" pitchFamily="34" charset="0"/>
              </a:rPr>
              <a:t>” for more </a:t>
            </a:r>
          </a:p>
          <a:p>
            <a:pPr algn="l"/>
            <a:r>
              <a:rPr lang="en-US" sz="1800" dirty="0">
                <a:latin typeface="Calibri" pitchFamily="34" charset="0"/>
              </a:rPr>
              <a:t>details</a:t>
            </a:r>
          </a:p>
        </p:txBody>
      </p:sp>
    </p:spTree>
    <p:extLst>
      <p:ext uri="{BB962C8B-B14F-4D97-AF65-F5344CB8AC3E}">
        <p14:creationId xmlns:p14="http://schemas.microsoft.com/office/powerpoint/2010/main" val="2972375648"/>
      </p:ext>
    </p:extLst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7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Sending Signals with </a:t>
            </a:r>
            <a:r>
              <a:rPr lang="en-US">
                <a:latin typeface="Courier New" pitchFamily="49" charset="0"/>
              </a:rPr>
              <a:t>kill</a:t>
            </a:r>
            <a:r>
              <a:rPr lang="en-US"/>
              <a:t> Function</a:t>
            </a:r>
          </a:p>
        </p:txBody>
      </p:sp>
      <p:sp>
        <p:nvSpPr>
          <p:cNvPr id="557060" name="Text Box 4"/>
          <p:cNvSpPr txBox="1">
            <a:spLocks noChangeArrowheads="1"/>
          </p:cNvSpPr>
          <p:nvPr/>
        </p:nvSpPr>
        <p:spPr bwMode="auto">
          <a:xfrm>
            <a:off x="457200" y="1219200"/>
            <a:ext cx="7696200" cy="526297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void fork12()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</a:t>
            </a:r>
            <a:r>
              <a:rPr lang="en-US" sz="1400" b="1" dirty="0" err="1">
                <a:latin typeface="Courier New" pitchFamily="49" charset="0"/>
              </a:rPr>
              <a:t>pid_t</a:t>
            </a:r>
            <a:r>
              <a:rPr lang="en-US" sz="1400" b="1" dirty="0">
                <a:latin typeface="Courier New" pitchFamily="49" charset="0"/>
              </a:rPr>
              <a:t> </a:t>
            </a:r>
            <a:r>
              <a:rPr lang="en-US" sz="1400" b="1" dirty="0" err="1">
                <a:latin typeface="Courier New" pitchFamily="49" charset="0"/>
              </a:rPr>
              <a:t>pid</a:t>
            </a:r>
            <a:r>
              <a:rPr lang="en-US" sz="1400" b="1" dirty="0">
                <a:latin typeface="Courier New" pitchFamily="49" charset="0"/>
              </a:rPr>
              <a:t>[N];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</a:t>
            </a:r>
            <a:r>
              <a:rPr lang="en-US" sz="1400" b="1" dirty="0" err="1">
                <a:latin typeface="Courier New" pitchFamily="49" charset="0"/>
              </a:rPr>
              <a:t>int</a:t>
            </a:r>
            <a:r>
              <a:rPr lang="en-US" sz="1400" b="1" dirty="0">
                <a:latin typeface="Courier New" pitchFamily="49" charset="0"/>
              </a:rPr>
              <a:t> 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, </a:t>
            </a:r>
            <a:r>
              <a:rPr lang="en-US" sz="1400" b="1" dirty="0" err="1">
                <a:latin typeface="Courier New" pitchFamily="49" charset="0"/>
              </a:rPr>
              <a:t>child_status</a:t>
            </a:r>
            <a:r>
              <a:rPr lang="en-US" sz="1400" b="1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for (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 = 0; 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 &lt; N; 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++)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	if ((</a:t>
            </a:r>
            <a:r>
              <a:rPr lang="en-US" sz="1400" b="1" dirty="0" err="1">
                <a:latin typeface="Courier New" pitchFamily="49" charset="0"/>
              </a:rPr>
              <a:t>pid</a:t>
            </a:r>
            <a:r>
              <a:rPr lang="en-US" sz="1400" b="1" dirty="0">
                <a:latin typeface="Courier New" pitchFamily="49" charset="0"/>
              </a:rPr>
              <a:t>[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] = fork()) == 0)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	    while(1); /* Child infinite loop */</a:t>
            </a:r>
          </a:p>
          <a:p>
            <a:pPr algn="l">
              <a:lnSpc>
                <a:spcPct val="100000"/>
              </a:lnSpc>
            </a:pPr>
            <a:endParaRPr lang="en-US" sz="1400" b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</a:t>
            </a:r>
            <a:r>
              <a:rPr lang="en-US" sz="1400" b="1" dirty="0">
                <a:solidFill>
                  <a:srgbClr val="990000"/>
                </a:solidFill>
                <a:latin typeface="Courier New" pitchFamily="49" charset="0"/>
              </a:rPr>
              <a:t>/* Parent terminates the child processes */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for (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 = 0; 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 &lt; N; 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++) {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	</a:t>
            </a:r>
            <a:r>
              <a:rPr lang="en-US" sz="1400" b="1" dirty="0" err="1">
                <a:latin typeface="Courier New" pitchFamily="49" charset="0"/>
              </a:rPr>
              <a:t>printf</a:t>
            </a:r>
            <a:r>
              <a:rPr lang="en-US" sz="1400" b="1" dirty="0">
                <a:latin typeface="Courier New" pitchFamily="49" charset="0"/>
              </a:rPr>
              <a:t>("Killing process %d\n", </a:t>
            </a:r>
            <a:r>
              <a:rPr lang="en-US" sz="1400" b="1" dirty="0" err="1">
                <a:latin typeface="Courier New" pitchFamily="49" charset="0"/>
              </a:rPr>
              <a:t>pid</a:t>
            </a:r>
            <a:r>
              <a:rPr lang="en-US" sz="1400" b="1" dirty="0">
                <a:latin typeface="Courier New" pitchFamily="49" charset="0"/>
              </a:rPr>
              <a:t>[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]);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	</a:t>
            </a:r>
            <a:r>
              <a:rPr lang="en-US" sz="1400" dirty="0">
                <a:solidFill>
                  <a:srgbClr val="FF0000"/>
                </a:solidFill>
                <a:latin typeface="Courier New" pitchFamily="49" charset="0"/>
              </a:rPr>
              <a:t>kill(</a:t>
            </a:r>
            <a:r>
              <a:rPr lang="en-US" sz="1400" dirty="0" err="1">
                <a:solidFill>
                  <a:srgbClr val="FF0000"/>
                </a:solidFill>
                <a:latin typeface="Courier New" pitchFamily="49" charset="0"/>
              </a:rPr>
              <a:t>pid</a:t>
            </a:r>
            <a:r>
              <a:rPr lang="en-US" sz="1400" dirty="0">
                <a:solidFill>
                  <a:srgbClr val="FF0000"/>
                </a:solidFill>
                <a:latin typeface="Courier New" pitchFamily="49" charset="0"/>
              </a:rPr>
              <a:t>[</a:t>
            </a:r>
            <a:r>
              <a:rPr lang="en-US" sz="1400" dirty="0" err="1">
                <a:solidFill>
                  <a:srgbClr val="FF0000"/>
                </a:solidFill>
                <a:latin typeface="Courier New" pitchFamily="49" charset="0"/>
              </a:rPr>
              <a:t>i</a:t>
            </a:r>
            <a:r>
              <a:rPr lang="en-US" sz="1400" dirty="0">
                <a:solidFill>
                  <a:srgbClr val="FF0000"/>
                </a:solidFill>
                <a:latin typeface="Courier New" pitchFamily="49" charset="0"/>
              </a:rPr>
              <a:t>], SIGINT);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}</a:t>
            </a:r>
          </a:p>
          <a:p>
            <a:pPr algn="l">
              <a:lnSpc>
                <a:spcPct val="100000"/>
              </a:lnSpc>
            </a:pPr>
            <a:endParaRPr lang="en-US" sz="1400" b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</a:t>
            </a:r>
            <a:r>
              <a:rPr lang="en-US" sz="1400" b="1" dirty="0">
                <a:solidFill>
                  <a:srgbClr val="990000"/>
                </a:solidFill>
                <a:latin typeface="Courier New" pitchFamily="49" charset="0"/>
              </a:rPr>
              <a:t>/* Parent reaps terminated children */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for (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 = 0; 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 &lt; N; 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++) {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	</a:t>
            </a:r>
            <a:r>
              <a:rPr lang="en-US" sz="1400" b="1" dirty="0" err="1">
                <a:latin typeface="Courier New" pitchFamily="49" charset="0"/>
              </a:rPr>
              <a:t>pid_t</a:t>
            </a:r>
            <a:r>
              <a:rPr lang="en-US" sz="1400" b="1" dirty="0">
                <a:latin typeface="Courier New" pitchFamily="49" charset="0"/>
              </a:rPr>
              <a:t> </a:t>
            </a:r>
            <a:r>
              <a:rPr lang="en-US" sz="1400" b="1" dirty="0" err="1">
                <a:latin typeface="Courier New" pitchFamily="49" charset="0"/>
              </a:rPr>
              <a:t>wpid</a:t>
            </a:r>
            <a:r>
              <a:rPr lang="en-US" sz="1400" b="1" dirty="0">
                <a:latin typeface="Courier New" pitchFamily="49" charset="0"/>
              </a:rPr>
              <a:t> = wait(&amp;</a:t>
            </a:r>
            <a:r>
              <a:rPr lang="en-US" sz="1400" b="1" dirty="0" err="1">
                <a:latin typeface="Courier New" pitchFamily="49" charset="0"/>
              </a:rPr>
              <a:t>child_status</a:t>
            </a:r>
            <a:r>
              <a:rPr lang="en-US" sz="1400" b="1" dirty="0">
                <a:latin typeface="Courier New" pitchFamily="49" charset="0"/>
              </a:rPr>
              <a:t>);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	if (WIFEXITED(</a:t>
            </a:r>
            <a:r>
              <a:rPr lang="en-US" sz="1400" b="1" dirty="0" err="1">
                <a:latin typeface="Courier New" pitchFamily="49" charset="0"/>
              </a:rPr>
              <a:t>child_status</a:t>
            </a:r>
            <a:r>
              <a:rPr lang="en-US" sz="1400" b="1" dirty="0">
                <a:latin typeface="Courier New" pitchFamily="49" charset="0"/>
              </a:rPr>
              <a:t>))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	    </a:t>
            </a:r>
            <a:r>
              <a:rPr lang="en-US" sz="1400" b="1" dirty="0" err="1">
                <a:latin typeface="Courier New" pitchFamily="49" charset="0"/>
              </a:rPr>
              <a:t>printf</a:t>
            </a:r>
            <a:r>
              <a:rPr lang="en-US" sz="1400" b="1" dirty="0">
                <a:latin typeface="Courier New" pitchFamily="49" charset="0"/>
              </a:rPr>
              <a:t>("Child %d terminated with exit status %d\n",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		   </a:t>
            </a:r>
            <a:r>
              <a:rPr lang="en-US" sz="1400" b="1" dirty="0" err="1">
                <a:latin typeface="Courier New" pitchFamily="49" charset="0"/>
              </a:rPr>
              <a:t>wpid</a:t>
            </a:r>
            <a:r>
              <a:rPr lang="en-US" sz="1400" b="1" dirty="0">
                <a:latin typeface="Courier New" pitchFamily="49" charset="0"/>
              </a:rPr>
              <a:t>, WEXITSTATUS(</a:t>
            </a:r>
            <a:r>
              <a:rPr lang="en-US" sz="1400" b="1" dirty="0" err="1">
                <a:latin typeface="Courier New" pitchFamily="49" charset="0"/>
              </a:rPr>
              <a:t>child_status</a:t>
            </a:r>
            <a:r>
              <a:rPr lang="en-US" sz="1400" b="1" dirty="0">
                <a:latin typeface="Courier New" pitchFamily="49" charset="0"/>
              </a:rPr>
              <a:t>));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	else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	    </a:t>
            </a:r>
            <a:r>
              <a:rPr lang="en-US" sz="1400" b="1" dirty="0" err="1">
                <a:latin typeface="Courier New" pitchFamily="49" charset="0"/>
              </a:rPr>
              <a:t>printf</a:t>
            </a:r>
            <a:r>
              <a:rPr lang="en-US" sz="1400" b="1" dirty="0">
                <a:latin typeface="Courier New" pitchFamily="49" charset="0"/>
              </a:rPr>
              <a:t>("Child %d terminated abnormally\n", </a:t>
            </a:r>
            <a:r>
              <a:rPr lang="en-US" sz="1400" b="1" dirty="0" err="1">
                <a:latin typeface="Courier New" pitchFamily="49" charset="0"/>
              </a:rPr>
              <a:t>wpid</a:t>
            </a:r>
            <a:r>
              <a:rPr lang="en-US" sz="1400" b="1" dirty="0">
                <a:latin typeface="Courier New" pitchFamily="49" charset="0"/>
              </a:rPr>
              <a:t>);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}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486625599"/>
      </p:ext>
    </p:extLst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8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Receiving Signals</a:t>
            </a:r>
          </a:p>
        </p:txBody>
      </p:sp>
      <p:sp>
        <p:nvSpPr>
          <p:cNvPr id="558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200150"/>
            <a:ext cx="7896225" cy="4972050"/>
          </a:xfrm>
        </p:spPr>
        <p:txBody>
          <a:bodyPr/>
          <a:lstStyle/>
          <a:p>
            <a:r>
              <a:rPr lang="en-US" dirty="0"/>
              <a:t>Suppose  kernel is returning from an exception handler and is ready to pass control to process </a:t>
            </a:r>
            <a:r>
              <a:rPr lang="en-US" i="1" dirty="0"/>
              <a:t>p</a:t>
            </a:r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Kernel computes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err="1">
                <a:latin typeface="Courier New" pitchFamily="49" charset="0"/>
              </a:rPr>
              <a:t>pnb</a:t>
            </a:r>
            <a:r>
              <a:rPr lang="en-US" dirty="0">
                <a:latin typeface="Courier New" pitchFamily="49" charset="0"/>
              </a:rPr>
              <a:t> = pending &amp; ~blocked</a:t>
            </a:r>
          </a:p>
          <a:p>
            <a:pPr lvl="1"/>
            <a:r>
              <a:rPr lang="en-US" dirty="0"/>
              <a:t>The set of pending </a:t>
            </a:r>
            <a:r>
              <a:rPr lang="en-US" dirty="0" err="1"/>
              <a:t>nonblocked</a:t>
            </a:r>
            <a:r>
              <a:rPr lang="en-US" dirty="0"/>
              <a:t> signals for process </a:t>
            </a:r>
            <a:r>
              <a:rPr lang="en-US" i="1" dirty="0"/>
              <a:t>p</a:t>
            </a:r>
            <a:r>
              <a:rPr lang="en-US" dirty="0">
                <a:latin typeface="Courier New" pitchFamily="49" charset="0"/>
              </a:rPr>
              <a:t> </a:t>
            </a:r>
          </a:p>
          <a:p>
            <a:pPr lvl="1"/>
            <a:endParaRPr lang="en-US" dirty="0"/>
          </a:p>
          <a:p>
            <a:r>
              <a:rPr lang="en-US" dirty="0"/>
              <a:t>If  (</a:t>
            </a:r>
            <a:r>
              <a:rPr lang="en-US" dirty="0" err="1">
                <a:latin typeface="Courier New" pitchFamily="49" charset="0"/>
              </a:rPr>
              <a:t>pnb</a:t>
            </a:r>
            <a:r>
              <a:rPr lang="en-US" dirty="0">
                <a:latin typeface="Courier New" pitchFamily="49" charset="0"/>
              </a:rPr>
              <a:t> == 0</a:t>
            </a:r>
            <a:r>
              <a:rPr lang="en-US" dirty="0"/>
              <a:t>) </a:t>
            </a:r>
          </a:p>
          <a:p>
            <a:pPr lvl="1"/>
            <a:r>
              <a:rPr lang="en-US" dirty="0"/>
              <a:t>Pass control to next instruction in the logical flow for </a:t>
            </a:r>
            <a:r>
              <a:rPr lang="en-US" i="1" dirty="0"/>
              <a:t>p</a:t>
            </a:r>
            <a:endParaRPr lang="en-US" dirty="0"/>
          </a:p>
          <a:p>
            <a:r>
              <a:rPr lang="en-US" dirty="0"/>
              <a:t>Else</a:t>
            </a:r>
          </a:p>
          <a:p>
            <a:pPr lvl="1"/>
            <a:r>
              <a:rPr lang="en-US" dirty="0"/>
              <a:t>Choose least nonzero bit </a:t>
            </a:r>
            <a:r>
              <a:rPr lang="en-US" i="1" dirty="0"/>
              <a:t>k</a:t>
            </a:r>
            <a:r>
              <a:rPr lang="en-US" dirty="0"/>
              <a:t> in </a:t>
            </a:r>
            <a:r>
              <a:rPr lang="en-US" b="1" dirty="0" err="1">
                <a:latin typeface="Courier New" pitchFamily="49" charset="0"/>
              </a:rPr>
              <a:t>pnb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/>
              <a:t>and force process </a:t>
            </a:r>
            <a:r>
              <a:rPr lang="en-US" i="1" dirty="0"/>
              <a:t>p</a:t>
            </a:r>
            <a:r>
              <a:rPr lang="en-US" dirty="0"/>
              <a:t> to </a:t>
            </a:r>
            <a:r>
              <a:rPr lang="en-US" b="1" i="1" dirty="0">
                <a:solidFill>
                  <a:srgbClr val="C00000"/>
                </a:solidFill>
              </a:rPr>
              <a:t>receive</a:t>
            </a:r>
            <a:r>
              <a:rPr lang="en-US" dirty="0"/>
              <a:t> signal </a:t>
            </a:r>
            <a:r>
              <a:rPr lang="en-US" i="1" dirty="0"/>
              <a:t>k</a:t>
            </a:r>
          </a:p>
          <a:p>
            <a:pPr lvl="1"/>
            <a:r>
              <a:rPr lang="en-US" dirty="0"/>
              <a:t>The receipt of the signal triggers some </a:t>
            </a:r>
            <a:r>
              <a:rPr lang="en-US" b="1" i="1" dirty="0">
                <a:solidFill>
                  <a:srgbClr val="C00000"/>
                </a:solidFill>
              </a:rPr>
              <a:t>action</a:t>
            </a:r>
            <a:r>
              <a:rPr lang="en-US" dirty="0"/>
              <a:t> by </a:t>
            </a:r>
            <a:r>
              <a:rPr lang="en-US" i="1" dirty="0"/>
              <a:t>p</a:t>
            </a:r>
          </a:p>
          <a:p>
            <a:pPr lvl="1"/>
            <a:r>
              <a:rPr lang="en-US" dirty="0"/>
              <a:t>Repeat for all nonzero </a:t>
            </a:r>
            <a:r>
              <a:rPr lang="en-US" i="1" dirty="0"/>
              <a:t>k</a:t>
            </a:r>
            <a:r>
              <a:rPr lang="en-US" dirty="0"/>
              <a:t> in </a:t>
            </a:r>
            <a:r>
              <a:rPr lang="en-US" b="1" dirty="0" err="1">
                <a:latin typeface="Courier New" pitchFamily="49" charset="0"/>
              </a:rPr>
              <a:t>pnb</a:t>
            </a:r>
            <a:endParaRPr lang="en-US" b="1" dirty="0">
              <a:latin typeface="Courier New" pitchFamily="49" charset="0"/>
            </a:endParaRPr>
          </a:p>
          <a:p>
            <a:pPr lvl="1"/>
            <a:r>
              <a:rPr lang="en-US" dirty="0"/>
              <a:t>Pass control to next instruction in logical flow for </a:t>
            </a:r>
            <a:r>
              <a:rPr lang="en-US" i="1" dirty="0"/>
              <a:t>p</a:t>
            </a:r>
            <a:endParaRPr lang="en-US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303860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0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0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0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0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08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0130" name="Rectangle 1026"/>
          <p:cNvSpPr>
            <a:spLocks noGrp="1" noChangeArrowheads="1"/>
          </p:cNvSpPr>
          <p:nvPr>
            <p:ph type="title"/>
          </p:nvPr>
        </p:nvSpPr>
        <p:spPr>
          <a:xfrm>
            <a:off x="278922" y="435678"/>
            <a:ext cx="7592093" cy="762000"/>
          </a:xfrm>
        </p:spPr>
        <p:txBody>
          <a:bodyPr/>
          <a:lstStyle/>
          <a:p>
            <a:r>
              <a:rPr lang="en-US"/>
              <a:t>Installing Signal Handlers</a:t>
            </a:r>
          </a:p>
        </p:txBody>
      </p:sp>
      <p:sp>
        <p:nvSpPr>
          <p:cNvPr id="560131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701087" cy="5224462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dirty="0">
                <a:latin typeface="Courier New" pitchFamily="49" charset="0"/>
              </a:rPr>
              <a:t>signal</a:t>
            </a:r>
            <a:r>
              <a:rPr lang="en-US" dirty="0"/>
              <a:t> function modifies the default action associated with the receipt of signal </a:t>
            </a:r>
            <a:r>
              <a:rPr lang="en-US" dirty="0" err="1">
                <a:latin typeface="Courier New" pitchFamily="49" charset="0"/>
              </a:rPr>
              <a:t>signum</a:t>
            </a:r>
            <a:r>
              <a:rPr lang="en-US" dirty="0"/>
              <a:t>:</a:t>
            </a:r>
          </a:p>
          <a:p>
            <a:pPr lvl="1"/>
            <a:r>
              <a:rPr lang="en-US" b="1" dirty="0" err="1">
                <a:latin typeface="Courier New" pitchFamily="49" charset="0"/>
              </a:rPr>
              <a:t>handler_t</a:t>
            </a:r>
            <a:r>
              <a:rPr lang="en-US" b="1" dirty="0">
                <a:latin typeface="Courier New" pitchFamily="49" charset="0"/>
              </a:rPr>
              <a:t> *signal(</a:t>
            </a:r>
            <a:r>
              <a:rPr lang="en-US" b="1" dirty="0" err="1">
                <a:latin typeface="Courier New" pitchFamily="49" charset="0"/>
              </a:rPr>
              <a:t>int</a:t>
            </a:r>
            <a:r>
              <a:rPr lang="en-US" b="1" dirty="0">
                <a:latin typeface="Courier New" pitchFamily="49" charset="0"/>
              </a:rPr>
              <a:t> </a:t>
            </a:r>
            <a:r>
              <a:rPr lang="en-US" b="1" dirty="0" err="1">
                <a:latin typeface="Courier New" pitchFamily="49" charset="0"/>
              </a:rPr>
              <a:t>signum</a:t>
            </a:r>
            <a:r>
              <a:rPr lang="en-US" b="1" dirty="0">
                <a:latin typeface="Courier New" pitchFamily="49" charset="0"/>
              </a:rPr>
              <a:t>, </a:t>
            </a:r>
            <a:r>
              <a:rPr lang="en-US" b="1" dirty="0" err="1">
                <a:latin typeface="Courier New" pitchFamily="49" charset="0"/>
              </a:rPr>
              <a:t>handler_t</a:t>
            </a:r>
            <a:r>
              <a:rPr lang="en-US" b="1" dirty="0">
                <a:latin typeface="Courier New" pitchFamily="49" charset="0"/>
              </a:rPr>
              <a:t> *handler)</a:t>
            </a:r>
          </a:p>
          <a:p>
            <a:endParaRPr lang="en-US" dirty="0"/>
          </a:p>
          <a:p>
            <a:r>
              <a:rPr lang="en-US" dirty="0"/>
              <a:t>Different values for </a:t>
            </a:r>
            <a:r>
              <a:rPr lang="en-US" dirty="0">
                <a:latin typeface="Courier New" pitchFamily="49" charset="0"/>
              </a:rPr>
              <a:t>handler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SIG_IGN: ignore signals of type </a:t>
            </a:r>
            <a:r>
              <a:rPr lang="en-US" b="1" dirty="0" err="1">
                <a:latin typeface="Courier New" pitchFamily="49" charset="0"/>
              </a:rPr>
              <a:t>signum</a:t>
            </a:r>
            <a:endParaRPr lang="en-US" b="1" dirty="0">
              <a:latin typeface="Courier New" pitchFamily="49" charset="0"/>
            </a:endParaRPr>
          </a:p>
          <a:p>
            <a:pPr lvl="1"/>
            <a:r>
              <a:rPr lang="en-US" dirty="0"/>
              <a:t>SIG_DFL: revert to the default action on receipt of signals of type </a:t>
            </a:r>
            <a:r>
              <a:rPr lang="en-US" b="1" dirty="0" err="1">
                <a:latin typeface="Courier New" pitchFamily="49" charset="0"/>
              </a:rPr>
              <a:t>signum</a:t>
            </a:r>
            <a:endParaRPr lang="en-US" b="1" dirty="0"/>
          </a:p>
          <a:p>
            <a:pPr lvl="1"/>
            <a:r>
              <a:rPr lang="en-US" dirty="0"/>
              <a:t>Otherwise, </a:t>
            </a:r>
            <a:r>
              <a:rPr lang="en-US" b="1" dirty="0">
                <a:latin typeface="Courier New" pitchFamily="49" charset="0"/>
              </a:rPr>
              <a:t>handler</a:t>
            </a:r>
            <a:r>
              <a:rPr lang="en-US" dirty="0"/>
              <a:t> is the address of a </a:t>
            </a:r>
            <a:r>
              <a:rPr lang="en-US" b="1" i="1" dirty="0">
                <a:solidFill>
                  <a:srgbClr val="C00000"/>
                </a:solidFill>
              </a:rPr>
              <a:t>signal handler</a:t>
            </a:r>
          </a:p>
          <a:p>
            <a:pPr lvl="2"/>
            <a:r>
              <a:rPr lang="en-US" dirty="0">
                <a:solidFill>
                  <a:schemeClr val="tx1"/>
                </a:solidFill>
              </a:rPr>
              <a:t>Called when process receives signal of type </a:t>
            </a:r>
            <a:r>
              <a:rPr lang="en-US" b="1" dirty="0" err="1">
                <a:solidFill>
                  <a:schemeClr val="tx1"/>
                </a:solidFill>
                <a:latin typeface="Courier New" pitchFamily="49" charset="0"/>
              </a:rPr>
              <a:t>signum</a:t>
            </a:r>
            <a:endParaRPr lang="en-US" b="1" dirty="0">
              <a:solidFill>
                <a:schemeClr val="tx1"/>
              </a:solidFill>
              <a:latin typeface="Courier New" pitchFamily="49" charset="0"/>
            </a:endParaRPr>
          </a:p>
          <a:p>
            <a:pPr lvl="2"/>
            <a:r>
              <a:rPr lang="en-US" dirty="0">
                <a:solidFill>
                  <a:schemeClr val="tx1"/>
                </a:solidFill>
              </a:rPr>
              <a:t>Referred to as </a:t>
            </a:r>
            <a:r>
              <a:rPr lang="en-US" b="1" i="1" dirty="0">
                <a:solidFill>
                  <a:srgbClr val="C00000"/>
                </a:solidFill>
              </a:rPr>
              <a:t>“installing” </a:t>
            </a:r>
            <a:r>
              <a:rPr lang="en-US" dirty="0">
                <a:solidFill>
                  <a:schemeClr val="tx1"/>
                </a:solidFill>
              </a:rPr>
              <a:t>the handler</a:t>
            </a:r>
          </a:p>
          <a:p>
            <a:pPr lvl="2"/>
            <a:r>
              <a:rPr lang="en-US" dirty="0">
                <a:solidFill>
                  <a:schemeClr val="tx1"/>
                </a:solidFill>
              </a:rPr>
              <a:t>Executing handler is called </a:t>
            </a:r>
            <a:r>
              <a:rPr lang="en-US" b="1" i="1" dirty="0">
                <a:solidFill>
                  <a:srgbClr val="C00000"/>
                </a:solidFill>
              </a:rPr>
              <a:t>“catching” </a:t>
            </a:r>
            <a:r>
              <a:rPr lang="en-US" dirty="0">
                <a:solidFill>
                  <a:schemeClr val="tx1"/>
                </a:solidFill>
              </a:rPr>
              <a:t>or </a:t>
            </a:r>
            <a:r>
              <a:rPr lang="en-US" b="1" i="1" dirty="0">
                <a:solidFill>
                  <a:srgbClr val="C00000"/>
                </a:solidFill>
              </a:rPr>
              <a:t>“handling” </a:t>
            </a:r>
            <a:r>
              <a:rPr lang="en-US" dirty="0">
                <a:solidFill>
                  <a:schemeClr val="tx1"/>
                </a:solidFill>
              </a:rPr>
              <a:t>the signal</a:t>
            </a:r>
          </a:p>
          <a:p>
            <a:pPr lvl="2"/>
            <a:r>
              <a:rPr lang="en-US" dirty="0">
                <a:solidFill>
                  <a:schemeClr val="tx1"/>
                </a:solidFill>
              </a:rPr>
              <a:t>When the handler executes its return statement, control passes back to instruction in the control flow of the process that was interrupted by receipt of the signal</a:t>
            </a:r>
          </a:p>
        </p:txBody>
      </p:sp>
    </p:spTree>
    <p:extLst>
      <p:ext uri="{BB962C8B-B14F-4D97-AF65-F5344CB8AC3E}">
        <p14:creationId xmlns:p14="http://schemas.microsoft.com/office/powerpoint/2010/main" val="363156599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29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17513"/>
            <a:ext cx="7239000" cy="573087"/>
          </a:xfrm>
        </p:spPr>
        <p:txBody>
          <a:bodyPr/>
          <a:lstStyle/>
          <a:p>
            <a:r>
              <a:rPr lang="en-US"/>
              <a:t>Signal Handling Example</a:t>
            </a:r>
          </a:p>
        </p:txBody>
      </p:sp>
      <p:sp>
        <p:nvSpPr>
          <p:cNvPr id="524292" name="Text Box 4"/>
          <p:cNvSpPr txBox="1">
            <a:spLocks noChangeArrowheads="1"/>
          </p:cNvSpPr>
          <p:nvPr/>
        </p:nvSpPr>
        <p:spPr bwMode="auto">
          <a:xfrm>
            <a:off x="398696" y="1066800"/>
            <a:ext cx="8211904" cy="5693865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urier New" pitchFamily="49" charset="0"/>
              </a:rPr>
              <a:t>void </a:t>
            </a:r>
            <a:r>
              <a:rPr lang="en-US" sz="1400" dirty="0" err="1">
                <a:solidFill>
                  <a:srgbClr val="FF0000"/>
                </a:solidFill>
                <a:latin typeface="Courier New" pitchFamily="49" charset="0"/>
              </a:rPr>
              <a:t>int_handler(int</a:t>
            </a:r>
            <a:r>
              <a:rPr lang="en-US" sz="1400" dirty="0">
                <a:solidFill>
                  <a:srgbClr val="FF0000"/>
                </a:solidFill>
                <a:latin typeface="Courier New" pitchFamily="49" charset="0"/>
              </a:rPr>
              <a:t> sig) {</a:t>
            </a:r>
          </a:p>
          <a:p>
            <a:r>
              <a:rPr lang="en-US" sz="1400" dirty="0">
                <a:solidFill>
                  <a:srgbClr val="FF0000"/>
                </a:solidFill>
                <a:latin typeface="Courier New" pitchFamily="49" charset="0"/>
              </a:rPr>
              <a:t>    </a:t>
            </a:r>
            <a:r>
              <a:rPr lang="en-US" sz="1400" dirty="0" err="1">
                <a:solidFill>
                  <a:srgbClr val="FF0000"/>
                </a:solidFill>
                <a:latin typeface="Courier New" pitchFamily="49" charset="0"/>
              </a:rPr>
              <a:t>safe_printf("Process</a:t>
            </a:r>
            <a:r>
              <a:rPr lang="en-US" sz="1400" dirty="0">
                <a:solidFill>
                  <a:srgbClr val="FF0000"/>
                </a:solidFill>
                <a:latin typeface="Courier New" pitchFamily="49" charset="0"/>
              </a:rPr>
              <a:t> %</a:t>
            </a:r>
            <a:r>
              <a:rPr lang="en-US" sz="1400" dirty="0" err="1">
                <a:solidFill>
                  <a:srgbClr val="FF0000"/>
                </a:solidFill>
                <a:latin typeface="Courier New" pitchFamily="49" charset="0"/>
              </a:rPr>
              <a:t>d</a:t>
            </a:r>
            <a:r>
              <a:rPr lang="en-US" sz="1400" dirty="0">
                <a:solidFill>
                  <a:srgbClr val="FF0000"/>
                </a:solidFill>
                <a:latin typeface="Courier New" pitchFamily="49" charset="0"/>
              </a:rPr>
              <a:t> received signal %</a:t>
            </a:r>
            <a:r>
              <a:rPr lang="en-US" sz="1400" dirty="0" err="1">
                <a:solidFill>
                  <a:srgbClr val="FF0000"/>
                </a:solidFill>
                <a:latin typeface="Courier New" pitchFamily="49" charset="0"/>
              </a:rPr>
              <a:t>d\n</a:t>
            </a:r>
            <a:r>
              <a:rPr lang="en-US" sz="1400" dirty="0">
                <a:solidFill>
                  <a:srgbClr val="FF0000"/>
                </a:solidFill>
                <a:latin typeface="Courier New" pitchFamily="49" charset="0"/>
              </a:rPr>
              <a:t>", </a:t>
            </a:r>
            <a:r>
              <a:rPr lang="en-US" sz="1400" dirty="0" err="1">
                <a:solidFill>
                  <a:srgbClr val="FF0000"/>
                </a:solidFill>
                <a:latin typeface="Courier New" pitchFamily="49" charset="0"/>
              </a:rPr>
              <a:t>getpid</a:t>
            </a:r>
            <a:r>
              <a:rPr lang="en-US" sz="1400" dirty="0">
                <a:solidFill>
                  <a:srgbClr val="FF0000"/>
                </a:solidFill>
                <a:latin typeface="Courier New" pitchFamily="49" charset="0"/>
              </a:rPr>
              <a:t>(), sig);</a:t>
            </a:r>
          </a:p>
          <a:p>
            <a:r>
              <a:rPr lang="en-US" sz="1400" dirty="0">
                <a:solidFill>
                  <a:srgbClr val="FF0000"/>
                </a:solidFill>
                <a:latin typeface="Courier New" pitchFamily="49" charset="0"/>
              </a:rPr>
              <a:t>    exit(0);</a:t>
            </a:r>
          </a:p>
          <a:p>
            <a:r>
              <a:rPr lang="en-US" sz="1400" dirty="0">
                <a:solidFill>
                  <a:srgbClr val="FF0000"/>
                </a:solidFill>
                <a:latin typeface="Courier New" pitchFamily="49" charset="0"/>
              </a:rPr>
              <a:t>}</a:t>
            </a:r>
          </a:p>
          <a:p>
            <a:endParaRPr lang="en-US" sz="1400" dirty="0">
              <a:latin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</a:rPr>
              <a:t>void fork13() {</a:t>
            </a:r>
          </a:p>
          <a:p>
            <a:r>
              <a:rPr lang="en-US" sz="1400" dirty="0">
                <a:latin typeface="Courier New" pitchFamily="49" charset="0"/>
              </a:rPr>
              <a:t>    </a:t>
            </a:r>
            <a:r>
              <a:rPr lang="en-US" sz="1400" dirty="0" err="1">
                <a:latin typeface="Courier New" pitchFamily="49" charset="0"/>
              </a:rPr>
              <a:t>pid_t</a:t>
            </a:r>
            <a:r>
              <a:rPr lang="en-US" sz="1400" dirty="0">
                <a:latin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</a:rPr>
              <a:t>pid[N</a:t>
            </a:r>
            <a:r>
              <a:rPr lang="en-US" sz="1400" dirty="0">
                <a:latin typeface="Courier New" pitchFamily="49" charset="0"/>
              </a:rPr>
              <a:t>];</a:t>
            </a:r>
          </a:p>
          <a:p>
            <a:r>
              <a:rPr lang="en-US" sz="1400" dirty="0">
                <a:latin typeface="Courier New" pitchFamily="49" charset="0"/>
              </a:rPr>
              <a:t>    </a:t>
            </a:r>
            <a:r>
              <a:rPr lang="en-US" sz="1400" dirty="0" err="1">
                <a:latin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, </a:t>
            </a:r>
            <a:r>
              <a:rPr lang="en-US" sz="1400" dirty="0" err="1">
                <a:latin typeface="Courier New" pitchFamily="49" charset="0"/>
              </a:rPr>
              <a:t>child_status</a:t>
            </a:r>
            <a:r>
              <a:rPr lang="en-US" sz="1400" dirty="0">
                <a:latin typeface="Courier New" pitchFamily="49" charset="0"/>
              </a:rPr>
              <a:t>;</a:t>
            </a:r>
          </a:p>
          <a:p>
            <a:r>
              <a:rPr lang="en-US" sz="1400" dirty="0">
                <a:latin typeface="Courier New" pitchFamily="49" charset="0"/>
              </a:rPr>
              <a:t>    </a:t>
            </a:r>
            <a:r>
              <a:rPr lang="en-US" sz="1400" dirty="0" err="1">
                <a:solidFill>
                  <a:srgbClr val="FF0000"/>
                </a:solidFill>
                <a:latin typeface="Courier New" pitchFamily="49" charset="0"/>
              </a:rPr>
              <a:t>signal(SIGINT</a:t>
            </a:r>
            <a:r>
              <a:rPr lang="en-US" sz="1400" dirty="0">
                <a:solidFill>
                  <a:srgbClr val="FF0000"/>
                </a:solidFill>
                <a:latin typeface="Courier New" pitchFamily="49" charset="0"/>
              </a:rPr>
              <a:t>, </a:t>
            </a:r>
            <a:r>
              <a:rPr lang="en-US" sz="1400" dirty="0" err="1">
                <a:solidFill>
                  <a:srgbClr val="FF0000"/>
                </a:solidFill>
                <a:latin typeface="Courier New" pitchFamily="49" charset="0"/>
              </a:rPr>
              <a:t>int_handler</a:t>
            </a:r>
            <a:r>
              <a:rPr lang="en-US" sz="1400" dirty="0">
                <a:solidFill>
                  <a:srgbClr val="FF0000"/>
                </a:solidFill>
                <a:latin typeface="Courier New" pitchFamily="49" charset="0"/>
              </a:rPr>
              <a:t>);</a:t>
            </a:r>
          </a:p>
          <a:p>
            <a:r>
              <a:rPr lang="en-US" sz="1400" dirty="0">
                <a:latin typeface="Courier New" pitchFamily="49" charset="0"/>
              </a:rPr>
              <a:t>    for (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 = 0;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 &lt; N;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++)</a:t>
            </a:r>
          </a:p>
          <a:p>
            <a:r>
              <a:rPr lang="en-US" sz="1400" dirty="0">
                <a:latin typeface="Courier New" pitchFamily="49" charset="0"/>
              </a:rPr>
              <a:t>        if ((</a:t>
            </a:r>
            <a:r>
              <a:rPr lang="en-US" sz="1400" dirty="0" err="1">
                <a:latin typeface="Courier New" pitchFamily="49" charset="0"/>
              </a:rPr>
              <a:t>pid[i</a:t>
            </a:r>
            <a:r>
              <a:rPr lang="en-US" sz="1400" dirty="0">
                <a:latin typeface="Courier New" pitchFamily="49" charset="0"/>
              </a:rPr>
              <a:t>] = fork()) == 0) {</a:t>
            </a:r>
          </a:p>
          <a:p>
            <a:r>
              <a:rPr lang="en-US" sz="1400" dirty="0">
                <a:latin typeface="Courier New" pitchFamily="49" charset="0"/>
              </a:rPr>
              <a:t>            while(1); /* child infinite loop</a:t>
            </a:r>
          </a:p>
          <a:p>
            <a:r>
              <a:rPr lang="en-US" sz="1400" dirty="0">
                <a:latin typeface="Courier New" pitchFamily="49" charset="0"/>
              </a:rPr>
              <a:t>        }</a:t>
            </a:r>
          </a:p>
          <a:p>
            <a:r>
              <a:rPr lang="en-US" sz="1400" dirty="0">
                <a:latin typeface="Courier New" pitchFamily="49" charset="0"/>
              </a:rPr>
              <a:t>    for (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 = 0;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 &lt; N;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++) {</a:t>
            </a:r>
          </a:p>
          <a:p>
            <a:r>
              <a:rPr lang="en-US" sz="1400" dirty="0">
                <a:latin typeface="Courier New" pitchFamily="49" charset="0"/>
              </a:rPr>
              <a:t>        </a:t>
            </a:r>
            <a:r>
              <a:rPr lang="en-US" sz="1400" dirty="0" err="1">
                <a:latin typeface="Courier New" pitchFamily="49" charset="0"/>
              </a:rPr>
              <a:t>printf("Killing</a:t>
            </a:r>
            <a:r>
              <a:rPr lang="en-US" sz="1400" dirty="0">
                <a:latin typeface="Courier New" pitchFamily="49" charset="0"/>
              </a:rPr>
              <a:t> process %</a:t>
            </a:r>
            <a:r>
              <a:rPr lang="en-US" sz="1400" dirty="0" err="1">
                <a:latin typeface="Courier New" pitchFamily="49" charset="0"/>
              </a:rPr>
              <a:t>d\n</a:t>
            </a:r>
            <a:r>
              <a:rPr lang="en-US" sz="1400" dirty="0">
                <a:latin typeface="Courier New" pitchFamily="49" charset="0"/>
              </a:rPr>
              <a:t>", </a:t>
            </a:r>
            <a:r>
              <a:rPr lang="en-US" sz="1400" dirty="0" err="1">
                <a:latin typeface="Courier New" pitchFamily="49" charset="0"/>
              </a:rPr>
              <a:t>pid[i</a:t>
            </a:r>
            <a:r>
              <a:rPr lang="en-US" sz="1400" dirty="0">
                <a:latin typeface="Courier New" pitchFamily="49" charset="0"/>
              </a:rPr>
              <a:t>]);</a:t>
            </a:r>
          </a:p>
          <a:p>
            <a:r>
              <a:rPr lang="en-US" sz="1400" dirty="0">
                <a:latin typeface="Courier New" pitchFamily="49" charset="0"/>
              </a:rPr>
              <a:t>        </a:t>
            </a:r>
            <a:r>
              <a:rPr lang="en-US" sz="1400" dirty="0" err="1">
                <a:latin typeface="Courier New" pitchFamily="49" charset="0"/>
              </a:rPr>
              <a:t>kill(pid[i</a:t>
            </a:r>
            <a:r>
              <a:rPr lang="en-US" sz="1400" dirty="0">
                <a:latin typeface="Courier New" pitchFamily="49" charset="0"/>
              </a:rPr>
              <a:t>], SIGINT);</a:t>
            </a:r>
          </a:p>
          <a:p>
            <a:r>
              <a:rPr lang="en-US" sz="1400" dirty="0">
                <a:latin typeface="Courier New" pitchFamily="49" charset="0"/>
              </a:rPr>
              <a:t>    }</a:t>
            </a:r>
          </a:p>
          <a:p>
            <a:r>
              <a:rPr lang="en-US" sz="1400" dirty="0">
                <a:latin typeface="Courier New" pitchFamily="49" charset="0"/>
              </a:rPr>
              <a:t>    for (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 = 0;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 &lt; N;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++) {</a:t>
            </a:r>
          </a:p>
          <a:p>
            <a:r>
              <a:rPr lang="en-US" sz="1400" dirty="0">
                <a:latin typeface="Courier New" pitchFamily="49" charset="0"/>
              </a:rPr>
              <a:t>        </a:t>
            </a:r>
            <a:r>
              <a:rPr lang="en-US" sz="1400" dirty="0" err="1">
                <a:latin typeface="Courier New" pitchFamily="49" charset="0"/>
              </a:rPr>
              <a:t>pid_t</a:t>
            </a:r>
            <a:r>
              <a:rPr lang="en-US" sz="1400" dirty="0">
                <a:latin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</a:rPr>
              <a:t>wpid</a:t>
            </a:r>
            <a:r>
              <a:rPr lang="en-US" sz="1400" dirty="0">
                <a:latin typeface="Courier New" pitchFamily="49" charset="0"/>
              </a:rPr>
              <a:t> = </a:t>
            </a:r>
            <a:r>
              <a:rPr lang="en-US" sz="1400" dirty="0" err="1">
                <a:latin typeface="Courier New" pitchFamily="49" charset="0"/>
              </a:rPr>
              <a:t>wait(&amp;child_status</a:t>
            </a:r>
            <a:r>
              <a:rPr lang="en-US" sz="1400" dirty="0">
                <a:latin typeface="Courier New" pitchFamily="49" charset="0"/>
              </a:rPr>
              <a:t>);</a:t>
            </a:r>
          </a:p>
          <a:p>
            <a:r>
              <a:rPr lang="en-US" sz="1400" dirty="0">
                <a:latin typeface="Courier New" pitchFamily="49" charset="0"/>
              </a:rPr>
              <a:t>        if (</a:t>
            </a:r>
            <a:r>
              <a:rPr lang="en-US" sz="1400" dirty="0" err="1">
                <a:latin typeface="Courier New" pitchFamily="49" charset="0"/>
              </a:rPr>
              <a:t>WIFEXITED(child_status</a:t>
            </a:r>
            <a:r>
              <a:rPr lang="en-US" sz="1400" dirty="0">
                <a:latin typeface="Courier New" pitchFamily="49" charset="0"/>
              </a:rPr>
              <a:t>))</a:t>
            </a:r>
          </a:p>
          <a:p>
            <a:r>
              <a:rPr lang="en-US" sz="1400" dirty="0">
                <a:latin typeface="Courier New" pitchFamily="49" charset="0"/>
              </a:rPr>
              <a:t>            </a:t>
            </a:r>
            <a:r>
              <a:rPr lang="en-US" sz="1400" dirty="0" err="1">
                <a:latin typeface="Courier New" pitchFamily="49" charset="0"/>
              </a:rPr>
              <a:t>printf("Child</a:t>
            </a:r>
            <a:r>
              <a:rPr lang="en-US" sz="1400" dirty="0">
                <a:latin typeface="Courier New" pitchFamily="49" charset="0"/>
              </a:rPr>
              <a:t> %</a:t>
            </a:r>
            <a:r>
              <a:rPr lang="en-US" sz="1400" dirty="0" err="1">
                <a:latin typeface="Courier New" pitchFamily="49" charset="0"/>
              </a:rPr>
              <a:t>d</a:t>
            </a:r>
            <a:r>
              <a:rPr lang="en-US" sz="1400" dirty="0">
                <a:latin typeface="Courier New" pitchFamily="49" charset="0"/>
              </a:rPr>
              <a:t> terminated with exit status %</a:t>
            </a:r>
            <a:r>
              <a:rPr lang="en-US" sz="1400" dirty="0" err="1">
                <a:latin typeface="Courier New" pitchFamily="49" charset="0"/>
              </a:rPr>
              <a:t>d\n</a:t>
            </a:r>
            <a:r>
              <a:rPr lang="en-US" sz="1400" dirty="0">
                <a:latin typeface="Courier New" pitchFamily="49" charset="0"/>
              </a:rPr>
              <a:t>",</a:t>
            </a:r>
          </a:p>
          <a:p>
            <a:r>
              <a:rPr lang="en-US" sz="1400" dirty="0">
                <a:latin typeface="Courier New" pitchFamily="49" charset="0"/>
              </a:rPr>
              <a:t>                   </a:t>
            </a:r>
            <a:r>
              <a:rPr lang="en-US" sz="1400" dirty="0" err="1">
                <a:latin typeface="Courier New" pitchFamily="49" charset="0"/>
              </a:rPr>
              <a:t>wpid</a:t>
            </a:r>
            <a:r>
              <a:rPr lang="en-US" sz="1400" dirty="0">
                <a:latin typeface="Courier New" pitchFamily="49" charset="0"/>
              </a:rPr>
              <a:t>, </a:t>
            </a:r>
            <a:r>
              <a:rPr lang="en-US" sz="1400" dirty="0" err="1">
                <a:latin typeface="Courier New" pitchFamily="49" charset="0"/>
              </a:rPr>
              <a:t>WEXITSTATUS(child_status</a:t>
            </a:r>
            <a:r>
              <a:rPr lang="en-US" sz="1400" dirty="0">
                <a:latin typeface="Courier New" pitchFamily="49" charset="0"/>
              </a:rPr>
              <a:t>));</a:t>
            </a:r>
          </a:p>
          <a:p>
            <a:r>
              <a:rPr lang="en-US" sz="1400" dirty="0">
                <a:latin typeface="Courier New" pitchFamily="49" charset="0"/>
              </a:rPr>
              <a:t>        else</a:t>
            </a:r>
          </a:p>
          <a:p>
            <a:r>
              <a:rPr lang="en-US" sz="1400" dirty="0">
                <a:latin typeface="Courier New" pitchFamily="49" charset="0"/>
              </a:rPr>
              <a:t>            </a:t>
            </a:r>
            <a:r>
              <a:rPr lang="en-US" sz="1400" dirty="0" err="1">
                <a:latin typeface="Courier New" pitchFamily="49" charset="0"/>
              </a:rPr>
              <a:t>printf("Child</a:t>
            </a:r>
            <a:r>
              <a:rPr lang="en-US" sz="1400" dirty="0">
                <a:latin typeface="Courier New" pitchFamily="49" charset="0"/>
              </a:rPr>
              <a:t> %</a:t>
            </a:r>
            <a:r>
              <a:rPr lang="en-US" sz="1400" dirty="0" err="1">
                <a:latin typeface="Courier New" pitchFamily="49" charset="0"/>
              </a:rPr>
              <a:t>d</a:t>
            </a:r>
            <a:r>
              <a:rPr lang="en-US" sz="1400" dirty="0">
                <a:latin typeface="Courier New" pitchFamily="49" charset="0"/>
              </a:rPr>
              <a:t> terminated abnormally\</a:t>
            </a:r>
            <a:r>
              <a:rPr lang="en-US" sz="1400" dirty="0" err="1">
                <a:latin typeface="Courier New" pitchFamily="49" charset="0"/>
              </a:rPr>
              <a:t>n</a:t>
            </a:r>
            <a:r>
              <a:rPr lang="en-US" sz="1400" dirty="0">
                <a:latin typeface="Courier New" pitchFamily="49" charset="0"/>
              </a:rPr>
              <a:t>", </a:t>
            </a:r>
            <a:r>
              <a:rPr lang="en-US" sz="1400" dirty="0" err="1">
                <a:latin typeface="Courier New" pitchFamily="49" charset="0"/>
              </a:rPr>
              <a:t>wpid</a:t>
            </a:r>
            <a:r>
              <a:rPr lang="en-US" sz="1400" dirty="0">
                <a:latin typeface="Courier New" pitchFamily="49" charset="0"/>
              </a:rPr>
              <a:t>);</a:t>
            </a:r>
          </a:p>
          <a:p>
            <a:r>
              <a:rPr lang="en-US" sz="1400" dirty="0">
                <a:latin typeface="Courier New" pitchFamily="49" charset="0"/>
              </a:rPr>
              <a:t>    }</a:t>
            </a:r>
          </a:p>
          <a:p>
            <a:r>
              <a:rPr lang="en-US" sz="1400" dirty="0">
                <a:latin typeface="Courier New" pitchFamily="49" charset="0"/>
              </a:rPr>
              <a:t>}</a:t>
            </a:r>
          </a:p>
        </p:txBody>
      </p:sp>
      <p:sp>
        <p:nvSpPr>
          <p:cNvPr id="524295" name="Text Box 7"/>
          <p:cNvSpPr txBox="1">
            <a:spLocks noChangeArrowheads="1"/>
          </p:cNvSpPr>
          <p:nvPr/>
        </p:nvSpPr>
        <p:spPr bwMode="auto">
          <a:xfrm>
            <a:off x="4114800" y="2921000"/>
            <a:ext cx="4724400" cy="3754874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b="1" dirty="0" err="1">
                <a:latin typeface="Courier New" pitchFamily="49" charset="0"/>
              </a:rPr>
              <a:t>linux</a:t>
            </a:r>
            <a:r>
              <a:rPr lang="en-US" sz="1400" b="1" dirty="0">
                <a:latin typeface="Courier New" pitchFamily="49" charset="0"/>
              </a:rPr>
              <a:t>&gt; </a:t>
            </a: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</a:rPr>
              <a:t>./forks 13 </a:t>
            </a:r>
          </a:p>
          <a:p>
            <a:r>
              <a:rPr lang="en-US" sz="1400" dirty="0">
                <a:latin typeface="Courier New" pitchFamily="49" charset="0"/>
              </a:rPr>
              <a:t>Killing process 25417</a:t>
            </a:r>
          </a:p>
          <a:p>
            <a:r>
              <a:rPr lang="en-US" sz="1400" dirty="0">
                <a:latin typeface="Courier New" pitchFamily="49" charset="0"/>
              </a:rPr>
              <a:t>Killing process 25418</a:t>
            </a:r>
          </a:p>
          <a:p>
            <a:r>
              <a:rPr lang="en-US" sz="1400" dirty="0">
                <a:latin typeface="Courier New" pitchFamily="49" charset="0"/>
              </a:rPr>
              <a:t>Killing process 25419</a:t>
            </a:r>
          </a:p>
          <a:p>
            <a:r>
              <a:rPr lang="en-US" sz="1400" dirty="0">
                <a:latin typeface="Courier New" pitchFamily="49" charset="0"/>
              </a:rPr>
              <a:t>Killing process 25420</a:t>
            </a:r>
          </a:p>
          <a:p>
            <a:r>
              <a:rPr lang="en-US" sz="1400" dirty="0">
                <a:latin typeface="Courier New" pitchFamily="49" charset="0"/>
              </a:rPr>
              <a:t>Killing process 25421</a:t>
            </a:r>
          </a:p>
          <a:p>
            <a:r>
              <a:rPr lang="en-US" sz="1400" dirty="0">
                <a:solidFill>
                  <a:srgbClr val="FF0000"/>
                </a:solidFill>
                <a:latin typeface="Courier New" pitchFamily="49" charset="0"/>
              </a:rPr>
              <a:t>Process 25417 received signal 2</a:t>
            </a:r>
          </a:p>
          <a:p>
            <a:r>
              <a:rPr lang="en-US" sz="1400" dirty="0">
                <a:solidFill>
                  <a:srgbClr val="FF0000"/>
                </a:solidFill>
                <a:latin typeface="Courier New" pitchFamily="49" charset="0"/>
              </a:rPr>
              <a:t>Process 25418 received signal 2</a:t>
            </a:r>
          </a:p>
          <a:p>
            <a:r>
              <a:rPr lang="en-US" sz="1400" dirty="0">
                <a:solidFill>
                  <a:srgbClr val="FF0000"/>
                </a:solidFill>
                <a:latin typeface="Courier New" pitchFamily="49" charset="0"/>
              </a:rPr>
              <a:t>Process 25420 received signal 2</a:t>
            </a:r>
          </a:p>
          <a:p>
            <a:r>
              <a:rPr lang="en-US" sz="1400" dirty="0">
                <a:solidFill>
                  <a:srgbClr val="FF0000"/>
                </a:solidFill>
                <a:latin typeface="Courier New" pitchFamily="49" charset="0"/>
              </a:rPr>
              <a:t>Process 25421 received signal 2</a:t>
            </a:r>
          </a:p>
          <a:p>
            <a:r>
              <a:rPr lang="en-US" sz="1400" dirty="0">
                <a:solidFill>
                  <a:srgbClr val="FF0000"/>
                </a:solidFill>
                <a:latin typeface="Courier New" pitchFamily="49" charset="0"/>
              </a:rPr>
              <a:t>Process 25419 received signal 2</a:t>
            </a:r>
          </a:p>
          <a:p>
            <a:r>
              <a:rPr lang="en-US" sz="1400" dirty="0">
                <a:latin typeface="Courier New" pitchFamily="49" charset="0"/>
              </a:rPr>
              <a:t>Child 25417 terminated with exit status 0</a:t>
            </a:r>
          </a:p>
          <a:p>
            <a:r>
              <a:rPr lang="en-US" sz="1400" dirty="0">
                <a:latin typeface="Courier New" pitchFamily="49" charset="0"/>
              </a:rPr>
              <a:t>Child 25418 terminated with exit status 0</a:t>
            </a:r>
          </a:p>
          <a:p>
            <a:r>
              <a:rPr lang="en-US" sz="1400" dirty="0">
                <a:latin typeface="Courier New" pitchFamily="49" charset="0"/>
              </a:rPr>
              <a:t>Child 25420 terminated with exit status 0</a:t>
            </a:r>
          </a:p>
          <a:p>
            <a:r>
              <a:rPr lang="en-US" sz="1400" dirty="0">
                <a:latin typeface="Courier New" pitchFamily="49" charset="0"/>
              </a:rPr>
              <a:t>Child 25419 terminated with exit status 0</a:t>
            </a:r>
          </a:p>
          <a:p>
            <a:r>
              <a:rPr lang="en-US" sz="1400" dirty="0">
                <a:latin typeface="Courier New" pitchFamily="49" charset="0"/>
              </a:rPr>
              <a:t>Child 25421 terminated with exit status 0</a:t>
            </a:r>
          </a:p>
          <a:p>
            <a:pPr algn="l">
              <a:lnSpc>
                <a:spcPct val="100000"/>
              </a:lnSpc>
            </a:pPr>
            <a:r>
              <a:rPr lang="en-US" sz="1400" b="1" dirty="0" err="1">
                <a:latin typeface="Courier New" pitchFamily="49" charset="0"/>
              </a:rPr>
              <a:t>linux</a:t>
            </a:r>
            <a:r>
              <a:rPr lang="en-US" sz="1400" b="1" dirty="0">
                <a:latin typeface="Courier New" pitchFamily="49" charset="0"/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363531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4295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35678"/>
            <a:ext cx="7592093" cy="762000"/>
          </a:xfrm>
        </p:spPr>
        <p:txBody>
          <a:bodyPr/>
          <a:lstStyle/>
          <a:p>
            <a:r>
              <a:rPr lang="en-US" sz="3400"/>
              <a:t>Signals Handlers as Concurrent Flows</a:t>
            </a:r>
          </a:p>
        </p:txBody>
      </p:sp>
      <p:sp>
        <p:nvSpPr>
          <p:cNvPr id="65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307388" cy="12954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A signal handler is a separate logical flow (not process) that runs concurrently with the main program	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/>
              <a:t>“concurrently” in the “not sequential” sense	</a:t>
            </a:r>
          </a:p>
        </p:txBody>
      </p:sp>
      <p:sp>
        <p:nvSpPr>
          <p:cNvPr id="657415" name="Line 7"/>
          <p:cNvSpPr>
            <a:spLocks noChangeShapeType="1"/>
          </p:cNvSpPr>
          <p:nvPr/>
        </p:nvSpPr>
        <p:spPr bwMode="auto">
          <a:xfrm>
            <a:off x="2987675" y="43434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57416" name="Text Box 8"/>
          <p:cNvSpPr txBox="1">
            <a:spLocks noChangeArrowheads="1"/>
          </p:cNvSpPr>
          <p:nvPr/>
        </p:nvSpPr>
        <p:spPr bwMode="auto">
          <a:xfrm>
            <a:off x="2420938" y="3124200"/>
            <a:ext cx="1284287" cy="10699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b="1" i="1" dirty="0">
                <a:solidFill>
                  <a:srgbClr val="C00000"/>
                </a:solidFill>
                <a:latin typeface="Calibri" pitchFamily="34" charset="0"/>
              </a:rPr>
              <a:t>Process A </a:t>
            </a:r>
          </a:p>
          <a:p>
            <a:pPr algn="l">
              <a:lnSpc>
                <a:spcPct val="100000"/>
              </a:lnSpc>
            </a:pPr>
            <a:endParaRPr lang="en-US" sz="1600" b="1" dirty="0">
              <a:latin typeface="Calibri" pitchFamily="34" charset="0"/>
            </a:endParaRP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while (1)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 ;</a:t>
            </a:r>
          </a:p>
        </p:txBody>
      </p:sp>
      <p:sp>
        <p:nvSpPr>
          <p:cNvPr id="657417" name="Text Box 9"/>
          <p:cNvSpPr txBox="1">
            <a:spLocks noChangeArrowheads="1"/>
          </p:cNvSpPr>
          <p:nvPr/>
        </p:nvSpPr>
        <p:spPr bwMode="auto">
          <a:xfrm>
            <a:off x="3944938" y="3124200"/>
            <a:ext cx="1406525" cy="13144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b="1" i="1" dirty="0">
                <a:solidFill>
                  <a:srgbClr val="C00000"/>
                </a:solidFill>
                <a:latin typeface="Calibri" pitchFamily="34" charset="0"/>
              </a:rPr>
              <a:t>Process A</a:t>
            </a:r>
          </a:p>
          <a:p>
            <a:pPr algn="l">
              <a:lnSpc>
                <a:spcPct val="100000"/>
              </a:lnSpc>
            </a:pPr>
            <a:endParaRPr lang="en-US" sz="1600" b="1" dirty="0">
              <a:latin typeface="Calibri" pitchFamily="34" charset="0"/>
            </a:endParaRP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handler(){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 …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}</a:t>
            </a:r>
          </a:p>
        </p:txBody>
      </p:sp>
      <p:sp>
        <p:nvSpPr>
          <p:cNvPr id="657418" name="Text Box 10"/>
          <p:cNvSpPr txBox="1">
            <a:spLocks noChangeArrowheads="1"/>
          </p:cNvSpPr>
          <p:nvPr/>
        </p:nvSpPr>
        <p:spPr bwMode="auto">
          <a:xfrm>
            <a:off x="5468938" y="3124200"/>
            <a:ext cx="99007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b="1" i="1" dirty="0">
                <a:solidFill>
                  <a:srgbClr val="C00000"/>
                </a:solidFill>
                <a:latin typeface="Calibri" pitchFamily="34" charset="0"/>
              </a:rPr>
              <a:t>Process B</a:t>
            </a:r>
          </a:p>
        </p:txBody>
      </p:sp>
      <p:sp>
        <p:nvSpPr>
          <p:cNvPr id="657419" name="Line 11"/>
          <p:cNvSpPr>
            <a:spLocks noChangeShapeType="1"/>
          </p:cNvSpPr>
          <p:nvPr/>
        </p:nvSpPr>
        <p:spPr bwMode="auto">
          <a:xfrm>
            <a:off x="4511675" y="49530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57420" name="Line 12"/>
          <p:cNvSpPr>
            <a:spLocks noChangeShapeType="1"/>
          </p:cNvSpPr>
          <p:nvPr/>
        </p:nvSpPr>
        <p:spPr bwMode="auto">
          <a:xfrm>
            <a:off x="6035675" y="46482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57421" name="Line 13"/>
          <p:cNvSpPr>
            <a:spLocks noChangeShapeType="1"/>
          </p:cNvSpPr>
          <p:nvPr/>
        </p:nvSpPr>
        <p:spPr bwMode="auto">
          <a:xfrm>
            <a:off x="2987675" y="52578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57422" name="Line 14"/>
          <p:cNvSpPr>
            <a:spLocks noChangeShapeType="1"/>
          </p:cNvSpPr>
          <p:nvPr/>
        </p:nvSpPr>
        <p:spPr bwMode="auto">
          <a:xfrm>
            <a:off x="6035675" y="55626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57423" name="Line 15"/>
          <p:cNvSpPr>
            <a:spLocks noChangeShapeType="1"/>
          </p:cNvSpPr>
          <p:nvPr/>
        </p:nvSpPr>
        <p:spPr bwMode="auto">
          <a:xfrm>
            <a:off x="2530475" y="46482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57424" name="Line 16"/>
          <p:cNvSpPr>
            <a:spLocks noChangeShapeType="1"/>
          </p:cNvSpPr>
          <p:nvPr/>
        </p:nvSpPr>
        <p:spPr bwMode="auto">
          <a:xfrm>
            <a:off x="2530475" y="49530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57425" name="Line 17"/>
          <p:cNvSpPr>
            <a:spLocks noChangeShapeType="1"/>
          </p:cNvSpPr>
          <p:nvPr/>
        </p:nvSpPr>
        <p:spPr bwMode="auto">
          <a:xfrm>
            <a:off x="2530475" y="52578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57426" name="Line 18"/>
          <p:cNvSpPr>
            <a:spLocks noChangeShapeType="1"/>
          </p:cNvSpPr>
          <p:nvPr/>
        </p:nvSpPr>
        <p:spPr bwMode="auto">
          <a:xfrm>
            <a:off x="2530475" y="55626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57427" name="Line 19"/>
          <p:cNvSpPr>
            <a:spLocks noChangeShapeType="1"/>
          </p:cNvSpPr>
          <p:nvPr/>
        </p:nvSpPr>
        <p:spPr bwMode="auto">
          <a:xfrm>
            <a:off x="2530475" y="58674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9" name="Text Box 1031"/>
          <p:cNvSpPr txBox="1">
            <a:spLocks noChangeArrowheads="1"/>
          </p:cNvSpPr>
          <p:nvPr/>
        </p:nvSpPr>
        <p:spPr bwMode="auto">
          <a:xfrm>
            <a:off x="990600" y="4796135"/>
            <a:ext cx="81785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Time</a:t>
            </a:r>
          </a:p>
        </p:txBody>
      </p:sp>
      <p:sp>
        <p:nvSpPr>
          <p:cNvPr id="20" name="Down Arrow 19"/>
          <p:cNvSpPr/>
          <p:nvPr/>
        </p:nvSpPr>
        <p:spPr bwMode="auto">
          <a:xfrm>
            <a:off x="1732253" y="4419600"/>
            <a:ext cx="457200" cy="1600200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9671058"/>
      </p:ext>
    </p:extLst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5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76200"/>
            <a:ext cx="7048500" cy="573088"/>
          </a:xfrm>
        </p:spPr>
        <p:txBody>
          <a:bodyPr/>
          <a:lstStyle/>
          <a:p>
            <a:r>
              <a:rPr lang="en-US" dirty="0"/>
              <a:t>Signal Handler Funkiness</a:t>
            </a:r>
          </a:p>
        </p:txBody>
      </p:sp>
      <p:sp>
        <p:nvSpPr>
          <p:cNvPr id="525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943600" y="1066800"/>
            <a:ext cx="3200400" cy="3352800"/>
          </a:xfrm>
        </p:spPr>
        <p:txBody>
          <a:bodyPr/>
          <a:lstStyle/>
          <a:p>
            <a:pPr marL="230188" indent="-230188"/>
            <a:r>
              <a:rPr lang="en-US" sz="2000" dirty="0"/>
              <a:t>Pending signals are not queued</a:t>
            </a:r>
          </a:p>
          <a:p>
            <a:pPr marL="401638" lvl="1" indent="-171450"/>
            <a:r>
              <a:rPr lang="en-US" sz="1800" dirty="0"/>
              <a:t>For each signal type, just have single bit indicating whether or not signal is pending</a:t>
            </a:r>
          </a:p>
          <a:p>
            <a:pPr marL="401638" lvl="1" indent="-171450"/>
            <a:r>
              <a:rPr lang="en-US" sz="1800" dirty="0"/>
              <a:t>Even if multiple processes have sent this signal</a:t>
            </a:r>
          </a:p>
        </p:txBody>
      </p:sp>
      <p:sp>
        <p:nvSpPr>
          <p:cNvPr id="525316" name="Text Box 4"/>
          <p:cNvSpPr txBox="1">
            <a:spLocks noChangeArrowheads="1"/>
          </p:cNvSpPr>
          <p:nvPr/>
        </p:nvSpPr>
        <p:spPr bwMode="auto">
          <a:xfrm>
            <a:off x="228600" y="914400"/>
            <a:ext cx="5715000" cy="5693865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b="1" dirty="0" err="1">
                <a:latin typeface="Courier New" pitchFamily="49" charset="0"/>
              </a:rPr>
              <a:t>int</a:t>
            </a:r>
            <a:r>
              <a:rPr lang="en-US" sz="1400" b="1" dirty="0">
                <a:latin typeface="Courier New" pitchFamily="49" charset="0"/>
              </a:rPr>
              <a:t> </a:t>
            </a:r>
            <a:r>
              <a:rPr lang="en-US" sz="1400" b="1" dirty="0" err="1">
                <a:latin typeface="Courier New" pitchFamily="49" charset="0"/>
              </a:rPr>
              <a:t>ccount</a:t>
            </a:r>
            <a:r>
              <a:rPr lang="en-US" sz="1400" b="1" dirty="0">
                <a:latin typeface="Courier New" pitchFamily="49" charset="0"/>
              </a:rPr>
              <a:t> = 0;</a:t>
            </a:r>
          </a:p>
          <a:p>
            <a:pPr algn="l">
              <a:lnSpc>
                <a:spcPct val="100000"/>
              </a:lnSpc>
            </a:pPr>
            <a:endParaRPr lang="en-US" sz="1400" b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</a:rPr>
              <a:t>void </a:t>
            </a:r>
            <a:r>
              <a:rPr lang="en-US" sz="1400" b="1" dirty="0" err="1">
                <a:solidFill>
                  <a:srgbClr val="FF0000"/>
                </a:solidFill>
                <a:latin typeface="Courier New" pitchFamily="49" charset="0"/>
              </a:rPr>
              <a:t>child_handler</a:t>
            </a: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</a:rPr>
              <a:t>(</a:t>
            </a:r>
            <a:r>
              <a:rPr lang="en-US" sz="1400" b="1" dirty="0" err="1">
                <a:solidFill>
                  <a:srgbClr val="FF0000"/>
                </a:solidFill>
                <a:latin typeface="Courier New" pitchFamily="49" charset="0"/>
              </a:rPr>
              <a:t>int</a:t>
            </a: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</a:rPr>
              <a:t> sig)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</a:rPr>
              <a:t>    </a:t>
            </a:r>
            <a:r>
              <a:rPr lang="en-US" sz="1400" b="1" dirty="0" err="1">
                <a:solidFill>
                  <a:srgbClr val="FF0000"/>
                </a:solidFill>
                <a:latin typeface="Courier New" pitchFamily="49" charset="0"/>
              </a:rPr>
              <a:t>int</a:t>
            </a: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en-US" sz="1400" b="1" dirty="0" err="1">
                <a:solidFill>
                  <a:srgbClr val="FF0000"/>
                </a:solidFill>
                <a:latin typeface="Courier New" pitchFamily="49" charset="0"/>
              </a:rPr>
              <a:t>child_status</a:t>
            </a: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</a:rPr>
              <a:t>    </a:t>
            </a:r>
            <a:r>
              <a:rPr lang="en-US" sz="1400" b="1" dirty="0" err="1">
                <a:solidFill>
                  <a:srgbClr val="FF0000"/>
                </a:solidFill>
                <a:latin typeface="Courier New" pitchFamily="49" charset="0"/>
              </a:rPr>
              <a:t>pid_t</a:t>
            </a: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en-US" sz="1400" b="1" dirty="0" err="1">
                <a:solidFill>
                  <a:srgbClr val="FF0000"/>
                </a:solidFill>
                <a:latin typeface="Courier New" pitchFamily="49" charset="0"/>
              </a:rPr>
              <a:t>pid</a:t>
            </a: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</a:rPr>
              <a:t> = wait(&amp;</a:t>
            </a:r>
            <a:r>
              <a:rPr lang="en-US" sz="1400" b="1" dirty="0" err="1">
                <a:solidFill>
                  <a:srgbClr val="FF0000"/>
                </a:solidFill>
                <a:latin typeface="Courier New" pitchFamily="49" charset="0"/>
              </a:rPr>
              <a:t>child_status</a:t>
            </a: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</a:rPr>
              <a:t>);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</a:rPr>
              <a:t>    </a:t>
            </a:r>
            <a:r>
              <a:rPr lang="en-US" sz="1400" b="1" dirty="0" err="1">
                <a:solidFill>
                  <a:srgbClr val="FF0000"/>
                </a:solidFill>
                <a:latin typeface="Courier New" pitchFamily="49" charset="0"/>
              </a:rPr>
              <a:t>ccount</a:t>
            </a: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</a:rPr>
              <a:t>--;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</a:rPr>
              <a:t>    </a:t>
            </a:r>
            <a:r>
              <a:rPr lang="en-US" sz="1400" b="1" dirty="0" err="1">
                <a:solidFill>
                  <a:srgbClr val="FF0000"/>
                </a:solidFill>
                <a:latin typeface="Courier New" pitchFamily="49" charset="0"/>
              </a:rPr>
              <a:t>safe_printf</a:t>
            </a: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</a:rPr>
              <a:t>(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solidFill>
                  <a:srgbClr val="FF0000"/>
                </a:solidFill>
                <a:latin typeface="Courier New" pitchFamily="49" charset="0"/>
              </a:rPr>
              <a:t>           </a:t>
            </a: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</a:rPr>
              <a:t>"Received signal %d from process %d\n", 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</a:rPr>
              <a:t>           sig, </a:t>
            </a:r>
            <a:r>
              <a:rPr lang="en-US" sz="1400" b="1" dirty="0" err="1">
                <a:solidFill>
                  <a:srgbClr val="FF0000"/>
                </a:solidFill>
                <a:latin typeface="Courier New" pitchFamily="49" charset="0"/>
              </a:rPr>
              <a:t>pid</a:t>
            </a: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</a:rPr>
              <a:t>);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</a:rPr>
              <a:t>}</a:t>
            </a:r>
          </a:p>
          <a:p>
            <a:pPr algn="l">
              <a:lnSpc>
                <a:spcPct val="100000"/>
              </a:lnSpc>
            </a:pPr>
            <a:endParaRPr lang="en-US" sz="1400" b="1" dirty="0">
              <a:solidFill>
                <a:srgbClr val="FF0000"/>
              </a:solidFill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void fork14()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</a:t>
            </a:r>
            <a:r>
              <a:rPr lang="en-US" sz="1400" b="1" dirty="0" err="1">
                <a:latin typeface="Courier New" pitchFamily="49" charset="0"/>
              </a:rPr>
              <a:t>pid_t</a:t>
            </a:r>
            <a:r>
              <a:rPr lang="en-US" sz="1400" b="1" dirty="0">
                <a:latin typeface="Courier New" pitchFamily="49" charset="0"/>
              </a:rPr>
              <a:t> </a:t>
            </a:r>
            <a:r>
              <a:rPr lang="en-US" sz="1400" b="1" dirty="0" err="1">
                <a:latin typeface="Courier New" pitchFamily="49" charset="0"/>
              </a:rPr>
              <a:t>pid</a:t>
            </a:r>
            <a:r>
              <a:rPr lang="en-US" sz="1400" b="1" dirty="0">
                <a:latin typeface="Courier New" pitchFamily="49" charset="0"/>
              </a:rPr>
              <a:t>[N];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</a:t>
            </a:r>
            <a:r>
              <a:rPr lang="en-US" sz="1400" b="1" dirty="0" err="1">
                <a:latin typeface="Courier New" pitchFamily="49" charset="0"/>
              </a:rPr>
              <a:t>int</a:t>
            </a:r>
            <a:r>
              <a:rPr lang="en-US" sz="1400" b="1" dirty="0">
                <a:latin typeface="Courier New" pitchFamily="49" charset="0"/>
              </a:rPr>
              <a:t> 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, </a:t>
            </a:r>
            <a:r>
              <a:rPr lang="en-US" sz="1400" b="1" dirty="0" err="1">
                <a:latin typeface="Courier New" pitchFamily="49" charset="0"/>
              </a:rPr>
              <a:t>child_status</a:t>
            </a:r>
            <a:r>
              <a:rPr lang="en-US" sz="1400" b="1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</a:t>
            </a:r>
            <a:r>
              <a:rPr lang="en-US" sz="1400" b="1" dirty="0" err="1">
                <a:latin typeface="Courier New" pitchFamily="49" charset="0"/>
              </a:rPr>
              <a:t>ccount</a:t>
            </a:r>
            <a:r>
              <a:rPr lang="en-US" sz="1400" b="1" dirty="0">
                <a:latin typeface="Courier New" pitchFamily="49" charset="0"/>
              </a:rPr>
              <a:t> = N;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</a:t>
            </a: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</a:rPr>
              <a:t>signal(SIGCHLD, </a:t>
            </a:r>
            <a:r>
              <a:rPr lang="en-US" sz="1400" b="1" dirty="0" err="1">
                <a:solidFill>
                  <a:srgbClr val="FF0000"/>
                </a:solidFill>
                <a:latin typeface="Courier New" pitchFamily="49" charset="0"/>
              </a:rPr>
              <a:t>child_handler</a:t>
            </a: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</a:rPr>
              <a:t>);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for (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 = 0; 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 &lt; N; 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++)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	if ((</a:t>
            </a:r>
            <a:r>
              <a:rPr lang="en-US" sz="1400" b="1" dirty="0" err="1">
                <a:latin typeface="Courier New" pitchFamily="49" charset="0"/>
              </a:rPr>
              <a:t>pid</a:t>
            </a:r>
            <a:r>
              <a:rPr lang="en-US" sz="1400" b="1" dirty="0">
                <a:latin typeface="Courier New" pitchFamily="49" charset="0"/>
              </a:rPr>
              <a:t>[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] = fork()) == 0) {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	    sleep(1); </a:t>
            </a:r>
            <a:r>
              <a:rPr lang="en-US" sz="1400" b="1" dirty="0">
                <a:solidFill>
                  <a:srgbClr val="990000"/>
                </a:solidFill>
                <a:latin typeface="Courier New" pitchFamily="49" charset="0"/>
              </a:rPr>
              <a:t>/* </a:t>
            </a:r>
            <a:r>
              <a:rPr lang="en-US" sz="1400" b="1" dirty="0" err="1">
                <a:solidFill>
                  <a:srgbClr val="990000"/>
                </a:solidFill>
                <a:latin typeface="Courier New" pitchFamily="49" charset="0"/>
              </a:rPr>
              <a:t>deschedule</a:t>
            </a:r>
            <a:r>
              <a:rPr lang="en-US" sz="1400" b="1" dirty="0">
                <a:solidFill>
                  <a:srgbClr val="990000"/>
                </a:solidFill>
                <a:latin typeface="Courier New" pitchFamily="49" charset="0"/>
              </a:rPr>
              <a:t> child */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	    exit(0);  </a:t>
            </a:r>
            <a:r>
              <a:rPr lang="en-US" sz="1400" b="1" dirty="0">
                <a:solidFill>
                  <a:srgbClr val="990000"/>
                </a:solidFill>
                <a:latin typeface="Courier New" pitchFamily="49" charset="0"/>
              </a:rPr>
              <a:t>/* Child: Exit */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	}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while (</a:t>
            </a:r>
            <a:r>
              <a:rPr lang="en-US" sz="1400" b="1" dirty="0" err="1">
                <a:latin typeface="Courier New" pitchFamily="49" charset="0"/>
              </a:rPr>
              <a:t>ccount</a:t>
            </a:r>
            <a:r>
              <a:rPr lang="en-US" sz="1400" b="1" dirty="0">
                <a:latin typeface="Courier New" pitchFamily="49" charset="0"/>
              </a:rPr>
              <a:t> &gt; 0)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	pause(); </a:t>
            </a:r>
            <a:r>
              <a:rPr lang="en-US" sz="1400" b="1" dirty="0">
                <a:solidFill>
                  <a:srgbClr val="990000"/>
                </a:solidFill>
                <a:latin typeface="Courier New" pitchFamily="49" charset="0"/>
              </a:rPr>
              <a:t>/* Suspend until signal occurs */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124200" y="3664803"/>
            <a:ext cx="5943600" cy="830997"/>
          </a:xfrm>
          <a:prstGeom prst="rect">
            <a:avLst/>
          </a:prstGeom>
          <a:solidFill>
            <a:srgbClr val="E0E0E0"/>
          </a:solidFill>
        </p:spPr>
        <p:txBody>
          <a:bodyPr wrap="square" rtlCol="0">
            <a:spAutoFit/>
          </a:bodyPr>
          <a:lstStyle/>
          <a:p>
            <a:r>
              <a:rPr lang="en-US" sz="1600" dirty="0" err="1">
                <a:latin typeface="Courier New"/>
                <a:cs typeface="Courier New"/>
              </a:rPr>
              <a:t>linux</a:t>
            </a:r>
            <a:r>
              <a:rPr lang="en-US" sz="1600" dirty="0">
                <a:latin typeface="Courier New"/>
                <a:cs typeface="Courier New"/>
              </a:rPr>
              <a:t>&gt; </a:t>
            </a:r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./forks 14</a:t>
            </a:r>
          </a:p>
          <a:p>
            <a:r>
              <a:rPr lang="en-US" sz="1600" dirty="0">
                <a:latin typeface="Courier New"/>
                <a:cs typeface="Courier New"/>
              </a:rPr>
              <a:t>Received SIGCHLD signal 17 for process 21344</a:t>
            </a:r>
          </a:p>
          <a:p>
            <a:r>
              <a:rPr lang="en-US" sz="1600" dirty="0">
                <a:latin typeface="Courier New"/>
                <a:cs typeface="Courier New"/>
              </a:rPr>
              <a:t>Received SIGCHLD signal 17 for process 21345</a:t>
            </a:r>
          </a:p>
        </p:txBody>
      </p:sp>
    </p:spTree>
    <p:extLst>
      <p:ext uri="{BB962C8B-B14F-4D97-AF65-F5344CB8AC3E}">
        <p14:creationId xmlns:p14="http://schemas.microsoft.com/office/powerpoint/2010/main" val="1580242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407400" cy="573088"/>
          </a:xfrm>
        </p:spPr>
        <p:txBody>
          <a:bodyPr/>
          <a:lstStyle/>
          <a:p>
            <a:r>
              <a:rPr lang="en-US"/>
              <a:t>Living With Nonqueuing Signals</a:t>
            </a:r>
          </a:p>
        </p:txBody>
      </p:sp>
      <p:sp>
        <p:nvSpPr>
          <p:cNvPr id="526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80796" y="1295400"/>
            <a:ext cx="8382000" cy="1219200"/>
          </a:xfrm>
        </p:spPr>
        <p:txBody>
          <a:bodyPr/>
          <a:lstStyle/>
          <a:p>
            <a:r>
              <a:rPr lang="en-US" dirty="0"/>
              <a:t>Must check for all terminated jobs</a:t>
            </a:r>
          </a:p>
          <a:p>
            <a:pPr lvl="1"/>
            <a:r>
              <a:rPr lang="en-US" dirty="0"/>
              <a:t>Typically loop with </a:t>
            </a:r>
            <a:r>
              <a:rPr lang="en-US" b="1" dirty="0">
                <a:latin typeface="Courier New" pitchFamily="49" charset="0"/>
              </a:rPr>
              <a:t>wait</a:t>
            </a:r>
          </a:p>
        </p:txBody>
      </p:sp>
      <p:sp>
        <p:nvSpPr>
          <p:cNvPr id="526340" name="Text Box 4"/>
          <p:cNvSpPr txBox="1">
            <a:spLocks noChangeArrowheads="1"/>
          </p:cNvSpPr>
          <p:nvPr/>
        </p:nvSpPr>
        <p:spPr bwMode="auto">
          <a:xfrm>
            <a:off x="556996" y="2317750"/>
            <a:ext cx="8153400" cy="4278094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void child_handler2(int sig)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 </a:t>
            </a:r>
            <a:r>
              <a:rPr lang="en-US" sz="1600" b="1" dirty="0" err="1">
                <a:latin typeface="Courier New" pitchFamily="49" charset="0"/>
              </a:rPr>
              <a:t>int</a:t>
            </a:r>
            <a:r>
              <a:rPr lang="en-US" sz="1600" b="1" dirty="0">
                <a:latin typeface="Courier New" pitchFamily="49" charset="0"/>
              </a:rPr>
              <a:t> </a:t>
            </a:r>
            <a:r>
              <a:rPr lang="en-US" sz="1600" b="1" dirty="0" err="1">
                <a:latin typeface="Courier New" pitchFamily="49" charset="0"/>
              </a:rPr>
              <a:t>child_status</a:t>
            </a:r>
            <a:r>
              <a:rPr lang="en-US" sz="1600" b="1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 </a:t>
            </a:r>
            <a:r>
              <a:rPr lang="en-US" sz="1600" b="1" dirty="0" err="1">
                <a:latin typeface="Courier New" pitchFamily="49" charset="0"/>
              </a:rPr>
              <a:t>pid_t</a:t>
            </a:r>
            <a:r>
              <a:rPr lang="en-US" sz="1600" b="1" dirty="0">
                <a:latin typeface="Courier New" pitchFamily="49" charset="0"/>
              </a:rPr>
              <a:t> </a:t>
            </a:r>
            <a:r>
              <a:rPr lang="en-US" sz="1600" b="1" dirty="0" err="1">
                <a:latin typeface="Courier New" pitchFamily="49" charset="0"/>
              </a:rPr>
              <a:t>pid</a:t>
            </a:r>
            <a:r>
              <a:rPr lang="en-US" sz="1600" b="1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 while ((</a:t>
            </a:r>
            <a:r>
              <a:rPr lang="en-US" sz="1600" b="1" dirty="0" err="1">
                <a:latin typeface="Courier New" pitchFamily="49" charset="0"/>
              </a:rPr>
              <a:t>pid</a:t>
            </a:r>
            <a:r>
              <a:rPr lang="en-US" sz="1600" b="1" dirty="0">
                <a:latin typeface="Courier New" pitchFamily="49" charset="0"/>
              </a:rPr>
              <a:t> = waitpid(-1, &amp;</a:t>
            </a:r>
            <a:r>
              <a:rPr lang="en-US" sz="1600" b="1" dirty="0" err="1">
                <a:latin typeface="Courier New" pitchFamily="49" charset="0"/>
              </a:rPr>
              <a:t>child_status</a:t>
            </a:r>
            <a:r>
              <a:rPr lang="en-US" sz="1600" b="1" dirty="0">
                <a:latin typeface="Courier New" pitchFamily="49" charset="0"/>
              </a:rPr>
              <a:t>, WNOHANG)) &gt; 0) {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	</a:t>
            </a:r>
            <a:r>
              <a:rPr lang="en-US" sz="1600" b="1" dirty="0" err="1">
                <a:latin typeface="Courier New" pitchFamily="49" charset="0"/>
              </a:rPr>
              <a:t>ccount</a:t>
            </a:r>
            <a:r>
              <a:rPr lang="en-US" sz="1600" b="1" dirty="0">
                <a:latin typeface="Courier New" pitchFamily="49" charset="0"/>
              </a:rPr>
              <a:t>--;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	</a:t>
            </a:r>
            <a:r>
              <a:rPr lang="en-US" sz="1600" b="1" dirty="0" err="1">
                <a:latin typeface="Courier New" pitchFamily="49" charset="0"/>
              </a:rPr>
              <a:t>safe_printf("Received</a:t>
            </a:r>
            <a:r>
              <a:rPr lang="en-US" sz="1600" b="1" dirty="0">
                <a:latin typeface="Courier New" pitchFamily="49" charset="0"/>
              </a:rPr>
              <a:t> signal %</a:t>
            </a:r>
            <a:r>
              <a:rPr lang="en-US" sz="1600" b="1" dirty="0" err="1">
                <a:latin typeface="Courier New" pitchFamily="49" charset="0"/>
              </a:rPr>
              <a:t>d</a:t>
            </a:r>
            <a:r>
              <a:rPr lang="en-US" sz="1600" b="1" dirty="0">
                <a:latin typeface="Courier New" pitchFamily="49" charset="0"/>
              </a:rPr>
              <a:t> from process %</a:t>
            </a:r>
            <a:r>
              <a:rPr lang="en-US" sz="1600" b="1" dirty="0" err="1">
                <a:latin typeface="Courier New" pitchFamily="49" charset="0"/>
              </a:rPr>
              <a:t>d\n</a:t>
            </a:r>
            <a:r>
              <a:rPr lang="en-US" sz="1600" b="1" dirty="0">
                <a:latin typeface="Courier New" pitchFamily="49" charset="0"/>
              </a:rPr>
              <a:t>", 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                 </a:t>
            </a:r>
            <a:r>
              <a:rPr lang="en-US" sz="1600" b="1" dirty="0">
                <a:latin typeface="Courier New" pitchFamily="49" charset="0"/>
              </a:rPr>
              <a:t>sig, </a:t>
            </a:r>
            <a:r>
              <a:rPr lang="en-US" sz="1600" b="1" dirty="0" err="1">
                <a:latin typeface="Courier New" pitchFamily="49" charset="0"/>
              </a:rPr>
              <a:t>pid</a:t>
            </a:r>
            <a:r>
              <a:rPr lang="en-US" sz="1600" b="1" dirty="0">
                <a:latin typeface="Courier New" pitchFamily="49" charset="0"/>
              </a:rPr>
              <a:t>);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 }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}</a:t>
            </a:r>
          </a:p>
          <a:p>
            <a:pPr algn="l">
              <a:lnSpc>
                <a:spcPct val="100000"/>
              </a:lnSpc>
            </a:pPr>
            <a:endParaRPr lang="en-US" sz="1600" b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void fork15()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 . . .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 </a:t>
            </a:r>
            <a:r>
              <a:rPr lang="en-US" sz="1600" b="1" dirty="0" err="1">
                <a:latin typeface="Courier New" pitchFamily="49" charset="0"/>
              </a:rPr>
              <a:t>signal(SIGCHLD</a:t>
            </a:r>
            <a:r>
              <a:rPr lang="en-US" sz="1600" b="1" dirty="0">
                <a:latin typeface="Courier New" pitchFamily="49" charset="0"/>
              </a:rPr>
              <a:t>, child_handler2);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 . . .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}</a:t>
            </a:r>
          </a:p>
        </p:txBody>
      </p:sp>
      <p:sp>
        <p:nvSpPr>
          <p:cNvPr id="5" name="Rectangle 4"/>
          <p:cNvSpPr/>
          <p:nvPr/>
        </p:nvSpPr>
        <p:spPr>
          <a:xfrm>
            <a:off x="2438400" y="4800600"/>
            <a:ext cx="6578600" cy="1815882"/>
          </a:xfrm>
          <a:prstGeom prst="rect">
            <a:avLst/>
          </a:prstGeom>
          <a:solidFill>
            <a:srgbClr val="E0E0E0"/>
          </a:solidFill>
        </p:spPr>
        <p:txBody>
          <a:bodyPr wrap="square">
            <a:spAutoFit/>
          </a:bodyPr>
          <a:lstStyle/>
          <a:p>
            <a:r>
              <a:rPr lang="en-US" sz="1600" dirty="0" err="1">
                <a:latin typeface="Courier New"/>
                <a:cs typeface="Courier New"/>
              </a:rPr>
              <a:t>greatwhite</a:t>
            </a:r>
            <a:r>
              <a:rPr lang="en-US" sz="1600" dirty="0">
                <a:latin typeface="Courier New"/>
                <a:cs typeface="Courier New"/>
              </a:rPr>
              <a:t>&gt; </a:t>
            </a:r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forks 15</a:t>
            </a:r>
          </a:p>
          <a:p>
            <a:r>
              <a:rPr lang="en-US" sz="1600" dirty="0">
                <a:latin typeface="Courier New"/>
                <a:cs typeface="Courier New"/>
              </a:rPr>
              <a:t>Received signal 17 from process 27476</a:t>
            </a:r>
          </a:p>
          <a:p>
            <a:r>
              <a:rPr lang="en-US" sz="1600" dirty="0">
                <a:latin typeface="Courier New"/>
                <a:cs typeface="Courier New"/>
              </a:rPr>
              <a:t>Received signal 17 from process 27477</a:t>
            </a:r>
          </a:p>
          <a:p>
            <a:r>
              <a:rPr lang="en-US" sz="1600" dirty="0">
                <a:latin typeface="Courier New"/>
                <a:cs typeface="Courier New"/>
              </a:rPr>
              <a:t>Received signal 17 from process 27478</a:t>
            </a:r>
          </a:p>
          <a:p>
            <a:r>
              <a:rPr lang="en-US" sz="1600" dirty="0">
                <a:latin typeface="Courier New"/>
                <a:cs typeface="Courier New"/>
              </a:rPr>
              <a:t>Received signal 17 from process 27479</a:t>
            </a:r>
          </a:p>
          <a:p>
            <a:r>
              <a:rPr lang="en-US" sz="1600" dirty="0">
                <a:latin typeface="Courier New"/>
                <a:cs typeface="Courier New"/>
              </a:rPr>
              <a:t>Received signal 17 from process 27480</a:t>
            </a:r>
          </a:p>
          <a:p>
            <a:r>
              <a:rPr lang="en-US" sz="1600" dirty="0" err="1">
                <a:latin typeface="Courier New"/>
                <a:cs typeface="Courier New"/>
              </a:rPr>
              <a:t>greatwhite</a:t>
            </a:r>
            <a:r>
              <a:rPr lang="en-US" sz="1600" dirty="0">
                <a:latin typeface="Courier New"/>
                <a:cs typeface="Courier New"/>
              </a:rPr>
              <a:t>&gt; </a:t>
            </a:r>
          </a:p>
        </p:txBody>
      </p:sp>
    </p:spTree>
    <p:extLst>
      <p:ext uri="{BB962C8B-B14F-4D97-AF65-F5344CB8AC3E}">
        <p14:creationId xmlns:p14="http://schemas.microsoft.com/office/powerpoint/2010/main" val="1036774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5089525" cy="573088"/>
          </a:xfrm>
        </p:spPr>
        <p:txBody>
          <a:bodyPr/>
          <a:lstStyle/>
          <a:p>
            <a:r>
              <a:rPr lang="en-US" dirty="0"/>
              <a:t>Fork Example #5</a:t>
            </a:r>
          </a:p>
        </p:txBody>
      </p:sp>
      <p:sp>
        <p:nvSpPr>
          <p:cNvPr id="49152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3719" y="1219200"/>
            <a:ext cx="7896225" cy="77152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Both parent and child can continue forking</a:t>
            </a:r>
          </a:p>
        </p:txBody>
      </p:sp>
      <p:sp>
        <p:nvSpPr>
          <p:cNvPr id="26" name="Text Box 3"/>
          <p:cNvSpPr txBox="1">
            <a:spLocks noChangeArrowheads="1"/>
          </p:cNvSpPr>
          <p:nvPr/>
        </p:nvSpPr>
        <p:spPr bwMode="auto">
          <a:xfrm>
            <a:off x="833893" y="1828800"/>
            <a:ext cx="3727302" cy="3508653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void fork5()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printf("L0\n");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if (fork() == 0) {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	printf("L1\n");    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	if (fork() == 0) {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	    printf("L2\n");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	    fork();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	}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}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printf("Bye\n");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grpSp>
        <p:nvGrpSpPr>
          <p:cNvPr id="27" name="Group 24"/>
          <p:cNvGrpSpPr>
            <a:grpSpLocks/>
          </p:cNvGrpSpPr>
          <p:nvPr/>
        </p:nvGrpSpPr>
        <p:grpSpPr bwMode="auto">
          <a:xfrm>
            <a:off x="5410200" y="4006850"/>
            <a:ext cx="457200" cy="336550"/>
            <a:chOff x="3408" y="2976"/>
            <a:chExt cx="288" cy="212"/>
          </a:xfrm>
        </p:grpSpPr>
        <p:sp>
          <p:nvSpPr>
            <p:cNvPr id="28" name="Line 6"/>
            <p:cNvSpPr>
              <a:spLocks noChangeShapeType="1"/>
            </p:cNvSpPr>
            <p:nvPr/>
          </p:nvSpPr>
          <p:spPr bwMode="auto">
            <a:xfrm>
              <a:off x="3408" y="3168"/>
              <a:ext cx="2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29" name="Text Box 9"/>
            <p:cNvSpPr txBox="1">
              <a:spLocks noChangeArrowheads="1"/>
            </p:cNvSpPr>
            <p:nvPr/>
          </p:nvSpPr>
          <p:spPr bwMode="auto">
            <a:xfrm>
              <a:off x="3408" y="2976"/>
              <a:ext cx="270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L0</a:t>
              </a:r>
            </a:p>
          </p:txBody>
        </p:sp>
      </p:grpSp>
      <p:grpSp>
        <p:nvGrpSpPr>
          <p:cNvPr id="30" name="Group 28"/>
          <p:cNvGrpSpPr>
            <a:grpSpLocks/>
          </p:cNvGrpSpPr>
          <p:nvPr/>
        </p:nvGrpSpPr>
        <p:grpSpPr bwMode="auto">
          <a:xfrm>
            <a:off x="5867400" y="3625850"/>
            <a:ext cx="627063" cy="717550"/>
            <a:chOff x="3696" y="2736"/>
            <a:chExt cx="395" cy="452"/>
          </a:xfrm>
        </p:grpSpPr>
        <p:sp>
          <p:nvSpPr>
            <p:cNvPr id="31" name="Text Box 8"/>
            <p:cNvSpPr txBox="1">
              <a:spLocks noChangeArrowheads="1"/>
            </p:cNvSpPr>
            <p:nvPr/>
          </p:nvSpPr>
          <p:spPr bwMode="auto">
            <a:xfrm>
              <a:off x="3744" y="2976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Bye</a:t>
              </a:r>
            </a:p>
          </p:txBody>
        </p:sp>
        <p:sp>
          <p:nvSpPr>
            <p:cNvPr id="32" name="Line 7"/>
            <p:cNvSpPr>
              <a:spLocks noChangeShapeType="1"/>
            </p:cNvSpPr>
            <p:nvPr/>
          </p:nvSpPr>
          <p:spPr bwMode="auto">
            <a:xfrm flipV="1">
              <a:off x="3696" y="2928"/>
              <a:ext cx="0" cy="2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33" name="Line 10"/>
            <p:cNvSpPr>
              <a:spLocks noChangeShapeType="1"/>
            </p:cNvSpPr>
            <p:nvPr/>
          </p:nvSpPr>
          <p:spPr bwMode="auto">
            <a:xfrm>
              <a:off x="3696" y="2928"/>
              <a:ext cx="2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34" name="Text Box 13"/>
            <p:cNvSpPr txBox="1">
              <a:spLocks noChangeArrowheads="1"/>
            </p:cNvSpPr>
            <p:nvPr/>
          </p:nvSpPr>
          <p:spPr bwMode="auto">
            <a:xfrm>
              <a:off x="3696" y="2736"/>
              <a:ext cx="270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L1</a:t>
              </a:r>
            </a:p>
          </p:txBody>
        </p:sp>
        <p:sp>
          <p:nvSpPr>
            <p:cNvPr id="35" name="Line 21"/>
            <p:cNvSpPr>
              <a:spLocks noChangeShapeType="1"/>
            </p:cNvSpPr>
            <p:nvPr/>
          </p:nvSpPr>
          <p:spPr bwMode="auto">
            <a:xfrm>
              <a:off x="3696" y="3168"/>
              <a:ext cx="2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36" name="Group 27"/>
          <p:cNvGrpSpPr>
            <a:grpSpLocks/>
          </p:cNvGrpSpPr>
          <p:nvPr/>
        </p:nvGrpSpPr>
        <p:grpSpPr bwMode="auto">
          <a:xfrm>
            <a:off x="6781800" y="2863850"/>
            <a:ext cx="627063" cy="717550"/>
            <a:chOff x="4272" y="2256"/>
            <a:chExt cx="395" cy="452"/>
          </a:xfrm>
        </p:grpSpPr>
        <p:sp>
          <p:nvSpPr>
            <p:cNvPr id="37" name="Line 15"/>
            <p:cNvSpPr>
              <a:spLocks noChangeShapeType="1"/>
            </p:cNvSpPr>
            <p:nvPr/>
          </p:nvSpPr>
          <p:spPr bwMode="auto">
            <a:xfrm flipV="1">
              <a:off x="4272" y="2448"/>
              <a:ext cx="0" cy="2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38" name="Text Box 16"/>
            <p:cNvSpPr txBox="1">
              <a:spLocks noChangeArrowheads="1"/>
            </p:cNvSpPr>
            <p:nvPr/>
          </p:nvSpPr>
          <p:spPr bwMode="auto">
            <a:xfrm>
              <a:off x="4320" y="2496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Bye</a:t>
              </a:r>
            </a:p>
          </p:txBody>
        </p:sp>
        <p:sp>
          <p:nvSpPr>
            <p:cNvPr id="39" name="Line 18"/>
            <p:cNvSpPr>
              <a:spLocks noChangeShapeType="1"/>
            </p:cNvSpPr>
            <p:nvPr/>
          </p:nvSpPr>
          <p:spPr bwMode="auto">
            <a:xfrm>
              <a:off x="4272" y="2448"/>
              <a:ext cx="33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40" name="Text Box 19"/>
            <p:cNvSpPr txBox="1">
              <a:spLocks noChangeArrowheads="1"/>
            </p:cNvSpPr>
            <p:nvPr/>
          </p:nvSpPr>
          <p:spPr bwMode="auto">
            <a:xfrm>
              <a:off x="4309" y="2256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Bye</a:t>
              </a:r>
            </a:p>
          </p:txBody>
        </p:sp>
        <p:sp>
          <p:nvSpPr>
            <p:cNvPr id="41" name="Line 22"/>
            <p:cNvSpPr>
              <a:spLocks noChangeShapeType="1"/>
            </p:cNvSpPr>
            <p:nvPr/>
          </p:nvSpPr>
          <p:spPr bwMode="auto">
            <a:xfrm>
              <a:off x="4272" y="2688"/>
              <a:ext cx="33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42" name="Group 26"/>
          <p:cNvGrpSpPr>
            <a:grpSpLocks/>
          </p:cNvGrpSpPr>
          <p:nvPr/>
        </p:nvGrpSpPr>
        <p:grpSpPr bwMode="auto">
          <a:xfrm>
            <a:off x="6324600" y="3244850"/>
            <a:ext cx="627063" cy="717550"/>
            <a:chOff x="3984" y="2496"/>
            <a:chExt cx="395" cy="452"/>
          </a:xfrm>
        </p:grpSpPr>
        <p:sp>
          <p:nvSpPr>
            <p:cNvPr id="43" name="Line 11"/>
            <p:cNvSpPr>
              <a:spLocks noChangeShapeType="1"/>
            </p:cNvSpPr>
            <p:nvPr/>
          </p:nvSpPr>
          <p:spPr bwMode="auto">
            <a:xfrm flipV="1">
              <a:off x="3984" y="2688"/>
              <a:ext cx="0" cy="2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44" name="Text Box 12"/>
            <p:cNvSpPr txBox="1">
              <a:spLocks noChangeArrowheads="1"/>
            </p:cNvSpPr>
            <p:nvPr/>
          </p:nvSpPr>
          <p:spPr bwMode="auto">
            <a:xfrm>
              <a:off x="4032" y="2736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Bye</a:t>
              </a:r>
            </a:p>
          </p:txBody>
        </p:sp>
        <p:sp>
          <p:nvSpPr>
            <p:cNvPr id="45" name="Line 14"/>
            <p:cNvSpPr>
              <a:spLocks noChangeShapeType="1"/>
            </p:cNvSpPr>
            <p:nvPr/>
          </p:nvSpPr>
          <p:spPr bwMode="auto">
            <a:xfrm>
              <a:off x="3984" y="2688"/>
              <a:ext cx="2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46" name="Text Box 17"/>
            <p:cNvSpPr txBox="1">
              <a:spLocks noChangeArrowheads="1"/>
            </p:cNvSpPr>
            <p:nvPr/>
          </p:nvSpPr>
          <p:spPr bwMode="auto">
            <a:xfrm>
              <a:off x="3984" y="2496"/>
              <a:ext cx="270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L2</a:t>
              </a:r>
            </a:p>
          </p:txBody>
        </p:sp>
        <p:sp>
          <p:nvSpPr>
            <p:cNvPr id="47" name="Line 23"/>
            <p:cNvSpPr>
              <a:spLocks noChangeShapeType="1"/>
            </p:cNvSpPr>
            <p:nvPr/>
          </p:nvSpPr>
          <p:spPr bwMode="auto">
            <a:xfrm>
              <a:off x="3984" y="2928"/>
              <a:ext cx="33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48" name="TextBox 47"/>
          <p:cNvSpPr txBox="1"/>
          <p:nvPr/>
        </p:nvSpPr>
        <p:spPr>
          <a:xfrm>
            <a:off x="609600" y="5754469"/>
            <a:ext cx="78200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latin typeface="Calibri" pitchFamily="34" charset="0"/>
                <a:hlinkClick r:id="rId3"/>
              </a:rPr>
              <a:t>http://csapp.cs.cmu.edu/public/waside/waside-graphs.pdf</a:t>
            </a:r>
            <a:endParaRPr lang="en-US" sz="1800" b="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Provides useful further information about the topological sort of nodes in graph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25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2"/>
            <a:ext cx="8305800" cy="573088"/>
          </a:xfrm>
        </p:spPr>
        <p:txBody>
          <a:bodyPr/>
          <a:lstStyle/>
          <a:p>
            <a:r>
              <a:rPr lang="en-US" dirty="0"/>
              <a:t>More Signal Handler Funkiness</a:t>
            </a:r>
          </a:p>
        </p:txBody>
      </p:sp>
      <p:sp>
        <p:nvSpPr>
          <p:cNvPr id="565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305800" cy="5105400"/>
          </a:xfrm>
        </p:spPr>
        <p:txBody>
          <a:bodyPr/>
          <a:lstStyle/>
          <a:p>
            <a:r>
              <a:rPr lang="en-US" dirty="0"/>
              <a:t>Signal arrival during long system calls (say a </a:t>
            </a:r>
            <a:r>
              <a:rPr lang="en-US" dirty="0">
                <a:latin typeface="Courier New" pitchFamily="49" charset="0"/>
              </a:rPr>
              <a:t>read</a:t>
            </a:r>
            <a:r>
              <a:rPr lang="en-US" dirty="0"/>
              <a:t>)</a:t>
            </a:r>
          </a:p>
          <a:p>
            <a:r>
              <a:rPr lang="en-US" dirty="0"/>
              <a:t>Signal handler interrupts </a:t>
            </a:r>
            <a:r>
              <a:rPr lang="en-US" dirty="0">
                <a:latin typeface="Courier New" pitchFamily="49" charset="0"/>
              </a:rPr>
              <a:t>read</a:t>
            </a:r>
            <a:r>
              <a:rPr lang="en-US" dirty="0"/>
              <a:t> call</a:t>
            </a:r>
          </a:p>
          <a:p>
            <a:pPr lvl="1"/>
            <a:r>
              <a:rPr lang="en-US" dirty="0"/>
              <a:t>Linux: upon return from signal handler, the </a:t>
            </a:r>
            <a:r>
              <a:rPr lang="en-US" b="1" dirty="0">
                <a:latin typeface="Courier New" pitchFamily="49" charset="0"/>
              </a:rPr>
              <a:t>read</a:t>
            </a:r>
            <a:r>
              <a:rPr lang="en-US" dirty="0"/>
              <a:t> call is restarted automatically</a:t>
            </a:r>
          </a:p>
          <a:p>
            <a:pPr lvl="1"/>
            <a:r>
              <a:rPr lang="en-US" dirty="0"/>
              <a:t>Some other flavors of Unix can cause the </a:t>
            </a:r>
            <a:r>
              <a:rPr lang="en-US" b="1" dirty="0">
                <a:latin typeface="Courier New" pitchFamily="49" charset="0"/>
              </a:rPr>
              <a:t>read </a:t>
            </a:r>
            <a:r>
              <a:rPr lang="en-US" dirty="0"/>
              <a:t>call to fail with an </a:t>
            </a:r>
            <a:r>
              <a:rPr lang="en-US" b="1" dirty="0">
                <a:latin typeface="Courier New" pitchFamily="49" charset="0"/>
              </a:rPr>
              <a:t>EINTER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/>
              <a:t>error number (</a:t>
            </a:r>
            <a:r>
              <a:rPr lang="en-US" b="1" dirty="0" err="1">
                <a:latin typeface="Courier New" pitchFamily="49" charset="0"/>
              </a:rPr>
              <a:t>errno</a:t>
            </a:r>
            <a:r>
              <a:rPr lang="en-US" dirty="0"/>
              <a:t>)</a:t>
            </a:r>
            <a:br>
              <a:rPr lang="en-US" dirty="0"/>
            </a:br>
            <a:r>
              <a:rPr lang="en-US" dirty="0"/>
              <a:t>in this case, the application program can restart the slow system call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Subtle differences like these complicate the writing of portable code that uses signals</a:t>
            </a:r>
          </a:p>
          <a:p>
            <a:pPr lvl="1"/>
            <a:r>
              <a:rPr lang="en-US" dirty="0"/>
              <a:t>Consult your textbook for details</a:t>
            </a:r>
          </a:p>
        </p:txBody>
      </p:sp>
    </p:spTree>
    <p:extLst>
      <p:ext uri="{BB962C8B-B14F-4D97-AF65-F5344CB8AC3E}">
        <p14:creationId xmlns:p14="http://schemas.microsoft.com/office/powerpoint/2010/main" val="243893626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28625"/>
            <a:ext cx="8382000" cy="1095375"/>
          </a:xfrm>
        </p:spPr>
        <p:txBody>
          <a:bodyPr/>
          <a:lstStyle/>
          <a:p>
            <a:pPr marL="0" indent="0"/>
            <a:r>
              <a:rPr lang="en-US" dirty="0"/>
              <a:t>A Program That Reacts to</a:t>
            </a:r>
            <a:br>
              <a:rPr lang="en-US" dirty="0"/>
            </a:br>
            <a:r>
              <a:rPr lang="en-US" dirty="0"/>
              <a:t>Externally Generated Events (Ctrl-c)</a:t>
            </a:r>
          </a:p>
        </p:txBody>
      </p:sp>
      <p:sp>
        <p:nvSpPr>
          <p:cNvPr id="527363" name="Rectangle 3"/>
          <p:cNvSpPr>
            <a:spLocks noChangeArrowheads="1"/>
          </p:cNvSpPr>
          <p:nvPr/>
        </p:nvSpPr>
        <p:spPr bwMode="auto">
          <a:xfrm>
            <a:off x="555625" y="1736725"/>
            <a:ext cx="8065028" cy="4524316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#include &lt;</a:t>
            </a:r>
            <a:r>
              <a:rPr lang="en-US" sz="1600" b="1" dirty="0" err="1">
                <a:latin typeface="Courier New" pitchFamily="49" charset="0"/>
              </a:rPr>
              <a:t>stdlib.h</a:t>
            </a:r>
            <a:r>
              <a:rPr lang="en-US" sz="1600" b="1" dirty="0">
                <a:latin typeface="Courier New" pitchFamily="49" charset="0"/>
              </a:rPr>
              <a:t>&gt;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#include &lt;</a:t>
            </a:r>
            <a:r>
              <a:rPr lang="en-US" sz="1600" b="1" dirty="0" err="1">
                <a:latin typeface="Courier New" pitchFamily="49" charset="0"/>
              </a:rPr>
              <a:t>stdio.h</a:t>
            </a:r>
            <a:r>
              <a:rPr lang="en-US" sz="1600" b="1" dirty="0">
                <a:latin typeface="Courier New" pitchFamily="49" charset="0"/>
              </a:rPr>
              <a:t>&gt;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#include &lt;</a:t>
            </a:r>
            <a:r>
              <a:rPr lang="en-US" sz="1600" b="1" dirty="0" err="1">
                <a:latin typeface="Courier New" pitchFamily="49" charset="0"/>
              </a:rPr>
              <a:t>signal.h</a:t>
            </a:r>
            <a:r>
              <a:rPr lang="en-US" sz="1600" b="1" dirty="0">
                <a:latin typeface="Courier New" pitchFamily="49" charset="0"/>
              </a:rPr>
              <a:t>&gt; </a:t>
            </a:r>
          </a:p>
          <a:p>
            <a:pPr algn="l">
              <a:lnSpc>
                <a:spcPct val="100000"/>
              </a:lnSpc>
            </a:pPr>
            <a:endParaRPr lang="en-US" sz="1600" b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void handler(</a:t>
            </a:r>
            <a:r>
              <a:rPr lang="en-US" sz="1600" b="1" dirty="0" err="1">
                <a:latin typeface="Courier New" pitchFamily="49" charset="0"/>
              </a:rPr>
              <a:t>int</a:t>
            </a:r>
            <a:r>
              <a:rPr lang="en-US" sz="1600" b="1" dirty="0">
                <a:latin typeface="Courier New" pitchFamily="49" charset="0"/>
              </a:rPr>
              <a:t> sig) {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</a:t>
            </a:r>
            <a:r>
              <a:rPr lang="en-US" sz="1600" b="1" dirty="0" err="1">
                <a:latin typeface="Courier New" pitchFamily="49" charset="0"/>
              </a:rPr>
              <a:t>safe_printf("You</a:t>
            </a:r>
            <a:r>
              <a:rPr lang="en-US" sz="1600" b="1" dirty="0">
                <a:latin typeface="Courier New" pitchFamily="49" charset="0"/>
              </a:rPr>
              <a:t> think hitting ctrl-c will stop the bomb?\n");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sleep(2);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</a:t>
            </a:r>
            <a:r>
              <a:rPr lang="en-US" sz="1600" b="1" dirty="0" err="1">
                <a:latin typeface="Courier New" pitchFamily="49" charset="0"/>
              </a:rPr>
              <a:t>safe_printf("Well</a:t>
            </a:r>
            <a:r>
              <a:rPr lang="en-US" sz="1600" b="1" dirty="0">
                <a:latin typeface="Courier New" pitchFamily="49" charset="0"/>
              </a:rPr>
              <a:t>...");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sleep(1);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</a:t>
            </a:r>
            <a:r>
              <a:rPr lang="en-US" sz="1600" b="1" dirty="0" err="1">
                <a:latin typeface="Courier New" pitchFamily="49" charset="0"/>
              </a:rPr>
              <a:t>printf</a:t>
            </a:r>
            <a:r>
              <a:rPr lang="en-US" sz="1600" b="1" dirty="0">
                <a:latin typeface="Courier New" pitchFamily="49" charset="0"/>
              </a:rPr>
              <a:t>("OK\n");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exit(0);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}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main() {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signal(SIGINT, handler); </a:t>
            </a:r>
            <a:r>
              <a:rPr lang="en-US" sz="1600" b="1" dirty="0">
                <a:solidFill>
                  <a:srgbClr val="990000"/>
                </a:solidFill>
                <a:latin typeface="Courier New" pitchFamily="49" charset="0"/>
              </a:rPr>
              <a:t>/* installs </a:t>
            </a:r>
            <a:r>
              <a:rPr lang="en-US" sz="1600" b="1" dirty="0" err="1">
                <a:solidFill>
                  <a:srgbClr val="990000"/>
                </a:solidFill>
                <a:latin typeface="Courier New" pitchFamily="49" charset="0"/>
              </a:rPr>
              <a:t>ctl</a:t>
            </a:r>
            <a:r>
              <a:rPr lang="en-US" sz="1600" b="1" dirty="0">
                <a:solidFill>
                  <a:srgbClr val="990000"/>
                </a:solidFill>
                <a:latin typeface="Courier New" pitchFamily="49" charset="0"/>
              </a:rPr>
              <a:t>-c handler */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while(1) {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}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}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68648" y="6172200"/>
            <a:ext cx="11315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external.c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495800" y="3581400"/>
            <a:ext cx="4572000" cy="1569660"/>
          </a:xfrm>
          <a:prstGeom prst="rect">
            <a:avLst/>
          </a:prstGeom>
          <a:solidFill>
            <a:srgbClr val="E0E0E0"/>
          </a:solidFill>
        </p:spPr>
        <p:txBody>
          <a:bodyPr>
            <a:spAutoFit/>
          </a:bodyPr>
          <a:lstStyle/>
          <a:p>
            <a:r>
              <a:rPr lang="en-US" sz="1600" dirty="0" err="1">
                <a:latin typeface="Courier New"/>
                <a:cs typeface="Courier New"/>
              </a:rPr>
              <a:t>linux</a:t>
            </a:r>
            <a:r>
              <a:rPr lang="en-US" sz="1600" dirty="0">
                <a:latin typeface="Courier New"/>
                <a:cs typeface="Courier New"/>
              </a:rPr>
              <a:t>&gt; ./external</a:t>
            </a:r>
          </a:p>
          <a:p>
            <a:r>
              <a:rPr lang="en-US" sz="1600" dirty="0">
                <a:latin typeface="Courier New"/>
                <a:cs typeface="Courier New"/>
              </a:rPr>
              <a:t>&lt;ctrl-</a:t>
            </a:r>
            <a:r>
              <a:rPr lang="en-US" sz="1600" dirty="0" err="1">
                <a:latin typeface="Courier New"/>
                <a:cs typeface="Courier New"/>
              </a:rPr>
              <a:t>c</a:t>
            </a:r>
            <a:r>
              <a:rPr lang="en-US" sz="1600" dirty="0">
                <a:latin typeface="Courier New"/>
                <a:cs typeface="Courier New"/>
              </a:rPr>
              <a:t>&gt;</a:t>
            </a:r>
          </a:p>
          <a:p>
            <a:r>
              <a:rPr lang="en-US" sz="1600" dirty="0">
                <a:latin typeface="Courier New"/>
                <a:cs typeface="Courier New"/>
              </a:rPr>
              <a:t>You think hitting ctrl-</a:t>
            </a:r>
            <a:r>
              <a:rPr lang="en-US" sz="1600" dirty="0" err="1">
                <a:latin typeface="Courier New"/>
                <a:cs typeface="Courier New"/>
              </a:rPr>
              <a:t>c</a:t>
            </a:r>
            <a:r>
              <a:rPr lang="en-US" sz="1600" dirty="0">
                <a:latin typeface="Courier New"/>
                <a:cs typeface="Courier New"/>
              </a:rPr>
              <a:t> will stop the bomb?</a:t>
            </a:r>
          </a:p>
          <a:p>
            <a:r>
              <a:rPr lang="en-US" sz="1600" dirty="0">
                <a:latin typeface="Courier New"/>
                <a:cs typeface="Courier New"/>
              </a:rPr>
              <a:t>Well...OK</a:t>
            </a:r>
          </a:p>
          <a:p>
            <a:r>
              <a:rPr lang="en-US" sz="1600" dirty="0" err="1">
                <a:latin typeface="Courier New"/>
                <a:cs typeface="Courier New"/>
              </a:rPr>
              <a:t>linux</a:t>
            </a:r>
            <a:r>
              <a:rPr lang="en-US" sz="1600" dirty="0">
                <a:latin typeface="Courier New"/>
                <a:cs typeface="Courier New"/>
              </a:rPr>
              <a:t>&gt; </a:t>
            </a:r>
          </a:p>
        </p:txBody>
      </p:sp>
    </p:spTree>
    <p:extLst>
      <p:ext uri="{BB962C8B-B14F-4D97-AF65-F5344CB8AC3E}">
        <p14:creationId xmlns:p14="http://schemas.microsoft.com/office/powerpoint/2010/main" val="3613325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38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6827"/>
            <a:ext cx="8458200" cy="1095375"/>
          </a:xfrm>
        </p:spPr>
        <p:txBody>
          <a:bodyPr/>
          <a:lstStyle/>
          <a:p>
            <a:pPr marL="0" indent="0"/>
            <a:r>
              <a:rPr lang="en-US" dirty="0"/>
              <a:t>A Program That Reacts to Internally Generated Events</a:t>
            </a:r>
          </a:p>
        </p:txBody>
      </p:sp>
      <p:sp>
        <p:nvSpPr>
          <p:cNvPr id="528387" name="Rectangle 3"/>
          <p:cNvSpPr>
            <a:spLocks noChangeArrowheads="1"/>
          </p:cNvSpPr>
          <p:nvPr/>
        </p:nvSpPr>
        <p:spPr bwMode="auto">
          <a:xfrm>
            <a:off x="480796" y="1752600"/>
            <a:ext cx="3509194" cy="4031873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#include &lt;</a:t>
            </a:r>
            <a:r>
              <a:rPr lang="en-US" sz="1600" b="1" dirty="0" err="1">
                <a:latin typeface="Courier New" pitchFamily="49" charset="0"/>
              </a:rPr>
              <a:t>stdio.h</a:t>
            </a:r>
            <a:r>
              <a:rPr lang="en-US" sz="1600" b="1" dirty="0">
                <a:latin typeface="Courier New" pitchFamily="49" charset="0"/>
              </a:rPr>
              <a:t>&gt;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#include &lt;</a:t>
            </a:r>
            <a:r>
              <a:rPr lang="en-US" sz="1600" b="1" dirty="0" err="1">
                <a:latin typeface="Courier New" pitchFamily="49" charset="0"/>
              </a:rPr>
              <a:t>signal.h</a:t>
            </a:r>
            <a:r>
              <a:rPr lang="en-US" sz="1600" b="1" dirty="0">
                <a:latin typeface="Courier New" pitchFamily="49" charset="0"/>
              </a:rPr>
              <a:t>&gt;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</a:t>
            </a:r>
          </a:p>
          <a:p>
            <a:pPr algn="l">
              <a:lnSpc>
                <a:spcPct val="100000"/>
              </a:lnSpc>
            </a:pPr>
            <a:r>
              <a:rPr lang="en-US" sz="1600" b="1" dirty="0" err="1">
                <a:latin typeface="Courier New" pitchFamily="49" charset="0"/>
              </a:rPr>
              <a:t>int</a:t>
            </a:r>
            <a:r>
              <a:rPr lang="en-US" sz="1600" b="1" dirty="0">
                <a:latin typeface="Courier New" pitchFamily="49" charset="0"/>
              </a:rPr>
              <a:t> beeps = 0;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solidFill>
                  <a:srgbClr val="990000"/>
                </a:solidFill>
                <a:latin typeface="Courier New" pitchFamily="49" charset="0"/>
              </a:rPr>
              <a:t>/* SIGALRM handler */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void handler(</a:t>
            </a:r>
            <a:r>
              <a:rPr lang="en-US" sz="1600" b="1" dirty="0" err="1">
                <a:latin typeface="Courier New" pitchFamily="49" charset="0"/>
              </a:rPr>
              <a:t>int</a:t>
            </a:r>
            <a:r>
              <a:rPr lang="en-US" sz="1600" b="1" dirty="0">
                <a:latin typeface="Courier New" pitchFamily="49" charset="0"/>
              </a:rPr>
              <a:t> sig) {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</a:t>
            </a:r>
            <a:r>
              <a:rPr lang="en-US" sz="1600" b="1" dirty="0" err="1">
                <a:latin typeface="Courier New" pitchFamily="49" charset="0"/>
              </a:rPr>
              <a:t>safe_printf("BEEP\n</a:t>
            </a:r>
            <a:r>
              <a:rPr lang="en-US" sz="1600" b="1" dirty="0">
                <a:latin typeface="Courier New" pitchFamily="49" charset="0"/>
              </a:rPr>
              <a:t>");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if (++beeps &lt; 5)  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 alarm(1);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else {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 </a:t>
            </a:r>
            <a:r>
              <a:rPr lang="en-US" sz="1600" b="1" dirty="0" err="1">
                <a:latin typeface="Courier New" pitchFamily="49" charset="0"/>
              </a:rPr>
              <a:t>safe_printf("BOOM!\n</a:t>
            </a:r>
            <a:r>
              <a:rPr lang="en-US" sz="1600" b="1" dirty="0">
                <a:latin typeface="Courier New" pitchFamily="49" charset="0"/>
              </a:rPr>
              <a:t>");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 exit(0);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}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} </a:t>
            </a:r>
          </a:p>
        </p:txBody>
      </p:sp>
      <p:sp>
        <p:nvSpPr>
          <p:cNvPr id="528388" name="Rectangle 4"/>
          <p:cNvSpPr>
            <a:spLocks noChangeArrowheads="1"/>
          </p:cNvSpPr>
          <p:nvPr/>
        </p:nvSpPr>
        <p:spPr bwMode="auto">
          <a:xfrm>
            <a:off x="4633912" y="1752600"/>
            <a:ext cx="3976688" cy="2295525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main() {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signal(SIGALRM, handler); 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alarm(1); </a:t>
            </a:r>
            <a:r>
              <a:rPr lang="en-US" sz="1600" b="1" dirty="0">
                <a:solidFill>
                  <a:srgbClr val="990000"/>
                </a:solidFill>
                <a:latin typeface="Courier New" pitchFamily="49" charset="0"/>
              </a:rPr>
              <a:t>/* send SIGALRM in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solidFill>
                  <a:srgbClr val="990000"/>
                </a:solidFill>
                <a:latin typeface="Courier New" pitchFamily="49" charset="0"/>
              </a:rPr>
              <a:t>               1 second */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while (1) {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 </a:t>
            </a:r>
            <a:r>
              <a:rPr lang="en-US" sz="1600" b="1" dirty="0">
                <a:solidFill>
                  <a:srgbClr val="990000"/>
                </a:solidFill>
                <a:latin typeface="Courier New" pitchFamily="49" charset="0"/>
              </a:rPr>
              <a:t>/* handler returns here */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}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} </a:t>
            </a:r>
          </a:p>
        </p:txBody>
      </p:sp>
      <p:sp>
        <p:nvSpPr>
          <p:cNvPr id="528389" name="Rectangle 5"/>
          <p:cNvSpPr>
            <a:spLocks noChangeArrowheads="1"/>
          </p:cNvSpPr>
          <p:nvPr/>
        </p:nvSpPr>
        <p:spPr bwMode="auto">
          <a:xfrm>
            <a:off x="4657725" y="4276725"/>
            <a:ext cx="2277887" cy="2062103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b="1" dirty="0" err="1">
                <a:latin typeface="Courier New" pitchFamily="49" charset="0"/>
              </a:rPr>
              <a:t>linux</a:t>
            </a:r>
            <a:r>
              <a:rPr lang="en-US" sz="1600" b="1" dirty="0">
                <a:latin typeface="Courier New" pitchFamily="49" charset="0"/>
              </a:rPr>
              <a:t>&gt; </a:t>
            </a:r>
            <a:r>
              <a:rPr lang="en-US" sz="1600" dirty="0">
                <a:latin typeface="Courier New" pitchFamily="49" charset="0"/>
              </a:rPr>
              <a:t>./internal</a:t>
            </a:r>
            <a:r>
              <a:rPr lang="en-US" sz="1600" b="1" dirty="0">
                <a:latin typeface="Courier New" pitchFamily="49" charset="0"/>
              </a:rPr>
              <a:t>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BEEP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BEEP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BEEP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BEEP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BEEP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BOOM!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bass&gt;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1000" y="5726668"/>
            <a:ext cx="10913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internal.c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5783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8389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Async</a:t>
            </a:r>
            <a:r>
              <a:rPr lang="en-US" dirty="0"/>
              <a:t>-Signal-Safety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442325" cy="2066925"/>
          </a:xfrm>
        </p:spPr>
        <p:txBody>
          <a:bodyPr/>
          <a:lstStyle/>
          <a:p>
            <a:r>
              <a:rPr lang="en-US" dirty="0">
                <a:latin typeface="Calibri"/>
                <a:cs typeface="Calibri"/>
              </a:rPr>
              <a:t>Function is </a:t>
            </a:r>
            <a:r>
              <a:rPr lang="en-US" i="1" dirty="0" err="1">
                <a:solidFill>
                  <a:srgbClr val="990000"/>
                </a:solidFill>
                <a:latin typeface="Calibri"/>
                <a:cs typeface="Calibri"/>
              </a:rPr>
              <a:t>async</a:t>
            </a:r>
            <a:r>
              <a:rPr lang="en-US" i="1" dirty="0">
                <a:solidFill>
                  <a:srgbClr val="990000"/>
                </a:solidFill>
                <a:latin typeface="Calibri"/>
                <a:cs typeface="Calibri"/>
              </a:rPr>
              <a:t>-signal-safe </a:t>
            </a:r>
            <a:r>
              <a:rPr lang="en-US" dirty="0">
                <a:latin typeface="Calibri"/>
                <a:cs typeface="Calibri"/>
              </a:rPr>
              <a:t>if either reentrant (all variables stored on stack frame, CS:APP2e 12.7.2) or non-interruptible by signals.</a:t>
            </a:r>
          </a:p>
          <a:p>
            <a:r>
              <a:rPr lang="en-US" dirty="0" err="1">
                <a:latin typeface="Calibri"/>
                <a:cs typeface="Calibri"/>
              </a:rPr>
              <a:t>Posix</a:t>
            </a:r>
            <a:r>
              <a:rPr lang="en-US" dirty="0">
                <a:latin typeface="Calibri"/>
                <a:cs typeface="Calibri"/>
              </a:rPr>
              <a:t> guarantees 117 functions to be </a:t>
            </a:r>
            <a:r>
              <a:rPr lang="en-US" dirty="0" err="1">
                <a:latin typeface="Calibri"/>
                <a:cs typeface="Calibri"/>
              </a:rPr>
              <a:t>async</a:t>
            </a:r>
            <a:r>
              <a:rPr lang="en-US" dirty="0">
                <a:latin typeface="Calibri"/>
                <a:cs typeface="Calibri"/>
              </a:rPr>
              <a:t>-signal-safe</a:t>
            </a:r>
          </a:p>
          <a:p>
            <a:pPr lvl="1"/>
            <a:r>
              <a:rPr lang="en-US" b="1" dirty="0">
                <a:latin typeface="Courier New"/>
                <a:cs typeface="Courier New"/>
              </a:rPr>
              <a:t>write</a:t>
            </a:r>
            <a:r>
              <a:rPr lang="en-US" dirty="0">
                <a:latin typeface="Calibri"/>
                <a:cs typeface="Calibri"/>
              </a:rPr>
              <a:t> is on the list, </a:t>
            </a:r>
            <a:r>
              <a:rPr lang="en-US" b="1" dirty="0" err="1">
                <a:latin typeface="Courier New"/>
                <a:cs typeface="Courier New"/>
              </a:rPr>
              <a:t>printf</a:t>
            </a:r>
            <a:r>
              <a:rPr lang="en-US" dirty="0">
                <a:latin typeface="Courier New"/>
                <a:cs typeface="Courier New"/>
              </a:rPr>
              <a:t> i</a:t>
            </a:r>
            <a:r>
              <a:rPr lang="en-US" dirty="0">
                <a:latin typeface="Calibri"/>
                <a:cs typeface="Calibri"/>
              </a:rPr>
              <a:t>s not</a:t>
            </a:r>
          </a:p>
          <a:p>
            <a:r>
              <a:rPr lang="en-US" dirty="0">
                <a:latin typeface="Calibri"/>
                <a:cs typeface="Calibri"/>
              </a:rPr>
              <a:t>One solution: </a:t>
            </a:r>
            <a:r>
              <a:rPr lang="en-US" dirty="0" err="1">
                <a:latin typeface="Calibri"/>
                <a:cs typeface="Calibri"/>
              </a:rPr>
              <a:t>async</a:t>
            </a:r>
            <a:r>
              <a:rPr lang="en-US" dirty="0">
                <a:latin typeface="Calibri"/>
                <a:cs typeface="Calibri"/>
              </a:rPr>
              <a:t>-signal-safe wrapper for </a:t>
            </a:r>
            <a:r>
              <a:rPr lang="en-US" dirty="0" err="1">
                <a:latin typeface="Courier New"/>
                <a:cs typeface="Courier New"/>
              </a:rPr>
              <a:t>printf</a:t>
            </a:r>
            <a:r>
              <a:rPr lang="en-US" dirty="0">
                <a:latin typeface="Courier New"/>
                <a:cs typeface="Courier New"/>
              </a:rPr>
              <a:t>:</a:t>
            </a:r>
          </a:p>
        </p:txBody>
      </p:sp>
      <p:sp>
        <p:nvSpPr>
          <p:cNvPr id="4" name="Rectangle 3"/>
          <p:cNvSpPr/>
          <p:nvPr/>
        </p:nvSpPr>
        <p:spPr>
          <a:xfrm>
            <a:off x="152400" y="4168676"/>
            <a:ext cx="8915400" cy="2308324"/>
          </a:xfrm>
          <a:prstGeom prst="rect">
            <a:avLst/>
          </a:prstGeom>
          <a:solidFill>
            <a:srgbClr val="F6F5BD"/>
          </a:solidFill>
          <a:ln w="12700" cmpd="sng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600" dirty="0">
                <a:latin typeface="Courier New"/>
                <a:cs typeface="Courier New"/>
              </a:rPr>
              <a:t>void </a:t>
            </a:r>
            <a:r>
              <a:rPr lang="en-US" sz="1600" dirty="0" err="1">
                <a:latin typeface="Courier New"/>
                <a:cs typeface="Courier New"/>
              </a:rPr>
              <a:t>safe_printf(const</a:t>
            </a:r>
            <a:r>
              <a:rPr lang="en-US" sz="1600" dirty="0">
                <a:latin typeface="Courier New"/>
                <a:cs typeface="Courier New"/>
              </a:rPr>
              <a:t> char *format, ...) {</a:t>
            </a:r>
          </a:p>
          <a:p>
            <a:r>
              <a:rPr lang="en-US" sz="1600" dirty="0">
                <a:latin typeface="Courier New"/>
                <a:cs typeface="Courier New"/>
              </a:rPr>
              <a:t>    char </a:t>
            </a:r>
            <a:r>
              <a:rPr lang="en-US" sz="1600" dirty="0" err="1">
                <a:latin typeface="Courier New"/>
                <a:cs typeface="Courier New"/>
              </a:rPr>
              <a:t>buf[MAXS</a:t>
            </a:r>
            <a:r>
              <a:rPr lang="en-US" sz="1600" dirty="0">
                <a:latin typeface="Courier New"/>
                <a:cs typeface="Courier New"/>
              </a:rPr>
              <a:t>];</a:t>
            </a:r>
          </a:p>
          <a:p>
            <a:r>
              <a:rPr lang="en-US" sz="1600" dirty="0">
                <a:latin typeface="Courier New"/>
                <a:cs typeface="Courier New"/>
              </a:rPr>
              <a:t>    </a:t>
            </a:r>
            <a:r>
              <a:rPr lang="en-US" sz="1600" dirty="0" err="1">
                <a:latin typeface="Courier New"/>
                <a:cs typeface="Courier New"/>
              </a:rPr>
              <a:t>va_list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latin typeface="Courier New"/>
                <a:cs typeface="Courier New"/>
              </a:rPr>
              <a:t>args</a:t>
            </a:r>
            <a:r>
              <a:rPr lang="en-US" sz="1600" dirty="0">
                <a:latin typeface="Courier New"/>
                <a:cs typeface="Courier New"/>
              </a:rPr>
              <a:t>;</a:t>
            </a:r>
          </a:p>
          <a:p>
            <a:endParaRPr lang="en-US" sz="1600" dirty="0">
              <a:latin typeface="Courier New"/>
              <a:cs typeface="Courier New"/>
            </a:endParaRPr>
          </a:p>
          <a:p>
            <a:r>
              <a:rPr lang="en-US" sz="1600" dirty="0">
                <a:latin typeface="Courier New"/>
                <a:cs typeface="Courier New"/>
              </a:rPr>
              <a:t>    </a:t>
            </a:r>
            <a:r>
              <a:rPr lang="en-US" sz="1600" dirty="0" err="1">
                <a:latin typeface="Courier New"/>
                <a:cs typeface="Courier New"/>
              </a:rPr>
              <a:t>va_start(args</a:t>
            </a:r>
            <a:r>
              <a:rPr lang="en-US" sz="1600" dirty="0">
                <a:latin typeface="Courier New"/>
                <a:cs typeface="Courier New"/>
              </a:rPr>
              <a:t>, format);                     </a:t>
            </a:r>
            <a:r>
              <a:rPr lang="en-US" sz="1600" dirty="0">
                <a:solidFill>
                  <a:srgbClr val="990000"/>
                </a:solidFill>
                <a:latin typeface="Courier New"/>
                <a:cs typeface="Courier New"/>
              </a:rPr>
              <a:t>/* reentrant */</a:t>
            </a:r>
          </a:p>
          <a:p>
            <a:r>
              <a:rPr lang="en-US" sz="1600" dirty="0">
                <a:latin typeface="Courier New"/>
                <a:cs typeface="Courier New"/>
              </a:rPr>
              <a:t>    </a:t>
            </a:r>
            <a:r>
              <a:rPr lang="en-US" sz="1600" dirty="0" err="1">
                <a:latin typeface="Courier New"/>
                <a:cs typeface="Courier New"/>
              </a:rPr>
              <a:t>vsnprintf(buf</a:t>
            </a:r>
            <a:r>
              <a:rPr lang="en-US" sz="1600" dirty="0">
                <a:latin typeface="Courier New"/>
                <a:cs typeface="Courier New"/>
              </a:rPr>
              <a:t>, </a:t>
            </a:r>
            <a:r>
              <a:rPr lang="en-US" sz="1600" dirty="0" err="1">
                <a:latin typeface="Courier New"/>
                <a:cs typeface="Courier New"/>
              </a:rPr>
              <a:t>sizeof(buf</a:t>
            </a:r>
            <a:r>
              <a:rPr lang="en-US" sz="1600" dirty="0">
                <a:latin typeface="Courier New"/>
                <a:cs typeface="Courier New"/>
              </a:rPr>
              <a:t>), format, </a:t>
            </a:r>
            <a:r>
              <a:rPr lang="en-US" sz="1600" dirty="0" err="1">
                <a:latin typeface="Courier New"/>
                <a:cs typeface="Courier New"/>
              </a:rPr>
              <a:t>args</a:t>
            </a:r>
            <a:r>
              <a:rPr lang="en-US" sz="1600" dirty="0">
                <a:latin typeface="Courier New"/>
                <a:cs typeface="Courier New"/>
              </a:rPr>
              <a:t>);  </a:t>
            </a:r>
            <a:r>
              <a:rPr lang="en-US" sz="1600" dirty="0">
                <a:solidFill>
                  <a:srgbClr val="990000"/>
                </a:solidFill>
                <a:latin typeface="Courier New"/>
                <a:cs typeface="Courier New"/>
              </a:rPr>
              <a:t>/* reentrant */</a:t>
            </a:r>
          </a:p>
          <a:p>
            <a:r>
              <a:rPr lang="en-US" sz="1600" dirty="0">
                <a:latin typeface="Courier New"/>
                <a:cs typeface="Courier New"/>
              </a:rPr>
              <a:t>    </a:t>
            </a:r>
            <a:r>
              <a:rPr lang="en-US" sz="1600" dirty="0" err="1">
                <a:latin typeface="Courier New"/>
                <a:cs typeface="Courier New"/>
              </a:rPr>
              <a:t>va_end(args</a:t>
            </a:r>
            <a:r>
              <a:rPr lang="en-US" sz="1600" dirty="0">
                <a:latin typeface="Courier New"/>
                <a:cs typeface="Courier New"/>
              </a:rPr>
              <a:t>);                               </a:t>
            </a:r>
            <a:r>
              <a:rPr lang="en-US" sz="1600" dirty="0">
                <a:solidFill>
                  <a:srgbClr val="990000"/>
                </a:solidFill>
                <a:latin typeface="Courier New"/>
                <a:cs typeface="Courier New"/>
              </a:rPr>
              <a:t>/* reentrant */</a:t>
            </a:r>
          </a:p>
          <a:p>
            <a:r>
              <a:rPr lang="en-US" sz="1600" dirty="0">
                <a:latin typeface="Courier New"/>
                <a:cs typeface="Courier New"/>
              </a:rPr>
              <a:t>    write(1, </a:t>
            </a:r>
            <a:r>
              <a:rPr lang="en-US" sz="1600" dirty="0" err="1">
                <a:latin typeface="Courier New"/>
                <a:cs typeface="Courier New"/>
              </a:rPr>
              <a:t>buf</a:t>
            </a:r>
            <a:r>
              <a:rPr lang="en-US" sz="1600" dirty="0">
                <a:latin typeface="Courier New"/>
                <a:cs typeface="Courier New"/>
              </a:rPr>
              <a:t>, </a:t>
            </a:r>
            <a:r>
              <a:rPr lang="en-US" sz="1600" dirty="0" err="1">
                <a:latin typeface="Courier New"/>
                <a:cs typeface="Courier New"/>
              </a:rPr>
              <a:t>strlen(buf</a:t>
            </a:r>
            <a:r>
              <a:rPr lang="en-US" sz="1600" dirty="0">
                <a:latin typeface="Courier New"/>
                <a:cs typeface="Courier New"/>
              </a:rPr>
              <a:t>));                 </a:t>
            </a:r>
            <a:r>
              <a:rPr lang="en-US" sz="1600" dirty="0">
                <a:solidFill>
                  <a:srgbClr val="990000"/>
                </a:solidFill>
                <a:latin typeface="Courier New"/>
                <a:cs typeface="Courier New"/>
              </a:rPr>
              <a:t>/* </a:t>
            </a:r>
            <a:r>
              <a:rPr lang="en-US" sz="1600" dirty="0" err="1">
                <a:solidFill>
                  <a:srgbClr val="990000"/>
                </a:solidFill>
                <a:latin typeface="Courier New"/>
                <a:cs typeface="Courier New"/>
              </a:rPr>
              <a:t>async</a:t>
            </a:r>
            <a:r>
              <a:rPr lang="en-US" sz="1600" dirty="0">
                <a:solidFill>
                  <a:srgbClr val="990000"/>
                </a:solidFill>
                <a:latin typeface="Courier New"/>
                <a:cs typeface="Courier New"/>
              </a:rPr>
              <a:t>-signal-safe */</a:t>
            </a:r>
          </a:p>
          <a:p>
            <a:r>
              <a:rPr lang="en-US" sz="1600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2400" y="6412468"/>
            <a:ext cx="13782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safe_printf.c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074605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93713"/>
            <a:ext cx="2209800" cy="573087"/>
          </a:xfrm>
        </p:spPr>
        <p:txBody>
          <a:bodyPr/>
          <a:lstStyle/>
          <a:p>
            <a:r>
              <a:rPr lang="en-US"/>
              <a:t>Summary</a:t>
            </a:r>
          </a:p>
        </p:txBody>
      </p:sp>
      <p:sp>
        <p:nvSpPr>
          <p:cNvPr id="535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00150"/>
            <a:ext cx="7896225" cy="4972050"/>
          </a:xfrm>
        </p:spPr>
        <p:txBody>
          <a:bodyPr/>
          <a:lstStyle/>
          <a:p>
            <a:r>
              <a:rPr lang="en-US" dirty="0"/>
              <a:t>Signals provide process-level exception handling</a:t>
            </a:r>
          </a:p>
          <a:p>
            <a:pPr lvl="1"/>
            <a:r>
              <a:rPr lang="en-US" dirty="0"/>
              <a:t>Can generate from user programs</a:t>
            </a:r>
            <a:endParaRPr lang="en-US" dirty="0">
              <a:latin typeface="Courier New" pitchFamily="49" charset="0"/>
            </a:endParaRPr>
          </a:p>
          <a:p>
            <a:pPr lvl="1"/>
            <a:r>
              <a:rPr lang="en-US" dirty="0"/>
              <a:t>Can define effect by declaring signal handler</a:t>
            </a:r>
          </a:p>
          <a:p>
            <a:r>
              <a:rPr lang="en-US" dirty="0"/>
              <a:t>Some caveats</a:t>
            </a:r>
          </a:p>
          <a:p>
            <a:pPr lvl="1"/>
            <a:r>
              <a:rPr lang="en-US" dirty="0"/>
              <a:t>Very high overhead</a:t>
            </a:r>
          </a:p>
          <a:p>
            <a:pPr lvl="2"/>
            <a:r>
              <a:rPr lang="en-US" dirty="0"/>
              <a:t>&gt;10,000 clock cycles</a:t>
            </a:r>
          </a:p>
          <a:p>
            <a:pPr lvl="2"/>
            <a:r>
              <a:rPr lang="en-US" dirty="0"/>
              <a:t>Only use for exceptional conditions</a:t>
            </a:r>
          </a:p>
          <a:p>
            <a:pPr lvl="1"/>
            <a:r>
              <a:rPr lang="en-US" dirty="0"/>
              <a:t>Don’t have queues</a:t>
            </a:r>
          </a:p>
          <a:p>
            <a:pPr lvl="2"/>
            <a:r>
              <a:rPr lang="en-US" dirty="0"/>
              <a:t>Just one bit for each pending signal type</a:t>
            </a:r>
          </a:p>
          <a:p>
            <a:r>
              <a:rPr lang="en-US" dirty="0"/>
              <a:t>Nonlocal jumps provide exceptional control flow within process</a:t>
            </a:r>
          </a:p>
          <a:p>
            <a:pPr lvl="1"/>
            <a:r>
              <a:rPr lang="en-US" dirty="0"/>
              <a:t>Within constraints of stack discipline </a:t>
            </a:r>
          </a:p>
        </p:txBody>
      </p:sp>
    </p:spTree>
    <p:extLst>
      <p:ext uri="{BB962C8B-B14F-4D97-AF65-F5344CB8AC3E}">
        <p14:creationId xmlns:p14="http://schemas.microsoft.com/office/powerpoint/2010/main" val="29799962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618" name="Rectangle 2"/>
          <p:cNvSpPr>
            <a:spLocks noGrp="1" noChangeArrowheads="1"/>
          </p:cNvSpPr>
          <p:nvPr>
            <p:ph type="title"/>
          </p:nvPr>
        </p:nvSpPr>
        <p:spPr>
          <a:xfrm>
            <a:off x="410259" y="457200"/>
            <a:ext cx="6619875" cy="573088"/>
          </a:xfrm>
        </p:spPr>
        <p:txBody>
          <a:bodyPr/>
          <a:lstStyle/>
          <a:p>
            <a:r>
              <a:rPr lang="en-US">
                <a:latin typeface="Courier New" pitchFamily="49" charset="0"/>
              </a:rPr>
              <a:t>exit</a:t>
            </a:r>
            <a:r>
              <a:rPr lang="en-US"/>
              <a:t>: Ending a process</a:t>
            </a:r>
          </a:p>
        </p:txBody>
      </p:sp>
      <p:sp>
        <p:nvSpPr>
          <p:cNvPr id="495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4766" y="1143000"/>
            <a:ext cx="8255000" cy="1752600"/>
          </a:xfrm>
        </p:spPr>
        <p:txBody>
          <a:bodyPr/>
          <a:lstStyle/>
          <a:p>
            <a:r>
              <a:rPr lang="en-US" dirty="0">
                <a:latin typeface="Courier New" pitchFamily="49" charset="0"/>
              </a:rPr>
              <a:t>void exit(</a:t>
            </a:r>
            <a:r>
              <a:rPr lang="en-US" dirty="0" err="1">
                <a:latin typeface="Courier New" pitchFamily="49" charset="0"/>
              </a:rPr>
              <a:t>int</a:t>
            </a:r>
            <a:r>
              <a:rPr lang="en-US" dirty="0">
                <a:latin typeface="Courier New" pitchFamily="49" charset="0"/>
              </a:rPr>
              <a:t> status)</a:t>
            </a:r>
            <a:endParaRPr lang="en-US" dirty="0"/>
          </a:p>
          <a:p>
            <a:pPr lvl="1"/>
            <a:r>
              <a:rPr lang="en-US" dirty="0"/>
              <a:t>exits a process</a:t>
            </a:r>
          </a:p>
          <a:p>
            <a:pPr lvl="2"/>
            <a:r>
              <a:rPr lang="en-US" dirty="0"/>
              <a:t>Normally return with status 0</a:t>
            </a:r>
          </a:p>
          <a:p>
            <a:pPr lvl="1"/>
            <a:r>
              <a:rPr lang="en-US" b="1" dirty="0" err="1">
                <a:latin typeface="Courier New" pitchFamily="49" charset="0"/>
              </a:rPr>
              <a:t>atexit</a:t>
            </a:r>
            <a:r>
              <a:rPr lang="en-US" b="1" dirty="0">
                <a:latin typeface="Courier New" pitchFamily="49" charset="0"/>
              </a:rPr>
              <a:t>()</a:t>
            </a:r>
            <a:r>
              <a:rPr lang="en-US" b="1" dirty="0"/>
              <a:t> </a:t>
            </a:r>
            <a:r>
              <a:rPr lang="en-US" dirty="0"/>
              <a:t>registers functions to be executed upon exit</a:t>
            </a:r>
          </a:p>
        </p:txBody>
      </p:sp>
      <p:sp>
        <p:nvSpPr>
          <p:cNvPr id="495620" name="Text Box 4"/>
          <p:cNvSpPr txBox="1">
            <a:spLocks noChangeArrowheads="1"/>
          </p:cNvSpPr>
          <p:nvPr/>
        </p:nvSpPr>
        <p:spPr bwMode="auto">
          <a:xfrm>
            <a:off x="990600" y="3113544"/>
            <a:ext cx="3906839" cy="2677656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void cleanup(void) {</a:t>
            </a:r>
          </a:p>
          <a:p>
            <a:r>
              <a:rPr lang="en-US" sz="1800" dirty="0">
                <a:latin typeface="Courier New" pitchFamily="49" charset="0"/>
              </a:rPr>
              <a:t>   printf("cleaning up\n");</a:t>
            </a:r>
          </a:p>
          <a:p>
            <a:r>
              <a:rPr lang="en-US" sz="1800" dirty="0">
                <a:latin typeface="Courier New" pitchFamily="49" charset="0"/>
              </a:rPr>
              <a:t>}</a:t>
            </a:r>
          </a:p>
          <a:p>
            <a:endParaRPr lang="en-US" sz="1800" dirty="0">
              <a:latin typeface="Courier New" pitchFamily="49" charset="0"/>
            </a:endParaRPr>
          </a:p>
          <a:p>
            <a:r>
              <a:rPr lang="en-US" sz="1800" dirty="0">
                <a:latin typeface="Courier New" pitchFamily="49" charset="0"/>
              </a:rPr>
              <a:t>void fork6() {</a:t>
            </a:r>
          </a:p>
          <a:p>
            <a:r>
              <a:rPr lang="en-US" sz="1800" dirty="0">
                <a:latin typeface="Courier New" pitchFamily="49" charset="0"/>
              </a:rPr>
              <a:t>   atexit(cleanup);</a:t>
            </a:r>
          </a:p>
          <a:p>
            <a:r>
              <a:rPr lang="en-US" sz="1800" dirty="0">
                <a:latin typeface="Courier New" pitchFamily="49" charset="0"/>
              </a:rPr>
              <a:t>   fork();</a:t>
            </a:r>
          </a:p>
          <a:p>
            <a:r>
              <a:rPr lang="en-US" sz="1800" dirty="0">
                <a:latin typeface="Courier New" pitchFamily="49" charset="0"/>
              </a:rPr>
              <a:t>   exit(0);</a:t>
            </a:r>
          </a:p>
          <a:p>
            <a:r>
              <a:rPr lang="en-US" sz="18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71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93712"/>
            <a:ext cx="8305800" cy="573088"/>
          </a:xfrm>
        </p:spPr>
        <p:txBody>
          <a:bodyPr/>
          <a:lstStyle/>
          <a:p>
            <a:r>
              <a:rPr lang="en-US">
                <a:latin typeface="Courier New" pitchFamily="49" charset="0"/>
              </a:rPr>
              <a:t>wait</a:t>
            </a:r>
            <a:r>
              <a:rPr lang="en-US"/>
              <a:t>: Synchronizing with Children</a:t>
            </a:r>
          </a:p>
        </p:txBody>
      </p:sp>
      <p:sp>
        <p:nvSpPr>
          <p:cNvPr id="499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8255000" cy="3124200"/>
          </a:xfrm>
        </p:spPr>
        <p:txBody>
          <a:bodyPr/>
          <a:lstStyle/>
          <a:p>
            <a:r>
              <a:rPr lang="en-US" dirty="0" err="1">
                <a:latin typeface="Courier New" pitchFamily="49" charset="0"/>
              </a:rPr>
              <a:t>int</a:t>
            </a:r>
            <a:r>
              <a:rPr lang="en-US" dirty="0">
                <a:latin typeface="Courier New" pitchFamily="49" charset="0"/>
              </a:rPr>
              <a:t> wait(</a:t>
            </a:r>
            <a:r>
              <a:rPr lang="en-US" dirty="0" err="1">
                <a:latin typeface="Courier New" pitchFamily="49" charset="0"/>
              </a:rPr>
              <a:t>int</a:t>
            </a:r>
            <a:r>
              <a:rPr lang="en-US" dirty="0">
                <a:latin typeface="Courier New" pitchFamily="49" charset="0"/>
              </a:rPr>
              <a:t> *</a:t>
            </a:r>
            <a:r>
              <a:rPr lang="en-US" dirty="0" err="1">
                <a:latin typeface="Courier New" pitchFamily="49" charset="0"/>
              </a:rPr>
              <a:t>child_status</a:t>
            </a:r>
            <a:r>
              <a:rPr lang="en-US" dirty="0">
                <a:latin typeface="Courier New" pitchFamily="49" charset="0"/>
              </a:rPr>
              <a:t>)</a:t>
            </a:r>
            <a:endParaRPr lang="en-US" dirty="0"/>
          </a:p>
          <a:p>
            <a:pPr lvl="1"/>
            <a:r>
              <a:rPr lang="en-US" dirty="0"/>
              <a:t>suspends current process until one of its children terminates</a:t>
            </a:r>
          </a:p>
          <a:p>
            <a:pPr lvl="1"/>
            <a:r>
              <a:rPr lang="en-US" dirty="0"/>
              <a:t>return value is the </a:t>
            </a:r>
            <a:r>
              <a:rPr lang="en-US" b="1" dirty="0" err="1">
                <a:latin typeface="Courier New" pitchFamily="49" charset="0"/>
              </a:rPr>
              <a:t>pid</a:t>
            </a:r>
            <a:r>
              <a:rPr lang="en-US" dirty="0"/>
              <a:t> of the child process that terminated</a:t>
            </a:r>
          </a:p>
          <a:p>
            <a:pPr lvl="1"/>
            <a:r>
              <a:rPr lang="en-US" dirty="0"/>
              <a:t>if </a:t>
            </a:r>
            <a:r>
              <a:rPr lang="en-US" b="1" dirty="0" err="1">
                <a:latin typeface="Courier New" pitchFamily="49" charset="0"/>
              </a:rPr>
              <a:t>child_status</a:t>
            </a:r>
            <a:r>
              <a:rPr lang="en-US" b="1" dirty="0"/>
              <a:t> </a:t>
            </a:r>
            <a:r>
              <a:rPr lang="en-US" b="1" dirty="0">
                <a:latin typeface="Courier New" pitchFamily="49" charset="0"/>
              </a:rPr>
              <a:t>!= NULL</a:t>
            </a:r>
            <a:r>
              <a:rPr lang="en-US" dirty="0"/>
              <a:t>, then the object it points to will be set to  a status indicating why the child process terminated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If the status argument is non-NULL, then </a:t>
            </a:r>
            <a:r>
              <a:rPr lang="en-US" dirty="0" err="1"/>
              <a:t>waitpid</a:t>
            </a:r>
            <a:r>
              <a:rPr lang="en-US" dirty="0"/>
              <a:t> encodes status information about the child that caused the return in the status argument. The </a:t>
            </a:r>
            <a:r>
              <a:rPr lang="en-US" dirty="0" err="1"/>
              <a:t>wait.h</a:t>
            </a:r>
            <a:r>
              <a:rPr lang="en-US" dirty="0"/>
              <a:t> include file defines several macros for interpreting the status argument. Including: </a:t>
            </a:r>
          </a:p>
          <a:p>
            <a:pPr lvl="1"/>
            <a:r>
              <a:rPr lang="en-US" dirty="0"/>
              <a:t>WIFEXITED(status): Returns true if the child terminated normally, via a call to exit or a return. </a:t>
            </a:r>
          </a:p>
          <a:p>
            <a:pPr lvl="1"/>
            <a:r>
              <a:rPr lang="en-US" dirty="0"/>
              <a:t>WEXITSTATUS(status): Returns the exit status of a normally terminated child. This status is only defined if WIFEXITED returned true.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6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urier New" pitchFamily="49" charset="0"/>
              </a:rPr>
              <a:t>wait</a:t>
            </a:r>
            <a:r>
              <a:rPr lang="en-US"/>
              <a:t>: Synchronizing with Children</a:t>
            </a:r>
          </a:p>
        </p:txBody>
      </p:sp>
      <p:sp>
        <p:nvSpPr>
          <p:cNvPr id="506884" name="Text Box 4"/>
          <p:cNvSpPr txBox="1">
            <a:spLocks noChangeArrowheads="1"/>
          </p:cNvSpPr>
          <p:nvPr/>
        </p:nvSpPr>
        <p:spPr bwMode="auto">
          <a:xfrm>
            <a:off x="451391" y="1413570"/>
            <a:ext cx="5492209" cy="3539430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void fork9() {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int child_status;  </a:t>
            </a:r>
          </a:p>
          <a:p>
            <a:pPr>
              <a:lnSpc>
                <a:spcPct val="100000"/>
              </a:lnSpc>
            </a:pPr>
            <a:endParaRPr lang="en-US" sz="1600" dirty="0">
              <a:latin typeface="Courier New" pitchFamily="49" charset="0"/>
            </a:endParaRP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if (fork() == 0) {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  printf("</a:t>
            </a:r>
            <a:r>
              <a:rPr lang="en-US" sz="1600" dirty="0">
                <a:solidFill>
                  <a:srgbClr val="800000"/>
                </a:solidFill>
                <a:latin typeface="Courier New" pitchFamily="49" charset="0"/>
              </a:rPr>
              <a:t>HC: hello from child\n</a:t>
            </a:r>
            <a:r>
              <a:rPr lang="en-US" sz="1600" dirty="0">
                <a:latin typeface="Courier New" pitchFamily="49" charset="0"/>
              </a:rPr>
              <a:t>");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}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else {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  printf("HP: hello from parent\n");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  wait(&amp;child_status);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  printf("CT: child has terminated\n");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}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printf("Bye\n");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exit();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506887" name="Line 7"/>
          <p:cNvSpPr>
            <a:spLocks noChangeShapeType="1"/>
          </p:cNvSpPr>
          <p:nvPr/>
        </p:nvSpPr>
        <p:spPr bwMode="auto">
          <a:xfrm>
            <a:off x="6248400" y="3473450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grpSp>
        <p:nvGrpSpPr>
          <p:cNvPr id="2" name="Group 22"/>
          <p:cNvGrpSpPr>
            <a:grpSpLocks/>
          </p:cNvGrpSpPr>
          <p:nvPr/>
        </p:nvGrpSpPr>
        <p:grpSpPr bwMode="auto">
          <a:xfrm>
            <a:off x="6629400" y="2482850"/>
            <a:ext cx="428625" cy="1022350"/>
            <a:chOff x="4224" y="2688"/>
            <a:chExt cx="270" cy="644"/>
          </a:xfrm>
        </p:grpSpPr>
        <p:sp>
          <p:nvSpPr>
            <p:cNvPr id="506886" name="Line 6"/>
            <p:cNvSpPr>
              <a:spLocks noChangeShapeType="1"/>
            </p:cNvSpPr>
            <p:nvPr/>
          </p:nvSpPr>
          <p:spPr bwMode="auto">
            <a:xfrm flipV="1">
              <a:off x="4224" y="2880"/>
              <a:ext cx="0" cy="43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506888" name="Line 8"/>
            <p:cNvSpPr>
              <a:spLocks noChangeShapeType="1"/>
            </p:cNvSpPr>
            <p:nvPr/>
          </p:nvSpPr>
          <p:spPr bwMode="auto">
            <a:xfrm>
              <a:off x="4224" y="2880"/>
              <a:ext cx="24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506889" name="Text Box 9"/>
            <p:cNvSpPr txBox="1">
              <a:spLocks noChangeArrowheads="1"/>
            </p:cNvSpPr>
            <p:nvPr/>
          </p:nvSpPr>
          <p:spPr bwMode="auto">
            <a:xfrm>
              <a:off x="4224" y="3120"/>
              <a:ext cx="270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HP</a:t>
              </a:r>
            </a:p>
          </p:txBody>
        </p:sp>
        <p:sp>
          <p:nvSpPr>
            <p:cNvPr id="506890" name="Text Box 10"/>
            <p:cNvSpPr txBox="1">
              <a:spLocks noChangeArrowheads="1"/>
            </p:cNvSpPr>
            <p:nvPr/>
          </p:nvSpPr>
          <p:spPr bwMode="auto">
            <a:xfrm>
              <a:off x="4224" y="2688"/>
              <a:ext cx="270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 dirty="0">
                  <a:solidFill>
                    <a:srgbClr val="800000"/>
                  </a:solidFill>
                  <a:latin typeface="Courier New" pitchFamily="49" charset="0"/>
                </a:rPr>
                <a:t>HC</a:t>
              </a:r>
            </a:p>
          </p:txBody>
        </p:sp>
        <p:sp>
          <p:nvSpPr>
            <p:cNvPr id="506896" name="Line 16"/>
            <p:cNvSpPr>
              <a:spLocks noChangeShapeType="1"/>
            </p:cNvSpPr>
            <p:nvPr/>
          </p:nvSpPr>
          <p:spPr bwMode="auto">
            <a:xfrm>
              <a:off x="4224" y="3312"/>
              <a:ext cx="24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7010400" y="2482850"/>
            <a:ext cx="550863" cy="990600"/>
            <a:chOff x="4464" y="2688"/>
            <a:chExt cx="347" cy="624"/>
          </a:xfrm>
        </p:grpSpPr>
        <p:sp>
          <p:nvSpPr>
            <p:cNvPr id="506892" name="Text Box 12"/>
            <p:cNvSpPr txBox="1">
              <a:spLocks noChangeArrowheads="1"/>
            </p:cNvSpPr>
            <p:nvPr/>
          </p:nvSpPr>
          <p:spPr bwMode="auto">
            <a:xfrm>
              <a:off x="4464" y="2688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 dirty="0">
                  <a:solidFill>
                    <a:srgbClr val="800000"/>
                  </a:solidFill>
                  <a:latin typeface="Courier New" pitchFamily="49" charset="0"/>
                </a:rPr>
                <a:t>Bye</a:t>
              </a:r>
            </a:p>
          </p:txBody>
        </p:sp>
        <p:sp>
          <p:nvSpPr>
            <p:cNvPr id="506897" name="Line 17"/>
            <p:cNvSpPr>
              <a:spLocks noChangeShapeType="1"/>
            </p:cNvSpPr>
            <p:nvPr/>
          </p:nvSpPr>
          <p:spPr bwMode="auto">
            <a:xfrm>
              <a:off x="4464" y="2880"/>
              <a:ext cx="33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506898" name="Line 18"/>
            <p:cNvSpPr>
              <a:spLocks noChangeShapeType="1"/>
            </p:cNvSpPr>
            <p:nvPr/>
          </p:nvSpPr>
          <p:spPr bwMode="auto">
            <a:xfrm>
              <a:off x="4464" y="3312"/>
              <a:ext cx="33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4" name="Group 24"/>
          <p:cNvGrpSpPr>
            <a:grpSpLocks/>
          </p:cNvGrpSpPr>
          <p:nvPr/>
        </p:nvGrpSpPr>
        <p:grpSpPr bwMode="auto">
          <a:xfrm>
            <a:off x="7543800" y="2787650"/>
            <a:ext cx="381000" cy="685800"/>
            <a:chOff x="4800" y="2880"/>
            <a:chExt cx="240" cy="432"/>
          </a:xfrm>
        </p:grpSpPr>
        <p:sp>
          <p:nvSpPr>
            <p:cNvPr id="506893" name="Line 13"/>
            <p:cNvSpPr>
              <a:spLocks noChangeShapeType="1"/>
            </p:cNvSpPr>
            <p:nvPr/>
          </p:nvSpPr>
          <p:spPr bwMode="auto">
            <a:xfrm>
              <a:off x="4800" y="2880"/>
              <a:ext cx="24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506895" name="Line 15"/>
            <p:cNvSpPr>
              <a:spLocks noChangeShapeType="1"/>
            </p:cNvSpPr>
            <p:nvPr/>
          </p:nvSpPr>
          <p:spPr bwMode="auto">
            <a:xfrm>
              <a:off x="5040" y="2880"/>
              <a:ext cx="0" cy="43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506899" name="Line 19"/>
            <p:cNvSpPr>
              <a:spLocks noChangeShapeType="1"/>
            </p:cNvSpPr>
            <p:nvPr/>
          </p:nvSpPr>
          <p:spPr bwMode="auto">
            <a:xfrm>
              <a:off x="4800" y="3312"/>
              <a:ext cx="24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7924800" y="3168650"/>
            <a:ext cx="428625" cy="336550"/>
            <a:chOff x="5040" y="3120"/>
            <a:chExt cx="270" cy="212"/>
          </a:xfrm>
        </p:grpSpPr>
        <p:sp>
          <p:nvSpPr>
            <p:cNvPr id="506894" name="Text Box 14"/>
            <p:cNvSpPr txBox="1">
              <a:spLocks noChangeArrowheads="1"/>
            </p:cNvSpPr>
            <p:nvPr/>
          </p:nvSpPr>
          <p:spPr bwMode="auto">
            <a:xfrm>
              <a:off x="5040" y="3120"/>
              <a:ext cx="270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CT</a:t>
              </a:r>
            </a:p>
          </p:txBody>
        </p:sp>
        <p:sp>
          <p:nvSpPr>
            <p:cNvPr id="506900" name="Line 20"/>
            <p:cNvSpPr>
              <a:spLocks noChangeShapeType="1"/>
            </p:cNvSpPr>
            <p:nvPr/>
          </p:nvSpPr>
          <p:spPr bwMode="auto">
            <a:xfrm>
              <a:off x="5040" y="3312"/>
              <a:ext cx="24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6" name="Group 26"/>
          <p:cNvGrpSpPr>
            <a:grpSpLocks/>
          </p:cNvGrpSpPr>
          <p:nvPr/>
        </p:nvGrpSpPr>
        <p:grpSpPr bwMode="auto">
          <a:xfrm>
            <a:off x="8305800" y="3168650"/>
            <a:ext cx="550863" cy="336550"/>
            <a:chOff x="5280" y="3120"/>
            <a:chExt cx="347" cy="212"/>
          </a:xfrm>
        </p:grpSpPr>
        <p:sp>
          <p:nvSpPr>
            <p:cNvPr id="506891" name="Text Box 11"/>
            <p:cNvSpPr txBox="1">
              <a:spLocks noChangeArrowheads="1"/>
            </p:cNvSpPr>
            <p:nvPr/>
          </p:nvSpPr>
          <p:spPr bwMode="auto">
            <a:xfrm>
              <a:off x="5280" y="3120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Bye</a:t>
              </a:r>
            </a:p>
          </p:txBody>
        </p:sp>
        <p:sp>
          <p:nvSpPr>
            <p:cNvPr id="506901" name="Line 21"/>
            <p:cNvSpPr>
              <a:spLocks noChangeShapeType="1"/>
            </p:cNvSpPr>
            <p:nvPr/>
          </p:nvSpPr>
          <p:spPr bwMode="auto">
            <a:xfrm>
              <a:off x="5280" y="3312"/>
              <a:ext cx="2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381000" y="5105400"/>
            <a:ext cx="2535257" cy="1477328"/>
          </a:xfrm>
          <a:prstGeom prst="rect">
            <a:avLst/>
          </a:prstGeom>
          <a:solidFill>
            <a:srgbClr val="F1C7C7"/>
          </a:solidFill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800000"/>
                </a:solidFill>
                <a:latin typeface="Calibri" pitchFamily="34" charset="0"/>
              </a:rPr>
              <a:t>HC: Hello from child</a:t>
            </a:r>
          </a:p>
          <a:p>
            <a:r>
              <a:rPr lang="en-US" sz="1800" dirty="0">
                <a:solidFill>
                  <a:srgbClr val="800000"/>
                </a:solidFill>
                <a:latin typeface="Calibri" pitchFamily="34" charset="0"/>
              </a:rPr>
              <a:t>Bye</a:t>
            </a:r>
          </a:p>
          <a:p>
            <a:r>
              <a:rPr lang="en-US" sz="1800" dirty="0">
                <a:latin typeface="Calibri" pitchFamily="34" charset="0"/>
              </a:rPr>
              <a:t>HP: Hello from parent</a:t>
            </a:r>
          </a:p>
          <a:p>
            <a:r>
              <a:rPr lang="en-US" sz="1800" dirty="0">
                <a:latin typeface="Calibri" pitchFamily="34" charset="0"/>
              </a:rPr>
              <a:t>CT: Child has terminated</a:t>
            </a:r>
          </a:p>
          <a:p>
            <a:r>
              <a:rPr lang="en-US" sz="1800" dirty="0">
                <a:latin typeface="Calibri" pitchFamily="34" charset="0"/>
              </a:rPr>
              <a:t>Bye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276600" y="5105400"/>
            <a:ext cx="2535257" cy="1477328"/>
          </a:xfrm>
          <a:prstGeom prst="rect">
            <a:avLst/>
          </a:prstGeom>
          <a:solidFill>
            <a:srgbClr val="F1C7C7"/>
          </a:solidFill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HP: Hello from parent</a:t>
            </a:r>
          </a:p>
          <a:p>
            <a:r>
              <a:rPr lang="en-US" sz="1800" dirty="0">
                <a:solidFill>
                  <a:srgbClr val="800000"/>
                </a:solidFill>
                <a:latin typeface="Calibri" pitchFamily="34" charset="0"/>
              </a:rPr>
              <a:t>HC: Hello from child</a:t>
            </a:r>
          </a:p>
          <a:p>
            <a:r>
              <a:rPr lang="en-US" sz="1800" dirty="0">
                <a:solidFill>
                  <a:srgbClr val="800000"/>
                </a:solidFill>
                <a:latin typeface="Calibri" pitchFamily="34" charset="0"/>
              </a:rPr>
              <a:t>Bye</a:t>
            </a:r>
          </a:p>
          <a:p>
            <a:r>
              <a:rPr lang="en-US" sz="1800" dirty="0">
                <a:latin typeface="Calibri" pitchFamily="34" charset="0"/>
              </a:rPr>
              <a:t>CT: Child has terminated</a:t>
            </a:r>
          </a:p>
          <a:p>
            <a:r>
              <a:rPr lang="en-US" sz="1800" dirty="0">
                <a:latin typeface="Calibri" pitchFamily="34" charset="0"/>
              </a:rPr>
              <a:t>Bye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172200" y="5105400"/>
            <a:ext cx="2535257" cy="1477328"/>
          </a:xfrm>
          <a:prstGeom prst="rect">
            <a:avLst/>
          </a:prstGeom>
          <a:solidFill>
            <a:srgbClr val="F1C7C7"/>
          </a:solidFill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800000"/>
                </a:solidFill>
                <a:latin typeface="Calibri" pitchFamily="34" charset="0"/>
              </a:rPr>
              <a:t>HC: Hello from child</a:t>
            </a:r>
          </a:p>
          <a:p>
            <a:r>
              <a:rPr lang="en-US" sz="1800" dirty="0">
                <a:latin typeface="Calibri" pitchFamily="34" charset="0"/>
              </a:rPr>
              <a:t>HP: Hello from parent</a:t>
            </a:r>
          </a:p>
          <a:p>
            <a:r>
              <a:rPr lang="en-US" sz="1800" dirty="0">
                <a:solidFill>
                  <a:srgbClr val="800000"/>
                </a:solidFill>
                <a:latin typeface="Calibri" pitchFamily="34" charset="0"/>
              </a:rPr>
              <a:t>Bye</a:t>
            </a:r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CT: Child has terminated</a:t>
            </a:r>
          </a:p>
          <a:p>
            <a:r>
              <a:rPr lang="en-US" sz="1800" dirty="0">
                <a:latin typeface="Calibri" pitchFamily="34" charset="0"/>
              </a:rPr>
              <a:t>Bye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6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6887" grpId="0" animBg="1"/>
      <p:bldP spid="7" grpId="0" animBg="1"/>
      <p:bldP spid="26" grpId="0" animBg="1"/>
      <p:bldP spid="2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73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4978400" cy="573088"/>
          </a:xfrm>
        </p:spPr>
        <p:txBody>
          <a:bodyPr/>
          <a:lstStyle/>
          <a:p>
            <a:r>
              <a:rPr lang="en-US">
                <a:latin typeface="Courier New" pitchFamily="49" charset="0"/>
              </a:rPr>
              <a:t>wait()</a:t>
            </a:r>
            <a:r>
              <a:rPr lang="en-US"/>
              <a:t> Example</a:t>
            </a:r>
          </a:p>
        </p:txBody>
      </p:sp>
      <p:sp>
        <p:nvSpPr>
          <p:cNvPr id="500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7578" y="1052512"/>
            <a:ext cx="8307388" cy="1233488"/>
          </a:xfrm>
        </p:spPr>
        <p:txBody>
          <a:bodyPr/>
          <a:lstStyle/>
          <a:p>
            <a:r>
              <a:rPr lang="en-US" sz="2000" b="0" dirty="0"/>
              <a:t>If multiple children completed, will take in arbitrary order</a:t>
            </a:r>
          </a:p>
          <a:p>
            <a:r>
              <a:rPr lang="en-US" sz="2000" b="0" dirty="0"/>
              <a:t>Can use macros WIFEXITED and WEXITSTATUS to get information about exit status</a:t>
            </a:r>
          </a:p>
        </p:txBody>
      </p:sp>
      <p:sp>
        <p:nvSpPr>
          <p:cNvPr id="500740" name="Text Box 4"/>
          <p:cNvSpPr txBox="1">
            <a:spLocks noChangeArrowheads="1"/>
          </p:cNvSpPr>
          <p:nvPr/>
        </p:nvSpPr>
        <p:spPr bwMode="auto">
          <a:xfrm>
            <a:off x="485286" y="2209800"/>
            <a:ext cx="7896714" cy="4278094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void fork10()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  pid_t pid[N];</a:t>
            </a:r>
          </a:p>
          <a:p>
            <a:r>
              <a:rPr lang="en-US" sz="1600" dirty="0">
                <a:latin typeface="Courier New" pitchFamily="49" charset="0"/>
              </a:rPr>
              <a:t>    int i;</a:t>
            </a:r>
          </a:p>
          <a:p>
            <a:r>
              <a:rPr lang="en-US" sz="1600" dirty="0">
                <a:latin typeface="Courier New" pitchFamily="49" charset="0"/>
              </a:rPr>
              <a:t>    int child_status;</a:t>
            </a:r>
          </a:p>
          <a:p>
            <a:r>
              <a:rPr lang="en-US" sz="1600" dirty="0">
                <a:latin typeface="Courier New" pitchFamily="49" charset="0"/>
              </a:rPr>
              <a:t>    for (i = 0; i &lt; N; i++)</a:t>
            </a:r>
          </a:p>
          <a:p>
            <a:r>
              <a:rPr lang="en-US" sz="1600" dirty="0">
                <a:latin typeface="Courier New" pitchFamily="49" charset="0"/>
              </a:rPr>
              <a:t>	if ((pid[i] = fork()) == 0)</a:t>
            </a:r>
          </a:p>
          <a:p>
            <a:r>
              <a:rPr lang="en-US" sz="1600" dirty="0">
                <a:latin typeface="Courier New" pitchFamily="49" charset="0"/>
              </a:rPr>
              <a:t>	    exit(100+i);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Child */</a:t>
            </a:r>
          </a:p>
          <a:p>
            <a:r>
              <a:rPr lang="en-US" sz="1600" dirty="0">
                <a:latin typeface="Courier New" pitchFamily="49" charset="0"/>
              </a:rPr>
              <a:t>    for (i = 0; i &lt; N; i++) {</a:t>
            </a:r>
          </a:p>
          <a:p>
            <a:r>
              <a:rPr lang="en-US" sz="1600" dirty="0">
                <a:latin typeface="Courier New" pitchFamily="49" charset="0"/>
              </a:rPr>
              <a:t>	pid_t wpid = wait(&amp;child_status);</a:t>
            </a:r>
          </a:p>
          <a:p>
            <a:r>
              <a:rPr lang="en-US" sz="1600" dirty="0">
                <a:latin typeface="Courier New" pitchFamily="49" charset="0"/>
              </a:rPr>
              <a:t>	if (WIFEXITED(child_status))</a:t>
            </a:r>
          </a:p>
          <a:p>
            <a:r>
              <a:rPr lang="en-US" sz="1600" dirty="0">
                <a:latin typeface="Courier New" pitchFamily="49" charset="0"/>
              </a:rPr>
              <a:t>	    printf("Child %d terminated with exit status %d\n",</a:t>
            </a:r>
          </a:p>
          <a:p>
            <a:r>
              <a:rPr lang="en-US" sz="1600" dirty="0">
                <a:latin typeface="Courier New" pitchFamily="49" charset="0"/>
              </a:rPr>
              <a:t>		   wpid, WEXITSTATUS(child_status));</a:t>
            </a:r>
          </a:p>
          <a:p>
            <a:r>
              <a:rPr lang="en-US" sz="1600" dirty="0">
                <a:latin typeface="Courier New" pitchFamily="49" charset="0"/>
              </a:rPr>
              <a:t>	else</a:t>
            </a:r>
          </a:p>
          <a:p>
            <a:r>
              <a:rPr lang="en-US" sz="1600" dirty="0">
                <a:latin typeface="Courier New" pitchFamily="49" charset="0"/>
              </a:rPr>
              <a:t>	    printf("Child %d terminated abnormally\n", wpid);</a:t>
            </a:r>
          </a:p>
          <a:p>
            <a:r>
              <a:rPr lang="en-US" sz="1600" dirty="0">
                <a:latin typeface="Courier New" pitchFamily="49" charset="0"/>
              </a:rPr>
              <a:t>    }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62" name="Rectangle 2"/>
          <p:cNvSpPr>
            <a:spLocks noGrp="1" noChangeArrowheads="1"/>
          </p:cNvSpPr>
          <p:nvPr>
            <p:ph type="title"/>
          </p:nvPr>
        </p:nvSpPr>
        <p:spPr>
          <a:xfrm>
            <a:off x="367844" y="304800"/>
            <a:ext cx="8839200" cy="573088"/>
          </a:xfrm>
        </p:spPr>
        <p:txBody>
          <a:bodyPr/>
          <a:lstStyle/>
          <a:p>
            <a:r>
              <a:rPr lang="en-US" sz="3400" dirty="0" err="1">
                <a:latin typeface="Courier New" pitchFamily="49" charset="0"/>
              </a:rPr>
              <a:t>waitpid</a:t>
            </a:r>
            <a:r>
              <a:rPr lang="en-US" sz="3400" dirty="0">
                <a:latin typeface="Courier New" pitchFamily="49" charset="0"/>
              </a:rPr>
              <a:t>()</a:t>
            </a:r>
            <a:r>
              <a:rPr lang="en-US" sz="3400" dirty="0"/>
              <a:t>: Waiting for a Specific Process</a:t>
            </a:r>
            <a:endParaRPr lang="en-US" sz="3400" dirty="0">
              <a:latin typeface="Courier New" pitchFamily="49" charset="0"/>
            </a:endParaRPr>
          </a:p>
        </p:txBody>
      </p:sp>
      <p:sp>
        <p:nvSpPr>
          <p:cNvPr id="501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066800"/>
            <a:ext cx="8307387" cy="1689100"/>
          </a:xfrm>
        </p:spPr>
        <p:txBody>
          <a:bodyPr/>
          <a:lstStyle/>
          <a:p>
            <a:r>
              <a:rPr lang="en-US" dirty="0" err="1">
                <a:latin typeface="Courier New" pitchFamily="49" charset="0"/>
              </a:rPr>
              <a:t>waitpid</a:t>
            </a:r>
            <a:r>
              <a:rPr lang="en-US" dirty="0">
                <a:latin typeface="Courier New" pitchFamily="49" charset="0"/>
              </a:rPr>
              <a:t>(</a:t>
            </a:r>
            <a:r>
              <a:rPr lang="en-US" dirty="0" err="1">
                <a:latin typeface="Courier New" pitchFamily="49" charset="0"/>
              </a:rPr>
              <a:t>pid</a:t>
            </a:r>
            <a:r>
              <a:rPr lang="en-US" dirty="0">
                <a:latin typeface="Courier New" pitchFamily="49" charset="0"/>
              </a:rPr>
              <a:t>, &amp;status, options)</a:t>
            </a:r>
          </a:p>
          <a:p>
            <a:pPr lvl="1"/>
            <a:r>
              <a:rPr lang="en-US" dirty="0"/>
              <a:t>suspends current process until specific process terminates</a:t>
            </a:r>
          </a:p>
          <a:p>
            <a:pPr lvl="1"/>
            <a:r>
              <a:rPr lang="en-US" dirty="0"/>
              <a:t>various options (see textbook)</a:t>
            </a:r>
          </a:p>
        </p:txBody>
      </p:sp>
      <p:sp>
        <p:nvSpPr>
          <p:cNvPr id="501764" name="Text Box 4"/>
          <p:cNvSpPr txBox="1">
            <a:spLocks noChangeArrowheads="1"/>
          </p:cNvSpPr>
          <p:nvPr/>
        </p:nvSpPr>
        <p:spPr bwMode="auto">
          <a:xfrm>
            <a:off x="485286" y="2278250"/>
            <a:ext cx="7896714" cy="4278094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void fork11()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pid_t pid[N];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int i;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int child_status;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for (i = 0; i &lt; N; i++)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if ((pid[i] = fork()) == 0)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    exit(100+i);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Child */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for (</a:t>
            </a:r>
            <a:r>
              <a:rPr lang="en-US" sz="1600" dirty="0" err="1">
                <a:solidFill>
                  <a:srgbClr val="FF0000"/>
                </a:solidFill>
                <a:latin typeface="Courier New" pitchFamily="49" charset="0"/>
              </a:rPr>
              <a:t>i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 = N-1; </a:t>
            </a:r>
            <a:r>
              <a:rPr lang="en-US" sz="1600" dirty="0" err="1">
                <a:solidFill>
                  <a:srgbClr val="FF0000"/>
                </a:solidFill>
                <a:latin typeface="Courier New" pitchFamily="49" charset="0"/>
              </a:rPr>
              <a:t>i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 &gt;= 0; </a:t>
            </a:r>
            <a:r>
              <a:rPr lang="en-US" sz="1600" dirty="0" err="1">
                <a:solidFill>
                  <a:srgbClr val="FF0000"/>
                </a:solidFill>
                <a:latin typeface="Courier New" pitchFamily="49" charset="0"/>
              </a:rPr>
              <a:t>i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--) {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	pid_t wpid = waitpid(pid[i], &amp;child_status, 0);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if (WIFEXITED(child_status))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    printf("Child %d terminated with exit status %d\n",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	   wpid, WEXITSTATUS(child_status));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else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    printf("Child %d terminated abnormally\n", wpid);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}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/>
        </a:defPPr>
      </a:lstStyle>
    </a:spDef>
    <a:ln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/>
        </a:defPPr>
      </a:lstStyle>
    </a:spDef>
    <a:ln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17245</TotalTime>
  <Words>4992</Words>
  <Application>Microsoft Macintosh PowerPoint</Application>
  <PresentationFormat>On-screen Show (4:3)</PresentationFormat>
  <Paragraphs>847</Paragraphs>
  <Slides>44</Slides>
  <Notes>38</Notes>
  <HiddenSlides>2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44</vt:i4>
      </vt:variant>
    </vt:vector>
  </HeadingPairs>
  <TitlesOfParts>
    <vt:vector size="54" baseType="lpstr">
      <vt:lpstr>Arial</vt:lpstr>
      <vt:lpstr>Arial Narrow</vt:lpstr>
      <vt:lpstr>Calibri</vt:lpstr>
      <vt:lpstr>Courier</vt:lpstr>
      <vt:lpstr>Courier New</vt:lpstr>
      <vt:lpstr>Times New Roman</vt:lpstr>
      <vt:lpstr>Wingdings</vt:lpstr>
      <vt:lpstr>Wingdings 2</vt:lpstr>
      <vt:lpstr>template2007</vt:lpstr>
      <vt:lpstr>1_template2007</vt:lpstr>
      <vt:lpstr>EXTRA SLIDES </vt:lpstr>
      <vt:lpstr>Understanding fork</vt:lpstr>
      <vt:lpstr>Fork Example #1</vt:lpstr>
      <vt:lpstr>Fork Example #5</vt:lpstr>
      <vt:lpstr>exit: Ending a process</vt:lpstr>
      <vt:lpstr>wait: Synchronizing with Children</vt:lpstr>
      <vt:lpstr>wait: Synchronizing with Children</vt:lpstr>
      <vt:lpstr>wait() Example</vt:lpstr>
      <vt:lpstr>waitpid(): Waiting for a Specific Process</vt:lpstr>
      <vt:lpstr>execve: Loading and Running Programs</vt:lpstr>
      <vt:lpstr>execve Example</vt:lpstr>
      <vt:lpstr>execve: Loading and Running Programs (64-bit)</vt:lpstr>
      <vt:lpstr>execve: Loading and Running Programs (old 32-bit)</vt:lpstr>
      <vt:lpstr>fork vs. Fork (etc.) Section 8.3</vt:lpstr>
      <vt:lpstr>Today</vt:lpstr>
      <vt:lpstr>The World of Multitasking</vt:lpstr>
      <vt:lpstr>Programmer’s Model of Multitasking</vt:lpstr>
      <vt:lpstr>Fork bomb (from Wikipedia)</vt:lpstr>
      <vt:lpstr>Unix Process Hierarchy</vt:lpstr>
      <vt:lpstr>Shells</vt:lpstr>
      <vt:lpstr>Shell Programs</vt:lpstr>
      <vt:lpstr>Simple Shell eval Function</vt:lpstr>
      <vt:lpstr>Example builtin_command() function</vt:lpstr>
      <vt:lpstr>What Is a “Background Job”?</vt:lpstr>
      <vt:lpstr>Problem with Simple Shell Example</vt:lpstr>
      <vt:lpstr>ECF to the Rescue!</vt:lpstr>
      <vt:lpstr>Summary</vt:lpstr>
      <vt:lpstr>Extra: Signals </vt:lpstr>
      <vt:lpstr>Process Groups</vt:lpstr>
      <vt:lpstr>Sending Signals with /bin/kill Program</vt:lpstr>
      <vt:lpstr>Sending Signals from the Keyboard</vt:lpstr>
      <vt:lpstr>Example of ctrl-c and ctrl-z</vt:lpstr>
      <vt:lpstr>Sending Signals with kill Function</vt:lpstr>
      <vt:lpstr>Receiving Signals</vt:lpstr>
      <vt:lpstr>Installing Signal Handlers</vt:lpstr>
      <vt:lpstr>Signal Handling Example</vt:lpstr>
      <vt:lpstr>Signals Handlers as Concurrent Flows</vt:lpstr>
      <vt:lpstr>Signal Handler Funkiness</vt:lpstr>
      <vt:lpstr>Living With Nonqueuing Signals</vt:lpstr>
      <vt:lpstr>More Signal Handler Funkiness</vt:lpstr>
      <vt:lpstr>A Program That Reacts to Externally Generated Events (Ctrl-c)</vt:lpstr>
      <vt:lpstr>A Program That Reacts to Internally Generated Events</vt:lpstr>
      <vt:lpstr>Async-Signal-Safety </vt:lpstr>
      <vt:lpstr>Summary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Junchen Jiang</cp:lastModifiedBy>
  <cp:revision>929</cp:revision>
  <cp:lastPrinted>1999-09-20T15:19:18Z</cp:lastPrinted>
  <dcterms:created xsi:type="dcterms:W3CDTF">2011-01-05T23:04:21Z</dcterms:created>
  <dcterms:modified xsi:type="dcterms:W3CDTF">2020-05-03T23:23:36Z</dcterms:modified>
</cp:coreProperties>
</file>