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585" r:id="rId2"/>
    <p:sldId id="591" r:id="rId3"/>
    <p:sldId id="594" r:id="rId4"/>
    <p:sldId id="627" r:id="rId5"/>
    <p:sldId id="628" r:id="rId6"/>
    <p:sldId id="592" r:id="rId7"/>
    <p:sldId id="630" r:id="rId8"/>
    <p:sldId id="644" r:id="rId9"/>
    <p:sldId id="595" r:id="rId10"/>
    <p:sldId id="597" r:id="rId11"/>
    <p:sldId id="629" r:id="rId12"/>
    <p:sldId id="598" r:id="rId13"/>
    <p:sldId id="554" r:id="rId14"/>
    <p:sldId id="631" r:id="rId15"/>
    <p:sldId id="599" r:id="rId16"/>
    <p:sldId id="600" r:id="rId17"/>
    <p:sldId id="601" r:id="rId18"/>
    <p:sldId id="602" r:id="rId19"/>
    <p:sldId id="607" r:id="rId20"/>
    <p:sldId id="622" r:id="rId21"/>
    <p:sldId id="608" r:id="rId22"/>
    <p:sldId id="609" r:id="rId23"/>
    <p:sldId id="610" r:id="rId24"/>
    <p:sldId id="642" r:id="rId25"/>
    <p:sldId id="603" r:id="rId26"/>
    <p:sldId id="619" r:id="rId27"/>
    <p:sldId id="561" r:id="rId28"/>
    <p:sldId id="612" r:id="rId29"/>
    <p:sldId id="565" r:id="rId30"/>
    <p:sldId id="570" r:id="rId31"/>
    <p:sldId id="614" r:id="rId32"/>
    <p:sldId id="571" r:id="rId33"/>
    <p:sldId id="617" r:id="rId34"/>
    <p:sldId id="618" r:id="rId35"/>
    <p:sldId id="621" r:id="rId36"/>
    <p:sldId id="624" r:id="rId37"/>
    <p:sldId id="636" r:id="rId38"/>
    <p:sldId id="643" r:id="rId39"/>
    <p:sldId id="632" r:id="rId40"/>
    <p:sldId id="633" r:id="rId41"/>
    <p:sldId id="634" r:id="rId42"/>
    <p:sldId id="635" r:id="rId43"/>
    <p:sldId id="637" r:id="rId44"/>
    <p:sldId id="638" r:id="rId45"/>
    <p:sldId id="639" r:id="rId46"/>
    <p:sldId id="640" r:id="rId47"/>
  </p:sldIdLst>
  <p:sldSz cx="9144000" cy="6858000" type="screen4x3"/>
  <p:notesSz cx="7302500" cy="9586913"/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BD"/>
    <a:srgbClr val="F1C7C7"/>
    <a:srgbClr val="B3B3B3"/>
    <a:srgbClr val="E6E6E6"/>
    <a:srgbClr val="D5F1CF"/>
    <a:srgbClr val="990000"/>
    <a:srgbClr val="D09E00"/>
    <a:srgbClr val="EBAFAF"/>
    <a:srgbClr val="ACE3A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03" autoAdjust="0"/>
    <p:restoredTop sz="98832" autoAdjust="0"/>
  </p:normalViewPr>
  <p:slideViewPr>
    <p:cSldViewPr snapToObjects="1">
      <p:cViewPr varScale="1">
        <p:scale>
          <a:sx n="91" d="100"/>
          <a:sy n="91" d="100"/>
        </p:scale>
        <p:origin x="200" y="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30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86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TIME: good, 2 minutes</a:t>
            </a:r>
            <a:r>
              <a:rPr lang="en-US" baseline="0" dirty="0"/>
              <a:t> free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 of processes: abstraction and protection ………..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24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Notice that, unlike the Unix wait function,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pthread_join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function can only wait for a specific thread to terminate. There is no way to instruct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pthread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_ wait to wait for an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arbitrary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thread to terminate. This can complicate our code by forcing us to use other, less intuitive mechanisms to detect process termination. Indeed, Stevens argues convincingly that this is a bug in the specification [109].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complex !!!!!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76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</a:t>
            </a:r>
            <a:r>
              <a:rPr lang="en-US" baseline="0" dirty="0"/>
              <a:t> we use </a:t>
            </a:r>
            <a:r>
              <a:rPr lang="en-US" baseline="0" dirty="0" err="1"/>
              <a:t>Malloc</a:t>
            </a:r>
            <a:r>
              <a:rPr lang="en-US" baseline="0" dirty="0"/>
              <a:t>?</a:t>
            </a:r>
          </a:p>
          <a:p>
            <a:r>
              <a:rPr lang="en-US" baseline="0" dirty="0"/>
              <a:t>-- To avoid use of stack</a:t>
            </a:r>
          </a:p>
          <a:p>
            <a:endParaRPr lang="en-US" baseline="0" dirty="0"/>
          </a:p>
          <a:p>
            <a:r>
              <a:rPr lang="en-US" baseline="0" dirty="0"/>
              <a:t>We will discuss the passing of pointer of </a:t>
            </a:r>
            <a:r>
              <a:rPr lang="en-US" baseline="0" dirty="0" err="1"/>
              <a:t>connfdp</a:t>
            </a:r>
            <a:r>
              <a:rPr lang="en-US" baseline="0" dirty="0"/>
              <a:t> soon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</a:t>
            </a:r>
            <a:r>
              <a:rPr lang="en-US" baseline="0" dirty="0"/>
              <a:t>: </a:t>
            </a:r>
            <a:r>
              <a:rPr lang="en-US" dirty="0"/>
              <a:t>00:05 </a:t>
            </a:r>
          </a:p>
          <a:p>
            <a:r>
              <a:rPr lang="en-US" dirty="0"/>
              <a:t>(go slow,</a:t>
            </a:r>
            <a:r>
              <a:rPr lang="en-US" baseline="0" dirty="0"/>
              <a:t> 15 minutes left)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86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an echo is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49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Implication: Sally (</a:t>
            </a:r>
            <a:r>
              <a:rPr lang="en-US" dirty="0" err="1"/>
              <a:t>connfd</a:t>
            </a:r>
            <a:r>
              <a:rPr lang="en-US" baseline="0" dirty="0"/>
              <a:t> 5) will see John’s password … the webserver returns data that belongs to Gordon’s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316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baseline="0" dirty="0"/>
              <a:t> approach is limited because only pass an integer.</a:t>
            </a:r>
          </a:p>
          <a:p>
            <a:r>
              <a:rPr lang="en-US" baseline="0" dirty="0"/>
              <a:t>Passing by pointer is more powerful.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67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fork?  …. Echo if</a:t>
            </a:r>
            <a:r>
              <a:rPr lang="en-US" baseline="0" dirty="0"/>
              <a:t> TCP is a blocking operation ……..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23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76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SKIP …….. FYI ONLY ….. !!!!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there is a fork … two file</a:t>
            </a:r>
            <a:r>
              <a:rPr lang="en-US" baseline="0" dirty="0"/>
              <a:t> descriptor table is created …. </a:t>
            </a:r>
          </a:p>
          <a:p>
            <a:r>
              <a:rPr lang="en-US" baseline="0" dirty="0"/>
              <a:t>How many file descriptor or open file structure is created?  Just one !!!!!!</a:t>
            </a:r>
            <a:endParaRPr lang="en-US" dirty="0"/>
          </a:p>
          <a:p>
            <a:r>
              <a:rPr lang="en-US" baseline="0" dirty="0"/>
              <a:t>Reference count is taken</a:t>
            </a:r>
          </a:p>
          <a:p>
            <a:endParaRPr lang="en-US" baseline="0" dirty="0"/>
          </a:p>
          <a:p>
            <a:r>
              <a:rPr lang="en-US" baseline="0" dirty="0"/>
              <a:t>Memory leak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74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Runs out of file descriptor … memory leak 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51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Runs out of file descriptor … memory leak 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51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solidFill>
                <a:srgbClr val="8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Concurrent programming with</a:t>
            </a:r>
            <a:br>
              <a:rPr lang="en-US" dirty="0"/>
            </a:br>
            <a:r>
              <a:rPr lang="en-US" dirty="0"/>
              <a:t>Processes and Threads</a:t>
            </a:r>
            <a:br>
              <a:rPr lang="en-US" dirty="0"/>
            </a:br>
            <a:br>
              <a:rPr lang="en-US" dirty="0"/>
            </a:br>
            <a:r>
              <a:rPr lang="en-US" sz="2400" b="0" dirty="0"/>
              <a:t>CMSC 15400: Introduction to Computer Systems	</a:t>
            </a:r>
            <a:br>
              <a:rPr lang="en-US" sz="2400" b="0" dirty="0"/>
            </a:br>
            <a:r>
              <a:rPr lang="en-US" sz="2400" b="0" dirty="0"/>
              <a:t>Sections 12.1-12.3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7678738" cy="1752600"/>
          </a:xfrm>
        </p:spPr>
        <p:txBody>
          <a:bodyPr/>
          <a:lstStyle/>
          <a:p>
            <a:r>
              <a:rPr lang="en-US" sz="2400" b="1" dirty="0"/>
              <a:t>Instructor:</a:t>
            </a:r>
            <a:r>
              <a:rPr lang="en-US" sz="2400" dirty="0"/>
              <a:t> </a:t>
            </a:r>
          </a:p>
          <a:p>
            <a:r>
              <a:rPr lang="en-US" sz="2400" dirty="0"/>
              <a:t>Haryadi Gunawi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FC4F3D-0F14-9645-976F-032F21080858}"/>
              </a:ext>
            </a:extLst>
          </p:cNvPr>
          <p:cNvSpPr txBox="1"/>
          <p:nvPr/>
        </p:nvSpPr>
        <p:spPr>
          <a:xfrm>
            <a:off x="3810000" y="5365932"/>
            <a:ext cx="4419600" cy="1214735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Remind students to read Section 11.4 (socket interface) before Lecture “sy1”</a:t>
            </a:r>
          </a:p>
        </p:txBody>
      </p:sp>
    </p:spTree>
    <p:extLst>
      <p:ext uri="{BB962C8B-B14F-4D97-AF65-F5344CB8AC3E}">
        <p14:creationId xmlns:p14="http://schemas.microsoft.com/office/powerpoint/2010/main" val="25858605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</a:t>
            </a:r>
          </a:p>
        </p:txBody>
      </p:sp>
      <p:sp>
        <p:nvSpPr>
          <p:cNvPr id="64" name="Content Placeholder 63"/>
          <p:cNvSpPr>
            <a:spLocks noGrp="1"/>
          </p:cNvSpPr>
          <p:nvPr>
            <p:ph idx="1"/>
          </p:nvPr>
        </p:nvSpPr>
        <p:spPr>
          <a:xfrm>
            <a:off x="396876" y="1362075"/>
            <a:ext cx="3237864" cy="497205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If parent forgets to close (</a:t>
            </a:r>
            <a:r>
              <a:rPr lang="en-US" dirty="0" err="1">
                <a:solidFill>
                  <a:srgbClr val="FF0000"/>
                </a:solidFill>
              </a:rPr>
              <a:t>connfd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/>
              <a:t>What will happen after thousands of new connections</a:t>
            </a:r>
            <a:r>
              <a:rPr lang="en-US" dirty="0">
                <a:solidFill>
                  <a:srgbClr val="FF0000"/>
                </a:solidFill>
              </a:rPr>
              <a:t>? …</a:t>
            </a:r>
          </a:p>
          <a:p>
            <a:endParaRPr lang="en-US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966391" y="722850"/>
            <a:ext cx="1726780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200" dirty="0">
                <a:latin typeface="Calibri" pitchFamily="34" charset="0"/>
              </a:rPr>
              <a:t>[one table per process]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572740" y="584351"/>
            <a:ext cx="175420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Open file table /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FD structures </a:t>
            </a:r>
          </a:p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[shared by all processes]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782703" y="1393262"/>
            <a:ext cx="1177024" cy="1524000"/>
            <a:chOff x="6782703" y="1393262"/>
            <a:chExt cx="1177024" cy="1524000"/>
          </a:xfrm>
        </p:grpSpPr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892927" y="20028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6892927" y="23076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dirty="0" err="1">
                  <a:latin typeface="Courier New" pitchFamily="49" charset="0"/>
                </a:rPr>
                <a:t>Refcnt</a:t>
              </a:r>
              <a:r>
                <a:rPr lang="en-US" sz="1400" dirty="0">
                  <a:latin typeface="Courier New" pitchFamily="49" charset="0"/>
                </a:rPr>
                <a:t>=?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6892927" y="26124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892927" y="16980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>
              <a:off x="6782703" y="1393262"/>
              <a:ext cx="1033055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alibri" pitchFamily="34" charset="0"/>
                </a:rPr>
                <a:t>listenfd</a:t>
              </a:r>
              <a:r>
                <a:rPr lang="en-US" sz="1600" dirty="0">
                  <a:latin typeface="Calibri" pitchFamily="34" charset="0"/>
                </a:rPr>
                <a:t>=3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90941" y="3069662"/>
            <a:ext cx="1554933" cy="1524000"/>
            <a:chOff x="6790941" y="3069662"/>
            <a:chExt cx="1554933" cy="1524000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892927" y="36792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6892927" y="39840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dirty="0" err="1">
                  <a:latin typeface="Courier New" pitchFamily="49" charset="0"/>
                </a:rPr>
                <a:t>Refcnt</a:t>
              </a:r>
              <a:r>
                <a:rPr lang="en-US" sz="1400" dirty="0">
                  <a:latin typeface="Courier New" pitchFamily="49" charset="0"/>
                </a:rPr>
                <a:t>=?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6892927" y="42888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6892927" y="33744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" name="Text Box 41"/>
            <p:cNvSpPr txBox="1">
              <a:spLocks noChangeArrowheads="1"/>
            </p:cNvSpPr>
            <p:nvPr/>
          </p:nvSpPr>
          <p:spPr bwMode="auto">
            <a:xfrm>
              <a:off x="6790941" y="3069662"/>
              <a:ext cx="1554933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solidFill>
                    <a:srgbClr val="008000"/>
                  </a:solidFill>
                  <a:latin typeface="Calibri" pitchFamily="34" charset="0"/>
                </a:rPr>
                <a:t>connfd</a:t>
              </a:r>
              <a:r>
                <a:rPr lang="en-US" sz="1600" dirty="0">
                  <a:solidFill>
                    <a:srgbClr val="008000"/>
                  </a:solidFill>
                  <a:latin typeface="Calibri" pitchFamily="34" charset="0"/>
                </a:rPr>
                <a:t>=4 (John)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22113" y="3145862"/>
            <a:ext cx="1219200" cy="1447800"/>
            <a:chOff x="3922113" y="3145862"/>
            <a:chExt cx="1219200" cy="1447800"/>
          </a:xfrm>
        </p:grpSpPr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4531713" y="3450662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4531713" y="3679262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4531713" y="3907862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4531713" y="4136462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35" name="Rectangle 8"/>
            <p:cNvSpPr>
              <a:spLocks noChangeArrowheads="1"/>
            </p:cNvSpPr>
            <p:nvPr/>
          </p:nvSpPr>
          <p:spPr bwMode="auto">
            <a:xfrm>
              <a:off x="4531713" y="4365062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auto">
            <a:xfrm>
              <a:off x="3922113" y="34506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0</a:t>
              </a:r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3922113" y="36792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1</a:t>
              </a:r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3922113" y="39078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2</a:t>
              </a: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3922113" y="41364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3</a:t>
              </a:r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auto">
            <a:xfrm>
              <a:off x="3922113" y="43650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4</a:t>
              </a:r>
            </a:p>
          </p:txBody>
        </p:sp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4413931" y="3145862"/>
              <a:ext cx="614271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FF6600"/>
                  </a:solidFill>
                  <a:latin typeface="Calibri" pitchFamily="34" charset="0"/>
                </a:rPr>
                <a:t>Child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 bwMode="auto">
          <a:xfrm flipV="1">
            <a:off x="4836513" y="1731816"/>
            <a:ext cx="2056414" cy="2557046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4836513" y="3374462"/>
            <a:ext cx="2073876" cy="1107990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grpSp>
        <p:nvGrpSpPr>
          <p:cNvPr id="49" name="Group 48"/>
          <p:cNvGrpSpPr/>
          <p:nvPr/>
        </p:nvGrpSpPr>
        <p:grpSpPr>
          <a:xfrm>
            <a:off x="3921127" y="1393262"/>
            <a:ext cx="1244479" cy="1692289"/>
            <a:chOff x="3921127" y="1393262"/>
            <a:chExt cx="1244479" cy="1692289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4530727" y="17107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530727" y="19393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530727" y="21679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530727" y="23965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530727" y="26251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921127" y="17107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0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921127" y="19393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1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921127" y="21679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2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921127" y="23965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3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921127" y="26251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4</a:t>
              </a:r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4421748" y="1393262"/>
              <a:ext cx="743858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Parent</a:t>
              </a:r>
            </a:p>
          </p:txBody>
        </p:sp>
        <p:sp>
          <p:nvSpPr>
            <p:cNvPr id="47" name="Rectangle 8"/>
            <p:cNvSpPr>
              <a:spLocks noChangeArrowheads="1"/>
            </p:cNvSpPr>
            <p:nvPr/>
          </p:nvSpPr>
          <p:spPr bwMode="auto">
            <a:xfrm>
              <a:off x="4533327" y="2856951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3923727" y="281654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5</a:t>
              </a:r>
            </a:p>
          </p:txBody>
        </p:sp>
      </p:grp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4852989" y="2723587"/>
            <a:ext cx="2057400" cy="650875"/>
          </a:xfrm>
          <a:prstGeom prst="line">
            <a:avLst/>
          </a:prstGeom>
          <a:noFill/>
          <a:ln w="38100" cmpd="sng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4836513" y="1698060"/>
            <a:ext cx="2056414" cy="8165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" name="Line 27"/>
          <p:cNvSpPr>
            <a:spLocks noChangeShapeType="1"/>
          </p:cNvSpPr>
          <p:nvPr/>
        </p:nvSpPr>
        <p:spPr bwMode="auto">
          <a:xfrm>
            <a:off x="4852989" y="2917262"/>
            <a:ext cx="2057400" cy="2374292"/>
          </a:xfrm>
          <a:prstGeom prst="line">
            <a:avLst/>
          </a:prstGeom>
          <a:noFill/>
          <a:ln w="38100" cmpd="sng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892927" y="4953000"/>
            <a:ext cx="1552729" cy="1524000"/>
            <a:chOff x="6790941" y="3069662"/>
            <a:chExt cx="1552729" cy="1524000"/>
          </a:xfrm>
        </p:grpSpPr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6892927" y="36792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6892927" y="39840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dirty="0" err="1">
                  <a:latin typeface="Courier New" pitchFamily="49" charset="0"/>
                </a:rPr>
                <a:t>Refcnt</a:t>
              </a:r>
              <a:r>
                <a:rPr lang="en-US" sz="1400" dirty="0">
                  <a:latin typeface="Courier New" pitchFamily="49" charset="0"/>
                </a:rPr>
                <a:t>=?</a:t>
              </a: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6892927" y="42888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6892927" y="33744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71" name="Text Box 41"/>
            <p:cNvSpPr txBox="1">
              <a:spLocks noChangeArrowheads="1"/>
            </p:cNvSpPr>
            <p:nvPr/>
          </p:nvSpPr>
          <p:spPr bwMode="auto">
            <a:xfrm>
              <a:off x="6790941" y="3069662"/>
              <a:ext cx="1552729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solidFill>
                    <a:srgbClr val="008000"/>
                  </a:solidFill>
                  <a:latin typeface="Calibri" pitchFamily="34" charset="0"/>
                </a:rPr>
                <a:t>connfd</a:t>
              </a:r>
              <a:r>
                <a:rPr lang="en-US" sz="1600" dirty="0">
                  <a:solidFill>
                    <a:srgbClr val="008000"/>
                  </a:solidFill>
                  <a:latin typeface="Calibri" pitchFamily="34" charset="0"/>
                </a:rPr>
                <a:t>=5 (Sally)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21127" y="4876800"/>
            <a:ext cx="1219200" cy="1676400"/>
            <a:chOff x="3921127" y="4876800"/>
            <a:chExt cx="1219200" cy="1676400"/>
          </a:xfrm>
        </p:grpSpPr>
        <p:sp>
          <p:nvSpPr>
            <p:cNvPr id="52" name="Rectangle 4"/>
            <p:cNvSpPr>
              <a:spLocks noChangeArrowheads="1"/>
            </p:cNvSpPr>
            <p:nvPr/>
          </p:nvSpPr>
          <p:spPr bwMode="auto">
            <a:xfrm>
              <a:off x="4530727" y="5181600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53" name="Rectangle 5"/>
            <p:cNvSpPr>
              <a:spLocks noChangeArrowheads="1"/>
            </p:cNvSpPr>
            <p:nvPr/>
          </p:nvSpPr>
          <p:spPr bwMode="auto">
            <a:xfrm>
              <a:off x="4530727" y="5410200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54" name="Rectangle 6"/>
            <p:cNvSpPr>
              <a:spLocks noChangeArrowheads="1"/>
            </p:cNvSpPr>
            <p:nvPr/>
          </p:nvSpPr>
          <p:spPr bwMode="auto">
            <a:xfrm>
              <a:off x="4530727" y="5638800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auto">
            <a:xfrm>
              <a:off x="4530727" y="5867400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56" name="Rectangle 8"/>
            <p:cNvSpPr>
              <a:spLocks noChangeArrowheads="1"/>
            </p:cNvSpPr>
            <p:nvPr/>
          </p:nvSpPr>
          <p:spPr bwMode="auto">
            <a:xfrm>
              <a:off x="4530727" y="6096000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921127" y="5181600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0</a:t>
              </a:r>
            </a:p>
          </p:txBody>
        </p:sp>
        <p:sp>
          <p:nvSpPr>
            <p:cNvPr id="58" name="Rectangle 10"/>
            <p:cNvSpPr>
              <a:spLocks noChangeArrowheads="1"/>
            </p:cNvSpPr>
            <p:nvPr/>
          </p:nvSpPr>
          <p:spPr bwMode="auto">
            <a:xfrm>
              <a:off x="3921127" y="5410200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1</a:t>
              </a:r>
            </a:p>
          </p:txBody>
        </p:sp>
        <p:sp>
          <p:nvSpPr>
            <p:cNvPr id="59" name="Rectangle 11"/>
            <p:cNvSpPr>
              <a:spLocks noChangeArrowheads="1"/>
            </p:cNvSpPr>
            <p:nvPr/>
          </p:nvSpPr>
          <p:spPr bwMode="auto">
            <a:xfrm>
              <a:off x="3921127" y="5638800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2</a:t>
              </a:r>
            </a:p>
          </p:txBody>
        </p:sp>
        <p:sp>
          <p:nvSpPr>
            <p:cNvPr id="60" name="Rectangle 12"/>
            <p:cNvSpPr>
              <a:spLocks noChangeArrowheads="1"/>
            </p:cNvSpPr>
            <p:nvPr/>
          </p:nvSpPr>
          <p:spPr bwMode="auto">
            <a:xfrm>
              <a:off x="3921127" y="5867400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3</a:t>
              </a:r>
            </a:p>
          </p:txBody>
        </p:sp>
        <p:sp>
          <p:nvSpPr>
            <p:cNvPr id="61" name="Rectangle 13"/>
            <p:cNvSpPr>
              <a:spLocks noChangeArrowheads="1"/>
            </p:cNvSpPr>
            <p:nvPr/>
          </p:nvSpPr>
          <p:spPr bwMode="auto">
            <a:xfrm>
              <a:off x="3921127" y="6096000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4</a:t>
              </a:r>
            </a:p>
          </p:txBody>
        </p:sp>
        <p:sp>
          <p:nvSpPr>
            <p:cNvPr id="62" name="Text Box 40"/>
            <p:cNvSpPr txBox="1">
              <a:spLocks noChangeArrowheads="1"/>
            </p:cNvSpPr>
            <p:nvPr/>
          </p:nvSpPr>
          <p:spPr bwMode="auto">
            <a:xfrm>
              <a:off x="4412945" y="4876800"/>
              <a:ext cx="614271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FF6600"/>
                  </a:solidFill>
                  <a:latin typeface="Calibri" pitchFamily="34" charset="0"/>
                </a:rPr>
                <a:t>Child</a:t>
              </a:r>
            </a:p>
          </p:txBody>
        </p:sp>
        <p:sp>
          <p:nvSpPr>
            <p:cNvPr id="75" name="Rectangle 8"/>
            <p:cNvSpPr>
              <a:spLocks noChangeArrowheads="1"/>
            </p:cNvSpPr>
            <p:nvPr/>
          </p:nvSpPr>
          <p:spPr bwMode="auto">
            <a:xfrm>
              <a:off x="4530727" y="6324600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76" name="Rectangle 13"/>
            <p:cNvSpPr>
              <a:spLocks noChangeArrowheads="1"/>
            </p:cNvSpPr>
            <p:nvPr/>
          </p:nvSpPr>
          <p:spPr bwMode="auto">
            <a:xfrm>
              <a:off x="3921127" y="6324600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5</a:t>
              </a:r>
            </a:p>
          </p:txBody>
        </p:sp>
      </p:grpSp>
      <p:cxnSp>
        <p:nvCxnSpPr>
          <p:cNvPr id="77" name="Straight Arrow Connector 76"/>
          <p:cNvCxnSpPr>
            <a:stCxn id="75" idx="2"/>
          </p:cNvCxnSpPr>
          <p:nvPr/>
        </p:nvCxnSpPr>
        <p:spPr bwMode="auto">
          <a:xfrm flipV="1">
            <a:off x="4835527" y="5410200"/>
            <a:ext cx="2057400" cy="1143000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4835527" y="3603062"/>
            <a:ext cx="2057400" cy="2569138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pic>
        <p:nvPicPr>
          <p:cNvPr id="84" name="Picture 83" descr="Screen shot 2014-05-22 at 9.13.0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" t="10735" r="57344" b="22564"/>
          <a:stretch/>
        </p:blipFill>
        <p:spPr>
          <a:xfrm>
            <a:off x="16123" y="3572150"/>
            <a:ext cx="3374635" cy="3286408"/>
          </a:xfrm>
          <a:prstGeom prst="rect">
            <a:avLst/>
          </a:prstGeom>
        </p:spPr>
      </p:pic>
      <p:cxnSp>
        <p:nvCxnSpPr>
          <p:cNvPr id="86" name="Straight Arrow Connector 85"/>
          <p:cNvCxnSpPr/>
          <p:nvPr/>
        </p:nvCxnSpPr>
        <p:spPr>
          <a:xfrm>
            <a:off x="914400" y="5943600"/>
            <a:ext cx="1593539" cy="4677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Line 27"/>
          <p:cNvSpPr>
            <a:spLocks noChangeShapeType="1"/>
          </p:cNvSpPr>
          <p:nvPr/>
        </p:nvSpPr>
        <p:spPr bwMode="auto">
          <a:xfrm flipV="1">
            <a:off x="4836513" y="1731816"/>
            <a:ext cx="1946190" cy="4211784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05000" y="3863156"/>
            <a:ext cx="821463" cy="304800"/>
          </a:xfrm>
          <a:prstGeom prst="rect">
            <a:avLst/>
          </a:prstGeom>
          <a:solidFill>
            <a:srgbClr val="008000">
              <a:alpha val="27000"/>
            </a:srgbClr>
          </a:solidFill>
          <a:ln w="28575" cmpd="sng">
            <a:solidFill>
              <a:srgbClr val="008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54863" y="4167956"/>
            <a:ext cx="821463" cy="304800"/>
          </a:xfrm>
          <a:prstGeom prst="rect">
            <a:avLst/>
          </a:prstGeom>
          <a:solidFill>
            <a:srgbClr val="FF6600">
              <a:alpha val="27000"/>
            </a:srgbClr>
          </a:solidFill>
          <a:ln w="28575" cmpd="sng">
            <a:solidFill>
              <a:srgbClr val="FF66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4"/>
          <a:srcRect l="27590" r="26741"/>
          <a:stretch/>
        </p:blipFill>
        <p:spPr>
          <a:xfrm>
            <a:off x="8109288" y="1571380"/>
            <a:ext cx="936082" cy="1064292"/>
          </a:xfrm>
          <a:prstGeom prst="rect">
            <a:avLst/>
          </a:prstGeom>
        </p:spPr>
      </p:pic>
      <p:sp>
        <p:nvSpPr>
          <p:cNvPr id="80" name="Text Box 14"/>
          <p:cNvSpPr txBox="1">
            <a:spLocks noChangeArrowheads="1"/>
          </p:cNvSpPr>
          <p:nvPr/>
        </p:nvSpPr>
        <p:spPr bwMode="auto">
          <a:xfrm rot="20337637">
            <a:off x="5892162" y="3541779"/>
            <a:ext cx="6454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echo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82" name="Text Box 40">
            <a:extLst>
              <a:ext uri="{FF2B5EF4-FFF2-40B4-BE49-F238E27FC236}">
                <a16:creationId xmlns:a16="http://schemas.microsoft.com/office/drawing/2014/main" id="{5DB25A3B-4F06-A045-802D-AA2920434623}"/>
              </a:ext>
            </a:extLst>
          </p:cNvPr>
          <p:cNvSpPr txBox="1">
            <a:spLocks noChangeArrowheads="1"/>
          </p:cNvSpPr>
          <p:nvPr/>
        </p:nvSpPr>
        <p:spPr bwMode="auto">
          <a:xfrm rot="18506902">
            <a:off x="4892495" y="3601832"/>
            <a:ext cx="107247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0" dirty="0">
                <a:solidFill>
                  <a:srgbClr val="FF6600"/>
                </a:solidFill>
                <a:latin typeface="Calibri" pitchFamily="34" charset="0"/>
              </a:rPr>
              <a:t>Close(</a:t>
            </a:r>
            <a:r>
              <a:rPr lang="en-US" sz="1200" b="0" dirty="0" err="1">
                <a:solidFill>
                  <a:srgbClr val="FF6600"/>
                </a:solidFill>
                <a:latin typeface="Calibri" pitchFamily="34" charset="0"/>
              </a:rPr>
              <a:t>listenfd</a:t>
            </a:r>
            <a:r>
              <a:rPr lang="en-US" sz="1200" b="0" dirty="0">
                <a:solidFill>
                  <a:srgbClr val="FF66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83" name="Text Box 14">
            <a:extLst>
              <a:ext uri="{FF2B5EF4-FFF2-40B4-BE49-F238E27FC236}">
                <a16:creationId xmlns:a16="http://schemas.microsoft.com/office/drawing/2014/main" id="{A02DD517-873F-5B4D-B659-EBBBE7672414}"/>
              </a:ext>
            </a:extLst>
          </p:cNvPr>
          <p:cNvSpPr txBox="1">
            <a:spLocks noChangeArrowheads="1"/>
          </p:cNvSpPr>
          <p:nvPr/>
        </p:nvSpPr>
        <p:spPr bwMode="auto">
          <a:xfrm rot="20337637">
            <a:off x="4495535" y="3857584"/>
            <a:ext cx="53854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exit</a:t>
            </a:r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37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5" grpId="0" animBg="1"/>
      <p:bldP spid="63" grpId="0" animBg="1"/>
      <p:bldP spid="63" grpId="1" animBg="1"/>
      <p:bldP spid="80" grpId="0"/>
      <p:bldP spid="80" grpId="1"/>
      <p:bldP spid="82" grpId="0"/>
      <p:bldP spid="82" grpId="1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</a:t>
            </a:r>
          </a:p>
        </p:txBody>
      </p:sp>
      <p:sp>
        <p:nvSpPr>
          <p:cNvPr id="64" name="Content Placeholder 63"/>
          <p:cNvSpPr>
            <a:spLocks noGrp="1"/>
          </p:cNvSpPr>
          <p:nvPr>
            <p:ph idx="1"/>
          </p:nvPr>
        </p:nvSpPr>
        <p:spPr>
          <a:xfrm>
            <a:off x="16162" y="1362075"/>
            <a:ext cx="4024873" cy="4972050"/>
          </a:xfrm>
        </p:spPr>
        <p:txBody>
          <a:bodyPr/>
          <a:lstStyle/>
          <a:p>
            <a:r>
              <a:rPr lang="en-US" dirty="0"/>
              <a:t>Memory leak!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FD structures are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>removed</a:t>
            </a:r>
            <a:r>
              <a:rPr lang="en-US" dirty="0">
                <a:solidFill>
                  <a:srgbClr val="FF0000"/>
                </a:solidFill>
              </a:rPr>
              <a:t> by the OS</a:t>
            </a:r>
          </a:p>
          <a:p>
            <a:pPr lvl="2"/>
            <a:r>
              <a:rPr lang="en-US" dirty="0"/>
              <a:t>(even if the </a:t>
            </a:r>
            <a:r>
              <a:rPr lang="en-US" dirty="0" err="1"/>
              <a:t>childrens</a:t>
            </a:r>
            <a:r>
              <a:rPr lang="en-US" dirty="0"/>
              <a:t>  already exit)</a:t>
            </a:r>
          </a:p>
          <a:p>
            <a:pPr lvl="2"/>
            <a:r>
              <a:rPr lang="en-US" dirty="0" err="1"/>
              <a:t>Refcnt</a:t>
            </a:r>
            <a:r>
              <a:rPr lang="en-US" dirty="0"/>
              <a:t> &gt; 0</a:t>
            </a:r>
          </a:p>
          <a:p>
            <a:pPr lvl="1"/>
            <a:r>
              <a:rPr lang="en-US" dirty="0"/>
              <a:t>Can’t accept new connections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Process </a:t>
            </a:r>
            <a:r>
              <a:rPr lang="en-US" b="1" dirty="0">
                <a:solidFill>
                  <a:srgbClr val="FF0000"/>
                </a:solidFill>
              </a:rPr>
              <a:t>runs out </a:t>
            </a:r>
            <a:r>
              <a:rPr lang="en-US" dirty="0">
                <a:solidFill>
                  <a:srgbClr val="FF0000"/>
                </a:solidFill>
              </a:rPr>
              <a:t>of file descriptors</a:t>
            </a:r>
          </a:p>
          <a:p>
            <a:pPr lvl="2"/>
            <a:r>
              <a:rPr lang="en-US" dirty="0"/>
              <a:t>Mac: 256 FDs/process</a:t>
            </a:r>
          </a:p>
          <a:p>
            <a:pPr lvl="2"/>
            <a:r>
              <a:rPr lang="en-US" dirty="0"/>
              <a:t>Linux: 1024 FDs/process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782703" y="1393262"/>
            <a:ext cx="1177024" cy="1524000"/>
            <a:chOff x="6782703" y="1393262"/>
            <a:chExt cx="1177024" cy="1524000"/>
          </a:xfrm>
        </p:grpSpPr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892927" y="20028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6892927" y="23076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dirty="0" err="1">
                  <a:latin typeface="Courier New" pitchFamily="49" charset="0"/>
                </a:rPr>
                <a:t>Refcnt</a:t>
              </a:r>
              <a:r>
                <a:rPr lang="en-US" sz="1400" dirty="0">
                  <a:latin typeface="Courier New" pitchFamily="49" charset="0"/>
                </a:rPr>
                <a:t>=?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6892927" y="26124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892927" y="16980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>
              <a:off x="6782703" y="1393262"/>
              <a:ext cx="826869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alibri" pitchFamily="34" charset="0"/>
                </a:rPr>
                <a:t>listenfd</a:t>
              </a:r>
              <a:endParaRPr lang="en-US" sz="1600" dirty="0">
                <a:latin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90941" y="3069662"/>
            <a:ext cx="1499128" cy="1524000"/>
            <a:chOff x="6790941" y="3069662"/>
            <a:chExt cx="1499128" cy="1524000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892927" y="36792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6892927" y="39840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dirty="0" err="1">
                  <a:latin typeface="Courier New" pitchFamily="49" charset="0"/>
                </a:rPr>
                <a:t>Refcnt</a:t>
              </a:r>
              <a:r>
                <a:rPr lang="en-US" sz="1400" dirty="0">
                  <a:latin typeface="Courier New" pitchFamily="49" charset="0"/>
                </a:rPr>
                <a:t>=?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6892927" y="42888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6892927" y="33744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" name="Text Box 41"/>
            <p:cNvSpPr txBox="1">
              <a:spLocks noChangeArrowheads="1"/>
            </p:cNvSpPr>
            <p:nvPr/>
          </p:nvSpPr>
          <p:spPr bwMode="auto">
            <a:xfrm>
              <a:off x="6790941" y="3069662"/>
              <a:ext cx="1499128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solidFill>
                    <a:srgbClr val="008000"/>
                  </a:solidFill>
                  <a:latin typeface="Calibri" pitchFamily="34" charset="0"/>
                </a:rPr>
                <a:t>connfd</a:t>
              </a:r>
              <a:r>
                <a:rPr lang="en-US" sz="1600" dirty="0">
                  <a:solidFill>
                    <a:srgbClr val="008000"/>
                  </a:solidFill>
                  <a:latin typeface="Calibri" pitchFamily="34" charset="0"/>
                </a:rPr>
                <a:t> 4 (John)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921127" y="1393262"/>
            <a:ext cx="1244479" cy="1692289"/>
            <a:chOff x="3921127" y="1393262"/>
            <a:chExt cx="1244479" cy="1692289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4530727" y="17107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530727" y="19393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530727" y="21679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4530727" y="23965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530727" y="26251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921127" y="17107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0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921127" y="19393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1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921127" y="21679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2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921127" y="23965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3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921127" y="26251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4</a:t>
              </a:r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4421748" y="1393262"/>
              <a:ext cx="743858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Parent</a:t>
              </a:r>
            </a:p>
          </p:txBody>
        </p:sp>
        <p:sp>
          <p:nvSpPr>
            <p:cNvPr id="47" name="Rectangle 8"/>
            <p:cNvSpPr>
              <a:spLocks noChangeArrowheads="1"/>
            </p:cNvSpPr>
            <p:nvPr/>
          </p:nvSpPr>
          <p:spPr bwMode="auto">
            <a:xfrm>
              <a:off x="4533327" y="2856951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3923727" y="281654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5</a:t>
              </a:r>
            </a:p>
          </p:txBody>
        </p:sp>
      </p:grp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4852989" y="2723587"/>
            <a:ext cx="2057400" cy="650875"/>
          </a:xfrm>
          <a:prstGeom prst="line">
            <a:avLst/>
          </a:prstGeom>
          <a:noFill/>
          <a:ln w="38100" cmpd="sng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4836513" y="1698060"/>
            <a:ext cx="2056414" cy="8165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" name="Line 27"/>
          <p:cNvSpPr>
            <a:spLocks noChangeShapeType="1"/>
          </p:cNvSpPr>
          <p:nvPr/>
        </p:nvSpPr>
        <p:spPr bwMode="auto">
          <a:xfrm>
            <a:off x="4852989" y="2917262"/>
            <a:ext cx="2057400" cy="2374292"/>
          </a:xfrm>
          <a:prstGeom prst="line">
            <a:avLst/>
          </a:prstGeom>
          <a:noFill/>
          <a:ln w="38100" cmpd="sng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892927" y="4953000"/>
            <a:ext cx="1496924" cy="1524000"/>
            <a:chOff x="6790941" y="3069662"/>
            <a:chExt cx="1496924" cy="1524000"/>
          </a:xfrm>
        </p:grpSpPr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6892927" y="36792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6892927" y="39840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dirty="0" err="1">
                  <a:latin typeface="Courier New" pitchFamily="49" charset="0"/>
                </a:rPr>
                <a:t>Refcnt</a:t>
              </a:r>
              <a:r>
                <a:rPr lang="en-US" sz="1400" dirty="0">
                  <a:latin typeface="Courier New" pitchFamily="49" charset="0"/>
                </a:rPr>
                <a:t>=?</a:t>
              </a: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6892927" y="42888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6892927" y="33744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71" name="Text Box 41"/>
            <p:cNvSpPr txBox="1">
              <a:spLocks noChangeArrowheads="1"/>
            </p:cNvSpPr>
            <p:nvPr/>
          </p:nvSpPr>
          <p:spPr bwMode="auto">
            <a:xfrm>
              <a:off x="6790941" y="3069662"/>
              <a:ext cx="149692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solidFill>
                    <a:srgbClr val="008000"/>
                  </a:solidFill>
                  <a:latin typeface="Calibri" pitchFamily="34" charset="0"/>
                </a:rPr>
                <a:t>connfd</a:t>
              </a:r>
              <a:r>
                <a:rPr lang="en-US" sz="1600" dirty="0">
                  <a:solidFill>
                    <a:srgbClr val="008000"/>
                  </a:solidFill>
                  <a:latin typeface="Calibri" pitchFamily="34" charset="0"/>
                </a:rPr>
                <a:t> 5 (Sally)</a:t>
              </a:r>
            </a:p>
          </p:txBody>
        </p:sp>
      </p:grpSp>
      <p:sp>
        <p:nvSpPr>
          <p:cNvPr id="79" name="Oval 78"/>
          <p:cNvSpPr/>
          <p:nvPr/>
        </p:nvSpPr>
        <p:spPr>
          <a:xfrm>
            <a:off x="6096000" y="2898868"/>
            <a:ext cx="2620006" cy="395913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 b="1" baseline="-250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23446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correct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3336925" cy="4972050"/>
          </a:xfrm>
        </p:spPr>
        <p:txBody>
          <a:bodyPr/>
          <a:lstStyle/>
          <a:p>
            <a:r>
              <a:rPr lang="en-US" dirty="0"/>
              <a:t>Parent only points to </a:t>
            </a:r>
            <a:r>
              <a:rPr lang="en-US" dirty="0" err="1"/>
              <a:t>listenfd</a:t>
            </a:r>
            <a:endParaRPr lang="en-US" dirty="0"/>
          </a:p>
          <a:p>
            <a:pPr lvl="1"/>
            <a:r>
              <a:rPr lang="en-US" dirty="0"/>
              <a:t>In this example, </a:t>
            </a:r>
            <a:r>
              <a:rPr lang="en-US" dirty="0" err="1"/>
              <a:t>fd</a:t>
            </a:r>
            <a:r>
              <a:rPr lang="en-US" dirty="0"/>
              <a:t> 4 is reused again and again </a:t>
            </a:r>
          </a:p>
          <a:p>
            <a:r>
              <a:rPr lang="en-US" dirty="0"/>
              <a:t>Each child points to its own </a:t>
            </a:r>
            <a:r>
              <a:rPr lang="en-US" dirty="0" err="1"/>
              <a:t>connfd</a:t>
            </a:r>
            <a:endParaRPr lang="en-US" dirty="0"/>
          </a:p>
          <a:p>
            <a:pPr lvl="1"/>
            <a:r>
              <a:rPr lang="en-US" dirty="0" err="1"/>
              <a:t>connfd</a:t>
            </a:r>
            <a:r>
              <a:rPr lang="en-US" dirty="0"/>
              <a:t>=4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82703" y="1393262"/>
            <a:ext cx="1177024" cy="1524000"/>
            <a:chOff x="6782703" y="1393262"/>
            <a:chExt cx="1177024" cy="1524000"/>
          </a:xfrm>
        </p:grpSpPr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6892927" y="20028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6892927" y="23076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dirty="0" err="1">
                  <a:latin typeface="Courier New" pitchFamily="49" charset="0"/>
                </a:rPr>
                <a:t>Refcnt</a:t>
              </a:r>
              <a:r>
                <a:rPr lang="en-US" sz="1400" dirty="0">
                  <a:latin typeface="Courier New" pitchFamily="49" charset="0"/>
                </a:rPr>
                <a:t>=1</a:t>
              </a:r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6892927" y="26124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892927" y="16980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6782703" y="1393262"/>
              <a:ext cx="826869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alibri" pitchFamily="34" charset="0"/>
                </a:rPr>
                <a:t>listenfd</a:t>
              </a:r>
              <a:endParaRPr lang="en-US" sz="1600" dirty="0">
                <a:latin typeface="Calibri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90941" y="3069662"/>
            <a:ext cx="1371489" cy="1524000"/>
            <a:chOff x="6790941" y="3069662"/>
            <a:chExt cx="1371489" cy="1524000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892927" y="36792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892927" y="39840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dirty="0" err="1">
                  <a:latin typeface="Courier New" pitchFamily="49" charset="0"/>
                </a:rPr>
                <a:t>Refcnt</a:t>
              </a:r>
              <a:r>
                <a:rPr lang="en-US" sz="1400" dirty="0">
                  <a:latin typeface="Courier New" pitchFamily="49" charset="0"/>
                </a:rPr>
                <a:t>=1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892927" y="42888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892927" y="33744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7" name="Text Box 41"/>
            <p:cNvSpPr txBox="1">
              <a:spLocks noChangeArrowheads="1"/>
            </p:cNvSpPr>
            <p:nvPr/>
          </p:nvSpPr>
          <p:spPr bwMode="auto">
            <a:xfrm>
              <a:off x="6790941" y="3069662"/>
              <a:ext cx="1371489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alibri" pitchFamily="34" charset="0"/>
                </a:rPr>
                <a:t>Connfd</a:t>
              </a:r>
              <a:r>
                <a:rPr lang="en-US" sz="1600" dirty="0">
                  <a:latin typeface="Calibri" pitchFamily="34" charset="0"/>
                </a:rPr>
                <a:t> (John)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22113" y="3145862"/>
            <a:ext cx="1219200" cy="1447800"/>
            <a:chOff x="3922113" y="3145862"/>
            <a:chExt cx="1219200" cy="1447800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4531713" y="3450662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4531713" y="3679262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4531713" y="3907862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4531713" y="4136462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4531713" y="4365062"/>
              <a:ext cx="609600" cy="228600"/>
            </a:xfrm>
            <a:prstGeom prst="rect">
              <a:avLst/>
            </a:prstGeom>
            <a:solidFill>
              <a:srgbClr val="FFBF3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3922113" y="34506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0</a:t>
              </a: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3922113" y="36792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1</a:t>
              </a: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3922113" y="39078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2</a:t>
              </a:r>
            </a:p>
          </p:txBody>
        </p:sp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3922113" y="41364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3</a:t>
              </a:r>
            </a:p>
          </p:txBody>
        </p: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3922113" y="43650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solidFill>
                    <a:srgbClr val="FF6600"/>
                  </a:solidFill>
                  <a:latin typeface="Calibri" pitchFamily="34" charset="0"/>
                </a:rPr>
                <a:t>fd</a:t>
              </a:r>
              <a:r>
                <a:rPr lang="en-US" sz="1400" dirty="0">
                  <a:solidFill>
                    <a:srgbClr val="FF6600"/>
                  </a:solidFill>
                  <a:latin typeface="Calibri" pitchFamily="34" charset="0"/>
                </a:rPr>
                <a:t> 4</a:t>
              </a: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>
              <a:off x="4413931" y="3145862"/>
              <a:ext cx="614271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FF6600"/>
                  </a:solidFill>
                  <a:latin typeface="Calibri" pitchFamily="34" charset="0"/>
                </a:rPr>
                <a:t>Child</a:t>
              </a:r>
            </a:p>
          </p:txBody>
        </p:sp>
      </p:grpSp>
      <p:cxnSp>
        <p:nvCxnSpPr>
          <p:cNvPr id="31" name="Straight Arrow Connector 30"/>
          <p:cNvCxnSpPr/>
          <p:nvPr/>
        </p:nvCxnSpPr>
        <p:spPr bwMode="auto">
          <a:xfrm flipV="1">
            <a:off x="4836513" y="3374462"/>
            <a:ext cx="2073876" cy="1107990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grpSp>
        <p:nvGrpSpPr>
          <p:cNvPr id="32" name="Group 31"/>
          <p:cNvGrpSpPr/>
          <p:nvPr/>
        </p:nvGrpSpPr>
        <p:grpSpPr>
          <a:xfrm>
            <a:off x="3921127" y="1393262"/>
            <a:ext cx="1244479" cy="1692289"/>
            <a:chOff x="3921127" y="1393262"/>
            <a:chExt cx="1244479" cy="1692289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4530727" y="17107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4530727" y="19393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4530727" y="21679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4530727" y="23965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4530727" y="262516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3921127" y="17107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0</a:t>
              </a:r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3921127" y="19393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1</a:t>
              </a:r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3921127" y="21679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2</a:t>
              </a: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3921127" y="23965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3</a:t>
              </a:r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3921127" y="262516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4</a:t>
              </a:r>
            </a:p>
          </p:txBody>
        </p:sp>
        <p:sp>
          <p:nvSpPr>
            <p:cNvPr id="43" name="Text Box 40"/>
            <p:cNvSpPr txBox="1">
              <a:spLocks noChangeArrowheads="1"/>
            </p:cNvSpPr>
            <p:nvPr/>
          </p:nvSpPr>
          <p:spPr bwMode="auto">
            <a:xfrm>
              <a:off x="4421748" y="1393262"/>
              <a:ext cx="743858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Parent</a:t>
              </a:r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4533327" y="2856951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5" name="Rectangle 13"/>
            <p:cNvSpPr>
              <a:spLocks noChangeArrowheads="1"/>
            </p:cNvSpPr>
            <p:nvPr/>
          </p:nvSpPr>
          <p:spPr bwMode="auto">
            <a:xfrm>
              <a:off x="3923727" y="281654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400" dirty="0" err="1">
                  <a:latin typeface="Calibri" pitchFamily="34" charset="0"/>
                </a:rPr>
                <a:t>Fd</a:t>
              </a:r>
              <a:r>
                <a:rPr lang="en-US" sz="1400" dirty="0">
                  <a:latin typeface="Calibri" pitchFamily="34" charset="0"/>
                </a:rPr>
                <a:t> 5</a:t>
              </a:r>
            </a:p>
          </p:txBody>
        </p:sp>
      </p:grpSp>
      <p:sp>
        <p:nvSpPr>
          <p:cNvPr id="47" name="Line 20"/>
          <p:cNvSpPr>
            <a:spLocks noChangeShapeType="1"/>
          </p:cNvSpPr>
          <p:nvPr/>
        </p:nvSpPr>
        <p:spPr bwMode="auto">
          <a:xfrm flipV="1">
            <a:off x="4836513" y="1698060"/>
            <a:ext cx="2056414" cy="8165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530727" y="5181600"/>
            <a:ext cx="609600" cy="228600"/>
          </a:xfrm>
          <a:prstGeom prst="rect">
            <a:avLst/>
          </a:prstGeom>
          <a:solidFill>
            <a:srgbClr val="FFBF3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4530727" y="5410200"/>
            <a:ext cx="609600" cy="228600"/>
          </a:xfrm>
          <a:prstGeom prst="rect">
            <a:avLst/>
          </a:prstGeom>
          <a:solidFill>
            <a:srgbClr val="FFBF3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4530727" y="5638800"/>
            <a:ext cx="609600" cy="228600"/>
          </a:xfrm>
          <a:prstGeom prst="rect">
            <a:avLst/>
          </a:prstGeom>
          <a:solidFill>
            <a:srgbClr val="FFBF3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4530727" y="5867400"/>
            <a:ext cx="609600" cy="228600"/>
          </a:xfrm>
          <a:prstGeom prst="rect">
            <a:avLst/>
          </a:prstGeom>
          <a:solidFill>
            <a:srgbClr val="FFBF3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4530727" y="6096000"/>
            <a:ext cx="609600" cy="228600"/>
          </a:xfrm>
          <a:prstGeom prst="rect">
            <a:avLst/>
          </a:prstGeom>
          <a:solidFill>
            <a:srgbClr val="FFBF3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3921127" y="51816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solidFill>
                  <a:srgbClr val="FF66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FF6600"/>
                </a:solidFill>
                <a:latin typeface="Calibri" pitchFamily="34" charset="0"/>
              </a:rPr>
              <a:t> 0</a:t>
            </a:r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3921127" y="54102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solidFill>
                  <a:srgbClr val="FF66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FF6600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3921127" y="56388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solidFill>
                  <a:srgbClr val="FF66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FF6600"/>
                </a:solidFill>
                <a:latin typeface="Calibri" pitchFamily="34" charset="0"/>
              </a:rPr>
              <a:t> 2</a:t>
            </a: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3921127" y="58674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solidFill>
                  <a:srgbClr val="FF66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FF6600"/>
                </a:solidFill>
                <a:latin typeface="Calibri" pitchFamily="34" charset="0"/>
              </a:rPr>
              <a:t> 3</a:t>
            </a: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3921127" y="60960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solidFill>
                  <a:srgbClr val="FF66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FF6600"/>
                </a:solidFill>
                <a:latin typeface="Calibri" pitchFamily="34" charset="0"/>
              </a:rPr>
              <a:t> 4</a:t>
            </a:r>
          </a:p>
        </p:txBody>
      </p:sp>
      <p:sp>
        <p:nvSpPr>
          <p:cNvPr id="58" name="Text Box 40"/>
          <p:cNvSpPr txBox="1">
            <a:spLocks noChangeArrowheads="1"/>
          </p:cNvSpPr>
          <p:nvPr/>
        </p:nvSpPr>
        <p:spPr bwMode="auto">
          <a:xfrm>
            <a:off x="4412945" y="4876800"/>
            <a:ext cx="61427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6600"/>
                </a:solidFill>
                <a:latin typeface="Calibri" pitchFamily="34" charset="0"/>
              </a:rPr>
              <a:t>Child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6892927" y="4953000"/>
            <a:ext cx="1369285" cy="1524000"/>
            <a:chOff x="6790941" y="3069662"/>
            <a:chExt cx="1369285" cy="1524000"/>
          </a:xfrm>
        </p:grpSpPr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6892927" y="36792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6892927" y="39840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dirty="0" err="1">
                  <a:latin typeface="Courier New" pitchFamily="49" charset="0"/>
                </a:rPr>
                <a:t>Refcnt</a:t>
              </a:r>
              <a:r>
                <a:rPr lang="en-US" sz="1400" dirty="0">
                  <a:latin typeface="Courier New" pitchFamily="49" charset="0"/>
                </a:rPr>
                <a:t>=1</a:t>
              </a: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6892927" y="42888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6892927" y="3374462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6" name="Text Box 41"/>
            <p:cNvSpPr txBox="1">
              <a:spLocks noChangeArrowheads="1"/>
            </p:cNvSpPr>
            <p:nvPr/>
          </p:nvSpPr>
          <p:spPr bwMode="auto">
            <a:xfrm>
              <a:off x="6790941" y="3069662"/>
              <a:ext cx="1369285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alibri" pitchFamily="34" charset="0"/>
                </a:rPr>
                <a:t>Connfd</a:t>
              </a:r>
              <a:r>
                <a:rPr lang="en-US" sz="1600" dirty="0">
                  <a:latin typeface="Calibri" pitchFamily="34" charset="0"/>
                </a:rPr>
                <a:t> (Sally) </a:t>
              </a:r>
            </a:p>
          </p:txBody>
        </p:sp>
      </p:grpSp>
      <p:sp>
        <p:nvSpPr>
          <p:cNvPr id="67" name="Rectangle 8"/>
          <p:cNvSpPr>
            <a:spLocks noChangeArrowheads="1"/>
          </p:cNvSpPr>
          <p:nvPr/>
        </p:nvSpPr>
        <p:spPr bwMode="auto">
          <a:xfrm>
            <a:off x="4530727" y="6324600"/>
            <a:ext cx="609600" cy="228600"/>
          </a:xfrm>
          <a:prstGeom prst="rect">
            <a:avLst/>
          </a:prstGeom>
          <a:solidFill>
            <a:srgbClr val="FFBF3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68" name="Rectangle 13"/>
          <p:cNvSpPr>
            <a:spLocks noChangeArrowheads="1"/>
          </p:cNvSpPr>
          <p:nvPr/>
        </p:nvSpPr>
        <p:spPr bwMode="auto">
          <a:xfrm>
            <a:off x="3921127" y="63246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solidFill>
                  <a:srgbClr val="FF66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FF6600"/>
                </a:solidFill>
                <a:latin typeface="Calibri" pitchFamily="34" charset="0"/>
              </a:rPr>
              <a:t> 5</a:t>
            </a:r>
          </a:p>
        </p:txBody>
      </p:sp>
      <p:cxnSp>
        <p:nvCxnSpPr>
          <p:cNvPr id="69" name="Straight Arrow Connector 68"/>
          <p:cNvCxnSpPr/>
          <p:nvPr/>
        </p:nvCxnSpPr>
        <p:spPr bwMode="auto">
          <a:xfrm flipV="1">
            <a:off x="4835527" y="5257800"/>
            <a:ext cx="2057400" cy="914400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3963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57188"/>
            <a:ext cx="8629650" cy="1041400"/>
          </a:xfrm>
        </p:spPr>
        <p:txBody>
          <a:bodyPr/>
          <a:lstStyle/>
          <a:p>
            <a:r>
              <a:rPr lang="en-US" u="sng" dirty="0"/>
              <a:t>Cons</a:t>
            </a:r>
            <a:r>
              <a:rPr lang="en-US" dirty="0"/>
              <a:t> of process-based concurrency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886200"/>
            <a:ext cx="8737600" cy="2774950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endParaRPr lang="en-US" dirty="0"/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latin typeface="Arial Black"/>
              </a:rPr>
              <a:t>–</a:t>
            </a:r>
            <a:r>
              <a:rPr lang="en-US" dirty="0"/>
              <a:t> Additional </a:t>
            </a:r>
            <a:r>
              <a:rPr lang="en-US" dirty="0">
                <a:solidFill>
                  <a:srgbClr val="FF0000"/>
                </a:solidFill>
              </a:rPr>
              <a:t>overhead</a:t>
            </a:r>
            <a:r>
              <a:rPr lang="en-US" dirty="0"/>
              <a:t> for creation of </a:t>
            </a:r>
            <a:r>
              <a:rPr lang="en-US" dirty="0">
                <a:solidFill>
                  <a:srgbClr val="FF0000"/>
                </a:solidFill>
              </a:rPr>
              <a:t>short-lived</a:t>
            </a:r>
            <a:r>
              <a:rPr lang="en-US" dirty="0"/>
              <a:t> processes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/>
              <a:t>	</a:t>
            </a:r>
            <a:r>
              <a:rPr lang="en-US" b="0" dirty="0"/>
              <a:t>(imagine millions of connections, process creations)</a:t>
            </a:r>
            <a:endParaRPr lang="en-US" dirty="0"/>
          </a:p>
          <a:p>
            <a:pPr marL="0" indent="0">
              <a:lnSpc>
                <a:spcPct val="85000"/>
              </a:lnSpc>
              <a:buNone/>
            </a:pPr>
            <a:endParaRPr lang="en-US" dirty="0"/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Arial Black"/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Nontrivial to share data</a:t>
            </a:r>
            <a:r>
              <a:rPr lang="en-US" dirty="0"/>
              <a:t> between processes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Must require IPC (</a:t>
            </a:r>
            <a:r>
              <a:rPr lang="en-US" dirty="0" err="1"/>
              <a:t>interprocess</a:t>
            </a:r>
            <a:r>
              <a:rPr lang="en-US" dirty="0"/>
              <a:t> communication) mechanisms (last week)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997403" y="1524000"/>
            <a:ext cx="3429000" cy="560935"/>
          </a:xfrm>
          <a:prstGeom prst="rect">
            <a:avLst/>
          </a:prstGeom>
          <a:solidFill>
            <a:srgbClr val="F1C7C7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 dirty="0"/>
              <a:t>Listening Server </a:t>
            </a:r>
            <a:r>
              <a:rPr lang="en-US" sz="1800" b="0" u="sng" dirty="0"/>
              <a:t>Process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07003" y="2263999"/>
            <a:ext cx="3200400" cy="7159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 dirty="0"/>
              <a:t>Client-1 Server </a:t>
            </a:r>
            <a:r>
              <a:rPr lang="en-US" sz="1800" b="0" u="sng" dirty="0"/>
              <a:t>Process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85106" y="3099868"/>
            <a:ext cx="3200400" cy="7159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 dirty="0"/>
              <a:t>Client 2 Server </a:t>
            </a:r>
            <a:r>
              <a:rPr lang="en-US" sz="1800" b="0" u="sng" dirty="0"/>
              <a:t>Process</a:t>
            </a:r>
          </a:p>
        </p:txBody>
      </p:sp>
      <p:sp>
        <p:nvSpPr>
          <p:cNvPr id="9" name="Right Brace 8"/>
          <p:cNvSpPr/>
          <p:nvPr/>
        </p:nvSpPr>
        <p:spPr>
          <a:xfrm>
            <a:off x="5923455" y="1524000"/>
            <a:ext cx="523651" cy="2209800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1265" y="2004336"/>
            <a:ext cx="2168532" cy="1200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Sometimes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want to share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data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488" y="2880451"/>
            <a:ext cx="1757963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Typically 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short-lived</a:t>
            </a:r>
          </a:p>
        </p:txBody>
      </p:sp>
      <p:sp>
        <p:nvSpPr>
          <p:cNvPr id="12" name="Right Brace 11"/>
          <p:cNvSpPr/>
          <p:nvPr/>
        </p:nvSpPr>
        <p:spPr>
          <a:xfrm flipH="1">
            <a:off x="2063092" y="2267502"/>
            <a:ext cx="513255" cy="1466298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/>
              <a:t>Three ways to create concurrent flows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Allow server to handle multiple clients simultaneously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1. Processes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</a:rPr>
              <a:t>2. Threads</a:t>
            </a:r>
          </a:p>
          <a:p>
            <a:pPr lvl="1"/>
            <a:r>
              <a:rPr lang="en-US" dirty="0"/>
              <a:t>(next)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 I/O multiplexing with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select()</a:t>
            </a:r>
            <a:r>
              <a:rPr lang="en-US" dirty="0"/>
              <a:t>– (See the book)</a:t>
            </a:r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2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Threads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35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Concurrency</a:t>
            </a:r>
          </a:p>
          <a:p>
            <a:r>
              <a:rPr lang="en-US" dirty="0"/>
              <a:t>Multi-core/processor – parallelism</a:t>
            </a:r>
          </a:p>
          <a:p>
            <a:pPr lvl="1"/>
            <a:r>
              <a:rPr lang="en-US" dirty="0"/>
              <a:t>Quad-core </a:t>
            </a:r>
            <a:r>
              <a:rPr lang="en-US" dirty="0">
                <a:sym typeface="Wingdings"/>
              </a:rPr>
              <a:t> 4 cores</a:t>
            </a:r>
          </a:p>
          <a:p>
            <a:pPr lvl="1"/>
            <a:r>
              <a:rPr lang="en-US" dirty="0">
                <a:sym typeface="Wingdings"/>
              </a:rPr>
              <a:t>server: 64-128 cores per machine</a:t>
            </a:r>
            <a:endParaRPr lang="en-US" dirty="0"/>
          </a:p>
          <a:p>
            <a:r>
              <a:rPr lang="en-US" dirty="0"/>
              <a:t>How to exploit parallelism?</a:t>
            </a:r>
          </a:p>
          <a:p>
            <a:pPr lvl="1"/>
            <a:r>
              <a:rPr lang="en-US" dirty="0"/>
              <a:t>A simple example: Count sum of a million numbers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4397324"/>
            <a:ext cx="5029200" cy="1754327"/>
          </a:xfrm>
          <a:prstGeom prst="rect">
            <a:avLst/>
          </a:prstGeom>
          <a:noFill/>
          <a:ln w="28575" cmpd="sng">
            <a:solidFill>
              <a:srgbClr val="DC9E1F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Monaco"/>
                <a:cs typeface="Monaco"/>
              </a:rPr>
              <a:t>// global array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err="1">
                <a:solidFill>
                  <a:srgbClr val="000000"/>
                </a:solidFill>
                <a:latin typeface="Monaco"/>
                <a:cs typeface="Monaco"/>
              </a:rPr>
              <a:t>Int</a:t>
            </a:r>
            <a:r>
              <a:rPr lang="en-US" sz="1800" b="0" kern="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800" b="0" kern="0" dirty="0" err="1">
                <a:solidFill>
                  <a:srgbClr val="000000"/>
                </a:solidFill>
                <a:latin typeface="Monaco"/>
                <a:cs typeface="Monaco"/>
              </a:rPr>
              <a:t>arr</a:t>
            </a:r>
            <a:r>
              <a:rPr lang="en-US" sz="1800" b="0" kern="0" dirty="0">
                <a:solidFill>
                  <a:srgbClr val="000000"/>
                </a:solidFill>
                <a:latin typeface="Monaco"/>
                <a:cs typeface="Monaco"/>
              </a:rPr>
              <a:t>[1000000];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0" dirty="0">
              <a:solidFill>
                <a:srgbClr val="000000"/>
              </a:solidFill>
              <a:latin typeface="Monaco"/>
              <a:cs typeface="Monaco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Monaco"/>
                <a:cs typeface="Monaco"/>
              </a:rPr>
              <a:t>for (</a:t>
            </a:r>
            <a:r>
              <a:rPr lang="en-US" sz="1800" b="0" kern="0" dirty="0" err="1">
                <a:solidFill>
                  <a:srgbClr val="000000"/>
                </a:solidFill>
                <a:latin typeface="Monaco"/>
                <a:cs typeface="Monaco"/>
              </a:rPr>
              <a:t>int</a:t>
            </a:r>
            <a:r>
              <a:rPr lang="en-US" sz="1800" b="0" kern="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  <a:r>
              <a:rPr lang="en-US" sz="1800" b="0" kern="0" dirty="0" err="1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800" b="0" kern="0" dirty="0">
                <a:solidFill>
                  <a:srgbClr val="000000"/>
                </a:solidFill>
                <a:latin typeface="Monaco"/>
                <a:cs typeface="Monaco"/>
              </a:rPr>
              <a:t>=0…1000000)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Monaco"/>
                <a:cs typeface="Monaco"/>
              </a:rPr>
              <a:t>  total += </a:t>
            </a:r>
            <a:r>
              <a:rPr lang="en-US" sz="1800" b="0" kern="0" dirty="0" err="1">
                <a:solidFill>
                  <a:srgbClr val="000000"/>
                </a:solidFill>
                <a:latin typeface="Monaco"/>
                <a:cs typeface="Monaco"/>
              </a:rPr>
              <a:t>arr</a:t>
            </a:r>
            <a:r>
              <a:rPr lang="en-US" sz="1800" b="0" kern="0" dirty="0">
                <a:solidFill>
                  <a:srgbClr val="000000"/>
                </a:solidFill>
                <a:latin typeface="Monaco"/>
                <a:cs typeface="Monaco"/>
              </a:rPr>
              <a:t>[</a:t>
            </a:r>
            <a:r>
              <a:rPr lang="en-US" sz="1800" b="0" kern="0" dirty="0" err="1">
                <a:solidFill>
                  <a:srgbClr val="000000"/>
                </a:solidFill>
                <a:latin typeface="Monaco"/>
                <a:cs typeface="Monaco"/>
              </a:rPr>
              <a:t>i</a:t>
            </a:r>
            <a:r>
              <a:rPr lang="en-US" sz="1800" b="0" kern="0" dirty="0">
                <a:solidFill>
                  <a:srgbClr val="000000"/>
                </a:solidFill>
                <a:latin typeface="Monaco"/>
                <a:cs typeface="Monaco"/>
              </a:rPr>
              <a:t>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Monaco"/>
                <a:cs typeface="Monaco"/>
              </a:rPr>
              <a:t>}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75281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381125"/>
          </a:xfrm>
        </p:spPr>
        <p:txBody>
          <a:bodyPr/>
          <a:lstStyle/>
          <a:p>
            <a:r>
              <a:rPr lang="en-US" dirty="0"/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039" y="4325034"/>
            <a:ext cx="2117725" cy="92333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Execution flow 1</a:t>
            </a:r>
          </a:p>
          <a:p>
            <a:pPr algn="ctr"/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T1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= Total of 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cs typeface="Gill Sans"/>
              </a:rPr>
              <a:t>arr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  <a:latin typeface="Gill Sans"/>
                <a:cs typeface="Gill Sans"/>
              </a:rPr>
              <a:t>[0-250K)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4711" y="4325034"/>
            <a:ext cx="2102653" cy="92333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Execution flow 2</a:t>
            </a:r>
          </a:p>
          <a:p>
            <a:pPr algn="ctr"/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T2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 = Total of 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cs typeface="Gill Sans"/>
              </a:rPr>
              <a:t>arr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Gill Sans"/>
                <a:cs typeface="Gill Sans"/>
              </a:rPr>
              <a:t>[250-500K)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7364" y="4325034"/>
            <a:ext cx="2102653" cy="92333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Execution flow 3</a:t>
            </a:r>
          </a:p>
          <a:p>
            <a:pPr algn="ctr"/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T3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 = Total of 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cs typeface="Gill Sans"/>
              </a:rPr>
              <a:t>arr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Gill Sans"/>
                <a:cs typeface="Gill Sans"/>
              </a:rPr>
              <a:t>[500-750K)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2417" y="4325034"/>
            <a:ext cx="2102653" cy="92333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Execution flow 4</a:t>
            </a:r>
          </a:p>
          <a:p>
            <a:pPr algn="ctr"/>
            <a:r>
              <a:rPr lang="en-US" sz="1800" b="0" dirty="0">
                <a:solidFill>
                  <a:srgbClr val="FF0000"/>
                </a:solidFill>
                <a:latin typeface="Gill Sans"/>
                <a:cs typeface="Gill Sans"/>
              </a:rPr>
              <a:t>T4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 = Total of </a:t>
            </a:r>
            <a:r>
              <a:rPr lang="en-US" sz="1800" b="0" dirty="0" err="1">
                <a:solidFill>
                  <a:srgbClr val="000000"/>
                </a:solidFill>
                <a:latin typeface="Gill Sans"/>
                <a:cs typeface="Gill Sans"/>
              </a:rPr>
              <a:t>arr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ctr"/>
            <a:r>
              <a:rPr lang="en-US" sz="1800" dirty="0">
                <a:solidFill>
                  <a:srgbClr val="FF0000"/>
                </a:solidFill>
                <a:latin typeface="Gill Sans"/>
                <a:cs typeface="Gill Sans"/>
              </a:rPr>
              <a:t>[750-1000K)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403" y="1191091"/>
            <a:ext cx="3644900" cy="2339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3764" y="5638800"/>
            <a:ext cx="4191000" cy="461665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All total = T1+ T2 + T3 + T4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66800" y="2438400"/>
            <a:ext cx="2133600" cy="1870214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657600" y="2438400"/>
            <a:ext cx="152400" cy="1870214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800600" y="2438400"/>
            <a:ext cx="304800" cy="1870214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715000" y="2438400"/>
            <a:ext cx="1828800" cy="1870214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FE93A2F2-D9DA-6943-9F72-7260841DD6C4}"/>
              </a:ext>
            </a:extLst>
          </p:cNvPr>
          <p:cNvSpPr/>
          <p:nvPr/>
        </p:nvSpPr>
        <p:spPr>
          <a:xfrm>
            <a:off x="6656672" y="5890448"/>
            <a:ext cx="2112739" cy="608137"/>
          </a:xfrm>
          <a:prstGeom prst="wedgeRoundRectCallout">
            <a:avLst>
              <a:gd name="adj1" fmla="val -76552"/>
              <a:gd name="adj2" fmla="val -17351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4x faster!!</a:t>
            </a:r>
          </a:p>
        </p:txBody>
      </p:sp>
    </p:spTree>
    <p:extLst>
      <p:ext uri="{BB962C8B-B14F-4D97-AF65-F5344CB8AC3E}">
        <p14:creationId xmlns:p14="http://schemas.microsoft.com/office/powerpoint/2010/main" val="165904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362075"/>
            <a:ext cx="8915400" cy="4972050"/>
          </a:xfrm>
        </p:spPr>
        <p:txBody>
          <a:bodyPr/>
          <a:lstStyle/>
          <a:p>
            <a:r>
              <a:rPr lang="en-US" dirty="0"/>
              <a:t>Create multiple </a:t>
            </a:r>
            <a:r>
              <a:rPr lang="en-US" dirty="0">
                <a:solidFill>
                  <a:srgbClr val="FF0000"/>
                </a:solidFill>
              </a:rPr>
              <a:t>processes</a:t>
            </a:r>
            <a:r>
              <a:rPr lang="en-US" dirty="0"/>
              <a:t> (e.g. 4 processes)</a:t>
            </a:r>
          </a:p>
          <a:p>
            <a:pPr lvl="1"/>
            <a:r>
              <a:rPr lang="en-US" dirty="0"/>
              <a:t>Each process … for (250K count) </a:t>
            </a:r>
            <a:r>
              <a:rPr lang="en-US" dirty="0" err="1"/>
              <a:t>T</a:t>
            </a:r>
            <a:r>
              <a:rPr lang="en-US" baseline="-25000" dirty="0" err="1"/>
              <a:t>p</a:t>
            </a:r>
            <a:r>
              <a:rPr lang="en-US" dirty="0"/>
              <a:t> += </a:t>
            </a:r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];   …. (p = 1/2/3/4)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How to write </a:t>
            </a:r>
            <a:r>
              <a:rPr lang="en-US" b="1" dirty="0"/>
              <a:t>“</a:t>
            </a:r>
            <a:r>
              <a:rPr lang="en-US" b="1" dirty="0" err="1"/>
              <a:t>alltotal</a:t>
            </a:r>
            <a:r>
              <a:rPr lang="en-US" b="1" dirty="0"/>
              <a:t> = T1 + T2 + T3 + T4”?</a:t>
            </a:r>
          </a:p>
          <a:p>
            <a:pPr lvl="2"/>
            <a:r>
              <a:rPr lang="en-US" dirty="0"/>
              <a:t>Each sub-total T1..4 is in </a:t>
            </a:r>
            <a:r>
              <a:rPr lang="en-US" i="1" dirty="0"/>
              <a:t>each process’ address space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No sharing!!, </a:t>
            </a:r>
            <a:r>
              <a:rPr lang="en-US" dirty="0"/>
              <a:t>unless use Inter-Process Communication (IPC) --- too complex for simple task</a:t>
            </a:r>
          </a:p>
          <a:p>
            <a:pPr lvl="1"/>
            <a:r>
              <a:rPr lang="en-US" dirty="0"/>
              <a:t>Goal of processes? </a:t>
            </a:r>
            <a:r>
              <a:rPr lang="en-US" b="1" dirty="0">
                <a:solidFill>
                  <a:srgbClr val="FF0000"/>
                </a:solidFill>
              </a:rPr>
              <a:t>...</a:t>
            </a:r>
            <a:r>
              <a:rPr lang="en-US" dirty="0"/>
              <a:t> (</a:t>
            </a:r>
            <a:r>
              <a:rPr lang="en-US" b="1" dirty="0"/>
              <a:t>overkill</a:t>
            </a:r>
            <a:r>
              <a:rPr lang="en-US" dirty="0"/>
              <a:t> for parallelism?)</a:t>
            </a:r>
          </a:p>
          <a:p>
            <a:pPr lvl="1"/>
            <a:endParaRPr lang="en-US" dirty="0"/>
          </a:p>
          <a:p>
            <a:r>
              <a:rPr lang="en-US" u="sng" dirty="0">
                <a:solidFill>
                  <a:srgbClr val="FF0000"/>
                </a:solidFill>
              </a:rPr>
              <a:t>Threads</a:t>
            </a:r>
            <a:r>
              <a:rPr lang="en-US" dirty="0"/>
              <a:t> were invented</a:t>
            </a:r>
          </a:p>
          <a:p>
            <a:pPr lvl="1"/>
            <a:r>
              <a:rPr lang="en-US" dirty="0"/>
              <a:t>Allow easy sharing (heap/global variables)</a:t>
            </a:r>
          </a:p>
          <a:p>
            <a:pPr lvl="1"/>
            <a:r>
              <a:rPr lang="en-US" dirty="0"/>
              <a:t>Enable parallel executions </a:t>
            </a:r>
            <a:r>
              <a:rPr lang="en-US" b="1" i="1" dirty="0"/>
              <a:t>within a process</a:t>
            </a:r>
          </a:p>
        </p:txBody>
      </p:sp>
    </p:spTree>
    <p:extLst>
      <p:ext uri="{BB962C8B-B14F-4D97-AF65-F5344CB8AC3E}">
        <p14:creationId xmlns:p14="http://schemas.microsoft.com/office/powerpoint/2010/main" val="5808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Concept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391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18613" y="1752600"/>
            <a:ext cx="5496387" cy="47019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A thread is a “</a:t>
            </a:r>
            <a:r>
              <a:rPr lang="en-US" dirty="0">
                <a:solidFill>
                  <a:srgbClr val="FF0000"/>
                </a:solidFill>
              </a:rPr>
              <a:t>lightweight</a:t>
            </a:r>
            <a:r>
              <a:rPr lang="en-US" dirty="0"/>
              <a:t> process”</a:t>
            </a:r>
          </a:p>
          <a:p>
            <a:r>
              <a:rPr lang="en-US" b="1" dirty="0">
                <a:solidFill>
                  <a:srgbClr val="FF0000"/>
                </a:solidFill>
              </a:rPr>
              <a:t>A process </a:t>
            </a:r>
            <a:r>
              <a:rPr lang="en-US" b="1" dirty="0"/>
              <a:t>can spawn </a:t>
            </a:r>
            <a:r>
              <a:rPr lang="en-US" b="1" dirty="0">
                <a:solidFill>
                  <a:srgbClr val="FF0000"/>
                </a:solidFill>
              </a:rPr>
              <a:t>multiple threads</a:t>
            </a:r>
          </a:p>
          <a:p>
            <a:pPr lvl="1"/>
            <a:r>
              <a:rPr lang="en-US" b="1" dirty="0"/>
              <a:t>A thread only belongs to a process</a:t>
            </a:r>
          </a:p>
          <a:p>
            <a:r>
              <a:rPr lang="en-US" dirty="0"/>
              <a:t>Sharing model:</a:t>
            </a:r>
          </a:p>
          <a:p>
            <a:pPr lvl="1"/>
            <a:r>
              <a:rPr lang="en-US" dirty="0"/>
              <a:t>Threads in a process can </a:t>
            </a:r>
            <a:r>
              <a:rPr lang="en-US" dirty="0">
                <a:solidFill>
                  <a:srgbClr val="FF0000"/>
                </a:solidFill>
              </a:rPr>
              <a:t>share:</a:t>
            </a:r>
          </a:p>
          <a:p>
            <a:pPr lvl="2"/>
            <a:r>
              <a:rPr lang="en-US" dirty="0"/>
              <a:t>Global variables</a:t>
            </a:r>
          </a:p>
          <a:p>
            <a:pPr lvl="2"/>
            <a:r>
              <a:rPr lang="en-US" dirty="0"/>
              <a:t>Heap</a:t>
            </a:r>
          </a:p>
          <a:p>
            <a:pPr lvl="2"/>
            <a:r>
              <a:rPr lang="en-US" dirty="0"/>
              <a:t>File descriptor table</a:t>
            </a:r>
          </a:p>
          <a:p>
            <a:pPr lvl="2"/>
            <a:r>
              <a:rPr lang="en-US" dirty="0"/>
              <a:t>…</a:t>
            </a:r>
          </a:p>
          <a:p>
            <a:pPr lvl="1"/>
            <a:r>
              <a:rPr lang="en-US" dirty="0"/>
              <a:t>Each thread has its own:</a:t>
            </a:r>
          </a:p>
          <a:p>
            <a:pPr lvl="2"/>
            <a:r>
              <a:rPr lang="en-US" dirty="0"/>
              <a:t>Program counter</a:t>
            </a:r>
          </a:p>
          <a:p>
            <a:pPr lvl="2"/>
            <a:r>
              <a:rPr lang="en-US" dirty="0"/>
              <a:t>Stack</a:t>
            </a:r>
          </a:p>
          <a:p>
            <a:pPr lvl="2"/>
            <a:r>
              <a:rPr lang="en-US" dirty="0"/>
              <a:t>…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868226" y="3505200"/>
            <a:ext cx="3289300" cy="2648466"/>
            <a:chOff x="5868226" y="3505200"/>
            <a:chExt cx="3289300" cy="26484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68226" y="3505200"/>
              <a:ext cx="3289300" cy="24638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766333" y="4038600"/>
              <a:ext cx="1330361" cy="923330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Heap</a:t>
              </a:r>
            </a:p>
            <a:p>
              <a:pPr algn="ctr"/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Data</a:t>
              </a:r>
            </a:p>
            <a:p>
              <a:pPr algn="ctr"/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Code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5784334"/>
              <a:ext cx="1828800" cy="369332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dirty="0">
                  <a:solidFill>
                    <a:srgbClr val="000000"/>
                  </a:solidFill>
                  <a:latin typeface="Gill Sans"/>
                  <a:cs typeface="Gill Sans"/>
                </a:rPr>
                <a:t>Stack, PC, …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77000" y="76201"/>
            <a:ext cx="1813571" cy="2944318"/>
            <a:chOff x="6477000" y="76201"/>
            <a:chExt cx="1813571" cy="2944318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6477000" y="76201"/>
              <a:ext cx="1813571" cy="2944318"/>
            </a:xfrm>
            <a:prstGeom prst="rect">
              <a:avLst/>
            </a:prstGeom>
            <a:solidFill>
              <a:srgbClr val="7E97AD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6477000" y="297601"/>
              <a:ext cx="1813571" cy="276153"/>
            </a:xfrm>
            <a:prstGeom prst="rect">
              <a:avLst/>
            </a:prstGeom>
            <a:solidFill>
              <a:srgbClr val="64646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Stack of thread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 1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6477000" y="2586932"/>
              <a:ext cx="1813571" cy="433586"/>
            </a:xfrm>
            <a:prstGeom prst="rect">
              <a:avLst/>
            </a:prstGeom>
            <a:solidFill>
              <a:srgbClr val="CC8E6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Code</a:t>
              </a: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6477000" y="2057400"/>
              <a:ext cx="1813571" cy="52953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Heap</a:t>
              </a:r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6629400" y="573754"/>
              <a:ext cx="0" cy="247763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7540128" y="1809637"/>
              <a:ext cx="0" cy="247763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6477000" y="943047"/>
              <a:ext cx="1813571" cy="276153"/>
            </a:xfrm>
            <a:prstGeom prst="rect">
              <a:avLst/>
            </a:prstGeom>
            <a:solidFill>
              <a:srgbClr val="64646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Stack of thread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</a:rPr>
                <a:t> 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6632028" y="1219200"/>
              <a:ext cx="0" cy="247763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29400" y="3320534"/>
            <a:ext cx="1828800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Stack, PC, …</a:t>
            </a:r>
          </a:p>
        </p:txBody>
      </p:sp>
    </p:spTree>
    <p:extLst>
      <p:ext uri="{BB962C8B-B14F-4D97-AF65-F5344CB8AC3E}">
        <p14:creationId xmlns:p14="http://schemas.microsoft.com/office/powerpoint/2010/main" val="307871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Webserver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131" y="1240015"/>
            <a:ext cx="3200399" cy="53388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echo() </a:t>
            </a:r>
            <a:r>
              <a:rPr lang="en-US" dirty="0"/>
              <a:t>server</a:t>
            </a:r>
          </a:p>
          <a:p>
            <a:pPr lvl="1"/>
            <a:r>
              <a:rPr lang="en-US" dirty="0"/>
              <a:t>Sending “hello” back</a:t>
            </a:r>
          </a:p>
          <a:p>
            <a:r>
              <a:rPr lang="en-US" dirty="0"/>
              <a:t>How to design?</a:t>
            </a:r>
          </a:p>
          <a:p>
            <a:pPr lvl="1"/>
            <a:r>
              <a:rPr lang="en-US" dirty="0"/>
              <a:t>This lecture covers the details of the code below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0226" y="1805995"/>
            <a:ext cx="1270004" cy="8260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Webserver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2554" y="705244"/>
            <a:ext cx="1270004" cy="826059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Client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 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2554" y="1782552"/>
            <a:ext cx="1270004" cy="826059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Client 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5932558" y="1118274"/>
            <a:ext cx="1417889" cy="862926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  <a:endCxn id="6" idx="1"/>
          </p:cNvCxnSpPr>
          <p:nvPr/>
        </p:nvCxnSpPr>
        <p:spPr>
          <a:xfrm>
            <a:off x="5932558" y="2195582"/>
            <a:ext cx="1447668" cy="23443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creen shot 2014-05-22 at 9.13.0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1" t="6145" b="24191"/>
          <a:stretch/>
        </p:blipFill>
        <p:spPr>
          <a:xfrm>
            <a:off x="76200" y="4125310"/>
            <a:ext cx="6943888" cy="2710680"/>
          </a:xfrm>
          <a:prstGeom prst="rect">
            <a:avLst/>
          </a:prstGeom>
          <a:ln w="28575" cmpd="sng">
            <a:solidFill>
              <a:schemeClr val="accent2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662554" y="2895600"/>
            <a:ext cx="1270004" cy="826059"/>
          </a:xfrm>
          <a:prstGeom prst="rect">
            <a:avLst/>
          </a:prstGeom>
          <a:solidFill>
            <a:srgbClr val="DC9E1F"/>
          </a:solidFill>
          <a:ln w="12700" cmpd="sng">
            <a:solidFill>
              <a:srgbClr val="000000"/>
            </a:solidFill>
          </a:ln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Client …</a:t>
            </a:r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 flipV="1">
            <a:off x="5932558" y="2514600"/>
            <a:ext cx="1417889" cy="79403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932558" y="838200"/>
            <a:ext cx="1447668" cy="967795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582149" y="1013012"/>
            <a:ext cx="826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Arial"/>
                <a:cs typeface="Arial"/>
              </a:rPr>
              <a:t>“hello”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932558" y="1981200"/>
            <a:ext cx="1475696" cy="83986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932558" y="2743200"/>
            <a:ext cx="1447668" cy="685800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780306" y="2939298"/>
            <a:ext cx="826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Arial"/>
                <a:cs typeface="Arial"/>
              </a:rPr>
              <a:t>“hello” </a:t>
            </a:r>
          </a:p>
        </p:txBody>
      </p:sp>
    </p:spTree>
    <p:extLst>
      <p:ext uri="{BB962C8B-B14F-4D97-AF65-F5344CB8AC3E}">
        <p14:creationId xmlns:p14="http://schemas.microsoft.com/office/powerpoint/2010/main" val="189648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are every 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390525"/>
          </a:xfrm>
        </p:spPr>
        <p:txBody>
          <a:bodyPr/>
          <a:lstStyle/>
          <a:p>
            <a:r>
              <a:rPr lang="en-US" dirty="0"/>
              <a:t>…</a:t>
            </a:r>
          </a:p>
        </p:txBody>
      </p:sp>
      <p:pic>
        <p:nvPicPr>
          <p:cNvPr id="4" name="Picture 3" descr="Screen Shot 2014-05-22 at 8.34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7544"/>
            <a:ext cx="8662001" cy="3949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2743200"/>
            <a:ext cx="914400" cy="3352800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11240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7962900" cy="573088"/>
          </a:xfrm>
        </p:spPr>
        <p:txBody>
          <a:bodyPr/>
          <a:lstStyle/>
          <a:p>
            <a:r>
              <a:rPr lang="en-US" dirty="0" err="1"/>
              <a:t>Posix</a:t>
            </a:r>
            <a:r>
              <a:rPr lang="en-US" dirty="0"/>
              <a:t> threads (</a:t>
            </a:r>
            <a:r>
              <a:rPr lang="en-US" dirty="0" err="1"/>
              <a:t>Pthreads</a:t>
            </a:r>
            <a:r>
              <a:rPr lang="en-US" dirty="0"/>
              <a:t>) interface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914400"/>
            <a:ext cx="8394700" cy="55626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/>
              <a:t>Pthreads</a:t>
            </a:r>
            <a:r>
              <a:rPr lang="en-US" i="1" dirty="0"/>
              <a:t>:</a:t>
            </a:r>
            <a:r>
              <a:rPr lang="en-US" dirty="0"/>
              <a:t> Standard interface for ~60 functions that manipulate threads from C programs</a:t>
            </a:r>
          </a:p>
          <a:p>
            <a:pPr lvl="1"/>
            <a:r>
              <a:rPr lang="en-US" dirty="0"/>
              <a:t>Creating and reaping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pthread_create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>
                <a:latin typeface="Courier New" pitchFamily="49" charset="0"/>
              </a:rPr>
              <a:t>() --- akin to wait()/</a:t>
            </a:r>
            <a:r>
              <a:rPr lang="en-US" dirty="0" err="1">
                <a:latin typeface="Courier New" pitchFamily="49" charset="0"/>
              </a:rPr>
              <a:t>waitpid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/>
              <a:t>Determining your thread ID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pthread_self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Terminating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pthread_cancel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pthread_exit</a:t>
            </a:r>
            <a:r>
              <a:rPr lang="en-US" dirty="0">
                <a:latin typeface="Courier New" pitchFamily="49" charset="0"/>
              </a:rPr>
              <a:t>()</a:t>
            </a:r>
            <a:endParaRPr lang="en-US" dirty="0"/>
          </a:p>
          <a:p>
            <a:pPr lvl="2"/>
            <a:r>
              <a:rPr lang="en-US" dirty="0">
                <a:latin typeface="Courier New" pitchFamily="49" charset="0"/>
              </a:rPr>
              <a:t>exit()</a:t>
            </a:r>
            <a:r>
              <a:rPr lang="en-US" dirty="0"/>
              <a:t> [terminates all threads] , </a:t>
            </a:r>
            <a:r>
              <a:rPr lang="en-US" dirty="0">
                <a:latin typeface="Courier New" pitchFamily="49" charset="0"/>
              </a:rPr>
              <a:t>RET </a:t>
            </a:r>
            <a:r>
              <a:rPr lang="en-US" dirty="0"/>
              <a:t>[terminates current thread]</a:t>
            </a:r>
          </a:p>
          <a:p>
            <a:pPr lvl="1"/>
            <a:r>
              <a:rPr lang="en-US" dirty="0"/>
              <a:t>Synchronizing access to shared variables (next lecture)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pthread_mutex_init</a:t>
            </a:r>
            <a:endParaRPr lang="en-US" dirty="0">
              <a:latin typeface="Courier New" pitchFamily="49" charset="0"/>
            </a:endParaRPr>
          </a:p>
          <a:p>
            <a:pPr lvl="2"/>
            <a:r>
              <a:rPr lang="en-US" dirty="0" err="1">
                <a:latin typeface="Courier New" pitchFamily="49" charset="0"/>
              </a:rPr>
              <a:t>pthread_mutex</a:t>
            </a:r>
            <a:r>
              <a:rPr lang="en-US" dirty="0">
                <a:latin typeface="Courier New" pitchFamily="49" charset="0"/>
              </a:rPr>
              <a:t>_[un]lock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pthread_cond_init</a:t>
            </a:r>
            <a:endParaRPr lang="en-US" dirty="0">
              <a:latin typeface="Courier New" pitchFamily="49" charset="0"/>
            </a:endParaRPr>
          </a:p>
          <a:p>
            <a:pPr lvl="2"/>
            <a:r>
              <a:rPr lang="en-US" dirty="0" err="1">
                <a:latin typeface="Courier New" pitchFamily="49" charset="0"/>
              </a:rPr>
              <a:t>pthread_cond</a:t>
            </a:r>
            <a:r>
              <a:rPr lang="en-US" dirty="0">
                <a:latin typeface="Courier New" pitchFamily="49" charset="0"/>
              </a:rPr>
              <a:t>_[timed]wait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0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0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0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07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07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07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07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07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07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38200" y="4637858"/>
            <a:ext cx="7620000" cy="1477328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Courier New" pitchFamily="49" charset="0"/>
              </a:rPr>
              <a:t>/* thread routine */</a:t>
            </a:r>
          </a:p>
          <a:p>
            <a:r>
              <a:rPr lang="en-US" sz="1800" dirty="0">
                <a:latin typeface="Courier New" pitchFamily="49" charset="0"/>
              </a:rPr>
              <a:t>void *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hellofunc</a:t>
            </a:r>
            <a:r>
              <a:rPr lang="en-US" sz="1800" dirty="0">
                <a:latin typeface="Courier New" pitchFamily="49" charset="0"/>
              </a:rPr>
              <a:t>(void *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 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(”HELLO!"); </a:t>
            </a:r>
          </a:p>
          <a:p>
            <a:r>
              <a:rPr lang="en-US" sz="1800" dirty="0">
                <a:latin typeface="Courier New" pitchFamily="49" charset="0"/>
              </a:rPr>
              <a:t>  return NULL;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08970" name="Rectangle 10"/>
          <p:cNvSpPr>
            <a:spLocks noGrp="1" noChangeArrowheads="1"/>
          </p:cNvSpPr>
          <p:nvPr>
            <p:ph type="title"/>
          </p:nvPr>
        </p:nvSpPr>
        <p:spPr>
          <a:xfrm>
            <a:off x="357018" y="152400"/>
            <a:ext cx="7592093" cy="762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Pthreads</a:t>
            </a:r>
            <a:r>
              <a:rPr lang="en-US" dirty="0"/>
              <a:t> "hello, world” program</a:t>
            </a:r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838200" y="1996222"/>
            <a:ext cx="6556678" cy="230832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main() 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pthread_create</a:t>
            </a:r>
            <a:r>
              <a:rPr lang="en-US" sz="1800" dirty="0">
                <a:latin typeface="Courier New" pitchFamily="49" charset="0"/>
              </a:rPr>
              <a:t>(&amp;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, NULL,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hellofunc</a:t>
            </a:r>
            <a:r>
              <a:rPr lang="en-US" sz="1800" dirty="0">
                <a:latin typeface="Courier New" pitchFamily="49" charset="0"/>
              </a:rPr>
              <a:t>, NULL);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(“MAIN-T”);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pthread_join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, NULL);</a:t>
            </a:r>
          </a:p>
          <a:p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08964" name="Text Box 4"/>
          <p:cNvSpPr txBox="1">
            <a:spLocks noChangeArrowheads="1"/>
          </p:cNvSpPr>
          <p:nvPr/>
        </p:nvSpPr>
        <p:spPr bwMode="auto">
          <a:xfrm>
            <a:off x="6973099" y="1654314"/>
            <a:ext cx="1959191" cy="707886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i="1" dirty="0"/>
              <a:t>Thread attributes </a:t>
            </a:r>
          </a:p>
          <a:p>
            <a:pPr algn="ctr"/>
            <a:r>
              <a:rPr lang="en-US" sz="2000" i="1" dirty="0"/>
              <a:t>(usually NULL)</a:t>
            </a:r>
          </a:p>
        </p:txBody>
      </p:sp>
      <p:sp>
        <p:nvSpPr>
          <p:cNvPr id="808967" name="Line 7"/>
          <p:cNvSpPr>
            <a:spLocks noChangeShapeType="1"/>
          </p:cNvSpPr>
          <p:nvPr/>
        </p:nvSpPr>
        <p:spPr bwMode="auto">
          <a:xfrm flipH="1">
            <a:off x="4343399" y="2057400"/>
            <a:ext cx="2628112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8968" name="Line 8"/>
          <p:cNvSpPr>
            <a:spLocks noChangeShapeType="1"/>
          </p:cNvSpPr>
          <p:nvPr/>
        </p:nvSpPr>
        <p:spPr bwMode="auto">
          <a:xfrm flipH="1" flipV="1">
            <a:off x="6553198" y="3234968"/>
            <a:ext cx="521494" cy="49883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871511" y="4282833"/>
            <a:ext cx="2221682" cy="707886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i="1" dirty="0"/>
              <a:t>Thread start routine</a:t>
            </a:r>
          </a:p>
          <a:p>
            <a:pPr algn="ctr"/>
            <a:r>
              <a:rPr lang="en-US" sz="2000" i="1" dirty="0"/>
              <a:t>function pointer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 flipV="1">
            <a:off x="5562599" y="3257898"/>
            <a:ext cx="1308909" cy="13799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8965" name="Text Box 5"/>
          <p:cNvSpPr txBox="1">
            <a:spLocks noChangeArrowheads="1"/>
          </p:cNvSpPr>
          <p:nvPr/>
        </p:nvSpPr>
        <p:spPr bwMode="auto">
          <a:xfrm>
            <a:off x="7074692" y="3257898"/>
            <a:ext cx="2018501" cy="707886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i="1" dirty="0"/>
              <a:t>Thread arguments</a:t>
            </a:r>
          </a:p>
          <a:p>
            <a:pPr algn="ctr"/>
            <a:r>
              <a:rPr lang="en-US" sz="2000" i="1" dirty="0"/>
              <a:t>(void *p) 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808593" y="762000"/>
            <a:ext cx="2035082" cy="707886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i="1" dirty="0"/>
              <a:t>The OS will return</a:t>
            </a:r>
          </a:p>
          <a:p>
            <a:pPr algn="ctr"/>
            <a:r>
              <a:rPr lang="en-US" sz="2000" i="1" dirty="0"/>
              <a:t>the “</a:t>
            </a:r>
            <a:r>
              <a:rPr lang="en-US" sz="2000" i="1" dirty="0" err="1"/>
              <a:t>tid</a:t>
            </a:r>
            <a:r>
              <a:rPr lang="en-US" sz="2000" i="1" dirty="0"/>
              <a:t>” 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3514615" y="1371600"/>
            <a:ext cx="3293978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4267200" y="3886198"/>
            <a:ext cx="2807492" cy="110452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34747" y="1269831"/>
            <a:ext cx="2256998" cy="400110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i="1" dirty="0"/>
              <a:t>wait until </a:t>
            </a:r>
            <a:r>
              <a:rPr lang="en-US" sz="2000" i="1" dirty="0" err="1"/>
              <a:t>tid</a:t>
            </a:r>
            <a:r>
              <a:rPr lang="en-US" sz="2000" i="1" dirty="0"/>
              <a:t> is done</a:t>
            </a: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357018" y="1669941"/>
            <a:ext cx="785982" cy="198765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1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0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0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0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4" grpId="0" animBg="1"/>
      <p:bldP spid="808967" grpId="0" animBg="1"/>
      <p:bldP spid="808968" grpId="0" animBg="1"/>
      <p:bldP spid="11" grpId="0" animBg="1"/>
      <p:bldP spid="12" grpId="0" animBg="1"/>
      <p:bldP spid="808965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threaded “hello, world”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2162175" y="1358900"/>
            <a:ext cx="1504950" cy="3921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main thread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6172200" y="2590800"/>
            <a:ext cx="1454150" cy="3921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peer thread</a:t>
            </a:r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2895600" y="20574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6724650" y="3260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6800850" y="3565317"/>
            <a:ext cx="104658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return;</a:t>
            </a:r>
            <a:endParaRPr lang="en-US" sz="1600" dirty="0"/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2895600" y="24384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2028523" y="3953023"/>
            <a:ext cx="84730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600" b="0" i="1" dirty="0">
                <a:latin typeface="Gill Sans"/>
                <a:cs typeface="Gill Sans"/>
              </a:rPr>
              <a:t>Wait …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 flipH="1">
            <a:off x="2914650" y="3870325"/>
            <a:ext cx="38100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0" y="4906089"/>
            <a:ext cx="2914650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en-US" sz="1600" dirty="0">
                <a:latin typeface="Courier New" pitchFamily="49" charset="0"/>
              </a:rPr>
              <a:t>exit()</a:t>
            </a:r>
            <a:r>
              <a:rPr lang="en-US" sz="1600" dirty="0"/>
              <a:t> </a:t>
            </a:r>
          </a:p>
          <a:p>
            <a:pPr algn="r"/>
            <a:r>
              <a:rPr lang="en-US" sz="1600" b="0" i="1" dirty="0">
                <a:solidFill>
                  <a:srgbClr val="FF0000"/>
                </a:solidFill>
                <a:latin typeface="Gill Sans"/>
                <a:cs typeface="Gill Sans"/>
              </a:rPr>
              <a:t>Any thread </a:t>
            </a:r>
            <a:r>
              <a:rPr lang="en-US" sz="1600" b="0" i="1" dirty="0">
                <a:latin typeface="Gill Sans"/>
                <a:cs typeface="Gill Sans"/>
              </a:rPr>
              <a:t>who calls </a:t>
            </a:r>
          </a:p>
          <a:p>
            <a:pPr algn="r"/>
            <a:r>
              <a:rPr lang="en-US" sz="1600" b="0" i="1" dirty="0">
                <a:solidFill>
                  <a:srgbClr val="FF0000"/>
                </a:solidFill>
                <a:latin typeface="Gill Sans"/>
                <a:cs typeface="Gill Sans"/>
              </a:rPr>
              <a:t>exit() </a:t>
            </a:r>
            <a:r>
              <a:rPr lang="en-US" sz="1600" b="0" i="1" dirty="0">
                <a:latin typeface="Gill Sans"/>
                <a:cs typeface="Gill Sans"/>
              </a:rPr>
              <a:t>will terminate </a:t>
            </a:r>
          </a:p>
          <a:p>
            <a:pPr algn="r"/>
            <a:r>
              <a:rPr lang="en-US" sz="1600" b="0" i="1" dirty="0">
                <a:latin typeface="Gill Sans"/>
                <a:cs typeface="Gill Sans"/>
              </a:rPr>
              <a:t>the </a:t>
            </a:r>
            <a:r>
              <a:rPr lang="en-US" sz="1600" i="1" dirty="0">
                <a:latin typeface="Gill Sans"/>
                <a:cs typeface="Gill Sans"/>
              </a:rPr>
              <a:t>entire</a:t>
            </a:r>
            <a:r>
              <a:rPr lang="en-US" sz="1600" b="0" i="1" dirty="0">
                <a:latin typeface="Gill Sans"/>
                <a:cs typeface="Gill Sans"/>
              </a:rPr>
              <a:t> process </a:t>
            </a:r>
          </a:p>
          <a:p>
            <a:pPr algn="r"/>
            <a:r>
              <a:rPr lang="en-US" sz="1600" b="0" i="1" dirty="0">
                <a:latin typeface="Gill Sans"/>
                <a:cs typeface="Gill Sans"/>
              </a:rPr>
              <a:t>(including </a:t>
            </a:r>
            <a:r>
              <a:rPr lang="en-US" sz="1600" i="1" dirty="0">
                <a:latin typeface="Gill Sans"/>
                <a:cs typeface="Gill Sans"/>
              </a:rPr>
              <a:t>all</a:t>
            </a:r>
            <a:r>
              <a:rPr lang="en-US" sz="1600" b="0" i="1" dirty="0">
                <a:latin typeface="Gill Sans"/>
                <a:cs typeface="Gill Sans"/>
              </a:rPr>
              <a:t> its running threads)</a:t>
            </a:r>
          </a:p>
          <a:p>
            <a:pPr algn="r"/>
            <a:endParaRPr lang="en-US" sz="1600" b="0" i="1" dirty="0">
              <a:latin typeface="Gill Sans"/>
              <a:cs typeface="Gill Sans"/>
            </a:endParaRPr>
          </a:p>
          <a:p>
            <a:pPr algn="r"/>
            <a:r>
              <a:rPr lang="en-US" sz="1600" b="0" dirty="0" err="1">
                <a:latin typeface="Gill Sans"/>
                <a:cs typeface="Gill Sans"/>
              </a:rPr>
              <a:t>pthread_exit</a:t>
            </a:r>
            <a:r>
              <a:rPr lang="en-US" sz="1600" b="0" dirty="0">
                <a:latin typeface="Gill Sans"/>
                <a:cs typeface="Gill Sans"/>
              </a:rPr>
              <a:t>() != exit()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910905" y="2209800"/>
            <a:ext cx="19084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latin typeface="Courier New"/>
                <a:cs typeface="Courier New"/>
              </a:rPr>
              <a:t>pthread_create</a:t>
            </a:r>
            <a:r>
              <a:rPr lang="en-US" sz="14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1126383" y="3397349"/>
            <a:ext cx="1693017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latin typeface="Courier New"/>
                <a:cs typeface="Courier New"/>
              </a:rPr>
              <a:t>pthread_join</a:t>
            </a:r>
            <a:r>
              <a:rPr lang="en-US" sz="14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336550" y="4419600"/>
            <a:ext cx="251460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b="0" dirty="0">
                <a:latin typeface="Gill Sans"/>
                <a:cs typeface="Gill Sans"/>
              </a:rPr>
              <a:t>Returns (from join())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6781800" y="3214479"/>
            <a:ext cx="236220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(“HELLO”)</a:t>
            </a:r>
            <a:endParaRPr lang="en-US" sz="1600" dirty="0"/>
          </a:p>
        </p:txBody>
      </p:sp>
      <p:sp>
        <p:nvSpPr>
          <p:cNvPr id="810000" name="Text Box 16"/>
          <p:cNvSpPr txBox="1">
            <a:spLocks noChangeArrowheads="1"/>
          </p:cNvSpPr>
          <p:nvPr/>
        </p:nvSpPr>
        <p:spPr bwMode="auto">
          <a:xfrm>
            <a:off x="6800850" y="3985994"/>
            <a:ext cx="188595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0" dirty="0">
                <a:latin typeface="Gill Sans"/>
                <a:cs typeface="Gill Sans"/>
              </a:rPr>
              <a:t>(peer thread</a:t>
            </a:r>
          </a:p>
          <a:p>
            <a:r>
              <a:rPr lang="en-US" sz="1800" b="0" dirty="0">
                <a:latin typeface="Gill Sans"/>
                <a:cs typeface="Gill Sans"/>
              </a:rPr>
              <a:t>terminates)</a:t>
            </a:r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1961944" y="2480265"/>
            <a:ext cx="717664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b="0" dirty="0">
                <a:latin typeface="Gill Sans"/>
                <a:cs typeface="Gill Sans"/>
              </a:rPr>
              <a:t>returns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910905" y="2956354"/>
            <a:ext cx="19084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latin typeface="Courier New"/>
                <a:cs typeface="Courier New"/>
              </a:rPr>
              <a:t>printf</a:t>
            </a:r>
            <a:r>
              <a:rPr lang="en-US" sz="1400" dirty="0">
                <a:latin typeface="Courier New"/>
                <a:cs typeface="Courier New"/>
              </a:rPr>
              <a:t>(“MAIN-T”)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038600" y="5257800"/>
            <a:ext cx="4953000" cy="1477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0" i="1" dirty="0">
                <a:solidFill>
                  <a:srgbClr val="FF0000"/>
                </a:solidFill>
                <a:latin typeface="Gill Sans"/>
                <a:cs typeface="Gill Sans"/>
              </a:rPr>
              <a:t>If we have two cores, both will run in parallel</a:t>
            </a:r>
          </a:p>
          <a:p>
            <a:r>
              <a:rPr lang="en-US" sz="1800" b="0" i="1" dirty="0">
                <a:solidFill>
                  <a:srgbClr val="FF0000"/>
                </a:solidFill>
                <a:latin typeface="Gill Sans"/>
                <a:cs typeface="Gill Sans"/>
              </a:rPr>
              <a:t>(e.g. main thread in core1, peer thread in core2)</a:t>
            </a:r>
          </a:p>
          <a:p>
            <a:endParaRPr lang="en-US" sz="1800" b="0" i="1" dirty="0">
              <a:solidFill>
                <a:srgbClr val="FF0000"/>
              </a:solidFill>
              <a:latin typeface="Gill Sans"/>
              <a:cs typeface="Gill Sans"/>
            </a:endParaRPr>
          </a:p>
          <a:p>
            <a:r>
              <a:rPr lang="en-US" sz="1800" b="0" i="1" dirty="0">
                <a:solidFill>
                  <a:srgbClr val="FF0000"/>
                </a:solidFill>
                <a:latin typeface="Gill Sans"/>
                <a:cs typeface="Gill Sans"/>
              </a:rPr>
              <a:t>If we have one core, threads are scheduled just like process scheduling</a:t>
            </a:r>
          </a:p>
        </p:txBody>
      </p:sp>
    </p:spTree>
    <p:extLst>
      <p:ext uri="{BB962C8B-B14F-4D97-AF65-F5344CB8AC3E}">
        <p14:creationId xmlns:p14="http://schemas.microsoft.com/office/powerpoint/2010/main" val="24523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0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0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0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0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0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1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0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0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0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90" grpId="0" animBg="1"/>
      <p:bldP spid="809991" grpId="0"/>
      <p:bldP spid="809992" grpId="0" animBg="1"/>
      <p:bldP spid="809993" grpId="0"/>
      <p:bldP spid="809994" grpId="0" animBg="1"/>
      <p:bldP spid="809995" grpId="0"/>
      <p:bldP spid="809996" grpId="0"/>
      <p:bldP spid="809997" grpId="0"/>
      <p:bldP spid="809998" grpId="0"/>
      <p:bldP spid="809999" grpId="0"/>
      <p:bldP spid="810000" grpId="0"/>
      <p:bldP spid="810001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</a:t>
            </a:r>
            <a:r>
              <a:rPr lang="en-US" b="0" dirty="0"/>
              <a:t>(</a:t>
            </a:r>
            <a:r>
              <a:rPr lang="en-US" u="sng" dirty="0"/>
              <a:t>another</a:t>
            </a:r>
            <a:r>
              <a:rPr lang="en-US" b="0" dirty="0"/>
              <a:t> example)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209800" y="1371600"/>
            <a:ext cx="1905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286250" y="2393058"/>
            <a:ext cx="0" cy="77787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228850" y="1752600"/>
            <a:ext cx="2057400" cy="60960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62303" y="4116288"/>
            <a:ext cx="152750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en-US" sz="1400" dirty="0">
                <a:solidFill>
                  <a:srgbClr val="32946A"/>
                </a:solidFill>
                <a:latin typeface="Courier New" pitchFamily="49" charset="0"/>
              </a:rPr>
              <a:t>exit()</a:t>
            </a:r>
            <a:r>
              <a:rPr lang="en-US" sz="1400" dirty="0">
                <a:solidFill>
                  <a:srgbClr val="32946A"/>
                </a:solidFill>
              </a:rPr>
              <a:t>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-53453" y="1390343"/>
            <a:ext cx="233945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latin typeface="Courier New"/>
                <a:cs typeface="Courier New"/>
              </a:rPr>
              <a:t>pthread_create</a:t>
            </a:r>
            <a:r>
              <a:rPr lang="en-US" sz="1400" dirty="0">
                <a:latin typeface="Courier New"/>
                <a:cs typeface="Courier New"/>
              </a:rPr>
              <a:t>(tid2)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5826" y="3294462"/>
            <a:ext cx="2123974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latin typeface="Courier New"/>
                <a:cs typeface="Courier New"/>
              </a:rPr>
              <a:t>pthread_join</a:t>
            </a:r>
            <a:r>
              <a:rPr lang="en-US" sz="1400" dirty="0">
                <a:latin typeface="Courier New"/>
                <a:cs typeface="Courier New"/>
              </a:rPr>
              <a:t>(</a:t>
            </a:r>
            <a:r>
              <a:rPr lang="en-US" sz="1400" u="sng" dirty="0">
                <a:latin typeface="Courier New"/>
                <a:cs typeface="Courier New"/>
              </a:rPr>
              <a:t>tid1</a:t>
            </a:r>
            <a:r>
              <a:rPr lang="en-US" sz="1400" dirty="0">
                <a:latin typeface="Courier New"/>
                <a:cs typeface="Courier New"/>
              </a:rPr>
              <a:t>)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286250" y="2399454"/>
            <a:ext cx="198120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(“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</a:rPr>
              <a:t>HELLO</a:t>
            </a:r>
            <a:r>
              <a:rPr lang="en-US" sz="1400" baseline="30000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</a:rPr>
              <a:t>1</a:t>
            </a:r>
            <a:r>
              <a:rPr lang="en-US" sz="1400" dirty="0">
                <a:latin typeface="Courier New" pitchFamily="49" charset="0"/>
              </a:rPr>
              <a:t>”)</a:t>
            </a:r>
            <a:endParaRPr lang="en-US" sz="1400" dirty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263252" y="1598712"/>
            <a:ext cx="4605777" cy="76348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6869030" y="2393059"/>
            <a:ext cx="0" cy="91737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941070" y="2399454"/>
            <a:ext cx="198120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(“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HELLO</a:t>
            </a:r>
            <a:r>
              <a:rPr lang="en-US" sz="1400" baseline="30000" dirty="0">
                <a:solidFill>
                  <a:srgbClr val="FF0000"/>
                </a:solidFill>
                <a:latin typeface="Courier New" pitchFamily="49" charset="0"/>
              </a:rPr>
              <a:t>2</a:t>
            </a:r>
            <a:r>
              <a:rPr lang="en-US" sz="1400" dirty="0">
                <a:latin typeface="Courier New" pitchFamily="49" charset="0"/>
              </a:rPr>
              <a:t>”)</a:t>
            </a:r>
            <a:endParaRPr lang="en-US" sz="1400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-76200" y="1598712"/>
            <a:ext cx="233945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latin typeface="Courier New"/>
                <a:cs typeface="Courier New"/>
              </a:rPr>
              <a:t>pthread_create</a:t>
            </a:r>
            <a:r>
              <a:rPr lang="en-US" sz="1400" dirty="0">
                <a:latin typeface="Courier New"/>
                <a:cs typeface="Courier New"/>
              </a:rPr>
              <a:t>(tid1)</a:t>
            </a: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2226222" y="3170938"/>
            <a:ext cx="2032876" cy="30777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16842" y="3735288"/>
            <a:ext cx="212155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(“</a:t>
            </a:r>
            <a:r>
              <a:rPr lang="en-US" sz="1400" dirty="0">
                <a:solidFill>
                  <a:srgbClr val="32946A"/>
                </a:solidFill>
                <a:latin typeface="Courier New" pitchFamily="49" charset="0"/>
              </a:rPr>
              <a:t>MAIN-T</a:t>
            </a:r>
            <a:r>
              <a:rPr lang="en-US" sz="1400" dirty="0">
                <a:latin typeface="Courier New" pitchFamily="49" charset="0"/>
              </a:rPr>
              <a:t>”)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08314" y="3886200"/>
            <a:ext cx="5159485" cy="2554545"/>
          </a:xfrm>
          <a:prstGeom prst="rect">
            <a:avLst/>
          </a:prstGeom>
          <a:noFill/>
          <a:ln w="28575" cmpd="sng">
            <a:solidFill>
              <a:srgbClr val="DC9E1F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latin typeface="Arial"/>
                <a:cs typeface="Arial"/>
              </a:rPr>
              <a:t>All possible outputs on the screen?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kern="0" dirty="0"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srgbClr val="FF0000"/>
                </a:solidFill>
                <a:latin typeface="Arial"/>
                <a:cs typeface="Arial"/>
              </a:rPr>
              <a:t>- HELLO</a:t>
            </a:r>
            <a:r>
              <a:rPr lang="en-US" sz="1600" kern="0" baseline="300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en-US" sz="1600" kern="0" dirty="0">
                <a:latin typeface="Arial"/>
                <a:cs typeface="Arial"/>
              </a:rPr>
              <a:t>   </a:t>
            </a:r>
            <a:r>
              <a:rPr lang="en-US" sz="1600" kern="0" dirty="0">
                <a:solidFill>
                  <a:srgbClr val="32946A"/>
                </a:solidFill>
                <a:latin typeface="Arial"/>
                <a:cs typeface="Arial"/>
              </a:rPr>
              <a:t>HELLO</a:t>
            </a:r>
            <a:r>
              <a:rPr lang="en-US" sz="1600" kern="0" baseline="30000" dirty="0">
                <a:solidFill>
                  <a:srgbClr val="32946A"/>
                </a:solidFill>
                <a:latin typeface="Arial"/>
                <a:cs typeface="Arial"/>
              </a:rPr>
              <a:t>1</a:t>
            </a:r>
            <a:r>
              <a:rPr lang="en-US" sz="1600" kern="0" dirty="0">
                <a:solidFill>
                  <a:srgbClr val="32946A"/>
                </a:solidFill>
                <a:latin typeface="Arial"/>
                <a:cs typeface="Arial"/>
              </a:rPr>
              <a:t>   MAIN-T   (exit)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srgbClr val="32946A"/>
                </a:solidFill>
                <a:latin typeface="Arial"/>
                <a:cs typeface="Arial"/>
              </a:rPr>
              <a:t>- HELLO</a:t>
            </a:r>
            <a:r>
              <a:rPr lang="en-US" sz="1600" kern="0" baseline="30000" dirty="0">
                <a:solidFill>
                  <a:srgbClr val="32946A"/>
                </a:solidFill>
                <a:latin typeface="Arial"/>
                <a:cs typeface="Arial"/>
              </a:rPr>
              <a:t>1</a:t>
            </a:r>
            <a:r>
              <a:rPr lang="en-US" sz="1600" kern="0" dirty="0">
                <a:solidFill>
                  <a:srgbClr val="32946A"/>
                </a:solidFill>
                <a:latin typeface="Arial"/>
                <a:cs typeface="Arial"/>
              </a:rPr>
              <a:t> </a:t>
            </a:r>
            <a:r>
              <a:rPr lang="en-US" sz="1600" kern="0" dirty="0">
                <a:latin typeface="Arial"/>
                <a:cs typeface="Arial"/>
              </a:rPr>
              <a:t>  </a:t>
            </a:r>
            <a:r>
              <a:rPr lang="en-US" sz="1600" kern="0" dirty="0">
                <a:solidFill>
                  <a:srgbClr val="FF0000"/>
                </a:solidFill>
                <a:latin typeface="Arial"/>
                <a:cs typeface="Arial"/>
              </a:rPr>
              <a:t>HELLO</a:t>
            </a:r>
            <a:r>
              <a:rPr lang="en-US" sz="1600" kern="0" baseline="300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en-US" sz="1600" kern="0" dirty="0">
                <a:latin typeface="Arial"/>
                <a:cs typeface="Arial"/>
              </a:rPr>
              <a:t>   </a:t>
            </a:r>
            <a:r>
              <a:rPr lang="en-US" sz="1600" kern="0" dirty="0">
                <a:solidFill>
                  <a:srgbClr val="32946A"/>
                </a:solidFill>
                <a:latin typeface="Arial"/>
                <a:cs typeface="Arial"/>
              </a:rPr>
              <a:t>MAIN-T   (exit)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rgbClr val="32946A"/>
                </a:solidFill>
                <a:latin typeface="Arial"/>
                <a:cs typeface="Arial"/>
              </a:rPr>
              <a:t>- HELLO</a:t>
            </a:r>
            <a:r>
              <a:rPr lang="en-US" sz="1600" kern="0" baseline="30000" dirty="0">
                <a:solidFill>
                  <a:srgbClr val="32946A"/>
                </a:solidFill>
                <a:latin typeface="Arial"/>
                <a:cs typeface="Arial"/>
              </a:rPr>
              <a:t>1</a:t>
            </a:r>
            <a:r>
              <a:rPr lang="en-US" sz="1600" kern="0" dirty="0">
                <a:solidFill>
                  <a:srgbClr val="32946A"/>
                </a:solidFill>
                <a:latin typeface="Arial"/>
                <a:cs typeface="Arial"/>
              </a:rPr>
              <a:t>   MAIN-T</a:t>
            </a:r>
            <a:r>
              <a:rPr lang="en-US" sz="1600" kern="0" dirty="0">
                <a:latin typeface="Arial"/>
                <a:cs typeface="Arial"/>
              </a:rPr>
              <a:t>   </a:t>
            </a:r>
            <a:r>
              <a:rPr lang="en-US" sz="1600" kern="0" dirty="0">
                <a:solidFill>
                  <a:srgbClr val="FF0000"/>
                </a:solidFill>
                <a:latin typeface="Arial"/>
                <a:cs typeface="Arial"/>
              </a:rPr>
              <a:t>HELLO</a:t>
            </a:r>
            <a:r>
              <a:rPr lang="en-US" sz="1600" kern="0" baseline="300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en-US" sz="1600" kern="0" dirty="0">
                <a:latin typeface="Arial"/>
                <a:cs typeface="Arial"/>
              </a:rPr>
              <a:t>   </a:t>
            </a:r>
            <a:r>
              <a:rPr lang="en-US" sz="1600" kern="0" dirty="0">
                <a:solidFill>
                  <a:srgbClr val="32946A"/>
                </a:solidFill>
                <a:latin typeface="Arial"/>
                <a:cs typeface="Arial"/>
              </a:rPr>
              <a:t>(exit)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srgbClr val="32946A"/>
                </a:solidFill>
                <a:latin typeface="Arial"/>
                <a:cs typeface="Arial"/>
              </a:rPr>
              <a:t>- HELLO</a:t>
            </a:r>
            <a:r>
              <a:rPr lang="en-US" sz="1600" kern="0" baseline="30000" dirty="0">
                <a:solidFill>
                  <a:srgbClr val="32946A"/>
                </a:solidFill>
                <a:latin typeface="Arial"/>
                <a:cs typeface="Arial"/>
              </a:rPr>
              <a:t>1</a:t>
            </a:r>
            <a:r>
              <a:rPr lang="en-US" sz="1600" kern="0" dirty="0">
                <a:solidFill>
                  <a:srgbClr val="32946A"/>
                </a:solidFill>
                <a:latin typeface="Arial"/>
                <a:cs typeface="Arial"/>
              </a:rPr>
              <a:t>   MAIN-T   (exit)  </a:t>
            </a:r>
            <a:r>
              <a:rPr lang="en-US" sz="1600" kern="0" dirty="0">
                <a:latin typeface="Arial"/>
                <a:cs typeface="Arial"/>
              </a:rPr>
              <a:t> -- (no </a:t>
            </a:r>
            <a:r>
              <a:rPr lang="en-US" sz="1600" kern="0" dirty="0">
                <a:solidFill>
                  <a:srgbClr val="FF0000"/>
                </a:solidFill>
                <a:latin typeface="Arial"/>
                <a:cs typeface="Arial"/>
              </a:rPr>
              <a:t>HELLO</a:t>
            </a:r>
            <a:r>
              <a:rPr lang="en-US" sz="1600" kern="0" baseline="300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en-US" sz="1600" kern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600" kern="0" dirty="0">
                <a:latin typeface="Arial"/>
                <a:cs typeface="Arial"/>
              </a:rPr>
              <a:t>, too late)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22160" y="3017050"/>
            <a:ext cx="198120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pthread_exit</a:t>
            </a:r>
            <a:r>
              <a:rPr lang="en-US" sz="1400" dirty="0">
                <a:latin typeface="Courier New" pitchFamily="49" charset="0"/>
              </a:rPr>
              <a:t>()</a:t>
            </a:r>
            <a:endParaRPr lang="en-US" sz="1400" dirty="0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958587" y="3140573"/>
            <a:ext cx="198120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pthread_exit</a:t>
            </a:r>
            <a:r>
              <a:rPr lang="en-US" sz="1400" dirty="0">
                <a:latin typeface="Courier New" pitchFamily="49" charset="0"/>
              </a:rPr>
              <a:t>()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94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529" y="1691908"/>
            <a:ext cx="4098925" cy="4972050"/>
          </a:xfrm>
        </p:spPr>
        <p:txBody>
          <a:bodyPr/>
          <a:lstStyle/>
          <a:p>
            <a:r>
              <a:rPr lang="en-US" dirty="0"/>
              <a:t>A process address space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main thread, </a:t>
            </a:r>
          </a:p>
          <a:p>
            <a:pPr lvl="1"/>
            <a:r>
              <a:rPr lang="en-US" b="1" dirty="0">
                <a:solidFill>
                  <a:srgbClr val="3366FF"/>
                </a:solidFill>
              </a:rPr>
              <a:t>peer thread</a:t>
            </a:r>
          </a:p>
          <a:p>
            <a:r>
              <a:rPr lang="en-US" dirty="0"/>
              <a:t>Each thread has its own</a:t>
            </a:r>
          </a:p>
          <a:p>
            <a:pPr lvl="1"/>
            <a:r>
              <a:rPr lang="en-US" dirty="0"/>
              <a:t>PC</a:t>
            </a:r>
          </a:p>
          <a:p>
            <a:pPr lvl="1"/>
            <a:r>
              <a:rPr lang="en-US" dirty="0"/>
              <a:t>Stack and SP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48992" y="1805144"/>
            <a:ext cx="1813571" cy="437195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448992" y="1805145"/>
            <a:ext cx="1813571" cy="619408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Main’s stack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448992" y="4653104"/>
            <a:ext cx="1813571" cy="1523999"/>
          </a:xfrm>
          <a:prstGeom prst="rect">
            <a:avLst/>
          </a:prstGeom>
          <a:solidFill>
            <a:srgbClr val="CC8E6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Code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Main() {…}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Hello() {…}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448992" y="4257393"/>
            <a:ext cx="1813571" cy="395711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Heap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136898" y="2424554"/>
            <a:ext cx="0" cy="247763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658915" y="4009629"/>
            <a:ext cx="0" cy="247763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202716" y="6008050"/>
            <a:ext cx="246276" cy="30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983611" y="1691908"/>
            <a:ext cx="465381" cy="30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2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rPr>
              <a:t>-1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448992" y="2976704"/>
            <a:ext cx="1813571" cy="619408"/>
          </a:xfrm>
          <a:prstGeom prst="rect">
            <a:avLst/>
          </a:prstGeom>
          <a:solidFill>
            <a:srgbClr val="3366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Peer’s stack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6136898" y="3596113"/>
            <a:ext cx="0" cy="247763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262563" y="6026993"/>
            <a:ext cx="687906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262563" y="5428194"/>
            <a:ext cx="687906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08839" y="4542405"/>
            <a:ext cx="1177961" cy="92333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Gill Sans"/>
                <a:cs typeface="Gill Sans"/>
              </a:rPr>
              <a:t>main thread’s PC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97115" y="5655372"/>
            <a:ext cx="1177961" cy="92333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366FF"/>
                </a:solidFill>
                <a:latin typeface="Gill Sans"/>
                <a:cs typeface="Gill Sans"/>
              </a:rPr>
              <a:t>peer thread’s PC</a:t>
            </a:r>
          </a:p>
        </p:txBody>
      </p:sp>
    </p:spTree>
    <p:extLst>
      <p:ext uri="{BB962C8B-B14F-4D97-AF65-F5344CB8AC3E}">
        <p14:creationId xmlns:p14="http://schemas.microsoft.com/office/powerpoint/2010/main" val="2614560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1106837"/>
            <a:ext cx="4247978" cy="378565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arr</a:t>
            </a:r>
            <a:r>
              <a:rPr lang="en-US" sz="1600" dirty="0">
                <a:latin typeface="Courier New" pitchFamily="49" charset="0"/>
              </a:rPr>
              <a:t>[1000000];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subtotal</a:t>
            </a:r>
            <a:r>
              <a:rPr lang="en-US" sz="1600" dirty="0">
                <a:latin typeface="Courier New" pitchFamily="49" charset="0"/>
              </a:rPr>
              <a:t>[4+1]; 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alltotal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(…, </a:t>
            </a:r>
            <a:r>
              <a:rPr lang="en-US" sz="1600" dirty="0" err="1">
                <a:latin typeface="Courier New" pitchFamily="49" charset="0"/>
              </a:rPr>
              <a:t>runsub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1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(…, </a:t>
            </a:r>
            <a:r>
              <a:rPr lang="en-US" sz="1600" dirty="0" err="1">
                <a:latin typeface="Courier New" pitchFamily="49" charset="0"/>
              </a:rPr>
              <a:t>runsub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2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(…, </a:t>
            </a:r>
            <a:r>
              <a:rPr lang="en-US" sz="1600" dirty="0" err="1">
                <a:latin typeface="Courier New" pitchFamily="49" charset="0"/>
              </a:rPr>
              <a:t>runsub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3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(…, </a:t>
            </a:r>
            <a:r>
              <a:rPr lang="en-US" sz="1600" dirty="0" err="1">
                <a:latin typeface="Courier New" pitchFamily="49" charset="0"/>
              </a:rPr>
              <a:t>runsub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4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(…, NULL); // 4x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alltotal</a:t>
            </a:r>
            <a:r>
              <a:rPr lang="en-US" sz="1600" dirty="0">
                <a:latin typeface="Courier New" pitchFamily="49" charset="0"/>
              </a:rPr>
              <a:t> =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subtotal</a:t>
            </a:r>
            <a:r>
              <a:rPr lang="en-US" sz="1600" dirty="0">
                <a:latin typeface="Courier New" pitchFamily="49" charset="0"/>
              </a:rPr>
              <a:t>[1] + … +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subtotal</a:t>
            </a:r>
            <a:r>
              <a:rPr lang="en-US" sz="1600" dirty="0">
                <a:latin typeface="Courier New" pitchFamily="49" charset="0"/>
              </a:rPr>
              <a:t>[4];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5363" y="1197678"/>
            <a:ext cx="4481934" cy="407384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600" dirty="0">
                <a:latin typeface="Courier New" pitchFamily="49" charset="0"/>
              </a:rPr>
              <a:t>/* thread routine */</a:t>
            </a:r>
          </a:p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runsub</a:t>
            </a:r>
            <a:r>
              <a:rPr lang="en-US" sz="1600" dirty="0">
                <a:latin typeface="Courier New" pitchFamily="49" charset="0"/>
              </a:rPr>
              <a:t>(void *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 portion = (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)</a:t>
            </a:r>
            <a:r>
              <a:rPr lang="en-US" sz="1600" dirty="0" err="1">
                <a:solidFill>
                  <a:srgbClr val="3366FF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3366FF"/>
                </a:solidFill>
                <a:latin typeface="Courier New" pitchFamily="49" charset="0"/>
              </a:rPr>
              <a:t>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begin = </a:t>
            </a:r>
            <a:r>
              <a:rPr lang="en-US" sz="1600" dirty="0" err="1">
                <a:latin typeface="Courier New" pitchFamily="49" charset="0"/>
              </a:rPr>
              <a:t>beginPortion</a:t>
            </a:r>
            <a:r>
              <a:rPr lang="en-US" sz="1600" dirty="0">
                <a:latin typeface="Courier New" pitchFamily="49" charset="0"/>
              </a:rPr>
              <a:t>(portion);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end = </a:t>
            </a:r>
            <a:r>
              <a:rPr lang="en-US" sz="1600" dirty="0" err="1">
                <a:latin typeface="Courier New" pitchFamily="49" charset="0"/>
              </a:rPr>
              <a:t>endPortion</a:t>
            </a:r>
            <a:r>
              <a:rPr lang="en-US" sz="1600" dirty="0">
                <a:latin typeface="Courier New" pitchFamily="49" charset="0"/>
              </a:rPr>
              <a:t>(portion);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// 1 </a:t>
            </a:r>
            <a:r>
              <a:rPr lang="en-US" sz="1600" dirty="0">
                <a:latin typeface="Courier New" pitchFamily="49" charset="0"/>
                <a:sym typeface="Wingdings"/>
              </a:rPr>
              <a:t> [0-250k)</a:t>
            </a:r>
          </a:p>
          <a:p>
            <a:r>
              <a:rPr lang="en-US" sz="1600" dirty="0">
                <a:latin typeface="Courier New" pitchFamily="49" charset="0"/>
                <a:sym typeface="Wingdings"/>
              </a:rPr>
              <a:t>  // 2  </a:t>
            </a:r>
            <a:r>
              <a:rPr lang="en-US" sz="1600">
                <a:latin typeface="Courier New" pitchFamily="49" charset="0"/>
                <a:sym typeface="Wingdings"/>
              </a:rPr>
              <a:t>[250k-500k)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// …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</a:t>
            </a:r>
            <a:r>
              <a:rPr lang="en-US" sz="1600" dirty="0" err="1">
                <a:latin typeface="Courier New" pitchFamily="49" charset="0"/>
              </a:rPr>
              <a:t>begin..end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subtotal[portion]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arr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r>
              <a:rPr lang="en-US" sz="1600" dirty="0">
                <a:latin typeface="Courier New" pitchFamily="49" charset="0"/>
              </a:rPr>
              <a:t>    …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334000" y="5249887"/>
            <a:ext cx="3124200" cy="915026"/>
          </a:xfrm>
          <a:prstGeom prst="wedgeRoundRectCallout">
            <a:avLst>
              <a:gd name="adj1" fmla="val -124743"/>
              <a:gd name="adj2" fmla="val -111117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Total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256443"/>
            <a:ext cx="7896225" cy="1381125"/>
          </a:xfrm>
        </p:spPr>
        <p:txBody>
          <a:bodyPr/>
          <a:lstStyle/>
          <a:p>
            <a:r>
              <a:rPr lang="en-US" dirty="0"/>
              <a:t>Advantage? Fast! Easy Sharing!</a:t>
            </a:r>
          </a:p>
          <a:p>
            <a:pPr lvl="1"/>
            <a:r>
              <a:rPr lang="en-US" dirty="0"/>
              <a:t>(sharing via heap: </a:t>
            </a:r>
            <a:r>
              <a:rPr lang="en-US" dirty="0" err="1"/>
              <a:t>arr</a:t>
            </a:r>
            <a:r>
              <a:rPr lang="en-US" dirty="0"/>
              <a:t>, subtotal, </a:t>
            </a:r>
            <a:r>
              <a:rPr lang="en-US" dirty="0" err="1"/>
              <a:t>alltotal</a:t>
            </a:r>
            <a:r>
              <a:rPr lang="en-US" dirty="0"/>
              <a:t>)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743200" y="1174653"/>
            <a:ext cx="1682725" cy="608137"/>
          </a:xfrm>
          <a:prstGeom prst="wedgeRoundRectCallout">
            <a:avLst>
              <a:gd name="adj1" fmla="val -64172"/>
              <a:gd name="adj2" fmla="val -10863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vars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in data 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seg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334000" y="5249887"/>
            <a:ext cx="3505200" cy="915026"/>
          </a:xfrm>
          <a:prstGeom prst="wedgeRoundRectCallout">
            <a:avLst>
              <a:gd name="adj1" fmla="val -5876"/>
              <a:gd name="adj2" fmla="val -84315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All threads can directly access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t</a:t>
            </a:r>
            <a:r>
              <a:rPr lang="en-US" sz="1800" b="0" kern="0" noProof="0" dirty="0">
                <a:solidFill>
                  <a:srgbClr val="000000"/>
                </a:solidFill>
                <a:latin typeface="Gill Sans"/>
                <a:cs typeface="Gill Sans"/>
              </a:rPr>
              <a:t>he same “</a:t>
            </a:r>
            <a:r>
              <a:rPr lang="en-US" sz="1800" kern="0" noProof="0" dirty="0">
                <a:solidFill>
                  <a:srgbClr val="000000"/>
                </a:solidFill>
                <a:latin typeface="Gill Sans"/>
                <a:cs typeface="Gill Sans"/>
              </a:rPr>
              <a:t>subtotal</a:t>
            </a:r>
            <a:r>
              <a:rPr lang="en-US" sz="1800" b="0" kern="0" noProof="0" dirty="0">
                <a:solidFill>
                  <a:srgbClr val="000000"/>
                </a:solidFill>
                <a:latin typeface="Gill Sans"/>
                <a:cs typeface="Gill Sans"/>
              </a:rPr>
              <a:t>” and “</a:t>
            </a:r>
            <a:r>
              <a:rPr lang="en-US" sz="1800" kern="0" noProof="0" dirty="0" err="1">
                <a:solidFill>
                  <a:srgbClr val="000000"/>
                </a:solidFill>
                <a:latin typeface="Gill Sans"/>
                <a:cs typeface="Gill Sans"/>
              </a:rPr>
              <a:t>arr</a:t>
            </a:r>
            <a:r>
              <a:rPr lang="en-US" sz="1800" b="0" kern="0" noProof="0" dirty="0">
                <a:solidFill>
                  <a:srgbClr val="000000"/>
                </a:solidFill>
                <a:latin typeface="Gill Sans"/>
                <a:cs typeface="Gill Sans"/>
              </a:rPr>
              <a:t>”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g</a:t>
            </a:r>
            <a:r>
              <a:rPr kumimoji="0" lang="en-US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lobal variables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6851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processes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524000"/>
            <a:ext cx="8307387" cy="5048250"/>
          </a:xfrm>
        </p:spPr>
        <p:txBody>
          <a:bodyPr/>
          <a:lstStyle/>
          <a:p>
            <a:r>
              <a:rPr lang="en-US" dirty="0"/>
              <a:t>How threads and processes are </a:t>
            </a:r>
            <a:r>
              <a:rPr lang="en-US" u="sng" dirty="0"/>
              <a:t>similar</a:t>
            </a:r>
          </a:p>
          <a:p>
            <a:pPr lvl="1"/>
            <a:r>
              <a:rPr lang="en-US" dirty="0"/>
              <a:t>Each has its </a:t>
            </a:r>
            <a:r>
              <a:rPr lang="en-US" dirty="0">
                <a:solidFill>
                  <a:srgbClr val="FF0000"/>
                </a:solidFill>
              </a:rPr>
              <a:t>own logical control flow</a:t>
            </a:r>
          </a:p>
          <a:p>
            <a:pPr lvl="1"/>
            <a:r>
              <a:rPr lang="en-US" dirty="0"/>
              <a:t>Each can run </a:t>
            </a:r>
            <a:r>
              <a:rPr lang="en-US" dirty="0">
                <a:solidFill>
                  <a:srgbClr val="FF0000"/>
                </a:solidFill>
              </a:rPr>
              <a:t>concurrently</a:t>
            </a:r>
            <a:r>
              <a:rPr lang="en-US" dirty="0"/>
              <a:t> with others </a:t>
            </a:r>
          </a:p>
          <a:p>
            <a:pPr lvl="2"/>
            <a:r>
              <a:rPr lang="en-US" dirty="0"/>
              <a:t>possibly on different CPU cores (or taking turn on using the CPU)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threads and processes are </a:t>
            </a:r>
            <a:r>
              <a:rPr lang="en-US" u="sng" dirty="0"/>
              <a:t>different</a:t>
            </a:r>
          </a:p>
          <a:p>
            <a:pPr lvl="1"/>
            <a:r>
              <a:rPr lang="en-US" dirty="0"/>
              <a:t>Threads:</a:t>
            </a:r>
            <a:r>
              <a:rPr lang="en-US" b="1" dirty="0"/>
              <a:t> Easy </a:t>
            </a:r>
            <a:r>
              <a:rPr lang="en-US" b="1" dirty="0">
                <a:solidFill>
                  <a:srgbClr val="FF0000"/>
                </a:solidFill>
              </a:rPr>
              <a:t>sharing</a:t>
            </a:r>
            <a:r>
              <a:rPr lang="en-US" dirty="0"/>
              <a:t> of code, data, heap</a:t>
            </a:r>
          </a:p>
          <a:p>
            <a:pPr lvl="1"/>
            <a:r>
              <a:rPr lang="en-US" dirty="0"/>
              <a:t>Thread creation/deletion are </a:t>
            </a:r>
            <a:r>
              <a:rPr lang="en-US" b="1" dirty="0">
                <a:solidFill>
                  <a:srgbClr val="FF0000"/>
                </a:solidFill>
              </a:rPr>
              <a:t>less expensive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than processes</a:t>
            </a:r>
          </a:p>
          <a:p>
            <a:pPr lvl="2"/>
            <a:r>
              <a:rPr lang="en-US" dirty="0"/>
              <a:t>Why?  </a:t>
            </a:r>
            <a:r>
              <a:rPr lang="en-US" b="1" dirty="0"/>
              <a:t>No create/delete process address space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Webserver (echo) with </a:t>
            </a:r>
            <a:r>
              <a:rPr lang="en-US" u="sng" dirty="0"/>
              <a:t>threads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53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Thread-based concurrent echo server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76200" y="1143000"/>
            <a:ext cx="9067800" cy="42473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listenfd</a:t>
            </a:r>
            <a:r>
              <a:rPr lang="en-US" sz="1800" dirty="0">
                <a:latin typeface="Courier New" pitchFamily="49" charset="0"/>
              </a:rPr>
              <a:t> = </a:t>
            </a:r>
            <a:r>
              <a:rPr lang="en-US" sz="1800" dirty="0" err="1">
                <a:latin typeface="Courier New" pitchFamily="49" charset="0"/>
              </a:rPr>
              <a:t>open_listenfd</a:t>
            </a:r>
            <a:r>
              <a:rPr lang="en-US" sz="1800" dirty="0">
                <a:latin typeface="Courier New" pitchFamily="49" charset="0"/>
              </a:rPr>
              <a:t>(port);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connfdp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while (1) {</a:t>
            </a:r>
          </a:p>
          <a:p>
            <a:endParaRPr lang="en-US" sz="18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	*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connfdp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malloc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sizeof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));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connfdp</a:t>
            </a:r>
            <a:r>
              <a:rPr lang="en-US" sz="1800" dirty="0">
                <a:latin typeface="Courier New" pitchFamily="49" charset="0"/>
              </a:rPr>
              <a:t> =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accept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listenfd</a:t>
            </a:r>
            <a:r>
              <a:rPr lang="en-US" sz="1800" dirty="0">
                <a:latin typeface="Courier New" pitchFamily="49" charset="0"/>
              </a:rPr>
              <a:t>,(SA *) &amp;</a:t>
            </a:r>
            <a:r>
              <a:rPr lang="en-US" sz="1800" dirty="0" err="1">
                <a:latin typeface="Courier New" pitchFamily="49" charset="0"/>
              </a:rPr>
              <a:t>clientaddr</a:t>
            </a:r>
            <a:r>
              <a:rPr lang="en-US" sz="1800" dirty="0">
                <a:latin typeface="Courier New" pitchFamily="49" charset="0"/>
              </a:rPr>
              <a:t>,&amp;</a:t>
            </a:r>
            <a:r>
              <a:rPr lang="en-US" sz="1800" dirty="0" err="1">
                <a:latin typeface="Courier New" pitchFamily="49" charset="0"/>
              </a:rPr>
              <a:t>clientlen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	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pthread_create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(&amp;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tid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, NULL,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echo_thread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connfdp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      // no longer fork() 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 }</a:t>
            </a:r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715000"/>
            <a:ext cx="8307387" cy="1319212"/>
          </a:xfrm>
        </p:spPr>
        <p:txBody>
          <a:bodyPr/>
          <a:lstStyle/>
          <a:p>
            <a:pPr lvl="1"/>
            <a:r>
              <a:rPr lang="en-US" dirty="0"/>
              <a:t>Spawn new thread for each client</a:t>
            </a:r>
          </a:p>
          <a:p>
            <a:pPr lvl="1"/>
            <a:r>
              <a:rPr lang="en-US" dirty="0"/>
              <a:t>Pass “</a:t>
            </a:r>
            <a:r>
              <a:rPr lang="en-US" dirty="0" err="1"/>
              <a:t>connfd</a:t>
            </a:r>
            <a:r>
              <a:rPr lang="en-US" dirty="0"/>
              <a:t>” to the peer threads with </a:t>
            </a:r>
            <a:r>
              <a:rPr lang="en-US" dirty="0" err="1"/>
              <a:t>connfdp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00" y="435678"/>
            <a:ext cx="7592093" cy="762000"/>
          </a:xfrm>
        </p:spPr>
        <p:txBody>
          <a:bodyPr/>
          <a:lstStyle/>
          <a:p>
            <a:r>
              <a:rPr lang="en-US" dirty="0"/>
              <a:t>Two server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4648200"/>
            <a:ext cx="6096000" cy="1905000"/>
          </a:xfrm>
        </p:spPr>
        <p:txBody>
          <a:bodyPr/>
          <a:lstStyle/>
          <a:p>
            <a:r>
              <a:rPr lang="en-US" dirty="0"/>
              <a:t>What is the difference?</a:t>
            </a:r>
          </a:p>
          <a:p>
            <a:pPr lvl="1"/>
            <a:r>
              <a:rPr lang="en-US" dirty="0"/>
              <a:t>Why fork?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2400" y="1197678"/>
            <a:ext cx="4572000" cy="3293209"/>
            <a:chOff x="152400" y="1197678"/>
            <a:chExt cx="4572000" cy="3293209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1197678"/>
              <a:ext cx="4572000" cy="3293209"/>
            </a:xfrm>
            <a:prstGeom prst="rect">
              <a:avLst/>
            </a:prstGeom>
            <a:noFill/>
            <a:ln w="28575" cmpd="sng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600" dirty="0">
                <a:solidFill>
                  <a:srgbClr val="000000"/>
                </a:solidFill>
                <a:latin typeface="Monaco"/>
                <a:cs typeface="Monaco"/>
              </a:endParaRPr>
            </a:p>
            <a:p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// 1</a:t>
              </a:r>
              <a:r>
                <a:rPr lang="en-US" sz="1600" baseline="30000" dirty="0">
                  <a:solidFill>
                    <a:srgbClr val="000000"/>
                  </a:solidFill>
                  <a:latin typeface="Monaco"/>
                  <a:cs typeface="Monaco"/>
                </a:rPr>
                <a:t>st</a:t>
              </a:r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 approach: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// </a:t>
              </a:r>
              <a:r>
                <a:rPr lang="en-US" sz="1600" dirty="0">
                  <a:solidFill>
                    <a:srgbClr val="FF0000"/>
                  </a:solidFill>
                  <a:latin typeface="Monaco"/>
                  <a:cs typeface="Monaco"/>
                </a:rPr>
                <a:t>Without fork </a:t>
              </a:r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(simple!)</a:t>
              </a:r>
            </a:p>
            <a:p>
              <a:endParaRPr lang="en-US" sz="1600" dirty="0">
                <a:solidFill>
                  <a:srgbClr val="000000"/>
                </a:solidFill>
                <a:latin typeface="Monaco"/>
                <a:cs typeface="Monaco"/>
              </a:endParaRPr>
            </a:p>
            <a:p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while(1) { </a:t>
              </a:r>
            </a:p>
            <a:p>
              <a:endParaRPr lang="en-US" sz="1600" dirty="0">
                <a:solidFill>
                  <a:srgbClr val="000000"/>
                </a:solidFill>
                <a:latin typeface="Monaco"/>
                <a:cs typeface="Monaco"/>
              </a:endParaRPr>
            </a:p>
            <a:p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  </a:t>
              </a:r>
              <a:r>
                <a:rPr lang="en-US" sz="1600" dirty="0" err="1">
                  <a:solidFill>
                    <a:srgbClr val="000000"/>
                  </a:solidFill>
                  <a:latin typeface="Monaco"/>
                  <a:cs typeface="Monaco"/>
                </a:rPr>
                <a:t>connfd</a:t>
              </a:r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 = accept(</a:t>
              </a:r>
              <a:r>
                <a:rPr lang="en-US" sz="1600" dirty="0" err="1">
                  <a:solidFill>
                    <a:srgbClr val="000000"/>
                  </a:solidFill>
                  <a:latin typeface="Monaco"/>
                  <a:cs typeface="Monaco"/>
                </a:rPr>
                <a:t>listenfd</a:t>
              </a:r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, …);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 </a:t>
              </a:r>
            </a:p>
            <a:p>
              <a:endParaRPr lang="en-US" sz="1600" dirty="0">
                <a:solidFill>
                  <a:srgbClr val="000000"/>
                </a:solidFill>
                <a:latin typeface="Monaco"/>
                <a:cs typeface="Monaco"/>
              </a:endParaRPr>
            </a:p>
            <a:p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  echo(</a:t>
              </a:r>
              <a:r>
                <a:rPr lang="en-US" sz="1600" dirty="0" err="1">
                  <a:solidFill>
                    <a:srgbClr val="000000"/>
                  </a:solidFill>
                  <a:latin typeface="Monaco"/>
                  <a:cs typeface="Monaco"/>
                </a:rPr>
                <a:t>connfd</a:t>
              </a:r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);</a:t>
              </a:r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  <a:sym typeface="Wingdings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Arial Narrow"/>
                  <a:cs typeface="Arial Narrow"/>
                  <a:sym typeface="Wingdings"/>
                </a:rPr>
                <a:t>// write(</a:t>
              </a:r>
              <a:r>
                <a:rPr lang="en-US" sz="1600" dirty="0" err="1">
                  <a:solidFill>
                    <a:srgbClr val="000000"/>
                  </a:solidFill>
                  <a:latin typeface="Arial Narrow"/>
                  <a:cs typeface="Arial Narrow"/>
                  <a:sym typeface="Wingdings"/>
                </a:rPr>
                <a:t>connfd</a:t>
              </a:r>
              <a:r>
                <a:rPr lang="en-US" sz="1600" dirty="0">
                  <a:solidFill>
                    <a:srgbClr val="000000"/>
                  </a:solidFill>
                  <a:latin typeface="Arial Narrow"/>
                  <a:cs typeface="Arial Narrow"/>
                  <a:sym typeface="Wingdings"/>
                </a:rPr>
                <a:t>, “hello”, …)</a:t>
              </a:r>
              <a:endParaRPr lang="en-US" sz="1600" dirty="0">
                <a:solidFill>
                  <a:srgbClr val="000000"/>
                </a:solidFill>
                <a:latin typeface="Arial Narrow"/>
                <a:cs typeface="Arial Narrow"/>
              </a:endParaRPr>
            </a:p>
            <a:p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  close(</a:t>
              </a:r>
              <a:r>
                <a:rPr lang="en-US" sz="1600" dirty="0" err="1">
                  <a:solidFill>
                    <a:srgbClr val="000000"/>
                  </a:solidFill>
                  <a:latin typeface="Monaco"/>
                  <a:cs typeface="Monaco"/>
                </a:rPr>
                <a:t>connfd</a:t>
              </a:r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);</a:t>
              </a:r>
            </a:p>
            <a:p>
              <a:endParaRPr lang="en-US" sz="1600" dirty="0">
                <a:solidFill>
                  <a:srgbClr val="000000"/>
                </a:solidFill>
                <a:latin typeface="Monaco"/>
                <a:cs typeface="Monaco"/>
              </a:endParaRPr>
            </a:p>
            <a:p>
              <a:r>
                <a:rPr lang="en-US" sz="1600" dirty="0">
                  <a:solidFill>
                    <a:srgbClr val="000000"/>
                  </a:solidFill>
                  <a:latin typeface="Monaco"/>
                  <a:cs typeface="Monaco"/>
                </a:rPr>
                <a:t>}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40737" y="2743200"/>
              <a:ext cx="821463" cy="304800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 w="28575" cmpd="sng">
              <a:solidFill>
                <a:srgbClr val="FF0000"/>
              </a:solidFill>
            </a:ln>
          </p:spPr>
          <p:txBody>
            <a:bodyPr wrap="square" tIns="0" bIns="0" rtlCol="0" anchor="ctr">
              <a:noAutofit/>
            </a:bodyPr>
            <a:lstStyle/>
            <a:p>
              <a:pPr algn="ctr"/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3365062"/>
              <a:ext cx="4114800" cy="304800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 w="28575" cmpd="sng">
              <a:solidFill>
                <a:srgbClr val="FF0000"/>
              </a:solidFill>
            </a:ln>
          </p:spPr>
          <p:txBody>
            <a:bodyPr wrap="square" tIns="0" bIns="0" rtlCol="0" anchor="ctr">
              <a:noAutofit/>
            </a:bodyPr>
            <a:lstStyle/>
            <a:p>
              <a:pPr algn="ctr"/>
              <a:endParaRPr lang="en-US" dirty="0">
                <a:latin typeface="Gill Sans"/>
                <a:cs typeface="Gill San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81600" y="736013"/>
            <a:ext cx="3144253" cy="3748073"/>
            <a:chOff x="5181600" y="736013"/>
            <a:chExt cx="3144253" cy="3748073"/>
          </a:xfrm>
        </p:grpSpPr>
        <p:grpSp>
          <p:nvGrpSpPr>
            <p:cNvPr id="11" name="Group 10"/>
            <p:cNvGrpSpPr/>
            <p:nvPr/>
          </p:nvGrpSpPr>
          <p:grpSpPr>
            <a:xfrm>
              <a:off x="5181600" y="1197678"/>
              <a:ext cx="3144253" cy="3286408"/>
              <a:chOff x="4419600" y="1204479"/>
              <a:chExt cx="3144253" cy="3286408"/>
            </a:xfrm>
          </p:grpSpPr>
          <p:pic>
            <p:nvPicPr>
              <p:cNvPr id="5" name="Picture 4" descr="Screen shot 2014-05-22 at 9.13.04 AM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61" t="10735" r="57344" b="22564"/>
              <a:stretch/>
            </p:blipFill>
            <p:spPr>
              <a:xfrm>
                <a:off x="4419600" y="1204479"/>
                <a:ext cx="3144253" cy="3286408"/>
              </a:xfrm>
              <a:prstGeom prst="rect">
                <a:avLst/>
              </a:prstGeom>
              <a:ln w="28575" cmpd="sng">
                <a:solidFill>
                  <a:schemeClr val="tx1"/>
                </a:solidFill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112737" y="1447800"/>
                <a:ext cx="821463" cy="304800"/>
              </a:xfrm>
              <a:prstGeom prst="rect">
                <a:avLst/>
              </a:prstGeom>
              <a:solidFill>
                <a:srgbClr val="FF0000">
                  <a:alpha val="27000"/>
                </a:srgbClr>
              </a:solidFill>
              <a:ln w="28575" cmpd="sng">
                <a:solidFill>
                  <a:srgbClr val="FF0000"/>
                </a:solidFill>
              </a:ln>
            </p:spPr>
            <p:txBody>
              <a:bodyPr wrap="square" tIns="0" bIns="0" rtlCol="0" anchor="ctr">
                <a:noAutofit/>
              </a:bodyPr>
              <a:lstStyle/>
              <a:p>
                <a:pPr algn="ctr"/>
                <a:endParaRPr lang="en-US" dirty="0">
                  <a:latin typeface="Gill Sans"/>
                  <a:cs typeface="Gill Sans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562600" y="1752600"/>
                <a:ext cx="821463" cy="304800"/>
              </a:xfrm>
              <a:prstGeom prst="rect">
                <a:avLst/>
              </a:prstGeom>
              <a:solidFill>
                <a:schemeClr val="accent6">
                  <a:lumMod val="75000"/>
                  <a:alpha val="27000"/>
                </a:schemeClr>
              </a:solidFill>
              <a:ln w="28575" cmpd="sng">
                <a:solidFill>
                  <a:srgbClr val="3333CC"/>
                </a:solidFill>
              </a:ln>
            </p:spPr>
            <p:txBody>
              <a:bodyPr wrap="square" tIns="0" bIns="0" rtlCol="0" anchor="ctr">
                <a:noAutofit/>
              </a:bodyPr>
              <a:lstStyle/>
              <a:p>
                <a:pPr algn="ctr"/>
                <a:endParaRPr lang="en-US" dirty="0">
                  <a:latin typeface="Gill Sans"/>
                  <a:cs typeface="Gill San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562600" y="2362200"/>
                <a:ext cx="1524000" cy="304800"/>
              </a:xfrm>
              <a:prstGeom prst="rect">
                <a:avLst/>
              </a:prstGeom>
              <a:solidFill>
                <a:srgbClr val="FF0000">
                  <a:alpha val="27000"/>
                </a:srgbClr>
              </a:solidFill>
              <a:ln w="28575" cmpd="sng">
                <a:solidFill>
                  <a:srgbClr val="FF0000"/>
                </a:solidFill>
              </a:ln>
            </p:spPr>
            <p:txBody>
              <a:bodyPr wrap="square" tIns="0" bIns="0" rtlCol="0" anchor="ctr">
                <a:noAutofit/>
              </a:bodyPr>
              <a:lstStyle/>
              <a:p>
                <a:pPr algn="ctr"/>
                <a:endParaRPr lang="en-US" dirty="0">
                  <a:latin typeface="Gill Sans"/>
                  <a:cs typeface="Gill Sans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5834872" y="736013"/>
              <a:ext cx="18517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  <a:latin typeface="Monaco"/>
                  <a:cs typeface="Monaco"/>
                </a:rPr>
                <a:t>With fork</a:t>
              </a:r>
              <a:endParaRPr lang="en-US" dirty="0">
                <a:solidFill>
                  <a:srgbClr val="3366FF"/>
                </a:solidFill>
              </a:endParaRPr>
            </a:p>
          </p:txBody>
        </p:sp>
      </p:grp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6F291BDF-D495-2C40-8FB6-69DB3B1A7869}"/>
              </a:ext>
            </a:extLst>
          </p:cNvPr>
          <p:cNvSpPr/>
          <p:nvPr/>
        </p:nvSpPr>
        <p:spPr>
          <a:xfrm>
            <a:off x="2673593" y="3776306"/>
            <a:ext cx="2279407" cy="608137"/>
          </a:xfrm>
          <a:prstGeom prst="wedgeRoundRectCallout">
            <a:avLst>
              <a:gd name="adj1" fmla="val -85219"/>
              <a:gd name="adj2" fmla="val -87751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FDs are I/O handlers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(disk or network)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727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49" name="Rectangle 13"/>
          <p:cNvSpPr>
            <a:spLocks noChangeArrowheads="1"/>
          </p:cNvSpPr>
          <p:nvPr/>
        </p:nvSpPr>
        <p:spPr bwMode="auto">
          <a:xfrm>
            <a:off x="2943224" y="1295400"/>
            <a:ext cx="3457576" cy="2895600"/>
          </a:xfrm>
          <a:prstGeom prst="rect">
            <a:avLst/>
          </a:prstGeom>
          <a:solidFill>
            <a:srgbClr val="F1C7C7">
              <a:alpha val="38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Threaded execution model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906" y="5029200"/>
            <a:ext cx="8307387" cy="1600200"/>
          </a:xfrm>
        </p:spPr>
        <p:txBody>
          <a:bodyPr/>
          <a:lstStyle/>
          <a:p>
            <a:r>
              <a:rPr lang="en-US" dirty="0"/>
              <a:t>Multiple threads </a:t>
            </a:r>
            <a:r>
              <a:rPr lang="en-US" dirty="0">
                <a:solidFill>
                  <a:srgbClr val="FF0000"/>
                </a:solidFill>
              </a:rPr>
              <a:t>within single process</a:t>
            </a:r>
          </a:p>
          <a:p>
            <a:r>
              <a:rPr lang="en-US" dirty="0"/>
              <a:t>Some state between them</a:t>
            </a:r>
          </a:p>
          <a:p>
            <a:pPr lvl="1"/>
            <a:r>
              <a:rPr lang="en-US" dirty="0"/>
              <a:t>File descriptor table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3429000" y="2853559"/>
            <a:ext cx="2590800" cy="457200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Client-1 Server Thread</a:t>
            </a: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3429000" y="3429001"/>
            <a:ext cx="2590800" cy="533400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/>
              <a:t>Client-2 Server Thread</a:t>
            </a:r>
          </a:p>
        </p:txBody>
      </p:sp>
      <p:sp>
        <p:nvSpPr>
          <p:cNvPr id="910342" name="Rectangle 6"/>
          <p:cNvSpPr>
            <a:spLocks noChangeArrowheads="1"/>
          </p:cNvSpPr>
          <p:nvPr/>
        </p:nvSpPr>
        <p:spPr bwMode="auto">
          <a:xfrm>
            <a:off x="3124200" y="1828801"/>
            <a:ext cx="2628900" cy="609600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/>
              <a:t>Listening Server Thread</a:t>
            </a:r>
          </a:p>
        </p:txBody>
      </p:sp>
      <p:sp>
        <p:nvSpPr>
          <p:cNvPr id="910343" name="Line 7"/>
          <p:cNvSpPr>
            <a:spLocks noChangeShapeType="1"/>
          </p:cNvSpPr>
          <p:nvPr/>
        </p:nvSpPr>
        <p:spPr bwMode="auto">
          <a:xfrm>
            <a:off x="9144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/>
          </a:p>
        </p:txBody>
      </p:sp>
      <p:sp>
        <p:nvSpPr>
          <p:cNvPr id="910344" name="Text Box 8"/>
          <p:cNvSpPr txBox="1">
            <a:spLocks noChangeArrowheads="1"/>
          </p:cNvSpPr>
          <p:nvPr/>
        </p:nvSpPr>
        <p:spPr bwMode="auto">
          <a:xfrm>
            <a:off x="762812" y="1600200"/>
            <a:ext cx="234551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/>
              <a:t>Connection Requests</a:t>
            </a:r>
          </a:p>
        </p:txBody>
      </p:sp>
      <p:sp>
        <p:nvSpPr>
          <p:cNvPr id="910345" name="Line 9"/>
          <p:cNvSpPr>
            <a:spLocks noChangeShapeType="1"/>
          </p:cNvSpPr>
          <p:nvPr/>
        </p:nvSpPr>
        <p:spPr bwMode="auto">
          <a:xfrm>
            <a:off x="419100" y="3082159"/>
            <a:ext cx="30099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/>
          </a:p>
        </p:txBody>
      </p:sp>
      <p:sp>
        <p:nvSpPr>
          <p:cNvPr id="910346" name="Text Box 10"/>
          <p:cNvSpPr txBox="1">
            <a:spLocks noChangeArrowheads="1"/>
          </p:cNvSpPr>
          <p:nvPr/>
        </p:nvSpPr>
        <p:spPr bwMode="auto">
          <a:xfrm>
            <a:off x="886372" y="2571691"/>
            <a:ext cx="14334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/>
              <a:t>Client 1 data</a:t>
            </a:r>
          </a:p>
        </p:txBody>
      </p:sp>
      <p:sp>
        <p:nvSpPr>
          <p:cNvPr id="910347" name="Line 11"/>
          <p:cNvSpPr>
            <a:spLocks noChangeShapeType="1"/>
          </p:cNvSpPr>
          <p:nvPr/>
        </p:nvSpPr>
        <p:spPr bwMode="auto">
          <a:xfrm>
            <a:off x="1485900" y="3733800"/>
            <a:ext cx="19431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/>
          </a:p>
        </p:txBody>
      </p:sp>
      <p:sp>
        <p:nvSpPr>
          <p:cNvPr id="910348" name="Text Box 12"/>
          <p:cNvSpPr txBox="1">
            <a:spLocks noChangeArrowheads="1"/>
          </p:cNvSpPr>
          <p:nvPr/>
        </p:nvSpPr>
        <p:spPr bwMode="auto">
          <a:xfrm flipH="1">
            <a:off x="1295400" y="3333690"/>
            <a:ext cx="14334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Client 2 data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 flipH="1">
            <a:off x="5222272" y="1295400"/>
            <a:ext cx="117852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1 Process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an 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ways to pass “</a:t>
            </a:r>
            <a:r>
              <a:rPr lang="en-US" dirty="0" err="1"/>
              <a:t>connfd</a:t>
            </a:r>
            <a:r>
              <a:rPr lang="en-US" dirty="0"/>
              <a:t>” argument to </a:t>
            </a:r>
            <a:r>
              <a:rPr lang="en-US" dirty="0" err="1"/>
              <a:t>echo_thread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3518" y="3352800"/>
            <a:ext cx="426080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while(1) {   // in heap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connfdp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malloc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connfdp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= accept(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…);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(…,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019153" y="3352800"/>
            <a:ext cx="4124847" cy="132343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void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echo_thread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(void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 {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 *(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// must free(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 later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43518" y="1937226"/>
            <a:ext cx="4753324" cy="132343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  // in main’s stack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while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= accept(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…;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(…,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); // ref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001464" y="1937226"/>
            <a:ext cx="4124847" cy="1077218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void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echo_thread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(void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 {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 *(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3519" y="5256907"/>
            <a:ext cx="4753324" cy="132343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 // in main’s stack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while(1)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= accept(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…);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(…,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); //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val</a:t>
            </a:r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995669" y="5256907"/>
            <a:ext cx="4124847" cy="1077218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void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echo_thread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(void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 {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 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4447628" y="596744"/>
            <a:ext cx="3282925" cy="608137"/>
          </a:xfrm>
          <a:prstGeom prst="wedgeRoundRectCallout">
            <a:avLst>
              <a:gd name="adj1" fmla="val -73104"/>
              <a:gd name="adj2" fmla="val 269984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Pass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by reference (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pointer to 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connfd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in main’s stack)</a:t>
            </a:r>
            <a:endParaRPr kumimoji="0" lang="en-US" sz="1800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657427" y="4372170"/>
            <a:ext cx="3282925" cy="608137"/>
          </a:xfrm>
          <a:prstGeom prst="wedgeRoundRectCallout">
            <a:avLst>
              <a:gd name="adj1" fmla="val -75867"/>
              <a:gd name="adj2" fmla="val -20096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Pass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by reference (</a:t>
            </a:r>
            <a:r>
              <a:rPr lang="en-US" sz="1800" b="0" kern="0" noProof="0" dirty="0">
                <a:solidFill>
                  <a:srgbClr val="000000"/>
                </a:solidFill>
                <a:latin typeface="Gill Sans"/>
                <a:cs typeface="Gill Sans"/>
              </a:rPr>
              <a:t>to </a:t>
            </a:r>
            <a:r>
              <a:rPr lang="en-US" sz="1800" b="0" kern="0" noProof="0" dirty="0" err="1">
                <a:solidFill>
                  <a:srgbClr val="000000"/>
                </a:solidFill>
                <a:latin typeface="Gill Sans"/>
                <a:cs typeface="Gill Sans"/>
              </a:rPr>
              <a:t>hea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p), must free() later</a:t>
            </a:r>
            <a:endParaRPr kumimoji="0" lang="en-US" sz="1800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641661" y="6334125"/>
            <a:ext cx="3282925" cy="608137"/>
          </a:xfrm>
          <a:prstGeom prst="wedgeRoundRectCallout">
            <a:avLst>
              <a:gd name="adj1" fmla="val -81641"/>
              <a:gd name="adj2" fmla="val -64151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Pass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by value</a:t>
            </a:r>
          </a:p>
        </p:txBody>
      </p:sp>
    </p:spTree>
    <p:extLst>
      <p:ext uri="{BB962C8B-B14F-4D97-AF65-F5344CB8AC3E}">
        <p14:creationId xmlns:p14="http://schemas.microsoft.com/office/powerpoint/2010/main" val="246334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875283" y="2340688"/>
            <a:ext cx="1467637" cy="4302779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Case 1 (the lucky run)</a:t>
            </a: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228600" y="2514600"/>
            <a:ext cx="1504950" cy="392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main thread</a:t>
            </a:r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4467225" y="3879850"/>
            <a:ext cx="601447" cy="338554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/>
              <a:t>peer</a:t>
            </a:r>
            <a:r>
              <a:rPr lang="en-US" sz="1600" baseline="-25000"/>
              <a:t>1</a:t>
            </a:r>
          </a:p>
        </p:txBody>
      </p:sp>
      <p:sp>
        <p:nvSpPr>
          <p:cNvPr id="851973" name="Line 5"/>
          <p:cNvSpPr>
            <a:spLocks noChangeShapeType="1"/>
          </p:cNvSpPr>
          <p:nvPr/>
        </p:nvSpPr>
        <p:spPr bwMode="auto">
          <a:xfrm>
            <a:off x="962025" y="32131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51974" name="Line 6"/>
          <p:cNvSpPr>
            <a:spLocks noChangeShapeType="1"/>
          </p:cNvSpPr>
          <p:nvPr/>
        </p:nvSpPr>
        <p:spPr bwMode="auto">
          <a:xfrm>
            <a:off x="4791075" y="44164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51976" name="Line 8"/>
          <p:cNvSpPr>
            <a:spLocks noChangeShapeType="1"/>
          </p:cNvSpPr>
          <p:nvPr/>
        </p:nvSpPr>
        <p:spPr bwMode="auto">
          <a:xfrm>
            <a:off x="962025" y="35941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51978" name="Line 10"/>
          <p:cNvSpPr>
            <a:spLocks noChangeShapeType="1"/>
          </p:cNvSpPr>
          <p:nvPr/>
        </p:nvSpPr>
        <p:spPr bwMode="auto">
          <a:xfrm>
            <a:off x="990600" y="5486400"/>
            <a:ext cx="38100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51986" name="Rectangle 18"/>
          <p:cNvSpPr>
            <a:spLocks noChangeArrowheads="1"/>
          </p:cNvSpPr>
          <p:nvPr/>
        </p:nvSpPr>
        <p:spPr bwMode="auto">
          <a:xfrm>
            <a:off x="165818" y="1000008"/>
            <a:ext cx="4014541" cy="1323439"/>
          </a:xfrm>
          <a:prstGeom prst="rect">
            <a:avLst/>
          </a:prstGeom>
          <a:solidFill>
            <a:srgbClr val="F6F5BD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connfd</a:t>
            </a:r>
            <a:r>
              <a:rPr lang="en-US" sz="1600" dirty="0">
                <a:latin typeface="Courier New" pitchFamily="49" charset="0"/>
              </a:rPr>
              <a:t>; // in </a:t>
            </a:r>
            <a:r>
              <a:rPr lang="en-US" sz="1600" dirty="0" err="1">
                <a:latin typeface="Courier New" pitchFamily="49" charset="0"/>
              </a:rPr>
              <a:t>mt’s</a:t>
            </a:r>
            <a:r>
              <a:rPr lang="en-US" sz="1600" dirty="0">
                <a:latin typeface="Courier New" pitchFamily="49" charset="0"/>
              </a:rPr>
              <a:t> stack</a:t>
            </a:r>
          </a:p>
          <a:p>
            <a:r>
              <a:rPr lang="en-US" sz="1600" dirty="0">
                <a:latin typeface="Courier New" pitchFamily="49" charset="0"/>
              </a:rPr>
              <a:t>while (1) {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accept(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…);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(…,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51987" name="Text Box 19"/>
          <p:cNvSpPr txBox="1">
            <a:spLocks noChangeArrowheads="1"/>
          </p:cNvSpPr>
          <p:nvPr/>
        </p:nvSpPr>
        <p:spPr bwMode="auto">
          <a:xfrm>
            <a:off x="6875677" y="2935397"/>
            <a:ext cx="1484131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err="1"/>
              <a:t>connfd</a:t>
            </a:r>
            <a:r>
              <a:rPr lang="en-US" sz="1600" dirty="0"/>
              <a:t>=4</a:t>
            </a:r>
            <a:endParaRPr lang="en-US" sz="1600" baseline="-25000" dirty="0"/>
          </a:p>
        </p:txBody>
      </p:sp>
      <p:sp>
        <p:nvSpPr>
          <p:cNvPr id="851989" name="Text Box 21"/>
          <p:cNvSpPr txBox="1">
            <a:spLocks noChangeArrowheads="1"/>
          </p:cNvSpPr>
          <p:nvPr/>
        </p:nvSpPr>
        <p:spPr bwMode="auto">
          <a:xfrm>
            <a:off x="6362806" y="2544041"/>
            <a:ext cx="200833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Main thread stack</a:t>
            </a:r>
          </a:p>
        </p:txBody>
      </p:sp>
      <p:sp>
        <p:nvSpPr>
          <p:cNvPr id="851990" name="Text Box 22"/>
          <p:cNvSpPr txBox="1">
            <a:spLocks noChangeArrowheads="1"/>
          </p:cNvSpPr>
          <p:nvPr/>
        </p:nvSpPr>
        <p:spPr bwMode="auto">
          <a:xfrm>
            <a:off x="6862145" y="4492078"/>
            <a:ext cx="1460609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vargp</a:t>
            </a:r>
          </a:p>
        </p:txBody>
      </p:sp>
      <p:sp>
        <p:nvSpPr>
          <p:cNvPr id="851991" name="Text Box 23"/>
          <p:cNvSpPr txBox="1">
            <a:spLocks noChangeArrowheads="1"/>
          </p:cNvSpPr>
          <p:nvPr/>
        </p:nvSpPr>
        <p:spPr bwMode="auto">
          <a:xfrm>
            <a:off x="6934200" y="3960179"/>
            <a:ext cx="131638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Peer</a:t>
            </a:r>
            <a:r>
              <a:rPr lang="en-US" sz="2000" baseline="-25000" dirty="0"/>
              <a:t>1</a:t>
            </a:r>
            <a:r>
              <a:rPr lang="en-US" sz="2000" dirty="0"/>
              <a:t> stack</a:t>
            </a:r>
          </a:p>
        </p:txBody>
      </p:sp>
      <p:sp>
        <p:nvSpPr>
          <p:cNvPr id="851998" name="Text Box 30"/>
          <p:cNvSpPr txBox="1">
            <a:spLocks noChangeArrowheads="1"/>
          </p:cNvSpPr>
          <p:nvPr/>
        </p:nvSpPr>
        <p:spPr bwMode="auto">
          <a:xfrm>
            <a:off x="990600" y="3200400"/>
            <a:ext cx="188485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/>
              <a:t>connfd</a:t>
            </a:r>
            <a:r>
              <a:rPr lang="en-US" sz="2000" dirty="0"/>
              <a:t> = 4 (john)</a:t>
            </a:r>
            <a:endParaRPr lang="en-US" sz="2000" baseline="-25000" dirty="0"/>
          </a:p>
        </p:txBody>
      </p:sp>
      <p:sp>
        <p:nvSpPr>
          <p:cNvPr id="851999" name="Text Box 31"/>
          <p:cNvSpPr txBox="1">
            <a:spLocks noChangeArrowheads="1"/>
          </p:cNvSpPr>
          <p:nvPr/>
        </p:nvSpPr>
        <p:spPr bwMode="auto">
          <a:xfrm>
            <a:off x="4881283" y="4334122"/>
            <a:ext cx="183575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connfd</a:t>
            </a:r>
            <a:r>
              <a:rPr lang="en-US" sz="2000" dirty="0"/>
              <a:t> = *</a:t>
            </a:r>
            <a:r>
              <a:rPr lang="en-US" sz="2000" dirty="0" err="1"/>
              <a:t>vargp</a:t>
            </a:r>
            <a:endParaRPr lang="en-US" sz="2000" baseline="-25000" dirty="0"/>
          </a:p>
        </p:txBody>
      </p:sp>
      <p:sp>
        <p:nvSpPr>
          <p:cNvPr id="852002" name="Text Box 34"/>
          <p:cNvSpPr txBox="1">
            <a:spLocks noChangeArrowheads="1"/>
          </p:cNvSpPr>
          <p:nvPr/>
        </p:nvSpPr>
        <p:spPr bwMode="auto">
          <a:xfrm>
            <a:off x="1000125" y="4925304"/>
            <a:ext cx="190877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/>
              <a:t>connfd</a:t>
            </a:r>
            <a:r>
              <a:rPr lang="en-US" sz="2000" dirty="0"/>
              <a:t> = 5 (sally)</a:t>
            </a:r>
            <a:endParaRPr lang="en-US" sz="2000" baseline="-25000" dirty="0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914416" y="4735769"/>
            <a:ext cx="144089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connfd</a:t>
            </a:r>
            <a:r>
              <a:rPr lang="en-US" sz="2000" dirty="0"/>
              <a:t> = ??</a:t>
            </a:r>
            <a:endParaRPr lang="en-US" sz="2000" baseline="-25000" dirty="0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826027" y="1019175"/>
            <a:ext cx="4124847" cy="1077218"/>
          </a:xfrm>
          <a:prstGeom prst="rect">
            <a:avLst/>
          </a:prstGeom>
          <a:solidFill>
            <a:srgbClr val="F6F5BD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echo_thread</a:t>
            </a:r>
            <a:r>
              <a:rPr lang="en-US" sz="1600" dirty="0">
                <a:latin typeface="Courier New" pitchFamily="49" charset="0"/>
              </a:rPr>
              <a:t>(void *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  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 *(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...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6863688" y="4788777"/>
            <a:ext cx="1460609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err="1"/>
              <a:t>Connfd</a:t>
            </a:r>
            <a:r>
              <a:rPr lang="en-US" sz="1600" dirty="0"/>
              <a:t> = ??</a:t>
            </a:r>
          </a:p>
        </p:txBody>
      </p:sp>
      <p:cxnSp>
        <p:nvCxnSpPr>
          <p:cNvPr id="36" name="Curved Connector 35"/>
          <p:cNvCxnSpPr/>
          <p:nvPr/>
        </p:nvCxnSpPr>
        <p:spPr bwMode="auto">
          <a:xfrm rot="10800000">
            <a:off x="8091055" y="3041650"/>
            <a:ext cx="27710" cy="1676400"/>
          </a:xfrm>
          <a:prstGeom prst="curvedConnector3">
            <a:avLst>
              <a:gd name="adj1" fmla="val -2968585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6553200" y="3034697"/>
            <a:ext cx="1155020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err="1"/>
              <a:t>Connfd</a:t>
            </a:r>
            <a:r>
              <a:rPr lang="en-US" sz="1600" dirty="0"/>
              <a:t>=5</a:t>
            </a:r>
            <a:endParaRPr lang="en-US" sz="16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5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5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5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5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5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5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5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5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5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5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5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5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71" grpId="0" animBg="1"/>
      <p:bldP spid="851972" grpId="0" animBg="1"/>
      <p:bldP spid="851973" grpId="0" animBg="1"/>
      <p:bldP spid="851974" grpId="0" animBg="1"/>
      <p:bldP spid="851976" grpId="0" animBg="1"/>
      <p:bldP spid="851978" grpId="0" animBg="1"/>
      <p:bldP spid="851987" grpId="0" animBg="1"/>
      <p:bldP spid="851989" grpId="0"/>
      <p:bldP spid="851990" grpId="0" animBg="1"/>
      <p:bldP spid="851991" grpId="0"/>
      <p:bldP spid="851998" grpId="0"/>
      <p:bldP spid="851999" grpId="0"/>
      <p:bldP spid="852002" grpId="0"/>
      <p:bldP spid="31" grpId="0"/>
      <p:bldP spid="33" grpId="0" animBg="1"/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Case 1 (the </a:t>
            </a:r>
            <a:r>
              <a:rPr lang="en-US" dirty="0">
                <a:solidFill>
                  <a:srgbClr val="FF0000"/>
                </a:solidFill>
              </a:rPr>
              <a:t>unlucky</a:t>
            </a:r>
            <a:r>
              <a:rPr lang="en-US" dirty="0"/>
              <a:t> run)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1504950" cy="392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main thread</a:t>
            </a:r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4085515" y="4391611"/>
            <a:ext cx="1871335" cy="338554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/>
              <a:t>Peer</a:t>
            </a:r>
            <a:r>
              <a:rPr lang="en-US" sz="1600" baseline="-25000" dirty="0"/>
              <a:t>1 </a:t>
            </a:r>
            <a:r>
              <a:rPr lang="en-US" sz="1600" dirty="0"/>
              <a:t>(for John)</a:t>
            </a:r>
            <a:endParaRPr lang="en-US" sz="1600" baseline="-25000" dirty="0"/>
          </a:p>
        </p:txBody>
      </p:sp>
      <p:sp>
        <p:nvSpPr>
          <p:cNvPr id="851973" name="Line 5"/>
          <p:cNvSpPr>
            <a:spLocks noChangeShapeType="1"/>
          </p:cNvSpPr>
          <p:nvPr/>
        </p:nvSpPr>
        <p:spPr bwMode="auto">
          <a:xfrm>
            <a:off x="576635" y="3133725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51974" name="Line 6"/>
          <p:cNvSpPr>
            <a:spLocks noChangeShapeType="1"/>
          </p:cNvSpPr>
          <p:nvPr/>
        </p:nvSpPr>
        <p:spPr bwMode="auto">
          <a:xfrm>
            <a:off x="4405685" y="5082660"/>
            <a:ext cx="0" cy="131813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51976" name="Line 8"/>
          <p:cNvSpPr>
            <a:spLocks noChangeShapeType="1"/>
          </p:cNvSpPr>
          <p:nvPr/>
        </p:nvSpPr>
        <p:spPr bwMode="auto">
          <a:xfrm>
            <a:off x="2531151" y="4154623"/>
            <a:ext cx="1819275" cy="72798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51986" name="Rectangle 18"/>
          <p:cNvSpPr>
            <a:spLocks noChangeArrowheads="1"/>
          </p:cNvSpPr>
          <p:nvPr/>
        </p:nvSpPr>
        <p:spPr bwMode="auto">
          <a:xfrm>
            <a:off x="165818" y="1000008"/>
            <a:ext cx="4014541" cy="1323439"/>
          </a:xfrm>
          <a:prstGeom prst="rect">
            <a:avLst/>
          </a:prstGeom>
          <a:solidFill>
            <a:srgbClr val="F6F5BD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connfd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while (1) {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accept(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…);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(…,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51998" name="Text Box 30"/>
          <p:cNvSpPr txBox="1">
            <a:spLocks noChangeArrowheads="1"/>
          </p:cNvSpPr>
          <p:nvPr/>
        </p:nvSpPr>
        <p:spPr bwMode="auto">
          <a:xfrm>
            <a:off x="605210" y="3121025"/>
            <a:ext cx="188485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/>
              <a:t>connfd</a:t>
            </a:r>
            <a:r>
              <a:rPr lang="en-US" sz="2000" dirty="0"/>
              <a:t> = 4 (john)</a:t>
            </a:r>
            <a:endParaRPr lang="en-US" sz="2000" baseline="-25000" dirty="0"/>
          </a:p>
        </p:txBody>
      </p:sp>
      <p:sp>
        <p:nvSpPr>
          <p:cNvPr id="851999" name="Text Box 31"/>
          <p:cNvSpPr txBox="1">
            <a:spLocks noChangeArrowheads="1"/>
          </p:cNvSpPr>
          <p:nvPr/>
        </p:nvSpPr>
        <p:spPr bwMode="auto">
          <a:xfrm>
            <a:off x="4339010" y="4867317"/>
            <a:ext cx="183575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connfd</a:t>
            </a:r>
            <a:r>
              <a:rPr lang="en-US" sz="2000" dirty="0"/>
              <a:t> = *</a:t>
            </a:r>
            <a:r>
              <a:rPr lang="en-US" sz="2000" dirty="0" err="1"/>
              <a:t>vargp</a:t>
            </a:r>
            <a:endParaRPr lang="en-US" sz="2000" baseline="-25000" dirty="0"/>
          </a:p>
        </p:txBody>
      </p:sp>
      <p:sp>
        <p:nvSpPr>
          <p:cNvPr id="852002" name="Text Box 34"/>
          <p:cNvSpPr txBox="1">
            <a:spLocks noChangeArrowheads="1"/>
          </p:cNvSpPr>
          <p:nvPr/>
        </p:nvSpPr>
        <p:spPr bwMode="auto">
          <a:xfrm>
            <a:off x="614735" y="4020275"/>
            <a:ext cx="190877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/>
              <a:t>connfd</a:t>
            </a:r>
            <a:r>
              <a:rPr lang="en-US" sz="2000" dirty="0"/>
              <a:t> = 5 (sally)</a:t>
            </a:r>
            <a:endParaRPr lang="en-US" sz="2000" baseline="-25000" dirty="0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417776" y="5292151"/>
            <a:ext cx="188224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connfd</a:t>
            </a:r>
            <a:r>
              <a:rPr lang="en-US" sz="2000" dirty="0"/>
              <a:t> = ??? </a:t>
            </a:r>
            <a:r>
              <a:rPr lang="en-US" sz="2000" dirty="0">
                <a:solidFill>
                  <a:srgbClr val="FF0000"/>
                </a:solidFill>
              </a:rPr>
              <a:t>(5)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826027" y="1019175"/>
            <a:ext cx="4124847" cy="1077218"/>
          </a:xfrm>
          <a:prstGeom prst="rect">
            <a:avLst/>
          </a:prstGeom>
          <a:solidFill>
            <a:srgbClr val="F6F5BD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echo_thread</a:t>
            </a:r>
            <a:r>
              <a:rPr lang="en-US" sz="1600" dirty="0">
                <a:latin typeface="Courier New" pitchFamily="49" charset="0"/>
              </a:rPr>
              <a:t>(void *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  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connfd</a:t>
            </a:r>
            <a:r>
              <a:rPr lang="en-US" sz="1600" dirty="0">
                <a:latin typeface="Courier New" pitchFamily="49" charset="0"/>
              </a:rPr>
              <a:t> = *(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...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614735" y="4446588"/>
            <a:ext cx="1057275" cy="42072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>
            <a:off x="1847607" y="4710577"/>
            <a:ext cx="2237908" cy="335405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/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2364897" y="4882606"/>
            <a:ext cx="120157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Data race!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2721169" y="3410059"/>
            <a:ext cx="3235681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(thread created, but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just about to run </a:t>
            </a:r>
            <a:r>
              <a:rPr lang="en-US" sz="2000" dirty="0" err="1">
                <a:solidFill>
                  <a:srgbClr val="FF0000"/>
                </a:solidFill>
              </a:rPr>
              <a:t>echo_thread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767135" y="3507110"/>
            <a:ext cx="1743076" cy="61083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" name="TextBox 25"/>
          <p:cNvSpPr txBox="1"/>
          <p:nvPr/>
        </p:nvSpPr>
        <p:spPr>
          <a:xfrm>
            <a:off x="6875283" y="2340688"/>
            <a:ext cx="1467637" cy="4302779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875677" y="2935397"/>
            <a:ext cx="1484131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err="1"/>
              <a:t>connfd</a:t>
            </a:r>
            <a:r>
              <a:rPr lang="en-US" sz="1600" dirty="0"/>
              <a:t>=4</a:t>
            </a:r>
            <a:endParaRPr lang="en-US" sz="1600" baseline="-25000" dirty="0"/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6362806" y="2544041"/>
            <a:ext cx="200833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Main thread stack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862145" y="4492078"/>
            <a:ext cx="1460609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vargp</a:t>
            </a: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6934897" y="3784192"/>
            <a:ext cx="1314992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Peer</a:t>
            </a:r>
            <a:r>
              <a:rPr lang="en-US" sz="2000" baseline="-25000" dirty="0"/>
              <a:t>1</a:t>
            </a:r>
            <a:r>
              <a:rPr lang="en-US" sz="2000" dirty="0"/>
              <a:t> stack</a:t>
            </a:r>
          </a:p>
          <a:p>
            <a:pPr algn="ctr"/>
            <a:r>
              <a:rPr lang="en-US" sz="2000" dirty="0"/>
              <a:t>(John’s)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6863688" y="4788777"/>
            <a:ext cx="1460609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err="1"/>
              <a:t>Connfd</a:t>
            </a:r>
            <a:r>
              <a:rPr lang="en-US" sz="1600" dirty="0"/>
              <a:t> = ??</a:t>
            </a:r>
          </a:p>
        </p:txBody>
      </p:sp>
      <p:cxnSp>
        <p:nvCxnSpPr>
          <p:cNvPr id="35" name="Curved Connector 34"/>
          <p:cNvCxnSpPr/>
          <p:nvPr/>
        </p:nvCxnSpPr>
        <p:spPr bwMode="auto">
          <a:xfrm rot="10800000">
            <a:off x="8091055" y="3041650"/>
            <a:ext cx="27710" cy="1676400"/>
          </a:xfrm>
          <a:prstGeom prst="curvedConnector3">
            <a:avLst>
              <a:gd name="adj1" fmla="val -2968585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6553200" y="3034697"/>
            <a:ext cx="1155020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err="1"/>
              <a:t>Connfd</a:t>
            </a:r>
            <a:r>
              <a:rPr lang="en-US" sz="1600" dirty="0"/>
              <a:t>=5</a:t>
            </a:r>
            <a:endParaRPr lang="en-US" sz="1600" baseline="-25000" dirty="0"/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419528" y="5844661"/>
            <a:ext cx="224101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/>
              <a:t>sendMySSN</a:t>
            </a:r>
            <a:r>
              <a:rPr lang="en-US" sz="2000" dirty="0"/>
              <a:t>(</a:t>
            </a:r>
            <a:r>
              <a:rPr lang="en-US" sz="2000" dirty="0" err="1"/>
              <a:t>connfd</a:t>
            </a:r>
            <a:r>
              <a:rPr lang="en-US" sz="2000" dirty="0"/>
              <a:t>)</a:t>
            </a:r>
            <a:endParaRPr lang="en-US" sz="2000" baseline="-25000" dirty="0"/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390912FE-5014-F545-8AC5-5A309D700A5B}"/>
              </a:ext>
            </a:extLst>
          </p:cNvPr>
          <p:cNvSpPr/>
          <p:nvPr/>
        </p:nvSpPr>
        <p:spPr>
          <a:xfrm>
            <a:off x="7151173" y="6285060"/>
            <a:ext cx="1549588" cy="608137"/>
          </a:xfrm>
          <a:prstGeom prst="wedgeRoundRectCallout">
            <a:avLst>
              <a:gd name="adj1" fmla="val -81641"/>
              <a:gd name="adj2" fmla="val -64151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Who sees whose?</a:t>
            </a:r>
            <a:endParaRPr kumimoji="0" lang="en-US" sz="1800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5312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5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5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5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5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74" grpId="0" animBg="1"/>
      <p:bldP spid="851976" grpId="0" animBg="1"/>
      <p:bldP spid="851999" grpId="0"/>
      <p:bldP spid="852002" grpId="0"/>
      <p:bldP spid="31" grpId="0"/>
      <p:bldP spid="21" grpId="0" animBg="1"/>
      <p:bldP spid="22" grpId="0" animBg="1"/>
      <p:bldP spid="23" grpId="0"/>
      <p:bldP spid="27" grpId="0" animBg="1"/>
      <p:bldP spid="28" grpId="0"/>
      <p:bldP spid="29" grpId="0" animBg="1"/>
      <p:bldP spid="33" grpId="0"/>
      <p:bldP spid="34" grpId="0" animBg="1"/>
      <p:bldP spid="36" grpId="0" animBg="1"/>
      <p:bldP spid="37" grpId="0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2057399"/>
            <a:ext cx="7896225" cy="4276725"/>
          </a:xfrm>
        </p:spPr>
        <p:txBody>
          <a:bodyPr/>
          <a:lstStyle/>
          <a:p>
            <a:r>
              <a:rPr lang="en-US" dirty="0"/>
              <a:t>Outcome depends on arbitrary scheduling decisions elsewhere in the system</a:t>
            </a:r>
          </a:p>
          <a:p>
            <a:pPr lvl="1"/>
            <a:r>
              <a:rPr lang="en-US" dirty="0"/>
              <a:t>One of problem classes of concurrent programs</a:t>
            </a:r>
          </a:p>
          <a:p>
            <a:pPr lvl="1"/>
            <a:r>
              <a:rPr lang="en-US" dirty="0"/>
              <a:t>Other problems: deadlock, </a:t>
            </a:r>
            <a:r>
              <a:rPr lang="en-US" dirty="0" err="1"/>
              <a:t>livelock</a:t>
            </a:r>
            <a:r>
              <a:rPr lang="en-US" dirty="0"/>
              <a:t>, starvation, fairness (next time)</a:t>
            </a:r>
          </a:p>
          <a:p>
            <a:pPr lvl="1"/>
            <a:endParaRPr lang="en-US" dirty="0"/>
          </a:p>
          <a:p>
            <a:r>
              <a:rPr lang="en-US" dirty="0"/>
              <a:t>Could lead to a </a:t>
            </a:r>
            <a:r>
              <a:rPr lang="en-US" dirty="0">
                <a:solidFill>
                  <a:srgbClr val="FF0000"/>
                </a:solidFill>
              </a:rPr>
              <a:t>severe implication</a:t>
            </a:r>
          </a:p>
          <a:p>
            <a:pPr lvl="1"/>
            <a:r>
              <a:rPr lang="en-US" dirty="0"/>
              <a:t>In the previous example, the server send a wrong data to someone else</a:t>
            </a:r>
          </a:p>
        </p:txBody>
      </p:sp>
    </p:spTree>
    <p:extLst>
      <p:ext uri="{BB962C8B-B14F-4D97-AF65-F5344CB8AC3E}">
        <p14:creationId xmlns:p14="http://schemas.microsoft.com/office/powerpoint/2010/main" val="27085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2093" cy="762000"/>
          </a:xfrm>
        </p:spPr>
        <p:txBody>
          <a:bodyPr/>
          <a:lstStyle/>
          <a:p>
            <a:r>
              <a:rPr lang="en-US" dirty="0"/>
              <a:t>Passing </a:t>
            </a:r>
            <a:r>
              <a:rPr lang="en-US" dirty="0" err="1"/>
              <a:t>connfd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09391"/>
            <a:ext cx="7896225" cy="1300561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Two correct ways</a:t>
            </a:r>
          </a:p>
          <a:p>
            <a:pPr lvl="1"/>
            <a:r>
              <a:rPr lang="en-US" dirty="0"/>
              <a:t>Make sure each thread gets an argument exclusive for itself</a:t>
            </a:r>
          </a:p>
          <a:p>
            <a:pPr lvl="1"/>
            <a:r>
              <a:rPr lang="en-US" dirty="0"/>
              <a:t>i.e. </a:t>
            </a:r>
            <a:r>
              <a:rPr lang="en-US" dirty="0">
                <a:solidFill>
                  <a:srgbClr val="FF0000"/>
                </a:solidFill>
              </a:rPr>
              <a:t>don’t the same memory location </a:t>
            </a:r>
          </a:p>
          <a:p>
            <a:pPr lvl="1"/>
            <a:r>
              <a:rPr lang="en-US" dirty="0"/>
              <a:t>Which one is more powerful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833001"/>
            <a:ext cx="426080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while(1)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connfdp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malloc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connfdp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= accept(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…);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(…,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0976" y="2104621"/>
            <a:ext cx="4124847" cy="830997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void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echo_thread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(void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 {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 *(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…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" y="3162738"/>
            <a:ext cx="4753324" cy="132343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while(1)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= accept(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…);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(…,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496207" y="4274350"/>
            <a:ext cx="4124847" cy="830997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void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echo_thread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(void *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 {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 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vargp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228600"/>
            <a:ext cx="1467637" cy="2969172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6858274" y="234259"/>
            <a:ext cx="1484131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err="1"/>
              <a:t>int</a:t>
            </a:r>
            <a:r>
              <a:rPr lang="en-US" sz="1600" dirty="0"/>
              <a:t>* </a:t>
            </a:r>
            <a:r>
              <a:rPr lang="en-US" sz="1600" dirty="0" err="1"/>
              <a:t>connfdp</a:t>
            </a:r>
            <a:endParaRPr lang="en-US" sz="1600" baseline="-25000" dirty="0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858274" y="1012623"/>
            <a:ext cx="1460609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t1’s </a:t>
            </a:r>
            <a:r>
              <a:rPr lang="en-US" sz="1600" dirty="0" err="1"/>
              <a:t>vargp</a:t>
            </a:r>
            <a:endParaRPr lang="en-US" sz="1600" dirty="0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6846679" y="2865217"/>
            <a:ext cx="1460609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4</a:t>
            </a:r>
          </a:p>
        </p:txBody>
      </p:sp>
      <p:cxnSp>
        <p:nvCxnSpPr>
          <p:cNvPr id="16" name="Curved Connector 15"/>
          <p:cNvCxnSpPr>
            <a:stCxn id="13" idx="3"/>
            <a:endCxn id="15" idx="3"/>
          </p:cNvCxnSpPr>
          <p:nvPr/>
        </p:nvCxnSpPr>
        <p:spPr bwMode="auto">
          <a:xfrm flipH="1">
            <a:off x="8307288" y="1170580"/>
            <a:ext cx="11595" cy="1852594"/>
          </a:xfrm>
          <a:prstGeom prst="curvedConnector3">
            <a:avLst>
              <a:gd name="adj1" fmla="val -5823967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6846679" y="2516598"/>
            <a:ext cx="1460609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6873575" y="2084576"/>
            <a:ext cx="67558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heap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6861788" y="1491297"/>
            <a:ext cx="1460609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t2’s </a:t>
            </a:r>
            <a:r>
              <a:rPr lang="en-US" sz="1600" dirty="0" err="1"/>
              <a:t>vargp</a:t>
            </a:r>
            <a:endParaRPr lang="en-US" sz="1600" dirty="0"/>
          </a:p>
        </p:txBody>
      </p:sp>
      <p:cxnSp>
        <p:nvCxnSpPr>
          <p:cNvPr id="25" name="Curved Connector 24"/>
          <p:cNvCxnSpPr>
            <a:stCxn id="24" idx="3"/>
            <a:endCxn id="17" idx="3"/>
          </p:cNvCxnSpPr>
          <p:nvPr/>
        </p:nvCxnSpPr>
        <p:spPr bwMode="auto">
          <a:xfrm flipH="1">
            <a:off x="8307288" y="1649254"/>
            <a:ext cx="15109" cy="1025301"/>
          </a:xfrm>
          <a:prstGeom prst="curvedConnector3">
            <a:avLst>
              <a:gd name="adj1" fmla="val -2846310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26" name="Curved Connector 25"/>
          <p:cNvCxnSpPr>
            <a:stCxn id="9" idx="3"/>
            <a:endCxn id="36" idx="3"/>
          </p:cNvCxnSpPr>
          <p:nvPr/>
        </p:nvCxnSpPr>
        <p:spPr bwMode="auto">
          <a:xfrm flipH="1">
            <a:off x="8307288" y="430315"/>
            <a:ext cx="35117" cy="1928327"/>
          </a:xfrm>
          <a:prstGeom prst="curvedConnector3">
            <a:avLst>
              <a:gd name="adj1" fmla="val -650967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6846679" y="2200685"/>
            <a:ext cx="1460609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(next one)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85064" y="4038600"/>
            <a:ext cx="1467637" cy="2473646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7585064" y="4246645"/>
            <a:ext cx="1484131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err="1"/>
              <a:t>Connfd</a:t>
            </a:r>
            <a:r>
              <a:rPr lang="en-US" sz="1600" dirty="0"/>
              <a:t>=..</a:t>
            </a:r>
            <a:endParaRPr lang="en-US" sz="1600" baseline="-25000" dirty="0"/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7585064" y="5025009"/>
            <a:ext cx="1460609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t1’s </a:t>
            </a:r>
            <a:r>
              <a:rPr lang="en-US" sz="1600" dirty="0" err="1"/>
              <a:t>vargp</a:t>
            </a:r>
            <a:r>
              <a:rPr lang="en-US" sz="1600" dirty="0"/>
              <a:t>=4</a:t>
            </a: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7588578" y="5661639"/>
            <a:ext cx="1460609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t2’s </a:t>
            </a:r>
            <a:r>
              <a:rPr lang="en-US" sz="1600" dirty="0" err="1"/>
              <a:t>vargp</a:t>
            </a:r>
            <a:r>
              <a:rPr lang="en-US" sz="1600" dirty="0"/>
              <a:t>=5</a:t>
            </a:r>
          </a:p>
        </p:txBody>
      </p:sp>
      <p:sp>
        <p:nvSpPr>
          <p:cNvPr id="51" name="Oval Callout 50"/>
          <p:cNvSpPr/>
          <p:nvPr/>
        </p:nvSpPr>
        <p:spPr>
          <a:xfrm>
            <a:off x="4343400" y="3197772"/>
            <a:ext cx="1228659" cy="809137"/>
          </a:xfrm>
          <a:prstGeom prst="wedgeEllipseCallout">
            <a:avLst>
              <a:gd name="adj1" fmla="val -106976"/>
              <a:gd name="adj2" fmla="val 61606"/>
            </a:avLst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Pass by value</a:t>
            </a:r>
          </a:p>
        </p:txBody>
      </p:sp>
      <p:sp>
        <p:nvSpPr>
          <p:cNvPr id="52" name="Oval Callout 51"/>
          <p:cNvSpPr/>
          <p:nvPr/>
        </p:nvSpPr>
        <p:spPr>
          <a:xfrm>
            <a:off x="4673549" y="973147"/>
            <a:ext cx="1981200" cy="809137"/>
          </a:xfrm>
          <a:prstGeom prst="wedgeEllipseCallout">
            <a:avLst>
              <a:gd name="adj1" fmla="val -98721"/>
              <a:gd name="adj2" fmla="val 73676"/>
            </a:avLst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Pass pointer to heap</a:t>
            </a:r>
          </a:p>
        </p:txBody>
      </p:sp>
    </p:spTree>
    <p:extLst>
      <p:ext uri="{BB962C8B-B14F-4D97-AF65-F5344CB8AC3E}">
        <p14:creationId xmlns:p14="http://schemas.microsoft.com/office/powerpoint/2010/main" val="363179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3" grpId="0" animBg="1"/>
      <p:bldP spid="15" grpId="0" animBg="1"/>
      <p:bldP spid="17" grpId="0" animBg="1"/>
      <p:bldP spid="18" grpId="0"/>
      <p:bldP spid="24" grpId="0" animBg="1"/>
      <p:bldP spid="36" grpId="0" animBg="1"/>
      <p:bldP spid="5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thread-based designs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497013"/>
            <a:ext cx="8307387" cy="52244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+ </a:t>
            </a:r>
            <a:r>
              <a:rPr lang="en-US" dirty="0">
                <a:solidFill>
                  <a:srgbClr val="FF0000"/>
                </a:solidFill>
              </a:rPr>
              <a:t>Easy to share </a:t>
            </a:r>
            <a:r>
              <a:rPr lang="en-US" dirty="0"/>
              <a:t>data structures between threads</a:t>
            </a:r>
          </a:p>
          <a:p>
            <a:pPr lvl="1"/>
            <a:r>
              <a:rPr lang="en-US" dirty="0"/>
              <a:t>e.g., logging information, file cache.</a:t>
            </a:r>
          </a:p>
          <a:p>
            <a:pPr marL="0" indent="0">
              <a:buNone/>
            </a:pPr>
            <a:r>
              <a:rPr lang="en-US" dirty="0"/>
              <a:t>+ Threads are more </a:t>
            </a:r>
            <a:r>
              <a:rPr lang="en-US" dirty="0">
                <a:solidFill>
                  <a:srgbClr val="FF0000"/>
                </a:solidFill>
              </a:rPr>
              <a:t>efficient</a:t>
            </a:r>
            <a:r>
              <a:rPr lang="en-US" dirty="0"/>
              <a:t> than processes.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Arial Black"/>
              </a:rPr>
              <a:t>–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Unintentional sharing </a:t>
            </a:r>
            <a:r>
              <a:rPr lang="en-US" dirty="0"/>
              <a:t>can introduce subtle and hard-to-</a:t>
            </a:r>
            <a:br>
              <a:rPr lang="en-US" dirty="0"/>
            </a:br>
            <a:r>
              <a:rPr lang="en-US" dirty="0"/>
              <a:t>   reproduce </a:t>
            </a:r>
            <a:r>
              <a:rPr lang="en-US" dirty="0">
                <a:solidFill>
                  <a:srgbClr val="FF0000"/>
                </a:solidFill>
              </a:rPr>
              <a:t>errors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Hard to know which data shared &amp; which private</a:t>
            </a:r>
          </a:p>
          <a:p>
            <a:pPr lvl="1"/>
            <a:r>
              <a:rPr lang="en-US" dirty="0"/>
              <a:t>Hard to detect by testing</a:t>
            </a:r>
          </a:p>
          <a:p>
            <a:pPr lvl="2"/>
            <a:r>
              <a:rPr lang="en-US" dirty="0"/>
              <a:t>Probability of bad race outcome very low</a:t>
            </a:r>
          </a:p>
          <a:p>
            <a:pPr lvl="2"/>
            <a:r>
              <a:rPr lang="en-US" dirty="0"/>
              <a:t>But nonzero!</a:t>
            </a:r>
          </a:p>
          <a:p>
            <a:pPr lvl="1"/>
            <a:r>
              <a:rPr lang="en-US" dirty="0"/>
              <a:t>More in next lecture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44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Extra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43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247650"/>
            <a:ext cx="9093200" cy="781050"/>
          </a:xfrm>
        </p:spPr>
        <p:txBody>
          <a:bodyPr/>
          <a:lstStyle/>
          <a:p>
            <a:r>
              <a:rPr lang="en-US"/>
              <a:t>Summary: Approaches </a:t>
            </a:r>
            <a:r>
              <a:rPr lang="en-US" dirty="0"/>
              <a:t>to concurrency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Processes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Hard to share resources: Easy to avoid unintended sharing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High overhead in adding/removing clients</a:t>
            </a:r>
          </a:p>
          <a:p>
            <a:pPr>
              <a:lnSpc>
                <a:spcPct val="85000"/>
              </a:lnSpc>
            </a:pPr>
            <a:r>
              <a:rPr lang="en-US" dirty="0"/>
              <a:t>Threads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Easy to share resources: Perhaps too easy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Medium overhead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Not much control over scheduling policies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Difficult to debug</a:t>
            </a:r>
          </a:p>
          <a:p>
            <a:pPr lvl="2">
              <a:lnSpc>
                <a:spcPct val="85000"/>
              </a:lnSpc>
            </a:pPr>
            <a:r>
              <a:rPr lang="en-US" dirty="0"/>
              <a:t>Event orderings not repeatable</a:t>
            </a:r>
          </a:p>
          <a:p>
            <a:pPr>
              <a:lnSpc>
                <a:spcPct val="85000"/>
              </a:lnSpc>
            </a:pPr>
            <a:r>
              <a:rPr lang="en-US" dirty="0"/>
              <a:t>I/O Multiplexing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Tedious and low level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Total control over scheduling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Very low overhead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Cannot create as fine grained a level of concurrency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Does not make use of multi-core</a:t>
            </a:r>
          </a:p>
        </p:txBody>
      </p:sp>
    </p:spTree>
    <p:extLst>
      <p:ext uri="{BB962C8B-B14F-4D97-AF65-F5344CB8AC3E}">
        <p14:creationId xmlns:p14="http://schemas.microsoft.com/office/powerpoint/2010/main" val="509182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95" name="Rectangle 31"/>
          <p:cNvSpPr>
            <a:spLocks noGrp="1" noChangeArrowheads="1"/>
          </p:cNvSpPr>
          <p:nvPr>
            <p:ph type="title"/>
          </p:nvPr>
        </p:nvSpPr>
        <p:spPr>
          <a:xfrm>
            <a:off x="392808" y="363465"/>
            <a:ext cx="7592093" cy="762000"/>
          </a:xfrm>
        </p:spPr>
        <p:txBody>
          <a:bodyPr/>
          <a:lstStyle/>
          <a:p>
            <a:r>
              <a:rPr lang="en-US" dirty="0"/>
              <a:t>Yet another view</a:t>
            </a:r>
            <a:br>
              <a:rPr lang="en-US" dirty="0"/>
            </a:br>
            <a:r>
              <a:rPr lang="en-US" dirty="0"/>
              <a:t>Logical view of threads</a:t>
            </a:r>
          </a:p>
        </p:txBody>
      </p:sp>
      <p:sp>
        <p:nvSpPr>
          <p:cNvPr id="804896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Threads associated with process form a pool of peers</a:t>
            </a:r>
          </a:p>
          <a:p>
            <a:r>
              <a:rPr lang="en-US" dirty="0"/>
              <a:t>Unlike processes which form a tree hierarchy</a:t>
            </a:r>
          </a:p>
        </p:txBody>
      </p:sp>
      <p:sp>
        <p:nvSpPr>
          <p:cNvPr id="804868" name="Oval 4"/>
          <p:cNvSpPr>
            <a:spLocks noChangeArrowheads="1"/>
          </p:cNvSpPr>
          <p:nvPr/>
        </p:nvSpPr>
        <p:spPr bwMode="auto">
          <a:xfrm>
            <a:off x="6400800" y="30337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P0</a:t>
            </a:r>
          </a:p>
        </p:txBody>
      </p:sp>
      <p:sp>
        <p:nvSpPr>
          <p:cNvPr id="804869" name="Oval 5"/>
          <p:cNvSpPr>
            <a:spLocks noChangeArrowheads="1"/>
          </p:cNvSpPr>
          <p:nvPr/>
        </p:nvSpPr>
        <p:spPr bwMode="auto">
          <a:xfrm>
            <a:off x="6400800" y="3871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P1</a:t>
            </a:r>
          </a:p>
        </p:txBody>
      </p:sp>
      <p:sp>
        <p:nvSpPr>
          <p:cNvPr id="804870" name="Oval 6"/>
          <p:cNvSpPr>
            <a:spLocks noChangeArrowheads="1"/>
          </p:cNvSpPr>
          <p:nvPr/>
        </p:nvSpPr>
        <p:spPr bwMode="auto">
          <a:xfrm>
            <a:off x="57150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sh</a:t>
            </a:r>
          </a:p>
        </p:txBody>
      </p:sp>
      <p:sp>
        <p:nvSpPr>
          <p:cNvPr id="804871" name="Line 7"/>
          <p:cNvSpPr>
            <a:spLocks noChangeShapeType="1"/>
          </p:cNvSpPr>
          <p:nvPr/>
        </p:nvSpPr>
        <p:spPr bwMode="auto">
          <a:xfrm>
            <a:off x="6629400" y="34909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4872" name="Line 8"/>
          <p:cNvSpPr>
            <a:spLocks noChangeShapeType="1"/>
          </p:cNvSpPr>
          <p:nvPr/>
        </p:nvSpPr>
        <p:spPr bwMode="auto">
          <a:xfrm flipH="1">
            <a:off x="60960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4873" name="Oval 9"/>
          <p:cNvSpPr>
            <a:spLocks noChangeArrowheads="1"/>
          </p:cNvSpPr>
          <p:nvPr/>
        </p:nvSpPr>
        <p:spPr bwMode="auto">
          <a:xfrm>
            <a:off x="64008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sh</a:t>
            </a:r>
          </a:p>
        </p:txBody>
      </p:sp>
      <p:sp>
        <p:nvSpPr>
          <p:cNvPr id="804874" name="Oval 10"/>
          <p:cNvSpPr>
            <a:spLocks noChangeArrowheads="1"/>
          </p:cNvSpPr>
          <p:nvPr/>
        </p:nvSpPr>
        <p:spPr bwMode="auto">
          <a:xfrm>
            <a:off x="70866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sh</a:t>
            </a:r>
          </a:p>
        </p:txBody>
      </p:sp>
      <p:sp>
        <p:nvSpPr>
          <p:cNvPr id="804875" name="Line 11"/>
          <p:cNvSpPr>
            <a:spLocks noChangeShapeType="1"/>
          </p:cNvSpPr>
          <p:nvPr/>
        </p:nvSpPr>
        <p:spPr bwMode="auto">
          <a:xfrm>
            <a:off x="6629400" y="4329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4876" name="Line 12"/>
          <p:cNvSpPr>
            <a:spLocks noChangeShapeType="1"/>
          </p:cNvSpPr>
          <p:nvPr/>
        </p:nvSpPr>
        <p:spPr bwMode="auto">
          <a:xfrm>
            <a:off x="67818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4877" name="Oval 13"/>
          <p:cNvSpPr>
            <a:spLocks noChangeArrowheads="1"/>
          </p:cNvSpPr>
          <p:nvPr/>
        </p:nvSpPr>
        <p:spPr bwMode="auto">
          <a:xfrm>
            <a:off x="6400800" y="5395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foo</a:t>
            </a:r>
          </a:p>
        </p:txBody>
      </p:sp>
      <p:sp>
        <p:nvSpPr>
          <p:cNvPr id="804878" name="Line 14"/>
          <p:cNvSpPr>
            <a:spLocks noChangeShapeType="1"/>
          </p:cNvSpPr>
          <p:nvPr/>
        </p:nvSpPr>
        <p:spPr bwMode="auto">
          <a:xfrm>
            <a:off x="6629400" y="5091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4879" name="Oval 15"/>
          <p:cNvSpPr>
            <a:spLocks noChangeArrowheads="1"/>
          </p:cNvSpPr>
          <p:nvPr/>
        </p:nvSpPr>
        <p:spPr bwMode="auto">
          <a:xfrm>
            <a:off x="6400800" y="6157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bar</a:t>
            </a:r>
          </a:p>
        </p:txBody>
      </p:sp>
      <p:sp>
        <p:nvSpPr>
          <p:cNvPr id="804880" name="Line 16"/>
          <p:cNvSpPr>
            <a:spLocks noChangeShapeType="1"/>
          </p:cNvSpPr>
          <p:nvPr/>
        </p:nvSpPr>
        <p:spPr bwMode="auto">
          <a:xfrm>
            <a:off x="6629400" y="5853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4881" name="Oval 17"/>
          <p:cNvSpPr>
            <a:spLocks noChangeArrowheads="1"/>
          </p:cNvSpPr>
          <p:nvPr/>
        </p:nvSpPr>
        <p:spPr bwMode="auto">
          <a:xfrm>
            <a:off x="1066800" y="3643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T1</a:t>
            </a:r>
          </a:p>
        </p:txBody>
      </p:sp>
      <p:sp>
        <p:nvSpPr>
          <p:cNvPr id="804882" name="Text Box 18"/>
          <p:cNvSpPr txBox="1">
            <a:spLocks noChangeArrowheads="1"/>
          </p:cNvSpPr>
          <p:nvPr/>
        </p:nvSpPr>
        <p:spPr bwMode="auto">
          <a:xfrm>
            <a:off x="5540375" y="2606675"/>
            <a:ext cx="2165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Process hierarchy</a:t>
            </a:r>
          </a:p>
        </p:txBody>
      </p:sp>
      <p:sp>
        <p:nvSpPr>
          <p:cNvPr id="804883" name="Rectangle 19"/>
          <p:cNvSpPr>
            <a:spLocks noChangeArrowheads="1"/>
          </p:cNvSpPr>
          <p:nvPr/>
        </p:nvSpPr>
        <p:spPr bwMode="auto">
          <a:xfrm>
            <a:off x="914400" y="3033713"/>
            <a:ext cx="3810000" cy="28194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4884" name="Text Box 20"/>
          <p:cNvSpPr txBox="1">
            <a:spLocks noChangeArrowheads="1"/>
          </p:cNvSpPr>
          <p:nvPr/>
        </p:nvSpPr>
        <p:spPr bwMode="auto">
          <a:xfrm>
            <a:off x="690563" y="2562225"/>
            <a:ext cx="420211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Threads associated with process foo</a:t>
            </a:r>
          </a:p>
        </p:txBody>
      </p:sp>
      <p:sp>
        <p:nvSpPr>
          <p:cNvPr id="804885" name="Oval 21"/>
          <p:cNvSpPr>
            <a:spLocks noChangeArrowheads="1"/>
          </p:cNvSpPr>
          <p:nvPr/>
        </p:nvSpPr>
        <p:spPr bwMode="auto">
          <a:xfrm>
            <a:off x="2209800" y="3109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T2</a:t>
            </a:r>
          </a:p>
        </p:txBody>
      </p:sp>
      <p:sp>
        <p:nvSpPr>
          <p:cNvPr id="804886" name="Oval 22"/>
          <p:cNvSpPr>
            <a:spLocks noChangeArrowheads="1"/>
          </p:cNvSpPr>
          <p:nvPr/>
        </p:nvSpPr>
        <p:spPr bwMode="auto">
          <a:xfrm>
            <a:off x="4038600" y="3338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T4</a:t>
            </a:r>
          </a:p>
        </p:txBody>
      </p:sp>
      <p:sp>
        <p:nvSpPr>
          <p:cNvPr id="804887" name="Oval 23"/>
          <p:cNvSpPr>
            <a:spLocks noChangeArrowheads="1"/>
          </p:cNvSpPr>
          <p:nvPr/>
        </p:nvSpPr>
        <p:spPr bwMode="auto">
          <a:xfrm>
            <a:off x="1600200" y="5243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/>
              <a:t>T5</a:t>
            </a:r>
          </a:p>
        </p:txBody>
      </p:sp>
      <p:sp>
        <p:nvSpPr>
          <p:cNvPr id="804888" name="Oval 24"/>
          <p:cNvSpPr>
            <a:spLocks noChangeArrowheads="1"/>
          </p:cNvSpPr>
          <p:nvPr/>
        </p:nvSpPr>
        <p:spPr bwMode="auto">
          <a:xfrm>
            <a:off x="3429000" y="5167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/>
              <a:t>T3</a:t>
            </a:r>
          </a:p>
        </p:txBody>
      </p:sp>
      <p:sp>
        <p:nvSpPr>
          <p:cNvPr id="804889" name="Rectangle 25"/>
          <p:cNvSpPr>
            <a:spLocks noChangeArrowheads="1"/>
          </p:cNvSpPr>
          <p:nvPr/>
        </p:nvSpPr>
        <p:spPr bwMode="auto">
          <a:xfrm>
            <a:off x="1981200" y="4100513"/>
            <a:ext cx="1905000" cy="6096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shared code, data</a:t>
            </a:r>
          </a:p>
          <a:p>
            <a:pPr algn="ctr"/>
            <a:r>
              <a:rPr lang="en-US" sz="1800"/>
              <a:t>and kernel context</a:t>
            </a:r>
          </a:p>
        </p:txBody>
      </p:sp>
      <p:sp>
        <p:nvSpPr>
          <p:cNvPr id="804890" name="Line 26"/>
          <p:cNvSpPr>
            <a:spLocks noChangeShapeType="1"/>
          </p:cNvSpPr>
          <p:nvPr/>
        </p:nvSpPr>
        <p:spPr bwMode="auto">
          <a:xfrm flipV="1">
            <a:off x="1905000" y="4710113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4891" name="Line 27"/>
          <p:cNvSpPr>
            <a:spLocks noChangeShapeType="1"/>
          </p:cNvSpPr>
          <p:nvPr/>
        </p:nvSpPr>
        <p:spPr bwMode="auto">
          <a:xfrm flipH="1" flipV="1">
            <a:off x="3352800" y="4710113"/>
            <a:ext cx="228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4892" name="Line 28"/>
          <p:cNvSpPr>
            <a:spLocks noChangeShapeType="1"/>
          </p:cNvSpPr>
          <p:nvPr/>
        </p:nvSpPr>
        <p:spPr bwMode="auto">
          <a:xfrm flipH="1" flipV="1">
            <a:off x="1524000" y="4024313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4893" name="Line 29"/>
          <p:cNvSpPr>
            <a:spLocks noChangeShapeType="1"/>
          </p:cNvSpPr>
          <p:nvPr/>
        </p:nvSpPr>
        <p:spPr bwMode="auto">
          <a:xfrm flipH="1" flipV="1">
            <a:off x="2438400" y="3567113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4894" name="Line 30"/>
          <p:cNvSpPr>
            <a:spLocks noChangeShapeType="1"/>
          </p:cNvSpPr>
          <p:nvPr/>
        </p:nvSpPr>
        <p:spPr bwMode="auto">
          <a:xfrm flipV="1">
            <a:off x="3657600" y="3719513"/>
            <a:ext cx="4572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98320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1: </a:t>
            </a:r>
            <a:r>
              <a:rPr lang="en-US" u="sng" dirty="0"/>
              <a:t>Without </a:t>
            </a:r>
            <a:r>
              <a:rPr lang="en-US" dirty="0"/>
              <a:t>fork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21" y="3733799"/>
            <a:ext cx="4175125" cy="3106683"/>
          </a:xfrm>
        </p:spPr>
        <p:txBody>
          <a:bodyPr/>
          <a:lstStyle/>
          <a:p>
            <a:r>
              <a:rPr lang="en-US" dirty="0"/>
              <a:t>P = Parent Process</a:t>
            </a:r>
          </a:p>
          <a:p>
            <a:r>
              <a:rPr lang="en-US" dirty="0"/>
              <a:t>Inside echo()</a:t>
            </a:r>
          </a:p>
          <a:p>
            <a:pPr lvl="1"/>
            <a:r>
              <a:rPr lang="en-US" dirty="0"/>
              <a:t>Send a packet “hello” to the client via </a:t>
            </a:r>
            <a:r>
              <a:rPr lang="en-US" b="1" dirty="0"/>
              <a:t>send/write()</a:t>
            </a:r>
            <a:r>
              <a:rPr lang="en-US" dirty="0"/>
              <a:t> </a:t>
            </a:r>
            <a:r>
              <a:rPr lang="en-US" dirty="0" err="1"/>
              <a:t>syscall</a:t>
            </a:r>
            <a:endParaRPr lang="en-US" dirty="0"/>
          </a:p>
          <a:p>
            <a:pPr lvl="1"/>
            <a:r>
              <a:rPr lang="en-US" dirty="0"/>
              <a:t>Reliable delivery (</a:t>
            </a:r>
            <a:r>
              <a:rPr lang="en-US" b="1" dirty="0"/>
              <a:t>wait</a:t>
            </a:r>
            <a:r>
              <a:rPr lang="en-US" dirty="0"/>
              <a:t> for </a:t>
            </a:r>
            <a:r>
              <a:rPr lang="en-US" b="1" dirty="0" err="1"/>
              <a:t>ACK</a:t>
            </a:r>
            <a:r>
              <a:rPr lang="en-US" dirty="0" err="1"/>
              <a:t>nolwedgement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(Client can be far)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3365062"/>
            <a:ext cx="4038600" cy="3293209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// 1</a:t>
            </a:r>
            <a:r>
              <a:rPr lang="en-US" sz="1600" baseline="30000" dirty="0">
                <a:solidFill>
                  <a:srgbClr val="000000"/>
                </a:solidFill>
                <a:latin typeface="Monaco"/>
                <a:cs typeface="Monaco"/>
              </a:rPr>
              <a:t>st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approach: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// </a:t>
            </a:r>
            <a:r>
              <a:rPr lang="en-US" sz="1600" u="sng" dirty="0">
                <a:solidFill>
                  <a:srgbClr val="000000"/>
                </a:solidFill>
                <a:latin typeface="Monaco"/>
                <a:cs typeface="Monaco"/>
              </a:rPr>
              <a:t>Without fork 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(simple!)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while(1) { 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, …);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echo(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close(</a:t>
            </a:r>
            <a:r>
              <a:rPr lang="en-US" sz="1600" dirty="0" err="1">
                <a:solidFill>
                  <a:srgbClr val="000000"/>
                </a:solidFill>
                <a:latin typeface="Monaco"/>
                <a:cs typeface="Monaco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Monaco"/>
              <a:cs typeface="Monaco"/>
            </a:endParaRP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6537" y="4910584"/>
            <a:ext cx="821463" cy="304800"/>
          </a:xfrm>
          <a:prstGeom prst="rect">
            <a:avLst/>
          </a:prstGeom>
          <a:solidFill>
            <a:srgbClr val="008000">
              <a:alpha val="27000"/>
            </a:srgbClr>
          </a:solidFill>
          <a:ln w="28575" cmpd="sng">
            <a:solidFill>
              <a:srgbClr val="008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532446"/>
            <a:ext cx="1676400" cy="304800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81916" y="2362200"/>
            <a:ext cx="66486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23869" y="1593392"/>
            <a:ext cx="1337484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008000"/>
                </a:solidFill>
                <a:latin typeface="Gill Sans"/>
                <a:cs typeface="Gill Sans"/>
              </a:rPr>
              <a:t>P accept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8693" y="1931924"/>
            <a:ext cx="3347307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/>
                <a:cs typeface="Gill Sans"/>
              </a:rPr>
              <a:t>P send echo, wait ACK … </a:t>
            </a:r>
            <a:r>
              <a:rPr lang="en-US" sz="1600" b="0" dirty="0" err="1">
                <a:solidFill>
                  <a:srgbClr val="FF0000"/>
                </a:solidFill>
                <a:latin typeface="Gill Sans"/>
                <a:cs typeface="Gill Sans"/>
              </a:rPr>
              <a:t>zzz</a:t>
            </a:r>
            <a:r>
              <a:rPr lang="en-US" sz="1600" b="0" dirty="0">
                <a:solidFill>
                  <a:srgbClr val="FF0000"/>
                </a:solidFill>
                <a:latin typeface="Gill Sans"/>
                <a:cs typeface="Gill Sans"/>
              </a:rPr>
              <a:t>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8178" y="1597367"/>
            <a:ext cx="1765175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008000"/>
                </a:solidFill>
                <a:latin typeface="Gill Sans"/>
                <a:cs typeface="Gill Sans"/>
              </a:rPr>
              <a:t>P accept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3800" y="2286000"/>
            <a:ext cx="622175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latin typeface="Gill Sans"/>
                <a:cs typeface="Gill Sans"/>
              </a:rPr>
              <a:t>time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5410200" y="533400"/>
            <a:ext cx="3733800" cy="871286"/>
          </a:xfrm>
          <a:prstGeom prst="wedgeEllipseCallout">
            <a:avLst>
              <a:gd name="adj1" fmla="val -77951"/>
              <a:gd name="adj2" fmla="val 107550"/>
            </a:avLst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</a:ln>
          <a:effectLst>
            <a:outerShdw blurRad="50800" dist="42924" dir="5400000" rotWithShape="0">
              <a:srgbClr val="000000">
                <a:alpha val="40000"/>
              </a:srgbClr>
            </a:outerShdw>
          </a:effectLst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Cannot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</a:t>
            </a:r>
            <a:r>
              <a:rPr lang="en-US" sz="1800" b="0" kern="0" noProof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erve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o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ther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incoming requests!!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baseline="0" dirty="0">
                <a:solidFill>
                  <a:srgbClr val="000000"/>
                </a:solidFill>
                <a:latin typeface="Gill Sans"/>
                <a:cs typeface="Gill Sans"/>
              </a:rPr>
              <a:t>(while waiting for ACK)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438400" y="2421099"/>
            <a:ext cx="3124200" cy="696970"/>
            <a:chOff x="2438400" y="2421099"/>
            <a:chExt cx="3124200" cy="696970"/>
          </a:xfrm>
        </p:grpSpPr>
        <p:cxnSp>
          <p:nvCxnSpPr>
            <p:cNvPr id="15" name="Straight Arrow Connector 14"/>
            <p:cNvCxnSpPr>
              <a:endCxn id="21" idx="1"/>
            </p:cNvCxnSpPr>
            <p:nvPr/>
          </p:nvCxnSpPr>
          <p:spPr>
            <a:xfrm>
              <a:off x="2438400" y="2421099"/>
              <a:ext cx="1219200" cy="52769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ysDash"/>
              <a:headEnd type="none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657600" y="2779515"/>
              <a:ext cx="689111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Client 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  <p:cxnSp>
          <p:nvCxnSpPr>
            <p:cNvPr id="23" name="Straight Arrow Connector 22"/>
            <p:cNvCxnSpPr>
              <a:stCxn id="21" idx="3"/>
            </p:cNvCxnSpPr>
            <p:nvPr/>
          </p:nvCxnSpPr>
          <p:spPr>
            <a:xfrm flipV="1">
              <a:off x="4346711" y="2438400"/>
              <a:ext cx="1215889" cy="51039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ysDash"/>
              <a:headEnd type="none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20367226">
              <a:off x="4673550" y="2640026"/>
              <a:ext cx="672380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Gill Sans"/>
                  <a:cs typeface="Gill Sans"/>
                </a:rPr>
                <a:t>ACK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68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view of a process (DETAILS)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Process = process context + code, data, and stack</a:t>
            </a:r>
          </a:p>
        </p:txBody>
      </p:sp>
      <p:sp>
        <p:nvSpPr>
          <p:cNvPr id="801795" name="Rectangle 3"/>
          <p:cNvSpPr>
            <a:spLocks noChangeAspect="1" noChangeArrowheads="1"/>
          </p:cNvSpPr>
          <p:nvPr/>
        </p:nvSpPr>
        <p:spPr bwMode="auto">
          <a:xfrm>
            <a:off x="5095875" y="3287713"/>
            <a:ext cx="2230438" cy="3190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shared libraries</a:t>
            </a:r>
          </a:p>
        </p:txBody>
      </p:sp>
      <p:sp>
        <p:nvSpPr>
          <p:cNvPr id="801796" name="Rectangle 4"/>
          <p:cNvSpPr>
            <a:spLocks noChangeAspect="1" noChangeArrowheads="1"/>
          </p:cNvSpPr>
          <p:nvPr/>
        </p:nvSpPr>
        <p:spPr bwMode="auto">
          <a:xfrm>
            <a:off x="5095875" y="3606800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801797" name="Rectangle 5"/>
          <p:cNvSpPr>
            <a:spLocks noChangeAspect="1" noChangeArrowheads="1"/>
          </p:cNvSpPr>
          <p:nvPr/>
        </p:nvSpPr>
        <p:spPr bwMode="auto">
          <a:xfrm>
            <a:off x="5095875" y="3860800"/>
            <a:ext cx="2230438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run-time heap</a:t>
            </a:r>
          </a:p>
        </p:txBody>
      </p:sp>
      <p:sp>
        <p:nvSpPr>
          <p:cNvPr id="801798" name="Text Box 6"/>
          <p:cNvSpPr txBox="1">
            <a:spLocks noChangeAspect="1" noChangeArrowheads="1"/>
          </p:cNvSpPr>
          <p:nvPr/>
        </p:nvSpPr>
        <p:spPr bwMode="auto">
          <a:xfrm>
            <a:off x="4867275" y="4927600"/>
            <a:ext cx="248786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/>
              <a:t>0</a:t>
            </a:r>
            <a:endParaRPr lang="en-US" sz="1200"/>
          </a:p>
        </p:txBody>
      </p:sp>
      <p:sp>
        <p:nvSpPr>
          <p:cNvPr id="801799" name="Rectangle 7"/>
          <p:cNvSpPr>
            <a:spLocks noChangeAspect="1" noChangeArrowheads="1"/>
          </p:cNvSpPr>
          <p:nvPr/>
        </p:nvSpPr>
        <p:spPr bwMode="auto">
          <a:xfrm>
            <a:off x="5095875" y="4149725"/>
            <a:ext cx="2232025" cy="3206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read/write data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790825"/>
            <a:ext cx="2363147" cy="2616101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/>
              <a:t>Program context:</a:t>
            </a:r>
          </a:p>
          <a:p>
            <a:r>
              <a:rPr lang="en-US" sz="1800" dirty="0"/>
              <a:t>    Data registers</a:t>
            </a:r>
          </a:p>
          <a:p>
            <a:r>
              <a:rPr lang="en-US" sz="1800" dirty="0"/>
              <a:t>    Condition codes</a:t>
            </a:r>
          </a:p>
          <a:p>
            <a:r>
              <a:rPr lang="en-US" sz="1800" dirty="0"/>
              <a:t>    Stack pointer (SP)</a:t>
            </a:r>
          </a:p>
          <a:p>
            <a:r>
              <a:rPr lang="en-US" sz="1800" dirty="0"/>
              <a:t>    Program counter (PC)</a:t>
            </a:r>
          </a:p>
          <a:p>
            <a:r>
              <a:rPr lang="en-US" sz="1600" dirty="0"/>
              <a:t>Kernel context:</a:t>
            </a:r>
          </a:p>
          <a:p>
            <a:r>
              <a:rPr lang="en-US" sz="1600" dirty="0"/>
              <a:t>    </a:t>
            </a:r>
            <a:r>
              <a:rPr lang="en-US" sz="1800" dirty="0"/>
              <a:t>VM structures</a:t>
            </a:r>
          </a:p>
          <a:p>
            <a:r>
              <a:rPr lang="en-US" sz="1800" dirty="0"/>
              <a:t>    Descriptor table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brk</a:t>
            </a:r>
            <a:r>
              <a:rPr lang="en-US" sz="1800" dirty="0"/>
              <a:t> pointer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953000" y="2179022"/>
            <a:ext cx="235192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Code, data, and stack</a:t>
            </a:r>
          </a:p>
        </p:txBody>
      </p:sp>
      <p:sp>
        <p:nvSpPr>
          <p:cNvPr id="801803" name="Rectangle 11"/>
          <p:cNvSpPr>
            <a:spLocks noChangeAspect="1" noChangeArrowheads="1"/>
          </p:cNvSpPr>
          <p:nvPr/>
        </p:nvSpPr>
        <p:spPr bwMode="auto">
          <a:xfrm>
            <a:off x="5095875" y="4470400"/>
            <a:ext cx="2232025" cy="3206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read-only code/data</a:t>
            </a:r>
          </a:p>
        </p:txBody>
      </p:sp>
      <p:sp>
        <p:nvSpPr>
          <p:cNvPr id="801804" name="Rectangle 12"/>
          <p:cNvSpPr>
            <a:spLocks noChangeAspect="1" noChangeArrowheads="1"/>
          </p:cNvSpPr>
          <p:nvPr/>
        </p:nvSpPr>
        <p:spPr bwMode="auto">
          <a:xfrm>
            <a:off x="5095875" y="4775200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801805" name="Rectangle 13"/>
          <p:cNvSpPr>
            <a:spLocks noChangeAspect="1" noChangeArrowheads="1"/>
          </p:cNvSpPr>
          <p:nvPr/>
        </p:nvSpPr>
        <p:spPr bwMode="auto">
          <a:xfrm>
            <a:off x="5095875" y="2973388"/>
            <a:ext cx="2230438" cy="3190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801806" name="Rectangle 14"/>
          <p:cNvSpPr>
            <a:spLocks noChangeAspect="1" noChangeArrowheads="1"/>
          </p:cNvSpPr>
          <p:nvPr/>
        </p:nvSpPr>
        <p:spPr bwMode="auto">
          <a:xfrm>
            <a:off x="5095875" y="2659063"/>
            <a:ext cx="2230438" cy="3190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stack</a:t>
            </a:r>
          </a:p>
        </p:txBody>
      </p:sp>
      <p:sp>
        <p:nvSpPr>
          <p:cNvPr id="801807" name="Text Box 15"/>
          <p:cNvSpPr txBox="1">
            <a:spLocks noChangeArrowheads="1"/>
          </p:cNvSpPr>
          <p:nvPr/>
        </p:nvSpPr>
        <p:spPr bwMode="auto">
          <a:xfrm>
            <a:off x="4295775" y="2803525"/>
            <a:ext cx="4379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SP</a:t>
            </a:r>
          </a:p>
        </p:txBody>
      </p:sp>
      <p:sp>
        <p:nvSpPr>
          <p:cNvPr id="801808" name="Line 16"/>
          <p:cNvSpPr>
            <a:spLocks noChangeShapeType="1"/>
          </p:cNvSpPr>
          <p:nvPr/>
        </p:nvSpPr>
        <p:spPr bwMode="auto">
          <a:xfrm>
            <a:off x="4737100" y="298450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1809" name="Text Box 17"/>
          <p:cNvSpPr txBox="1">
            <a:spLocks noChangeArrowheads="1"/>
          </p:cNvSpPr>
          <p:nvPr/>
        </p:nvSpPr>
        <p:spPr bwMode="auto">
          <a:xfrm>
            <a:off x="4276725" y="4441825"/>
            <a:ext cx="44755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PC</a:t>
            </a:r>
          </a:p>
        </p:txBody>
      </p:sp>
      <p:sp>
        <p:nvSpPr>
          <p:cNvPr id="801810" name="Line 18"/>
          <p:cNvSpPr>
            <a:spLocks noChangeShapeType="1"/>
          </p:cNvSpPr>
          <p:nvPr/>
        </p:nvSpPr>
        <p:spPr bwMode="auto">
          <a:xfrm>
            <a:off x="4724400" y="462280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1811" name="Text Box 19"/>
          <p:cNvSpPr txBox="1">
            <a:spLocks noChangeArrowheads="1"/>
          </p:cNvSpPr>
          <p:nvPr/>
        </p:nvSpPr>
        <p:spPr bwMode="auto">
          <a:xfrm>
            <a:off x="4259263" y="3692525"/>
            <a:ext cx="4796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brk</a:t>
            </a:r>
          </a:p>
        </p:txBody>
      </p:sp>
      <p:sp>
        <p:nvSpPr>
          <p:cNvPr id="801812" name="Line 20"/>
          <p:cNvSpPr>
            <a:spLocks noChangeShapeType="1"/>
          </p:cNvSpPr>
          <p:nvPr/>
        </p:nvSpPr>
        <p:spPr bwMode="auto">
          <a:xfrm>
            <a:off x="4737100" y="386080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143000" y="2179022"/>
            <a:ext cx="18094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Process context</a:t>
            </a:r>
          </a:p>
        </p:txBody>
      </p:sp>
    </p:spTree>
    <p:extLst>
      <p:ext uri="{BB962C8B-B14F-4D97-AF65-F5344CB8AC3E}">
        <p14:creationId xmlns:p14="http://schemas.microsoft.com/office/powerpoint/2010/main" val="4187664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view of a process (DETAILS)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48786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/>
              <a:t>0</a:t>
            </a:r>
            <a:endParaRPr lang="en-US" sz="1200"/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82988"/>
            <a:ext cx="2363147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/>
              <a:t>Thread context:</a:t>
            </a:r>
          </a:p>
          <a:p>
            <a:r>
              <a:rPr lang="en-US" sz="2000" dirty="0"/>
              <a:t>    </a:t>
            </a:r>
            <a:r>
              <a:rPr lang="en-US" sz="1800" dirty="0"/>
              <a:t>Data registers</a:t>
            </a:r>
          </a:p>
          <a:p>
            <a:r>
              <a:rPr lang="en-US" sz="1800" dirty="0"/>
              <a:t>    Condition codes</a:t>
            </a:r>
          </a:p>
          <a:p>
            <a:r>
              <a:rPr lang="en-US" sz="1800" dirty="0"/>
              <a:t>    Stack pointer (SP)</a:t>
            </a:r>
          </a:p>
          <a:p>
            <a:r>
              <a:rPr lang="en-US" sz="1800" dirty="0"/>
              <a:t>    Program counter (PC)</a:t>
            </a:r>
            <a:endParaRPr lang="en-US" sz="2000" dirty="0"/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5708650" y="2133600"/>
            <a:ext cx="18478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 Code and Data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7954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995363" y="3092450"/>
            <a:ext cx="4379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21225" y="3821113"/>
            <a:ext cx="44755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703763" y="3071813"/>
            <a:ext cx="4796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7650" y="2133600"/>
            <a:ext cx="2457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Thread (main thread)</a:t>
            </a:r>
          </a:p>
        </p:txBody>
      </p:sp>
      <p:sp>
        <p:nvSpPr>
          <p:cNvPr id="802837" name="Text Box 21"/>
          <p:cNvSpPr txBox="1">
            <a:spLocks noChangeArrowheads="1"/>
          </p:cNvSpPr>
          <p:nvPr/>
        </p:nvSpPr>
        <p:spPr bwMode="auto">
          <a:xfrm>
            <a:off x="5702300" y="4784725"/>
            <a:ext cx="1838965" cy="1169551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/>
              <a:t>Kernel context:</a:t>
            </a:r>
          </a:p>
          <a:p>
            <a:r>
              <a:rPr lang="en-US" sz="1600" dirty="0"/>
              <a:t>    </a:t>
            </a:r>
            <a:r>
              <a:rPr lang="en-US" sz="1800" dirty="0"/>
              <a:t>VM structures</a:t>
            </a:r>
          </a:p>
          <a:p>
            <a:r>
              <a:rPr lang="en-US" sz="1800" dirty="0"/>
              <a:t>    Descriptor table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brk</a:t>
            </a:r>
            <a:r>
              <a:rPr lang="en-US" sz="1800" dirty="0"/>
              <a:t> pointer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53697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>
          <a:xfrm>
            <a:off x="357018" y="54678"/>
            <a:ext cx="8786982" cy="762000"/>
          </a:xfrm>
        </p:spPr>
        <p:txBody>
          <a:bodyPr/>
          <a:lstStyle/>
          <a:p>
            <a:r>
              <a:rPr lang="en-US" dirty="0"/>
              <a:t>A process with multiple threads (DETAIL)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90513" y="1039813"/>
            <a:ext cx="8307387" cy="5475287"/>
          </a:xfrm>
        </p:spPr>
        <p:txBody>
          <a:bodyPr/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2"/>
            <a:r>
              <a:rPr lang="en-US" dirty="0"/>
              <a:t>Share common virtual address space (including stacks)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3" name="Rectangle 3"/>
          <p:cNvSpPr>
            <a:spLocks noChangeAspect="1" noChangeArrowheads="1"/>
          </p:cNvSpPr>
          <p:nvPr/>
        </p:nvSpPr>
        <p:spPr bwMode="auto">
          <a:xfrm>
            <a:off x="3432175" y="3433763"/>
            <a:ext cx="2230438" cy="3190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shared libraries</a:t>
            </a:r>
          </a:p>
        </p:txBody>
      </p:sp>
      <p:sp>
        <p:nvSpPr>
          <p:cNvPr id="803844" name="Rectangle 4"/>
          <p:cNvSpPr>
            <a:spLocks noChangeAspect="1" noChangeArrowheads="1"/>
          </p:cNvSpPr>
          <p:nvPr/>
        </p:nvSpPr>
        <p:spPr bwMode="auto">
          <a:xfrm>
            <a:off x="3432175" y="3752850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803845" name="Rectangle 5"/>
          <p:cNvSpPr>
            <a:spLocks noChangeAspect="1" noChangeArrowheads="1"/>
          </p:cNvSpPr>
          <p:nvPr/>
        </p:nvSpPr>
        <p:spPr bwMode="auto">
          <a:xfrm>
            <a:off x="3432175" y="4006850"/>
            <a:ext cx="2230438" cy="28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run-time heap</a:t>
            </a:r>
          </a:p>
        </p:txBody>
      </p:sp>
      <p:sp>
        <p:nvSpPr>
          <p:cNvPr id="803846" name="Text Box 6"/>
          <p:cNvSpPr txBox="1">
            <a:spLocks noChangeAspect="1" noChangeArrowheads="1"/>
          </p:cNvSpPr>
          <p:nvPr/>
        </p:nvSpPr>
        <p:spPr bwMode="auto">
          <a:xfrm>
            <a:off x="3200400" y="5073650"/>
            <a:ext cx="248786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/>
              <a:t>0</a:t>
            </a:r>
            <a:endParaRPr lang="en-US" sz="1100"/>
          </a:p>
        </p:txBody>
      </p:sp>
      <p:sp>
        <p:nvSpPr>
          <p:cNvPr id="803847" name="Rectangle 7"/>
          <p:cNvSpPr>
            <a:spLocks noChangeAspect="1" noChangeArrowheads="1"/>
          </p:cNvSpPr>
          <p:nvPr/>
        </p:nvSpPr>
        <p:spPr bwMode="auto">
          <a:xfrm>
            <a:off x="3432175" y="4295775"/>
            <a:ext cx="2232025" cy="3206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read/write data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349750"/>
            <a:ext cx="1879041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/>
              <a:t>Thread 1 context:</a:t>
            </a:r>
          </a:p>
          <a:p>
            <a:r>
              <a:rPr lang="en-US" sz="1800" dirty="0"/>
              <a:t>    Data registers</a:t>
            </a:r>
          </a:p>
          <a:p>
            <a:r>
              <a:rPr lang="en-US" sz="1800" dirty="0"/>
              <a:t>    Condition codes</a:t>
            </a:r>
          </a:p>
          <a:p>
            <a:r>
              <a:rPr lang="en-US" sz="1800" dirty="0"/>
              <a:t>    SP1</a:t>
            </a:r>
          </a:p>
          <a:p>
            <a:r>
              <a:rPr lang="en-US" sz="1800" dirty="0"/>
              <a:t>    PC1</a:t>
            </a:r>
          </a:p>
        </p:txBody>
      </p:sp>
      <p:sp>
        <p:nvSpPr>
          <p:cNvPr id="803849" name="Text Box 9"/>
          <p:cNvSpPr txBox="1">
            <a:spLocks noChangeArrowheads="1"/>
          </p:cNvSpPr>
          <p:nvPr/>
        </p:nvSpPr>
        <p:spPr bwMode="auto">
          <a:xfrm>
            <a:off x="3213100" y="2943225"/>
            <a:ext cx="26225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 Shared code and data</a:t>
            </a:r>
          </a:p>
        </p:txBody>
      </p:sp>
      <p:sp>
        <p:nvSpPr>
          <p:cNvPr id="803850" name="Rectangle 10"/>
          <p:cNvSpPr>
            <a:spLocks noChangeAspect="1" noChangeArrowheads="1"/>
          </p:cNvSpPr>
          <p:nvPr/>
        </p:nvSpPr>
        <p:spPr bwMode="auto">
          <a:xfrm>
            <a:off x="3432175" y="4616450"/>
            <a:ext cx="2232025" cy="3206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read-only code/data</a:t>
            </a:r>
          </a:p>
        </p:txBody>
      </p:sp>
      <p:sp>
        <p:nvSpPr>
          <p:cNvPr id="803851" name="Rectangle 11"/>
          <p:cNvSpPr>
            <a:spLocks noChangeAspect="1" noChangeArrowheads="1"/>
          </p:cNvSpPr>
          <p:nvPr/>
        </p:nvSpPr>
        <p:spPr bwMode="auto">
          <a:xfrm>
            <a:off x="3432175" y="4921250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531813" y="3738563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177800" y="2943225"/>
            <a:ext cx="26479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Thread 1 (main thread)</a:t>
            </a:r>
          </a:p>
        </p:txBody>
      </p:sp>
      <p:sp>
        <p:nvSpPr>
          <p:cNvPr id="803854" name="Text Box 14"/>
          <p:cNvSpPr txBox="1">
            <a:spLocks noChangeArrowheads="1"/>
          </p:cNvSpPr>
          <p:nvPr/>
        </p:nvSpPr>
        <p:spPr bwMode="auto">
          <a:xfrm>
            <a:off x="3594100" y="5343525"/>
            <a:ext cx="1786066" cy="1169551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/>
              <a:t>Kernel context:</a:t>
            </a:r>
          </a:p>
          <a:p>
            <a:r>
              <a:rPr lang="en-US" sz="1400" dirty="0"/>
              <a:t>   </a:t>
            </a:r>
            <a:r>
              <a:rPr lang="en-US" sz="1800" dirty="0"/>
              <a:t>VM structures</a:t>
            </a:r>
          </a:p>
          <a:p>
            <a:r>
              <a:rPr lang="en-US" sz="1800" dirty="0"/>
              <a:t>   Descriptor table</a:t>
            </a:r>
          </a:p>
          <a:p>
            <a:r>
              <a:rPr lang="en-US" sz="1800" dirty="0"/>
              <a:t>   </a:t>
            </a:r>
            <a:r>
              <a:rPr lang="en-US" sz="1800" dirty="0" err="1"/>
              <a:t>brk</a:t>
            </a:r>
            <a:r>
              <a:rPr lang="en-US" sz="1800" dirty="0"/>
              <a:t> pointer</a:t>
            </a:r>
          </a:p>
        </p:txBody>
      </p:sp>
      <p:sp>
        <p:nvSpPr>
          <p:cNvPr id="803856" name="Text Box 16"/>
          <p:cNvSpPr txBox="1">
            <a:spLocks noChangeArrowheads="1"/>
          </p:cNvSpPr>
          <p:nvPr/>
        </p:nvSpPr>
        <p:spPr bwMode="auto">
          <a:xfrm>
            <a:off x="6575425" y="4349750"/>
            <a:ext cx="1879041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/>
              <a:t>Thread 2 context:</a:t>
            </a:r>
          </a:p>
          <a:p>
            <a:r>
              <a:rPr lang="en-US" sz="1800" dirty="0"/>
              <a:t>    Data registers</a:t>
            </a:r>
          </a:p>
          <a:p>
            <a:r>
              <a:rPr lang="en-US" sz="1800" dirty="0"/>
              <a:t>    Condition codes</a:t>
            </a:r>
          </a:p>
          <a:p>
            <a:r>
              <a:rPr lang="en-US" sz="1800" dirty="0"/>
              <a:t>    SP2</a:t>
            </a:r>
          </a:p>
          <a:p>
            <a:r>
              <a:rPr lang="en-US" sz="1800" dirty="0"/>
              <a:t>    PC2</a:t>
            </a:r>
          </a:p>
        </p:txBody>
      </p:sp>
      <p:sp>
        <p:nvSpPr>
          <p:cNvPr id="803857" name="Rectangle 17"/>
          <p:cNvSpPr>
            <a:spLocks noChangeAspect="1" noChangeArrowheads="1"/>
          </p:cNvSpPr>
          <p:nvPr/>
        </p:nvSpPr>
        <p:spPr bwMode="auto">
          <a:xfrm>
            <a:off x="6673850" y="3738563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stack 2</a:t>
            </a: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6394450" y="2943225"/>
            <a:ext cx="2597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Thread 2 (peer thread)</a:t>
            </a:r>
          </a:p>
        </p:txBody>
      </p:sp>
    </p:spTree>
    <p:extLst>
      <p:ext uri="{BB962C8B-B14F-4D97-AF65-F5344CB8AC3E}">
        <p14:creationId xmlns:p14="http://schemas.microsoft.com/office/powerpoint/2010/main" val="23706172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48663" cy="573087"/>
          </a:xfrm>
        </p:spPr>
        <p:txBody>
          <a:bodyPr/>
          <a:lstStyle/>
          <a:p>
            <a:r>
              <a:rPr lang="en-US" dirty="0"/>
              <a:t>Issues with thread-based servers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49338"/>
            <a:ext cx="8307387" cy="5546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Must run “detached” to avoid memory leak.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At any point in time, a thread is either </a:t>
            </a:r>
            <a:r>
              <a:rPr lang="en-US" i="1" dirty="0"/>
              <a:t>joinable</a:t>
            </a:r>
            <a:r>
              <a:rPr lang="en-US" dirty="0"/>
              <a:t> or </a:t>
            </a:r>
            <a:r>
              <a:rPr lang="en-US" i="1" dirty="0"/>
              <a:t>detached.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i="1" dirty="0"/>
              <a:t>Joinable</a:t>
            </a:r>
            <a:r>
              <a:rPr lang="en-US" dirty="0"/>
              <a:t> thread can be reaped and killed by other threads.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must be reaped (with </a:t>
            </a:r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/>
              <a:t>) to free memory resources.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Detached </a:t>
            </a:r>
            <a:r>
              <a:rPr lang="en-US" dirty="0"/>
              <a:t>thread cannot be reaped or killed by other threads.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resources are automatically reaped on termination.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Default state is joinable.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 </a:t>
            </a:r>
            <a:r>
              <a:rPr lang="en-US" dirty="0" err="1">
                <a:latin typeface="Courier New" pitchFamily="49" charset="0"/>
              </a:rPr>
              <a:t>pthread_detach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pthread_self</a:t>
            </a:r>
            <a:r>
              <a:rPr lang="en-US" dirty="0">
                <a:latin typeface="Courier New" pitchFamily="49" charset="0"/>
              </a:rPr>
              <a:t>())</a:t>
            </a:r>
            <a:r>
              <a:rPr lang="en-US" dirty="0"/>
              <a:t> to make detached</a:t>
            </a:r>
          </a:p>
          <a:p>
            <a:pPr lvl="2">
              <a:lnSpc>
                <a:spcPct val="97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Must be careful to avoid unintended sharing.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 example, passing pointer to main thread’s stack, as in </a:t>
            </a:r>
            <a:br>
              <a:rPr lang="en-US" dirty="0"/>
            </a:br>
            <a:r>
              <a:rPr lang="en-US" sz="1800" dirty="0" err="1">
                <a:latin typeface="Courier New" pitchFamily="49" charset="0"/>
              </a:rPr>
              <a:t>Pthread_create</a:t>
            </a:r>
            <a:r>
              <a:rPr lang="en-US" sz="1800" dirty="0">
                <a:latin typeface="Courier New" pitchFamily="49" charset="0"/>
              </a:rPr>
              <a:t>(&amp;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, NULL, thread, (void *)&amp;</a:t>
            </a:r>
            <a:r>
              <a:rPr lang="en-US" sz="1800" dirty="0" err="1">
                <a:latin typeface="Courier New" pitchFamily="49" charset="0"/>
              </a:rPr>
              <a:t>connfd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dirty="0"/>
              <a:t>All functions called by a thread must be </a:t>
            </a:r>
            <a:r>
              <a:rPr lang="en-US" i="1" dirty="0"/>
              <a:t>thread-safe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Stay tuned</a:t>
            </a:r>
          </a:p>
          <a:p>
            <a:pPr lvl="1">
              <a:lnSpc>
                <a:spcPct val="90000"/>
              </a:lnSpc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778826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34963"/>
            <a:ext cx="8534400" cy="573087"/>
          </a:xfrm>
        </p:spPr>
        <p:txBody>
          <a:bodyPr/>
          <a:lstStyle/>
          <a:p>
            <a:r>
              <a:rPr lang="en-US" dirty="0"/>
              <a:t>Thread-based concurrent server (DETAIL)</a:t>
            </a:r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1930400" y="1143000"/>
            <a:ext cx="5032936" cy="2862323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/* thread routine */</a:t>
            </a:r>
          </a:p>
          <a:p>
            <a:r>
              <a:rPr lang="en-US" sz="1800" dirty="0">
                <a:latin typeface="Courier New" pitchFamily="49" charset="0"/>
              </a:rPr>
              <a:t>void *</a:t>
            </a:r>
            <a:r>
              <a:rPr lang="en-US" sz="1800" dirty="0" err="1">
                <a:latin typeface="Courier New" pitchFamily="49" charset="0"/>
              </a:rPr>
              <a:t>echo_thread</a:t>
            </a:r>
            <a:r>
              <a:rPr lang="en-US" sz="1800" dirty="0">
                <a:latin typeface="Courier New" pitchFamily="49" charset="0"/>
              </a:rPr>
              <a:t>(void *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r>
              <a:rPr lang="en-US" sz="1800" dirty="0">
                <a:latin typeface="Courier New" pitchFamily="49" charset="0"/>
              </a:rPr>
              <a:t>{  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connfd</a:t>
            </a:r>
            <a:r>
              <a:rPr lang="en-US" sz="1800" dirty="0">
                <a:latin typeface="Courier New" pitchFamily="49" charset="0"/>
              </a:rPr>
              <a:t> = *((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*)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pthread_detach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pthread_self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());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    free(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vargp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  echo(</a:t>
            </a:r>
            <a:r>
              <a:rPr lang="en-US" sz="1800" dirty="0" err="1">
                <a:latin typeface="Courier New" pitchFamily="49" charset="0"/>
              </a:rPr>
              <a:t>connfd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  Close(</a:t>
            </a:r>
            <a:r>
              <a:rPr lang="en-US" sz="1800" dirty="0" err="1">
                <a:latin typeface="Courier New" pitchFamily="49" charset="0"/>
              </a:rPr>
              <a:t>connfd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  return NULL;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449763"/>
            <a:ext cx="8307387" cy="1995487"/>
          </a:xfrm>
        </p:spPr>
        <p:txBody>
          <a:bodyPr/>
          <a:lstStyle/>
          <a:p>
            <a:pPr lvl="1"/>
            <a:r>
              <a:rPr lang="en-US" dirty="0"/>
              <a:t>Run thread in “detached” mode</a:t>
            </a:r>
          </a:p>
          <a:p>
            <a:pPr lvl="2"/>
            <a:r>
              <a:rPr lang="en-US" dirty="0"/>
              <a:t>Runs independently of other threads (cannot be terminated)</a:t>
            </a:r>
          </a:p>
          <a:p>
            <a:pPr lvl="2"/>
            <a:r>
              <a:rPr lang="en-US" dirty="0"/>
              <a:t>Reaped when it terminates: no need for explicit “join”</a:t>
            </a:r>
          </a:p>
          <a:p>
            <a:pPr lvl="1"/>
            <a:r>
              <a:rPr lang="en-US" dirty="0"/>
              <a:t>Free storage allocated to hold </a:t>
            </a:r>
            <a:r>
              <a:rPr lang="en-US" dirty="0" err="1"/>
              <a:t>clientfd</a:t>
            </a:r>
            <a:endParaRPr lang="en-US" dirty="0"/>
          </a:p>
          <a:p>
            <a:pPr lvl="2"/>
            <a:r>
              <a:rPr lang="en-US" dirty="0"/>
              <a:t>“Producer-Consumer” model</a:t>
            </a:r>
          </a:p>
        </p:txBody>
      </p:sp>
    </p:spTree>
    <p:extLst>
      <p:ext uri="{BB962C8B-B14F-4D97-AF65-F5344CB8AC3E}">
        <p14:creationId xmlns:p14="http://schemas.microsoft.com/office/powerpoint/2010/main" val="1953203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execution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Single-core processor</a:t>
            </a:r>
          </a:p>
          <a:p>
            <a:r>
              <a:rPr lang="en-US" dirty="0"/>
              <a:t>Simulate concurrency by time slicing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4481512" cy="4972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Dual-core processor</a:t>
            </a:r>
          </a:p>
          <a:p>
            <a:r>
              <a:rPr lang="en-US" dirty="0"/>
              <a:t>Can have true concurrency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52975" y="3429000"/>
            <a:ext cx="623825" cy="2743200"/>
            <a:chOff x="5548375" y="3429000"/>
            <a:chExt cx="623825" cy="2743200"/>
          </a:xfrm>
        </p:grpSpPr>
        <p:sp>
          <p:nvSpPr>
            <p:cNvPr id="805892" name="Line 4"/>
            <p:cNvSpPr>
              <a:spLocks noChangeShapeType="1"/>
            </p:cNvSpPr>
            <p:nvPr/>
          </p:nvSpPr>
          <p:spPr bwMode="auto">
            <a:xfrm flipH="1">
              <a:off x="5867400" y="3429000"/>
              <a:ext cx="0" cy="274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5893" name="Text Box 5"/>
            <p:cNvSpPr txBox="1">
              <a:spLocks noChangeArrowheads="1"/>
            </p:cNvSpPr>
            <p:nvPr/>
          </p:nvSpPr>
          <p:spPr bwMode="auto">
            <a:xfrm>
              <a:off x="5548375" y="4494213"/>
              <a:ext cx="623825" cy="3693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/>
                <a:t>Time</a:t>
              </a:r>
            </a:p>
          </p:txBody>
        </p:sp>
      </p:grp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228600" y="3065463"/>
            <a:ext cx="9985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1524000" y="306546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2895600" y="306546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Thread 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22263" y="3598863"/>
            <a:ext cx="3505200" cy="2516187"/>
            <a:chOff x="322262" y="3598863"/>
            <a:chExt cx="4054475" cy="2516187"/>
          </a:xfrm>
        </p:grpSpPr>
        <p:sp>
          <p:nvSpPr>
            <p:cNvPr id="805894" name="Line 6"/>
            <p:cNvSpPr>
              <a:spLocks noChangeShapeType="1"/>
            </p:cNvSpPr>
            <p:nvPr/>
          </p:nvSpPr>
          <p:spPr bwMode="auto">
            <a:xfrm>
              <a:off x="795337" y="3598863"/>
              <a:ext cx="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5898" name="Line 10"/>
            <p:cNvSpPr>
              <a:spLocks noChangeShapeType="1"/>
            </p:cNvSpPr>
            <p:nvPr/>
          </p:nvSpPr>
          <p:spPr bwMode="auto">
            <a:xfrm flipH="1">
              <a:off x="2303462" y="39052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5899" name="Line 11"/>
            <p:cNvSpPr>
              <a:spLocks noChangeShapeType="1"/>
            </p:cNvSpPr>
            <p:nvPr/>
          </p:nvSpPr>
          <p:spPr bwMode="auto">
            <a:xfrm flipH="1">
              <a:off x="3827462" y="4514850"/>
              <a:ext cx="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5900" name="Line 12"/>
            <p:cNvSpPr>
              <a:spLocks noChangeShapeType="1"/>
            </p:cNvSpPr>
            <p:nvPr/>
          </p:nvSpPr>
          <p:spPr bwMode="auto">
            <a:xfrm>
              <a:off x="779462" y="48958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5901" name="Line 13"/>
            <p:cNvSpPr>
              <a:spLocks noChangeShapeType="1"/>
            </p:cNvSpPr>
            <p:nvPr/>
          </p:nvSpPr>
          <p:spPr bwMode="auto">
            <a:xfrm flipH="1">
              <a:off x="3827462" y="55054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5902" name="Line 14"/>
            <p:cNvSpPr>
              <a:spLocks noChangeShapeType="1"/>
            </p:cNvSpPr>
            <p:nvPr/>
          </p:nvSpPr>
          <p:spPr bwMode="auto">
            <a:xfrm>
              <a:off x="338137" y="3903663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5903" name="Line 15"/>
            <p:cNvSpPr>
              <a:spLocks noChangeShapeType="1"/>
            </p:cNvSpPr>
            <p:nvPr/>
          </p:nvSpPr>
          <p:spPr bwMode="auto">
            <a:xfrm>
              <a:off x="322262" y="4895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5904" name="Line 16"/>
            <p:cNvSpPr>
              <a:spLocks noChangeShapeType="1"/>
            </p:cNvSpPr>
            <p:nvPr/>
          </p:nvSpPr>
          <p:spPr bwMode="auto">
            <a:xfrm>
              <a:off x="322262" y="5505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5905" name="Line 17"/>
            <p:cNvSpPr>
              <a:spLocks noChangeShapeType="1"/>
            </p:cNvSpPr>
            <p:nvPr/>
          </p:nvSpPr>
          <p:spPr bwMode="auto">
            <a:xfrm>
              <a:off x="322262" y="61150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5906" name="Line 18"/>
            <p:cNvSpPr>
              <a:spLocks noChangeShapeType="1"/>
            </p:cNvSpPr>
            <p:nvPr/>
          </p:nvSpPr>
          <p:spPr bwMode="auto">
            <a:xfrm>
              <a:off x="322262" y="4514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05907" name="Line 19"/>
            <p:cNvSpPr>
              <a:spLocks noChangeShapeType="1"/>
            </p:cNvSpPr>
            <p:nvPr/>
          </p:nvSpPr>
          <p:spPr bwMode="auto">
            <a:xfrm>
              <a:off x="322262" y="3600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14397" y="3048000"/>
            <a:ext cx="9985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Thread A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309797" y="3048000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Thread B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681397" y="3048000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Thread C</a:t>
            </a: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5517045" y="3581399"/>
            <a:ext cx="0" cy="91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6858000" y="3887787"/>
            <a:ext cx="0" cy="97575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8153400" y="4497387"/>
            <a:ext cx="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5503321" y="48783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6858000" y="54879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5121784" y="3886200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5108060" y="4878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5108060" y="5487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5108060" y="60975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108060" y="4497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5108060" y="3582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TextBox 38"/>
          <p:cNvSpPr txBox="1"/>
          <p:nvPr/>
        </p:nvSpPr>
        <p:spPr>
          <a:xfrm>
            <a:off x="5588999" y="6183868"/>
            <a:ext cx="25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Run 3 threads on 2 cores</a:t>
            </a:r>
          </a:p>
        </p:txBody>
      </p:sp>
    </p:spTree>
    <p:extLst>
      <p:ext uri="{BB962C8B-B14F-4D97-AF65-F5344CB8AC3E}">
        <p14:creationId xmlns:p14="http://schemas.microsoft.com/office/powerpoint/2010/main" val="174554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3" grpId="0"/>
      <p:bldP spid="24" grpId="0"/>
      <p:bldP spid="25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concurrency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threads are (logically) concurrent if their flows overlap in time</a:t>
            </a:r>
          </a:p>
          <a:p>
            <a:r>
              <a:rPr lang="en-US" dirty="0"/>
              <a:t>Otherwise, they are sequential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Concurrent: A &amp; B, A&amp;C</a:t>
            </a:r>
          </a:p>
          <a:p>
            <a:pPr lvl="1"/>
            <a:r>
              <a:rPr lang="en-US" dirty="0"/>
              <a:t>Sequential: B &amp; 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05892" name="Line 4"/>
          <p:cNvSpPr>
            <a:spLocks noChangeShapeType="1"/>
          </p:cNvSpPr>
          <p:nvPr/>
        </p:nvSpPr>
        <p:spPr bwMode="auto">
          <a:xfrm flipH="1">
            <a:off x="4194175" y="344805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3432175" y="4513263"/>
            <a:ext cx="6238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Time</a:t>
            </a:r>
          </a:p>
        </p:txBody>
      </p:sp>
      <p:sp>
        <p:nvSpPr>
          <p:cNvPr id="805894" name="Line 6"/>
          <p:cNvSpPr>
            <a:spLocks noChangeShapeType="1"/>
          </p:cNvSpPr>
          <p:nvPr/>
        </p:nvSpPr>
        <p:spPr bwMode="auto">
          <a:xfrm>
            <a:off x="5200650" y="3598863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633913" y="3065463"/>
            <a:ext cx="9985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6157913" y="306546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7681913" y="306546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Thread C</a:t>
            </a:r>
          </a:p>
        </p:txBody>
      </p:sp>
      <p:sp>
        <p:nvSpPr>
          <p:cNvPr id="805898" name="Line 10"/>
          <p:cNvSpPr>
            <a:spLocks noChangeShapeType="1"/>
          </p:cNvSpPr>
          <p:nvPr/>
        </p:nvSpPr>
        <p:spPr bwMode="auto">
          <a:xfrm flipH="1">
            <a:off x="6708775" y="39052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5899" name="Line 11"/>
          <p:cNvSpPr>
            <a:spLocks noChangeShapeType="1"/>
          </p:cNvSpPr>
          <p:nvPr/>
        </p:nvSpPr>
        <p:spPr bwMode="auto">
          <a:xfrm flipH="1">
            <a:off x="8232775" y="451485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5900" name="Line 12"/>
          <p:cNvSpPr>
            <a:spLocks noChangeShapeType="1"/>
          </p:cNvSpPr>
          <p:nvPr/>
        </p:nvSpPr>
        <p:spPr bwMode="auto">
          <a:xfrm>
            <a:off x="5184775" y="48958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5901" name="Line 13"/>
          <p:cNvSpPr>
            <a:spLocks noChangeShapeType="1"/>
          </p:cNvSpPr>
          <p:nvPr/>
        </p:nvSpPr>
        <p:spPr bwMode="auto">
          <a:xfrm flipH="1">
            <a:off x="8232775" y="55054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5902" name="Line 14"/>
          <p:cNvSpPr>
            <a:spLocks noChangeShapeType="1"/>
          </p:cNvSpPr>
          <p:nvPr/>
        </p:nvSpPr>
        <p:spPr bwMode="auto">
          <a:xfrm>
            <a:off x="4743450" y="3903663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5903" name="Line 15"/>
          <p:cNvSpPr>
            <a:spLocks noChangeShapeType="1"/>
          </p:cNvSpPr>
          <p:nvPr/>
        </p:nvSpPr>
        <p:spPr bwMode="auto">
          <a:xfrm>
            <a:off x="4727575" y="4895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5904" name="Line 16"/>
          <p:cNvSpPr>
            <a:spLocks noChangeShapeType="1"/>
          </p:cNvSpPr>
          <p:nvPr/>
        </p:nvSpPr>
        <p:spPr bwMode="auto">
          <a:xfrm>
            <a:off x="4727575" y="5505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5905" name="Line 17"/>
          <p:cNvSpPr>
            <a:spLocks noChangeShapeType="1"/>
          </p:cNvSpPr>
          <p:nvPr/>
        </p:nvSpPr>
        <p:spPr bwMode="auto">
          <a:xfrm>
            <a:off x="4727575" y="61150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5906" name="Line 18"/>
          <p:cNvSpPr>
            <a:spLocks noChangeShapeType="1"/>
          </p:cNvSpPr>
          <p:nvPr/>
        </p:nvSpPr>
        <p:spPr bwMode="auto">
          <a:xfrm>
            <a:off x="4727575" y="4514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5907" name="Line 19"/>
          <p:cNvSpPr>
            <a:spLocks noChangeShapeType="1"/>
          </p:cNvSpPr>
          <p:nvPr/>
        </p:nvSpPr>
        <p:spPr bwMode="auto">
          <a:xfrm>
            <a:off x="4727575" y="3600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7492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2: </a:t>
            </a:r>
            <a:r>
              <a:rPr lang="en-US" u="sng" dirty="0"/>
              <a:t>With</a:t>
            </a:r>
            <a:r>
              <a:rPr lang="en-US" dirty="0"/>
              <a:t> Fork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886199"/>
            <a:ext cx="4098925" cy="2447925"/>
          </a:xfrm>
        </p:spPr>
        <p:txBody>
          <a:bodyPr/>
          <a:lstStyle/>
          <a:p>
            <a:r>
              <a:rPr lang="en-US" dirty="0"/>
              <a:t>P = Parent process</a:t>
            </a:r>
          </a:p>
          <a:p>
            <a:r>
              <a:rPr lang="en-US" dirty="0">
                <a:solidFill>
                  <a:srgbClr val="FF0000"/>
                </a:solidFill>
              </a:rPr>
              <a:t>C1..N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Child</a:t>
            </a:r>
            <a:r>
              <a:rPr lang="en-US" dirty="0"/>
              <a:t> processes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62600" y="3619835"/>
            <a:ext cx="3144253" cy="3286408"/>
            <a:chOff x="4419600" y="1204479"/>
            <a:chExt cx="3144253" cy="3286408"/>
          </a:xfrm>
        </p:grpSpPr>
        <p:pic>
          <p:nvPicPr>
            <p:cNvPr id="7" name="Picture 6" descr="Screen shot 2014-05-22 at 9.13.04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1" t="10735" r="57344" b="22564"/>
            <a:stretch/>
          </p:blipFill>
          <p:spPr>
            <a:xfrm>
              <a:off x="4419600" y="1204479"/>
              <a:ext cx="3144253" cy="3286408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112737" y="1447800"/>
              <a:ext cx="821463" cy="304800"/>
            </a:xfrm>
            <a:prstGeom prst="rect">
              <a:avLst/>
            </a:prstGeom>
            <a:solidFill>
              <a:srgbClr val="008000">
                <a:alpha val="27000"/>
              </a:srgbClr>
            </a:solidFill>
            <a:ln w="28575" cmpd="sng">
              <a:solidFill>
                <a:srgbClr val="008000"/>
              </a:solidFill>
            </a:ln>
          </p:spPr>
          <p:txBody>
            <a:bodyPr wrap="square" tIns="0" bIns="0" rtlCol="0" anchor="ctr">
              <a:noAutofit/>
            </a:bodyPr>
            <a:lstStyle/>
            <a:p>
              <a:pPr algn="ctr"/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1752600"/>
              <a:ext cx="821463" cy="304800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 w="28575" cmpd="sng">
              <a:solidFill>
                <a:srgbClr val="FF0000"/>
              </a:solidFill>
            </a:ln>
          </p:spPr>
          <p:txBody>
            <a:bodyPr wrap="square" tIns="0" bIns="0" rtlCol="0" anchor="ctr">
              <a:noAutofit/>
            </a:bodyPr>
            <a:lstStyle/>
            <a:p>
              <a:pPr algn="ctr"/>
              <a:endParaRPr lang="en-US" dirty="0">
                <a:latin typeface="Gill Sans"/>
                <a:cs typeface="Gill San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62600" y="2362200"/>
              <a:ext cx="1524000" cy="304800"/>
            </a:xfrm>
            <a:prstGeom prst="rect">
              <a:avLst/>
            </a:prstGeom>
            <a:solidFill>
              <a:srgbClr val="3366FF">
                <a:alpha val="27000"/>
              </a:srgbClr>
            </a:solidFill>
            <a:ln w="28575" cmpd="sng">
              <a:solidFill>
                <a:srgbClr val="3366FF"/>
              </a:solidFill>
            </a:ln>
          </p:spPr>
          <p:txBody>
            <a:bodyPr wrap="square" tIns="0" bIns="0" rtlCol="0" anchor="ctr">
              <a:noAutofit/>
            </a:bodyPr>
            <a:lstStyle/>
            <a:p>
              <a:pPr algn="ctr"/>
              <a:endParaRPr lang="en-US" dirty="0">
                <a:latin typeface="Gill Sans"/>
                <a:cs typeface="Gill San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887438" y="1574862"/>
            <a:ext cx="2532162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008000"/>
                </a:solidFill>
                <a:latin typeface="Gill Sans"/>
                <a:cs typeface="Gill Sans"/>
              </a:rPr>
              <a:t>P </a:t>
            </a:r>
            <a:r>
              <a:rPr lang="en-US" sz="1600" b="0" dirty="0" err="1">
                <a:solidFill>
                  <a:srgbClr val="008000"/>
                </a:solidFill>
                <a:latin typeface="Gill Sans"/>
                <a:cs typeface="Gill Sans"/>
              </a:rPr>
              <a:t>acc</a:t>
            </a:r>
            <a:endParaRPr lang="en-US" sz="1600" b="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5050" y="1804433"/>
            <a:ext cx="542808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/>
                <a:cs typeface="Gill Sans"/>
              </a:rPr>
              <a:t>C1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57679" y="3071192"/>
            <a:ext cx="66486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18103" y="2142965"/>
            <a:ext cx="2954742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3366FF"/>
                </a:solidFill>
                <a:latin typeface="Gill Sans"/>
                <a:cs typeface="Gill Sans"/>
              </a:rPr>
              <a:t>C1 echo (wait for </a:t>
            </a:r>
            <a:r>
              <a:rPr lang="en-US" sz="1600" b="0" dirty="0" err="1">
                <a:solidFill>
                  <a:srgbClr val="3366FF"/>
                </a:solidFill>
                <a:latin typeface="Gill Sans"/>
                <a:cs typeface="Gill Sans"/>
              </a:rPr>
              <a:t>ack</a:t>
            </a:r>
            <a:r>
              <a:rPr lang="en-US" sz="1600" b="0" dirty="0">
                <a:solidFill>
                  <a:srgbClr val="3366FF"/>
                </a:solidFill>
                <a:latin typeface="Gill Sans"/>
                <a:cs typeface="Gill Sans"/>
              </a:rPr>
              <a:t> …)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5326" y="1574862"/>
            <a:ext cx="771274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008000"/>
                </a:solidFill>
                <a:latin typeface="Gill Sans"/>
                <a:cs typeface="Gill Sans"/>
              </a:rPr>
              <a:t>P </a:t>
            </a:r>
            <a:r>
              <a:rPr lang="en-US" sz="1600" b="0" dirty="0" err="1">
                <a:solidFill>
                  <a:srgbClr val="008000"/>
                </a:solidFill>
                <a:latin typeface="Gill Sans"/>
                <a:cs typeface="Gill Sans"/>
              </a:rPr>
              <a:t>acc</a:t>
            </a:r>
            <a:endParaRPr lang="en-US" sz="1600" b="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42271" y="1804433"/>
            <a:ext cx="464664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/>
                <a:cs typeface="Gill Sans"/>
              </a:rPr>
              <a:t>C2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4200" y="1590424"/>
            <a:ext cx="771274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008000"/>
                </a:solidFill>
                <a:latin typeface="Gill Sans"/>
                <a:cs typeface="Gill Sans"/>
              </a:rPr>
              <a:t>P </a:t>
            </a:r>
            <a:r>
              <a:rPr lang="en-US" sz="1600" b="0" dirty="0" err="1">
                <a:solidFill>
                  <a:srgbClr val="008000"/>
                </a:solidFill>
                <a:latin typeface="Gill Sans"/>
                <a:cs typeface="Gill Sans"/>
              </a:rPr>
              <a:t>acc</a:t>
            </a:r>
            <a:endParaRPr lang="en-US" sz="1600" b="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1818389"/>
            <a:ext cx="464664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/>
                <a:cs typeface="Gill Sans"/>
              </a:rPr>
              <a:t>C3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06203" y="2405430"/>
            <a:ext cx="2954742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3366FF"/>
                </a:solidFill>
                <a:latin typeface="Gill Sans"/>
                <a:cs typeface="Gill Sans"/>
              </a:rPr>
              <a:t>C2 echo (wait for </a:t>
            </a:r>
            <a:r>
              <a:rPr lang="en-US" sz="1600" b="0" dirty="0" err="1">
                <a:solidFill>
                  <a:srgbClr val="3366FF"/>
                </a:solidFill>
                <a:latin typeface="Gill Sans"/>
                <a:cs typeface="Gill Sans"/>
              </a:rPr>
              <a:t>ack</a:t>
            </a:r>
            <a:r>
              <a:rPr lang="en-US" sz="1600" b="0" dirty="0">
                <a:solidFill>
                  <a:srgbClr val="3366FF"/>
                </a:solidFill>
                <a:latin typeface="Gill Sans"/>
                <a:cs typeface="Gill Sans"/>
              </a:rPr>
              <a:t> …)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8932" y="2681852"/>
            <a:ext cx="2954742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3366FF"/>
                </a:solidFill>
                <a:latin typeface="Gill Sans"/>
                <a:cs typeface="Gill Sans"/>
              </a:rPr>
              <a:t>C3 echo (wait for </a:t>
            </a:r>
            <a:r>
              <a:rPr lang="en-US" sz="1600" b="0" dirty="0" err="1">
                <a:solidFill>
                  <a:srgbClr val="3366FF"/>
                </a:solidFill>
                <a:latin typeface="Gill Sans"/>
                <a:cs typeface="Gill Sans"/>
              </a:rPr>
              <a:t>ack</a:t>
            </a:r>
            <a:r>
              <a:rPr lang="en-US" sz="1600" b="0" dirty="0">
                <a:solidFill>
                  <a:srgbClr val="3366FF"/>
                </a:solidFill>
                <a:latin typeface="Gill Sans"/>
                <a:cs typeface="Gill Sans"/>
              </a:rPr>
              <a:t> …)</a:t>
            </a:r>
          </a:p>
        </p:txBody>
      </p:sp>
    </p:spTree>
    <p:extLst>
      <p:ext uri="{BB962C8B-B14F-4D97-AF65-F5344CB8AC3E}">
        <p14:creationId xmlns:p14="http://schemas.microsoft.com/office/powerpoint/2010/main" val="33036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vs. With fork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307" y="4419600"/>
            <a:ext cx="7896225" cy="1905000"/>
          </a:xfrm>
        </p:spPr>
        <p:txBody>
          <a:bodyPr/>
          <a:lstStyle/>
          <a:p>
            <a:r>
              <a:rPr lang="en-US" dirty="0"/>
              <a:t>Throughput implication?</a:t>
            </a:r>
          </a:p>
          <a:p>
            <a:pPr lvl="1"/>
            <a:r>
              <a:rPr lang="en-US" dirty="0"/>
              <a:t>(Assuming client-server 2-way latency is </a:t>
            </a:r>
            <a:r>
              <a:rPr lang="en-US" dirty="0">
                <a:solidFill>
                  <a:srgbClr val="FF0000"/>
                </a:solidFill>
              </a:rPr>
              <a:t>100 </a:t>
            </a:r>
            <a:r>
              <a:rPr lang="en-US" dirty="0" err="1">
                <a:solidFill>
                  <a:srgbClr val="FF0000"/>
                </a:solidFill>
              </a:rPr>
              <a:t>ms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Without fork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10 clients / second (bad!)</a:t>
            </a:r>
          </a:p>
          <a:p>
            <a:pPr lvl="1"/>
            <a:r>
              <a:rPr lang="en-US" b="1" dirty="0"/>
              <a:t>With fork</a:t>
            </a:r>
            <a:r>
              <a:rPr lang="en-US" dirty="0"/>
              <a:t>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more concurrency!</a:t>
            </a:r>
            <a:endParaRPr lang="en-US" dirty="0"/>
          </a:p>
          <a:p>
            <a:pPr lvl="2"/>
            <a:r>
              <a:rPr lang="en-US" dirty="0"/>
              <a:t>(1) accept new connections and </a:t>
            </a:r>
          </a:p>
          <a:p>
            <a:pPr lvl="2"/>
            <a:r>
              <a:rPr lang="en-US" dirty="0"/>
              <a:t>(2) serving (echo-</a:t>
            </a:r>
            <a:r>
              <a:rPr lang="en-US" dirty="0" err="1"/>
              <a:t>ing</a:t>
            </a:r>
            <a:r>
              <a:rPr lang="en-US" dirty="0"/>
              <a:t>) to prior clients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1544763" y="2201487"/>
            <a:ext cx="66486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786716" y="1432679"/>
            <a:ext cx="1337484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latin typeface="Gill Sans"/>
                <a:cs typeface="Gill Sans"/>
              </a:rPr>
              <a:t>P accept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811540" y="1616734"/>
            <a:ext cx="3155063" cy="584753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/>
                <a:cs typeface="Gill Sans"/>
              </a:rPr>
              <a:t>P echo (wait for </a:t>
            </a:r>
            <a:r>
              <a:rPr lang="en-US" sz="1600" b="0" dirty="0" err="1">
                <a:solidFill>
                  <a:srgbClr val="FF0000"/>
                </a:solidFill>
                <a:latin typeface="Gill Sans"/>
                <a:cs typeface="Gill Sans"/>
              </a:rPr>
              <a:t>ack</a:t>
            </a:r>
            <a:r>
              <a:rPr lang="en-US" sz="1600" b="0" dirty="0">
                <a:solidFill>
                  <a:srgbClr val="FF0000"/>
                </a:solidFill>
                <a:latin typeface="Gill Sans"/>
                <a:cs typeface="Gill Sans"/>
              </a:rPr>
              <a:t>) … </a:t>
            </a:r>
            <a:r>
              <a:rPr lang="en-US" sz="1600" b="0" dirty="0" err="1">
                <a:solidFill>
                  <a:srgbClr val="FF0000"/>
                </a:solidFill>
                <a:latin typeface="Gill Sans"/>
                <a:cs typeface="Gill Sans"/>
              </a:rPr>
              <a:t>zzz</a:t>
            </a:r>
            <a:r>
              <a:rPr lang="en-US" sz="1600" b="0" dirty="0">
                <a:solidFill>
                  <a:srgbClr val="FF0000"/>
                </a:solidFill>
                <a:latin typeface="Gill Sans"/>
                <a:cs typeface="Gill Sans"/>
              </a:rPr>
              <a:t> …</a:t>
            </a:r>
          </a:p>
          <a:p>
            <a:r>
              <a:rPr lang="en-US" sz="1600" b="0" dirty="0">
                <a:solidFill>
                  <a:srgbClr val="FF0000"/>
                </a:solidFill>
                <a:latin typeface="Gill Sans"/>
                <a:cs typeface="Gill Sans"/>
              </a:rPr>
              <a:t>(e.g. 100 </a:t>
            </a:r>
            <a:r>
              <a:rPr lang="en-US" sz="1600" b="0" dirty="0" err="1">
                <a:solidFill>
                  <a:srgbClr val="FF0000"/>
                </a:solidFill>
                <a:latin typeface="Gill Sans"/>
                <a:cs typeface="Gill Sans"/>
              </a:rPr>
              <a:t>ms</a:t>
            </a:r>
            <a:r>
              <a:rPr lang="en-US" sz="1600" b="0" dirty="0">
                <a:solidFill>
                  <a:srgbClr val="FF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931025" y="1436654"/>
            <a:ext cx="1765175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b="0" dirty="0">
                <a:latin typeface="Gill Sans"/>
                <a:cs typeface="Gill Sans"/>
              </a:rPr>
              <a:t>P </a:t>
            </a:r>
            <a:r>
              <a:rPr lang="en-US" sz="1600" b="0" dirty="0" err="1">
                <a:latin typeface="Gill Sans"/>
                <a:cs typeface="Gill Sans"/>
              </a:rPr>
              <a:t>acc</a:t>
            </a:r>
            <a:endParaRPr lang="en-US" sz="1600" b="0" dirty="0">
              <a:latin typeface="Gill Sans"/>
              <a:cs typeface="Gill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05279" y="2631281"/>
            <a:ext cx="6648632" cy="1496330"/>
            <a:chOff x="1605279" y="2631281"/>
            <a:chExt cx="6648632" cy="1496330"/>
          </a:xfrm>
        </p:grpSpPr>
        <p:sp>
          <p:nvSpPr>
            <p:cNvPr id="96" name="TextBox 95"/>
            <p:cNvSpPr txBox="1"/>
            <p:nvPr/>
          </p:nvSpPr>
          <p:spPr>
            <a:xfrm>
              <a:off x="1735038" y="2631281"/>
              <a:ext cx="1337484" cy="338532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r>
                <a:rPr lang="en-US" sz="1600" b="0" dirty="0">
                  <a:latin typeface="Gill Sans"/>
                  <a:cs typeface="Gill Sans"/>
                </a:rPr>
                <a:t>P-a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912650" y="2860852"/>
              <a:ext cx="542808" cy="338532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r>
                <a:rPr lang="en-US" sz="1600" b="0" dirty="0">
                  <a:latin typeface="Gill Sans"/>
                  <a:cs typeface="Gill Sans"/>
                </a:rPr>
                <a:t>C1</a:t>
              </a: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1605279" y="4127611"/>
              <a:ext cx="664863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2455458" y="3199384"/>
              <a:ext cx="2954742" cy="338532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r>
                <a:rPr lang="en-US" sz="1600" b="0" dirty="0">
                  <a:solidFill>
                    <a:srgbClr val="008000"/>
                  </a:solidFill>
                  <a:latin typeface="Gill Sans"/>
                  <a:cs typeface="Gill Sans"/>
                </a:rPr>
                <a:t>C1 echo (wait for </a:t>
              </a:r>
              <a:r>
                <a:rPr lang="en-US" sz="1600" b="0" dirty="0" err="1">
                  <a:solidFill>
                    <a:srgbClr val="008000"/>
                  </a:solidFill>
                  <a:latin typeface="Gill Sans"/>
                  <a:cs typeface="Gill Sans"/>
                </a:rPr>
                <a:t>ack</a:t>
              </a:r>
              <a:r>
                <a:rPr lang="en-US" sz="1600" b="0" dirty="0">
                  <a:solidFill>
                    <a:srgbClr val="008000"/>
                  </a:solidFill>
                  <a:latin typeface="Gill Sans"/>
                  <a:cs typeface="Gill Sans"/>
                </a:rPr>
                <a:t> …)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352926" y="2631281"/>
              <a:ext cx="771274" cy="338532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r>
                <a:rPr lang="en-US" sz="1600" b="0" dirty="0">
                  <a:latin typeface="Gill Sans"/>
                  <a:cs typeface="Gill Sans"/>
                </a:rPr>
                <a:t>P-a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389871" y="2860852"/>
              <a:ext cx="464664" cy="338532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r>
                <a:rPr lang="en-US" sz="1600" b="0" dirty="0">
                  <a:latin typeface="Gill Sans"/>
                  <a:cs typeface="Gill Sans"/>
                </a:rPr>
                <a:t>C2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971800" y="2646843"/>
              <a:ext cx="771274" cy="338532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r>
                <a:rPr lang="en-US" sz="1600" b="0" dirty="0">
                  <a:latin typeface="Gill Sans"/>
                  <a:cs typeface="Gill Sans"/>
                </a:rPr>
                <a:t>P-a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124200" y="2874808"/>
              <a:ext cx="464664" cy="338532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r>
                <a:rPr lang="en-US" sz="1600" b="0" dirty="0">
                  <a:latin typeface="Gill Sans"/>
                  <a:cs typeface="Gill Sans"/>
                </a:rPr>
                <a:t>C3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667000" y="3447333"/>
              <a:ext cx="2954742" cy="338532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r>
                <a:rPr lang="en-US" sz="1600" b="0" dirty="0">
                  <a:solidFill>
                    <a:srgbClr val="008000"/>
                  </a:solidFill>
                  <a:latin typeface="Gill Sans"/>
                  <a:cs typeface="Gill Sans"/>
                </a:rPr>
                <a:t>C2 echo (wait for </a:t>
              </a:r>
              <a:r>
                <a:rPr lang="en-US" sz="1600" b="0" dirty="0" err="1">
                  <a:solidFill>
                    <a:srgbClr val="008000"/>
                  </a:solidFill>
                  <a:latin typeface="Gill Sans"/>
                  <a:cs typeface="Gill Sans"/>
                </a:rPr>
                <a:t>ack</a:t>
              </a:r>
              <a:r>
                <a:rPr lang="en-US" sz="1600" b="0" dirty="0">
                  <a:solidFill>
                    <a:srgbClr val="008000"/>
                  </a:solidFill>
                  <a:latin typeface="Gill Sans"/>
                  <a:cs typeface="Gill Sans"/>
                </a:rPr>
                <a:t> …)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879935" y="3740588"/>
              <a:ext cx="2954742" cy="338532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r>
                <a:rPr lang="en-US" sz="1600" b="0" dirty="0">
                  <a:solidFill>
                    <a:srgbClr val="008000"/>
                  </a:solidFill>
                  <a:latin typeface="Gill Sans"/>
                  <a:cs typeface="Gill Sans"/>
                </a:rPr>
                <a:t>C3 echo (wait for </a:t>
              </a:r>
              <a:r>
                <a:rPr lang="en-US" sz="1600" b="0" dirty="0" err="1">
                  <a:solidFill>
                    <a:srgbClr val="008000"/>
                  </a:solidFill>
                  <a:latin typeface="Gill Sans"/>
                  <a:cs typeface="Gill Sans"/>
                </a:rPr>
                <a:t>ack</a:t>
              </a:r>
              <a:r>
                <a:rPr lang="en-US" sz="1600" b="0" dirty="0">
                  <a:solidFill>
                    <a:srgbClr val="008000"/>
                  </a:solidFill>
                  <a:latin typeface="Gill Sans"/>
                  <a:cs typeface="Gill Sans"/>
                </a:rPr>
                <a:t> …)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714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8867" y="93664"/>
            <a:ext cx="8382000" cy="573087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54338" y="1028791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57200" y="1365341"/>
            <a:ext cx="1058863" cy="581025"/>
          </a:xfrm>
          <a:prstGeom prst="rect">
            <a:avLst/>
          </a:prstGeom>
          <a:solidFill>
            <a:srgbClr val="BFB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4710534" y="1285888"/>
            <a:ext cx="4042749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1. Server waits inside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, waiting for connection request on listening descriptor </a:t>
            </a:r>
            <a:r>
              <a:rPr lang="en-US" sz="1800" i="1" dirty="0" err="1">
                <a:solidFill>
                  <a:srgbClr val="FF0000"/>
                </a:solidFill>
                <a:latin typeface="Courier New" pitchFamily="49" charset="0"/>
              </a:rPr>
              <a:t>listenfd</a:t>
            </a:r>
            <a:endParaRPr lang="en-US" sz="18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36938" y="1365341"/>
            <a:ext cx="1058862" cy="581025"/>
          </a:xfrm>
          <a:prstGeom prst="rect">
            <a:avLst/>
          </a:prstGeom>
          <a:solidFill>
            <a:srgbClr val="BFB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41638" y="2436127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44500" y="2772677"/>
            <a:ext cx="1058863" cy="581025"/>
          </a:xfrm>
          <a:prstGeom prst="rect">
            <a:avLst/>
          </a:prstGeom>
          <a:solidFill>
            <a:srgbClr val="BFB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24238" y="2772677"/>
            <a:ext cx="1058862" cy="581025"/>
          </a:xfrm>
          <a:prstGeom prst="rect">
            <a:avLst/>
          </a:prstGeom>
          <a:solidFill>
            <a:srgbClr val="BFB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11300" y="2902852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4685634" y="2464690"/>
            <a:ext cx="3867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2. A Client makes connection request by calling </a:t>
            </a:r>
            <a:r>
              <a:rPr lang="en-US" sz="1800" i="1" dirty="0">
                <a:latin typeface="Courier New" pitchFamily="49" charset="0"/>
              </a:rPr>
              <a:t>connect()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33114" y="2318652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40757" y="4923883"/>
            <a:ext cx="1058862" cy="581025"/>
          </a:xfrm>
          <a:prstGeom prst="rect">
            <a:avLst/>
          </a:prstGeom>
          <a:solidFill>
            <a:srgbClr val="BFB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4733863" y="4631377"/>
            <a:ext cx="4010025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4. Server </a:t>
            </a:r>
            <a:r>
              <a:rPr lang="en-US" sz="1800" i="1" u="sng" dirty="0">
                <a:latin typeface="Calibri" pitchFamily="34" charset="0"/>
              </a:rPr>
              <a:t>forks</a:t>
            </a:r>
            <a:r>
              <a:rPr lang="en-US" sz="1800" i="1" dirty="0">
                <a:latin typeface="Calibri" pitchFamily="34" charset="0"/>
              </a:rPr>
              <a:t> child to handle client. </a:t>
            </a:r>
          </a:p>
          <a:p>
            <a:r>
              <a:rPr lang="en-US" sz="1800" i="1" dirty="0">
                <a:latin typeface="Calibri" pitchFamily="34" charset="0"/>
              </a:rPr>
              <a:t>Child will echo() to client via </a:t>
            </a:r>
            <a:r>
              <a:rPr lang="en-US" sz="1800" i="1" dirty="0">
                <a:solidFill>
                  <a:schemeClr val="accent1"/>
                </a:solidFill>
                <a:latin typeface="Calibri" pitchFamily="34" charset="0"/>
              </a:rPr>
              <a:t>child’s </a:t>
            </a:r>
            <a:r>
              <a:rPr lang="en-US" sz="1800" i="1" dirty="0" err="1">
                <a:solidFill>
                  <a:schemeClr val="accent1"/>
                </a:solidFill>
                <a:latin typeface="Calibri" pitchFamily="34" charset="0"/>
              </a:rPr>
              <a:t>connfd</a:t>
            </a:r>
            <a:endParaRPr lang="en-US" sz="1800" i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76105" y="1424078"/>
            <a:ext cx="128587" cy="128588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63405" y="2831415"/>
            <a:ext cx="128587" cy="128587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79833" y="5006693"/>
            <a:ext cx="128587" cy="128588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35953" y="5623508"/>
            <a:ext cx="1058863" cy="5810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 flipV="1">
            <a:off x="1629752" y="6062482"/>
            <a:ext cx="1634147" cy="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3410863" y="5608025"/>
            <a:ext cx="1058862" cy="5810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489200" y="6196503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00CC99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latin typeface="Courier New" pitchFamily="49" charset="0"/>
              </a:rPr>
              <a:t>(4)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48200" y="0"/>
            <a:ext cx="4038600" cy="58477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CC99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00CC99"/>
                </a:solidFill>
                <a:latin typeface="Monaco"/>
                <a:cs typeface="Monaco"/>
              </a:rPr>
              <a:t>connfd</a:t>
            </a:r>
            <a:r>
              <a:rPr lang="en-US" sz="1600" dirty="0">
                <a:solidFill>
                  <a:srgbClr val="00CC99"/>
                </a:solidFill>
                <a:latin typeface="Monaco"/>
                <a:cs typeface="Monaco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= accept(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, …);</a:t>
            </a:r>
          </a:p>
          <a:p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  if (fork()==0) … echo(</a:t>
            </a:r>
            <a:r>
              <a:rPr lang="en-US" sz="1600" dirty="0" err="1">
                <a:solidFill>
                  <a:schemeClr val="accent1"/>
                </a:solidFill>
                <a:latin typeface="Monaco"/>
                <a:cs typeface="Monaco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Monaco"/>
                <a:cs typeface="Monaco"/>
              </a:rPr>
              <a:t>)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DF52E08F-795D-6E41-8839-5CB2DB933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3822491"/>
            <a:ext cx="38671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3. Server code receives a new </a:t>
            </a:r>
            <a:r>
              <a:rPr lang="en-US" sz="1800" i="1" dirty="0" err="1">
                <a:solidFill>
                  <a:schemeClr val="accent1"/>
                </a:solidFill>
                <a:latin typeface="Calibri" pitchFamily="34" charset="0"/>
              </a:rPr>
              <a:t>connfd</a:t>
            </a:r>
            <a:endParaRPr lang="en-US" sz="1800" i="1" dirty="0">
              <a:solidFill>
                <a:schemeClr val="accent1"/>
              </a:solidFill>
              <a:latin typeface="Courier New" pitchFamily="49" charset="0"/>
            </a:endParaRPr>
          </a:p>
        </p:txBody>
      </p:sp>
      <p:sp>
        <p:nvSpPr>
          <p:cNvPr id="47" name="Text Box 11">
            <a:extLst>
              <a:ext uri="{FF2B5EF4-FFF2-40B4-BE49-F238E27FC236}">
                <a16:creationId xmlns:a16="http://schemas.microsoft.com/office/drawing/2014/main" id="{067819A5-1BF0-3443-86D1-DDFB8EBF6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263" y="3530772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(3)</a:t>
            </a:r>
          </a:p>
        </p:txBody>
      </p:sp>
      <p:sp>
        <p:nvSpPr>
          <p:cNvPr id="48" name="Rectangle 13">
            <a:extLst>
              <a:ext uri="{FF2B5EF4-FFF2-40B4-BE49-F238E27FC236}">
                <a16:creationId xmlns:a16="http://schemas.microsoft.com/office/drawing/2014/main" id="{9BEB174B-A23F-594F-96D8-84611C808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25" y="3867322"/>
            <a:ext cx="1058863" cy="581025"/>
          </a:xfrm>
          <a:prstGeom prst="rect">
            <a:avLst/>
          </a:prstGeom>
          <a:solidFill>
            <a:srgbClr val="BFB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49" name="Rectangle 15">
            <a:extLst>
              <a:ext uri="{FF2B5EF4-FFF2-40B4-BE49-F238E27FC236}">
                <a16:creationId xmlns:a16="http://schemas.microsoft.com/office/drawing/2014/main" id="{043D90B9-5DAD-7F49-81E4-5EB8AD6E5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863" y="3867322"/>
            <a:ext cx="1058862" cy="581025"/>
          </a:xfrm>
          <a:prstGeom prst="rect">
            <a:avLst/>
          </a:prstGeom>
          <a:solidFill>
            <a:srgbClr val="BFB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50" name="Line 16">
            <a:extLst>
              <a:ext uri="{FF2B5EF4-FFF2-40B4-BE49-F238E27FC236}">
                <a16:creationId xmlns:a16="http://schemas.microsoft.com/office/drawing/2014/main" id="{970F9B7F-66C6-364D-982B-B03842269D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925" y="3997497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" name="Oval 10">
            <a:extLst>
              <a:ext uri="{FF2B5EF4-FFF2-40B4-BE49-F238E27FC236}">
                <a16:creationId xmlns:a16="http://schemas.microsoft.com/office/drawing/2014/main" id="{71FEB0B0-18BD-5442-A7F8-C9A077A389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50030" y="3926060"/>
            <a:ext cx="128587" cy="128587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4" name="Line 28">
            <a:extLst>
              <a:ext uri="{FF2B5EF4-FFF2-40B4-BE49-F238E27FC236}">
                <a16:creationId xmlns:a16="http://schemas.microsoft.com/office/drawing/2014/main" id="{BD56C056-E593-FF41-A410-2EED39B213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16360" y="4307852"/>
            <a:ext cx="1818862" cy="86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" name="Oval 26">
            <a:extLst>
              <a:ext uri="{FF2B5EF4-FFF2-40B4-BE49-F238E27FC236}">
                <a16:creationId xmlns:a16="http://schemas.microsoft.com/office/drawing/2014/main" id="{817CB0B1-5A88-D348-9FDC-AFB4801AED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03096" y="4193283"/>
            <a:ext cx="215533" cy="21553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56" name="Text Box 27">
            <a:extLst>
              <a:ext uri="{FF2B5EF4-FFF2-40B4-BE49-F238E27FC236}">
                <a16:creationId xmlns:a16="http://schemas.microsoft.com/office/drawing/2014/main" id="{5FC967A6-9DE1-FC42-81F0-D38C83E4E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904" y="4354289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00CC99"/>
                </a:solidFill>
                <a:latin typeface="Courier New" pitchFamily="49" charset="0"/>
              </a:rPr>
              <a:t>connfd</a:t>
            </a:r>
            <a:r>
              <a:rPr lang="en-US" sz="1600" dirty="0">
                <a:latin typeface="Courier New" pitchFamily="49" charset="0"/>
              </a:rPr>
              <a:t>(4)</a:t>
            </a:r>
          </a:p>
        </p:txBody>
      </p:sp>
      <p:sp>
        <p:nvSpPr>
          <p:cNvPr id="57" name="Text Box 24">
            <a:extLst>
              <a:ext uri="{FF2B5EF4-FFF2-40B4-BE49-F238E27FC236}">
                <a16:creationId xmlns:a16="http://schemas.microsoft.com/office/drawing/2014/main" id="{54ED888B-A1D5-7B4B-A151-E14FB2A34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192" y="5898538"/>
            <a:ext cx="40100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5. And server </a:t>
            </a:r>
            <a:r>
              <a:rPr lang="en-US" sz="1800" i="1" u="sng" dirty="0">
                <a:latin typeface="Calibri" pitchFamily="34" charset="0"/>
              </a:rPr>
              <a:t>closes</a:t>
            </a:r>
            <a:r>
              <a:rPr lang="en-US" sz="1800" i="1" dirty="0">
                <a:latin typeface="Calibri" pitchFamily="34" charset="0"/>
              </a:rPr>
              <a:t> the</a:t>
            </a:r>
            <a:r>
              <a:rPr lang="en-US" sz="1800" i="1" dirty="0">
                <a:solidFill>
                  <a:schemeClr val="accent1"/>
                </a:solidFill>
                <a:latin typeface="Calibri" pitchFamily="34" charset="0"/>
              </a:rPr>
              <a:t> parent’s </a:t>
            </a:r>
            <a:r>
              <a:rPr lang="en-US" sz="1800" i="1" dirty="0" err="1">
                <a:solidFill>
                  <a:schemeClr val="accent1"/>
                </a:solidFill>
                <a:latin typeface="Calibri" pitchFamily="34" charset="0"/>
              </a:rPr>
              <a:t>connfd</a:t>
            </a:r>
            <a:endParaRPr lang="en-US" sz="1800" i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9" name="Oval 26">
            <a:extLst>
              <a:ext uri="{FF2B5EF4-FFF2-40B4-BE49-F238E27FC236}">
                <a16:creationId xmlns:a16="http://schemas.microsoft.com/office/drawing/2014/main" id="{15D6F34F-E893-BE4D-B623-58D48742E6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70850" y="5188950"/>
            <a:ext cx="215533" cy="21553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60" name="Oval 26">
            <a:extLst>
              <a:ext uri="{FF2B5EF4-FFF2-40B4-BE49-F238E27FC236}">
                <a16:creationId xmlns:a16="http://schemas.microsoft.com/office/drawing/2014/main" id="{04908050-2BC4-8E44-B499-7EB0B9610F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6471" y="5895059"/>
            <a:ext cx="215533" cy="215533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61" name="Line 28">
            <a:extLst>
              <a:ext uri="{FF2B5EF4-FFF2-40B4-BE49-F238E27FC236}">
                <a16:creationId xmlns:a16="http://schemas.microsoft.com/office/drawing/2014/main" id="{611EDB61-4E23-D949-AFC3-06BF4C42E5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3396" y="5369140"/>
            <a:ext cx="346437" cy="6148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4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4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4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4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4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4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4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4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4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4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3" grpId="0"/>
      <p:bldP spid="740365" grpId="0" animBg="1"/>
      <p:bldP spid="740367" grpId="0" animBg="1"/>
      <p:bldP spid="740368" grpId="0" animBg="1"/>
      <p:bldP spid="740369" grpId="0"/>
      <p:bldP spid="740377" grpId="0"/>
      <p:bldP spid="740375" grpId="0" animBg="1"/>
      <p:bldP spid="740376" grpId="0"/>
      <p:bldP spid="740362" grpId="0" animBg="1"/>
      <p:bldP spid="740370" grpId="0" animBg="1"/>
      <p:bldP spid="740373" grpId="0" animBg="1"/>
      <p:bldP spid="740380" grpId="0" animBg="1"/>
      <p:bldP spid="29" grpId="0" animBg="1"/>
      <p:bldP spid="31" grpId="0"/>
      <p:bldP spid="45" grpId="0"/>
      <p:bldP spid="47" grpId="0"/>
      <p:bldP spid="48" grpId="0" animBg="1"/>
      <p:bldP spid="49" grpId="0" animBg="1"/>
      <p:bldP spid="50" grpId="0" animBg="1"/>
      <p:bldP spid="53" grpId="0" animBg="1"/>
      <p:bldP spid="54" grpId="0" animBg="1"/>
      <p:bldP spid="55" grpId="0" animBg="1"/>
      <p:bldP spid="56" grpId="0"/>
      <p:bldP spid="57" grpId="0"/>
      <p:bldP spid="59" grpId="0" animBg="1"/>
      <p:bldP spid="59" grpId="1" animBg="1"/>
      <p:bldP spid="60" grpId="0" animBg="1"/>
      <p:bldP spid="61" grpId="0" animBg="1"/>
      <p:bldP spid="6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EF1A57-472C-6F46-B73C-8DAE31DFD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connections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CBC3DD60-0800-F04C-AD60-D0931F831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199" y="1905000"/>
            <a:ext cx="1058862" cy="581025"/>
          </a:xfrm>
          <a:prstGeom prst="rect">
            <a:avLst/>
          </a:prstGeom>
          <a:solidFill>
            <a:srgbClr val="BFB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6" name="Oval 18">
            <a:extLst>
              <a:ext uri="{FF2B5EF4-FFF2-40B4-BE49-F238E27FC236}">
                <a16:creationId xmlns:a16="http://schemas.microsoft.com/office/drawing/2014/main" id="{04A74493-4BDB-2745-88D9-C09EB2568B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90727" y="2052921"/>
            <a:ext cx="128587" cy="128588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414E61-1636-E34C-BE3E-EBBC63D06DC9}"/>
              </a:ext>
            </a:extLst>
          </p:cNvPr>
          <p:cNvGrpSpPr/>
          <p:nvPr/>
        </p:nvGrpSpPr>
        <p:grpSpPr>
          <a:xfrm>
            <a:off x="1676400" y="2633946"/>
            <a:ext cx="3562350" cy="835663"/>
            <a:chOff x="457200" y="5749925"/>
            <a:chExt cx="3562350" cy="835663"/>
          </a:xfrm>
        </p:grpSpPr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88F3C223-DD3F-3B4E-B3ED-5C5ED5CA2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5762625"/>
              <a:ext cx="1058863" cy="581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0" tIns="45716" rIns="91430" bIns="45716" anchor="ctr"/>
            <a:lstStyle/>
            <a:p>
              <a:pPr algn="ctr" defTabSz="912813"/>
              <a:r>
                <a:rPr lang="en-US" sz="1600" dirty="0">
                  <a:latin typeface="Calibri" pitchFamily="34" charset="0"/>
                </a:rPr>
                <a:t>Client 1</a:t>
              </a:r>
            </a:p>
          </p:txBody>
        </p:sp>
        <p:sp>
          <p:nvSpPr>
            <p:cNvPr id="10" name="Line 28">
              <a:extLst>
                <a:ext uri="{FF2B5EF4-FFF2-40B4-BE49-F238E27FC236}">
                  <a16:creationId xmlns:a16="http://schemas.microsoft.com/office/drawing/2014/main" id="{C2B83BF5-6B0B-0C42-A916-7C1064F521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1000" y="6203824"/>
              <a:ext cx="1390142" cy="64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39CD0D0E-8F2B-F546-AD70-BE6AA5144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688" y="5749925"/>
              <a:ext cx="1058862" cy="581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0" tIns="45716" rIns="91430" bIns="45716" anchor="ctr"/>
            <a:lstStyle/>
            <a:p>
              <a:pPr algn="ctr" defTabSz="912813"/>
              <a:r>
                <a:rPr lang="en-US" sz="1600" dirty="0">
                  <a:latin typeface="Calibri" pitchFamily="34" charset="0"/>
                </a:rPr>
                <a:t>Server</a:t>
              </a:r>
            </a:p>
            <a:p>
              <a:pPr algn="ctr" defTabSz="912813"/>
              <a:r>
                <a:rPr lang="en-US" sz="1600" dirty="0">
                  <a:latin typeface="Calibri" pitchFamily="34" charset="0"/>
                </a:rPr>
                <a:t>Child</a:t>
              </a:r>
            </a:p>
          </p:txBody>
        </p:sp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65C0D832-36D7-3447-BC07-2923FF498B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2554" y="6138862"/>
              <a:ext cx="128588" cy="12858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14" name="Text Box 27">
              <a:extLst>
                <a:ext uri="{FF2B5EF4-FFF2-40B4-BE49-F238E27FC236}">
                  <a16:creationId xmlns:a16="http://schemas.microsoft.com/office/drawing/2014/main" id="{DEBA24BA-2666-2240-B966-802766C93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061" y="6247034"/>
              <a:ext cx="925253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00CC99"/>
                  </a:solidFill>
                  <a:latin typeface="Courier New" pitchFamily="49" charset="0"/>
                </a:rPr>
                <a:t>connfd</a:t>
              </a:r>
              <a:endParaRPr lang="en-US" sz="1600" dirty="0">
                <a:latin typeface="Courier New" pitchFamily="49" charset="0"/>
              </a:endParaRPr>
            </a:p>
          </p:txBody>
        </p:sp>
      </p:grpSp>
      <p:sp>
        <p:nvSpPr>
          <p:cNvPr id="22" name="Text Box 4">
            <a:extLst>
              <a:ext uri="{FF2B5EF4-FFF2-40B4-BE49-F238E27FC236}">
                <a16:creationId xmlns:a16="http://schemas.microsoft.com/office/drawing/2014/main" id="{EEE3B6A5-4211-1046-917C-D8E2CE32B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923" y="1681641"/>
            <a:ext cx="11721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01C4B02-366C-5241-B95A-ABCD7B0D196B}"/>
              </a:ext>
            </a:extLst>
          </p:cNvPr>
          <p:cNvGrpSpPr/>
          <p:nvPr/>
        </p:nvGrpSpPr>
        <p:grpSpPr>
          <a:xfrm>
            <a:off x="1676400" y="3576648"/>
            <a:ext cx="3562350" cy="835663"/>
            <a:chOff x="457200" y="5749925"/>
            <a:chExt cx="3562350" cy="835663"/>
          </a:xfrm>
        </p:grpSpPr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4913729E-5589-1E44-BA2C-603846AD8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5762625"/>
              <a:ext cx="1058863" cy="581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0" tIns="45716" rIns="91430" bIns="45716" anchor="ctr"/>
            <a:lstStyle/>
            <a:p>
              <a:pPr algn="ctr" defTabSz="912813"/>
              <a:r>
                <a:rPr lang="en-US" sz="1600" dirty="0">
                  <a:latin typeface="Calibri" pitchFamily="34" charset="0"/>
                </a:rPr>
                <a:t>Client 2</a:t>
              </a:r>
            </a:p>
          </p:txBody>
        </p:sp>
        <p:sp>
          <p:nvSpPr>
            <p:cNvPr id="25" name="Line 28">
              <a:extLst>
                <a:ext uri="{FF2B5EF4-FFF2-40B4-BE49-F238E27FC236}">
                  <a16:creationId xmlns:a16="http://schemas.microsoft.com/office/drawing/2014/main" id="{BE12649A-1146-AC49-BC2A-805C867109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1000" y="6203824"/>
              <a:ext cx="1390142" cy="64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E1470246-EAE9-834E-ADAA-F11463AC3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688" y="5749925"/>
              <a:ext cx="1058862" cy="581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0" tIns="45716" rIns="91430" bIns="45716" anchor="ctr"/>
            <a:lstStyle/>
            <a:p>
              <a:pPr algn="ctr" defTabSz="912813"/>
              <a:r>
                <a:rPr lang="en-US" sz="1600" dirty="0">
                  <a:latin typeface="Calibri" pitchFamily="34" charset="0"/>
                </a:rPr>
                <a:t>Server</a:t>
              </a:r>
            </a:p>
            <a:p>
              <a:pPr algn="ctr" defTabSz="912813"/>
              <a:r>
                <a:rPr lang="en-US" sz="1600" dirty="0">
                  <a:latin typeface="Calibri" pitchFamily="34" charset="0"/>
                </a:rPr>
                <a:t>Child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CED9941-7837-D542-94F1-88FD414931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2554" y="6138862"/>
              <a:ext cx="128588" cy="12858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28" name="Text Box 27">
              <a:extLst>
                <a:ext uri="{FF2B5EF4-FFF2-40B4-BE49-F238E27FC236}">
                  <a16:creationId xmlns:a16="http://schemas.microsoft.com/office/drawing/2014/main" id="{4AC5E5FD-A85F-334B-B08F-F8FFAE7A3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061" y="6247034"/>
              <a:ext cx="925253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00CC99"/>
                  </a:solidFill>
                  <a:latin typeface="Courier New" pitchFamily="49" charset="0"/>
                </a:rPr>
                <a:t>connfd</a:t>
              </a:r>
              <a:endParaRPr lang="en-US" sz="1600" dirty="0">
                <a:latin typeface="Courier New" pitchFamily="49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33C7C9B-C7DA-A04F-A266-0C16B3FFFCB8}"/>
              </a:ext>
            </a:extLst>
          </p:cNvPr>
          <p:cNvGrpSpPr/>
          <p:nvPr/>
        </p:nvGrpSpPr>
        <p:grpSpPr>
          <a:xfrm>
            <a:off x="1600200" y="4601258"/>
            <a:ext cx="3562350" cy="835663"/>
            <a:chOff x="457200" y="5749925"/>
            <a:chExt cx="3562350" cy="835663"/>
          </a:xfrm>
        </p:grpSpPr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8C4D5679-EE4C-B94F-B86A-95F652DFD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5762625"/>
              <a:ext cx="1058863" cy="581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0" tIns="45716" rIns="91430" bIns="45716" anchor="ctr"/>
            <a:lstStyle/>
            <a:p>
              <a:pPr algn="ctr" defTabSz="912813"/>
              <a:r>
                <a:rPr lang="en-US" sz="1600" dirty="0">
                  <a:latin typeface="Calibri" pitchFamily="34" charset="0"/>
                </a:rPr>
                <a:t>Client 3</a:t>
              </a:r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52B6623D-B38C-3746-AAF9-945C9E3F84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1000" y="6203824"/>
              <a:ext cx="1390142" cy="64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195F27CD-0086-EA48-9567-F168D19E8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688" y="5749925"/>
              <a:ext cx="1058862" cy="5810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0" tIns="45716" rIns="91430" bIns="45716" anchor="ctr"/>
            <a:lstStyle/>
            <a:p>
              <a:pPr algn="ctr" defTabSz="912813"/>
              <a:r>
                <a:rPr lang="en-US" sz="1600" dirty="0">
                  <a:latin typeface="Calibri" pitchFamily="34" charset="0"/>
                </a:rPr>
                <a:t>Server</a:t>
              </a:r>
            </a:p>
            <a:p>
              <a:pPr algn="ctr" defTabSz="912813"/>
              <a:r>
                <a:rPr lang="en-US" sz="1600" dirty="0">
                  <a:latin typeface="Calibri" pitchFamily="34" charset="0"/>
                </a:rPr>
                <a:t>Child</a:t>
              </a:r>
            </a:p>
          </p:txBody>
        </p:sp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A98CA226-0A09-3249-9997-D6464880ED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2554" y="6138862"/>
              <a:ext cx="128588" cy="12858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34" name="Text Box 27">
              <a:extLst>
                <a:ext uri="{FF2B5EF4-FFF2-40B4-BE49-F238E27FC236}">
                  <a16:creationId xmlns:a16="http://schemas.microsoft.com/office/drawing/2014/main" id="{ED005C51-F396-7F43-B32A-E2A2CB491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061" y="6247034"/>
              <a:ext cx="925253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00CC99"/>
                  </a:solidFill>
                  <a:latin typeface="Courier New" pitchFamily="49" charset="0"/>
                </a:rPr>
                <a:t>connfd</a:t>
              </a:r>
              <a:endParaRPr lang="en-US" sz="1600" dirty="0">
                <a:latin typeface="Courier New" pitchFamily="49" charset="0"/>
              </a:endParaRPr>
            </a:p>
          </p:txBody>
        </p:sp>
      </p:grpSp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0D5D0E22-FD82-1941-87DE-5D320EE5667F}"/>
              </a:ext>
            </a:extLst>
          </p:cNvPr>
          <p:cNvSpPr/>
          <p:nvPr/>
        </p:nvSpPr>
        <p:spPr>
          <a:xfrm>
            <a:off x="5162550" y="1011042"/>
            <a:ext cx="1437742" cy="608137"/>
          </a:xfrm>
          <a:prstGeom prst="wedgeRoundRectCallout">
            <a:avLst>
              <a:gd name="adj1" fmla="val -129354"/>
              <a:gd name="adj2" fmla="val 65185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For new connection</a:t>
            </a:r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6BC43CC0-F93F-A844-B58F-1D878D7F3252}"/>
              </a:ext>
            </a:extLst>
          </p:cNvPr>
          <p:cNvSpPr/>
          <p:nvPr/>
        </p:nvSpPr>
        <p:spPr>
          <a:xfrm>
            <a:off x="5431060" y="5542889"/>
            <a:ext cx="2112739" cy="608137"/>
          </a:xfrm>
          <a:prstGeom prst="wedgeRoundRectCallout">
            <a:avLst>
              <a:gd name="adj1" fmla="val -122110"/>
              <a:gd name="adj2" fmla="val -66416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Per-child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connfd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for data transfer</a:t>
            </a:r>
          </a:p>
        </p:txBody>
      </p:sp>
    </p:spTree>
    <p:extLst>
      <p:ext uri="{BB962C8B-B14F-4D97-AF65-F5344CB8AC3E}">
        <p14:creationId xmlns:p14="http://schemas.microsoft.com/office/powerpoint/2010/main" val="148708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7" y="54313"/>
            <a:ext cx="7592093" cy="762000"/>
          </a:xfrm>
        </p:spPr>
        <p:txBody>
          <a:bodyPr/>
          <a:lstStyle/>
          <a:p>
            <a:r>
              <a:rPr lang="en-US" dirty="0"/>
              <a:t>Important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066800"/>
            <a:ext cx="7896225" cy="661429"/>
          </a:xfrm>
        </p:spPr>
        <p:txBody>
          <a:bodyPr/>
          <a:lstStyle/>
          <a:p>
            <a:r>
              <a:rPr lang="en-US" dirty="0"/>
              <a:t>Why does the </a:t>
            </a:r>
            <a:r>
              <a:rPr lang="en-US" dirty="0">
                <a:solidFill>
                  <a:srgbClr val="FF0000"/>
                </a:solidFill>
              </a:rPr>
              <a:t>Parent</a:t>
            </a:r>
            <a:r>
              <a:rPr lang="en-US" dirty="0"/>
              <a:t> need to </a:t>
            </a:r>
            <a:r>
              <a:rPr lang="en-US" dirty="0">
                <a:solidFill>
                  <a:srgbClr val="FF0000"/>
                </a:solidFill>
              </a:rPr>
              <a:t>close(</a:t>
            </a:r>
            <a:r>
              <a:rPr lang="en-US" dirty="0" err="1">
                <a:solidFill>
                  <a:srgbClr val="FF0000"/>
                </a:solidFill>
              </a:rPr>
              <a:t>connfd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Hint: memory leak</a:t>
            </a:r>
          </a:p>
          <a:p>
            <a:pPr lvl="1"/>
            <a:r>
              <a:rPr lang="en-US" dirty="0"/>
              <a:t>How?</a:t>
            </a:r>
          </a:p>
          <a:p>
            <a:r>
              <a:rPr lang="en-US" dirty="0"/>
              <a:t>What if the </a:t>
            </a:r>
            <a:r>
              <a:rPr lang="en-US" dirty="0">
                <a:solidFill>
                  <a:srgbClr val="008000"/>
                </a:solidFill>
              </a:rPr>
              <a:t>Child</a:t>
            </a:r>
            <a:r>
              <a:rPr lang="en-US" dirty="0"/>
              <a:t> does not </a:t>
            </a:r>
            <a:r>
              <a:rPr lang="en-US" dirty="0">
                <a:solidFill>
                  <a:srgbClr val="008000"/>
                </a:solidFill>
              </a:rPr>
              <a:t>close(</a:t>
            </a:r>
            <a:r>
              <a:rPr lang="en-US" dirty="0" err="1">
                <a:solidFill>
                  <a:srgbClr val="008000"/>
                </a:solidFill>
              </a:rPr>
              <a:t>listenfd</a:t>
            </a:r>
            <a:r>
              <a:rPr lang="en-US" dirty="0">
                <a:solidFill>
                  <a:srgbClr val="008000"/>
                </a:solidFill>
              </a:rPr>
              <a:t>)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(your HW)</a:t>
            </a:r>
          </a:p>
        </p:txBody>
      </p:sp>
      <p:pic>
        <p:nvPicPr>
          <p:cNvPr id="4" name="Picture 3" descr="Screen shot 2014-05-22 at 9.13.0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1"/>
          <a:stretch/>
        </p:blipFill>
        <p:spPr>
          <a:xfrm>
            <a:off x="565778" y="3156527"/>
            <a:ext cx="8201171" cy="3175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4343400"/>
            <a:ext cx="1676400" cy="304800"/>
          </a:xfrm>
          <a:prstGeom prst="rect">
            <a:avLst/>
          </a:prstGeom>
          <a:solidFill>
            <a:srgbClr val="008000">
              <a:alpha val="27000"/>
            </a:srgbClr>
          </a:solidFill>
          <a:ln w="28575" cmpd="sng">
            <a:solidFill>
              <a:srgbClr val="008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503168"/>
            <a:ext cx="1676400" cy="304800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698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27205</TotalTime>
  <Words>3796</Words>
  <Application>Microsoft Macintosh PowerPoint</Application>
  <PresentationFormat>On-screen Show (4:3)</PresentationFormat>
  <Paragraphs>887</Paragraphs>
  <Slides>46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Arial Black</vt:lpstr>
      <vt:lpstr>Arial Narrow</vt:lpstr>
      <vt:lpstr>Calibri</vt:lpstr>
      <vt:lpstr>Courier New</vt:lpstr>
      <vt:lpstr>Gill Sans</vt:lpstr>
      <vt:lpstr>Monaco</vt:lpstr>
      <vt:lpstr>Times New Roman</vt:lpstr>
      <vt:lpstr>Wingdings</vt:lpstr>
      <vt:lpstr>Wingdings 2</vt:lpstr>
      <vt:lpstr>template2007</vt:lpstr>
      <vt:lpstr>Concurrent programming with Processes and Threads  CMSC 15400: Introduction to Computer Systems  Sections 12.1-12.3</vt:lpstr>
      <vt:lpstr>Webserver</vt:lpstr>
      <vt:lpstr>Two server implementations</vt:lpstr>
      <vt:lpstr>Approach 1: Without fork</vt:lpstr>
      <vt:lpstr>Approach 2: With Fork</vt:lpstr>
      <vt:lpstr>Without vs. With fork</vt:lpstr>
      <vt:lpstr>accept illustrated</vt:lpstr>
      <vt:lpstr>Concurrent connections</vt:lpstr>
      <vt:lpstr>Important details</vt:lpstr>
      <vt:lpstr>Case 1:</vt:lpstr>
      <vt:lpstr>Case 1:</vt:lpstr>
      <vt:lpstr>The correct case</vt:lpstr>
      <vt:lpstr>Cons of process-based concurrency</vt:lpstr>
      <vt:lpstr>Three ways to create concurrent flows</vt:lpstr>
      <vt:lpstr>Threads</vt:lpstr>
      <vt:lpstr>Motivation</vt:lpstr>
      <vt:lpstr>Exploiting Parallelism</vt:lpstr>
      <vt:lpstr>How?</vt:lpstr>
      <vt:lpstr>Thread Concept</vt:lpstr>
      <vt:lpstr>Threads are every where</vt:lpstr>
      <vt:lpstr>Posix threads (Pthreads) interface</vt:lpstr>
      <vt:lpstr>The Pthreads "hello, world” program</vt:lpstr>
      <vt:lpstr>Execution of threaded “hello, world”</vt:lpstr>
      <vt:lpstr>Concurrency (another example)</vt:lpstr>
      <vt:lpstr>Memory view</vt:lpstr>
      <vt:lpstr>The Total example</vt:lpstr>
      <vt:lpstr>Threads vs. processes</vt:lpstr>
      <vt:lpstr>Webserver (echo) with threads</vt:lpstr>
      <vt:lpstr>Thread-based concurrent echo server</vt:lpstr>
      <vt:lpstr>Threaded execution model</vt:lpstr>
      <vt:lpstr>Passing an Argument</vt:lpstr>
      <vt:lpstr>Case 1 (the lucky run)</vt:lpstr>
      <vt:lpstr>Case 1 (the unlucky run)</vt:lpstr>
      <vt:lpstr>Race condition</vt:lpstr>
      <vt:lpstr>Passing connfd</vt:lpstr>
      <vt:lpstr>Pros and cons of thread-based designs</vt:lpstr>
      <vt:lpstr>Extra</vt:lpstr>
      <vt:lpstr>Summary: Approaches to concurrency</vt:lpstr>
      <vt:lpstr>Yet another view Logical view of threads</vt:lpstr>
      <vt:lpstr>Traditional view of a process (DETAILS)</vt:lpstr>
      <vt:lpstr>Alternate view of a process (DETAILS)</vt:lpstr>
      <vt:lpstr>A process with multiple threads (DETAIL)</vt:lpstr>
      <vt:lpstr>Issues with thread-based servers</vt:lpstr>
      <vt:lpstr>Thread-based concurrent server (DETAIL)</vt:lpstr>
      <vt:lpstr>Thread execution</vt:lpstr>
      <vt:lpstr>Logical concurrency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Junchen Jiang</cp:lastModifiedBy>
  <cp:revision>1910</cp:revision>
  <cp:lastPrinted>1999-09-20T15:19:18Z</cp:lastPrinted>
  <dcterms:created xsi:type="dcterms:W3CDTF">2011-01-05T23:49:24Z</dcterms:created>
  <dcterms:modified xsi:type="dcterms:W3CDTF">2020-05-12T05:48:37Z</dcterms:modified>
</cp:coreProperties>
</file>