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69" r:id="rId2"/>
    <p:sldId id="716" r:id="rId3"/>
    <p:sldId id="717" r:id="rId4"/>
    <p:sldId id="699" r:id="rId5"/>
    <p:sldId id="687" r:id="rId6"/>
    <p:sldId id="703" r:id="rId7"/>
    <p:sldId id="701" r:id="rId8"/>
    <p:sldId id="702" r:id="rId9"/>
    <p:sldId id="686" r:id="rId10"/>
    <p:sldId id="698" r:id="rId11"/>
    <p:sldId id="659" r:id="rId12"/>
    <p:sldId id="660" r:id="rId13"/>
    <p:sldId id="661" r:id="rId14"/>
    <p:sldId id="670" r:id="rId15"/>
    <p:sldId id="709" r:id="rId16"/>
    <p:sldId id="646" r:id="rId17"/>
    <p:sldId id="647" r:id="rId18"/>
    <p:sldId id="648" r:id="rId19"/>
    <p:sldId id="649" r:id="rId20"/>
    <p:sldId id="675" r:id="rId21"/>
    <p:sldId id="674" r:id="rId22"/>
    <p:sldId id="676" r:id="rId23"/>
    <p:sldId id="722" r:id="rId24"/>
    <p:sldId id="720" r:id="rId25"/>
    <p:sldId id="721" r:id="rId26"/>
    <p:sldId id="691" r:id="rId27"/>
    <p:sldId id="712" r:id="rId28"/>
    <p:sldId id="723" r:id="rId29"/>
    <p:sldId id="714" r:id="rId30"/>
    <p:sldId id="718" r:id="rId31"/>
    <p:sldId id="704" r:id="rId32"/>
    <p:sldId id="705" r:id="rId33"/>
    <p:sldId id="706" r:id="rId34"/>
    <p:sldId id="707" r:id="rId35"/>
    <p:sldId id="688" r:id="rId36"/>
    <p:sldId id="690" r:id="rId37"/>
  </p:sldIdLst>
  <p:sldSz cx="9144000" cy="6858000" type="screen4x3"/>
  <p:notesSz cx="7302500" cy="9586913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7F5CD"/>
    <a:srgbClr val="000000"/>
    <a:srgbClr val="9D3E40"/>
    <a:srgbClr val="D5F1CF"/>
    <a:srgbClr val="F1C7C7"/>
    <a:srgbClr val="F6F5BD"/>
    <a:srgbClr val="EBAFAF"/>
    <a:srgbClr val="DB6F6F"/>
    <a:srgbClr val="E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 autoAdjust="0"/>
    <p:restoredTop sz="84218" autoAdjust="0"/>
  </p:normalViewPr>
  <p:slideViewPr>
    <p:cSldViewPr snapToObjects="1">
      <p:cViewPr varScale="1">
        <p:scale>
          <a:sx n="87" d="100"/>
          <a:sy n="87" d="100"/>
        </p:scale>
        <p:origin x="1056" y="184"/>
      </p:cViewPr>
      <p:guideLst>
        <p:guide orient="horz" pos="2160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5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0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5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r>
              <a:rPr lang="en-US" dirty="0"/>
              <a:t>Just find out where is the sharing. </a:t>
            </a:r>
          </a:p>
          <a:p>
            <a:r>
              <a:rPr lang="en-US" dirty="0"/>
              <a:t>Which data is shared</a:t>
            </a:r>
            <a:r>
              <a:rPr lang="en-US" baseline="0" dirty="0"/>
              <a:t> … by multiple threads ?????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Warning: It’s much slower than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badcnt.c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.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Performance</a:t>
            </a:r>
            <a:r>
              <a:rPr lang="en-US" baseline="0" dirty="0">
                <a:solidFill>
                  <a:srgbClr val="FF0000"/>
                </a:solidFill>
                <a:latin typeface="Calibri" pitchFamily="34" charset="0"/>
              </a:rPr>
              <a:t> !!!!!!!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9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9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r>
              <a:rPr lang="en-US" dirty="0"/>
              <a:t>P = </a:t>
            </a:r>
            <a:r>
              <a:rPr lang="en-US" dirty="0" err="1"/>
              <a:t>proberen</a:t>
            </a:r>
            <a:r>
              <a:rPr lang="en-US" dirty="0"/>
              <a:t>  (test/try)</a:t>
            </a:r>
          </a:p>
          <a:p>
            <a:r>
              <a:rPr lang="en-US" dirty="0"/>
              <a:t>V</a:t>
            </a:r>
            <a:r>
              <a:rPr lang="en-US" baseline="0" dirty="0"/>
              <a:t> = </a:t>
            </a:r>
            <a:r>
              <a:rPr lang="en-US" baseline="0" dirty="0" err="1"/>
              <a:t>verhogen</a:t>
            </a:r>
            <a:r>
              <a:rPr lang="en-US" baseline="0" dirty="0"/>
              <a:t> (increase)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…..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Two threads can proceed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One thread will be blocked (current </a:t>
            </a:r>
            <a:r>
              <a:rPr lang="en-US" dirty="0" err="1">
                <a:solidFill>
                  <a:srgbClr val="FF0000"/>
                </a:solidFill>
              </a:rPr>
              <a:t>S.value</a:t>
            </a:r>
            <a:r>
              <a:rPr lang="en-US" dirty="0">
                <a:solidFill>
                  <a:srgbClr val="FF0000"/>
                </a:solidFill>
              </a:rPr>
              <a:t> = -1)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3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 (one)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Whenever you initialize a semaphore value to 1, it will work like a lock (I.e. </a:t>
            </a:r>
            <a:r>
              <a:rPr lang="en-US" dirty="0" err="1">
                <a:solidFill>
                  <a:srgbClr val="FF0000"/>
                </a:solidFill>
              </a:rPr>
              <a:t>Init</a:t>
            </a:r>
            <a:r>
              <a:rPr lang="en-US" dirty="0">
                <a:solidFill>
                  <a:srgbClr val="FF0000"/>
                </a:solidFill>
              </a:rPr>
              <a:t>(S,1)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lock 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happens if S is initialized to 0?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No one will be able enter the C/S, the system is deadlock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5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K&amp;R: Brian Kernighan and Dennis Ritchie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</a:t>
            </a:r>
            <a:r>
              <a:rPr lang="en-US" baseline="0" dirty="0"/>
              <a:t>Y  and YX</a:t>
            </a:r>
          </a:p>
          <a:p>
            <a:r>
              <a:rPr lang="en-US" baseline="0" dirty="0"/>
              <a:t>Yes, XY and YX are overlapping </a:t>
            </a:r>
            <a:r>
              <a:rPr lang="mr-IN" baseline="0" dirty="0"/>
              <a:t>…</a:t>
            </a:r>
            <a:r>
              <a:rPr lang="en-US" baseline="0" dirty="0"/>
              <a:t>.  A pair of { X Y } locks</a:t>
            </a:r>
          </a:p>
          <a:p>
            <a:r>
              <a:rPr lang="en-US" baseline="0" dirty="0"/>
              <a:t>Yes,  the pair { X Y  } is not locked in the same order </a:t>
            </a:r>
            <a:r>
              <a:rPr lang="mr-IN" baseline="0" dirty="0"/>
              <a:t>…</a:t>
            </a:r>
            <a:r>
              <a:rPr lang="en-US" baseline="0" dirty="0"/>
              <a:t>.. XY order and YX ordering </a:t>
            </a:r>
            <a:r>
              <a:rPr lang="mr-IN" baseline="0" dirty="0"/>
              <a:t>…</a:t>
            </a:r>
            <a:r>
              <a:rPr lang="en-US" baseline="0" dirty="0"/>
              <a:t> </a:t>
            </a:r>
          </a:p>
          <a:p>
            <a:r>
              <a:rPr lang="en-US" baseline="0" dirty="0"/>
              <a:t>Yes, if there are at least two pairs of overlapping locks not locked in the same order </a:t>
            </a:r>
            <a:r>
              <a:rPr lang="en-US" baseline="0" dirty="0">
                <a:sym typeface="Wingdings"/>
              </a:rPr>
              <a:t> </a:t>
            </a:r>
            <a:r>
              <a:rPr lang="en-US" baseline="0">
                <a:sym typeface="Wingdings"/>
              </a:rPr>
              <a:t>means deadlock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cs154uchicago/2016/exam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Synchronization with</a:t>
            </a:r>
            <a:br>
              <a:rPr lang="en-US" dirty="0"/>
            </a:br>
            <a:r>
              <a:rPr lang="en-US" dirty="0"/>
              <a:t>Semaphores</a:t>
            </a:r>
            <a:br>
              <a:rPr lang="en-US" dirty="0"/>
            </a:br>
            <a:br>
              <a:rPr lang="en-US" sz="2400" b="0" dirty="0"/>
            </a:br>
            <a:r>
              <a:rPr lang="en-US" sz="2400" b="0" dirty="0"/>
              <a:t>Section 12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678738" cy="1752600"/>
          </a:xfrm>
        </p:spPr>
        <p:txBody>
          <a:bodyPr/>
          <a:lstStyle/>
          <a:p>
            <a:r>
              <a:rPr lang="en-US" sz="2400" b="1" dirty="0"/>
              <a:t>Instructor:</a:t>
            </a:r>
            <a:r>
              <a:rPr lang="en-US" sz="2400" dirty="0"/>
              <a:t> </a:t>
            </a:r>
          </a:p>
          <a:p>
            <a:r>
              <a:rPr lang="en-US" sz="2400" dirty="0"/>
              <a:t>Haryadi Gunawi</a:t>
            </a:r>
          </a:p>
        </p:txBody>
      </p:sp>
    </p:spTree>
    <p:extLst>
      <p:ext uri="{BB962C8B-B14F-4D97-AF65-F5344CB8AC3E}">
        <p14:creationId xmlns:p14="http://schemas.microsoft.com/office/powerpoint/2010/main" val="16155851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for subsequent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76836"/>
            <a:ext cx="7896225" cy="771525"/>
          </a:xfrm>
        </p:spPr>
        <p:txBody>
          <a:bodyPr/>
          <a:lstStyle/>
          <a:p>
            <a:r>
              <a:rPr lang="en-US" dirty="0"/>
              <a:t>Don’t worry about </a:t>
            </a:r>
            <a:r>
              <a:rPr lang="en-US" dirty="0" err="1"/>
              <a:t>s</a:t>
            </a:r>
            <a:r>
              <a:rPr lang="en-US" dirty="0" err="1">
                <a:sym typeface="Wingdings"/>
              </a:rPr>
              <a:t>waitqueue</a:t>
            </a:r>
            <a:r>
              <a:rPr lang="en-US" dirty="0">
                <a:sym typeface="Wingdings"/>
              </a:rPr>
              <a:t> and s-&gt;</a:t>
            </a:r>
            <a:r>
              <a:rPr lang="en-US" dirty="0" err="1">
                <a:sym typeface="Wingdings"/>
              </a:rPr>
              <a:t>val</a:t>
            </a:r>
            <a:r>
              <a:rPr lang="en-US" dirty="0">
                <a:sym typeface="Wingdings"/>
              </a:rPr>
              <a:t> and other details</a:t>
            </a:r>
          </a:p>
          <a:p>
            <a:r>
              <a:rPr lang="en-US" dirty="0">
                <a:sym typeface="Wingdings"/>
              </a:rPr>
              <a:t>Let’s just simplify semaphore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S </a:t>
            </a:r>
            <a:r>
              <a:rPr lang="en-US" dirty="0">
                <a:sym typeface="Wingdings"/>
              </a:rPr>
              <a:t>as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non-negative integer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1371600"/>
            <a:ext cx="4572000" cy="1540422"/>
          </a:xfrm>
          <a:prstGeom prst="rect">
            <a:avLst/>
          </a:prstGeom>
        </p:spPr>
        <p:txBody>
          <a:bodyPr bIns="0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P(s) {   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 while (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s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== 0)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   block thread;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s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--;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1420158"/>
            <a:ext cx="4572000" cy="128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7F7F7F"/>
                </a:solidFill>
                <a:latin typeface="Monaco"/>
                <a:cs typeface="Monaco"/>
              </a:rPr>
              <a:t>V(s) {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7F7F7F"/>
                </a:solidFill>
                <a:latin typeface="Monaco"/>
                <a:cs typeface="Monaco"/>
              </a:rPr>
              <a:t>  </a:t>
            </a:r>
            <a:r>
              <a:rPr lang="en-US" sz="2000" dirty="0" err="1">
                <a:solidFill>
                  <a:srgbClr val="7F7F7F"/>
                </a:solidFill>
                <a:latin typeface="Monaco"/>
                <a:cs typeface="Monaco"/>
              </a:rPr>
              <a:t>s</a:t>
            </a:r>
            <a:r>
              <a:rPr lang="en-US" sz="2000" dirty="0" err="1">
                <a:solidFill>
                  <a:srgbClr val="7F7F7F"/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>
                <a:solidFill>
                  <a:srgbClr val="7F7F7F"/>
                </a:solidFill>
                <a:latin typeface="Monaco"/>
                <a:cs typeface="Monaco"/>
              </a:rPr>
              <a:t>++;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7F7F7F"/>
                </a:solidFill>
                <a:latin typeface="Monaco"/>
                <a:cs typeface="Monaco"/>
              </a:rPr>
              <a:t>  wake waiting thread;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7F7F7F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93622"/>
            <a:ext cx="4572000" cy="15865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P(s) {   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while (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s == 0</a:t>
            </a:r>
            <a:r>
              <a:rPr lang="en-US" sz="2000" dirty="0">
                <a:latin typeface="Monaco"/>
                <a:cs typeface="Monaco"/>
              </a:rPr>
              <a:t>)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block</a:t>
            </a:r>
            <a:r>
              <a:rPr lang="en-US" sz="2000" dirty="0">
                <a:latin typeface="Monaco"/>
                <a:cs typeface="Monaco"/>
              </a:rPr>
              <a:t>(); // sleep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 s--;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3460" y="3331782"/>
            <a:ext cx="2570127" cy="98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V(s) {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 s++;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0238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4" y="3581400"/>
            <a:ext cx="4907460" cy="28731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What happens if semaphore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is initialized to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Scenario: </a:t>
            </a:r>
            <a:r>
              <a:rPr lang="en-US" b="1" dirty="0">
                <a:solidFill>
                  <a:srgbClr val="FF0000"/>
                </a:solidFill>
              </a:rPr>
              <a:t>Three threads </a:t>
            </a:r>
            <a:r>
              <a:rPr lang="en-US" dirty="0"/>
              <a:t>call P(s)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 (at most 2 threads can enter critical section at the same time)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4572000" cy="15865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P(s) {   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while (s == 0)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  block();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s--;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7927" y="1447800"/>
            <a:ext cx="1108146" cy="989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V(s) {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s++;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421635"/>
            <a:ext cx="4572000" cy="248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3 threads: </a:t>
            </a:r>
            <a:r>
              <a:rPr lang="en-US" sz="2000" dirty="0">
                <a:latin typeface="Monaco"/>
                <a:cs typeface="Monaco"/>
              </a:rPr>
              <a:t>t1 / t2 / t3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P(s);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// critical sec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V(s);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49428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</a:t>
            </a:r>
            <a:r>
              <a:rPr lang="en-US" dirty="0" err="1"/>
              <a:t>mutex</a:t>
            </a:r>
            <a:r>
              <a:rPr lang="en-US" dirty="0"/>
              <a:t> with semaphores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55229" y="3787702"/>
            <a:ext cx="8774472" cy="24097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/>
              <a:t>(</a:t>
            </a:r>
            <a:r>
              <a:rPr lang="en-US" dirty="0" err="1"/>
              <a:t>Mutex</a:t>
            </a:r>
            <a:r>
              <a:rPr lang="en-US" dirty="0"/>
              <a:t>: mutual exclusion)</a:t>
            </a:r>
          </a:p>
          <a:p>
            <a:pPr lvl="1"/>
            <a:r>
              <a:rPr lang="en-US" dirty="0"/>
              <a:t>Only one thread in critical section</a:t>
            </a:r>
          </a:p>
          <a:p>
            <a:pPr lvl="1"/>
            <a:r>
              <a:rPr lang="en-US" dirty="0"/>
              <a:t>We can achieve </a:t>
            </a:r>
            <a:r>
              <a:rPr lang="en-US" dirty="0" err="1"/>
              <a:t>mutex</a:t>
            </a:r>
            <a:r>
              <a:rPr lang="en-US" dirty="0"/>
              <a:t> with semaphores</a:t>
            </a:r>
          </a:p>
          <a:p>
            <a:r>
              <a:rPr lang="en-US" dirty="0"/>
              <a:t>To what value should S be initialized? </a:t>
            </a:r>
            <a:r>
              <a:rPr lang="en-US" dirty="0">
                <a:solidFill>
                  <a:srgbClr val="FF0000"/>
                </a:solidFill>
              </a:rPr>
              <a:t>… (1)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What would happen if S is accidentally initialized to 0? </a:t>
            </a:r>
            <a:r>
              <a:rPr lang="en-US" dirty="0">
                <a:solidFill>
                  <a:srgbClr val="FF0000"/>
                </a:solidFill>
              </a:rPr>
              <a:t>… (no one runs)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143000"/>
            <a:ext cx="4965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2000" b="1" dirty="0" err="1">
                <a:solidFill>
                  <a:srgbClr val="000000"/>
                </a:solidFill>
                <a:latin typeface="Monaco"/>
                <a:cs typeface="Monaco"/>
              </a:rPr>
              <a:t>Mutex</a:t>
            </a:r>
            <a:r>
              <a:rPr lang="en-US" sz="2000" b="1" dirty="0">
                <a:solidFill>
                  <a:srgbClr val="000000"/>
                </a:solidFill>
                <a:latin typeface="Monaco"/>
                <a:cs typeface="Monaco"/>
              </a:rPr>
              <a:t> with </a:t>
            </a:r>
            <a:r>
              <a:rPr lang="en-US" sz="2000" b="1" u="sng" dirty="0">
                <a:solidFill>
                  <a:srgbClr val="000000"/>
                </a:solidFill>
                <a:latin typeface="Monaco"/>
                <a:cs typeface="Monaco"/>
              </a:rPr>
              <a:t>semaphore s</a:t>
            </a:r>
            <a:r>
              <a:rPr lang="en-US" sz="2000" b="1" dirty="0">
                <a:solidFill>
                  <a:srgbClr val="000000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	</a:t>
            </a:r>
          </a:p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     P(s);</a:t>
            </a:r>
          </a:p>
          <a:p>
            <a:endParaRPr lang="en-US" sz="20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	// critical sec.</a:t>
            </a:r>
          </a:p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	</a:t>
            </a:r>
          </a:p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     V(s);</a:t>
            </a:r>
          </a:p>
          <a:p>
            <a:endParaRPr lang="en-US" sz="20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4184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semaphores (FYI only)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752600"/>
            <a:ext cx="8692460" cy="47019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Last example can be seen as </a:t>
            </a:r>
            <a:r>
              <a:rPr lang="en-US" dirty="0">
                <a:solidFill>
                  <a:srgbClr val="FF0000"/>
                </a:solidFill>
              </a:rPr>
              <a:t>binary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semaphores</a:t>
            </a:r>
          </a:p>
          <a:p>
            <a:r>
              <a:rPr lang="en-US" dirty="0"/>
              <a:t>Binary semaphore is sufficient for </a:t>
            </a:r>
            <a:r>
              <a:rPr lang="en-US" dirty="0">
                <a:solidFill>
                  <a:srgbClr val="FF0000"/>
                </a:solidFill>
              </a:rPr>
              <a:t>mutual exclusion</a:t>
            </a:r>
          </a:p>
          <a:p>
            <a:pPr lvl="1"/>
            <a:r>
              <a:rPr lang="en-US" dirty="0"/>
              <a:t>semaphore whose value is always 0 or 1</a:t>
            </a:r>
          </a:p>
          <a:p>
            <a:r>
              <a:rPr lang="en-US" dirty="0"/>
              <a:t>General semaphore is also called counting semaphore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Scheduling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semaphores</a:t>
            </a:r>
            <a:r>
              <a:rPr lang="en-US" dirty="0"/>
              <a:t>,  </a:t>
            </a:r>
            <a:r>
              <a:rPr lang="en-US" dirty="0">
                <a:solidFill>
                  <a:srgbClr val="FF0000"/>
                </a:solidFill>
              </a:rPr>
              <a:t>S &gt; 1</a:t>
            </a:r>
          </a:p>
          <a:p>
            <a:pPr lvl="1"/>
            <a:r>
              <a:rPr lang="en-US" dirty="0"/>
              <a:t>E.g.   </a:t>
            </a:r>
            <a:r>
              <a:rPr lang="en-US" dirty="0" err="1"/>
              <a:t>ps</a:t>
            </a:r>
            <a:r>
              <a:rPr lang="en-US" dirty="0"/>
              <a:t> -e | sort | </a:t>
            </a:r>
            <a:r>
              <a:rPr lang="en-US" dirty="0" err="1"/>
              <a:t>grep</a:t>
            </a:r>
            <a:r>
              <a:rPr lang="en-US" dirty="0"/>
              <a:t> something</a:t>
            </a:r>
          </a:p>
          <a:p>
            <a:pPr lvl="1"/>
            <a:r>
              <a:rPr lang="en-US" dirty="0"/>
              <a:t>S initial value = size of buffer in pipe “|” implementation</a:t>
            </a:r>
          </a:p>
          <a:p>
            <a:pPr lvl="1"/>
            <a:r>
              <a:rPr lang="en-US" dirty="0"/>
              <a:t>(FYI only)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4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way: </a:t>
            </a:r>
            <a:r>
              <a:rPr lang="en-US" dirty="0" err="1"/>
              <a:t>pthread_mutex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Allocate and Initialize</a:t>
            </a:r>
          </a:p>
          <a:p>
            <a:pPr lvl="1"/>
            <a:r>
              <a:rPr lang="en-US" dirty="0" err="1"/>
              <a:t>pthread_mutex_t</a:t>
            </a:r>
            <a:r>
              <a:rPr lang="en-US" dirty="0"/>
              <a:t> </a:t>
            </a:r>
            <a:r>
              <a:rPr lang="en-US" dirty="0" err="1"/>
              <a:t>mylock</a:t>
            </a:r>
            <a:r>
              <a:rPr lang="en-US" dirty="0"/>
              <a:t> = PTHREAD_MUTEX_INITIALIZER;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pthread_mutex_init</a:t>
            </a:r>
            <a:r>
              <a:rPr lang="en-US" dirty="0"/>
              <a:t>(&amp; </a:t>
            </a:r>
            <a:r>
              <a:rPr lang="en-US" dirty="0" err="1"/>
              <a:t>mylock</a:t>
            </a:r>
            <a:r>
              <a:rPr lang="en-US" dirty="0"/>
              <a:t>, NULL);</a:t>
            </a:r>
          </a:p>
          <a:p>
            <a:r>
              <a:rPr lang="en-US" dirty="0"/>
              <a:t>Acquire</a:t>
            </a:r>
          </a:p>
          <a:p>
            <a:pPr lvl="1"/>
            <a:r>
              <a:rPr lang="en-US" dirty="0"/>
              <a:t>Acquire exclusion access to lock; Wait if lock is not available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pthread_mutex_lock</a:t>
            </a:r>
            <a:r>
              <a:rPr lang="en-US" dirty="0"/>
              <a:t>(&amp;</a:t>
            </a:r>
            <a:r>
              <a:rPr lang="en-US" dirty="0" err="1"/>
              <a:t>mylock</a:t>
            </a:r>
            <a:r>
              <a:rPr lang="en-US" dirty="0"/>
              <a:t>);   // just like </a:t>
            </a:r>
            <a:r>
              <a:rPr lang="en-US" b="1" dirty="0">
                <a:solidFill>
                  <a:srgbClr val="FF0000"/>
                </a:solidFill>
              </a:rPr>
              <a:t>P()</a:t>
            </a:r>
          </a:p>
          <a:p>
            <a:r>
              <a:rPr lang="en-US" dirty="0"/>
              <a:t>Release</a:t>
            </a:r>
          </a:p>
          <a:p>
            <a:pPr lvl="1"/>
            <a:r>
              <a:rPr lang="en-US" dirty="0"/>
              <a:t>Release exclusive access to lock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pthread_mutex_unlock</a:t>
            </a:r>
            <a:r>
              <a:rPr lang="en-US" dirty="0"/>
              <a:t>(&amp;</a:t>
            </a:r>
            <a:r>
              <a:rPr lang="en-US" dirty="0" err="1"/>
              <a:t>mylock</a:t>
            </a:r>
            <a:r>
              <a:rPr lang="en-US" dirty="0"/>
              <a:t>);  // just like </a:t>
            </a:r>
            <a:r>
              <a:rPr lang="en-US" b="1" dirty="0">
                <a:solidFill>
                  <a:srgbClr val="FF0000"/>
                </a:solidFill>
              </a:rPr>
              <a:t>V()</a:t>
            </a:r>
          </a:p>
          <a:p>
            <a:pPr lvl="1"/>
            <a:endParaRPr lang="en-US" dirty="0"/>
          </a:p>
          <a:p>
            <a:r>
              <a:rPr lang="en-US" dirty="0"/>
              <a:t>Difference vs. Semaphore</a:t>
            </a:r>
          </a:p>
          <a:p>
            <a:pPr lvl="1"/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: </a:t>
            </a:r>
            <a:r>
              <a:rPr lang="en-US" b="1" u="sng" dirty="0">
                <a:solidFill>
                  <a:srgbClr val="FF0000"/>
                </a:solidFill>
              </a:rPr>
              <a:t>no value </a:t>
            </a:r>
            <a:r>
              <a:rPr lang="en-US" dirty="0">
                <a:solidFill>
                  <a:srgbClr val="FF0000"/>
                </a:solidFill>
              </a:rPr>
              <a:t>in initialization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54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 dirty="0"/>
              <a:t>EXTRA: Thread Safety</a:t>
            </a:r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  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</a:p>
          <a:p>
            <a:pPr lvl="1"/>
            <a:endParaRPr lang="en-US" dirty="0"/>
          </a:p>
          <a:p>
            <a:r>
              <a:rPr lang="en-US" i="1" dirty="0"/>
              <a:t>Def:  </a:t>
            </a:r>
            <a:r>
              <a:rPr lang="en-US" dirty="0"/>
              <a:t>A function is </a:t>
            </a:r>
            <a:r>
              <a:rPr lang="en-US" i="1" dirty="0">
                <a:solidFill>
                  <a:srgbClr val="FF0000"/>
                </a:solidFill>
              </a:rPr>
              <a:t>thread-safe </a:t>
            </a:r>
            <a:r>
              <a:rPr lang="en-US" dirty="0" err="1"/>
              <a:t>iff</a:t>
            </a:r>
            <a:r>
              <a:rPr lang="en-US" dirty="0"/>
              <a:t> it will always produce correct results when called repeatedly from multiple concurrent threads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All functions </a:t>
            </a:r>
            <a:r>
              <a:rPr lang="en-US" dirty="0"/>
              <a:t>in the Standard </a:t>
            </a:r>
            <a:r>
              <a:rPr lang="en-US" dirty="0">
                <a:solidFill>
                  <a:srgbClr val="FF0000"/>
                </a:solidFill>
              </a:rPr>
              <a:t>C Library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scanf,sem_wait</a:t>
            </a:r>
            <a:r>
              <a:rPr lang="en-US" b="1" dirty="0">
                <a:latin typeface="Courier New" pitchFamily="49" charset="0"/>
              </a:rPr>
              <a:t>/post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No data races </a:t>
            </a:r>
            <a:r>
              <a:rPr lang="en-US" dirty="0">
                <a:latin typeface="Calibri"/>
                <a:cs typeface="Calibri"/>
              </a:rPr>
              <a:t>inside these functions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(Not sure? Just check the manual or google it)</a:t>
            </a:r>
          </a:p>
        </p:txBody>
      </p:sp>
    </p:spTree>
    <p:extLst>
      <p:ext uri="{BB962C8B-B14F-4D97-AF65-F5344CB8AC3E}">
        <p14:creationId xmlns:p14="http://schemas.microsoft.com/office/powerpoint/2010/main" val="334033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1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1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677492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</p:spTree>
    <p:extLst>
      <p:ext uri="{BB962C8B-B14F-4D97-AF65-F5344CB8AC3E}">
        <p14:creationId xmlns:p14="http://schemas.microsoft.com/office/powerpoint/2010/main" val="174349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Deadlock: Why does it happen?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524000"/>
            <a:ext cx="8692460" cy="13885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Every entity is </a:t>
            </a:r>
            <a:r>
              <a:rPr lang="en-US" dirty="0">
                <a:solidFill>
                  <a:srgbClr val="FF0000"/>
                </a:solidFill>
              </a:rPr>
              <a:t>waiting</a:t>
            </a:r>
            <a:r>
              <a:rPr lang="en-US" dirty="0"/>
              <a:t> for resource held by another entity</a:t>
            </a:r>
          </a:p>
          <a:p>
            <a:r>
              <a:rPr lang="en-US" dirty="0">
                <a:solidFill>
                  <a:srgbClr val="FF0000"/>
                </a:solidFill>
              </a:rPr>
              <a:t>None release </a:t>
            </a:r>
            <a:r>
              <a:rPr lang="en-US" dirty="0"/>
              <a:t>until it gets what it is waiting for</a:t>
            </a:r>
          </a:p>
          <a:p>
            <a:endParaRPr lang="en-US" dirty="0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85653"/>
            <a:ext cx="5486400" cy="34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371599"/>
            <a:ext cx="8692460" cy="28606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Two threads access two </a:t>
            </a:r>
            <a:r>
              <a:rPr lang="en-US" dirty="0">
                <a:solidFill>
                  <a:srgbClr val="FF0000"/>
                </a:solidFill>
              </a:rPr>
              <a:t>shared</a:t>
            </a:r>
            <a:r>
              <a:rPr lang="en-US" dirty="0"/>
              <a:t> global variables,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B</a:t>
            </a:r>
          </a:p>
          <a:p>
            <a:pPr>
              <a:lnSpc>
                <a:spcPct val="90000"/>
              </a:lnSpc>
            </a:pPr>
            <a:r>
              <a:rPr lang="en-US" dirty="0"/>
              <a:t>Variable A is protected by lock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, variable B by lock </a:t>
            </a:r>
            <a:r>
              <a:rPr lang="en-US" dirty="0">
                <a:solidFill>
                  <a:srgbClr val="FF0000"/>
                </a:solidFill>
              </a:rPr>
              <a:t>y</a:t>
            </a:r>
          </a:p>
          <a:p>
            <a:pPr>
              <a:lnSpc>
                <a:spcPct val="90000"/>
              </a:lnSpc>
            </a:pPr>
            <a:r>
              <a:rPr lang="en-US" dirty="0"/>
              <a:t>How to add </a:t>
            </a:r>
            <a:r>
              <a:rPr lang="en-US" dirty="0">
                <a:solidFill>
                  <a:srgbClr val="FF0000"/>
                </a:solidFill>
              </a:rPr>
              <a:t>lock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unlock</a:t>
            </a:r>
            <a:r>
              <a:rPr lang="en-US" dirty="0"/>
              <a:t> statements?</a:t>
            </a:r>
          </a:p>
          <a:p>
            <a:pPr>
              <a:lnSpc>
                <a:spcPct val="90000"/>
              </a:lnSpc>
            </a:pPr>
            <a:r>
              <a:rPr lang="en-US" dirty="0"/>
              <a:t>Naively do: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Before use A, lock X  … and … after use A, release 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Before use B, lock Y … and … after use B, release Y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>
              <a:latin typeface="Courier" charset="0"/>
            </a:endParaRPr>
          </a:p>
          <a:p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4232275"/>
            <a:ext cx="35814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1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30;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57700" y="4212209"/>
            <a:ext cx="35814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2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30;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1603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5283200"/>
            <a:ext cx="8692460" cy="1171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can go wrong? </a:t>
            </a:r>
          </a:p>
          <a:p>
            <a:pPr lvl="1"/>
            <a:r>
              <a:rPr lang="en-US" dirty="0"/>
              <a:t>T1 locks X and concurrently T2 locks Y</a:t>
            </a:r>
          </a:p>
          <a:p>
            <a:pPr lvl="1"/>
            <a:r>
              <a:rPr lang="en-US" dirty="0"/>
              <a:t>Then, T1 wants y,  T2 wants X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256176"/>
            <a:ext cx="8458200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dirty="0" err="1">
                <a:latin typeface="Monaco"/>
                <a:cs typeface="Monaco"/>
              </a:rPr>
              <a:t>int</a:t>
            </a:r>
            <a:r>
              <a:rPr lang="en-US" sz="1800" dirty="0">
                <a:latin typeface="Monaco"/>
                <a:cs typeface="Monaco"/>
              </a:rPr>
              <a:t> A, B;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err="1">
                <a:latin typeface="Monaco"/>
                <a:cs typeface="Monaco"/>
              </a:rPr>
              <a:t>sem</a:t>
            </a:r>
            <a:r>
              <a:rPr lang="en-US" sz="1800" dirty="0">
                <a:latin typeface="Monaco"/>
                <a:cs typeface="Monaco"/>
              </a:rPr>
              <a:t> x, y;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latin typeface="Monaco"/>
                <a:cs typeface="Monaco"/>
              </a:rPr>
              <a:t>// </a:t>
            </a:r>
            <a:r>
              <a:rPr lang="en-US" sz="1800" dirty="0" err="1">
                <a:latin typeface="Monaco"/>
                <a:cs typeface="Monaco"/>
              </a:rPr>
              <a:t>init</a:t>
            </a:r>
            <a:r>
              <a:rPr lang="en-US" sz="1800" dirty="0">
                <a:latin typeface="Monaco"/>
                <a:cs typeface="Monaco"/>
              </a:rPr>
              <a:t> to 1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Monaco"/>
              <a:cs typeface="Monaco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Monaco"/>
              <a:cs typeface="Monaco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1841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05200" y="1237979"/>
            <a:ext cx="2362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1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30;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V(x);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64938" y="1197678"/>
            <a:ext cx="256476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2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30;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V(y);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33676" y="1905000"/>
            <a:ext cx="1295400" cy="1066800"/>
          </a:xfrm>
          <a:prstGeom prst="rightArrow">
            <a:avLst>
              <a:gd name="adj1" fmla="val 64578"/>
              <a:gd name="adj2" fmla="val 50000"/>
            </a:avLst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Wait for 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219700" y="1914000"/>
            <a:ext cx="1295400" cy="990600"/>
          </a:xfrm>
          <a:prstGeom prst="rightArrow">
            <a:avLst>
              <a:gd name="adj1" fmla="val 65700"/>
              <a:gd name="adj2" fmla="val 50000"/>
            </a:avLst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wait for x</a:t>
            </a:r>
          </a:p>
        </p:txBody>
      </p:sp>
    </p:spTree>
    <p:extLst>
      <p:ext uri="{BB962C8B-B14F-4D97-AF65-F5344CB8AC3E}">
        <p14:creationId xmlns:p14="http://schemas.microsoft.com/office/powerpoint/2010/main" val="22892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667000"/>
            <a:ext cx="7467600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Critical</a:t>
            </a:r>
            <a:r>
              <a:rPr kumimoji="0" lang="en-US" sz="18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lang="en-US" sz="1800" kern="0" noProof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1800" kern="0" dirty="0" err="1">
                <a:solidFill>
                  <a:srgbClr val="000000"/>
                </a:solidFill>
                <a:latin typeface="Gill Sans"/>
                <a:cs typeface="Gill Sans"/>
              </a:rPr>
              <a:t>ection</a:t>
            </a:r>
            <a:endParaRPr lang="en-US" sz="180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(must be atomic, no interleaving)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e.g.,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bookTicket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(), modify shared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var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544" y="1787520"/>
            <a:ext cx="89925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Lock(L)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2427" y="1784372"/>
            <a:ext cx="89925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Lock(L)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2983" y="3962400"/>
            <a:ext cx="10675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unlock(L)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1784372"/>
            <a:ext cx="89925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Lock(L)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24" y="972137"/>
            <a:ext cx="821096" cy="8122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652" y="1057946"/>
            <a:ext cx="821096" cy="8122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52" y="1057946"/>
            <a:ext cx="821096" cy="8122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427" y="1059746"/>
            <a:ext cx="769573" cy="858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67000"/>
            <a:ext cx="821096" cy="812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97" y="4284466"/>
            <a:ext cx="821096" cy="81223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332983" y="1784372"/>
            <a:ext cx="0" cy="88262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32983" y="3521086"/>
            <a:ext cx="0" cy="88262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02427" y="1787520"/>
            <a:ext cx="0" cy="88262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47617"/>
            <a:ext cx="769573" cy="8589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43" y="2648304"/>
            <a:ext cx="821096" cy="8122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4120" y="381000"/>
            <a:ext cx="217368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3 concurrent threads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1374" y="4284466"/>
            <a:ext cx="242265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Only 1 thread 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critical section at a time</a:t>
            </a:r>
          </a:p>
        </p:txBody>
      </p:sp>
    </p:spTree>
    <p:extLst>
      <p:ext uri="{BB962C8B-B14F-4D97-AF65-F5344CB8AC3E}">
        <p14:creationId xmlns:p14="http://schemas.microsoft.com/office/powerpoint/2010/main" val="158550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7896225" cy="2819400"/>
          </a:xfrm>
        </p:spPr>
        <p:txBody>
          <a:bodyPr/>
          <a:lstStyle/>
          <a:p>
            <a:r>
              <a:rPr lang="en-US" dirty="0"/>
              <a:t>Spinning wheel</a:t>
            </a:r>
          </a:p>
          <a:p>
            <a:pPr lvl="1"/>
            <a:r>
              <a:rPr lang="en-US" dirty="0"/>
              <a:t>Almost 0% CPU utilization</a:t>
            </a:r>
          </a:p>
          <a:p>
            <a:r>
              <a:rPr lang="en-US" dirty="0"/>
              <a:t>What is my computer doing?</a:t>
            </a:r>
          </a:p>
          <a:p>
            <a:pPr lvl="1"/>
            <a:r>
              <a:rPr lang="en-US" dirty="0"/>
              <a:t>One reason: a deadlock</a:t>
            </a:r>
          </a:p>
          <a:p>
            <a:pPr lvl="1"/>
            <a:r>
              <a:rPr lang="en-US" dirty="0"/>
              <a:t>Solution: Restart the app/OS</a:t>
            </a:r>
          </a:p>
          <a:p>
            <a:r>
              <a:rPr lang="en-US" dirty="0"/>
              <a:t>How about 100% CPU utilization? What’s wrong?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555" y="609600"/>
            <a:ext cx="3022600" cy="267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5783"/>
            <a:ext cx="9144000" cy="237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-19352"/>
            <a:ext cx="5334000" cy="762000"/>
          </a:xfrm>
        </p:spPr>
        <p:txBody>
          <a:bodyPr/>
          <a:lstStyle/>
          <a:p>
            <a:r>
              <a:rPr lang="en-US" dirty="0"/>
              <a:t>Detection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1841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86200" y="838200"/>
            <a:ext cx="2362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1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10;   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20;  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xy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   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xy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30;   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V(x);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63336" y="762000"/>
            <a:ext cx="2564762" cy="4278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2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10;     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20;    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yx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     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yx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30;     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V(y);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13704"/>
            <a:ext cx="3733800" cy="5029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r>
              <a:rPr lang="en-US" dirty="0"/>
              <a:t>List </a:t>
            </a:r>
            <a:r>
              <a:rPr lang="en-US" b="1" dirty="0">
                <a:solidFill>
                  <a:srgbClr val="FF0000"/>
                </a:solidFill>
              </a:rPr>
              <a:t>all pairs </a:t>
            </a:r>
            <a:r>
              <a:rPr lang="en-US" dirty="0"/>
              <a:t>of </a:t>
            </a:r>
            <a:r>
              <a:rPr lang="en-US" dirty="0" err="1"/>
              <a:t>mutexes</a:t>
            </a:r>
            <a:r>
              <a:rPr lang="en-US" dirty="0"/>
              <a:t> that T1 and T2 can hold simultaneously</a:t>
            </a:r>
          </a:p>
          <a:p>
            <a:pPr lvl="1"/>
            <a:r>
              <a:rPr lang="en-US" i="1" dirty="0" err="1"/>
              <a:t>mutexes</a:t>
            </a:r>
            <a:r>
              <a:rPr lang="en-US" i="1" dirty="0"/>
              <a:t> = locks = semaphores</a:t>
            </a:r>
          </a:p>
          <a:p>
            <a:r>
              <a:rPr lang="en-US" dirty="0"/>
              <a:t>Is there an </a:t>
            </a:r>
            <a:r>
              <a:rPr lang="en-US" b="1" dirty="0">
                <a:solidFill>
                  <a:srgbClr val="FF0000"/>
                </a:solidFill>
              </a:rPr>
              <a:t>overlap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between the sets of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of </a:t>
            </a:r>
            <a:r>
              <a:rPr lang="en-US" dirty="0" err="1"/>
              <a:t>mutexes</a:t>
            </a:r>
            <a:r>
              <a:rPr lang="en-US" dirty="0"/>
              <a:t>?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mr-IN" b="1" dirty="0">
                <a:solidFill>
                  <a:srgbClr val="FF0000"/>
                </a:solidFill>
              </a:rPr>
              <a:t>…</a:t>
            </a:r>
            <a:r>
              <a:rPr lang="en-US" b="1" dirty="0">
                <a:solidFill>
                  <a:srgbClr val="FF0000"/>
                </a:solidFill>
              </a:rPr>
              <a:t> yes, </a:t>
            </a:r>
            <a:r>
              <a:rPr lang="en-US" b="1" dirty="0" err="1">
                <a:solidFill>
                  <a:srgbClr val="FF0000"/>
                </a:solidFill>
              </a:rPr>
              <a:t>xy</a:t>
            </a:r>
            <a:r>
              <a:rPr lang="en-US" b="1" dirty="0">
                <a:solidFill>
                  <a:srgbClr val="FF0000"/>
                </a:solidFill>
              </a:rPr>
              <a:t> == </a:t>
            </a:r>
            <a:r>
              <a:rPr lang="en-US" b="1" dirty="0" err="1">
                <a:solidFill>
                  <a:srgbClr val="FF0000"/>
                </a:solidFill>
              </a:rPr>
              <a:t>yx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If yes, are the </a:t>
            </a:r>
            <a:r>
              <a:rPr lang="en-US" dirty="0" err="1"/>
              <a:t>mutexes</a:t>
            </a:r>
            <a:r>
              <a:rPr lang="en-US" dirty="0"/>
              <a:t> (within the pair) locked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/>
              <a:t>in the </a:t>
            </a:r>
            <a:r>
              <a:rPr lang="en-US" b="1" dirty="0">
                <a:solidFill>
                  <a:srgbClr val="FF0000"/>
                </a:solidFill>
              </a:rPr>
              <a:t>same order</a:t>
            </a:r>
            <a:r>
              <a:rPr lang="en-US" dirty="0"/>
              <a:t>? </a:t>
            </a:r>
            <a:endParaRPr lang="en-US" b="0" dirty="0">
              <a:solidFill>
                <a:srgbClr val="FF0000"/>
              </a:solidFill>
            </a:endParaRPr>
          </a:p>
          <a:p>
            <a:pPr lvl="1"/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 yes, </a:t>
            </a:r>
            <a:r>
              <a:rPr lang="en-US" dirty="0" err="1">
                <a:solidFill>
                  <a:srgbClr val="FF0000"/>
                </a:solidFill>
              </a:rPr>
              <a:t>xy</a:t>
            </a:r>
            <a:r>
              <a:rPr lang="en-US" dirty="0">
                <a:solidFill>
                  <a:srgbClr val="FF0000"/>
                </a:solidFill>
              </a:rPr>
              <a:t>.  </a:t>
            </a:r>
            <a:r>
              <a:rPr lang="en-US" dirty="0" err="1">
                <a:solidFill>
                  <a:srgbClr val="FF0000"/>
                </a:solidFill>
              </a:rPr>
              <a:t>yx</a:t>
            </a:r>
            <a:r>
              <a:rPr lang="en-US" dirty="0">
                <a:solidFill>
                  <a:srgbClr val="FF0000"/>
                </a:solidFill>
              </a:rPr>
              <a:t> (not in the same order)</a:t>
            </a:r>
          </a:p>
          <a:p>
            <a:r>
              <a:rPr lang="en-US" dirty="0"/>
              <a:t>Is there a potential for deadlock?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Yes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if locked </a:t>
            </a:r>
            <a:r>
              <a:rPr lang="en-US" b="1" dirty="0">
                <a:solidFill>
                  <a:srgbClr val="000000"/>
                </a:solidFill>
              </a:rPr>
              <a:t>not in the same order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8D895-BC7C-804D-B957-ECD5C1E4655A}"/>
              </a:ext>
            </a:extLst>
          </p:cNvPr>
          <p:cNvSpPr txBox="1"/>
          <p:nvPr/>
        </p:nvSpPr>
        <p:spPr>
          <a:xfrm>
            <a:off x="5019367" y="4888681"/>
            <a:ext cx="1023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</a:t>
            </a:r>
          </a:p>
          <a:p>
            <a:r>
              <a:rPr lang="en-US" sz="1800" dirty="0" err="1">
                <a:latin typeface="Calibri" pitchFamily="34" charset="0"/>
              </a:rPr>
              <a:t>xyz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8CE7F-ACEE-C448-9575-EC8969068CAE}"/>
              </a:ext>
            </a:extLst>
          </p:cNvPr>
          <p:cNvSpPr txBox="1"/>
          <p:nvPr/>
        </p:nvSpPr>
        <p:spPr>
          <a:xfrm>
            <a:off x="6563336" y="4888680"/>
            <a:ext cx="1023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</a:t>
            </a:r>
          </a:p>
          <a:p>
            <a:r>
              <a:rPr lang="en-US" sz="1800" dirty="0" err="1">
                <a:latin typeface="Calibri" pitchFamily="34" charset="0"/>
              </a:rPr>
              <a:t>yxz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F51CA-BA87-FD43-8103-3A0AB0AEC3AF}"/>
              </a:ext>
            </a:extLst>
          </p:cNvPr>
          <p:cNvSpPr txBox="1"/>
          <p:nvPr/>
        </p:nvSpPr>
        <p:spPr>
          <a:xfrm>
            <a:off x="5334000" y="5657671"/>
            <a:ext cx="2432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 pairs: </a:t>
            </a:r>
          </a:p>
          <a:p>
            <a:r>
              <a:rPr lang="en-US" sz="1800" dirty="0">
                <a:latin typeface="Calibri" pitchFamily="34" charset="0"/>
              </a:rPr>
              <a:t>{</a:t>
            </a:r>
            <a:r>
              <a:rPr lang="en-US" sz="1800" dirty="0" err="1">
                <a:latin typeface="Calibri" pitchFamily="34" charset="0"/>
              </a:rPr>
              <a:t>x,y</a:t>
            </a:r>
            <a:r>
              <a:rPr lang="en-US" sz="1800" dirty="0">
                <a:latin typeface="Calibri" pitchFamily="34" charset="0"/>
              </a:rPr>
              <a:t>}: not in same order</a:t>
            </a:r>
          </a:p>
          <a:p>
            <a:r>
              <a:rPr lang="en-US" sz="1800" dirty="0">
                <a:latin typeface="Calibri" pitchFamily="34" charset="0"/>
              </a:rPr>
              <a:t>{</a:t>
            </a:r>
            <a:r>
              <a:rPr lang="en-US" sz="1800" dirty="0" err="1">
                <a:latin typeface="Calibri" pitchFamily="34" charset="0"/>
              </a:rPr>
              <a:t>x,z</a:t>
            </a:r>
            <a:r>
              <a:rPr lang="en-US" sz="1800" dirty="0">
                <a:latin typeface="Calibri" pitchFamily="34" charset="0"/>
              </a:rPr>
              <a:t>}: in same order</a:t>
            </a:r>
          </a:p>
          <a:p>
            <a:r>
              <a:rPr lang="en-US" sz="1800" dirty="0">
                <a:latin typeface="Calibri" pitchFamily="34" charset="0"/>
              </a:rPr>
              <a:t>{</a:t>
            </a:r>
            <a:r>
              <a:rPr lang="en-US" sz="1800" dirty="0" err="1">
                <a:latin typeface="Calibri" pitchFamily="34" charset="0"/>
              </a:rPr>
              <a:t>y,z</a:t>
            </a:r>
            <a:r>
              <a:rPr lang="en-US" sz="1800">
                <a:latin typeface="Calibri" pitchFamily="34" charset="0"/>
              </a:rPr>
              <a:t>}: in </a:t>
            </a:r>
            <a:r>
              <a:rPr lang="en-US" sz="1800" dirty="0">
                <a:latin typeface="Calibri" pitchFamily="34" charset="0"/>
              </a:rPr>
              <a:t>same order</a:t>
            </a:r>
          </a:p>
        </p:txBody>
      </p:sp>
    </p:spTree>
    <p:extLst>
      <p:ext uri="{BB962C8B-B14F-4D97-AF65-F5344CB8AC3E}">
        <p14:creationId xmlns:p14="http://schemas.microsoft.com/office/powerpoint/2010/main" val="407839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prevention: Lock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5184962"/>
            <a:ext cx="8692460" cy="16730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If multiple locks are used, threads should </a:t>
            </a:r>
            <a:r>
              <a:rPr lang="en-US" u="sng" dirty="0">
                <a:solidFill>
                  <a:srgbClr val="FF0000"/>
                </a:solidFill>
              </a:rPr>
              <a:t>acquire them in the same order</a:t>
            </a:r>
          </a:p>
          <a:p>
            <a:r>
              <a:rPr lang="en-US" dirty="0"/>
              <a:t>Order in which locks released does not matter much</a:t>
            </a:r>
          </a:p>
          <a:p>
            <a:pPr lvl="1"/>
            <a:r>
              <a:rPr lang="en-US" dirty="0"/>
              <a:t>(Threads are potentially blocked only when acquiring locks)</a:t>
            </a:r>
          </a:p>
          <a:p>
            <a:pPr lvl="1"/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1841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" y="1237979"/>
            <a:ext cx="2362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1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30;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V(x);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51897" y="1239859"/>
            <a:ext cx="184390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2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P(y);  ***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P(x);  ***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30;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V(y);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724400" y="1197678"/>
            <a:ext cx="0" cy="3865541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600" y="1197678"/>
            <a:ext cx="2362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1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30;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V(x);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027159" y="1197678"/>
            <a:ext cx="184390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2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P(x);  ***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P(y);  ***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30;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V(y);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028" y="1953240"/>
            <a:ext cx="658372" cy="6583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702" y="1785526"/>
            <a:ext cx="659323" cy="6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72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677492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665980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vs. Parallelism (FYI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3" y="1197678"/>
            <a:ext cx="7896225" cy="1000125"/>
          </a:xfrm>
        </p:spPr>
        <p:txBody>
          <a:bodyPr/>
          <a:lstStyle/>
          <a:p>
            <a:r>
              <a:rPr lang="en-US" dirty="0"/>
              <a:t>What’s the difference?</a:t>
            </a:r>
          </a:p>
          <a:p>
            <a:pPr lvl="1"/>
            <a:r>
              <a:rPr lang="en-US" dirty="0"/>
              <a:t>(similar concept but slightly different application)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6" y="4572000"/>
            <a:ext cx="1018954" cy="1100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791199"/>
            <a:ext cx="906130" cy="1145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7563"/>
            <a:ext cx="1346200" cy="1180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72" y="3249390"/>
            <a:ext cx="1259144" cy="1029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9600" y="3372067"/>
            <a:ext cx="1242035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2237675"/>
            <a:ext cx="1905000" cy="738664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T1: while(</a:t>
            </a:r>
            <a:r>
              <a:rPr lang="en-US" sz="1400" kern="0" dirty="0" err="1">
                <a:solidFill>
                  <a:srgbClr val="000000"/>
                </a:solidFill>
                <a:latin typeface="Monaco"/>
                <a:cs typeface="Monaco"/>
              </a:rPr>
              <a:t>cpuTasks</a:t>
            </a: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 </a:t>
            </a:r>
            <a:r>
              <a:rPr kumimoji="0" lang="en-US" sz="14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doCompute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1981200"/>
            <a:ext cx="2918126" cy="1477328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Another good answer: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https://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www.quora.com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/What-is-the-difference-between-concurrency-and-parallelism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3112044"/>
            <a:ext cx="1905000" cy="738664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T2: while(</a:t>
            </a:r>
            <a:r>
              <a:rPr lang="en-US" sz="1400" kern="0" dirty="0" err="1">
                <a:solidFill>
                  <a:srgbClr val="000000"/>
                </a:solidFill>
                <a:latin typeface="Monaco"/>
                <a:cs typeface="Monaco"/>
              </a:rPr>
              <a:t>ioTasks</a:t>
            </a: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 </a:t>
            </a:r>
            <a:r>
              <a:rPr kumimoji="0" lang="en-US" sz="14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doSomeIO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3085" y="4718145"/>
            <a:ext cx="2286000" cy="1169551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w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hile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dirtyClothes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)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baseline="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kern="0" baseline="0" dirty="0" err="1">
                <a:solidFill>
                  <a:srgbClr val="000000"/>
                </a:solidFill>
                <a:latin typeface="Monaco"/>
                <a:cs typeface="Monaco"/>
              </a:rPr>
              <a:t>doWash</a:t>
            </a:r>
            <a:r>
              <a:rPr lang="en-US" sz="1400" kern="0" baseline="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400" kern="0" dirty="0" err="1">
                <a:solidFill>
                  <a:srgbClr val="000000"/>
                </a:solidFill>
                <a:latin typeface="Monaco"/>
                <a:cs typeface="Monaco"/>
              </a:rPr>
              <a:t>doDry</a:t>
            </a: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  <a:endParaRPr lang="en-US" sz="1400" kern="0" baseline="0" dirty="0">
              <a:solidFill>
                <a:srgbClr val="000000"/>
              </a:solidFill>
              <a:latin typeface="Monaco"/>
              <a:cs typeface="Monac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// slow!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6432" y="4502702"/>
            <a:ext cx="2053368" cy="523220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T1: while(dirty…)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 </a:t>
            </a:r>
            <a:r>
              <a:rPr kumimoji="0" lang="en-US" sz="14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doWash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3578" y="5302921"/>
            <a:ext cx="1905000" cy="523220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T2: while(wet…)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 </a:t>
            </a:r>
            <a:r>
              <a:rPr kumimoji="0" lang="en-US" sz="14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doDry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249" y="4151292"/>
            <a:ext cx="524968" cy="5668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04" y="4718145"/>
            <a:ext cx="461187" cy="582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23" y="4151292"/>
            <a:ext cx="524968" cy="5668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85" y="4151292"/>
            <a:ext cx="524968" cy="5668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85" y="4730515"/>
            <a:ext cx="461187" cy="5828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253" y="4752595"/>
            <a:ext cx="461187" cy="582850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5876841" y="6254670"/>
            <a:ext cx="2544685" cy="608137"/>
          </a:xfrm>
          <a:prstGeom prst="wedgeRoundRectCallout">
            <a:avLst>
              <a:gd name="adj1" fmla="val -6250"/>
              <a:gd name="adj2" fmla="val -14991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Concurrent!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110134" y="5410200"/>
            <a:ext cx="2652866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62800" y="5269468"/>
            <a:ext cx="60068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3085" y="2284610"/>
            <a:ext cx="1905000" cy="1600438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w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hile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(tasks)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baseline="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kern="0" baseline="0" dirty="0" err="1">
                <a:solidFill>
                  <a:srgbClr val="000000"/>
                </a:solidFill>
                <a:latin typeface="Monaco"/>
                <a:cs typeface="Monaco"/>
              </a:rPr>
              <a:t>doCompute</a:t>
            </a:r>
            <a:r>
              <a:rPr lang="en-US" sz="1400" kern="0" baseline="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400" kern="0" dirty="0" err="1">
                <a:solidFill>
                  <a:srgbClr val="000000"/>
                </a:solidFill>
                <a:latin typeface="Monaco"/>
                <a:cs typeface="Monaco"/>
              </a:rPr>
              <a:t>doSomeIO</a:t>
            </a: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();</a:t>
            </a:r>
            <a:endParaRPr lang="en-US" sz="1400" kern="0" baseline="0" dirty="0">
              <a:solidFill>
                <a:srgbClr val="000000"/>
              </a:solidFill>
              <a:latin typeface="Monaco"/>
              <a:cs typeface="Monac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// bad!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// sequential/serialized!!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086600" y="3920128"/>
            <a:ext cx="0" cy="187107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vs. Parallelism (FYI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3" y="1197678"/>
            <a:ext cx="7896225" cy="1000125"/>
          </a:xfrm>
        </p:spPr>
        <p:txBody>
          <a:bodyPr/>
          <a:lstStyle/>
          <a:p>
            <a:r>
              <a:rPr lang="en-US" dirty="0"/>
              <a:t>Parallelism</a:t>
            </a:r>
          </a:p>
          <a:p>
            <a:pPr lvl="1"/>
            <a:r>
              <a:rPr lang="en-US" dirty="0"/>
              <a:t>(you have multiple resources of the </a:t>
            </a:r>
            <a:r>
              <a:rPr lang="en-US" b="1" dirty="0"/>
              <a:t>same 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 3 washers, 3 </a:t>
            </a:r>
            <a:r>
              <a:rPr lang="en-US" dirty="0" err="1"/>
              <a:t>dyrers</a:t>
            </a:r>
            <a:endParaRPr lang="en-US" dirty="0"/>
          </a:p>
          <a:p>
            <a:pPr lvl="1"/>
            <a:r>
              <a:rPr lang="en-US" dirty="0"/>
              <a:t>Break big load/job to smaller tasks</a:t>
            </a:r>
          </a:p>
          <a:p>
            <a:r>
              <a:rPr lang="en-US" dirty="0"/>
              <a:t>At a single point in time:</a:t>
            </a:r>
          </a:p>
          <a:p>
            <a:pPr lvl="1"/>
            <a:r>
              <a:rPr lang="en-US" dirty="0"/>
              <a:t>Can run parallel tasks of the same type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397" y="4260300"/>
            <a:ext cx="3124200" cy="523220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T1 / T2 / T3: while(dirty…)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 </a:t>
            </a:r>
            <a:r>
              <a:rPr kumimoji="0" lang="en-US" sz="14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doWash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6019" y="5024579"/>
            <a:ext cx="3089578" cy="523220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T3 / T4 / T6: while(wet…)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 </a:t>
            </a:r>
            <a:r>
              <a:rPr kumimoji="0" lang="en-US" sz="14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doDry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97" y="4107900"/>
            <a:ext cx="705696" cy="76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97" y="5022300"/>
            <a:ext cx="629496" cy="795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73" y="4107900"/>
            <a:ext cx="707023" cy="763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196" y="4107900"/>
            <a:ext cx="707023" cy="763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97" y="5011102"/>
            <a:ext cx="609599" cy="770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97" y="5024579"/>
            <a:ext cx="630822" cy="797235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6841396" y="4381407"/>
            <a:ext cx="1981199" cy="608137"/>
          </a:xfrm>
          <a:prstGeom prst="wedgeRoundRectCallout">
            <a:avLst>
              <a:gd name="adj1" fmla="val -80918"/>
              <a:gd name="adj2" fmla="val -9264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Parallel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within each job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998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899525" cy="4972050"/>
          </a:xfrm>
        </p:spPr>
        <p:txBody>
          <a:bodyPr/>
          <a:lstStyle/>
          <a:p>
            <a:r>
              <a:rPr lang="en-US" dirty="0"/>
              <a:t>Users: </a:t>
            </a: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, faster, faster!</a:t>
            </a:r>
          </a:p>
          <a:p>
            <a:r>
              <a:rPr lang="en-US" dirty="0"/>
              <a:t>Old days: </a:t>
            </a:r>
            <a:r>
              <a:rPr lang="en-US" dirty="0">
                <a:solidFill>
                  <a:srgbClr val="FF0000"/>
                </a:solidFill>
              </a:rPr>
              <a:t>single threaded </a:t>
            </a:r>
            <a:r>
              <a:rPr lang="en-US" dirty="0"/>
              <a:t>program (slow)</a:t>
            </a:r>
          </a:p>
          <a:p>
            <a:r>
              <a:rPr lang="en-US" dirty="0">
                <a:solidFill>
                  <a:srgbClr val="FF0000"/>
                </a:solidFill>
              </a:rPr>
              <a:t>Parallelism</a:t>
            </a:r>
            <a:r>
              <a:rPr lang="en-US" dirty="0"/>
              <a:t> (multi-processors) and </a:t>
            </a:r>
            <a:r>
              <a:rPr lang="en-US" dirty="0">
                <a:solidFill>
                  <a:srgbClr val="FF0000"/>
                </a:solidFill>
              </a:rPr>
              <a:t>concurrency</a:t>
            </a:r>
            <a:r>
              <a:rPr lang="en-US" dirty="0"/>
              <a:t> (overlapping I/</a:t>
            </a:r>
            <a:r>
              <a:rPr lang="en-US" dirty="0" err="1"/>
              <a:t>Os</a:t>
            </a:r>
            <a:r>
              <a:rPr lang="en-US" dirty="0"/>
              <a:t>)</a:t>
            </a:r>
          </a:p>
          <a:p>
            <a:r>
              <a:rPr lang="en-US" dirty="0"/>
              <a:t>Process is too heavyweight, </a:t>
            </a:r>
            <a:r>
              <a:rPr lang="en-US" dirty="0">
                <a:solidFill>
                  <a:srgbClr val="FF0000"/>
                </a:solidFill>
              </a:rPr>
              <a:t>threads</a:t>
            </a:r>
            <a:r>
              <a:rPr lang="en-US" dirty="0"/>
              <a:t> was invented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Shared</a:t>
            </a:r>
            <a:r>
              <a:rPr lang="en-US" dirty="0"/>
              <a:t> data + read/write conflicts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data races / race condition</a:t>
            </a: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Locks</a:t>
            </a:r>
            <a:r>
              <a:rPr lang="en-US" b="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>
                <a:sym typeface="Wingdings"/>
              </a:rPr>
              <a:t>(atomicity, mutual exclusion, ..)</a:t>
            </a:r>
          </a:p>
          <a:p>
            <a:r>
              <a:rPr lang="en-US" dirty="0">
                <a:sym typeface="Wingdings"/>
              </a:rPr>
              <a:t>If get bad performance, must make independent “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embarrassingly parallel</a:t>
            </a:r>
            <a:r>
              <a:rPr lang="en-US" dirty="0">
                <a:sym typeface="Wingdings"/>
              </a:rPr>
              <a:t>” subtasks, don’t synchronize/lock too often</a:t>
            </a:r>
          </a:p>
          <a:p>
            <a:r>
              <a:rPr lang="en-US" dirty="0">
                <a:sym typeface="Wingdings"/>
              </a:rPr>
              <a:t>Wrong ordering of locks 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deadlock</a:t>
            </a:r>
          </a:p>
          <a:p>
            <a:r>
              <a:rPr lang="en-US" dirty="0"/>
              <a:t>Use locks in order</a:t>
            </a:r>
          </a:p>
          <a:p>
            <a:r>
              <a:rPr lang="en-US" dirty="0"/>
              <a:t>Tough life!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3041" y="-587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 rot="10800000">
            <a:off x="7467600" y="3352800"/>
            <a:ext cx="27710" cy="1371600"/>
          </a:xfrm>
          <a:prstGeom prst="curvedConnector3">
            <a:avLst>
              <a:gd name="adj1" fmla="val -2968585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43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518525" cy="5267325"/>
          </a:xfrm>
        </p:spPr>
        <p:txBody>
          <a:bodyPr>
            <a:normAutofit/>
          </a:bodyPr>
          <a:lstStyle/>
          <a:p>
            <a:r>
              <a:rPr lang="en-US" dirty="0"/>
              <a:t>Exam (Friday, check website and Piazza)</a:t>
            </a:r>
            <a:endParaRPr lang="en-US" dirty="0">
              <a:hlinkClick r:id="rId2"/>
            </a:endParaRPr>
          </a:p>
          <a:p>
            <a:r>
              <a:rPr lang="en-US" dirty="0"/>
              <a:t>Office hours</a:t>
            </a:r>
          </a:p>
          <a:p>
            <a:pPr lvl="1"/>
            <a:r>
              <a:rPr lang="en-US"/>
              <a:t>Thursday (May 28</a:t>
            </a:r>
            <a:r>
              <a:rPr lang="en-US" baseline="30000"/>
              <a:t>th</a:t>
            </a:r>
            <a:r>
              <a:rPr lang="en-US"/>
              <a:t>)</a:t>
            </a:r>
            <a:endParaRPr lang="en-US" dirty="0"/>
          </a:p>
          <a:p>
            <a:pPr lvl="1"/>
            <a:r>
              <a:rPr lang="en-US" i="1" dirty="0"/>
              <a:t>Check Piazza (and Google sheet) for office hours</a:t>
            </a:r>
          </a:p>
          <a:p>
            <a:pPr lvl="1"/>
            <a:r>
              <a:rPr lang="en-US" dirty="0"/>
              <a:t>Come prepared w/ specific questions (</a:t>
            </a:r>
            <a:r>
              <a:rPr lang="en-US" dirty="0" err="1"/>
              <a:t>Lec</a:t>
            </a:r>
            <a:r>
              <a:rPr lang="en-US" dirty="0"/>
              <a:t> #X, Tag #Y, Slide #Z)</a:t>
            </a:r>
          </a:p>
          <a:p>
            <a:r>
              <a:rPr lang="en-US" dirty="0"/>
              <a:t>How to prepare?</a:t>
            </a:r>
          </a:p>
          <a:p>
            <a:pPr lvl="1"/>
            <a:r>
              <a:rPr lang="en-US" dirty="0"/>
              <a:t>Slides, slides, slides</a:t>
            </a:r>
          </a:p>
          <a:p>
            <a:pPr lvl="1"/>
            <a:r>
              <a:rPr lang="en-US" dirty="0"/>
              <a:t>Do examples in slides</a:t>
            </a:r>
          </a:p>
          <a:p>
            <a:pPr lvl="1"/>
            <a:r>
              <a:rPr lang="en-US" dirty="0"/>
              <a:t>Understanding != Correctness/Precision</a:t>
            </a:r>
          </a:p>
          <a:p>
            <a:pPr lvl="2"/>
            <a:r>
              <a:rPr lang="en-US" dirty="0"/>
              <a:t>Students: “I thought I understand”</a:t>
            </a:r>
          </a:p>
          <a:p>
            <a:pPr lvl="2"/>
            <a:r>
              <a:rPr lang="en-US" dirty="0"/>
              <a:t>E.g. order of concurrent </a:t>
            </a:r>
            <a:r>
              <a:rPr lang="en-US" dirty="0" err="1"/>
              <a:t>printf</a:t>
            </a:r>
            <a:r>
              <a:rPr lang="en-US" dirty="0"/>
              <a:t>()? content of file? </a:t>
            </a:r>
            <a:r>
              <a:rPr lang="en-US" dirty="0">
                <a:sym typeface="Wingdings"/>
              </a:rPr>
              <a:t> Need precision</a:t>
            </a:r>
          </a:p>
          <a:p>
            <a:pPr lvl="1"/>
            <a:r>
              <a:rPr lang="en-US" dirty="0">
                <a:sym typeface="Wingdings"/>
              </a:rPr>
              <a:t>Draw, draw, draw</a:t>
            </a:r>
          </a:p>
          <a:p>
            <a:pPr lvl="2"/>
            <a:r>
              <a:rPr lang="en-US" dirty="0">
                <a:sym typeface="Wingdings"/>
              </a:rPr>
              <a:t>Address space, file descriptors, time diagram (concurrent executions)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2330588"/>
          </a:xfrm>
        </p:spPr>
        <p:txBody>
          <a:bodyPr/>
          <a:lstStyle/>
          <a:p>
            <a:r>
              <a:rPr lang="en-US" dirty="0"/>
              <a:t>That’s it !!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Hope you enjoyed </a:t>
            </a:r>
            <a:r>
              <a:rPr lang="en-US"/>
              <a:t>this class!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6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3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23129"/>
            <a:ext cx="8191164" cy="276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	lock(L);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      // critical section</a:t>
            </a:r>
            <a:endParaRPr lang="en-US" sz="1800" b="1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	unlock(L);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	P(semaphore);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	// critical section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	V(semaphore);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Monaco"/>
                <a:cs typeface="Monaco"/>
              </a:rPr>
              <a:t>(semaphore was the origin of lock)</a:t>
            </a:r>
          </a:p>
        </p:txBody>
      </p:sp>
    </p:spTree>
    <p:extLst>
      <p:ext uri="{BB962C8B-B14F-4D97-AF65-F5344CB8AC3E}">
        <p14:creationId xmlns:p14="http://schemas.microsoft.com/office/powerpoint/2010/main" val="117296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643518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406009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23825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152400" y="1143000"/>
            <a:ext cx="4419600" cy="5257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0; </a:t>
            </a:r>
            <a:endParaRPr lang="en-US" sz="1600" dirty="0">
              <a:solidFill>
                <a:srgbClr val="9D3E40"/>
              </a:solidFill>
              <a:latin typeface="Courier New" pitchFamily="49" charset="0"/>
            </a:endParaRP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main(int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 **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niters = atoi(argv[1]);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tid1, tid2;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Pthread_create(&amp;tid1, NULL,          </a:t>
            </a:r>
          </a:p>
          <a:p>
            <a:r>
              <a:rPr lang="en-US" sz="1600" dirty="0">
                <a:latin typeface="Courier New" pitchFamily="49" charset="0"/>
              </a:rPr>
              <a:t>                 thread, &amp;niters);</a:t>
            </a:r>
          </a:p>
          <a:p>
            <a:r>
              <a:rPr lang="en-US" sz="1600" dirty="0">
                <a:latin typeface="Courier New" pitchFamily="49" charset="0"/>
              </a:rPr>
              <a:t>  Pthread_create(&amp;tid2, NULL, </a:t>
            </a:r>
          </a:p>
          <a:p>
            <a:r>
              <a:rPr lang="en-US" sz="1600" dirty="0">
                <a:latin typeface="Courier New" pitchFamily="49" charset="0"/>
              </a:rPr>
              <a:t>                 thread, &amp;niters);</a:t>
            </a:r>
          </a:p>
          <a:p>
            <a:r>
              <a:rPr lang="en-US" sz="1600" dirty="0">
                <a:latin typeface="Courier New" pitchFamily="49" charset="0"/>
              </a:rPr>
              <a:t>  Pthread_join(tid1, NULL);</a:t>
            </a:r>
          </a:p>
          <a:p>
            <a:r>
              <a:rPr lang="en-US" sz="1600" dirty="0">
                <a:latin typeface="Courier New" pitchFamily="49" charset="0"/>
              </a:rPr>
              <a:t>  Pthread_join(tid2, NULL);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/* Check result */</a:t>
            </a:r>
          </a:p>
          <a:p>
            <a:r>
              <a:rPr lang="en-US" sz="1600" dirty="0">
                <a:latin typeface="Courier New" pitchFamily="49" charset="0"/>
              </a:rPr>
              <a:t>  if (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 != (2 * niters))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printf("BOOM</a:t>
            </a:r>
            <a:r>
              <a:rPr lang="en-US" sz="1600" dirty="0">
                <a:latin typeface="Courier New" pitchFamily="49" charset="0"/>
              </a:rPr>
              <a:t>!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”,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else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printf("OK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exit(0);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800600" y="1143000"/>
            <a:ext cx="4371109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*thread(void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niters = *((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semaphores?</a:t>
            </a:r>
          </a:p>
        </p:txBody>
      </p:sp>
    </p:spTree>
    <p:extLst>
      <p:ext uri="{BB962C8B-B14F-4D97-AF65-F5344CB8AC3E}">
        <p14:creationId xmlns:p14="http://schemas.microsoft.com/office/powerpoint/2010/main" val="2430678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Proper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= 0;    </a:t>
            </a:r>
            <a:r>
              <a:rPr lang="en-US" sz="1800" dirty="0">
                <a:solidFill>
                  <a:srgbClr val="990000"/>
                </a:solidFill>
                <a:latin typeface="Courier New" pitchFamily="49" charset="0"/>
              </a:rPr>
              <a:t>/* Counter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mutex;             </a:t>
            </a:r>
            <a:r>
              <a:rPr lang="en-US" sz="1800" dirty="0">
                <a:solidFill>
                  <a:srgbClr val="990000"/>
                </a:solidFill>
                <a:latin typeface="Courier New" pitchFamily="49" charset="0"/>
              </a:rPr>
              <a:t>/* Semaphore that protects </a:t>
            </a:r>
            <a:r>
              <a:rPr lang="en-US" sz="1800" dirty="0" err="1">
                <a:solidFill>
                  <a:srgbClr val="990000"/>
                </a:solidFill>
                <a:latin typeface="Courier New" pitchFamily="49" charset="0"/>
              </a:rPr>
              <a:t>cnt</a:t>
            </a:r>
            <a:r>
              <a:rPr lang="en-US" sz="18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  <a:endParaRPr lang="en-US" sz="18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sem_init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(&amp;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, 0, 1);  </a:t>
            </a:r>
            <a:r>
              <a:rPr lang="en-US" sz="1800" dirty="0">
                <a:solidFill>
                  <a:srgbClr val="990000"/>
                </a:solidFill>
                <a:latin typeface="Courier New" pitchFamily="49" charset="0"/>
              </a:rPr>
              <a:t>/* mutex = 1 */</a:t>
            </a:r>
          </a:p>
          <a:p>
            <a:endParaRPr lang="en-US" sz="1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P</a:t>
            </a:r>
            <a:r>
              <a:rPr lang="en-US" kern="0" dirty="0">
                <a:latin typeface="Calibri" pitchFamily="34" charset="0"/>
              </a:rPr>
              <a:t> and </a:t>
            </a:r>
            <a:r>
              <a:rPr lang="en-US" i="1" kern="0" dirty="0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774427" cy="13996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latin typeface="Courier New" pitchFamily="49" charset="0"/>
              </a:rPr>
              <a:t>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niters;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  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P(&amp;mutex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  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V(&amp;mutex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}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289354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018" y="5484752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Advantages? Safe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correct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baseline="0" dirty="0">
                <a:latin typeface="Calibri" pitchFamily="34" charset="0"/>
              </a:rPr>
              <a:t>Disadvantages?</a:t>
            </a:r>
            <a:r>
              <a:rPr lang="en-US" kern="0" dirty="0">
                <a:latin typeface="Calibri" pitchFamily="34" charset="0"/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Remember try your best to create independent subtasks</a:t>
            </a:r>
          </a:p>
        </p:txBody>
      </p:sp>
    </p:spTree>
    <p:extLst>
      <p:ext uri="{BB962C8B-B14F-4D97-AF65-F5344CB8AC3E}">
        <p14:creationId xmlns:p14="http://schemas.microsoft.com/office/powerpoint/2010/main" val="8113197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323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7" name="Text Box 110"/>
          <p:cNvSpPr txBox="1">
            <a:spLocks noChangeAspect="1" noChangeArrowheads="1"/>
          </p:cNvSpPr>
          <p:nvPr/>
        </p:nvSpPr>
        <p:spPr bwMode="auto">
          <a:xfrm>
            <a:off x="204311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8" name="Text Box 111"/>
          <p:cNvSpPr txBox="1">
            <a:spLocks noChangeAspect="1" noChangeArrowheads="1"/>
          </p:cNvSpPr>
          <p:nvPr/>
        </p:nvSpPr>
        <p:spPr bwMode="auto">
          <a:xfrm>
            <a:off x="2625726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9" name="Text Box 112"/>
          <p:cNvSpPr txBox="1">
            <a:spLocks noChangeAspect="1" noChangeArrowheads="1"/>
          </p:cNvSpPr>
          <p:nvPr/>
        </p:nvSpPr>
        <p:spPr bwMode="auto">
          <a:xfrm>
            <a:off x="324326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0" name="Text Box 113"/>
          <p:cNvSpPr txBox="1">
            <a:spLocks noChangeAspect="1" noChangeArrowheads="1"/>
          </p:cNvSpPr>
          <p:nvPr/>
        </p:nvSpPr>
        <p:spPr bwMode="auto">
          <a:xfrm>
            <a:off x="3560763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5" name="Text Box 118"/>
          <p:cNvSpPr txBox="1">
            <a:spLocks noChangeAspect="1" noChangeArrowheads="1"/>
          </p:cNvSpPr>
          <p:nvPr/>
        </p:nvSpPr>
        <p:spPr bwMode="auto">
          <a:xfrm>
            <a:off x="204311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6" name="Text Box 119"/>
          <p:cNvSpPr txBox="1">
            <a:spLocks noChangeAspect="1" noChangeArrowheads="1"/>
          </p:cNvSpPr>
          <p:nvPr/>
        </p:nvSpPr>
        <p:spPr bwMode="auto">
          <a:xfrm>
            <a:off x="2625725" y="396240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7" name="Text Box 120"/>
          <p:cNvSpPr txBox="1">
            <a:spLocks noChangeAspect="1" noChangeArrowheads="1"/>
          </p:cNvSpPr>
          <p:nvPr/>
        </p:nvSpPr>
        <p:spPr bwMode="auto">
          <a:xfrm>
            <a:off x="32432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8" name="Text Box 121"/>
          <p:cNvSpPr txBox="1">
            <a:spLocks noChangeAspect="1" noChangeArrowheads="1"/>
          </p:cNvSpPr>
          <p:nvPr/>
        </p:nvSpPr>
        <p:spPr bwMode="auto">
          <a:xfrm>
            <a:off x="35607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3" name="Text Box 126"/>
          <p:cNvSpPr txBox="1">
            <a:spLocks noChangeAspect="1" noChangeArrowheads="1"/>
          </p:cNvSpPr>
          <p:nvPr/>
        </p:nvSpPr>
        <p:spPr bwMode="auto">
          <a:xfrm>
            <a:off x="204311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4" name="Text Box 127"/>
          <p:cNvSpPr txBox="1">
            <a:spLocks noChangeAspect="1" noChangeArrowheads="1"/>
          </p:cNvSpPr>
          <p:nvPr/>
        </p:nvSpPr>
        <p:spPr bwMode="auto">
          <a:xfrm>
            <a:off x="2625725" y="337185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5" name="Text Box 128"/>
          <p:cNvSpPr txBox="1">
            <a:spLocks noChangeAspect="1" noChangeArrowheads="1"/>
          </p:cNvSpPr>
          <p:nvPr/>
        </p:nvSpPr>
        <p:spPr bwMode="auto">
          <a:xfrm>
            <a:off x="32432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6" name="Text Box 129"/>
          <p:cNvSpPr txBox="1">
            <a:spLocks noChangeAspect="1" noChangeArrowheads="1"/>
          </p:cNvSpPr>
          <p:nvPr/>
        </p:nvSpPr>
        <p:spPr bwMode="auto">
          <a:xfrm>
            <a:off x="35607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1" name="Text Box 134"/>
          <p:cNvSpPr txBox="1">
            <a:spLocks noChangeAspect="1" noChangeArrowheads="1"/>
          </p:cNvSpPr>
          <p:nvPr/>
        </p:nvSpPr>
        <p:spPr bwMode="auto">
          <a:xfrm>
            <a:off x="204311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2" name="Text Box 135"/>
          <p:cNvSpPr txBox="1">
            <a:spLocks noChangeAspect="1" noChangeArrowheads="1"/>
          </p:cNvSpPr>
          <p:nvPr/>
        </p:nvSpPr>
        <p:spPr bwMode="auto">
          <a:xfrm>
            <a:off x="2625726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3" name="Text Box 136"/>
          <p:cNvSpPr txBox="1">
            <a:spLocks noChangeAspect="1" noChangeArrowheads="1"/>
          </p:cNvSpPr>
          <p:nvPr/>
        </p:nvSpPr>
        <p:spPr bwMode="auto">
          <a:xfrm>
            <a:off x="3243262" y="2932113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4" name="Text Box 137"/>
          <p:cNvSpPr txBox="1">
            <a:spLocks noChangeAspect="1" noChangeArrowheads="1"/>
          </p:cNvSpPr>
          <p:nvPr/>
        </p:nvSpPr>
        <p:spPr bwMode="auto">
          <a:xfrm>
            <a:off x="356076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96713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variables).</a:t>
            </a:r>
          </a:p>
          <a:p>
            <a:pPr lvl="1"/>
            <a:r>
              <a:rPr lang="en-US" dirty="0"/>
              <a:t>Surround corresponding critical sections with </a:t>
            </a:r>
            <a:r>
              <a:rPr lang="en-US" i="1" dirty="0" err="1"/>
              <a:t>P(mutex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</a:t>
            </a:r>
            <a:r>
              <a:rPr lang="en-US" i="1" dirty="0" err="1"/>
              <a:t>V(mutex</a:t>
            </a:r>
            <a:r>
              <a:rPr lang="en-US" i="1" dirty="0"/>
              <a:t>)</a:t>
            </a:r>
            <a:r>
              <a:rPr lang="en-US" dirty="0"/>
              <a:t> operations.</a:t>
            </a:r>
          </a:p>
          <a:p>
            <a:pPr lvl="1"/>
            <a:endParaRPr lang="en-US" dirty="0"/>
          </a:p>
          <a:p>
            <a:r>
              <a:rPr lang="en-US" dirty="0"/>
              <a:t>Terminology: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Binary semaphore</a:t>
            </a:r>
            <a:r>
              <a:rPr lang="en-US" dirty="0"/>
              <a:t>: semaphore whose value is always 0 or 1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Mutex: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binary semaphore used for mutual exclusion</a:t>
            </a:r>
          </a:p>
          <a:p>
            <a:pPr lvl="2"/>
            <a:r>
              <a:rPr lang="en-US" dirty="0"/>
              <a:t>P operation: </a:t>
            </a:r>
            <a:r>
              <a:rPr lang="en-US" dirty="0">
                <a:solidFill>
                  <a:srgbClr val="FF0000"/>
                </a:solidFill>
              </a:rPr>
              <a:t>“locking” </a:t>
            </a:r>
            <a:r>
              <a:rPr lang="en-US" dirty="0"/>
              <a:t>the mutex</a:t>
            </a:r>
          </a:p>
          <a:p>
            <a:pPr lvl="2"/>
            <a:r>
              <a:rPr lang="en-US" dirty="0"/>
              <a:t>V operation: </a:t>
            </a:r>
            <a:r>
              <a:rPr lang="en-US" dirty="0">
                <a:solidFill>
                  <a:srgbClr val="FF0000"/>
                </a:solidFill>
              </a:rPr>
              <a:t>“unlocking”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“releasing” </a:t>
            </a:r>
            <a:r>
              <a:rPr lang="en-US" dirty="0"/>
              <a:t>the mutex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“Holding” </a:t>
            </a:r>
            <a:r>
              <a:rPr lang="en-US" dirty="0"/>
              <a:t>a mutex: locked and not yet unlocked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Counting semaphore</a:t>
            </a:r>
            <a:r>
              <a:rPr lang="en-US" dirty="0"/>
              <a:t>: used as a counter for set of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98334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deadlock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315604"/>
            <a:ext cx="8692460" cy="218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Vertices:</a:t>
            </a:r>
          </a:p>
          <a:p>
            <a:pPr lvl="1"/>
            <a:r>
              <a:rPr lang="en-US" dirty="0"/>
              <a:t>Threads in system</a:t>
            </a:r>
          </a:p>
          <a:p>
            <a:pPr lvl="1"/>
            <a:r>
              <a:rPr lang="en-US" dirty="0"/>
              <a:t>Resources (locks)</a:t>
            </a:r>
          </a:p>
          <a:p>
            <a:r>
              <a:rPr lang="en-US" dirty="0"/>
              <a:t>Edges: </a:t>
            </a:r>
          </a:p>
          <a:p>
            <a:pPr lvl="1"/>
            <a:r>
              <a:rPr lang="en-US" dirty="0"/>
              <a:t>Indicate relationships</a:t>
            </a:r>
          </a:p>
          <a:p>
            <a:endParaRPr lang="en-US" dirty="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438400" y="3500004"/>
            <a:ext cx="441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Gill Sans"/>
                <a:cs typeface="Gill Sans"/>
              </a:rPr>
              <a:t>Resource-Allocation Graph</a:t>
            </a:r>
          </a:p>
        </p:txBody>
      </p: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2362200" y="4154054"/>
            <a:ext cx="3657600" cy="1739900"/>
            <a:chOff x="2880" y="2476"/>
            <a:chExt cx="2304" cy="1096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2880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Gill Sans"/>
                  <a:cs typeface="Gill Sans"/>
                </a:rPr>
                <a:t>T1</a:t>
              </a: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4656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Gill Sans"/>
                  <a:cs typeface="Gill Sans"/>
                </a:rPr>
                <a:t>T2</a:t>
              </a: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V="1">
              <a:off x="3360" y="2736"/>
              <a:ext cx="528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 flipV="1">
              <a:off x="3360" y="3072"/>
              <a:ext cx="624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216" y="2544"/>
              <a:ext cx="110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wants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3120" y="3264"/>
              <a:ext cx="81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held by</a:t>
              </a: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840" y="2496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840" y="3072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4320" y="3216"/>
              <a:ext cx="67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416" y="3312"/>
              <a:ext cx="57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wants</a:t>
              </a: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4320" y="2688"/>
              <a:ext cx="384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4368" y="2476"/>
              <a:ext cx="81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held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17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76325"/>
          </a:xfrm>
        </p:spPr>
        <p:txBody>
          <a:bodyPr/>
          <a:lstStyle/>
          <a:p>
            <a:r>
              <a:rPr lang="en-US" dirty="0" err="1"/>
              <a:t>sem</a:t>
            </a:r>
            <a:r>
              <a:rPr lang="en-US" dirty="0"/>
              <a:t>_* are the real functions</a:t>
            </a:r>
          </a:p>
          <a:p>
            <a:r>
              <a:rPr lang="en-US" dirty="0"/>
              <a:t>P() and V() are wrappers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819400"/>
            <a:ext cx="1828800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Last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lecture:   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lock *L;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init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(L)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lock(L)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unlock(L)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723" y="2790715"/>
            <a:ext cx="3886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Real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Usage in C: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Monaco"/>
                <a:cs typeface="Monaco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1800" dirty="0" err="1">
                <a:latin typeface="Monaco"/>
                <a:cs typeface="Monaco"/>
              </a:rPr>
              <a:t>sem_t</a:t>
            </a:r>
            <a:r>
              <a:rPr lang="en-US" sz="1800" dirty="0">
                <a:latin typeface="Monaco"/>
                <a:cs typeface="Monaco"/>
              </a:rPr>
              <a:t> *s = </a:t>
            </a:r>
            <a:r>
              <a:rPr lang="en-US" sz="1800" dirty="0" err="1">
                <a:latin typeface="Monaco"/>
                <a:cs typeface="Monaco"/>
              </a:rPr>
              <a:t>malloc</a:t>
            </a:r>
            <a:r>
              <a:rPr lang="en-US" sz="1800" dirty="0">
                <a:latin typeface="Monaco"/>
                <a:cs typeface="Monaco"/>
              </a:rPr>
              <a:t>(</a:t>
            </a:r>
            <a:r>
              <a:rPr lang="en-US" sz="1800" dirty="0" err="1">
                <a:latin typeface="Monaco"/>
                <a:cs typeface="Monaco"/>
              </a:rPr>
              <a:t>sem_t</a:t>
            </a:r>
            <a:r>
              <a:rPr lang="en-US" sz="1800" dirty="0">
                <a:latin typeface="Monaco"/>
                <a:cs typeface="Monaco"/>
              </a:rPr>
              <a:t>);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latin typeface="Monaco"/>
                <a:cs typeface="Monaco"/>
              </a:rPr>
              <a:t>sem_init</a:t>
            </a:r>
            <a:r>
              <a:rPr lang="en-US" sz="1800" dirty="0">
                <a:latin typeface="Monaco"/>
                <a:cs typeface="Monaco"/>
              </a:rPr>
              <a:t>(s, 0, value);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latin typeface="Monaco"/>
                <a:cs typeface="Monaco"/>
              </a:rPr>
              <a:t>sem_wait</a:t>
            </a:r>
            <a:r>
              <a:rPr lang="en-US" sz="1800" dirty="0">
                <a:latin typeface="Monaco"/>
                <a:cs typeface="Monaco"/>
              </a:rPr>
              <a:t>(s);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latin typeface="Monaco"/>
                <a:cs typeface="Monaco"/>
              </a:rPr>
              <a:t>sem_post</a:t>
            </a:r>
            <a:r>
              <a:rPr lang="en-US" sz="1800" dirty="0">
                <a:latin typeface="Monaco"/>
                <a:cs typeface="Monaco"/>
              </a:rPr>
              <a:t>(s)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Monaco"/>
              <a:cs typeface="Monac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2569116"/>
            <a:ext cx="1828800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This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Lecture: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(simplified)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(same)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s =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val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P(s)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V(s)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2569116"/>
            <a:ext cx="0" cy="38100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77000" y="2569116"/>
            <a:ext cx="0" cy="38100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09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E475DA15-48AA-734A-BC10-89CFA8F9021D}" type="slidenum">
              <a:rPr lang="en-US"/>
              <a:pPr/>
              <a:t>5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233294"/>
            <a:ext cx="8496300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Semaphore: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 non-negative global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integer</a:t>
            </a:r>
            <a:r>
              <a:rPr lang="en-US" dirty="0">
                <a:latin typeface="Calibri"/>
                <a:cs typeface="Calibri"/>
              </a:rPr>
              <a:t> synchronization variable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*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main() {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  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sem_init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(s, 0, 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);    // initialize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=1;</a:t>
            </a: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   // create threads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void </a:t>
            </a: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thread_functions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() {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    P(s); 	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rgbClr val="000000"/>
                </a:solidFill>
                <a:latin typeface="Monaco"/>
                <a:cs typeface="Monaco"/>
              </a:rPr>
              <a:t>    // critical section (e.g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., </a:t>
            </a: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++)</a:t>
            </a:r>
            <a:endParaRPr lang="en-US" sz="1800" b="1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    V(s);   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3646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3737830"/>
            <a:ext cx="869246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</a:t>
            </a:r>
            <a:r>
              <a:rPr lang="en-US" dirty="0" err="1"/>
              <a:t>sem_t</a:t>
            </a:r>
            <a:r>
              <a:rPr lang="en-US" dirty="0"/>
              <a:t>   s;</a:t>
            </a:r>
          </a:p>
          <a:p>
            <a:pPr lvl="1"/>
            <a:r>
              <a:rPr lang="en-US" dirty="0"/>
              <a:t>non-negative global integer synchronization variable</a:t>
            </a:r>
          </a:p>
          <a:p>
            <a:pPr lvl="1"/>
            <a:r>
              <a:rPr lang="en-US" dirty="0"/>
              <a:t>(see man pages)</a:t>
            </a:r>
          </a:p>
          <a:p>
            <a:r>
              <a:rPr lang="en-US" dirty="0" err="1">
                <a:solidFill>
                  <a:srgbClr val="FF0000"/>
                </a:solidFill>
              </a:rPr>
              <a:t>sem_init</a:t>
            </a:r>
            <a:r>
              <a:rPr lang="en-US" dirty="0">
                <a:solidFill>
                  <a:srgbClr val="FF0000"/>
                </a:solidFill>
              </a:rPr>
              <a:t>(s, </a:t>
            </a:r>
            <a:r>
              <a:rPr lang="en-US" strike="sngStrike" dirty="0" err="1">
                <a:solidFill>
                  <a:srgbClr val="FF0000"/>
                </a:solidFill>
              </a:rPr>
              <a:t>pshared</a:t>
            </a:r>
            <a:r>
              <a:rPr lang="en-US" dirty="0">
                <a:solidFill>
                  <a:srgbClr val="FF0000"/>
                </a:solidFill>
              </a:rPr>
              <a:t>, value)</a:t>
            </a:r>
          </a:p>
          <a:p>
            <a:pPr lvl="1"/>
            <a:r>
              <a:rPr lang="en-US" dirty="0"/>
              <a:t>Semaphore initially contains a non-negative integer value</a:t>
            </a:r>
          </a:p>
          <a:p>
            <a:pPr lvl="1"/>
            <a:r>
              <a:rPr lang="en-US" dirty="0"/>
              <a:t>User </a:t>
            </a:r>
            <a:r>
              <a:rPr lang="en-US" b="1" dirty="0"/>
              <a:t>cannot read or write value </a:t>
            </a:r>
            <a:r>
              <a:rPr lang="en-US" dirty="0"/>
              <a:t>directly after initialization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8153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*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sem_init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(s, 0, 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);    // initialize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=1;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  <a:sym typeface="Wingdings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                      // “1” means the lock is available</a:t>
            </a:r>
          </a:p>
        </p:txBody>
      </p:sp>
    </p:spTree>
    <p:extLst>
      <p:ext uri="{BB962C8B-B14F-4D97-AF65-F5344CB8AC3E}">
        <p14:creationId xmlns:p14="http://schemas.microsoft.com/office/powerpoint/2010/main" val="408529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4572000"/>
            <a:ext cx="8692460" cy="18825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sem_wait</a:t>
            </a:r>
            <a:r>
              <a:rPr lang="en-US" dirty="0">
                <a:solidFill>
                  <a:srgbClr val="FF0000"/>
                </a:solidFill>
              </a:rPr>
              <a:t>(s) or P(s)</a:t>
            </a:r>
          </a:p>
          <a:p>
            <a:pPr lvl="1"/>
            <a:r>
              <a:rPr lang="en-US" dirty="0"/>
              <a:t>P() for “test” in Dutch (</a:t>
            </a:r>
            <a:r>
              <a:rPr lang="en-US" dirty="0" err="1"/>
              <a:t>proberen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Wait/block until value of </a:t>
            </a:r>
            <a:r>
              <a:rPr lang="en-US" dirty="0" err="1"/>
              <a:t>sem</a:t>
            </a:r>
            <a:r>
              <a:rPr lang="en-US" dirty="0"/>
              <a:t> is &gt; 0, then decrement </a:t>
            </a:r>
            <a:r>
              <a:rPr lang="en-US" dirty="0" err="1"/>
              <a:t>sem</a:t>
            </a:r>
            <a:r>
              <a:rPr lang="en-US" dirty="0"/>
              <a:t> value</a:t>
            </a:r>
          </a:p>
          <a:p>
            <a:pPr lvl="2"/>
            <a:r>
              <a:rPr lang="en-US" dirty="0"/>
              <a:t>Details: put current thread to </a:t>
            </a:r>
            <a:r>
              <a:rPr lang="en-US" dirty="0" err="1"/>
              <a:t>s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waitqueue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(OS manage the wait and wake)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3916" y="1350078"/>
            <a:ext cx="4810084" cy="3033138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u="sng" dirty="0" err="1">
                <a:latin typeface="Monaco"/>
                <a:cs typeface="Monaco"/>
              </a:rPr>
              <a:t>sem_wait</a:t>
            </a:r>
            <a:r>
              <a:rPr lang="en-US" sz="2000" dirty="0">
                <a:latin typeface="Monaco"/>
                <a:cs typeface="Monaco"/>
              </a:rPr>
              <a:t>(s) {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while (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== 0</a:t>
            </a:r>
            <a:r>
              <a:rPr lang="en-US" sz="2000" dirty="0">
                <a:latin typeface="Monaco"/>
                <a:cs typeface="Monaco"/>
              </a:rPr>
              <a:t>)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  add thread to s-&gt;queue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   </a:t>
            </a: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block thread; (sleep)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</a:t>
            </a:r>
            <a:r>
              <a:rPr lang="en-US" sz="2000" dirty="0" err="1">
                <a:latin typeface="Monaco"/>
                <a:cs typeface="Monaco"/>
              </a:rPr>
              <a:t>s</a:t>
            </a:r>
            <a:r>
              <a:rPr lang="en-US" sz="2000" dirty="0" err="1"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--</a:t>
            </a:r>
            <a:r>
              <a:rPr lang="en-US" sz="2000" dirty="0">
                <a:latin typeface="Monaco"/>
                <a:cs typeface="Monaco"/>
              </a:rPr>
              <a:t>;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u="sng" dirty="0">
                <a:latin typeface="Monaco"/>
                <a:cs typeface="Monaco"/>
              </a:rPr>
              <a:t>P(s) </a:t>
            </a:r>
            <a:r>
              <a:rPr lang="en-US" sz="2000" dirty="0">
                <a:latin typeface="Monaco"/>
                <a:cs typeface="Monaco"/>
              </a:rPr>
              <a:t>{ </a:t>
            </a:r>
            <a:r>
              <a:rPr lang="en-US" sz="2000" dirty="0" err="1">
                <a:latin typeface="Monaco"/>
                <a:cs typeface="Monaco"/>
              </a:rPr>
              <a:t>sem_wait</a:t>
            </a:r>
            <a:r>
              <a:rPr lang="en-US" sz="2000" dirty="0">
                <a:latin typeface="Monaco"/>
                <a:cs typeface="Monaco"/>
              </a:rPr>
              <a:t>(s); }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18" y="1350078"/>
            <a:ext cx="4572000" cy="2492990"/>
          </a:xfrm>
          <a:prstGeom prst="rect">
            <a:avLst/>
          </a:prstGeom>
        </p:spPr>
        <p:txBody>
          <a:bodyPr bIns="0">
            <a:spAutoFit/>
          </a:bodyPr>
          <a:lstStyle/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sem_wait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(s); // P(s)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 // critical sec.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Monaco"/>
                <a:cs typeface="Monaco"/>
              </a:rPr>
              <a:t>  </a:t>
            </a:r>
            <a:r>
              <a:rPr lang="en-US" sz="1800" dirty="0" err="1">
                <a:latin typeface="Monaco"/>
                <a:cs typeface="Monaco"/>
              </a:rPr>
              <a:t>sem_post</a:t>
            </a:r>
            <a:r>
              <a:rPr lang="en-US" sz="1800" dirty="0">
                <a:latin typeface="Monaco"/>
                <a:cs typeface="Monaco"/>
              </a:rPr>
              <a:t>(s); // V(s)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33916" y="1350078"/>
            <a:ext cx="0" cy="28956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7142799" y="456678"/>
            <a:ext cx="1886901" cy="1073076"/>
          </a:xfrm>
          <a:prstGeom prst="wedgeEllipseCallout">
            <a:avLst>
              <a:gd name="adj1" fmla="val -20227"/>
              <a:gd name="adj2" fmla="val 89008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0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  <a:sym typeface="Wingdings"/>
              </a:rPr>
              <a:t>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Lock is not available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55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4572000"/>
            <a:ext cx="8692460" cy="18825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sem_post</a:t>
            </a:r>
            <a:r>
              <a:rPr lang="en-US" dirty="0">
                <a:solidFill>
                  <a:srgbClr val="FF0000"/>
                </a:solidFill>
              </a:rPr>
              <a:t>(s) or V(s)</a:t>
            </a:r>
          </a:p>
          <a:p>
            <a:pPr lvl="1"/>
            <a:r>
              <a:rPr lang="en-US" dirty="0"/>
              <a:t>V() for “increment” in Dutch (</a:t>
            </a:r>
            <a:r>
              <a:rPr lang="en-US" dirty="0" err="1"/>
              <a:t>verhogen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Increment value of semaphore</a:t>
            </a:r>
          </a:p>
          <a:p>
            <a:pPr lvl="1"/>
            <a:r>
              <a:rPr lang="en-US" dirty="0"/>
              <a:t>Details:	</a:t>
            </a:r>
          </a:p>
          <a:p>
            <a:pPr lvl="2"/>
            <a:r>
              <a:rPr lang="en-US" dirty="0"/>
              <a:t>wake(s) checks if someone is waiting on the </a:t>
            </a:r>
            <a:r>
              <a:rPr lang="en-US" dirty="0" err="1"/>
              <a:t>s</a:t>
            </a:r>
            <a:r>
              <a:rPr lang="en-US" dirty="0" err="1">
                <a:sym typeface="Wingdings"/>
              </a:rPr>
              <a:t>waitqueue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018" y="1350078"/>
            <a:ext cx="4572000" cy="2271391"/>
          </a:xfrm>
          <a:prstGeom prst="rect">
            <a:avLst/>
          </a:prstGeom>
        </p:spPr>
        <p:txBody>
          <a:bodyPr bIns="0">
            <a:spAutoFit/>
          </a:bodyPr>
          <a:lstStyle/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Monaco"/>
                <a:cs typeface="Monaco"/>
              </a:rPr>
              <a:t>  </a:t>
            </a:r>
            <a:r>
              <a:rPr lang="en-US" sz="1800" dirty="0" err="1">
                <a:latin typeface="Monaco"/>
                <a:cs typeface="Monaco"/>
              </a:rPr>
              <a:t>sem_wait</a:t>
            </a:r>
            <a:r>
              <a:rPr lang="en-US" sz="1800" dirty="0">
                <a:latin typeface="Monaco"/>
                <a:cs typeface="Monaco"/>
              </a:rPr>
              <a:t>(s); // P(s)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 // critical sec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sem_post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(s); // V(s)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541770"/>
            <a:ext cx="4038600" cy="307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u="sng" dirty="0" err="1">
                <a:latin typeface="Monaco"/>
                <a:cs typeface="Monaco"/>
              </a:rPr>
              <a:t>sem_post</a:t>
            </a:r>
            <a:r>
              <a:rPr lang="en-US" sz="2000" dirty="0">
                <a:latin typeface="Monaco"/>
                <a:cs typeface="Monaco"/>
              </a:rPr>
              <a:t>(s) {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</a:t>
            </a:r>
            <a:r>
              <a:rPr lang="en-US" sz="2000" dirty="0" err="1">
                <a:latin typeface="Monaco"/>
                <a:cs typeface="Monaco"/>
              </a:rPr>
              <a:t>s</a:t>
            </a:r>
            <a:r>
              <a:rPr lang="en-US" sz="2000" dirty="0" err="1"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++</a:t>
            </a:r>
            <a:r>
              <a:rPr lang="en-US" sz="2000" dirty="0">
                <a:latin typeface="Monaco"/>
                <a:cs typeface="Monaco"/>
              </a:rPr>
              <a:t>;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wake head(s-&gt;queue);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u="sng" dirty="0">
                <a:latin typeface="Monaco"/>
                <a:cs typeface="Monaco"/>
              </a:rPr>
              <a:t>V(s) </a:t>
            </a:r>
            <a:r>
              <a:rPr lang="en-US" sz="2000" dirty="0">
                <a:latin typeface="Monaco"/>
                <a:cs typeface="Monaco"/>
              </a:rPr>
              <a:t>{ </a:t>
            </a:r>
            <a:r>
              <a:rPr lang="en-US" sz="2000" dirty="0" err="1">
                <a:latin typeface="Monaco"/>
                <a:cs typeface="Monaco"/>
              </a:rPr>
              <a:t>sem_post</a:t>
            </a:r>
            <a:r>
              <a:rPr lang="en-US" sz="2000" dirty="0">
                <a:latin typeface="Monaco"/>
                <a:cs typeface="Monaco"/>
              </a:rPr>
              <a:t>(s); }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142799" y="609600"/>
            <a:ext cx="1886901" cy="1073076"/>
          </a:xfrm>
          <a:prstGeom prst="wedgeEllipseCallout">
            <a:avLst>
              <a:gd name="adj1" fmla="val -65557"/>
              <a:gd name="adj2" fmla="val 10752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0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  <a:sym typeface="Wingdings"/>
              </a:rPr>
              <a:t>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Lock is available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55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3810000"/>
            <a:ext cx="8442325" cy="28194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/>
              <a:t>(The code above is just the high-level logic. The actual implementation is more complex)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OS kernel guarantees that operations </a:t>
            </a:r>
            <a:r>
              <a:rPr lang="en-US" dirty="0">
                <a:solidFill>
                  <a:srgbClr val="FF0000"/>
                </a:solidFill>
              </a:rPr>
              <a:t>inside</a:t>
            </a:r>
            <a:r>
              <a:rPr lang="en-US" dirty="0"/>
              <a:t> P() and V() are </a:t>
            </a:r>
            <a:r>
              <a:rPr lang="en-US" dirty="0">
                <a:solidFill>
                  <a:srgbClr val="FF0000"/>
                </a:solidFill>
              </a:rPr>
              <a:t>executed atomically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No data races </a:t>
            </a:r>
            <a:r>
              <a:rPr lang="en-US" dirty="0"/>
              <a:t>inside P() and V()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How to implement P()/V()? Cs230 – require special HW instructions</a:t>
            </a:r>
          </a:p>
          <a:p>
            <a:pPr lvl="1"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912"/>
            <a:ext cx="7759700" cy="573088"/>
          </a:xfrm>
        </p:spPr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5782" y="990600"/>
            <a:ext cx="4572000" cy="2734595"/>
          </a:xfrm>
          <a:prstGeom prst="rect">
            <a:avLst/>
          </a:prstGeom>
        </p:spPr>
        <p:txBody>
          <a:bodyPr bIns="0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ACQUIRE THE LOCK: 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sem_wait</a:t>
            </a:r>
            <a:r>
              <a:rPr lang="en-US" sz="2000" dirty="0">
                <a:latin typeface="Monaco"/>
                <a:cs typeface="Monaco"/>
              </a:rPr>
              <a:t>(s) {   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while (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== 0</a:t>
            </a:r>
            <a:r>
              <a:rPr lang="en-US" sz="2000" dirty="0">
                <a:latin typeface="Monaco"/>
                <a:cs typeface="Monaco"/>
              </a:rPr>
              <a:t>)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block thread</a:t>
            </a:r>
            <a:r>
              <a:rPr lang="en-US" sz="2000" dirty="0">
                <a:latin typeface="Monaco"/>
                <a:cs typeface="Monaco"/>
              </a:rPr>
              <a:t>;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</a:t>
            </a:r>
            <a:r>
              <a:rPr lang="en-US" sz="2000" dirty="0" err="1">
                <a:latin typeface="Monaco"/>
                <a:cs typeface="Monaco"/>
              </a:rPr>
              <a:t>s</a:t>
            </a:r>
            <a:r>
              <a:rPr lang="en-US" sz="2000" dirty="0" err="1"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--</a:t>
            </a:r>
            <a:r>
              <a:rPr lang="en-US" sz="2000" dirty="0">
                <a:latin typeface="Monaco"/>
                <a:cs typeface="Monaco"/>
              </a:rPr>
              <a:t>;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P(s) { </a:t>
            </a:r>
            <a:r>
              <a:rPr lang="en-US" sz="2000" dirty="0" err="1">
                <a:latin typeface="Monaco"/>
                <a:cs typeface="Monaco"/>
              </a:rPr>
              <a:t>sem_wait</a:t>
            </a:r>
            <a:r>
              <a:rPr lang="en-US" sz="2000" dirty="0">
                <a:latin typeface="Monaco"/>
                <a:cs typeface="Monaco"/>
              </a:rPr>
              <a:t>(s); }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930753"/>
            <a:ext cx="4038600" cy="278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RELEASE THE LOCK: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sem_post</a:t>
            </a:r>
            <a:r>
              <a:rPr lang="en-US" sz="2000" dirty="0">
                <a:latin typeface="Monaco"/>
                <a:cs typeface="Monaco"/>
              </a:rPr>
              <a:t>(s) {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</a:t>
            </a:r>
            <a:r>
              <a:rPr lang="en-US" sz="2000" dirty="0" err="1">
                <a:latin typeface="Monaco"/>
                <a:cs typeface="Monaco"/>
              </a:rPr>
              <a:t>s</a:t>
            </a:r>
            <a:r>
              <a:rPr lang="en-US" sz="2000" dirty="0" err="1"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++</a:t>
            </a:r>
            <a:r>
              <a:rPr lang="en-US" sz="2000" dirty="0">
                <a:latin typeface="Monaco"/>
                <a:cs typeface="Monaco"/>
              </a:rPr>
              <a:t>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 wake head(s-&gt;queue);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V(s) { </a:t>
            </a:r>
            <a:r>
              <a:rPr lang="en-US" sz="2000" dirty="0" err="1">
                <a:latin typeface="Monaco"/>
                <a:cs typeface="Monaco"/>
              </a:rPr>
              <a:t>sem_post</a:t>
            </a:r>
            <a:r>
              <a:rPr lang="en-US" sz="2000" dirty="0">
                <a:latin typeface="Monaco"/>
                <a:cs typeface="Monaco"/>
              </a:rPr>
              <a:t>(s); }</a:t>
            </a:r>
          </a:p>
        </p:txBody>
      </p:sp>
    </p:spTree>
    <p:extLst>
      <p:ext uri="{BB962C8B-B14F-4D97-AF65-F5344CB8AC3E}">
        <p14:creationId xmlns:p14="http://schemas.microsoft.com/office/powerpoint/2010/main" val="3857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16072</TotalTime>
  <Words>3273</Words>
  <Application>Microsoft Macintosh PowerPoint</Application>
  <PresentationFormat>On-screen Show (4:3)</PresentationFormat>
  <Paragraphs>769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Courier</vt:lpstr>
      <vt:lpstr>Courier New</vt:lpstr>
      <vt:lpstr>Gill Sans</vt:lpstr>
      <vt:lpstr>Monaco</vt:lpstr>
      <vt:lpstr>Times New Roman</vt:lpstr>
      <vt:lpstr>Wingdings</vt:lpstr>
      <vt:lpstr>Wingdings 2</vt:lpstr>
      <vt:lpstr>template2007</vt:lpstr>
      <vt:lpstr>Synchronization with Semaphores  Section 12</vt:lpstr>
      <vt:lpstr>PowerPoint Presentation</vt:lpstr>
      <vt:lpstr>Semaphores</vt:lpstr>
      <vt:lpstr>Semaphores</vt:lpstr>
      <vt:lpstr>Semaphore</vt:lpstr>
      <vt:lpstr>Semaphore Operations</vt:lpstr>
      <vt:lpstr>Semaphore Operations</vt:lpstr>
      <vt:lpstr>Semaphore Operations</vt:lpstr>
      <vt:lpstr>Semaphores</vt:lpstr>
      <vt:lpstr>Simplified for subsequent slides</vt:lpstr>
      <vt:lpstr>Example 1</vt:lpstr>
      <vt:lpstr>Example 2: mutex with semaphores</vt:lpstr>
      <vt:lpstr>Binary semaphores (FYI only) </vt:lpstr>
      <vt:lpstr>Another way: pthread_mutex</vt:lpstr>
      <vt:lpstr>EXTRA: Thread Safety</vt:lpstr>
      <vt:lpstr>Deadlock</vt:lpstr>
      <vt:lpstr>Deadlock: Why does it happen?</vt:lpstr>
      <vt:lpstr>Deadlock example</vt:lpstr>
      <vt:lpstr>Example (cont’d)</vt:lpstr>
      <vt:lpstr>Feel it?</vt:lpstr>
      <vt:lpstr>Detection Steps</vt:lpstr>
      <vt:lpstr>Deadlock prevention: Lock ordering</vt:lpstr>
      <vt:lpstr>Recap</vt:lpstr>
      <vt:lpstr>Concurrency vs. Parallelism (FYI only)</vt:lpstr>
      <vt:lpstr>Concurrency vs. Parallelism (FYI only)</vt:lpstr>
      <vt:lpstr>Summary</vt:lpstr>
      <vt:lpstr>Laundry List</vt:lpstr>
      <vt:lpstr>That’s it !!  Hope you enjoyed this class!</vt:lpstr>
      <vt:lpstr>Extra</vt:lpstr>
      <vt:lpstr>Summary</vt:lpstr>
      <vt:lpstr>C semaphore operations</vt:lpstr>
      <vt:lpstr>badcnt.c: Improper synchronization</vt:lpstr>
      <vt:lpstr>goodcnt.c: Proper synchronization</vt:lpstr>
      <vt:lpstr>Why mutexes work</vt:lpstr>
      <vt:lpstr>Recap</vt:lpstr>
      <vt:lpstr>Representing deadlock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Junchen Jiang</cp:lastModifiedBy>
  <cp:revision>1623</cp:revision>
  <cp:lastPrinted>1999-09-20T15:19:18Z</cp:lastPrinted>
  <dcterms:created xsi:type="dcterms:W3CDTF">2011-01-05T23:58:06Z</dcterms:created>
  <dcterms:modified xsi:type="dcterms:W3CDTF">2020-05-26T21:18:56Z</dcterms:modified>
</cp:coreProperties>
</file>